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378" r:id="rId3"/>
    <p:sldId id="264" r:id="rId4"/>
    <p:sldId id="374" r:id="rId5"/>
    <p:sldId id="375" r:id="rId6"/>
    <p:sldId id="376" r:id="rId7"/>
    <p:sldId id="283" r:id="rId8"/>
    <p:sldId id="318" r:id="rId9"/>
    <p:sldId id="366" r:id="rId10"/>
    <p:sldId id="367" r:id="rId11"/>
    <p:sldId id="282" r:id="rId12"/>
    <p:sldId id="377" r:id="rId13"/>
    <p:sldId id="369" r:id="rId14"/>
    <p:sldId id="370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CC00"/>
    <a:srgbClr val="CCFF33"/>
    <a:srgbClr val="FF5050"/>
    <a:srgbClr val="FFD0C5"/>
    <a:srgbClr val="CCCCFF"/>
    <a:srgbClr val="FF00FF"/>
    <a:srgbClr val="00FFFF"/>
    <a:srgbClr val="FFB19F"/>
    <a:srgbClr val="1B4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39" autoAdjust="0"/>
    <p:restoredTop sz="96013" autoAdjust="0"/>
  </p:normalViewPr>
  <p:slideViewPr>
    <p:cSldViewPr>
      <p:cViewPr varScale="1">
        <p:scale>
          <a:sx n="106" d="100"/>
          <a:sy n="106" d="100"/>
        </p:scale>
        <p:origin x="-78" y="-1464"/>
      </p:cViewPr>
      <p:guideLst>
        <p:guide orient="horz" pos="4319"/>
        <p:guide pos="158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396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EE852-3F67-4BA2-81A2-D992DC952DC6}" type="datetimeFigureOut">
              <a:rPr lang="ko-KR" altLang="en-US" smtClean="0"/>
              <a:pPr/>
              <a:t>2019-05-10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64FA5-35EC-4977-9F05-57E0476737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69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62051-F2A4-4354-A4AB-E0122409273B}" type="datetimeFigureOut">
              <a:rPr lang="ko-KR" altLang="en-US" smtClean="0"/>
              <a:pPr/>
              <a:t>2019-05-10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C20B7-3A6D-4B67-81E9-7BE5B67F2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78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C20B7-3A6D-4B67-81E9-7BE5B67F28B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709594"/>
            <a:ext cx="1000100" cy="2014556"/>
          </a:xfrm>
          <a:prstGeom prst="rect">
            <a:avLst/>
          </a:prstGeom>
          <a:solidFill>
            <a:srgbClr val="1B4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0"/>
          <p:cNvSpPr>
            <a:spLocks noGrp="1"/>
          </p:cNvSpPr>
          <p:nvPr>
            <p:ph type="title" hasCustomPrompt="1"/>
          </p:nvPr>
        </p:nvSpPr>
        <p:spPr>
          <a:xfrm>
            <a:off x="1423958" y="715913"/>
            <a:ext cx="5832648" cy="592970"/>
          </a:xfrm>
          <a:prstGeom prst="rect">
            <a:avLst/>
          </a:prstGeom>
        </p:spPr>
        <p:txBody>
          <a:bodyPr/>
          <a:lstStyle>
            <a:lvl1pPr algn="l">
              <a:defRPr sz="3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 smtClean="0"/>
              <a:t>타이틀을 입력하세요</a:t>
            </a:r>
            <a:endParaRPr lang="ko-KR" altLang="en-US" dirty="0"/>
          </a:p>
        </p:txBody>
      </p:sp>
      <p:sp>
        <p:nvSpPr>
          <p:cNvPr id="18" name="직사각형 17"/>
          <p:cNvSpPr>
            <a:spLocks/>
          </p:cNvSpPr>
          <p:nvPr userDrawn="1"/>
        </p:nvSpPr>
        <p:spPr>
          <a:xfrm>
            <a:off x="1443016" y="1957377"/>
            <a:ext cx="45719" cy="156205"/>
          </a:xfrm>
          <a:prstGeom prst="rect">
            <a:avLst/>
          </a:prstGeom>
          <a:solidFill>
            <a:srgbClr val="B2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>
            <a:spLocks/>
          </p:cNvSpPr>
          <p:nvPr userDrawn="1"/>
        </p:nvSpPr>
        <p:spPr>
          <a:xfrm>
            <a:off x="1443016" y="2247874"/>
            <a:ext cx="45719" cy="156205"/>
          </a:xfrm>
          <a:prstGeom prst="rect">
            <a:avLst/>
          </a:prstGeom>
          <a:solidFill>
            <a:srgbClr val="B2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>
            <a:spLocks/>
          </p:cNvSpPr>
          <p:nvPr userDrawn="1"/>
        </p:nvSpPr>
        <p:spPr>
          <a:xfrm>
            <a:off x="1443016" y="2536354"/>
            <a:ext cx="45719" cy="156205"/>
          </a:xfrm>
          <a:prstGeom prst="rect">
            <a:avLst/>
          </a:prstGeom>
          <a:solidFill>
            <a:srgbClr val="B2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C:\Users\MNSOFT\Desktop\슬로건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6242870"/>
            <a:ext cx="2216136" cy="431022"/>
          </a:xfrm>
          <a:prstGeom prst="rect">
            <a:avLst/>
          </a:prstGeom>
          <a:noFill/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1867302"/>
            <a:ext cx="3714754" cy="280988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defRPr>
            </a:lvl1pPr>
            <a:lvl2pPr>
              <a:defRPr>
                <a:latin typeface="현대하모니 L" pitchFamily="18" charset="-127"/>
                <a:ea typeface="현대하모니 L" pitchFamily="18" charset="-127"/>
              </a:defRPr>
            </a:lvl2pPr>
            <a:lvl3pPr>
              <a:defRPr>
                <a:latin typeface="현대하모니 L" pitchFamily="18" charset="-127"/>
                <a:ea typeface="현대하모니 L" pitchFamily="18" charset="-127"/>
              </a:defRPr>
            </a:lvl3pPr>
            <a:lvl4pPr>
              <a:defRPr>
                <a:latin typeface="현대하모니 L" pitchFamily="18" charset="-127"/>
                <a:ea typeface="현대하모니 L" pitchFamily="18" charset="-127"/>
              </a:defRPr>
            </a:lvl4pPr>
            <a:lvl5pPr>
              <a:defRPr>
                <a:latin typeface="현대하모니 L" pitchFamily="18" charset="-127"/>
                <a:ea typeface="현대하모니 L" pitchFamily="18" charset="-127"/>
              </a:defRPr>
            </a:lvl5pPr>
          </a:lstStyle>
          <a:p>
            <a:pPr lvl="0"/>
            <a:r>
              <a:rPr lang="ko-KR" altLang="en-US" dirty="0" smtClean="0"/>
              <a:t>기술연구소 </a:t>
            </a:r>
            <a:r>
              <a:rPr lang="ko-KR" altLang="en-US" dirty="0" err="1" smtClean="0"/>
              <a:t>디자인랩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 및 팀명을 입력하세요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428750" y="2169001"/>
            <a:ext cx="3714754" cy="28098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defRPr>
            </a:lvl1pPr>
            <a:lvl2pPr>
              <a:defRPr>
                <a:latin typeface="현대하모니 L" pitchFamily="18" charset="-127"/>
                <a:ea typeface="현대하모니 L" pitchFamily="18" charset="-127"/>
              </a:defRPr>
            </a:lvl2pPr>
            <a:lvl3pPr>
              <a:defRPr>
                <a:latin typeface="현대하모니 L" pitchFamily="18" charset="-127"/>
                <a:ea typeface="현대하모니 L" pitchFamily="18" charset="-127"/>
              </a:defRPr>
            </a:lvl3pPr>
            <a:lvl4pPr>
              <a:defRPr>
                <a:latin typeface="현대하모니 L" pitchFamily="18" charset="-127"/>
                <a:ea typeface="현대하모니 L" pitchFamily="18" charset="-127"/>
              </a:defRPr>
            </a:lvl4pPr>
            <a:lvl5pPr>
              <a:defRPr>
                <a:latin typeface="현대하모니 L" pitchFamily="18" charset="-127"/>
                <a:ea typeface="현대하모니 L" pitchFamily="18" charset="-127"/>
              </a:defRPr>
            </a:lvl5pPr>
          </a:lstStyle>
          <a:p>
            <a:pPr lvl="0"/>
            <a:r>
              <a:rPr lang="ko-KR" altLang="en-US" dirty="0" smtClean="0"/>
              <a:t>김현대 책임연구원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작성자 성명을 입력하세요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1428750" y="2468895"/>
            <a:ext cx="3714754" cy="28098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defRPr>
            </a:lvl1pPr>
            <a:lvl2pPr>
              <a:defRPr>
                <a:latin typeface="현대하모니 L" pitchFamily="18" charset="-127"/>
                <a:ea typeface="현대하모니 L" pitchFamily="18" charset="-127"/>
              </a:defRPr>
            </a:lvl2pPr>
            <a:lvl3pPr>
              <a:defRPr>
                <a:latin typeface="현대하모니 L" pitchFamily="18" charset="-127"/>
                <a:ea typeface="현대하모니 L" pitchFamily="18" charset="-127"/>
              </a:defRPr>
            </a:lvl3pPr>
            <a:lvl4pPr>
              <a:defRPr>
                <a:latin typeface="현대하모니 L" pitchFamily="18" charset="-127"/>
                <a:ea typeface="현대하모니 L" pitchFamily="18" charset="-127"/>
              </a:defRPr>
            </a:lvl4pPr>
            <a:lvl5pPr>
              <a:defRPr>
                <a:latin typeface="현대하모니 L" pitchFamily="18" charset="-127"/>
                <a:ea typeface="현대하모니 L" pitchFamily="18" charset="-127"/>
              </a:defRPr>
            </a:lvl5pPr>
          </a:lstStyle>
          <a:p>
            <a:pPr lvl="0"/>
            <a:r>
              <a:rPr lang="en-US" altLang="ko-KR" dirty="0" smtClean="0"/>
              <a:t>2015.12.31 (</a:t>
            </a:r>
            <a:r>
              <a:rPr lang="ko-KR" altLang="en-US" dirty="0" smtClean="0"/>
              <a:t>작성일을 입력하세요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Rectangle 236"/>
          <p:cNvSpPr>
            <a:spLocks noChangeArrowheads="1"/>
          </p:cNvSpPr>
          <p:nvPr userDrawn="1"/>
        </p:nvSpPr>
        <p:spPr bwMode="auto">
          <a:xfrm>
            <a:off x="4042587" y="6324243"/>
            <a:ext cx="1440000" cy="432000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07287" tIns="126716" rIns="107287" bIns="53643" anchor="ctr"/>
          <a:lstStyle/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ko-KR" altLang="en-US" sz="1050" b="1" dirty="0">
                <a:solidFill>
                  <a:srgbClr val="FF3300"/>
                </a:solidFill>
                <a:latin typeface="현대하모니 M" pitchFamily="18" charset="-127"/>
                <a:ea typeface="현대하모니 M" pitchFamily="18" charset="-127"/>
              </a:rPr>
              <a:t>대외비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altLang="ko-KR" sz="1050" b="1" dirty="0" smtClean="0">
                <a:solidFill>
                  <a:srgbClr val="FF3300"/>
                </a:solidFill>
                <a:latin typeface="현대하모니 M" pitchFamily="18" charset="-127"/>
                <a:ea typeface="현대하모니 M" pitchFamily="18" charset="-127"/>
              </a:rPr>
              <a:t>(Internal</a:t>
            </a:r>
            <a:r>
              <a:rPr lang="en-US" altLang="ko-KR" sz="1050" b="1" baseline="0" dirty="0" smtClean="0">
                <a:solidFill>
                  <a:srgbClr val="FF3300"/>
                </a:solidFill>
                <a:latin typeface="현대하모니 M" pitchFamily="18" charset="-127"/>
                <a:ea typeface="현대하모니 M" pitchFamily="18" charset="-127"/>
              </a:rPr>
              <a:t> use only</a:t>
            </a:r>
            <a:r>
              <a:rPr lang="en-US" altLang="ko-KR" sz="1050" b="1" dirty="0" smtClean="0">
                <a:solidFill>
                  <a:srgbClr val="FF3300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endParaRPr lang="en-US" altLang="ko-KR" sz="1050" b="1" dirty="0">
              <a:solidFill>
                <a:srgbClr val="FF33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518457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defRPr>
            </a:lvl1pPr>
            <a:lvl2pPr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defRPr>
            </a:lvl2pPr>
            <a:lvl3pPr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defRPr>
            </a:lvl3pPr>
            <a:lvl4pPr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defRPr>
            </a:lvl4pPr>
            <a:lvl5pPr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1840" y="5661248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72396" y="6429396"/>
            <a:ext cx="571504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400">
                <a:latin typeface="현대하모니 L" pitchFamily="18" charset="-127"/>
                <a:ea typeface="현대하모니 L" pitchFamily="18" charset="-127"/>
              </a:defRPr>
            </a:lvl1pPr>
          </a:lstStyle>
          <a:p>
            <a:pPr>
              <a:defRPr/>
            </a:pPr>
            <a:fld id="{14A183A8-8C85-4541-BD3F-7D19E6998FA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42875" y="71438"/>
            <a:ext cx="6056313" cy="473075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40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defRPr>
            </a:lvl1pPr>
            <a:lvl2pPr>
              <a:buNone/>
              <a:defRPr>
                <a:latin typeface="현대하모니 L" pitchFamily="18" charset="-127"/>
                <a:ea typeface="현대하모니 L" pitchFamily="18" charset="-127"/>
              </a:defRPr>
            </a:lvl2pPr>
            <a:lvl3pPr>
              <a:buNone/>
              <a:defRPr>
                <a:latin typeface="현대하모니 L" pitchFamily="18" charset="-127"/>
                <a:ea typeface="현대하모니 L" pitchFamily="18" charset="-127"/>
              </a:defRPr>
            </a:lvl3pPr>
            <a:lvl4pPr>
              <a:buNone/>
              <a:defRPr>
                <a:latin typeface="현대하모니 L" pitchFamily="18" charset="-127"/>
                <a:ea typeface="현대하모니 L" pitchFamily="18" charset="-127"/>
              </a:defRPr>
            </a:lvl4pPr>
            <a:lvl5pPr>
              <a:buNone/>
              <a:defRPr>
                <a:latin typeface="현대하모니 L" pitchFamily="18" charset="-127"/>
                <a:ea typeface="현대하모니 L" pitchFamily="18" charset="-127"/>
              </a:defRPr>
            </a:lvl5pPr>
          </a:lstStyle>
          <a:p>
            <a:pPr lvl="0"/>
            <a:r>
              <a:rPr lang="ko-KR" altLang="en-US" dirty="0" smtClean="0"/>
              <a:t>타이틀을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6337005"/>
            <a:ext cx="9144000" cy="52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-32" y="604818"/>
            <a:ext cx="9144000" cy="0"/>
          </a:xfrm>
          <a:prstGeom prst="line">
            <a:avLst/>
          </a:prstGeom>
          <a:noFill/>
          <a:ln w="12700">
            <a:solidFill>
              <a:srgbClr val="1C477A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1" name="그림 10" descr="Untitled-2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>
          <a:xfrm>
            <a:off x="214282" y="6533705"/>
            <a:ext cx="721314" cy="238104"/>
          </a:xfrm>
          <a:prstGeom prst="rect">
            <a:avLst/>
          </a:prstGeom>
        </p:spPr>
      </p:pic>
      <p:pic>
        <p:nvPicPr>
          <p:cNvPr id="1027" name="Picture 3" descr="C:\Users\손희경\Desktop\mnsoft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2053" y="6482752"/>
            <a:ext cx="1080517" cy="328392"/>
          </a:xfrm>
          <a:prstGeom prst="rect">
            <a:avLst/>
          </a:prstGeom>
          <a:noFill/>
        </p:spPr>
      </p:pic>
      <p:pic>
        <p:nvPicPr>
          <p:cNvPr id="3" name="Picture 3" descr="C:\Users\MNSOFT\Desktop\슬로건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18262" y="188471"/>
            <a:ext cx="2689226" cy="252833"/>
          </a:xfrm>
          <a:prstGeom prst="rect">
            <a:avLst/>
          </a:prstGeom>
          <a:noFill/>
        </p:spPr>
      </p:pic>
      <p:sp>
        <p:nvSpPr>
          <p:cNvPr id="8" name="Rectangle 236"/>
          <p:cNvSpPr>
            <a:spLocks noChangeArrowheads="1"/>
          </p:cNvSpPr>
          <p:nvPr userDrawn="1"/>
        </p:nvSpPr>
        <p:spPr bwMode="auto">
          <a:xfrm>
            <a:off x="4042587" y="6387303"/>
            <a:ext cx="1440000" cy="432000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107287" tIns="126716" rIns="107287" bIns="53643" anchor="ctr"/>
          <a:lstStyle/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ko-KR" altLang="en-US" sz="1050" b="1" dirty="0">
                <a:solidFill>
                  <a:srgbClr val="FF3300"/>
                </a:solidFill>
                <a:latin typeface="현대하모니 M" pitchFamily="18" charset="-127"/>
                <a:ea typeface="현대하모니 M" pitchFamily="18" charset="-127"/>
              </a:rPr>
              <a:t>대외비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altLang="ko-KR" sz="1050" b="1" dirty="0" smtClean="0">
                <a:solidFill>
                  <a:srgbClr val="FF3300"/>
                </a:solidFill>
                <a:latin typeface="현대하모니 M" pitchFamily="18" charset="-127"/>
                <a:ea typeface="현대하모니 M" pitchFamily="18" charset="-127"/>
              </a:rPr>
              <a:t>(Internal</a:t>
            </a:r>
            <a:r>
              <a:rPr lang="en-US" altLang="ko-KR" sz="1050" b="1" baseline="0" dirty="0" smtClean="0">
                <a:solidFill>
                  <a:srgbClr val="FF3300"/>
                </a:solidFill>
                <a:latin typeface="현대하모니 M" pitchFamily="18" charset="-127"/>
                <a:ea typeface="현대하모니 M" pitchFamily="18" charset="-127"/>
              </a:rPr>
              <a:t> use only</a:t>
            </a:r>
            <a:r>
              <a:rPr lang="en-US" altLang="ko-KR" sz="1050" b="1" dirty="0" smtClean="0">
                <a:solidFill>
                  <a:srgbClr val="FF3300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endParaRPr lang="en-US" altLang="ko-KR" sz="1050" b="1" dirty="0">
              <a:solidFill>
                <a:srgbClr val="FF33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7958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14A183A8-8C85-4541-BD3F-7D19E6998FA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0">
          <a:solidFill>
            <a:schemeClr val="tx1">
              <a:lumMod val="65000"/>
              <a:lumOff val="35000"/>
            </a:schemeClr>
          </a:solidFill>
          <a:latin typeface="현대하모니 M" pitchFamily="18" charset="-127"/>
          <a:ea typeface="현대하모니 M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현대하모니 M" pitchFamily="18" charset="-127"/>
          <a:ea typeface="현대하모니 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현대하모니 M" pitchFamily="18" charset="-127"/>
          <a:ea typeface="현대하모니 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현대하모니 M" pitchFamily="18" charset="-127"/>
          <a:ea typeface="현대하모니 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현대하모니 M" pitchFamily="18" charset="-127"/>
          <a:ea typeface="현대하모니 M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252543" y="858789"/>
            <a:ext cx="7391423" cy="784261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정밀지도 선행 </a:t>
            </a:r>
            <a:r>
              <a:rPr lang="en-US" altLang="ko-KR" dirty="0" smtClean="0">
                <a:solidFill>
                  <a:schemeClr val="tx1"/>
                </a:solidFill>
              </a:rPr>
              <a:t>DB(SHP) </a:t>
            </a:r>
            <a:r>
              <a:rPr lang="ko-KR" altLang="en-US" dirty="0" smtClean="0">
                <a:solidFill>
                  <a:schemeClr val="tx1"/>
                </a:solidFill>
              </a:rPr>
              <a:t>포맷 정의서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500188" y="1867302"/>
            <a:ext cx="3714754" cy="280988"/>
          </a:xfrm>
        </p:spPr>
        <p:txBody>
          <a:bodyPr/>
          <a:lstStyle/>
          <a:p>
            <a:r>
              <a:rPr lang="en-US" altLang="ko-KR" dirty="0" smtClean="0"/>
              <a:t>GIS MAP</a:t>
            </a:r>
            <a:r>
              <a:rPr lang="ko-KR" altLang="en-US" dirty="0" smtClean="0"/>
              <a:t>실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정밀지도개발팀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1500188" y="2468895"/>
            <a:ext cx="3714754" cy="280988"/>
          </a:xfrm>
        </p:spPr>
        <p:txBody>
          <a:bodyPr/>
          <a:lstStyle/>
          <a:p>
            <a:r>
              <a:rPr lang="en-US" altLang="ko-KR" dirty="0" smtClean="0"/>
              <a:t>2018.05.14 (</a:t>
            </a:r>
            <a:r>
              <a:rPr lang="ko-KR" altLang="en-US" dirty="0" smtClean="0"/>
              <a:t>최초 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9765" y="3108822"/>
            <a:ext cx="55324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1. TS_ID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속도표지판 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ID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를 구축한다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2. TS_CODE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속도표지판 종류를 구분한다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3. TS_SUB_CODE : 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속도 값을 구분한다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4. RL_ID : 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속도표지판과 매칭된 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ROAD_LINK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RL_ID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값을 입력한다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5. DIRECTION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매칭된 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RL_ID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와의 방향 값을 입력한다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214282" y="98405"/>
            <a:ext cx="5357850" cy="473075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1.8 TRAFFIC_SIGN </a:t>
            </a:r>
            <a:r>
              <a:rPr lang="ko-KR" altLang="en-US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테이블</a:t>
            </a:r>
            <a:endParaRPr lang="ko-KR" altLang="en-US" sz="2000" kern="0" dirty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itchFamily="18" charset="-127"/>
              <a:ea typeface="현대하모니 L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85720" y="1643050"/>
          <a:ext cx="4500594" cy="145074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현대하모니 L" pitchFamily="18" charset="-127"/>
                          <a:ea typeface="현대하모니 L" pitchFamily="18" charset="-127"/>
                          <a:cs typeface="굴림"/>
                        </a:rPr>
                        <a:t>PK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굴림"/>
                        </a:rPr>
                        <a:t>TS_ID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baseline="0" dirty="0" smtClean="0">
                          <a:latin typeface="현대하모니 L" pitchFamily="18" charset="-127"/>
                          <a:ea typeface="현대하모니 L" pitchFamily="18" charset="-127"/>
                          <a:cs typeface="굴림"/>
                        </a:rPr>
                        <a:t>T</a:t>
                      </a:r>
                      <a:r>
                        <a:rPr lang="en-US" altLang="ko-KR" sz="1000" b="0" kern="100" baseline="0" dirty="0" smtClean="0">
                          <a:latin typeface="현대하모니 L" pitchFamily="18" charset="-127"/>
                          <a:ea typeface="현대하모니 L" pitchFamily="18" charset="-127"/>
                          <a:cs typeface="굴림"/>
                        </a:rPr>
                        <a:t>raffic</a:t>
                      </a:r>
                      <a:r>
                        <a:rPr lang="en-US" altLang="ko-KR" sz="1000" b="1" kern="100" baseline="0" dirty="0" smtClean="0">
                          <a:latin typeface="현대하모니 L" pitchFamily="18" charset="-127"/>
                          <a:ea typeface="현대하모니 L" pitchFamily="18" charset="-127"/>
                          <a:cs typeface="굴림"/>
                        </a:rPr>
                        <a:t> S</a:t>
                      </a:r>
                      <a:r>
                        <a:rPr lang="en-US" altLang="ko-KR" sz="1000" b="0" kern="100" baseline="0" dirty="0" smtClean="0">
                          <a:latin typeface="현대하모니 L" pitchFamily="18" charset="-127"/>
                          <a:ea typeface="현대하모니 L" pitchFamily="18" charset="-127"/>
                          <a:cs typeface="굴림"/>
                        </a:rPr>
                        <a:t>ign ID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TS_CODE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smtClean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3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 dirty="0">
                        <a:latin typeface="현대하모니 L" pitchFamily="18" charset="-127"/>
                        <a:ea typeface="현대하모니 L" pitchFamily="18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TS_SUB_CODE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sz="1000" b="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000" kern="100" smtClean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4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 dirty="0">
                        <a:latin typeface="현대하모니 L" pitchFamily="18" charset="-127"/>
                        <a:ea typeface="현대하모니 L" pitchFamily="18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RL_ID</a:t>
                      </a:r>
                      <a:endParaRPr lang="ko-KR" altLang="ko-KR" sz="1000" b="0" kern="100" dirty="0" smtClean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altLang="ko-KR" sz="1000" b="0" kern="100" dirty="0" smtClean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 smtClean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5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 dirty="0">
                        <a:latin typeface="현대하모니 L" pitchFamily="18" charset="-127"/>
                        <a:ea typeface="현대하모니 L" pitchFamily="18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DIRECTION</a:t>
                      </a:r>
                      <a:endParaRPr lang="ko-KR" sz="1000" b="1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sz="1000" b="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000628" y="1632081"/>
          <a:ext cx="2214578" cy="733330"/>
        </p:xfrm>
        <a:graphic>
          <a:graphicData uri="http://schemas.openxmlformats.org/drawingml/2006/table">
            <a:tbl>
              <a:tblPr/>
              <a:tblGrid>
                <a:gridCol w="756285"/>
                <a:gridCol w="1458293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TS_CODE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현대하모니 L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81</a:t>
                      </a:r>
                      <a:endParaRPr 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최고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 속도 제한</a:t>
                      </a:r>
                      <a:endParaRPr 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latin typeface="현대하모니 L" pitchFamily="18" charset="-127"/>
                          <a:ea typeface="현대하모니 L" pitchFamily="18" charset="-127"/>
                          <a:cs typeface="굴림"/>
                        </a:rPr>
                        <a:t>82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최저 속도 제한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000628" y="2428868"/>
          <a:ext cx="2214578" cy="983314"/>
        </p:xfrm>
        <a:graphic>
          <a:graphicData uri="http://schemas.openxmlformats.org/drawingml/2006/table">
            <a:tbl>
              <a:tblPr/>
              <a:tblGrid>
                <a:gridCol w="753786"/>
                <a:gridCol w="1460792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 smtClean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DIRECTION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굴림"/>
                        </a:rPr>
                        <a:t>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latin typeface="바탕"/>
                          <a:ea typeface="현대하모니 L"/>
                          <a:cs typeface="굴림"/>
                        </a:rPr>
                        <a:t>정방향</a:t>
                      </a:r>
                      <a:endParaRPr lang="ko-KR" sz="1000" kern="100" dirty="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굴림"/>
                        </a:rPr>
                        <a:t>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바탕"/>
                          <a:ea typeface="현대하모니 L"/>
                          <a:cs typeface="Times New Roman"/>
                        </a:rPr>
                        <a:t>역방향</a:t>
                      </a:r>
                      <a:endParaRPr lang="ko-KR" sz="1000" kern="100" dirty="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굴림"/>
                        </a:rPr>
                        <a:t>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바탕"/>
                          <a:ea typeface="현대하모니 L"/>
                          <a:cs typeface="굴림"/>
                        </a:rPr>
                        <a:t>양방향</a:t>
                      </a:r>
                      <a:endParaRPr lang="ko-KR" sz="1000" kern="100" dirty="0">
                        <a:solidFill>
                          <a:schemeClr val="tx1"/>
                        </a:solidFill>
                        <a:latin typeface="바탕"/>
                        <a:ea typeface="현대하모니 L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7358082" y="1643050"/>
          <a:ext cx="1571636" cy="2133600"/>
        </p:xfrm>
        <a:graphic>
          <a:graphicData uri="http://schemas.openxmlformats.org/drawingml/2006/table">
            <a:tbl>
              <a:tblPr/>
              <a:tblGrid>
                <a:gridCol w="751523"/>
                <a:gridCol w="820113"/>
              </a:tblGrid>
              <a:tr h="1307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spc="-150" dirty="0" smtClean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TS_SUB_CODE</a:t>
                      </a:r>
                      <a:endParaRPr lang="ko-KR" altLang="en-US" sz="1000" b="1" i="0" kern="100" spc="-15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5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4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30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5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40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6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50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7</a:t>
                      </a:r>
                      <a:endParaRPr lang="ko-KR" altLang="en-US" sz="1000" kern="10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60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8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70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9</a:t>
                      </a:r>
                      <a:endParaRPr lang="ko-KR" altLang="en-US" sz="1000" kern="10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80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90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11</a:t>
                      </a:r>
                      <a:endParaRPr lang="ko-KR" altLang="en-US" sz="1000" kern="10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100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12</a:t>
                      </a:r>
                      <a:endParaRPr lang="ko-KR" altLang="en-US" sz="1000" kern="10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110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120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텍스트 개체 틀 2"/>
          <p:cNvSpPr txBox="1">
            <a:spLocks/>
          </p:cNvSpPr>
          <p:nvPr/>
        </p:nvSpPr>
        <p:spPr>
          <a:xfrm>
            <a:off x="253999" y="889255"/>
            <a:ext cx="4889505" cy="428628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Geometry </a:t>
            </a:r>
            <a:r>
              <a:rPr lang="en-US" altLang="ko-KR" sz="1200" kern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Type :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Point ZM</a:t>
            </a:r>
            <a:endParaRPr lang="en-US" altLang="ko-KR" sz="1200" kern="0" noProof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</a:t>
            </a:r>
            <a:r>
              <a:rPr lang="ko-KR" altLang="en-US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테이블명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: TRAFFIC_SIGN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속도표지판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14282" y="98405"/>
            <a:ext cx="7358114" cy="473075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1.9 TRAFFIC_LIGHT </a:t>
            </a:r>
            <a:r>
              <a:rPr lang="ko-KR" altLang="en-US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테이블</a:t>
            </a:r>
            <a:endParaRPr lang="ko-KR" altLang="en-US" sz="2000" kern="0" dirty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253999" y="714356"/>
            <a:ext cx="4889505" cy="785818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Geometry </a:t>
            </a:r>
            <a:r>
              <a:rPr lang="en-US" altLang="ko-KR" sz="1200" kern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Type : </a:t>
            </a:r>
            <a:r>
              <a:rPr lang="en-US" altLang="ko-KR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Polyline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 ZM</a:t>
            </a:r>
            <a:endParaRPr lang="en-US" altLang="ko-KR" sz="1200" kern="0" noProof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</a:t>
            </a:r>
            <a:r>
              <a:rPr lang="ko-KR" altLang="en-US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테이블명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: TRAFFIC_LIGHT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신호등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0825" y="3357562"/>
            <a:ext cx="45354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1. TL_ID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신호등 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ID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를 구축한다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2. TL_TYPE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신호기 설치 유형을 구분한다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3. TL_NUM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신호기의 등 개수를 구분한다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4. RL_ID : 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신호등과 매칭된 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ROAD_LINK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RL_ID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값을 입력한다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5. DIRECTION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매칭된 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RL_ID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와의 방향 값을 입력한다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00" dirty="0" smtClean="0">
                <a:solidFill>
                  <a:srgbClr val="FF3300"/>
                </a:solidFill>
                <a:latin typeface="현대하모니 L" pitchFamily="18" charset="-127"/>
                <a:ea typeface="현대하모니 L" pitchFamily="18" charset="-127"/>
              </a:rPr>
              <a:t>6. RM_ID : TL_TYPE=3(</a:t>
            </a:r>
            <a:r>
              <a:rPr lang="ko-KR" altLang="en-US" sz="1000" dirty="0" smtClean="0">
                <a:solidFill>
                  <a:srgbClr val="FF3300"/>
                </a:solidFill>
                <a:latin typeface="현대하모니 L" pitchFamily="18" charset="-127"/>
                <a:ea typeface="현대하모니 L" pitchFamily="18" charset="-127"/>
              </a:rPr>
              <a:t>보행자신호등</a:t>
            </a:r>
            <a:r>
              <a:rPr lang="en-US" altLang="ko-KR" sz="1000" dirty="0" smtClean="0">
                <a:solidFill>
                  <a:srgbClr val="FF3300"/>
                </a:solidFill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000" dirty="0" smtClean="0">
                <a:solidFill>
                  <a:srgbClr val="FF3300"/>
                </a:solidFill>
                <a:latin typeface="현대하모니 L" pitchFamily="18" charset="-127"/>
                <a:ea typeface="현대하모니 L" pitchFamily="18" charset="-127"/>
              </a:rPr>
              <a:t>일 경우 </a:t>
            </a:r>
            <a:r>
              <a:rPr lang="en-US" altLang="ko-KR" sz="1000" dirty="0" smtClean="0">
                <a:solidFill>
                  <a:srgbClr val="FF3300"/>
                </a:solidFill>
                <a:latin typeface="현대하모니 L" pitchFamily="18" charset="-127"/>
                <a:ea typeface="현대하모니 L" pitchFamily="18" charset="-127"/>
              </a:rPr>
              <a:t>ROAD_MARK(RM_TYPE=2 </a:t>
            </a:r>
            <a:r>
              <a:rPr lang="ko-KR" altLang="en-US" sz="1000" dirty="0" smtClean="0">
                <a:solidFill>
                  <a:srgbClr val="FF3300"/>
                </a:solidFill>
                <a:latin typeface="현대하모니 L" pitchFamily="18" charset="-127"/>
                <a:ea typeface="현대하모니 L" pitchFamily="18" charset="-127"/>
              </a:rPr>
              <a:t>횡단보도</a:t>
            </a:r>
            <a:r>
              <a:rPr lang="en-US" altLang="ko-KR" sz="1000" dirty="0" smtClean="0">
                <a:solidFill>
                  <a:srgbClr val="FF3300"/>
                </a:solidFill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lang="ko-KR" altLang="en-US" sz="1000" dirty="0" smtClean="0">
                <a:solidFill>
                  <a:srgbClr val="FF3300"/>
                </a:solidFill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lang="en-US" altLang="ko-KR" sz="1000" dirty="0" smtClean="0">
                <a:solidFill>
                  <a:srgbClr val="FF3300"/>
                </a:solidFill>
                <a:latin typeface="현대하모니 L" pitchFamily="18" charset="-127"/>
                <a:ea typeface="현대하모니 L" pitchFamily="18" charset="-127"/>
              </a:rPr>
              <a:t>RM_ID </a:t>
            </a:r>
            <a:r>
              <a:rPr lang="ko-KR" altLang="en-US" sz="1000" dirty="0" smtClean="0">
                <a:solidFill>
                  <a:srgbClr val="FF3300"/>
                </a:solidFill>
                <a:latin typeface="현대하모니 L" pitchFamily="18" charset="-127"/>
                <a:ea typeface="현대하모니 L" pitchFamily="18" charset="-127"/>
              </a:rPr>
              <a:t>값을 입력한다</a:t>
            </a:r>
            <a:r>
              <a:rPr lang="en-US" altLang="ko-KR" sz="1000" dirty="0" smtClean="0">
                <a:solidFill>
                  <a:srgbClr val="FF3300"/>
                </a:solidFill>
                <a:latin typeface="현대하모니 L" pitchFamily="18" charset="-127"/>
                <a:ea typeface="현대하모니 L" pitchFamily="18" charset="-127"/>
              </a:rPr>
              <a:t>. (18.10.19)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85720" y="1646415"/>
          <a:ext cx="4500594" cy="169253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현대하모니 L" pitchFamily="18" charset="-127"/>
                          <a:ea typeface="현대하모니 L" pitchFamily="18" charset="-127"/>
                          <a:cs typeface="굴림"/>
                        </a:rPr>
                        <a:t>PK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굴림"/>
                        </a:rPr>
                        <a:t>TL_ID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굴림"/>
                        </a:rPr>
                        <a:t>T</a:t>
                      </a: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굴림"/>
                        </a:rPr>
                        <a:t>raffic </a:t>
                      </a: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굴림"/>
                        </a:rPr>
                        <a:t>L</a:t>
                      </a: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굴림"/>
                        </a:rPr>
                        <a:t>ight </a:t>
                      </a:r>
                      <a:r>
                        <a:rPr lang="en-US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굴림"/>
                        </a:rPr>
                        <a:t>ID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TL_TYPE</a:t>
                      </a:r>
                      <a:endParaRPr lang="ko-KR" altLang="ko-KR" sz="1000" b="1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alt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3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 dirty="0">
                        <a:latin typeface="현대하모니 L" pitchFamily="18" charset="-127"/>
                        <a:ea typeface="현대하모니 L" pitchFamily="18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TL_NUM</a:t>
                      </a:r>
                      <a:endParaRPr lang="ko-KR" altLang="ko-KR" sz="1000" b="1" kern="100" dirty="0" smtClean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altLang="ko-KR" sz="1000" b="0" kern="100" dirty="0" smtClean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 smtClean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4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 dirty="0">
                        <a:latin typeface="현대하모니 L" pitchFamily="18" charset="-127"/>
                        <a:ea typeface="현대하모니 L" pitchFamily="18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RL_ID</a:t>
                      </a:r>
                      <a:endParaRPr lang="ko-KR" altLang="ko-KR" sz="1000" b="0" kern="100" dirty="0" smtClean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altLang="ko-KR" sz="1000" b="0" kern="100" dirty="0" smtClean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 smtClean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5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 dirty="0">
                        <a:latin typeface="현대하모니 L" pitchFamily="18" charset="-127"/>
                        <a:ea typeface="현대하모니 L" pitchFamily="18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DIRECTION</a:t>
                      </a:r>
                      <a:endParaRPr lang="ko-KR" altLang="ko-KR" sz="1000" b="1" kern="100" dirty="0" smtClean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altLang="ko-KR" sz="1000" b="0" kern="100" dirty="0" smtClean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 smtClean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6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 dirty="0">
                        <a:latin typeface="현대하모니 L" pitchFamily="18" charset="-127"/>
                        <a:ea typeface="현대하모니 L" pitchFamily="18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RM_ID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altLang="ko-KR" sz="1000" b="0" kern="100" dirty="0" smtClean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 smtClean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000628" y="1635446"/>
          <a:ext cx="1785950" cy="983314"/>
        </p:xfrm>
        <a:graphic>
          <a:graphicData uri="http://schemas.openxmlformats.org/drawingml/2006/table">
            <a:tbl>
              <a:tblPr/>
              <a:tblGrid>
                <a:gridCol w="756285"/>
                <a:gridCol w="1029665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TL_TYPE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현대하모니 L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횡형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종형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3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보행자 신호등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6950419" y="1635740"/>
          <a:ext cx="1336357" cy="983314"/>
        </p:xfrm>
        <a:graphic>
          <a:graphicData uri="http://schemas.openxmlformats.org/drawingml/2006/table">
            <a:tbl>
              <a:tblPr/>
              <a:tblGrid>
                <a:gridCol w="588010"/>
                <a:gridCol w="748347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 smtClean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LINK_PN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현대하모니 L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 dirty="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latin typeface="바탕"/>
                          <a:ea typeface="현대하모니 L"/>
                          <a:cs typeface="굴림"/>
                        </a:rPr>
                        <a:t>정방향</a:t>
                      </a:r>
                      <a:endParaRPr lang="ko-KR" sz="1000" kern="100" dirty="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현대하모니 L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 dirty="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바탕"/>
                          <a:ea typeface="현대하모니 L"/>
                          <a:cs typeface="Times New Roman"/>
                        </a:rPr>
                        <a:t>역방향</a:t>
                      </a:r>
                      <a:endParaRPr lang="ko-KR" sz="1000" kern="100" dirty="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 dirty="0">
                        <a:solidFill>
                          <a:schemeClr val="tx1"/>
                        </a:solidFill>
                        <a:latin typeface="현대하모니 L"/>
                        <a:ea typeface="맑은 고딕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바탕"/>
                          <a:ea typeface="현대하모니 L"/>
                          <a:cs typeface="굴림"/>
                        </a:rPr>
                        <a:t>양방향</a:t>
                      </a:r>
                      <a:endParaRPr lang="ko-KR" sz="1000" kern="100" dirty="0">
                        <a:solidFill>
                          <a:schemeClr val="tx1"/>
                        </a:solidFill>
                        <a:latin typeface="바탕"/>
                        <a:ea typeface="현대하모니 L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000628" y="2717985"/>
          <a:ext cx="1785950" cy="983314"/>
        </p:xfrm>
        <a:graphic>
          <a:graphicData uri="http://schemas.openxmlformats.org/drawingml/2006/table">
            <a:tbl>
              <a:tblPr/>
              <a:tblGrid>
                <a:gridCol w="756285"/>
                <a:gridCol w="1029665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TL_NUM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현대하모니 L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이색등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삼색등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3</a:t>
                      </a:r>
                      <a:endParaRPr lang="ko-KR" sz="1000" kern="10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사색등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142844" y="98405"/>
            <a:ext cx="6286544" cy="473075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defTabSz="914400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tabLst/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2.1 LANE_LINK_ATTR</a:t>
            </a:r>
            <a:endParaRPr lang="ko-KR" altLang="en-US" sz="2000" kern="0" dirty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9" name="텍스트 개체 틀 2"/>
          <p:cNvSpPr txBox="1">
            <a:spLocks/>
          </p:cNvSpPr>
          <p:nvPr/>
        </p:nvSpPr>
        <p:spPr>
          <a:xfrm>
            <a:off x="253999" y="690707"/>
            <a:ext cx="4889505" cy="595153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테이블명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: LANE_LINK_ATTR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: LANE_LINK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의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속성 정보가 들어있는 테이블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85720" y="1364132"/>
          <a:ext cx="4500594" cy="217611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RL_ID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Road Link ID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LEFT_SIDE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Long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왼쪽 차선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SEQ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값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3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RIGHT_SIDE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Long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오른쪽 차선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SEQ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값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4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ATTR_CLASS</a:t>
                      </a:r>
                      <a:endParaRPr lang="ko-KR" altLang="en-US" sz="1000" b="1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Short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속성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 구분</a:t>
                      </a:r>
                      <a:endParaRPr lang="ko-KR" altLang="ko-KR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5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ATTR_SEQ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Short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6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ST_RANGE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7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ED_RANGE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8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ATTR_CODE</a:t>
                      </a:r>
                      <a:endParaRPr lang="ko-KR" sz="1000" b="1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929190" y="1365181"/>
          <a:ext cx="1785950" cy="774288"/>
        </p:xfrm>
        <a:graphic>
          <a:graphicData uri="http://schemas.openxmlformats.org/drawingml/2006/table">
            <a:tbl>
              <a:tblPr/>
              <a:tblGrid>
                <a:gridCol w="748665"/>
                <a:gridCol w="1037285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i="0" kern="100" dirty="0" smtClean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ATTR_CLASS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i="0" kern="100" dirty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3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VEHICLE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4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TYPE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937073" y="2285992"/>
          <a:ext cx="1785950" cy="1304736"/>
        </p:xfrm>
        <a:graphic>
          <a:graphicData uri="http://schemas.openxmlformats.org/drawingml/2006/table">
            <a:tbl>
              <a:tblPr/>
              <a:tblGrid>
                <a:gridCol w="762162"/>
                <a:gridCol w="1023788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ATTR_CODE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일반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버스 전용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화물차 전용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4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택시 전용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929454" y="1365181"/>
          <a:ext cx="1785950" cy="1554720"/>
        </p:xfrm>
        <a:graphic>
          <a:graphicData uri="http://schemas.openxmlformats.org/drawingml/2006/table">
            <a:tbl>
              <a:tblPr/>
              <a:tblGrid>
                <a:gridCol w="762162"/>
                <a:gridCol w="1023788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ATTR_CODE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일반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가변차로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하이패스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4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휴게소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5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졸음쉼터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135621" y="3500438"/>
            <a:ext cx="1351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현대하모니 L" pitchFamily="18" charset="-127"/>
                <a:ea typeface="현대하모니 L" pitchFamily="18" charset="-127"/>
              </a:rPr>
              <a:t>&lt;ATTR_CODE = 1&gt;</a:t>
            </a:r>
            <a:endParaRPr lang="ko-KR" altLang="en-US" sz="1100" b="1" dirty="0" smtClean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27647" y="2881638"/>
            <a:ext cx="1351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현대하모니 L" pitchFamily="18" charset="-127"/>
                <a:ea typeface="현대하모니 L" pitchFamily="18" charset="-127"/>
              </a:rPr>
              <a:t>&lt;ATTR_CODE = 2&gt;</a:t>
            </a:r>
            <a:endParaRPr lang="ko-KR" altLang="en-US" sz="1100" b="1" dirty="0" smtClean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6591" y="3534321"/>
            <a:ext cx="88217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1. RL_ID : LANE_LINK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 상위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ROAD_LINK ID</a:t>
            </a:r>
          </a:p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2. LEFT_SIDE : LANE_LINK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 왼쪽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LANE_SIDE SEQ</a:t>
            </a:r>
          </a:p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3. RIGHT_SIDE : LANE_LINK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 오른쪽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LANE_SIDE SEQ</a:t>
            </a:r>
          </a:p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4. ATTR_CLASS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속성을 구분하는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CLASS CODE</a:t>
            </a:r>
          </a:p>
          <a:p>
            <a:pPr marL="228600" indent="-228600"/>
            <a:r>
              <a:rPr lang="en-US" altLang="ko-KR" sz="1000" strike="sngStrike" dirty="0" smtClean="0">
                <a:latin typeface="현대하모니 L" pitchFamily="18" charset="-127"/>
                <a:ea typeface="현대하모니 L" pitchFamily="18" charset="-127"/>
              </a:rPr>
              <a:t>5. ATTR_SEQ : </a:t>
            </a:r>
            <a:r>
              <a:rPr lang="ko-KR" altLang="en-US" sz="1000" strike="sngStrike" dirty="0" smtClean="0">
                <a:latin typeface="현대하모니 L" pitchFamily="18" charset="-127"/>
                <a:ea typeface="현대하모니 L" pitchFamily="18" charset="-127"/>
              </a:rPr>
              <a:t>속성의</a:t>
            </a:r>
            <a:r>
              <a:rPr lang="en-US" altLang="ko-KR" sz="1000" strike="sngStrike" dirty="0" smtClean="0">
                <a:latin typeface="현대하모니 L" pitchFamily="18" charset="-127"/>
                <a:ea typeface="현대하모니 L" pitchFamily="18" charset="-127"/>
              </a:rPr>
              <a:t> SEQ, RANGE</a:t>
            </a:r>
            <a:r>
              <a:rPr lang="ko-KR" altLang="en-US" sz="1000" strike="sngStrike" dirty="0" smtClean="0">
                <a:latin typeface="현대하모니 L" pitchFamily="18" charset="-127"/>
                <a:ea typeface="현대하모니 L" pitchFamily="18" charset="-127"/>
              </a:rPr>
              <a:t>의 순서에 따라서 부여됨 </a:t>
            </a:r>
            <a:r>
              <a:rPr lang="en-US" altLang="ko-KR" sz="1000" dirty="0" smtClean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구축 안함</a:t>
            </a:r>
            <a:r>
              <a:rPr lang="en-US" altLang="ko-KR" sz="1000" dirty="0" smtClean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pPr marL="228600" indent="-228600"/>
            <a:r>
              <a:rPr lang="en-US" altLang="ko-KR" sz="1000" strike="sngStrike" dirty="0" smtClean="0">
                <a:latin typeface="현대하모니 L" pitchFamily="18" charset="-127"/>
                <a:ea typeface="현대하모니 L" pitchFamily="18" charset="-127"/>
              </a:rPr>
              <a:t>6. ST_RANGE : </a:t>
            </a:r>
            <a:r>
              <a:rPr lang="ko-KR" altLang="en-US" sz="1000" strike="sngStrike" dirty="0" smtClean="0">
                <a:latin typeface="현대하모니 L" pitchFamily="18" charset="-127"/>
                <a:ea typeface="현대하모니 L" pitchFamily="18" charset="-127"/>
              </a:rPr>
              <a:t>속성 구간의 시점 비율</a:t>
            </a:r>
            <a:r>
              <a:rPr lang="en-US" altLang="ko-KR" sz="1000" strike="sngStrike" dirty="0" smtClean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000" strike="sngStrike" dirty="0" smtClean="0">
                <a:latin typeface="현대하모니 L" pitchFamily="18" charset="-127"/>
                <a:ea typeface="현대하모니 L" pitchFamily="18" charset="-127"/>
              </a:rPr>
              <a:t>선형의 보간점 방향을 기준으로 시작점이</a:t>
            </a:r>
            <a:r>
              <a:rPr lang="en-US" altLang="ko-KR" sz="1000" strike="sngStrike" dirty="0" smtClean="0">
                <a:latin typeface="현대하모니 L" pitchFamily="18" charset="-127"/>
                <a:ea typeface="현대하모니 L" pitchFamily="18" charset="-127"/>
              </a:rPr>
              <a:t> 0, </a:t>
            </a:r>
            <a:r>
              <a:rPr lang="ko-KR" altLang="en-US" sz="1000" strike="sngStrike" dirty="0" smtClean="0">
                <a:latin typeface="현대하모니 L" pitchFamily="18" charset="-127"/>
                <a:ea typeface="현대하모니 L" pitchFamily="18" charset="-127"/>
              </a:rPr>
              <a:t>종료점이</a:t>
            </a:r>
            <a:r>
              <a:rPr lang="en-US" altLang="ko-KR" sz="1000" strike="sngStrike" dirty="0" smtClean="0"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lang="ko-KR" altLang="en-US" sz="1000" strike="sngStrike" dirty="0" smtClean="0">
                <a:latin typeface="현대하모니 L" pitchFamily="18" charset="-127"/>
                <a:ea typeface="현대하모니 L" pitchFamily="18" charset="-127"/>
              </a:rPr>
              <a:t>로 계산한 값 </a:t>
            </a:r>
            <a:r>
              <a:rPr lang="en-US" altLang="ko-KR" sz="1000" dirty="0" smtClean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구축 안함</a:t>
            </a:r>
            <a:r>
              <a:rPr lang="en-US" altLang="ko-KR" sz="1000" dirty="0" smtClean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pPr marL="228600" indent="-228600"/>
            <a:r>
              <a:rPr lang="en-US" altLang="ko-KR" sz="1000" strike="sngStrike" dirty="0" smtClean="0">
                <a:latin typeface="현대하모니 L" pitchFamily="18" charset="-127"/>
                <a:ea typeface="현대하모니 L" pitchFamily="18" charset="-127"/>
              </a:rPr>
              <a:t>7. ED_RANGE :</a:t>
            </a:r>
            <a:r>
              <a:rPr lang="ko-KR" altLang="en-US" sz="1000" strike="sngStrike" dirty="0" smtClean="0">
                <a:latin typeface="현대하모니 L" pitchFamily="18" charset="-127"/>
                <a:ea typeface="현대하모니 L" pitchFamily="18" charset="-127"/>
              </a:rPr>
              <a:t> 속성 구간의 종점 비율</a:t>
            </a:r>
            <a:r>
              <a:rPr lang="en-US" altLang="ko-KR" sz="1000" strike="sngStrike" dirty="0" smtClean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000" strike="sngStrike" dirty="0" smtClean="0">
                <a:latin typeface="현대하모니 L" pitchFamily="18" charset="-127"/>
                <a:ea typeface="현대하모니 L" pitchFamily="18" charset="-127"/>
              </a:rPr>
              <a:t>선형의 보간점 방향을 기준으로 시작점이</a:t>
            </a:r>
            <a:r>
              <a:rPr lang="en-US" altLang="ko-KR" sz="1000" strike="sngStrike" dirty="0" smtClean="0">
                <a:latin typeface="현대하모니 L" pitchFamily="18" charset="-127"/>
                <a:ea typeface="현대하모니 L" pitchFamily="18" charset="-127"/>
              </a:rPr>
              <a:t> 0, </a:t>
            </a:r>
            <a:r>
              <a:rPr lang="ko-KR" altLang="en-US" sz="1000" strike="sngStrike" dirty="0" smtClean="0">
                <a:latin typeface="현대하모니 L" pitchFamily="18" charset="-127"/>
                <a:ea typeface="현대하모니 L" pitchFamily="18" charset="-127"/>
              </a:rPr>
              <a:t>종료점이</a:t>
            </a:r>
            <a:r>
              <a:rPr lang="en-US" altLang="ko-KR" sz="1000" strike="sngStrike" dirty="0" smtClean="0"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lang="ko-KR" altLang="en-US" sz="1000" strike="sngStrike" dirty="0" smtClean="0">
                <a:latin typeface="현대하모니 L" pitchFamily="18" charset="-127"/>
                <a:ea typeface="현대하모니 L" pitchFamily="18" charset="-127"/>
              </a:rPr>
              <a:t>로 계산한 값 </a:t>
            </a:r>
            <a:r>
              <a:rPr lang="en-US" altLang="ko-KR" sz="1000" dirty="0" smtClean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구축 안함</a:t>
            </a:r>
            <a:r>
              <a:rPr lang="en-US" altLang="ko-KR" sz="1000" dirty="0" smtClean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8. ATTR_CODE : VEHICLE/TYPE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을 구분하는 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CODE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66591" y="3616771"/>
            <a:ext cx="88217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1. RL_ID : LANE_SIDE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 상위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ROAD_LINK ID</a:t>
            </a:r>
          </a:p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2. SIDE_SEQ : </a:t>
            </a:r>
            <a:r>
              <a:rPr lang="en-US" altLang="en-US" sz="1000" dirty="0" smtClean="0">
                <a:latin typeface="현대하모니 L" pitchFamily="18" charset="-127"/>
                <a:ea typeface="현대하모니 L" pitchFamily="18" charset="-127"/>
              </a:rPr>
              <a:t>LANE_SIDE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</a:t>
            </a:r>
            <a:r>
              <a:rPr lang="en-US" altLang="en-US" sz="1000" dirty="0" smtClean="0">
                <a:latin typeface="현대하모니 L" pitchFamily="18" charset="-127"/>
                <a:ea typeface="현대하모니 L" pitchFamily="18" charset="-127"/>
              </a:rPr>
              <a:t> SEQ</a:t>
            </a:r>
            <a:endParaRPr lang="en-US" altLang="ko-KR" sz="1000" dirty="0" smtClean="0">
              <a:latin typeface="현대하모니 L" pitchFamily="18" charset="-127"/>
              <a:ea typeface="현대하모니 L" pitchFamily="18" charset="-127"/>
            </a:endParaRPr>
          </a:p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3. ATTR_CLASS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속성을 구분하는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CLASS CODE</a:t>
            </a:r>
          </a:p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4. ATTR_SEQ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속성의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SEQ, RANGE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 순서에 따라서 부여됨</a:t>
            </a:r>
            <a:endParaRPr lang="en-US" altLang="ko-KR" sz="1000" dirty="0" smtClean="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5. ST_RANGE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속성 구간의 시점 비율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선형의 보간점 방향을 기준으로 시작점이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0,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종료점이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로 계산한 값</a:t>
            </a:r>
            <a:endParaRPr lang="en-US" altLang="ko-KR" sz="1000" dirty="0" smtClean="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6. ED_RANGE :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 속성 구간의 종점 비율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선형의 보간점 방향을 기준으로 시작점이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0,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종료점이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로 계산한 값</a:t>
            </a:r>
            <a:endParaRPr lang="en-US" altLang="ko-KR" sz="1000" dirty="0" smtClean="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7. ATTR_CODE : TYPE/COLOR/KIND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을 구분하는 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CODE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값</a:t>
            </a:r>
            <a:endParaRPr lang="en-US" altLang="ko-KR" sz="1000" dirty="0" smtClean="0">
              <a:latin typeface="현대하모니 L" pitchFamily="18" charset="-127"/>
              <a:ea typeface="현대하모니 L" pitchFamily="18" charset="-127"/>
            </a:endParaRPr>
          </a:p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8. WIDTH : </a:t>
            </a:r>
            <a:r>
              <a:rPr lang="ko-KR" altLang="en-US" sz="1000" dirty="0" err="1" smtClean="0">
                <a:latin typeface="현대하모니 L" pitchFamily="18" charset="-127"/>
                <a:ea typeface="현대하모니 L" pitchFamily="18" charset="-127"/>
              </a:rPr>
              <a:t>겹선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 폭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000" dirty="0" err="1" smtClean="0">
                <a:latin typeface="현대하모니 L" pitchFamily="18" charset="-127"/>
                <a:ea typeface="현대하모니 L" pitchFamily="18" charset="-127"/>
              </a:rPr>
              <a:t>겹선에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 한함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)</a:t>
            </a:r>
            <a:endParaRPr lang="ko-KR" altLang="en-US" sz="1000" dirty="0" smtClean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142844" y="98405"/>
            <a:ext cx="6286544" cy="473075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defTabSz="914400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tabLst/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2.2 LANE_SIDE_ATTR</a:t>
            </a:r>
            <a:endParaRPr lang="ko-KR" altLang="en-US" sz="2000" kern="0" dirty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itchFamily="18" charset="-127"/>
              <a:ea typeface="현대하모니 L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857752" y="1380947"/>
          <a:ext cx="1785950" cy="1036320"/>
        </p:xfrm>
        <a:graphic>
          <a:graphicData uri="http://schemas.openxmlformats.org/drawingml/2006/table">
            <a:tbl>
              <a:tblPr/>
              <a:tblGrid>
                <a:gridCol w="794122"/>
                <a:gridCol w="991828"/>
              </a:tblGrid>
              <a:tr h="698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 smtClean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ATTR_CLASS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1</a:t>
                      </a:r>
                      <a:endParaRPr lang="ko-KR" altLang="en-US" sz="10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TYPE</a:t>
                      </a:r>
                      <a:endParaRPr lang="ko-KR" altLang="en-US" sz="10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2</a:t>
                      </a:r>
                      <a:endParaRPr lang="ko-KR" altLang="en-US" sz="10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COLOR</a:t>
                      </a:r>
                      <a:endParaRPr lang="ko-KR" altLang="en-US" sz="10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5</a:t>
                      </a:r>
                      <a:endParaRPr lang="ko-KR" altLang="en-US" sz="10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KIND</a:t>
                      </a:r>
                      <a:endParaRPr lang="ko-KR" altLang="en-US" sz="10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텍스트 개체 틀 2"/>
          <p:cNvSpPr txBox="1">
            <a:spLocks/>
          </p:cNvSpPr>
          <p:nvPr/>
        </p:nvSpPr>
        <p:spPr>
          <a:xfrm>
            <a:off x="253999" y="690707"/>
            <a:ext cx="4889505" cy="595153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테이블명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: LANE_SIDE_ATTR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: LANE_SIDE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의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속성 정보가 들어있는 테이블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50824" y="1364132"/>
          <a:ext cx="4392614" cy="2176110"/>
        </p:xfrm>
        <a:graphic>
          <a:graphicData uri="http://schemas.openxmlformats.org/drawingml/2006/table">
            <a:tbl>
              <a:tblPr/>
              <a:tblGrid>
                <a:gridCol w="383016"/>
                <a:gridCol w="385721"/>
                <a:gridCol w="1440235"/>
                <a:gridCol w="826856"/>
                <a:gridCol w="1356786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RL_ID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Road Link ID</a:t>
                      </a:r>
                      <a:endParaRPr lang="ko-KR" altLang="en-US" sz="1000" kern="100" dirty="0" smtClean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SIDE_SEQ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Long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SEQ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값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3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b="1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ATTR_CLASS</a:t>
                      </a:r>
                      <a:endParaRPr lang="ko-KR" sz="1000" b="1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Short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속성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 구분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4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ATTR_SEQ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Short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5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ST_RANGE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6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ED_RANGE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7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ATTR_CODE</a:t>
                      </a:r>
                      <a:endParaRPr lang="ko-KR" sz="1000" b="1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8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WIDTH</a:t>
                      </a:r>
                      <a:endParaRPr lang="ko-KR" sz="1000" b="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겹선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 폭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858016" y="1373064"/>
          <a:ext cx="2071702" cy="1676400"/>
        </p:xfrm>
        <a:graphic>
          <a:graphicData uri="http://schemas.openxmlformats.org/drawingml/2006/table">
            <a:tbl>
              <a:tblPr/>
              <a:tblGrid>
                <a:gridCol w="776542"/>
                <a:gridCol w="1295160"/>
              </a:tblGrid>
              <a:tr h="13418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ATTR_CODE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실선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점선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257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겹선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(2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줄 실선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)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258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겹선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좌점선 우실선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)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513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겹선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(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좌실선 우점선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)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514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겹선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(2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줄 점선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)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128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연석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129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장애물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(Barrier)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255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가상선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215074" y="3310266"/>
          <a:ext cx="2790128" cy="2438400"/>
        </p:xfrm>
        <a:graphic>
          <a:graphicData uri="http://schemas.openxmlformats.org/drawingml/2006/table">
            <a:tbl>
              <a:tblPr/>
              <a:tblGrid>
                <a:gridCol w="776542"/>
                <a:gridCol w="1051243"/>
                <a:gridCol w="962343"/>
              </a:tblGrid>
              <a:tr h="12922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ATTR_CODE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i="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비고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흰색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노란색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파란색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255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NONE(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색상없음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)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257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흰색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흰색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겹선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의 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Color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값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258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흰색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노란색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259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흰색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파란색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513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노란색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흰색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514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노란색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노란색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515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노란색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파란색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769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흰색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파란색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770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노란색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파란색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771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파란색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_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파란색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850007" y="2357430"/>
          <a:ext cx="1785950" cy="664430"/>
        </p:xfrm>
        <a:graphic>
          <a:graphicData uri="http://schemas.openxmlformats.org/drawingml/2006/table">
            <a:tbl>
              <a:tblPr/>
              <a:tblGrid>
                <a:gridCol w="762162"/>
                <a:gridCol w="1023788"/>
              </a:tblGrid>
              <a:tr h="16785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ATTR_CODE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7981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일반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1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중앙선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99440" y="2881638"/>
            <a:ext cx="1351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현대하모니 L" pitchFamily="18" charset="-127"/>
                <a:ea typeface="현대하모니 L" pitchFamily="18" charset="-127"/>
              </a:rPr>
              <a:t>&lt;ATTR_CODE = 1&gt;</a:t>
            </a:r>
            <a:endParaRPr lang="ko-KR" altLang="en-US" sz="1100" b="1" dirty="0" smtClean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72330" y="5453406"/>
            <a:ext cx="1351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현대하모니 L" pitchFamily="18" charset="-127"/>
                <a:ea typeface="현대하모니 L" pitchFamily="18" charset="-127"/>
              </a:rPr>
              <a:t>&lt;ATTR_CODE = 2&gt;</a:t>
            </a:r>
            <a:endParaRPr lang="ko-KR" altLang="en-US" sz="1100" b="1" dirty="0" smtClean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7735" y="2889028"/>
            <a:ext cx="1351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현대하모니 L" pitchFamily="18" charset="-127"/>
                <a:ea typeface="현대하모니 L" pitchFamily="18" charset="-127"/>
              </a:rPr>
              <a:t>&lt;ATTR_CODE = 5&gt;</a:t>
            </a:r>
            <a:endParaRPr lang="ko-KR" altLang="en-US" sz="1100" b="1" dirty="0" smtClean="0">
              <a:latin typeface="현대하모니 L" pitchFamily="18" charset="-127"/>
              <a:ea typeface="현대하모니 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142844" y="98405"/>
            <a:ext cx="6286544" cy="473075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defTabSz="914400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tabLst/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2.3 PART</a:t>
            </a:r>
            <a:endParaRPr lang="ko-KR" altLang="en-US" sz="2000" kern="0" dirty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9" name="텍스트 개체 틀 2"/>
          <p:cNvSpPr txBox="1">
            <a:spLocks/>
          </p:cNvSpPr>
          <p:nvPr/>
        </p:nvSpPr>
        <p:spPr>
          <a:xfrm>
            <a:off x="253999" y="690707"/>
            <a:ext cx="4889505" cy="595153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테이블명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: PART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: ROAD_NODE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PART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 속성 정보가 들어있는 테이블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85720" y="1364132"/>
          <a:ext cx="4500594" cy="103017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RN_ID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Road Node</a:t>
                      </a:r>
                      <a:r>
                        <a:rPr lang="en-US" altLang="ko-KR" sz="1000" kern="100" baseline="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 ID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PART_SEQ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Short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ROAD_NODE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보간점 방향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3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DIRECTION</a:t>
                      </a:r>
                      <a:endParaRPr lang="ko-KR" sz="1000" b="1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Short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통행 방향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929190" y="1365181"/>
          <a:ext cx="1785950" cy="1233298"/>
        </p:xfrm>
        <a:graphic>
          <a:graphicData uri="http://schemas.openxmlformats.org/drawingml/2006/table">
            <a:tbl>
              <a:tblPr/>
              <a:tblGrid>
                <a:gridCol w="748665"/>
                <a:gridCol w="1037285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1" i="0" kern="100" dirty="0" smtClean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DIRECTION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현대하모니 L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i="0" kern="100" dirty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0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통행불가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1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LEFT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2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RIGHT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3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양방향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50825" y="2341664"/>
            <a:ext cx="88217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1. RN_ID : ROAD_NODE ID</a:t>
            </a:r>
          </a:p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2. PART_SEQ : ROAD_NODE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 보간점 방향으로 순차적으로 매겨지는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SEQ</a:t>
            </a:r>
            <a:endParaRPr lang="ko-KR" altLang="en-US" sz="1000" dirty="0" smtClean="0">
              <a:latin typeface="현대하모니 L" pitchFamily="18" charset="-127"/>
              <a:ea typeface="현대하모니 L" pitchFamily="18" charset="-127"/>
            </a:endParaRPr>
          </a:p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3. DIRECTION : ROAD_NODE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 보간점 방향을 기준으로 통행방향을 저장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텍스트 개체 틀 2"/>
          <p:cNvSpPr txBox="1">
            <a:spLocks/>
          </p:cNvSpPr>
          <p:nvPr/>
        </p:nvSpPr>
        <p:spPr>
          <a:xfrm>
            <a:off x="214282" y="98405"/>
            <a:ext cx="4357718" cy="473075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  <a:sym typeface="Wingdings"/>
              </a:rPr>
              <a:t> HD Map Architecture</a:t>
            </a:r>
            <a:endParaRPr kumimoji="1" lang="ko-KR" altLang="en-US" sz="2000" b="0" i="0" u="none" strike="noStrike" kern="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현대하모니 L" pitchFamily="18" charset="-127"/>
              <a:ea typeface="현대하모니 L" pitchFamily="18" charset="-127"/>
              <a:cs typeface="+mn-cs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42910" y="1224528"/>
            <a:ext cx="4572032" cy="4464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571604" y="1295966"/>
            <a:ext cx="3500462" cy="2337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571604" y="3724858"/>
            <a:ext cx="3500462" cy="1785950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1" name="TextBox 32"/>
          <p:cNvSpPr txBox="1"/>
          <p:nvPr/>
        </p:nvSpPr>
        <p:spPr>
          <a:xfrm>
            <a:off x="1720560" y="1295966"/>
            <a:ext cx="3351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Lane Model</a:t>
            </a:r>
            <a:endParaRPr lang="ko-KR" altLang="en-US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3428992" y="1653156"/>
            <a:ext cx="1500198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현대하모니 L" pitchFamily="18" charset="-127"/>
                <a:ea typeface="현대하모니 L" pitchFamily="18" charset="-127"/>
              </a:rPr>
              <a:t>PART</a:t>
            </a:r>
            <a:endParaRPr lang="ko-KR" altLang="en-US" sz="1200" dirty="0">
              <a:solidFill>
                <a:schemeClr val="tx1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817941" y="4105697"/>
            <a:ext cx="1357322" cy="3335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현대하모니 L" pitchFamily="18" charset="-127"/>
                <a:ea typeface="현대하모니 L" pitchFamily="18" charset="-127"/>
              </a:rPr>
              <a:t>ROAD_SIGN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817941" y="4510676"/>
            <a:ext cx="1357322" cy="3335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현대하모니 L" pitchFamily="18" charset="-127"/>
                <a:ea typeface="현대하모니 L" pitchFamily="18" charset="-127"/>
              </a:rPr>
              <a:t>TRAFFIC_SIGN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817941" y="4939304"/>
            <a:ext cx="1357322" cy="3335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현대하모니 L" pitchFamily="18" charset="-127"/>
                <a:ea typeface="현대하모니 L" pitchFamily="18" charset="-127"/>
              </a:rPr>
              <a:t>TRAFFIC_LIGHT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785918" y="1632712"/>
            <a:ext cx="1357322" cy="3980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현대하모니 L" pitchFamily="18" charset="-127"/>
                <a:ea typeface="현대하모니 L" pitchFamily="18" charset="-127"/>
              </a:rPr>
              <a:t>ROAD_NODE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785918" y="2132778"/>
            <a:ext cx="1357322" cy="3980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현대하모니 L" pitchFamily="18" charset="-127"/>
                <a:ea typeface="현대하모니 L" pitchFamily="18" charset="-127"/>
              </a:rPr>
              <a:t>ROAD_LINK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785918" y="2632844"/>
            <a:ext cx="1357322" cy="37763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현대하모니 L" pitchFamily="18" charset="-127"/>
                <a:ea typeface="현대하모니 L" pitchFamily="18" charset="-127"/>
              </a:rPr>
              <a:t>LANE_SIDE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785918" y="3132910"/>
            <a:ext cx="1357322" cy="3980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현대하모니 L" pitchFamily="18" charset="-127"/>
                <a:ea typeface="현대하모니 L" pitchFamily="18" charset="-127"/>
              </a:rPr>
              <a:t>LANE_LINK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444758" y="4105697"/>
            <a:ext cx="1357322" cy="3335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현대하모니 L" pitchFamily="18" charset="-127"/>
                <a:ea typeface="현대하모니 L" pitchFamily="18" charset="-127"/>
              </a:rPr>
              <a:t>ROAD_EDGE</a:t>
            </a:r>
          </a:p>
        </p:txBody>
      </p:sp>
      <p:sp>
        <p:nvSpPr>
          <p:cNvPr id="101" name="TextBox 58"/>
          <p:cNvSpPr txBox="1"/>
          <p:nvPr/>
        </p:nvSpPr>
        <p:spPr>
          <a:xfrm>
            <a:off x="1720560" y="3724858"/>
            <a:ext cx="3351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Localization Model</a:t>
            </a:r>
            <a:endParaRPr lang="ko-KR" altLang="en-US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444758" y="4510676"/>
            <a:ext cx="1357322" cy="3335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현대하모니 L" pitchFamily="18" charset="-127"/>
                <a:ea typeface="현대하모니 L" pitchFamily="18" charset="-127"/>
              </a:rPr>
              <a:t>ROAD_MARK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1746503" y="4034259"/>
            <a:ext cx="1571636" cy="1333673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6" name="TextBox 15"/>
          <p:cNvSpPr txBox="1"/>
          <p:nvPr/>
        </p:nvSpPr>
        <p:spPr>
          <a:xfrm>
            <a:off x="662863" y="1236598"/>
            <a:ext cx="980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dirty="0" smtClean="0">
                <a:latin typeface="현대하모니 L" pitchFamily="18" charset="-127"/>
                <a:ea typeface="현대하모니 L" pitchFamily="18" charset="-127"/>
              </a:rPr>
              <a:t>HD Map</a:t>
            </a:r>
          </a:p>
        </p:txBody>
      </p:sp>
      <p:cxnSp>
        <p:nvCxnSpPr>
          <p:cNvPr id="107" name="직선 화살표 연결선 106"/>
          <p:cNvCxnSpPr>
            <a:stCxn id="96" idx="3"/>
            <a:endCxn id="92" idx="1"/>
          </p:cNvCxnSpPr>
          <p:nvPr/>
        </p:nvCxnSpPr>
        <p:spPr>
          <a:xfrm>
            <a:off x="3143240" y="1831751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3428992" y="2632844"/>
            <a:ext cx="1500198" cy="3776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현대하모니 L" pitchFamily="18" charset="-127"/>
                <a:ea typeface="현대하모니 L" pitchFamily="18" charset="-127"/>
              </a:rPr>
              <a:t>LANE_SIDE_ATTR</a:t>
            </a:r>
            <a:endParaRPr lang="ko-KR" altLang="en-US" sz="1200" dirty="0">
              <a:solidFill>
                <a:schemeClr val="tx1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cxnSp>
        <p:nvCxnSpPr>
          <p:cNvPr id="109" name="직선 화살표 연결선 108"/>
          <p:cNvCxnSpPr>
            <a:stCxn id="98" idx="3"/>
            <a:endCxn id="108" idx="1"/>
          </p:cNvCxnSpPr>
          <p:nvPr/>
        </p:nvCxnSpPr>
        <p:spPr>
          <a:xfrm>
            <a:off x="3143240" y="2821661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3428992" y="3153354"/>
            <a:ext cx="1500198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현대하모니 L" pitchFamily="18" charset="-127"/>
                <a:ea typeface="현대하모니 L" pitchFamily="18" charset="-127"/>
              </a:rPr>
              <a:t>LANE_LINK_ATTR</a:t>
            </a:r>
            <a:endParaRPr lang="ko-KR" altLang="en-US" sz="1200" dirty="0">
              <a:solidFill>
                <a:schemeClr val="tx1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cxnSp>
        <p:nvCxnSpPr>
          <p:cNvPr id="111" name="직선 화살표 연결선 110"/>
          <p:cNvCxnSpPr>
            <a:stCxn id="99" idx="3"/>
            <a:endCxn id="110" idx="1"/>
          </p:cNvCxnSpPr>
          <p:nvPr/>
        </p:nvCxnSpPr>
        <p:spPr>
          <a:xfrm>
            <a:off x="3143240" y="3331949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4447395" y="714356"/>
            <a:ext cx="785818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현대하모니 L" pitchFamily="18" charset="-127"/>
                <a:ea typeface="현대하모니 L" pitchFamily="18" charset="-127"/>
              </a:rPr>
              <a:t>dbf</a:t>
            </a:r>
            <a:endParaRPr lang="ko-KR" altLang="en-US" sz="1200" dirty="0">
              <a:solidFill>
                <a:schemeClr val="tx1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518701" y="714356"/>
            <a:ext cx="857256" cy="2857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현대하모니 L" pitchFamily="18" charset="-127"/>
                <a:ea typeface="현대하모니 L" pitchFamily="18" charset="-127"/>
              </a:rPr>
              <a:t>geometry</a:t>
            </a:r>
            <a:endParaRPr lang="ko-KR" altLang="en-US" sz="1100" dirty="0">
              <a:solidFill>
                <a:schemeClr val="tx1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cxnSp>
        <p:nvCxnSpPr>
          <p:cNvPr id="117" name="꺾인 연결선 116"/>
          <p:cNvCxnSpPr>
            <a:stCxn id="89" idx="1"/>
            <a:endCxn id="103" idx="1"/>
          </p:cNvCxnSpPr>
          <p:nvPr/>
        </p:nvCxnSpPr>
        <p:spPr>
          <a:xfrm rot="10800000" flipH="1" flipV="1">
            <a:off x="1571603" y="2464470"/>
            <a:ext cx="174899" cy="2236625"/>
          </a:xfrm>
          <a:prstGeom prst="bentConnector3">
            <a:avLst>
              <a:gd name="adj1" fmla="val -130704"/>
            </a:avLst>
          </a:prstGeom>
          <a:ln w="28575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14282" y="98405"/>
            <a:ext cx="6286544" cy="473075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+mn-cs"/>
              </a:rPr>
              <a:t>.1 </a:t>
            </a: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ROAD_NODE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+mn-cs"/>
              </a:rPr>
              <a:t>테이블</a:t>
            </a:r>
            <a:endParaRPr kumimoji="1" lang="ko-KR" altLang="en-US" sz="2000" b="0" i="0" u="none" strike="noStrike" kern="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현대하모니 L" pitchFamily="18" charset="-127"/>
              <a:ea typeface="현대하모니 L" pitchFamily="18" charset="-127"/>
              <a:cs typeface="+mn-cs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85720" y="1650933"/>
          <a:ext cx="4500594" cy="714381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381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RN_ID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</a:t>
                      </a: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ode </a:t>
                      </a: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N</a:t>
                      </a: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ode</a:t>
                      </a:r>
                      <a:r>
                        <a:rPr lang="en-US" altLang="ko-KR" sz="1000" kern="100" baseline="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 ID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SPOT_NUM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SPOT </a:t>
                      </a:r>
                      <a:r>
                        <a:rPr lang="ko-KR" altLang="en-US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개수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53999" y="2400325"/>
            <a:ext cx="5461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1. RN_ID : ROAD_NODE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ID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를 구축한다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2. SPOT_NUM : ROAD_NODE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SPOT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 개수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(LANE_SIDE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 연결된 점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)</a:t>
            </a:r>
            <a:endParaRPr lang="ko-KR" altLang="en-US" sz="1000" dirty="0" smtClean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0825" y="762145"/>
            <a:ext cx="6103951" cy="682357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Geometry </a:t>
            </a:r>
            <a:r>
              <a:rPr lang="en-US" altLang="ko-KR" sz="1200" kern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Type : </a:t>
            </a:r>
            <a:r>
              <a:rPr lang="en-US" altLang="ko-KR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Polyline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 ZM</a:t>
            </a:r>
            <a:endParaRPr lang="en-US" altLang="ko-KR" sz="1200" kern="0" noProof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</a:t>
            </a:r>
            <a:r>
              <a:rPr lang="ko-KR" altLang="en-US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테이블명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: ROAD_NODE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: -</a:t>
            </a:r>
            <a:endParaRPr lang="ko-KR" altLang="en-US" sz="1200" kern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itchFamily="18" charset="-127"/>
              <a:ea typeface="현대하모니 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14282" y="98405"/>
            <a:ext cx="6286544" cy="473075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+mn-cs"/>
              </a:rPr>
              <a:t>1.2 </a:t>
            </a: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ROAD_LINK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+mn-cs"/>
              </a:rPr>
              <a:t>테이블</a:t>
            </a:r>
            <a:endParaRPr kumimoji="1" lang="ko-KR" altLang="en-US" sz="2000" b="0" i="0" u="none" strike="noStrike" kern="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현대하모니 L" pitchFamily="18" charset="-127"/>
              <a:ea typeface="현대하모니 L" pitchFamily="18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001274" y="1357298"/>
          <a:ext cx="2001203" cy="3598930"/>
        </p:xfrm>
        <a:graphic>
          <a:graphicData uri="http://schemas.openxmlformats.org/drawingml/2006/table">
            <a:tbl>
              <a:tblPr/>
              <a:tblGrid>
                <a:gridCol w="705485"/>
                <a:gridCol w="1295718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i="0" kern="100" dirty="0" smtClean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ROAD_KIND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i="0" kern="100" dirty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0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미정의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1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고속도로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2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도시고속도로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3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국도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4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국가지원지방도</a:t>
                      </a:r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(</a:t>
                      </a:r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국지도</a:t>
                      </a:r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5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지방도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6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주요도로</a:t>
                      </a:r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1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7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주요도로</a:t>
                      </a:r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2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8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주요도로</a:t>
                      </a:r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3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9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기타도로</a:t>
                      </a:r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1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현대하모니 L" pitchFamily="18" charset="-127"/>
                          <a:ea typeface="현대하모니 L" pitchFamily="18" charset="-127"/>
                        </a:rPr>
                        <a:t>10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기타도로</a:t>
                      </a:r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2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11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세도로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12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현대하모니 L" pitchFamily="18" charset="-127"/>
                          <a:ea typeface="현대하모니 L" pitchFamily="18" charset="-127"/>
                        </a:rPr>
                        <a:t>페리항로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215206" y="714356"/>
          <a:ext cx="1690052" cy="3218832"/>
        </p:xfrm>
        <a:graphic>
          <a:graphicData uri="http://schemas.openxmlformats.org/drawingml/2006/table">
            <a:tbl>
              <a:tblPr/>
              <a:tblGrid>
                <a:gridCol w="645160"/>
                <a:gridCol w="1044892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i="0" kern="100" dirty="0" smtClean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LINK_KIND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i="0" kern="100" dirty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23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0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미정의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1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본선 비분리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2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본선 분리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3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연결로 </a:t>
                      </a:r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IC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4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연결로 </a:t>
                      </a:r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JC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5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유턴 링크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6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터널</a:t>
                      </a:r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(</a:t>
                      </a:r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지하차도</a:t>
                      </a:r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7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교차로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8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교차로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진입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진출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9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회전교차로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10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졸음쉼터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11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휴게소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215206" y="4087708"/>
          <a:ext cx="1714512" cy="668652"/>
        </p:xfrm>
        <a:graphic>
          <a:graphicData uri="http://schemas.openxmlformats.org/drawingml/2006/table">
            <a:tbl>
              <a:tblPr/>
              <a:tblGrid>
                <a:gridCol w="745440"/>
                <a:gridCol w="969072"/>
              </a:tblGrid>
              <a:tr h="21145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1" i="0" kern="100" dirty="0" smtClean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TWO_WAY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현대하모니 L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i="0" kern="100" dirty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4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1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일방 통행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2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양방 통행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텍스트 개체 틀 2"/>
          <p:cNvSpPr txBox="1">
            <a:spLocks/>
          </p:cNvSpPr>
          <p:nvPr/>
        </p:nvSpPr>
        <p:spPr>
          <a:xfrm>
            <a:off x="253999" y="571480"/>
            <a:ext cx="4889505" cy="857256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Geometry </a:t>
            </a:r>
            <a:r>
              <a:rPr lang="en-US" altLang="ko-KR" sz="1200" kern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Type : </a:t>
            </a:r>
            <a:r>
              <a:rPr lang="en-US" altLang="ko-KR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Polyline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 ZM</a:t>
            </a:r>
            <a:endParaRPr lang="en-US" altLang="ko-KR" sz="1200" kern="0" noProof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</a:t>
            </a:r>
            <a:r>
              <a:rPr lang="ko-KR" altLang="en-US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테이블명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: ROAD_LINK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도로의 대표 선형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85720" y="1364132"/>
          <a:ext cx="4500594" cy="314327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RL_ID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Road Link ID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ST_RN_ID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3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ST_SIDE</a:t>
                      </a:r>
                      <a:endParaRPr lang="ko-KR" sz="1000" b="1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Short</a:t>
                      </a:r>
                      <a:endParaRPr lang="ko-KR" sz="1000" b="1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4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ST_RANGE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5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ED_RN_ID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6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ED_SIDE</a:t>
                      </a:r>
                      <a:endParaRPr lang="ko-KR" sz="1000" b="1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Short</a:t>
                      </a:r>
                      <a:endParaRPr lang="en-US" altLang="ko-KR" sz="1000" kern="100" dirty="0" smtClean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7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ED_RANGE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8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ROAD_KIND</a:t>
                      </a:r>
                      <a:endParaRPr lang="ko-KR" sz="1000" b="1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 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도로 종별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9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LINK_KIND</a:t>
                      </a:r>
                      <a:endParaRPr lang="ko-KR" sz="1000" b="1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 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링크 종별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10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MIN_SPEED</a:t>
                      </a:r>
                      <a:endParaRPr lang="ko-KR" sz="1000" b="1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 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최저 제한 속도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11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MAX_SPEED</a:t>
                      </a:r>
                      <a:endParaRPr lang="ko-KR" sz="1000" b="1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 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최고 제한 속도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12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TWO_WAY</a:t>
                      </a:r>
                      <a:endParaRPr lang="ko-KR" sz="1000" b="1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 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양방향 통행 여부</a:t>
                      </a: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53999" y="4515285"/>
            <a:ext cx="80327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1. RL_ID : ROAD_LINK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ID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를 구축한다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2. ST_RN_ID : ROAD_LINK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 시작 시점에 연결된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ROAD_NODE ID</a:t>
            </a: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3. ST_SIDE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시작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ROAD_NODE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 보간점 방향 기준으로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ROAD_LINK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가 연결된 방향 정보 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(1:LEFT, 2:RIGHT)</a:t>
            </a: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4. ST_RANGE : ROAD_LINK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 시작 포인트가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ROAD_NODE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선형에 위치한 지점의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PARIO</a:t>
            </a: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5. ED_RN_ID :  ROAD_LINK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 종료 지점에 연결된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ROAD_NODE ID</a:t>
            </a: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6. ED_SIDE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종료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ROAD_NODE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 보간점 방향 기준으로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ROAD_LINK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가 연결된 방향 정보 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(1:LEFT, 2:RIGHT)</a:t>
            </a: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7. ED_RANGE : ROAD_LINK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 종료 포인트가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ROAD_NODE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선형에 위치한 지점의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PARIO</a:t>
            </a: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8. ROAD_KIND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도로 종별을 구분한다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9. LINK_KIND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링크 종별을 구분한다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10. MIN_SPEED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최저제한속도</a:t>
            </a:r>
            <a:endParaRPr lang="en-US" altLang="ko-KR" sz="1000" dirty="0" smtClean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11. MAX_SPEED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최고제한속도</a:t>
            </a:r>
            <a:endParaRPr lang="en-US" altLang="ko-KR" sz="1000" dirty="0" smtClean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12. TWO_WAY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양방향 통행 여부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7215206" y="4847816"/>
          <a:ext cx="1714512" cy="668652"/>
        </p:xfrm>
        <a:graphic>
          <a:graphicData uri="http://schemas.openxmlformats.org/drawingml/2006/table">
            <a:tbl>
              <a:tblPr/>
              <a:tblGrid>
                <a:gridCol w="745440"/>
                <a:gridCol w="969072"/>
              </a:tblGrid>
              <a:tr h="21145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1" i="0" kern="100" dirty="0" smtClean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ST_SIDE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현대하모니 L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i="0" kern="100" dirty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4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1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LEFT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2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RIGHT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215206" y="5617868"/>
          <a:ext cx="1714512" cy="668652"/>
        </p:xfrm>
        <a:graphic>
          <a:graphicData uri="http://schemas.openxmlformats.org/drawingml/2006/table">
            <a:tbl>
              <a:tblPr/>
              <a:tblGrid>
                <a:gridCol w="745440"/>
                <a:gridCol w="969072"/>
              </a:tblGrid>
              <a:tr h="21145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1" i="0" kern="100" dirty="0" smtClean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ED_SIDE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현대하모니 L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b="1" i="0" kern="100" dirty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9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4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1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LEFT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2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RIGHT</a:t>
                      </a:r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14282" y="98405"/>
            <a:ext cx="6286544" cy="473075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+mn-cs"/>
              </a:rPr>
              <a:t>.3 </a:t>
            </a: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LANE_LINK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+mn-cs"/>
              </a:rPr>
              <a:t>테이블</a:t>
            </a:r>
            <a:endParaRPr kumimoji="1" lang="ko-KR" altLang="en-US" sz="2000" b="0" i="0" u="none" strike="noStrike" kern="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현대하모니 L" pitchFamily="18" charset="-127"/>
              <a:ea typeface="현대하모니 L" pitchFamily="18" charset="-127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00628" y="1643050"/>
          <a:ext cx="2173176" cy="1054752"/>
        </p:xfrm>
        <a:graphic>
          <a:graphicData uri="http://schemas.openxmlformats.org/drawingml/2006/table">
            <a:tbl>
              <a:tblPr/>
              <a:tblGrid>
                <a:gridCol w="754279"/>
                <a:gridCol w="1418897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 smtClean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LANE_INFO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0</a:t>
                      </a:r>
                      <a:endParaRPr lang="ko-KR" altLang="en-US" sz="10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일반</a:t>
                      </a:r>
                      <a:r>
                        <a:rPr lang="en-US" altLang="ko-KR" sz="10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(Normal)</a:t>
                      </a:r>
                      <a:endParaRPr lang="ko-KR" altLang="en-US" sz="10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1</a:t>
                      </a:r>
                      <a:endParaRPr lang="ko-KR" altLang="en-US" sz="10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생성</a:t>
                      </a:r>
                      <a:r>
                        <a:rPr lang="en-US" altLang="ko-KR" sz="10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(Open)</a:t>
                      </a:r>
                      <a:endParaRPr lang="ko-KR" altLang="en-US" sz="10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2</a:t>
                      </a:r>
                      <a:endParaRPr lang="ko-KR" altLang="en-US" sz="10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종료</a:t>
                      </a:r>
                      <a:r>
                        <a:rPr lang="en-US" altLang="ko-KR" sz="100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(Closing)</a:t>
                      </a:r>
                      <a:endParaRPr lang="ko-KR" altLang="en-US" sz="10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텍스트 개체 틀 2"/>
          <p:cNvSpPr txBox="1">
            <a:spLocks/>
          </p:cNvSpPr>
          <p:nvPr/>
        </p:nvSpPr>
        <p:spPr>
          <a:xfrm>
            <a:off x="250825" y="785794"/>
            <a:ext cx="4889505" cy="642942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Geometry </a:t>
            </a:r>
            <a:r>
              <a:rPr lang="en-US" altLang="ko-KR" sz="1200" kern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Type : </a:t>
            </a:r>
            <a:r>
              <a:rPr lang="en-US" altLang="ko-KR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Polyline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 ZM</a:t>
            </a:r>
            <a:endParaRPr lang="en-US" altLang="ko-KR" sz="1200" kern="0" noProof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</a:t>
            </a:r>
            <a:r>
              <a:rPr lang="ko-KR" altLang="en-US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테이블명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: LANE_LINK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차량이 주행해야 하는 차로의 중심선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85720" y="1642332"/>
          <a:ext cx="4500594" cy="217611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LANE_ID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String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Lane Link ID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ST_RN_ID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altLang="ko-KR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3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ST_PART_SE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altLang="ko-KR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4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ED_RN_ID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altLang="ko-KR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5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ED_PART_SE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altLang="ko-KR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6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IN_LANE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String</a:t>
                      </a:r>
                      <a:endParaRPr lang="ko-KR" altLang="en-US" sz="1000" kern="100" dirty="0" smtClean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진입 레인링크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ID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7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OUT_LANE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String</a:t>
                      </a:r>
                      <a:endParaRPr lang="ko-KR" altLang="en-US" sz="1000" kern="100" dirty="0" smtClean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진출 레인링크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ID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8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LANE_INFO</a:t>
                      </a:r>
                      <a:endParaRPr lang="ko-KR" altLang="en-US" sz="1000" b="1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altLang="ko-KR" sz="1000" u="none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레인링크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 진행 구분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69765" y="4309905"/>
            <a:ext cx="80327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1. LANE_ID : ‘RL_ID’_‘LEFT_SIDE’_‘RIGHT_SIDE’</a:t>
            </a: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2. ST_RN_ID : LANE_LINK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 시작 지점에 연결된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ROAD_NODE ID</a:t>
            </a:r>
            <a:endParaRPr lang="ko-KR" altLang="en-US" sz="1000" dirty="0" smtClean="0">
              <a:latin typeface="현대하모니 L" pitchFamily="18" charset="-127"/>
              <a:ea typeface="현대하모니 L" pitchFamily="18" charset="-127"/>
            </a:endParaRPr>
          </a:p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lang="en-US" altLang="ko-KR" sz="1000" u="sng" dirty="0" smtClean="0">
                <a:latin typeface="현대하모니 L" pitchFamily="18" charset="-127"/>
                <a:ea typeface="현대하모니 L" pitchFamily="18" charset="-127"/>
              </a:rPr>
              <a:t>ST_PART_SE : LANE_LINK</a:t>
            </a:r>
            <a:r>
              <a:rPr lang="ko-KR" altLang="en-US" sz="1000" u="sng" dirty="0" smtClean="0">
                <a:latin typeface="현대하모니 L" pitchFamily="18" charset="-127"/>
                <a:ea typeface="현대하모니 L" pitchFamily="18" charset="-127"/>
              </a:rPr>
              <a:t>의 시작 지점에 연결된</a:t>
            </a:r>
            <a:r>
              <a:rPr lang="en-US" altLang="ko-KR" sz="1000" u="sng" dirty="0" smtClean="0">
                <a:latin typeface="현대하모니 L" pitchFamily="18" charset="-127"/>
                <a:ea typeface="현대하모니 L" pitchFamily="18" charset="-127"/>
              </a:rPr>
              <a:t> PART</a:t>
            </a:r>
            <a:r>
              <a:rPr lang="ko-KR" altLang="en-US" sz="1000" u="sng" dirty="0" smtClean="0">
                <a:latin typeface="현대하모니 L" pitchFamily="18" charset="-127"/>
                <a:ea typeface="현대하모니 L" pitchFamily="18" charset="-127"/>
              </a:rPr>
              <a:t>의</a:t>
            </a:r>
            <a:r>
              <a:rPr lang="en-US" altLang="ko-KR" sz="1000" u="sng" dirty="0" smtClean="0">
                <a:latin typeface="현대하모니 L" pitchFamily="18" charset="-127"/>
                <a:ea typeface="현대하모니 L" pitchFamily="18" charset="-127"/>
              </a:rPr>
              <a:t> SEQ</a:t>
            </a:r>
          </a:p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4. ED_RN_ID : LANE_LINK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 종료 지점에 연결된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ROAD_NODE ID</a:t>
            </a:r>
          </a:p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5. </a:t>
            </a:r>
            <a:r>
              <a:rPr lang="en-US" altLang="ko-KR" sz="1000" u="sng" dirty="0" smtClean="0">
                <a:latin typeface="현대하모니 L" pitchFamily="18" charset="-127"/>
                <a:ea typeface="현대하모니 L" pitchFamily="18" charset="-127"/>
              </a:rPr>
              <a:t>ED_PART_SE : LANE_LINK</a:t>
            </a:r>
            <a:r>
              <a:rPr lang="ko-KR" altLang="en-US" sz="1000" u="sng" dirty="0" smtClean="0">
                <a:latin typeface="현대하모니 L" pitchFamily="18" charset="-127"/>
                <a:ea typeface="현대하모니 L" pitchFamily="18" charset="-127"/>
              </a:rPr>
              <a:t>의 종료 지점에 연결된</a:t>
            </a:r>
            <a:r>
              <a:rPr lang="en-US" altLang="ko-KR" sz="1000" u="sng" dirty="0" smtClean="0">
                <a:latin typeface="현대하모니 L" pitchFamily="18" charset="-127"/>
                <a:ea typeface="현대하모니 L" pitchFamily="18" charset="-127"/>
              </a:rPr>
              <a:t> PART</a:t>
            </a:r>
            <a:r>
              <a:rPr lang="ko-KR" altLang="en-US" sz="1000" u="sng" dirty="0" smtClean="0">
                <a:latin typeface="현대하모니 L" pitchFamily="18" charset="-127"/>
                <a:ea typeface="현대하모니 L" pitchFamily="18" charset="-127"/>
              </a:rPr>
              <a:t>의</a:t>
            </a:r>
            <a:r>
              <a:rPr lang="en-US" altLang="ko-KR" sz="1000" u="sng" dirty="0" smtClean="0">
                <a:latin typeface="현대하모니 L" pitchFamily="18" charset="-127"/>
                <a:ea typeface="현대하모니 L" pitchFamily="18" charset="-127"/>
              </a:rPr>
              <a:t> SEQ</a:t>
            </a:r>
          </a:p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6. IN_LANE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해당 레인링크로 진입하는 레인링크 아이디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(‘RL_ID’_‘LEFT_SIDE’_‘RIGHT_SIDE’) – 2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개 이상이 진입할 경우 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0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값을 입력한다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7. OUT_LANE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해당 레인링크에서 진출하는 레인링크 아이디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(‘RL_ID’_‘LEFT_SIDE’_‘RIGHT_SIDE’) – 2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개 이상으로 진출할 경우 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0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값을 입력한다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8. LANE_INFO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레인링크 진행을 구분한다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14282" y="98405"/>
            <a:ext cx="6286544" cy="473075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1.4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+mn-cs"/>
              </a:rPr>
              <a:t> </a:t>
            </a: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LANE_SIDE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+mn-cs"/>
              </a:rPr>
              <a:t>테이블</a:t>
            </a:r>
            <a:endParaRPr kumimoji="1" lang="ko-KR" altLang="en-US" sz="2000" b="0" i="0" u="none" strike="noStrike" kern="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현대하모니 L" pitchFamily="18" charset="-127"/>
              <a:ea typeface="현대하모니 L" pitchFamily="18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999" y="3143248"/>
            <a:ext cx="388937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1. LS_ID : ‘RL_ID’_‘SIDE_SEQ’</a:t>
            </a:r>
          </a:p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2. ST_RN_ID : LANE_SIDE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 시작 점에 연결된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ROAD_NODE ID</a:t>
            </a:r>
          </a:p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3. ST_SPOT_SE : LANE_SIDE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 시작 점에 연결된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SPOT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SEQ</a:t>
            </a:r>
          </a:p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4. ED_RN_ID : LANE_SIDE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 종료 점에 연결된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ROAD_NODE ID</a:t>
            </a:r>
          </a:p>
          <a:p>
            <a:pPr marL="228600" indent="-228600"/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5. ED_SPOT_SE : LANE_SIDE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 종료 점에 연결된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SPOT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 SEQ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3999" y="745888"/>
            <a:ext cx="4889505" cy="714380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Geometry </a:t>
            </a:r>
            <a:r>
              <a:rPr lang="en-US" altLang="ko-KR" sz="1200" kern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Type : </a:t>
            </a:r>
            <a:r>
              <a:rPr lang="en-US" altLang="ko-KR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Polyline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 ZM</a:t>
            </a:r>
            <a:endParaRPr lang="en-US" altLang="ko-KR" sz="1200" kern="0" noProof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</a:t>
            </a:r>
            <a:r>
              <a:rPr lang="ko-KR" altLang="en-US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테이블명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: LANE_SIDE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도로 표면 위에 그려진 차선 및 도로 표면 경계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도로 경계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)</a:t>
            </a:r>
            <a:endParaRPr lang="ko-KR" altLang="en-US" sz="1200" kern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itchFamily="18" charset="-127"/>
              <a:ea typeface="현대하모니 L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85720" y="1648775"/>
          <a:ext cx="4500594" cy="145074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LS_ID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String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L</a:t>
                      </a:r>
                      <a:r>
                        <a:rPr lang="en-US" altLang="ko-KR" sz="1000" b="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ane </a:t>
                      </a: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</a:t>
                      </a:r>
                      <a:r>
                        <a:rPr lang="en-US" altLang="ko-KR" sz="1000" b="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ide ID</a:t>
                      </a:r>
                      <a:endParaRPr lang="ko-KR" sz="1000" b="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ST_RN_ID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altLang="ko-KR" sz="1000" u="none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3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ST_SPOT_SE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4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ED_RN_ID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altLang="en-US" sz="1000" kern="100" dirty="0" smtClean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5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ED_SPOT_SE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altLang="en-US" sz="1000" kern="100" dirty="0" smtClean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14282" y="98405"/>
            <a:ext cx="6286544" cy="473075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1.5 ROAD_EDGE </a:t>
            </a:r>
            <a:r>
              <a:rPr lang="ko-KR" altLang="en-US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테이블</a:t>
            </a:r>
            <a:endParaRPr lang="ko-KR" altLang="en-US" sz="2000" kern="0" dirty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5721" y="2385948"/>
            <a:ext cx="45005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1. RE_ID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도로경계정보 라인 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ID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를 구축한다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2. RE_TYPE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도로경계정보 종별을 구분한다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5000628" y="1632375"/>
          <a:ext cx="3374708" cy="859584"/>
        </p:xfrm>
        <a:graphic>
          <a:graphicData uri="http://schemas.openxmlformats.org/drawingml/2006/table">
            <a:tbl>
              <a:tblPr/>
              <a:tblGrid>
                <a:gridCol w="591185"/>
                <a:gridCol w="981393"/>
                <a:gridCol w="1802130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RE_TYPE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i="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비고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연석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</a:t>
                      </a:r>
                      <a:endParaRPr 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장애물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(Barrier)</a:t>
                      </a:r>
                      <a:endParaRPr 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가드레일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중앙분리대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,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 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방음벽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, 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기둥 등</a:t>
                      </a:r>
                      <a:endParaRPr 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253999" y="714356"/>
            <a:ext cx="4889505" cy="785818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Geometry </a:t>
            </a:r>
            <a:r>
              <a:rPr lang="en-US" altLang="ko-KR" sz="1200" kern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Type : </a:t>
            </a:r>
            <a:r>
              <a:rPr lang="en-US" altLang="ko-KR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Polyline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 ZM</a:t>
            </a:r>
            <a:endParaRPr lang="en-US" altLang="ko-KR" sz="1200" kern="0" noProof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</a:t>
            </a:r>
            <a:r>
              <a:rPr lang="ko-KR" altLang="en-US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테이블명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: ROAD_EDGE (=ROAD_SIDE)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도로경계정보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85720" y="1643050"/>
          <a:ext cx="4500594" cy="72537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PK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굴림"/>
                        </a:rPr>
                        <a:t>RE_ID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굴림"/>
                        </a:rPr>
                        <a:t>R</a:t>
                      </a: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굴림"/>
                        </a:rPr>
                        <a:t>oad </a:t>
                      </a: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굴림"/>
                        </a:rPr>
                        <a:t>E</a:t>
                      </a:r>
                      <a:r>
                        <a:rPr lang="en-US" altLang="ko-KR" sz="1000" b="0" kern="100" dirty="0" smtClean="0">
                          <a:latin typeface="현대하모니 L" pitchFamily="18" charset="-127"/>
                          <a:ea typeface="현대하모니 L" pitchFamily="18" charset="-127"/>
                          <a:cs typeface="굴림"/>
                        </a:rPr>
                        <a:t>dge</a:t>
                      </a:r>
                      <a:r>
                        <a:rPr lang="en-US" altLang="ko-KR" sz="1000" b="0" kern="100" baseline="0" dirty="0" smtClean="0">
                          <a:latin typeface="현대하모니 L" pitchFamily="18" charset="-127"/>
                          <a:ea typeface="현대하모니 L" pitchFamily="18" charset="-127"/>
                          <a:cs typeface="굴림"/>
                        </a:rPr>
                        <a:t> ID</a:t>
                      </a:r>
                      <a:endParaRPr lang="ko-KR" sz="1000" b="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RE_TYPE</a:t>
                      </a:r>
                      <a:endParaRPr lang="ko-KR" altLang="ko-KR" sz="1000" b="1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alt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0825" y="2643182"/>
            <a:ext cx="50323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1. RM_ID : </a:t>
            </a:r>
            <a:r>
              <a:rPr lang="ko-KR" altLang="en-US" sz="1000" dirty="0" err="1" smtClean="0">
                <a:latin typeface="현대하모니 L" pitchFamily="18" charset="-127"/>
                <a:ea typeface="현대하모니 L" pitchFamily="18" charset="-127"/>
              </a:rPr>
              <a:t>노면마킹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ID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를 구축한다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  <a:endParaRPr lang="en-US" altLang="ko-KR" sz="1000" dirty="0" smtClean="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2. RM_TPYE : </a:t>
            </a:r>
            <a:r>
              <a:rPr lang="ko-KR" altLang="en-US" sz="1000" dirty="0" err="1" smtClean="0">
                <a:latin typeface="현대하모니 L" pitchFamily="18" charset="-127"/>
                <a:ea typeface="현대하모니 L" pitchFamily="18" charset="-127"/>
              </a:rPr>
              <a:t>노면마킹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 종류를 구분한다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3. RM_SUB_TYPE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화살표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/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숫자 종류를 구분한다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lang="en-US" altLang="ko-KR" sz="1000" dirty="0" smtClean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14282" y="98405"/>
            <a:ext cx="5357850" cy="473075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1.6 ROAD_MARK </a:t>
            </a:r>
            <a:r>
              <a:rPr lang="ko-KR" altLang="en-US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테이블</a:t>
            </a:r>
            <a:endParaRPr lang="ko-KR" altLang="en-US" sz="2000" kern="0" dirty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itchFamily="18" charset="-127"/>
              <a:ea typeface="현대하모니 L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929190" y="1643050"/>
          <a:ext cx="2242503" cy="5334000"/>
        </p:xfrm>
        <a:graphic>
          <a:graphicData uri="http://schemas.openxmlformats.org/drawingml/2006/table">
            <a:tbl>
              <a:tblPr/>
              <a:tblGrid>
                <a:gridCol w="751523"/>
                <a:gridCol w="1490980"/>
              </a:tblGrid>
              <a:tr h="1307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spc="-150" smtClean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RM_S_TYPE</a:t>
                      </a:r>
                      <a:endParaRPr lang="ko-KR" sz="1000" b="1" i="0" kern="100" spc="-15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직진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좌회전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우회전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4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직</a:t>
                      </a: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-</a:t>
                      </a: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좌회전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5</a:t>
                      </a:r>
                      <a:endParaRPr lang="ko-KR" altLang="en-US" sz="1000" kern="10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직</a:t>
                      </a: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-</a:t>
                      </a: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우회전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6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유턴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7</a:t>
                      </a:r>
                      <a:endParaRPr lang="ko-KR" altLang="en-US" sz="1000" kern="10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유턴</a:t>
                      </a: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-</a:t>
                      </a: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직진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8</a:t>
                      </a:r>
                      <a:endParaRPr lang="ko-KR" altLang="en-US" sz="1000" kern="10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유턴</a:t>
                      </a: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-</a:t>
                      </a: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좌회전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9</a:t>
                      </a:r>
                      <a:endParaRPr lang="ko-KR" altLang="en-US" sz="1000" kern="10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좌</a:t>
                      </a: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-</a:t>
                      </a: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우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죄회전</a:t>
                      </a: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 금지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11</a:t>
                      </a:r>
                      <a:endParaRPr lang="ko-KR" altLang="en-US" sz="1000" kern="10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우회전 금지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12</a:t>
                      </a:r>
                      <a:endParaRPr lang="ko-KR" altLang="en-US" sz="1000" kern="10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직진 금지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유턴 금지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14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P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턴 금지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15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직진 금지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–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좌회전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16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직진 금지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–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우회전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17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직진 금지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–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좌회전 금지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18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직진 금지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–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우회전 금지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19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좌회전 금지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–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우회전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좌회전 금지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–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직진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좌회전 금지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–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직진 금지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좌회전 금지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–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우회전 금지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우회전 금지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–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직진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24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우회전 금지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–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좌회전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25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우회전 금지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–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직진 금지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26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우회전 금지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–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좌회전 금지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27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좌회전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–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직진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-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우회전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28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차로 진입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7358082" y="1643050"/>
          <a:ext cx="1571636" cy="2133600"/>
        </p:xfrm>
        <a:graphic>
          <a:graphicData uri="http://schemas.openxmlformats.org/drawingml/2006/table">
            <a:tbl>
              <a:tblPr/>
              <a:tblGrid>
                <a:gridCol w="751523"/>
                <a:gridCol w="820113"/>
              </a:tblGrid>
              <a:tr h="1307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spc="-150" dirty="0" smtClean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RM_S_TYPE</a:t>
                      </a:r>
                      <a:endParaRPr lang="ko-KR" altLang="en-US" sz="1000" b="1" i="0" kern="100" spc="-15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128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5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129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130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131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30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132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40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133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50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134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60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135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70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136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80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137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90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138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100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139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110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5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140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120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944692" y="4079825"/>
          <a:ext cx="1853565" cy="2286000"/>
        </p:xfrm>
        <a:graphic>
          <a:graphicData uri="http://schemas.openxmlformats.org/drawingml/2006/table">
            <a:tbl>
              <a:tblPr/>
              <a:tblGrid>
                <a:gridCol w="626110"/>
                <a:gridCol w="1227455"/>
              </a:tblGrid>
              <a:tr h="13921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RM_TYPE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491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횡단보도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과속방지턱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000" b="1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3</a:t>
                      </a:r>
                      <a:endParaRPr lang="ko-KR" altLang="en-US" sz="1000" b="1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화살표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000" b="1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4</a:t>
                      </a:r>
                      <a:endParaRPr lang="ko-KR" altLang="en-US" sz="1000" b="1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숫자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000" kern="1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5</a:t>
                      </a:r>
                      <a:endParaRPr lang="ko-KR" altLang="en-US" sz="1000" kern="10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문자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6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도형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7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정지선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8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횡단보도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-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과속방지턱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9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버스정차대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10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택시정차대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주차 구획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주차 슬롯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429256" y="6096348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현대하모니 L" pitchFamily="18" charset="-127"/>
                <a:ea typeface="현대하모니 L" pitchFamily="18" charset="-127"/>
              </a:rPr>
              <a:t>&lt;RM_TYPE = 3&gt;</a:t>
            </a:r>
            <a:endParaRPr lang="ko-KR" altLang="en-US" sz="1100" b="1" dirty="0" smtClean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52906" y="3810332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현대하모니 L" pitchFamily="18" charset="-127"/>
                <a:ea typeface="현대하모니 L" pitchFamily="18" charset="-127"/>
              </a:rPr>
              <a:t>&lt;RM_TYPE = 4&gt;</a:t>
            </a:r>
            <a:endParaRPr lang="ko-KR" altLang="en-US" sz="1100" b="1" dirty="0" smtClean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32433" y="609634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현대하모니 L" pitchFamily="18" charset="-127"/>
                <a:ea typeface="현대하모니 L" pitchFamily="18" charset="-127"/>
              </a:rPr>
              <a:t>&lt;RM_TYPE&gt;</a:t>
            </a:r>
            <a:endParaRPr lang="ko-KR" altLang="en-US" sz="1100" b="1" dirty="0" smtClean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7" name="텍스트 개체 틀 2"/>
          <p:cNvSpPr txBox="1">
            <a:spLocks/>
          </p:cNvSpPr>
          <p:nvPr/>
        </p:nvSpPr>
        <p:spPr>
          <a:xfrm>
            <a:off x="253999" y="714356"/>
            <a:ext cx="4889505" cy="785818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Geometry </a:t>
            </a:r>
            <a:r>
              <a:rPr lang="en-US" altLang="ko-KR" sz="1200" kern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Type :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Polygon ZM</a:t>
            </a:r>
            <a:endParaRPr lang="en-US" altLang="ko-KR" sz="1200" kern="0" noProof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</a:t>
            </a:r>
            <a:r>
              <a:rPr lang="ko-KR" altLang="en-US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테이블명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: ROAD_MARK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노면마킹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285720" y="1643050"/>
          <a:ext cx="4500594" cy="96716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PK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RM_ID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</a:t>
                      </a: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oad </a:t>
                      </a: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M</a:t>
                      </a: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ark</a:t>
                      </a:r>
                      <a:r>
                        <a:rPr lang="en-US" altLang="ko-KR" sz="1000" b="0" kern="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 </a:t>
                      </a:r>
                      <a:r>
                        <a:rPr lang="en-US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ID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RM_TYPE</a:t>
                      </a:r>
                      <a:endParaRPr lang="ko-KR" altLang="ko-KR" sz="1000" b="1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항법지도 </a:t>
                      </a:r>
                      <a:r>
                        <a:rPr lang="ko-KR" altLang="en-US" sz="1000" kern="100" dirty="0" err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맵</a:t>
                      </a:r>
                      <a:r>
                        <a:rPr lang="en-US" alt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 ID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3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en-US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RM_S_TYPE</a:t>
                      </a:r>
                      <a:endParaRPr lang="ko-KR" altLang="en-US" sz="1000" b="1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항법지도 링크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ID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3999" y="2857496"/>
            <a:ext cx="5461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1. RS_ID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도로이정표 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ID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를 구축한다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2. RS_CODE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이정표 종류를 구분한다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3. RL_ID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도로이정표와 매칭된 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ROAD_LINK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RL_ID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값을 입력한다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4. DIRECTION : 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매칭된 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RL_ID</a:t>
            </a:r>
            <a:r>
              <a:rPr lang="ko-KR" altLang="en-US" sz="1000" dirty="0" smtClean="0">
                <a:latin typeface="현대하모니 L" pitchFamily="18" charset="-127"/>
                <a:ea typeface="현대하모니 L" pitchFamily="18" charset="-127"/>
              </a:rPr>
              <a:t>와의 방향 값을 입력한다</a:t>
            </a:r>
            <a:r>
              <a:rPr lang="en-US" altLang="ko-KR" sz="1000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14282" y="98405"/>
            <a:ext cx="7358114" cy="473075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1.7 ROAD_SIGN </a:t>
            </a:r>
            <a:r>
              <a:rPr lang="ko-KR" altLang="en-US" sz="20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테이블</a:t>
            </a:r>
            <a:endParaRPr lang="ko-KR" altLang="en-US" sz="2000" kern="0" dirty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itchFamily="18" charset="-127"/>
              <a:ea typeface="현대하모니 L" pitchFamily="18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85720" y="1643050"/>
          <a:ext cx="4500594" cy="1208950"/>
        </p:xfrm>
        <a:graphic>
          <a:graphicData uri="http://schemas.openxmlformats.org/drawingml/2006/table">
            <a:tbl>
              <a:tblPr/>
              <a:tblGrid>
                <a:gridCol w="380069"/>
                <a:gridCol w="382753"/>
                <a:gridCol w="1429154"/>
                <a:gridCol w="820494"/>
                <a:gridCol w="1488124"/>
              </a:tblGrid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 smtClean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No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Key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Column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1" kern="100" dirty="0" smtClean="0">
                          <a:solidFill>
                            <a:schemeClr val="bg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Data</a:t>
                      </a:r>
                      <a:r>
                        <a:rPr lang="en-US" altLang="ko-KR" sz="1000" b="1" i="1" kern="100" baseline="0" dirty="0" smtClean="0">
                          <a:solidFill>
                            <a:schemeClr val="bg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 Type</a:t>
                      </a:r>
                      <a:endParaRPr lang="ko-KR" sz="1000" b="1" i="1" kern="100" dirty="0">
                        <a:solidFill>
                          <a:schemeClr val="bg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1" kern="100" dirty="0">
                          <a:solidFill>
                            <a:srgbClr val="FFFFFF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Description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현대하모니 L" pitchFamily="18" charset="-127"/>
                          <a:ea typeface="현대하모니 L" pitchFamily="18" charset="-127"/>
                          <a:cs typeface="굴림"/>
                        </a:rPr>
                        <a:t>PK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RS_ID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</a:t>
                      </a: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oad </a:t>
                      </a: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S</a:t>
                      </a: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ign ID</a:t>
                      </a: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2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RS_CODE</a:t>
                      </a:r>
                      <a:endParaRPr lang="ko-KR" altLang="ko-KR" sz="1000" b="1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alt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3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 dirty="0">
                        <a:latin typeface="현대하모니 L" pitchFamily="18" charset="-127"/>
                        <a:ea typeface="현대하모니 L" pitchFamily="18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RL_ID</a:t>
                      </a:r>
                      <a:endParaRPr lang="ko-KR" altLang="ko-KR" sz="1000" b="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altLang="ko-KR" sz="1000" b="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 smtClean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4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000" kern="100" dirty="0">
                        <a:latin typeface="현대하모니 L" pitchFamily="18" charset="-127"/>
                        <a:ea typeface="현대하모니 L" pitchFamily="18" charset="-127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DIRECTION</a:t>
                      </a:r>
                      <a:endParaRPr lang="ko-KR" altLang="ko-KR" sz="1000" b="1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Double</a:t>
                      </a:r>
                      <a:endParaRPr lang="ko-KR" altLang="ko-KR" sz="1000" b="0" kern="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 smtClean="0"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000628" y="1632081"/>
          <a:ext cx="1785950" cy="483346"/>
        </p:xfrm>
        <a:graphic>
          <a:graphicData uri="http://schemas.openxmlformats.org/drawingml/2006/table">
            <a:tbl>
              <a:tblPr/>
              <a:tblGrid>
                <a:gridCol w="756285"/>
                <a:gridCol w="1029665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RS_CODE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현대하모니 L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  <a:cs typeface="Times New Roman"/>
                        </a:rPr>
                        <a:t>도로표지판</a:t>
                      </a:r>
                      <a:endParaRPr lang="ko-KR" sz="1000" kern="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878981" y="1632375"/>
          <a:ext cx="1539557" cy="983314"/>
        </p:xfrm>
        <a:graphic>
          <a:graphicData uri="http://schemas.openxmlformats.org/drawingml/2006/table">
            <a:tbl>
              <a:tblPr/>
              <a:tblGrid>
                <a:gridCol w="791210"/>
                <a:gridCol w="748347"/>
              </a:tblGrid>
              <a:tr h="2333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i="0" kern="100" dirty="0" smtClean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DIRECTION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현대하모니 L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1000" b="1" i="0" kern="100" dirty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현대하모니 L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 dirty="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latin typeface="바탕"/>
                          <a:ea typeface="현대하모니 L"/>
                          <a:cs typeface="굴림"/>
                        </a:rPr>
                        <a:t>정방향</a:t>
                      </a:r>
                      <a:endParaRPr lang="ko-KR" sz="1000" kern="100" dirty="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현대하모니 L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 dirty="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바탕"/>
                          <a:ea typeface="현대하모니 L"/>
                          <a:cs typeface="Times New Roman"/>
                        </a:rPr>
                        <a:t>역방향</a:t>
                      </a:r>
                      <a:endParaRPr lang="ko-KR" sz="1000" kern="100" dirty="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현대하모니 L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 dirty="0">
                        <a:solidFill>
                          <a:schemeClr val="tx1"/>
                        </a:solidFill>
                        <a:latin typeface="현대하모니 L"/>
                        <a:ea typeface="맑은 고딕"/>
                        <a:cs typeface="굴림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바탕"/>
                          <a:ea typeface="현대하모니 L"/>
                          <a:cs typeface="Times New Roman"/>
                        </a:rPr>
                        <a:t>양방향</a:t>
                      </a:r>
                      <a:endParaRPr lang="ko-KR" sz="1000" kern="100" dirty="0">
                        <a:solidFill>
                          <a:schemeClr val="tx1"/>
                        </a:solidFill>
                        <a:latin typeface="바탕"/>
                        <a:ea typeface="현대하모니 L"/>
                        <a:cs typeface="Times New Roman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텍스트 개체 틀 2"/>
          <p:cNvSpPr txBox="1">
            <a:spLocks/>
          </p:cNvSpPr>
          <p:nvPr/>
        </p:nvSpPr>
        <p:spPr>
          <a:xfrm>
            <a:off x="253999" y="889255"/>
            <a:ext cx="4889505" cy="428628"/>
          </a:xfrm>
          <a:prstGeom prst="rect">
            <a:avLst/>
          </a:prstGeom>
        </p:spPr>
        <p:txBody>
          <a:bodyPr anchor="ctr"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Geometry </a:t>
            </a:r>
            <a:r>
              <a:rPr lang="en-US" altLang="ko-KR" sz="1200" kern="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Type : </a:t>
            </a:r>
            <a:r>
              <a:rPr lang="en-US" altLang="ko-KR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Polyline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 ZM</a:t>
            </a:r>
            <a:endParaRPr lang="en-US" altLang="ko-KR" sz="1200" kern="0" noProof="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</a:t>
            </a:r>
            <a:r>
              <a:rPr lang="ko-KR" altLang="en-US" sz="1200" kern="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테이블명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: ROAD_SIGN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■ 정의 </a:t>
            </a:r>
            <a:r>
              <a:rPr lang="en-US" altLang="ko-KR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lang="ko-KR" altLang="en-US" sz="1200" kern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itchFamily="18" charset="-127"/>
                <a:ea typeface="현대하모니 L" pitchFamily="18" charset="-127"/>
              </a:rPr>
              <a:t>도로표지판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현대엠엔소프트 PPT서식(인쇄용)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현대엠엔소프트 PPT서식(인쇄용)</Template>
  <TotalTime>31761</TotalTime>
  <Words>1977</Words>
  <Application>Microsoft Office PowerPoint</Application>
  <PresentationFormat>화면 슬라이드 쇼(4:3)</PresentationFormat>
  <Paragraphs>825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현대엠엔소프트 PPT서식(인쇄용)</vt:lpstr>
      <vt:lpstr>정밀지도 선행 DB(SHP) 포맷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민두홍 연구원</dc:creator>
  <cp:lastModifiedBy>user</cp:lastModifiedBy>
  <cp:revision>562</cp:revision>
  <dcterms:created xsi:type="dcterms:W3CDTF">2014-05-27T05:35:20Z</dcterms:created>
  <dcterms:modified xsi:type="dcterms:W3CDTF">2019-05-10T06:22:26Z</dcterms:modified>
</cp:coreProperties>
</file>