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78" r:id="rId3"/>
    <p:sldId id="264" r:id="rId4"/>
    <p:sldId id="370" r:id="rId5"/>
    <p:sldId id="374" r:id="rId6"/>
    <p:sldId id="376" r:id="rId7"/>
    <p:sldId id="379" r:id="rId8"/>
    <p:sldId id="375" r:id="rId9"/>
    <p:sldId id="377" r:id="rId10"/>
    <p:sldId id="366" r:id="rId11"/>
    <p:sldId id="367" r:id="rId12"/>
    <p:sldId id="282" r:id="rId13"/>
    <p:sldId id="283" r:id="rId14"/>
    <p:sldId id="31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946B78E-5CE2-4FE6-B5A8-6205F482A32F}">
          <p14:sldIdLst>
            <p14:sldId id="257"/>
            <p14:sldId id="378"/>
          </p14:sldIdLst>
        </p14:section>
        <p14:section name="RN (Road Node)" id="{70A03FC0-2266-42D5-9D94-44261AB6BEA9}">
          <p14:sldIdLst>
            <p14:sldId id="264"/>
            <p14:sldId id="370"/>
          </p14:sldIdLst>
        </p14:section>
        <p14:section name="RL (Road Link)" id="{65272259-F88C-4A17-977D-190AE3FDBFFB}">
          <p14:sldIdLst>
            <p14:sldId id="374"/>
          </p14:sldIdLst>
        </p14:section>
        <p14:section name="LS (Lane Side)" id="{C9AAE843-2B53-44B3-BA27-53FE3CC178C8}">
          <p14:sldIdLst>
            <p14:sldId id="376"/>
            <p14:sldId id="379"/>
          </p14:sldIdLst>
        </p14:section>
        <p14:section name="(Lane Link)" id="{D092996F-3356-4D74-AF35-DFE8073D7392}">
          <p14:sldIdLst>
            <p14:sldId id="375"/>
            <p14:sldId id="377"/>
          </p14:sldIdLst>
        </p14:section>
        <p14:section name="Loc중 Lane과 관련 있는" id="{95ED1A84-2ADF-4BC0-8109-B283FBC0B076}">
          <p14:sldIdLst>
            <p14:sldId id="366"/>
            <p14:sldId id="367"/>
            <p14:sldId id="282"/>
          </p14:sldIdLst>
        </p14:section>
        <p14:section name="Loc중 Lane과 관련 없는" id="{0BF16E25-9BD0-4A2E-B640-71BAC5CF7776}">
          <p14:sldIdLst>
            <p14:sldId id="283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CC00"/>
    <a:srgbClr val="CCFF33"/>
    <a:srgbClr val="FF5050"/>
    <a:srgbClr val="FFD0C5"/>
    <a:srgbClr val="CCCCFF"/>
    <a:srgbClr val="FF00FF"/>
    <a:srgbClr val="00FFFF"/>
    <a:srgbClr val="FFB19F"/>
    <a:srgbClr val="1B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1" autoAdjust="0"/>
    <p:restoredTop sz="96013" autoAdjust="0"/>
  </p:normalViewPr>
  <p:slideViewPr>
    <p:cSldViewPr>
      <p:cViewPr varScale="1">
        <p:scale>
          <a:sx n="102" d="100"/>
          <a:sy n="102" d="100"/>
        </p:scale>
        <p:origin x="-1176" y="-84"/>
      </p:cViewPr>
      <p:guideLst>
        <p:guide orient="horz" pos="4319"/>
        <p:guide pos="158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3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E852-3F67-4BA2-81A2-D992DC952DC6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64FA5-35EC-4977-9F05-57E0476737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2051-F2A4-4354-A4AB-E0122409273B}" type="datetimeFigureOut">
              <a:rPr lang="ko-KR" altLang="en-US" smtClean="0"/>
              <a:pPr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20B7-3A6D-4B67-81E9-7BE5B67F2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20B7-3A6D-4B67-81E9-7BE5B67F28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709594"/>
            <a:ext cx="1000100" cy="2014556"/>
          </a:xfrm>
          <a:prstGeom prst="rect">
            <a:avLst/>
          </a:prstGeom>
          <a:solidFill>
            <a:srgbClr val="1B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0"/>
          <p:cNvSpPr>
            <a:spLocks noGrp="1"/>
          </p:cNvSpPr>
          <p:nvPr>
            <p:ph type="title" hasCustomPrompt="1"/>
          </p:nvPr>
        </p:nvSpPr>
        <p:spPr>
          <a:xfrm>
            <a:off x="1423958" y="715913"/>
            <a:ext cx="5832648" cy="592970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8" name="직사각형 17"/>
          <p:cNvSpPr>
            <a:spLocks/>
          </p:cNvSpPr>
          <p:nvPr userDrawn="1"/>
        </p:nvSpPr>
        <p:spPr>
          <a:xfrm>
            <a:off x="1443016" y="1957377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 userDrawn="1"/>
        </p:nvSpPr>
        <p:spPr>
          <a:xfrm>
            <a:off x="1443016" y="2247874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/>
          </p:cNvSpPr>
          <p:nvPr userDrawn="1"/>
        </p:nvSpPr>
        <p:spPr>
          <a:xfrm>
            <a:off x="1443016" y="2536354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MNSOFT\Desktop\슬로건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6242870"/>
            <a:ext cx="2216136" cy="431022"/>
          </a:xfrm>
          <a:prstGeom prst="rect">
            <a:avLst/>
          </a:prstGeom>
          <a:noFill/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1867302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기술연구소 </a:t>
            </a:r>
            <a:r>
              <a:rPr lang="ko-KR" altLang="en-US" dirty="0" err="1" smtClean="0"/>
              <a:t>디자인랩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 및 팀명을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28750" y="2169001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김현대 책임연구원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성명을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28750" y="2468895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en-US" altLang="ko-KR" dirty="0" smtClean="0"/>
              <a:t>2015.12.31 (</a:t>
            </a:r>
            <a:r>
              <a:rPr lang="ko-KR" altLang="en-US" dirty="0" smtClean="0"/>
              <a:t>작성일을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Rectangle 236"/>
          <p:cNvSpPr>
            <a:spLocks noChangeArrowheads="1"/>
          </p:cNvSpPr>
          <p:nvPr userDrawn="1"/>
        </p:nvSpPr>
        <p:spPr bwMode="auto">
          <a:xfrm>
            <a:off x="4042587" y="6324243"/>
            <a:ext cx="1440000" cy="4320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07287" tIns="126716" rIns="107287" bIns="53643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1050" b="1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(Internal</a:t>
            </a:r>
            <a:r>
              <a:rPr lang="en-US" altLang="ko-KR" sz="1050" b="1" baseline="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use only</a:t>
            </a:r>
            <a:r>
              <a:rPr lang="en-US" altLang="ko-KR" sz="105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184576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1840" y="5661248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72396" y="6429396"/>
            <a:ext cx="571504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42875" y="71438"/>
            <a:ext cx="6056313" cy="47307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buNone/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buNone/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buNone/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337005"/>
            <a:ext cx="9144000" cy="52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-32" y="604818"/>
            <a:ext cx="9144000" cy="0"/>
          </a:xfrm>
          <a:prstGeom prst="line">
            <a:avLst/>
          </a:prstGeom>
          <a:noFill/>
          <a:ln w="12700">
            <a:solidFill>
              <a:srgbClr val="1C477A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1" name="그림 10" descr="Untitled-2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>
          <a:xfrm>
            <a:off x="214282" y="6533705"/>
            <a:ext cx="721314" cy="238104"/>
          </a:xfrm>
          <a:prstGeom prst="rect">
            <a:avLst/>
          </a:prstGeom>
        </p:spPr>
      </p:pic>
      <p:pic>
        <p:nvPicPr>
          <p:cNvPr id="1027" name="Picture 3" descr="C:\Users\손희경\Desktop\mnsoft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2053" y="6482752"/>
            <a:ext cx="1080517" cy="328392"/>
          </a:xfrm>
          <a:prstGeom prst="rect">
            <a:avLst/>
          </a:prstGeom>
          <a:noFill/>
        </p:spPr>
      </p:pic>
      <p:pic>
        <p:nvPicPr>
          <p:cNvPr id="3" name="Picture 3" descr="C:\Users\MNSOFT\Desktop\슬로건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18262" y="188471"/>
            <a:ext cx="2689226" cy="252833"/>
          </a:xfrm>
          <a:prstGeom prst="rect">
            <a:avLst/>
          </a:prstGeom>
          <a:noFill/>
        </p:spPr>
      </p:pic>
      <p:sp>
        <p:nvSpPr>
          <p:cNvPr id="8" name="Rectangle 236"/>
          <p:cNvSpPr>
            <a:spLocks noChangeArrowheads="1"/>
          </p:cNvSpPr>
          <p:nvPr userDrawn="1"/>
        </p:nvSpPr>
        <p:spPr bwMode="auto">
          <a:xfrm>
            <a:off x="4042587" y="6387303"/>
            <a:ext cx="1440000" cy="4320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07287" tIns="126716" rIns="107287" bIns="53643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1050" b="1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(Internal</a:t>
            </a:r>
            <a:r>
              <a:rPr lang="en-US" altLang="ko-KR" sz="1050" b="1" baseline="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use only</a:t>
            </a:r>
            <a:r>
              <a:rPr lang="en-US" altLang="ko-KR" sz="1050" b="1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7958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0">
          <a:solidFill>
            <a:schemeClr val="tx1">
              <a:lumMod val="65000"/>
              <a:lumOff val="35000"/>
            </a:schemeClr>
          </a:solidFill>
          <a:latin typeface="현대하모니 M" pitchFamily="18" charset="-127"/>
          <a:ea typeface="현대하모니 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2543" y="858789"/>
            <a:ext cx="7391423" cy="78426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정밀지도 선행 </a:t>
            </a:r>
            <a:r>
              <a:rPr lang="en-US" altLang="ko-KR" dirty="0" smtClean="0">
                <a:solidFill>
                  <a:schemeClr val="tx1"/>
                </a:solidFill>
              </a:rPr>
              <a:t>DB(SHP) </a:t>
            </a:r>
            <a:r>
              <a:rPr lang="ko-KR" altLang="en-US" dirty="0" smtClean="0">
                <a:solidFill>
                  <a:schemeClr val="tx1"/>
                </a:solidFill>
              </a:rPr>
              <a:t>포맷 정의서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500188" y="1867302"/>
            <a:ext cx="3714754" cy="280988"/>
          </a:xfrm>
        </p:spPr>
        <p:txBody>
          <a:bodyPr/>
          <a:lstStyle/>
          <a:p>
            <a:r>
              <a:rPr lang="en-US" altLang="ko-KR" dirty="0" smtClean="0"/>
              <a:t>GIS MAP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정밀지도개발팀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500188" y="2468895"/>
            <a:ext cx="3714754" cy="280988"/>
          </a:xfrm>
        </p:spPr>
        <p:txBody>
          <a:bodyPr/>
          <a:lstStyle/>
          <a:p>
            <a:r>
              <a:rPr lang="en-US" altLang="ko-KR" dirty="0" smtClean="0"/>
              <a:t>2018.05.14 (</a:t>
            </a:r>
            <a:r>
              <a:rPr lang="ko-KR" altLang="en-US" dirty="0" smtClean="0"/>
              <a:t>최초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99" y="2857496"/>
            <a:ext cx="5461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RS_ID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도로이정표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RS_CODE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이정표 종류를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RL_ID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도로이정표와 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DIRECTION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와의 방향 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14282" y="98405"/>
            <a:ext cx="735811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1.7 ROAD_SIGN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85720" y="1643050"/>
          <a:ext cx="4500594" cy="120895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RS_ID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oad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ign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RS_CODE</a:t>
                      </a:r>
                      <a:endParaRPr lang="ko-KR" alt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DIRECTION</a:t>
                      </a:r>
                      <a:endParaRPr lang="ko-KR" altLang="ko-KR" sz="1000" b="1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00628" y="1632081"/>
          <a:ext cx="1785950" cy="483346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RS_CODE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도로표지판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78981" y="1632375"/>
          <a:ext cx="1539557" cy="983314"/>
        </p:xfrm>
        <a:graphic>
          <a:graphicData uri="http://schemas.openxmlformats.org/drawingml/2006/table">
            <a:tbl>
              <a:tblPr/>
              <a:tblGrid>
                <a:gridCol w="791210"/>
                <a:gridCol w="74834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맑은 고딕" pitchFamily="50" charset="-127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맑은 고딕" pitchFamily="50" charset="-127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맑은 고딕" pitchFamily="50" charset="-127"/>
                          <a:cs typeface="Times New Roman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253999" y="889255"/>
            <a:ext cx="4889505" cy="42862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ROAD_SIGN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도로표지판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765" y="3108822"/>
            <a:ext cx="5532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TS_ID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속도표지판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TS_CODE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속도표지판 종류를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TS_SUB_CODE 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속도 값을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RL_ID 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속도표지판과 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DIRECTION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와의 방향 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14282" y="98405"/>
            <a:ext cx="5357850" cy="473075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1.8 TRAFFIC_SIGN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643050"/>
          <a:ext cx="4500594" cy="145074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TS_ID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T</a:t>
                      </a:r>
                      <a:r>
                        <a:rPr lang="en-US" altLang="ko-KR" sz="1000" b="0" kern="100" baseline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raffic</a:t>
                      </a:r>
                      <a:r>
                        <a:rPr lang="en-US" altLang="ko-KR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S</a:t>
                      </a:r>
                      <a:r>
                        <a:rPr lang="en-US" altLang="ko-KR" sz="1000" b="0" kern="100" baseline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ign ID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TS_CODE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TS_SUB_CODE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DIRECTION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000628" y="1632081"/>
          <a:ext cx="2214578" cy="733330"/>
        </p:xfrm>
        <a:graphic>
          <a:graphicData uri="http://schemas.openxmlformats.org/drawingml/2006/table">
            <a:tbl>
              <a:tblPr/>
              <a:tblGrid>
                <a:gridCol w="756285"/>
                <a:gridCol w="1458293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TS_CODE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81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최고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속도 제한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82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최저 속도 제한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000628" y="2428868"/>
          <a:ext cx="2214578" cy="983314"/>
        </p:xfrm>
        <a:graphic>
          <a:graphicData uri="http://schemas.openxmlformats.org/drawingml/2006/table">
            <a:tbl>
              <a:tblPr/>
              <a:tblGrid>
                <a:gridCol w="753786"/>
                <a:gridCol w="1460792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맑은 고딕" pitchFamily="50" charset="-127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맑은 고딕" pitchFamily="50" charset="-127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맑은 고딕" pitchFamily="50" charset="-127"/>
                          <a:cs typeface="굴림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358082" y="1643050"/>
          <a:ext cx="1571636" cy="2133600"/>
        </p:xfrm>
        <a:graphic>
          <a:graphicData uri="http://schemas.openxmlformats.org/drawingml/2006/table">
            <a:tbl>
              <a:tblPr/>
              <a:tblGrid>
                <a:gridCol w="751523"/>
                <a:gridCol w="820113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TS_SUB_CODE</a:t>
                      </a:r>
                      <a:endParaRPr lang="ko-KR" altLang="en-US" sz="1000" b="1" i="0" kern="100" spc="-15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개체 틀 2"/>
          <p:cNvSpPr txBox="1">
            <a:spLocks/>
          </p:cNvSpPr>
          <p:nvPr/>
        </p:nvSpPr>
        <p:spPr>
          <a:xfrm>
            <a:off x="253999" y="889255"/>
            <a:ext cx="4889505" cy="42862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Point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TRAFFIC_SIGN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속도표지판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735811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1.9 TRAFFIC_LIGHT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TRAFFIC_LIGHT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신호등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825" y="3357562"/>
            <a:ext cx="45354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TL_ID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신호등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TL_TYPE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신호기 설치 유형을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TL_NUM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신호기의 등 개수를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RL_ID 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신호등과 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DIRECTION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매칭된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RL_ID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와의 방향 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6. RM_ID : TL_TYPE=3(</a:t>
            </a:r>
            <a:r>
              <a:rPr lang="ko-KR" altLang="en-US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보행자신호등</a:t>
            </a:r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일 경우 </a:t>
            </a:r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ROAD_MARK(RM_TYPE=2 </a:t>
            </a:r>
            <a:r>
              <a:rPr lang="ko-KR" altLang="en-US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횡단보도</a:t>
            </a:r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RM_ID </a:t>
            </a:r>
            <a:r>
              <a:rPr lang="ko-KR" altLang="en-US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. (18.10.19)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5720" y="1646415"/>
          <a:ext cx="4500594" cy="169253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TL_ID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T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raffic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L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ight </a:t>
                      </a:r>
                      <a:r>
                        <a:rPr 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TL_TYPE</a:t>
                      </a:r>
                      <a:endParaRPr lang="ko-KR" alt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TL_NUM</a:t>
                      </a:r>
                      <a:endParaRPr lang="ko-KR" altLang="ko-KR" sz="1000" b="1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DIRECTION</a:t>
                      </a:r>
                      <a:endParaRPr lang="ko-KR" altLang="ko-KR" sz="1000" b="1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00628" y="1635446"/>
          <a:ext cx="1785950" cy="983314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TL_TYPE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횡형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종형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보행자 신호등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950419" y="1635740"/>
          <a:ext cx="1336357" cy="983314"/>
        </p:xfrm>
        <a:graphic>
          <a:graphicData uri="http://schemas.openxmlformats.org/drawingml/2006/table">
            <a:tbl>
              <a:tblPr/>
              <a:tblGrid>
                <a:gridCol w="588010"/>
                <a:gridCol w="74834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LINK_PN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맑은 고딕" pitchFamily="50" charset="-127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맑은 고딕" pitchFamily="50" charset="-127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맑은 고딕" pitchFamily="50" charset="-127"/>
                          <a:cs typeface="굴림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맑은 고딕" pitchFamily="50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000628" y="2717985"/>
          <a:ext cx="1785950" cy="983314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TL_NUM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이색등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삼색등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사색등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1.5 ROAD_EDGE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721" y="2385948"/>
            <a:ext cx="4500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RE_ID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도로경계정보 라인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RE_TYPE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도로경계정보 종별을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8680"/>
              </p:ext>
            </p:extLst>
          </p:nvPr>
        </p:nvGraphicFramePr>
        <p:xfrm>
          <a:off x="5000628" y="1632375"/>
          <a:ext cx="3374708" cy="757666"/>
        </p:xfrm>
        <a:graphic>
          <a:graphicData uri="http://schemas.openxmlformats.org/drawingml/2006/table">
            <a:tbl>
              <a:tblPr/>
              <a:tblGrid>
                <a:gridCol w="591185"/>
                <a:gridCol w="981393"/>
                <a:gridCol w="1802130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RE_TYPE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비고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연석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장애물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(Barrier)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가드레일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중앙분리대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9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방음벽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9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기둥 등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ROAD_EDGE (=ROAD_SIDE)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도로경계정보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12931"/>
              </p:ext>
            </p:extLst>
          </p:nvPr>
        </p:nvGraphicFramePr>
        <p:xfrm>
          <a:off x="285720" y="1643050"/>
          <a:ext cx="4500594" cy="7253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RE_ID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oad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E</a:t>
                      </a: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dge</a:t>
                      </a:r>
                      <a:r>
                        <a:rPr lang="en-US" altLang="ko-KR" sz="1000" b="0" kern="100" baseline="0" dirty="0" smtClean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 ID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RE_TYPE</a:t>
                      </a:r>
                      <a:endParaRPr lang="ko-KR" alt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0728" y="2698891"/>
            <a:ext cx="5032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RM_ID 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노면마킹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RM_TPYE 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노면마킹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종류를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RM_SUB_TYPE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종류를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14282" y="98405"/>
            <a:ext cx="5357850" cy="473075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1.6 ROAD_MARK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02958"/>
              </p:ext>
            </p:extLst>
          </p:nvPr>
        </p:nvGraphicFramePr>
        <p:xfrm>
          <a:off x="4932040" y="1988840"/>
          <a:ext cx="2242503" cy="4058616"/>
        </p:xfrm>
        <a:graphic>
          <a:graphicData uri="http://schemas.openxmlformats.org/drawingml/2006/table">
            <a:tbl>
              <a:tblPr/>
              <a:tblGrid>
                <a:gridCol w="751523"/>
                <a:gridCol w="1490980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RM_S_TYPE</a:t>
                      </a:r>
                      <a:endParaRPr lang="ko-KR" sz="900" b="1" i="0" kern="1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</a:t>
                      </a: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</a:t>
                      </a: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유턴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유턴</a:t>
                      </a: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유턴</a:t>
                      </a: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</a:t>
                      </a: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죄회전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유턴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14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턴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15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16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17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18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19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21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23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24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금지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26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27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좌회전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직진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우회전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28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차로 진입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94052"/>
              </p:ext>
            </p:extLst>
          </p:nvPr>
        </p:nvGraphicFramePr>
        <p:xfrm>
          <a:off x="7360932" y="1988840"/>
          <a:ext cx="1571636" cy="1957836"/>
        </p:xfrm>
        <a:graphic>
          <a:graphicData uri="http://schemas.openxmlformats.org/drawingml/2006/table">
            <a:tbl>
              <a:tblPr/>
              <a:tblGrid>
                <a:gridCol w="751523"/>
                <a:gridCol w="820113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RM_S_TYPE</a:t>
                      </a:r>
                      <a:endParaRPr lang="ko-KR" altLang="en-US" sz="900" b="1" i="0" kern="1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128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129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131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133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134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135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136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137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138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139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140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0884"/>
              </p:ext>
            </p:extLst>
          </p:nvPr>
        </p:nvGraphicFramePr>
        <p:xfrm>
          <a:off x="341765" y="3839057"/>
          <a:ext cx="1853565" cy="1928826"/>
        </p:xfrm>
        <a:graphic>
          <a:graphicData uri="http://schemas.openxmlformats.org/drawingml/2006/table">
            <a:tbl>
              <a:tblPr/>
              <a:tblGrid>
                <a:gridCol w="626110"/>
                <a:gridCol w="1227455"/>
              </a:tblGrid>
              <a:tr h="139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RM_TYPE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횡단보도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과속방지턱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b="1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900" b="1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화살표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b="1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900" b="1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숫자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900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문자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도형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정지선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횡단보도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과속방지턱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버스정차대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택시정차대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주차 구획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주차 슬롯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94004" y="1584354"/>
            <a:ext cx="132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RM_TYPE = 3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SUB TYPE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0227" y="158435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RM_TYPE = 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SUBTYPE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877" y="354827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&lt;RM_TYPE&gt;</a:t>
            </a:r>
            <a:endParaRPr lang="ko-KR" altLang="en-US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Polygon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ROAD_MARK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노면마킹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85720" y="1643050"/>
          <a:ext cx="4500594" cy="96716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oad </a:t>
                      </a: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ark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RM_TYPE</a:t>
                      </a:r>
                      <a:endParaRPr lang="ko-KR" altLang="ko-KR" sz="1000" b="1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항법지도 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맵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en-US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RM_S_TYPE</a:t>
                      </a:r>
                      <a:endParaRPr lang="ko-KR" altLang="en-US" sz="1000" b="1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항법지도 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2"/>
          <p:cNvSpPr txBox="1">
            <a:spLocks/>
          </p:cNvSpPr>
          <p:nvPr/>
        </p:nvSpPr>
        <p:spPr>
          <a:xfrm>
            <a:off x="214282" y="98405"/>
            <a:ext cx="4357718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sym typeface="Wingdings"/>
              </a:rPr>
              <a:t> HD Map Architecture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2910" y="1224528"/>
            <a:ext cx="4572032" cy="446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571604" y="1295966"/>
            <a:ext cx="3500462" cy="2337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571604" y="3724858"/>
            <a:ext cx="3500462" cy="178595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32"/>
          <p:cNvSpPr txBox="1"/>
          <p:nvPr/>
        </p:nvSpPr>
        <p:spPr>
          <a:xfrm>
            <a:off x="1720560" y="1295966"/>
            <a:ext cx="335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Lane Model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428992" y="1653156"/>
            <a:ext cx="1500198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817941" y="4105697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ROAD_SIGN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17941" y="4510676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TRAFFIC_SIGN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17941" y="4939304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TRAFFIC_LIGHT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85918" y="1632712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ROAD_NODE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85918" y="2132778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ROAD_LINK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85918" y="2632844"/>
            <a:ext cx="1357322" cy="37763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LANE_SIDE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785918" y="3132910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LANE_LINK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444758" y="4105697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ROAD_EDGE</a:t>
            </a:r>
          </a:p>
        </p:txBody>
      </p:sp>
      <p:sp>
        <p:nvSpPr>
          <p:cNvPr id="101" name="TextBox 58"/>
          <p:cNvSpPr txBox="1"/>
          <p:nvPr/>
        </p:nvSpPr>
        <p:spPr>
          <a:xfrm>
            <a:off x="1720560" y="3724858"/>
            <a:ext cx="335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Localization Model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444758" y="4510676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ROAD_MARK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746503" y="4034259"/>
            <a:ext cx="1571636" cy="133367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6" name="TextBox 15"/>
          <p:cNvSpPr txBox="1"/>
          <p:nvPr/>
        </p:nvSpPr>
        <p:spPr>
          <a:xfrm>
            <a:off x="662863" y="1236598"/>
            <a:ext cx="98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HD Map</a:t>
            </a:r>
          </a:p>
        </p:txBody>
      </p:sp>
      <p:cxnSp>
        <p:nvCxnSpPr>
          <p:cNvPr id="107" name="직선 화살표 연결선 106"/>
          <p:cNvCxnSpPr>
            <a:stCxn id="96" idx="3"/>
            <a:endCxn id="92" idx="1"/>
          </p:cNvCxnSpPr>
          <p:nvPr/>
        </p:nvCxnSpPr>
        <p:spPr>
          <a:xfrm>
            <a:off x="3143240" y="1831751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3428992" y="2632844"/>
            <a:ext cx="1500198" cy="377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LANE_SIDE_ATTR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108"/>
          <p:cNvCxnSpPr>
            <a:stCxn id="98" idx="3"/>
            <a:endCxn id="108" idx="1"/>
          </p:cNvCxnSpPr>
          <p:nvPr/>
        </p:nvCxnSpPr>
        <p:spPr>
          <a:xfrm>
            <a:off x="3143240" y="2821661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3428992" y="3153354"/>
            <a:ext cx="1500198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LANE_LINK_ATTR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99" idx="3"/>
            <a:endCxn id="110" idx="1"/>
          </p:cNvCxnSpPr>
          <p:nvPr/>
        </p:nvCxnSpPr>
        <p:spPr>
          <a:xfrm>
            <a:off x="3143240" y="333194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4447395" y="714356"/>
            <a:ext cx="785818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dbf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518701" y="714356"/>
            <a:ext cx="857256" cy="285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geometry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꺾인 연결선 116"/>
          <p:cNvCxnSpPr>
            <a:stCxn id="89" idx="1"/>
            <a:endCxn id="103" idx="1"/>
          </p:cNvCxnSpPr>
          <p:nvPr/>
        </p:nvCxnSpPr>
        <p:spPr>
          <a:xfrm rot="10800000" flipH="1" flipV="1">
            <a:off x="1571603" y="2464470"/>
            <a:ext cx="174899" cy="2236625"/>
          </a:xfrm>
          <a:prstGeom prst="bentConnector3">
            <a:avLst>
              <a:gd name="adj1" fmla="val -130704"/>
            </a:avLst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.1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ROAD_NODE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650933"/>
          <a:ext cx="4500594" cy="714381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ode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</a:t>
                      </a: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ode</a:t>
                      </a: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SPOT_NUM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SPOT </a:t>
                      </a: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개수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53999" y="2400325"/>
            <a:ext cx="5461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RN_ID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SPOT_NUM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개수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연결된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0825" y="762145"/>
            <a:ext cx="6103951" cy="682357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ROAD_NODE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-</a:t>
            </a:r>
            <a:endParaRPr lang="ko-KR" altLang="en-US" sz="1200" kern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2.3 PART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PART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ROAD_NODE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85720" y="1364132"/>
          <a:ext cx="4500594" cy="10301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Node</a:t>
                      </a: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PART_SEQ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ROAD_NODE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보간점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DIRECTION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통행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929190" y="1365181"/>
          <a:ext cx="1785950" cy="1233298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통행불가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양방향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0825" y="2341664"/>
            <a:ext cx="88217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RN_ID : ROAD_NODE ID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PART_SEQ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방향으로 순차적으로 매겨지는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DIRECTION :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방향을 기준으로 통행방향을 저장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ROAD_LINK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35241"/>
              </p:ext>
            </p:extLst>
          </p:nvPr>
        </p:nvGraphicFramePr>
        <p:xfrm>
          <a:off x="5001274" y="1357298"/>
          <a:ext cx="2001203" cy="3483154"/>
        </p:xfrm>
        <a:graphic>
          <a:graphicData uri="http://schemas.openxmlformats.org/drawingml/2006/table">
            <a:tbl>
              <a:tblPr/>
              <a:tblGrid>
                <a:gridCol w="705485"/>
                <a:gridCol w="129571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ROAD_KIND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미정의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고속도로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도시고속도로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국가지원지방도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국지도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지방도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주요도로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기타도로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세도로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페리항로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45942"/>
              </p:ext>
            </p:extLst>
          </p:nvPr>
        </p:nvGraphicFramePr>
        <p:xfrm>
          <a:off x="7215206" y="714356"/>
          <a:ext cx="1690052" cy="2903554"/>
        </p:xfrm>
        <a:graphic>
          <a:graphicData uri="http://schemas.openxmlformats.org/drawingml/2006/table">
            <a:tbl>
              <a:tblPr/>
              <a:tblGrid>
                <a:gridCol w="645160"/>
                <a:gridCol w="1044892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LINK_KIND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미정의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본선 비분리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본선 분리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연결로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JC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유턴 링크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터널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지하차도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교차로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교차로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회전교차로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졸음쉼터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휴게소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34443"/>
              </p:ext>
            </p:extLst>
          </p:nvPr>
        </p:nvGraphicFramePr>
        <p:xfrm>
          <a:off x="7215206" y="4087708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TWO_WAY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일방 통행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양방 통행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텍스트 개체 틀 2"/>
          <p:cNvSpPr txBox="1">
            <a:spLocks/>
          </p:cNvSpPr>
          <p:nvPr/>
        </p:nvSpPr>
        <p:spPr>
          <a:xfrm>
            <a:off x="253999" y="571480"/>
            <a:ext cx="4889505" cy="857256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ROAD_LINK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도로의 대표 선형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364132"/>
          <a:ext cx="4500594" cy="31432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ST_SIDE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ED_SIDE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en-US" altLang="ko-KR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ROAD_KIND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도로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LINK_KIND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링크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MIN_SPEED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최저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MAX_SPEED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최고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TWO_WAY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양방향 통행 여부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3999" y="4515285"/>
            <a:ext cx="8032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구축한다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시점에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ST_SIDE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 기준으로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연결된 방향 정보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(1:LEFT, 2:RIGHT)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ST_RANGE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포인트가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선형에 위치한 지점의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PARIO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ED_RN_ID : 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ED_SIDE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보간점 방향 기준으로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연결된 방향 정보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(1:LEFT, 2:RIGHT)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ED_RANGE : ROAD_LINK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포인트가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선형에 위치한 지점의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PARIO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ROAD_KIND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도로 종별을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9. LINK_KIND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 종별을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10. MIN_SPEED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최저제한속도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11. MAX_SPEED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최고제한속도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12. TWO_WAY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양방향 통행 여부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34921"/>
              </p:ext>
            </p:extLst>
          </p:nvPr>
        </p:nvGraphicFramePr>
        <p:xfrm>
          <a:off x="7215206" y="4847816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ST_SIDE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4498"/>
              </p:ext>
            </p:extLst>
          </p:nvPr>
        </p:nvGraphicFramePr>
        <p:xfrm>
          <a:off x="7215206" y="5617868"/>
          <a:ext cx="1714512" cy="63817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ED_SIDE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8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051720" y="2924944"/>
            <a:ext cx="5040560" cy="25598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051720" y="2204864"/>
            <a:ext cx="5112568" cy="26642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204120" y="1556792"/>
            <a:ext cx="2799928" cy="1872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204120" y="836712"/>
            <a:ext cx="4888160" cy="28083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1.4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LANE_SIDE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999" y="3143248"/>
            <a:ext cx="38893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LS_ID : ‘RL_ID’_‘SIDE_SEQ’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ST_SPOT_SE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ED_RN_ID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ED_SPOT_SE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SPOT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3999" y="745888"/>
            <a:ext cx="4889505" cy="714380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 표면 위에 그려진 차선 및 도로 표면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도로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kern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5720" y="1648775"/>
          <a:ext cx="4500594" cy="145074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LS_ID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</a:t>
                      </a: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ane </a:t>
                      </a: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</a:t>
                      </a: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ide ID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66591" y="3616771"/>
            <a:ext cx="88217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상위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 ID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SIDE_SEQ : </a:t>
            </a:r>
            <a:r>
              <a:rPr lang="en-US" altLang="en-US" sz="1000" dirty="0" smtClean="0">
                <a:latin typeface="맑은 고딕" pitchFamily="50" charset="-127"/>
                <a:ea typeface="맑은 고딕" pitchFamily="50" charset="-127"/>
              </a:rPr>
              <a:t>LANE_SIDE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en-US" sz="1000" dirty="0" smtClean="0">
                <a:latin typeface="맑은 고딕" pitchFamily="50" charset="-127"/>
                <a:ea typeface="맑은 고딕" pitchFamily="50" charset="-127"/>
              </a:rPr>
              <a:t> SEQ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3. ATTR_CLASS :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속성을 구분하는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CLASS CODE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ATTR_SEQ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SEQ, RANGE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순서에 따라서 부여됨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ST_RANGE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 구간의 시점 비율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ED_RANGE :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속성 구간의 종점 비율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7. ATTR_CODE : TYPE/COLOR/KIND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을 구분하는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WIDTH 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겹선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겹선에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한함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2.2 LANE_SIDE_ATTR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857752" y="1380947"/>
          <a:ext cx="1785950" cy="883920"/>
        </p:xfrm>
        <a:graphic>
          <a:graphicData uri="http://schemas.openxmlformats.org/drawingml/2006/table">
            <a:tbl>
              <a:tblPr/>
              <a:tblGrid>
                <a:gridCol w="794122"/>
                <a:gridCol w="991828"/>
              </a:tblGrid>
              <a:tr h="698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KIND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LANE_SIDE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50824" y="1364132"/>
          <a:ext cx="4392614" cy="2176110"/>
        </p:xfrm>
        <a:graphic>
          <a:graphicData uri="http://schemas.openxmlformats.org/drawingml/2006/table">
            <a:tbl>
              <a:tblPr/>
              <a:tblGrid>
                <a:gridCol w="383016"/>
                <a:gridCol w="385721"/>
                <a:gridCol w="1440235"/>
                <a:gridCol w="826856"/>
                <a:gridCol w="1356786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SIDE_SEQ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ATTR_CLASS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ATTR_SEQ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WIDTH</a:t>
                      </a:r>
                      <a:endParaRPr 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폭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58016" y="1373064"/>
          <a:ext cx="2071702" cy="1524000"/>
        </p:xfrm>
        <a:graphic>
          <a:graphicData uri="http://schemas.openxmlformats.org/drawingml/2006/table">
            <a:tbl>
              <a:tblPr/>
              <a:tblGrid>
                <a:gridCol w="776542"/>
                <a:gridCol w="1295160"/>
              </a:tblGrid>
              <a:tr h="1341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실선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점선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줄 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좌점선 우실선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좌실선 우점선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514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줄 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연석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장애물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(Barrier)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가상선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92486"/>
              </p:ext>
            </p:extLst>
          </p:nvPr>
        </p:nvGraphicFramePr>
        <p:xfrm>
          <a:off x="6228184" y="3520294"/>
          <a:ext cx="2790128" cy="2133600"/>
        </p:xfrm>
        <a:graphic>
          <a:graphicData uri="http://schemas.openxmlformats.org/drawingml/2006/table">
            <a:tbl>
              <a:tblPr/>
              <a:tblGrid>
                <a:gridCol w="776542"/>
                <a:gridCol w="1051243"/>
                <a:gridCol w="962343"/>
              </a:tblGrid>
              <a:tr h="1292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비고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NONE(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색상없음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Color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259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515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769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771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50007" y="2357430"/>
          <a:ext cx="1785950" cy="527489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1678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중앙선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70529" y="288902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67744" y="1484784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4288" y="29249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4288" y="566124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67744" y="2410848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267744" y="2889028"/>
            <a:ext cx="4536504" cy="241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7744" y="3130928"/>
            <a:ext cx="3888432" cy="58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.3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LANE_LINK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1643050"/>
          <a:ext cx="2173176" cy="983314"/>
        </p:xfrm>
        <a:graphic>
          <a:graphicData uri="http://schemas.openxmlformats.org/drawingml/2006/table">
            <a:tbl>
              <a:tblPr/>
              <a:tblGrid>
                <a:gridCol w="754279"/>
                <a:gridCol w="141889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LANE_INFO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(Normal)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(Open)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(Closing)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텍스트 개체 틀 2"/>
          <p:cNvSpPr txBox="1">
            <a:spLocks/>
          </p:cNvSpPr>
          <p:nvPr/>
        </p:nvSpPr>
        <p:spPr>
          <a:xfrm>
            <a:off x="250825" y="785794"/>
            <a:ext cx="4889505" cy="642942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차량이 주행해야 하는 차로의 중심선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85720" y="1642332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ED_RN_ID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진입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OUT_LANE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진출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LANE_INFO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레인링크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진행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69765" y="4309905"/>
            <a:ext cx="80327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LANE_ID : ‘RL_ID’_‘LEFT_SIDE’_‘RIGHT_SIDE’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ST_RN_ID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시작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ST_PART_SE : LANE_LINK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 시작 지점에 연결된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PART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ED_RN_ID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ED_PART_SE : LANE_LINK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 종료 지점에 연결된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PART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IN_LANE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레인링크로 진입하는 레인링크 아이디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(‘RL_ID’_‘LEFT_SIDE’_‘RIGHT_SIDE’) –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이상이 진입할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OUT_LANE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레인링크에서 진출하는 레인링크 아이디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(‘RL_ID’_‘LEFT_SIDE’_‘RIGHT_SIDE’) –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이상으로 진출할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값을 입력한다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LANE_INFO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레인링크 진행을 구분한다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204120" y="2636912"/>
            <a:ext cx="2727920" cy="10081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66591" y="3534321"/>
            <a:ext cx="8821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RL_ID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상위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ROAD_LINK ID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LEFT_SIDE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왼쪽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LANE_SIDE SEQ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RIGHT_SIDE : LANE_LINK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오른쪽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LANE_SIDE SEQ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ATTR_CLASS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속성을 구분하는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CLASS CODE</a:t>
            </a:r>
          </a:p>
          <a:p>
            <a:pPr marL="228600" indent="-228600"/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5. ATTR_SEQ :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속성의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SEQ, RANGE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의 순서에 따라서 부여됨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6. ST_RANGE :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속성 구간의 시점 비율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7. ED_RANGE :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 속성 구간의 종점 비율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 0, 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종료점이</a:t>
            </a:r>
            <a:r>
              <a:rPr lang="en-US" altLang="ko-KR" sz="1000" strike="sngStrike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trike="sngStrike" dirty="0" smtClean="0">
                <a:latin typeface="맑은 고딕" pitchFamily="50" charset="-127"/>
                <a:ea typeface="맑은 고딕" pitchFamily="50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ATTR_CODE : VEHICLE/TYPE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구분하는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2.1 LANE_LINK_ATTR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LANE_LINK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85720" y="1364132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LEFT_SIDE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왼쪽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RIGHT_SIDE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오른쪽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ATTR_CLASS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ATTR_SEQ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929190" y="1365181"/>
          <a:ext cx="1785950" cy="733330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VEHICLE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937073" y="2285992"/>
          <a:ext cx="1785950" cy="1233298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버스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화물차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택시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929454" y="1365181"/>
          <a:ext cx="1785950" cy="1483282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가변차로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하이패스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휴게소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졸음쉼터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2267744" y="1556792"/>
            <a:ext cx="2592288" cy="8640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6360" y="29156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3504" y="35624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ATTR_CLASS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ATTR_CODE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의 의미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267744" y="3429000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4" idx="1"/>
          </p:cNvCxnSpPr>
          <p:nvPr/>
        </p:nvCxnSpPr>
        <p:spPr>
          <a:xfrm flipV="1">
            <a:off x="2267744" y="2106822"/>
            <a:ext cx="4661710" cy="1322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현대엠엔소프트 PPT서식(인쇄용)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현대엠엔소프트 PPT서식(인쇄용)</Template>
  <TotalTime>33794</TotalTime>
  <Words>1927</Words>
  <Application>Microsoft Office PowerPoint</Application>
  <PresentationFormat>화면 슬라이드 쇼(4:3)</PresentationFormat>
  <Paragraphs>826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현대엠엔소프트 PPT서식(인쇄용)</vt:lpstr>
      <vt:lpstr>정밀지도 선행 DB(SHP) 포맷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민두홍 연구원</dc:creator>
  <cp:lastModifiedBy>user</cp:lastModifiedBy>
  <cp:revision>578</cp:revision>
  <dcterms:created xsi:type="dcterms:W3CDTF">2014-05-27T05:35:20Z</dcterms:created>
  <dcterms:modified xsi:type="dcterms:W3CDTF">2019-05-17T05:17:24Z</dcterms:modified>
</cp:coreProperties>
</file>