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378" r:id="rId3"/>
    <p:sldId id="380" r:id="rId4"/>
  </p:sldIdLst>
  <p:sldSz cx="45726350" cy="3429476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28540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08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56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14162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11427026" algn="l" defTabSz="457081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13712430" algn="l" defTabSz="457081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15997840" algn="l" defTabSz="457081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18283244" algn="l" defTabSz="457081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CC00"/>
    <a:srgbClr val="CCFF33"/>
    <a:srgbClr val="FF5050"/>
    <a:srgbClr val="FFD0C5"/>
    <a:srgbClr val="CCCCFF"/>
    <a:srgbClr val="FF00FF"/>
    <a:srgbClr val="00FFFF"/>
    <a:srgbClr val="FFB19F"/>
    <a:srgbClr val="1B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1" autoAdjust="0"/>
    <p:restoredTop sz="96013" autoAdjust="0"/>
  </p:normalViewPr>
  <p:slideViewPr>
    <p:cSldViewPr>
      <p:cViewPr>
        <p:scale>
          <a:sx n="66" d="100"/>
          <a:sy n="66" d="100"/>
        </p:scale>
        <p:origin x="-72" y="7632"/>
      </p:cViewPr>
      <p:guideLst>
        <p:guide orient="horz" pos="21598"/>
        <p:guide pos="79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0050"/>
    </p:cViewPr>
  </p:sorterViewPr>
  <p:notesViewPr>
    <p:cSldViewPr>
      <p:cViewPr varScale="1">
        <p:scale>
          <a:sx n="87" d="100"/>
          <a:sy n="87" d="100"/>
        </p:scale>
        <p:origin x="-33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E852-3F67-4BA2-81A2-D992DC952DC6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64FA5-35EC-4977-9F05-57E0476737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2051-F2A4-4354-A4AB-E0122409273B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20B7-3A6D-4B67-81E9-7BE5B67F2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85404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70813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856218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141622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427026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712430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997840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283244" algn="l" defTabSz="4570813" rtl="0" eaLnBrk="1" latinLnBrk="1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20B7-3A6D-4B67-81E9-7BE5B67F28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3548463"/>
            <a:ext cx="5001195" cy="10074179"/>
          </a:xfrm>
          <a:prstGeom prst="rect">
            <a:avLst/>
          </a:prstGeom>
          <a:solidFill>
            <a:srgbClr val="1B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0"/>
          <p:cNvSpPr>
            <a:spLocks noGrp="1"/>
          </p:cNvSpPr>
          <p:nvPr>
            <p:ph type="title" hasCustomPrompt="1"/>
          </p:nvPr>
        </p:nvSpPr>
        <p:spPr>
          <a:xfrm>
            <a:off x="7120779" y="3580062"/>
            <a:ext cx="29167290" cy="2965262"/>
          </a:xfrm>
          <a:prstGeom prst="rect">
            <a:avLst/>
          </a:prstGeom>
        </p:spPr>
        <p:txBody>
          <a:bodyPr lIns="457080" tIns="228542" rIns="457080" bIns="228542"/>
          <a:lstStyle>
            <a:lvl1pPr algn="l">
              <a:defRPr sz="165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8" name="직사각형 17"/>
          <p:cNvSpPr>
            <a:spLocks/>
          </p:cNvSpPr>
          <p:nvPr userDrawn="1"/>
        </p:nvSpPr>
        <p:spPr>
          <a:xfrm>
            <a:off x="7216089" y="9788252"/>
            <a:ext cx="228627" cy="781133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 userDrawn="1"/>
        </p:nvSpPr>
        <p:spPr>
          <a:xfrm>
            <a:off x="7216089" y="11240939"/>
            <a:ext cx="228627" cy="781133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/>
          </p:cNvSpPr>
          <p:nvPr userDrawn="1"/>
        </p:nvSpPr>
        <p:spPr>
          <a:xfrm>
            <a:off x="7216089" y="12683539"/>
            <a:ext cx="228627" cy="781133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MNSOFT\Desktop\슬로건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80363" y="31218686"/>
            <a:ext cx="11082219" cy="2155409"/>
          </a:xfrm>
          <a:prstGeom prst="rect">
            <a:avLst/>
          </a:prstGeom>
          <a:noFill/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7144742" y="9337807"/>
            <a:ext cx="18576350" cy="1405135"/>
          </a:xfrm>
          <a:prstGeom prst="rect">
            <a:avLst/>
          </a:prstGeom>
        </p:spPr>
        <p:txBody>
          <a:bodyPr lIns="457080" tIns="228542" rIns="457080" bIns="228542"/>
          <a:lstStyle>
            <a:lvl1pPr>
              <a:buNone/>
              <a:defRPr sz="7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기술연구소 </a:t>
            </a:r>
            <a:r>
              <a:rPr lang="ko-KR" altLang="en-US" dirty="0" err="1" smtClean="0"/>
              <a:t>디자인랩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 및 팀명을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44742" y="10846511"/>
            <a:ext cx="18576350" cy="1405135"/>
          </a:xfrm>
          <a:prstGeom prst="rect">
            <a:avLst/>
          </a:prstGeom>
        </p:spPr>
        <p:txBody>
          <a:bodyPr lIns="457080" tIns="228542" rIns="457080" bIns="228542"/>
          <a:lstStyle>
            <a:lvl1pPr>
              <a:buNone/>
              <a:defRPr sz="70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김현대 책임연구원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성명을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7144742" y="12346190"/>
            <a:ext cx="18576350" cy="1405135"/>
          </a:xfrm>
          <a:prstGeom prst="rect">
            <a:avLst/>
          </a:prstGeom>
        </p:spPr>
        <p:txBody>
          <a:bodyPr lIns="457080" tIns="228542" rIns="457080" bIns="228542"/>
          <a:lstStyle>
            <a:lvl1pPr>
              <a:buNone/>
              <a:defRPr sz="70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en-US" altLang="ko-KR" dirty="0" smtClean="0"/>
              <a:t>2015.12.31 (</a:t>
            </a:r>
            <a:r>
              <a:rPr lang="ko-KR" altLang="en-US" dirty="0" smtClean="0"/>
              <a:t>작성일을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Rectangle 236"/>
          <p:cNvSpPr>
            <a:spLocks noChangeArrowheads="1"/>
          </p:cNvSpPr>
          <p:nvPr userDrawn="1"/>
        </p:nvSpPr>
        <p:spPr bwMode="auto">
          <a:xfrm>
            <a:off x="20215742" y="31625607"/>
            <a:ext cx="7201000" cy="21603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536294" tIns="633416" rIns="536294" bIns="268147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5500" b="1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550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(Internal</a:t>
            </a:r>
            <a:r>
              <a:rPr lang="en-US" altLang="ko-KR" sz="5500" b="1" baseline="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use only</a:t>
            </a:r>
            <a:r>
              <a:rPr lang="en-US" altLang="ko-KR" sz="550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5500" b="1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318" y="4184146"/>
            <a:ext cx="41153715" cy="25926481"/>
          </a:xfrm>
          <a:prstGeom prst="rect">
            <a:avLst/>
          </a:prstGeom>
        </p:spPr>
        <p:txBody>
          <a:bodyPr lIns="457080" tIns="228542" rIns="457080" bIns="228542"/>
          <a:lstStyle>
            <a:lvl1pPr>
              <a:defRPr sz="12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 sz="10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2pPr>
            <a:lvl3pPr>
              <a:defRPr sz="9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3pPr>
            <a:lvl4pPr>
              <a:defRPr sz="8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4pPr>
            <a:lvl5pPr>
              <a:defRPr sz="8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661375" y="28310172"/>
            <a:ext cx="14480011" cy="2381581"/>
          </a:xfrm>
          <a:prstGeom prst="rect">
            <a:avLst/>
          </a:prstGeom>
        </p:spPr>
        <p:txBody>
          <a:bodyPr lIns="457080" tIns="228542" rIns="457080" bIns="228542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867239" y="32151445"/>
            <a:ext cx="2857917" cy="238158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7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14482" y="357247"/>
            <a:ext cx="30285771" cy="2365704"/>
          </a:xfrm>
          <a:prstGeom prst="rect">
            <a:avLst/>
          </a:prstGeom>
        </p:spPr>
        <p:txBody>
          <a:bodyPr lIns="457080" tIns="228542" rIns="457080" bIns="228542" anchor="ctr"/>
          <a:lstStyle>
            <a:lvl1pPr>
              <a:buNone/>
              <a:defRPr sz="12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buNone/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buNone/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buNone/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183A8-8C85-4541-BD3F-7D19E6998F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14482" y="357247"/>
            <a:ext cx="30285771" cy="2365704"/>
          </a:xfrm>
          <a:prstGeom prst="rect">
            <a:avLst/>
          </a:prstGeom>
        </p:spPr>
        <p:txBody>
          <a:bodyPr lIns="457080" tIns="228542" rIns="457080" bIns="228542" anchor="ctr"/>
          <a:lstStyle>
            <a:lvl1pPr>
              <a:buNone/>
              <a:defRPr sz="12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buNone/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buNone/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buNone/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31689434"/>
            <a:ext cx="45726350" cy="2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-160" y="3024510"/>
            <a:ext cx="45726350" cy="0"/>
          </a:xfrm>
          <a:prstGeom prst="line">
            <a:avLst/>
          </a:prstGeom>
          <a:noFill/>
          <a:ln w="12700">
            <a:solidFill>
              <a:srgbClr val="1C477A"/>
            </a:solidFill>
            <a:round/>
            <a:headEnd/>
            <a:tailEnd/>
          </a:ln>
          <a:effectLst/>
        </p:spPr>
        <p:txBody>
          <a:bodyPr lIns="457080" tIns="228542" rIns="457080" bIns="22854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1" name="그림 10" descr="Untitled-2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>
          <a:xfrm>
            <a:off x="1071559" y="32673063"/>
            <a:ext cx="3607071" cy="1190685"/>
          </a:xfrm>
          <a:prstGeom prst="rect">
            <a:avLst/>
          </a:prstGeom>
        </p:spPr>
      </p:pic>
      <p:pic>
        <p:nvPicPr>
          <p:cNvPr id="1027" name="Picture 3" descr="C:\Users\손희경\Desktop\mnsoft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65809" y="32418262"/>
            <a:ext cx="5403335" cy="1642188"/>
          </a:xfrm>
          <a:prstGeom prst="rect">
            <a:avLst/>
          </a:prstGeom>
          <a:noFill/>
        </p:spPr>
      </p:pic>
      <p:pic>
        <p:nvPicPr>
          <p:cNvPr id="3" name="Picture 3" descr="C:\Users\MNSOFT\Desktop\슬로건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595697" y="942493"/>
            <a:ext cx="13447998" cy="1264341"/>
          </a:xfrm>
          <a:prstGeom prst="rect">
            <a:avLst/>
          </a:prstGeom>
          <a:noFill/>
        </p:spPr>
      </p:pic>
      <p:sp>
        <p:nvSpPr>
          <p:cNvPr id="8" name="Rectangle 236"/>
          <p:cNvSpPr>
            <a:spLocks noChangeArrowheads="1"/>
          </p:cNvSpPr>
          <p:nvPr userDrawn="1"/>
        </p:nvSpPr>
        <p:spPr bwMode="auto">
          <a:xfrm>
            <a:off x="20215742" y="31940951"/>
            <a:ext cx="7201000" cy="21603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536294" tIns="633416" rIns="536294" bIns="268147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5500" b="1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550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(Internal</a:t>
            </a:r>
            <a:r>
              <a:rPr lang="en-US" altLang="ko-KR" sz="5500" b="1" baseline="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use only</a:t>
            </a:r>
            <a:r>
              <a:rPr lang="en-US" altLang="ko-KR" sz="550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5500" b="1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2770551" y="31794206"/>
            <a:ext cx="10669482" cy="2381581"/>
          </a:xfrm>
          <a:prstGeom prst="rect">
            <a:avLst/>
          </a:prstGeom>
        </p:spPr>
        <p:txBody>
          <a:bodyPr lIns="457080" tIns="228542" rIns="457080" bIns="228542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0000" b="0">
          <a:solidFill>
            <a:schemeClr val="tx1">
              <a:lumMod val="65000"/>
              <a:lumOff val="35000"/>
            </a:schemeClr>
          </a:solidFill>
          <a:latin typeface="현대하모니 M" pitchFamily="18" charset="-127"/>
          <a:ea typeface="현대하모니 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5pPr>
      <a:lvl6pPr marL="2285404" algn="ctr" rtl="0" eaLnBrk="1" fontAlgn="base" latinLnBrk="1" hangingPunct="1">
        <a:spcBef>
          <a:spcPct val="0"/>
        </a:spcBef>
        <a:spcAft>
          <a:spcPct val="0"/>
        </a:spcAft>
        <a:defRPr kumimoji="1" sz="22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4570813" algn="ctr" rtl="0" eaLnBrk="1" fontAlgn="base" latinLnBrk="1" hangingPunct="1">
        <a:spcBef>
          <a:spcPct val="0"/>
        </a:spcBef>
        <a:spcAft>
          <a:spcPct val="0"/>
        </a:spcAft>
        <a:defRPr kumimoji="1" sz="22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6856218" algn="ctr" rtl="0" eaLnBrk="1" fontAlgn="base" latinLnBrk="1" hangingPunct="1">
        <a:spcBef>
          <a:spcPct val="0"/>
        </a:spcBef>
        <a:spcAft>
          <a:spcPct val="0"/>
        </a:spcAft>
        <a:defRPr kumimoji="1" sz="22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9141622" algn="ctr" rtl="0" eaLnBrk="1" fontAlgn="base" latinLnBrk="1" hangingPunct="1">
        <a:spcBef>
          <a:spcPct val="0"/>
        </a:spcBef>
        <a:spcAft>
          <a:spcPct val="0"/>
        </a:spcAft>
        <a:defRPr kumimoji="1" sz="22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714056" indent="-17140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713786" indent="-1428376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5713516" indent="-1142702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7998920" indent="-1142702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284324" indent="-114270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2569728" indent="-114270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0">
          <a:solidFill>
            <a:schemeClr val="tx1"/>
          </a:solidFill>
          <a:latin typeface="+mn-lt"/>
          <a:ea typeface="+mn-ea"/>
        </a:defRPr>
      </a:lvl6pPr>
      <a:lvl7pPr marL="14855137" indent="-114270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0">
          <a:solidFill>
            <a:schemeClr val="tx1"/>
          </a:solidFill>
          <a:latin typeface="+mn-lt"/>
          <a:ea typeface="+mn-ea"/>
        </a:defRPr>
      </a:lvl7pPr>
      <a:lvl8pPr marL="17140542" indent="-114270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0">
          <a:solidFill>
            <a:schemeClr val="tx1"/>
          </a:solidFill>
          <a:latin typeface="+mn-lt"/>
          <a:ea typeface="+mn-ea"/>
        </a:defRPr>
      </a:lvl8pPr>
      <a:lvl9pPr marL="19425946" indent="-114270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404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813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218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1622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026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2430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7840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3244" algn="l" defTabSz="4570813" rtl="0" eaLnBrk="1" latinLnBrk="1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63587" y="4294549"/>
            <a:ext cx="36962248" cy="39218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정밀지도 선행 </a:t>
            </a:r>
            <a:r>
              <a:rPr lang="en-US" altLang="ko-KR" dirty="0" smtClean="0">
                <a:solidFill>
                  <a:schemeClr val="tx1"/>
                </a:solidFill>
              </a:rPr>
              <a:t>DB(SHP) </a:t>
            </a:r>
            <a:r>
              <a:rPr lang="ko-KR" altLang="en-US" dirty="0" smtClean="0">
                <a:solidFill>
                  <a:schemeClr val="tx1"/>
                </a:solidFill>
              </a:rPr>
              <a:t>포맷 정의서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501982" y="9337807"/>
            <a:ext cx="18576350" cy="1405135"/>
          </a:xfrm>
        </p:spPr>
        <p:txBody>
          <a:bodyPr/>
          <a:lstStyle/>
          <a:p>
            <a:r>
              <a:rPr lang="en-US" altLang="ko-KR" dirty="0" smtClean="0"/>
              <a:t>GIS MAP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정밀지도개발팀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7501982" y="12346190"/>
            <a:ext cx="18576350" cy="1405135"/>
          </a:xfrm>
        </p:spPr>
        <p:txBody>
          <a:bodyPr/>
          <a:lstStyle/>
          <a:p>
            <a:r>
              <a:rPr lang="en-US" altLang="ko-KR" dirty="0" smtClean="0"/>
              <a:t>2018.05.14 (</a:t>
            </a:r>
            <a:r>
              <a:rPr lang="ko-KR" altLang="en-US" dirty="0" smtClean="0"/>
              <a:t>최초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2"/>
          <p:cNvSpPr txBox="1">
            <a:spLocks/>
          </p:cNvSpPr>
          <p:nvPr/>
        </p:nvSpPr>
        <p:spPr>
          <a:xfrm>
            <a:off x="1071559" y="492101"/>
            <a:ext cx="21791616" cy="2365704"/>
          </a:xfrm>
          <a:prstGeom prst="rect">
            <a:avLst/>
          </a:prstGeom>
        </p:spPr>
        <p:txBody>
          <a:bodyPr lIns="457080" tIns="228542" rIns="457080" bIns="228542" anchor="ctr"/>
          <a:lstStyle/>
          <a:p>
            <a:pPr marL="1714056" indent="-1714056" defTabSz="4570813">
              <a:spcBef>
                <a:spcPct val="20000"/>
              </a:spcBef>
              <a:defRPr/>
            </a:pPr>
            <a:r>
              <a:rPr lang="en-US" altLang="ko-KR" sz="10000" kern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sym typeface="Wingdings"/>
              </a:rPr>
              <a:t> HD Map Architecture</a:t>
            </a:r>
            <a:endParaRPr lang="ko-KR" altLang="en-US" sz="10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14996" y="6123498"/>
            <a:ext cx="22863335" cy="2232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859111" y="6480730"/>
            <a:ext cx="17504741" cy="11686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9111" y="18626877"/>
            <a:ext cx="17504741" cy="893099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32"/>
          <p:cNvSpPr txBox="1"/>
          <p:nvPr/>
        </p:nvSpPr>
        <p:spPr>
          <a:xfrm>
            <a:off x="8603995" y="6480737"/>
            <a:ext cx="16759857" cy="1539099"/>
          </a:xfrm>
          <a:prstGeom prst="rect">
            <a:avLst/>
          </a:prstGeom>
          <a:noFill/>
        </p:spPr>
        <p:txBody>
          <a:bodyPr wrap="square" lIns="457080" tIns="228542" rIns="457080" bIns="228542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7000" dirty="0">
                <a:latin typeface="맑은 고딕" pitchFamily="50" charset="-127"/>
                <a:ea typeface="맑은 고딕" pitchFamily="50" charset="-127"/>
              </a:rPr>
              <a:t>Lane Model</a:t>
            </a:r>
            <a:endParaRPr lang="ko-KR" altLang="en-US" sz="7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147341" y="8266928"/>
            <a:ext cx="7502032" cy="17861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endParaRPr lang="ko-KR" altLang="en-US" sz="6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090967" y="20531344"/>
            <a:ext cx="6787553" cy="16679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ROAD_SIGN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090967" y="22556520"/>
            <a:ext cx="6787553" cy="16679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TRAFFIC_SIGN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090967" y="24699958"/>
            <a:ext cx="6787553" cy="16679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TRAFFIC_LIGHT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930830" y="8164694"/>
            <a:ext cx="6787553" cy="19906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ROAD_NODE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930830" y="10665371"/>
            <a:ext cx="6787553" cy="19906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ROAD_LINK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30830" y="13166049"/>
            <a:ext cx="6787553" cy="18884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LANE_SIDE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8930830" y="15666726"/>
            <a:ext cx="6787553" cy="19906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LANE_LINK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7226182" y="20531344"/>
            <a:ext cx="6787553" cy="16679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ROAD_EDGE</a:t>
            </a:r>
          </a:p>
        </p:txBody>
      </p:sp>
      <p:sp>
        <p:nvSpPr>
          <p:cNvPr id="101" name="TextBox 58"/>
          <p:cNvSpPr txBox="1"/>
          <p:nvPr/>
        </p:nvSpPr>
        <p:spPr>
          <a:xfrm>
            <a:off x="8603995" y="18626884"/>
            <a:ext cx="16759857" cy="1539099"/>
          </a:xfrm>
          <a:prstGeom prst="rect">
            <a:avLst/>
          </a:prstGeom>
          <a:noFill/>
        </p:spPr>
        <p:txBody>
          <a:bodyPr wrap="square" lIns="457080" tIns="228542" rIns="457080" bIns="228542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7000" dirty="0">
                <a:latin typeface="맑은 고딕" pitchFamily="50" charset="-127"/>
                <a:ea typeface="맑은 고딕" pitchFamily="50" charset="-127"/>
              </a:rPr>
              <a:t>Localization Model</a:t>
            </a:r>
            <a:endParaRPr lang="ko-KR" altLang="en-US" sz="7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226182" y="22556520"/>
            <a:ext cx="6787553" cy="16679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ROAD_MARK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733728" y="20174104"/>
            <a:ext cx="7859271" cy="6669291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6" name="TextBox 15"/>
          <p:cNvSpPr txBox="1"/>
          <p:nvPr/>
        </p:nvSpPr>
        <p:spPr>
          <a:xfrm>
            <a:off x="3314783" y="6183856"/>
            <a:ext cx="4901576" cy="1539099"/>
          </a:xfrm>
          <a:prstGeom prst="rect">
            <a:avLst/>
          </a:prstGeom>
          <a:noFill/>
        </p:spPr>
        <p:txBody>
          <a:bodyPr wrap="square" lIns="457080" tIns="228542" rIns="457080" bIns="228542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7000" dirty="0">
                <a:latin typeface="맑은 고딕" pitchFamily="50" charset="-127"/>
                <a:ea typeface="맑은 고딕" pitchFamily="50" charset="-127"/>
              </a:rPr>
              <a:t>HD Map</a:t>
            </a:r>
          </a:p>
        </p:txBody>
      </p:sp>
      <p:cxnSp>
        <p:nvCxnSpPr>
          <p:cNvPr id="107" name="직선 화살표 연결선 106"/>
          <p:cNvCxnSpPr>
            <a:stCxn id="96" idx="3"/>
            <a:endCxn id="92" idx="1"/>
          </p:cNvCxnSpPr>
          <p:nvPr/>
        </p:nvCxnSpPr>
        <p:spPr>
          <a:xfrm>
            <a:off x="15718383" y="9160027"/>
            <a:ext cx="1428958" cy="794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17147341" y="13166049"/>
            <a:ext cx="7502032" cy="18884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LANE_SIDE_ATTR</a:t>
            </a:r>
            <a:endParaRPr lang="ko-KR" altLang="en-US" sz="6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108"/>
          <p:cNvCxnSpPr>
            <a:stCxn id="98" idx="3"/>
            <a:endCxn id="108" idx="1"/>
          </p:cNvCxnSpPr>
          <p:nvPr/>
        </p:nvCxnSpPr>
        <p:spPr>
          <a:xfrm>
            <a:off x="15718383" y="14110265"/>
            <a:ext cx="1428958" cy="794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17147341" y="15768960"/>
            <a:ext cx="7502032" cy="17861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LANE_LINK_ATTR</a:t>
            </a:r>
            <a:endParaRPr lang="ko-KR" altLang="en-US" sz="6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99" idx="3"/>
            <a:endCxn id="110" idx="1"/>
          </p:cNvCxnSpPr>
          <p:nvPr/>
        </p:nvCxnSpPr>
        <p:spPr>
          <a:xfrm>
            <a:off x="15718383" y="16662059"/>
            <a:ext cx="1428958" cy="794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22240063" y="3572276"/>
            <a:ext cx="3929636" cy="14289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dbf</a:t>
            </a:r>
            <a:endParaRPr lang="ko-KR" altLang="en-US" sz="6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7595949" y="3572276"/>
            <a:ext cx="4286875" cy="14289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0" tIns="228542" rIns="457080" bIns="228542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geometry</a:t>
            </a:r>
            <a:endParaRPr lang="ko-KR" altLang="en-US" sz="5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꺾인 연결선 116"/>
          <p:cNvCxnSpPr>
            <a:stCxn id="89" idx="1"/>
            <a:endCxn id="103" idx="1"/>
          </p:cNvCxnSpPr>
          <p:nvPr/>
        </p:nvCxnSpPr>
        <p:spPr>
          <a:xfrm rot="10800000" flipH="1" flipV="1">
            <a:off x="7859109" y="12324064"/>
            <a:ext cx="874616" cy="11184678"/>
          </a:xfrm>
          <a:prstGeom prst="bentConnector3">
            <a:avLst>
              <a:gd name="adj1" fmla="val -130704"/>
            </a:avLst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84711" y="19277821"/>
            <a:ext cx="14977664" cy="7052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2770551" y="32551776"/>
            <a:ext cx="10669482" cy="2381581"/>
          </a:xfrm>
        </p:spPr>
        <p:txBody>
          <a:bodyPr/>
          <a:lstStyle/>
          <a:p>
            <a:pPr>
              <a:defRPr/>
            </a:pPr>
            <a:fld id="{14A183A8-8C85-4541-BD3F-7D19E6998FA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7651"/>
              </p:ext>
            </p:extLst>
          </p:nvPr>
        </p:nvGraphicFramePr>
        <p:xfrm>
          <a:off x="1779081" y="17345988"/>
          <a:ext cx="1785950" cy="1233298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통행불가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양방향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43024"/>
              </p:ext>
            </p:extLst>
          </p:nvPr>
        </p:nvGraphicFramePr>
        <p:xfrm>
          <a:off x="1002162" y="16059006"/>
          <a:ext cx="4500594" cy="10301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Node</a:t>
                      </a: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PART_SEQ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ROAD_NODE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보간점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DIRECTION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통행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97706"/>
              </p:ext>
            </p:extLst>
          </p:nvPr>
        </p:nvGraphicFramePr>
        <p:xfrm>
          <a:off x="1002162" y="15122902"/>
          <a:ext cx="4500594" cy="714381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ode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ode</a:t>
                      </a: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SPOT_NUM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SPOT </a:t>
                      </a: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개수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960741" y="14402822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ROAD_NODE </a:t>
            </a:r>
            <a:r>
              <a:rPr lang="en-US" altLang="ko-KR" sz="2000" kern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&amp; PART (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ROAD_NODE_ATTR)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13046" y="22975256"/>
            <a:ext cx="88217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상위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SIDE_SEQ : </a:t>
            </a:r>
            <a:r>
              <a:rPr lang="en-US" altLang="en-US" sz="1000" dirty="0" smtClean="0">
                <a:latin typeface="맑은 고딕" pitchFamily="50" charset="-127"/>
                <a:ea typeface="맑은 고딕" pitchFamily="50" charset="-127"/>
              </a:rPr>
              <a:t>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en-US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3. ATTR_CLASS :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속성을 구분하는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CLASS CODE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ATTR_SEQ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SEQ, RANGE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순서에 따라서 부여됨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ST_RANGE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 구간의 시점 비율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ED_RANGE :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속성 구간의 종점 비율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7. ATTR_CODE : TYPE/COLOR/KIND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을 구분하는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WIDTH 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겹선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겹선에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한함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8239"/>
              </p:ext>
            </p:extLst>
          </p:nvPr>
        </p:nvGraphicFramePr>
        <p:xfrm>
          <a:off x="10404207" y="20739432"/>
          <a:ext cx="1785950" cy="883920"/>
        </p:xfrm>
        <a:graphic>
          <a:graphicData uri="http://schemas.openxmlformats.org/drawingml/2006/table">
            <a:tbl>
              <a:tblPr/>
              <a:tblGrid>
                <a:gridCol w="794122"/>
                <a:gridCol w="991828"/>
              </a:tblGrid>
              <a:tr h="698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KIND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텍스트 개체 틀 2"/>
          <p:cNvSpPr txBox="1">
            <a:spLocks/>
          </p:cNvSpPr>
          <p:nvPr/>
        </p:nvSpPr>
        <p:spPr>
          <a:xfrm>
            <a:off x="5800454" y="19963676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속성 정보가 들어있는 테이블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78941"/>
              </p:ext>
            </p:extLst>
          </p:nvPr>
        </p:nvGraphicFramePr>
        <p:xfrm>
          <a:off x="5797279" y="20722617"/>
          <a:ext cx="4392614" cy="2176110"/>
        </p:xfrm>
        <a:graphic>
          <a:graphicData uri="http://schemas.openxmlformats.org/drawingml/2006/table">
            <a:tbl>
              <a:tblPr/>
              <a:tblGrid>
                <a:gridCol w="383016"/>
                <a:gridCol w="385721"/>
                <a:gridCol w="1440235"/>
                <a:gridCol w="826856"/>
                <a:gridCol w="1356786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SIDE_SEQ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ATTR_CLASS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ATTR_SEQ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WIDTH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폭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9312"/>
              </p:ext>
            </p:extLst>
          </p:nvPr>
        </p:nvGraphicFramePr>
        <p:xfrm>
          <a:off x="12404471" y="20731549"/>
          <a:ext cx="2071702" cy="1524000"/>
        </p:xfrm>
        <a:graphic>
          <a:graphicData uri="http://schemas.openxmlformats.org/drawingml/2006/table">
            <a:tbl>
              <a:tblPr/>
              <a:tblGrid>
                <a:gridCol w="776542"/>
                <a:gridCol w="1295160"/>
              </a:tblGrid>
              <a:tr h="1341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실선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점선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줄 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좌점선 우실선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좌실선 우점선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514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줄 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연석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장애물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(Barrier)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가상선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4633"/>
              </p:ext>
            </p:extLst>
          </p:nvPr>
        </p:nvGraphicFramePr>
        <p:xfrm>
          <a:off x="11774639" y="22878779"/>
          <a:ext cx="2790128" cy="2133600"/>
        </p:xfrm>
        <a:graphic>
          <a:graphicData uri="http://schemas.openxmlformats.org/drawingml/2006/table">
            <a:tbl>
              <a:tblPr/>
              <a:tblGrid>
                <a:gridCol w="776542"/>
                <a:gridCol w="1051243"/>
                <a:gridCol w="962343"/>
              </a:tblGrid>
              <a:tr h="1292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비고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NONE(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색상없음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Color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769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771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04041"/>
              </p:ext>
            </p:extLst>
          </p:nvPr>
        </p:nvGraphicFramePr>
        <p:xfrm>
          <a:off x="10396462" y="21715915"/>
          <a:ext cx="1785950" cy="527489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1678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중앙선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616984" y="2224751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14199" y="20843269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710743" y="2228342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10743" y="250197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7814199" y="21769333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814199" y="22247513"/>
            <a:ext cx="4536504" cy="241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814199" y="22489413"/>
            <a:ext cx="3888432" cy="58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52777" y="22253134"/>
            <a:ext cx="38893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LS_ID : ‘RL_ID’_‘SIDE_SEQ’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ST_SPOT_SE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ED_RN_ID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ED_SPOT_SE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952777" y="19844449"/>
            <a:ext cx="4889505" cy="714380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 표면 위에 그려진 차선 및 도로 표면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kern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94513"/>
              </p:ext>
            </p:extLst>
          </p:nvPr>
        </p:nvGraphicFramePr>
        <p:xfrm>
          <a:off x="984498" y="20758661"/>
          <a:ext cx="4500594" cy="145074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LS_ID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</a:t>
                      </a: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ane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</a:t>
                      </a: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ide ID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텍스트 개체 틀 2"/>
          <p:cNvSpPr txBox="1">
            <a:spLocks/>
          </p:cNvSpPr>
          <p:nvPr/>
        </p:nvSpPr>
        <p:spPr>
          <a:xfrm>
            <a:off x="1062168" y="19371374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LANE_SIDE &amp; LANE_SIDE_ATTR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680969" y="21140593"/>
            <a:ext cx="3119485" cy="12713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/>
          <p:cNvSpPr/>
          <p:nvPr/>
        </p:nvSpPr>
        <p:spPr>
          <a:xfrm>
            <a:off x="1361249" y="15521296"/>
            <a:ext cx="1440160" cy="5827293"/>
          </a:xfrm>
          <a:prstGeom prst="arc">
            <a:avLst>
              <a:gd name="adj1" fmla="val 5502386"/>
              <a:gd name="adj2" fmla="val 1621178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14283" y="15288984"/>
            <a:ext cx="54610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RN_ID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SPOT_NUM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개수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연결된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11622" y="16306656"/>
            <a:ext cx="88217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RN_ID : ROAD_NODE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PART_SEQ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방향으로 순차적으로 매겨지는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DIRECTION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방향을 기준으로 통행방향을 저장</a:t>
            </a:r>
          </a:p>
        </p:txBody>
      </p:sp>
      <p:sp>
        <p:nvSpPr>
          <p:cNvPr id="50" name="텍스트 개체 틀 2"/>
          <p:cNvSpPr txBox="1">
            <a:spLocks/>
          </p:cNvSpPr>
          <p:nvPr/>
        </p:nvSpPr>
        <p:spPr>
          <a:xfrm>
            <a:off x="11227685" y="12391841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.3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LANE_LINK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82316"/>
              </p:ext>
            </p:extLst>
          </p:nvPr>
        </p:nvGraphicFramePr>
        <p:xfrm>
          <a:off x="16014031" y="13936486"/>
          <a:ext cx="2173176" cy="983314"/>
        </p:xfrm>
        <a:graphic>
          <a:graphicData uri="http://schemas.openxmlformats.org/drawingml/2006/table">
            <a:tbl>
              <a:tblPr/>
              <a:tblGrid>
                <a:gridCol w="754279"/>
                <a:gridCol w="141889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LANE_INFO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(Normal)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(Open)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(Closing)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텍스트 개체 틀 2"/>
          <p:cNvSpPr txBox="1">
            <a:spLocks/>
          </p:cNvSpPr>
          <p:nvPr/>
        </p:nvSpPr>
        <p:spPr>
          <a:xfrm>
            <a:off x="11264228" y="13079230"/>
            <a:ext cx="4889505" cy="642942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차량이 주행해야 하는 차로의 중심선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4578"/>
              </p:ext>
            </p:extLst>
          </p:nvPr>
        </p:nvGraphicFramePr>
        <p:xfrm>
          <a:off x="11299123" y="13935768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진입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OUT_LANE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진출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LANE_INFO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레인링크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진행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직선 화살표 연결선 54"/>
          <p:cNvCxnSpPr/>
          <p:nvPr/>
        </p:nvCxnSpPr>
        <p:spPr>
          <a:xfrm flipV="1">
            <a:off x="13217523" y="14930348"/>
            <a:ext cx="2727920" cy="10081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283168" y="16395324"/>
            <a:ext cx="80327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LANE_ID : ‘RL_ID’_‘LEFT_SIDE’_‘RIGHT_SIDE’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ST_PART_SE : LANE_LINK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 시작 지점에 연결된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PART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ED_RN_ID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ED_PART_SE : LANE_LINK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PART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IN_LANE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레인링크로 진입하는 레인링크 아이디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(‘RL_ID’_‘LEFT_SIDE’_‘RIGHT_SIDE’) –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이상이 진입할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OUT_LANE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레인링크에서 진출하는 레인링크 아이디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(‘RL_ID’_‘LEFT_SIDE’_‘RIGHT_SIDE’) –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이상으로 진출할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LANE_INFO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레인링크 진행을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9822233" y="16432525"/>
            <a:ext cx="8821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상위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LEFT_SIDE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왼쪽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LANE_SIDE SEQ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RIGHT_SIDE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오른쪽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LANE_SIDE SEQ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ATTR_CLASS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속성을 구분하는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CLASS CODE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5. ATTR_SEQ :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속성의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SEQ, RANGE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의 순서에 따라서 부여됨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6. ST_RANGE :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속성 구간의 시점 비율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7. ED_RANGE :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 속성 구간의 종점 비율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ATTR_CODE : VEHICLE/TYPE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구분하는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</a:t>
            </a:r>
          </a:p>
        </p:txBody>
      </p:sp>
      <p:sp>
        <p:nvSpPr>
          <p:cNvPr id="58" name="텍스트 개체 틀 2"/>
          <p:cNvSpPr txBox="1">
            <a:spLocks/>
          </p:cNvSpPr>
          <p:nvPr/>
        </p:nvSpPr>
        <p:spPr>
          <a:xfrm>
            <a:off x="19698486" y="12595918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2.1 LANE_LINK_ATTR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텍스트 개체 틀 2"/>
          <p:cNvSpPr txBox="1">
            <a:spLocks/>
          </p:cNvSpPr>
          <p:nvPr/>
        </p:nvSpPr>
        <p:spPr>
          <a:xfrm>
            <a:off x="19809641" y="13188220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속성 정보가 들어있는 테이블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14262"/>
              </p:ext>
            </p:extLst>
          </p:nvPr>
        </p:nvGraphicFramePr>
        <p:xfrm>
          <a:off x="19841362" y="13861645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LEFT_SIDE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왼쪽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RIGHT_SIDE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오른쪽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ATTR_CLASS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87793"/>
              </p:ext>
            </p:extLst>
          </p:nvPr>
        </p:nvGraphicFramePr>
        <p:xfrm>
          <a:off x="24484832" y="12178829"/>
          <a:ext cx="1785950" cy="733330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VEHICLE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16426"/>
              </p:ext>
            </p:extLst>
          </p:nvPr>
        </p:nvGraphicFramePr>
        <p:xfrm>
          <a:off x="24492715" y="13546981"/>
          <a:ext cx="1785950" cy="1233298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버스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화물차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택시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00747"/>
              </p:ext>
            </p:extLst>
          </p:nvPr>
        </p:nvGraphicFramePr>
        <p:xfrm>
          <a:off x="24519359" y="15592091"/>
          <a:ext cx="1785950" cy="1483282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가변차로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하이패스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휴게소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졸음쉼터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4" name="직선 화살표 연결선 63"/>
          <p:cNvCxnSpPr>
            <a:endCxn id="61" idx="1"/>
          </p:cNvCxnSpPr>
          <p:nvPr/>
        </p:nvCxnSpPr>
        <p:spPr>
          <a:xfrm flipV="1">
            <a:off x="21823386" y="12545494"/>
            <a:ext cx="2661446" cy="23729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699146" y="1711090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99146" y="148337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21823386" y="14771117"/>
            <a:ext cx="2661446" cy="11553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3" idx="1"/>
          </p:cNvCxnSpPr>
          <p:nvPr/>
        </p:nvCxnSpPr>
        <p:spPr>
          <a:xfrm>
            <a:off x="21823386" y="15938460"/>
            <a:ext cx="2695973" cy="3952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0911132" y="11762951"/>
            <a:ext cx="18567042" cy="7052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79880" y="14139869"/>
            <a:ext cx="9937104" cy="4558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텍스트 개체 틀 2"/>
          <p:cNvSpPr txBox="1">
            <a:spLocks/>
          </p:cNvSpPr>
          <p:nvPr/>
        </p:nvSpPr>
        <p:spPr>
          <a:xfrm>
            <a:off x="11113443" y="3538404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ROAD_LINK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55249"/>
              </p:ext>
            </p:extLst>
          </p:nvPr>
        </p:nvGraphicFramePr>
        <p:xfrm>
          <a:off x="15900435" y="4797297"/>
          <a:ext cx="2001203" cy="3483154"/>
        </p:xfrm>
        <a:graphic>
          <a:graphicData uri="http://schemas.openxmlformats.org/drawingml/2006/table">
            <a:tbl>
              <a:tblPr/>
              <a:tblGrid>
                <a:gridCol w="705485"/>
                <a:gridCol w="129571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ROAD_KIND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미정의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고속도로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도시고속도로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국가지원지방도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국지도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지방도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세도로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페리항로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66118"/>
              </p:ext>
            </p:extLst>
          </p:nvPr>
        </p:nvGraphicFramePr>
        <p:xfrm>
          <a:off x="18114367" y="4154355"/>
          <a:ext cx="1690052" cy="2903554"/>
        </p:xfrm>
        <a:graphic>
          <a:graphicData uri="http://schemas.openxmlformats.org/drawingml/2006/table">
            <a:tbl>
              <a:tblPr/>
              <a:tblGrid>
                <a:gridCol w="645160"/>
                <a:gridCol w="1044892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LINK_KIND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미정의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본선 비분리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본선 분리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JC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유턴 링크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터널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지하차도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교차로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교차로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회전교차로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졸음쉼터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휴게소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1784"/>
              </p:ext>
            </p:extLst>
          </p:nvPr>
        </p:nvGraphicFramePr>
        <p:xfrm>
          <a:off x="18114367" y="7527707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TWO_WAY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일방 통행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양방 통행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텍스트 개체 틀 2"/>
          <p:cNvSpPr txBox="1">
            <a:spLocks/>
          </p:cNvSpPr>
          <p:nvPr/>
        </p:nvSpPr>
        <p:spPr>
          <a:xfrm>
            <a:off x="11153160" y="4011479"/>
            <a:ext cx="4889505" cy="857256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도로의 대표 선형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06152"/>
              </p:ext>
            </p:extLst>
          </p:nvPr>
        </p:nvGraphicFramePr>
        <p:xfrm>
          <a:off x="11184881" y="4804131"/>
          <a:ext cx="4500594" cy="31432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ST_SIDE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ED_SIDE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en-US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ROAD_KIND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도로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LINK_KIND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링크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MIN_SPEED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최저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MAX_SPEED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최고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TWO_WAY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양방향 통행 여부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1153160" y="8327887"/>
            <a:ext cx="8032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시점에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ST_SIDE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 기준으로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연결된 방향 정보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(1:LEFT, 2:RIGHT)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ST_RANGE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포인트가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선형에 위치한 지점의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PARIO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ED_RN_ID : 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ED_SIDE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 기준으로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연결된 방향 정보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(1:LEFT, 2:RIGHT)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ED_RANGE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포인트가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선형에 위치한 지점의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PARIO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ROAD_KIND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 종별을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9. LINK_KIND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 종별을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10. MIN_SPEED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최저제한속도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11. MAX_SPEED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최고제한속도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12. TWO_WAY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양방향 통행 여부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91745"/>
              </p:ext>
            </p:extLst>
          </p:nvPr>
        </p:nvGraphicFramePr>
        <p:xfrm>
          <a:off x="18114367" y="8287815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ST_SIDE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18327"/>
              </p:ext>
            </p:extLst>
          </p:nvPr>
        </p:nvGraphicFramePr>
        <p:xfrm>
          <a:off x="18114367" y="9057867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ED_SIDE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1" name="직선 화살표 연결선 80"/>
          <p:cNvCxnSpPr/>
          <p:nvPr/>
        </p:nvCxnSpPr>
        <p:spPr>
          <a:xfrm>
            <a:off x="12950881" y="6364943"/>
            <a:ext cx="5040560" cy="25598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2950881" y="5644863"/>
            <a:ext cx="5112568" cy="26642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13103281" y="4996791"/>
            <a:ext cx="2799928" cy="1872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3103281" y="4276711"/>
            <a:ext cx="4888160" cy="28083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0909847" y="3359335"/>
            <a:ext cx="9283521" cy="792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12782055" y="5194053"/>
            <a:ext cx="8280920" cy="9038491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2897463" y="6130157"/>
            <a:ext cx="9453240" cy="93042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2897463" y="5335112"/>
            <a:ext cx="9453240" cy="100780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3049863" y="14544409"/>
            <a:ext cx="9300840" cy="94805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049863" y="15018434"/>
            <a:ext cx="9300840" cy="4740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호 90"/>
          <p:cNvSpPr/>
          <p:nvPr/>
        </p:nvSpPr>
        <p:spPr>
          <a:xfrm>
            <a:off x="1333907" y="15512171"/>
            <a:ext cx="1440160" cy="6373224"/>
          </a:xfrm>
          <a:prstGeom prst="arc">
            <a:avLst>
              <a:gd name="adj1" fmla="val 5502386"/>
              <a:gd name="adj2" fmla="val 1621178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7814199" y="14483085"/>
            <a:ext cx="13104760" cy="686550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2988967" y="14771117"/>
            <a:ext cx="9300840" cy="19279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3049863" y="15275173"/>
            <a:ext cx="9239944" cy="142389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7814199" y="14713623"/>
            <a:ext cx="13075598" cy="663496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7525471" y="5194053"/>
            <a:ext cx="4764336" cy="1584176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현대엠엔소프트 PPT서식(인쇄용)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현대엠엔소프트 PPT서식(인쇄용)</Template>
  <TotalTime>33795</TotalTime>
  <Words>1196</Words>
  <Application>Microsoft Office PowerPoint</Application>
  <PresentationFormat>사용자 지정</PresentationFormat>
  <Paragraphs>481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현대엠엔소프트 PPT서식(인쇄용)</vt:lpstr>
      <vt:lpstr>정밀지도 선행 DB(SHP) 포맷 정의서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민두홍 연구원</dc:creator>
  <cp:lastModifiedBy>user</cp:lastModifiedBy>
  <cp:revision>588</cp:revision>
  <dcterms:created xsi:type="dcterms:W3CDTF">2014-05-27T05:35:20Z</dcterms:created>
  <dcterms:modified xsi:type="dcterms:W3CDTF">2019-05-17T05:17:27Z</dcterms:modified>
</cp:coreProperties>
</file>