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9" r:id="rId2"/>
    <p:sldId id="270" r:id="rId3"/>
    <p:sldId id="256" r:id="rId4"/>
    <p:sldId id="257" r:id="rId5"/>
    <p:sldId id="258" r:id="rId6"/>
    <p:sldId id="274" r:id="rId7"/>
    <p:sldId id="275" r:id="rId8"/>
    <p:sldId id="276" r:id="rId9"/>
    <p:sldId id="290" r:id="rId10"/>
    <p:sldId id="297" r:id="rId11"/>
    <p:sldId id="298" r:id="rId12"/>
    <p:sldId id="295" r:id="rId13"/>
    <p:sldId id="296" r:id="rId14"/>
    <p:sldId id="291" r:id="rId15"/>
    <p:sldId id="277" r:id="rId16"/>
    <p:sldId id="278" r:id="rId17"/>
    <p:sldId id="292" r:id="rId18"/>
    <p:sldId id="293" r:id="rId19"/>
    <p:sldId id="294" r:id="rId20"/>
    <p:sldId id="289"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20" autoAdjust="0"/>
    <p:restoredTop sz="86380" autoAdjust="0"/>
  </p:normalViewPr>
  <p:slideViewPr>
    <p:cSldViewPr>
      <p:cViewPr varScale="1">
        <p:scale>
          <a:sx n="73" d="100"/>
          <a:sy n="73" d="100"/>
        </p:scale>
        <p:origin x="-1188" y="-102"/>
      </p:cViewPr>
      <p:guideLst>
        <p:guide orient="horz" pos="2160"/>
        <p:guide pos="2880"/>
      </p:guideLst>
    </p:cSldViewPr>
  </p:slideViewPr>
  <p:outlineViewPr>
    <p:cViewPr>
      <p:scale>
        <a:sx n="33" d="100"/>
        <a:sy n="33" d="100"/>
      </p:scale>
      <p:origin x="234"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CA56F30E-AE0B-49FE-9832-DD4924519885}" type="datetimeFigureOut">
              <a:rPr lang="en-US" smtClean="0"/>
              <a:pPr/>
              <a:t>3/6/2018</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5234ED87-BA55-4672-B181-67EEB388DFB5}"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A56F30E-AE0B-49FE-9832-DD4924519885}" type="datetimeFigureOut">
              <a:rPr lang="en-US" smtClean="0"/>
              <a:pPr/>
              <a:t>3/6/2018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34ED87-BA55-4672-B181-67EEB388DFB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A56F30E-AE0B-49FE-9832-DD4924519885}" type="datetimeFigureOut">
              <a:rPr lang="en-US" smtClean="0"/>
              <a:pPr/>
              <a:t>3/6/2018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34ED87-BA55-4672-B181-67EEB388DFB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A56F30E-AE0B-49FE-9832-DD4924519885}" type="datetimeFigureOut">
              <a:rPr lang="en-US" smtClean="0"/>
              <a:pPr/>
              <a:t>3/6/2018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34ED87-BA55-4672-B181-67EEB388DFB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A56F30E-AE0B-49FE-9832-DD4924519885}" type="datetimeFigureOut">
              <a:rPr lang="en-US" smtClean="0"/>
              <a:pPr/>
              <a:t>3/6/2018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5234ED87-BA55-4672-B181-67EEB388DFB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A56F30E-AE0B-49FE-9832-DD4924519885}" type="datetimeFigureOut">
              <a:rPr lang="en-US" smtClean="0"/>
              <a:pPr/>
              <a:t>3/6/2018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34ED87-BA55-4672-B181-67EEB388DFB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A56F30E-AE0B-49FE-9832-DD4924519885}" type="datetimeFigureOut">
              <a:rPr lang="en-US" smtClean="0"/>
              <a:pPr/>
              <a:t>3/6/2018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34ED87-BA55-4672-B181-67EEB388DFB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A56F30E-AE0B-49FE-9832-DD4924519885}" type="datetimeFigureOut">
              <a:rPr lang="en-US" smtClean="0"/>
              <a:pPr/>
              <a:t>3/6/2018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34ED87-BA55-4672-B181-67EEB388DFB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56F30E-AE0B-49FE-9832-DD4924519885}" type="datetimeFigureOut">
              <a:rPr lang="en-US" smtClean="0"/>
              <a:pPr/>
              <a:t>3/6/2018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34ED87-BA55-4672-B181-67EEB388DFB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A56F30E-AE0B-49FE-9832-DD4924519885}" type="datetimeFigureOut">
              <a:rPr lang="en-US" smtClean="0"/>
              <a:pPr/>
              <a:t>3/6/2018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34ED87-BA55-4672-B181-67EEB388DFB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A56F30E-AE0B-49FE-9832-DD4924519885}" type="datetimeFigureOut">
              <a:rPr lang="en-US" smtClean="0"/>
              <a:pPr/>
              <a:t>3/6/2018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34ED87-BA55-4672-B181-67EEB388DFB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CA56F30E-AE0B-49FE-9832-DD4924519885}" type="datetimeFigureOut">
              <a:rPr lang="en-US" smtClean="0"/>
              <a:pPr/>
              <a:t>3/6/2018</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5234ED87-BA55-4672-B181-67EEB388DFB5}"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ideo" Target="file:///F:\&#913;&#928;&#917;\&#924;&#949;&#961;&#959;&#962;%202&#959;%20&#913;&#928;&#917;\FOD%20Causes%20and%20Prevention.mp4"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ideo" Target="file:///F:\&#913;&#928;&#917;\&#924;&#949;&#961;&#959;&#962;%202&#959;%20&#913;&#928;&#917;\Car%20Crash%20Compilation%20954%20-%20February%202018.mp4"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ideo" Target="file:///F:\&#913;&#928;&#917;\&#924;&#949;&#961;&#959;&#962;%202&#959;%20&#913;&#928;&#917;\WORLDS%20MOST%20STUPID%20WOMEN%20DRIVERS%20CRAZY%20WOMEN%20DRIVING%20FAILS%202017.mp4"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ideo" Target="file:///F:\&#913;&#928;&#917;\&#924;&#949;&#961;&#959;&#962;%202&#959;%20&#913;&#928;&#917;\DoD%20FOD%20Training%20Video.mp4"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ideo" Target="file:///F:\&#913;&#928;&#917;\&#924;&#949;&#961;&#959;&#962;%202&#959;%20&#913;&#928;&#917;\Sales%20Girl%20Drifts%20Customers%20in%20Pickup%20Truck%20-%20Maxmantv.mp4"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pic>
        <p:nvPicPr>
          <p:cNvPr id="6" name="FOD Causes and Prevention.mp4">
            <a:hlinkClick r:id="" action="ppaction://media"/>
          </p:cNvPr>
          <p:cNvPicPr>
            <a:picLocks noGrp="1" noRot="1" noChangeAspect="1"/>
          </p:cNvPicPr>
          <p:nvPr>
            <p:ph idx="1"/>
            <a:videoFile r:link="rId1"/>
          </p:nvPr>
        </p:nvPicPr>
        <p:blipFill>
          <a:blip r:embed="rId3" cstate="print"/>
          <a:stretch>
            <a:fillRect/>
          </a:stretch>
        </p:blipFill>
        <p:spPr>
          <a:xfrm>
            <a:off x="838200" y="1219200"/>
            <a:ext cx="7543800" cy="48006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fullScrn="1">
              <p:cMediaNode>
                <p:cTn id="7" fill="hold" display="0">
                  <p:stCondLst>
                    <p:cond delay="indefinite"/>
                  </p:stCondLst>
                  <p:endCondLst>
                    <p:cond evt="onNext" delay="0">
                      <p:tgtEl>
                        <p:sldTgt/>
                      </p:tgtEl>
                    </p:cond>
                    <p:cond evt="onPrev" delay="0">
                      <p:tgtEl>
                        <p:sldTgt/>
                      </p:tgtEl>
                    </p:cond>
                  </p:end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smtClean="0"/>
              <a:t>ΔΥΠΠΑ</a:t>
            </a:r>
            <a:endParaRPr lang="en-US" dirty="0"/>
          </a:p>
        </p:txBody>
      </p:sp>
      <p:sp>
        <p:nvSpPr>
          <p:cNvPr id="3" name="Content Placeholder 2"/>
          <p:cNvSpPr>
            <a:spLocks noGrp="1"/>
          </p:cNvSpPr>
          <p:nvPr>
            <p:ph idx="1"/>
          </p:nvPr>
        </p:nvSpPr>
        <p:spPr/>
        <p:txBody>
          <a:bodyPr/>
          <a:lstStyle/>
          <a:p>
            <a:pPr>
              <a:buNone/>
            </a:pPr>
            <a:r>
              <a:rPr lang="el-GR" dirty="0" smtClean="0"/>
              <a:t>Ορισμός</a:t>
            </a:r>
          </a:p>
          <a:p>
            <a:pPr>
              <a:buNone/>
            </a:pPr>
            <a:r>
              <a:rPr lang="el-GR" dirty="0" smtClean="0"/>
              <a:t>		Το ΔΥΠΠΑ είναι ένα ολοκληρωμένο λεπτομερές πρόγραμμα πρόληψης ατυχημάτων το οποίο εφαρμόζεται από όλες τις Μονάδες ΠΑ με σκοπό να συμβάλλει αποτελεσματικά στην ελαχιστοποίηση των πάσης φύσεως ατυχημάτων. Η βασική αρχή εκπόνησης του ΔΥΠΠΑ είναι να αποτελεί ένα Πρόγραμμα Ελέγχου και όχι Επιθεωρήσεων.</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smtClean="0"/>
              <a:t>ΔΥΠΠΑ</a:t>
            </a:r>
            <a:endParaRPr lang="en-US" dirty="0"/>
          </a:p>
        </p:txBody>
      </p:sp>
      <p:sp>
        <p:nvSpPr>
          <p:cNvPr id="3" name="Content Placeholder 2"/>
          <p:cNvSpPr>
            <a:spLocks noGrp="1"/>
          </p:cNvSpPr>
          <p:nvPr>
            <p:ph idx="1"/>
          </p:nvPr>
        </p:nvSpPr>
        <p:spPr/>
        <p:txBody>
          <a:bodyPr/>
          <a:lstStyle/>
          <a:p>
            <a:pPr>
              <a:buNone/>
            </a:pPr>
            <a:r>
              <a:rPr lang="el-GR" dirty="0" smtClean="0"/>
              <a:t>-ΙΔΙΑΙΤΕΡΟΤΗΤΑ ΔΥΠΠΑ</a:t>
            </a:r>
          </a:p>
          <a:p>
            <a:pPr>
              <a:buNone/>
            </a:pPr>
            <a:r>
              <a:rPr lang="el-GR" dirty="0" smtClean="0"/>
              <a:t>-ΤΥΠΟΠΟΙΗΣΗ ΔΥΠΠΑ</a:t>
            </a:r>
          </a:p>
          <a:p>
            <a:pPr>
              <a:buNone/>
            </a:pPr>
            <a:r>
              <a:rPr lang="el-GR" dirty="0" smtClean="0"/>
              <a:t>-ΠΕΡΙΕΧΟΜΕΝΑ ΔΥΠΠΑ</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smtClean="0"/>
              <a:t>ΑΝΑΦΟΡΑ ΙΚΑΡΟΣ</a:t>
            </a:r>
            <a:endParaRPr lang="en-US" dirty="0"/>
          </a:p>
        </p:txBody>
      </p:sp>
      <p:sp>
        <p:nvSpPr>
          <p:cNvPr id="3" name="Content Placeholder 2"/>
          <p:cNvSpPr>
            <a:spLocks noGrp="1"/>
          </p:cNvSpPr>
          <p:nvPr>
            <p:ph idx="1"/>
          </p:nvPr>
        </p:nvSpPr>
        <p:spPr/>
        <p:txBody>
          <a:bodyPr/>
          <a:lstStyle/>
          <a:p>
            <a:pPr>
              <a:buNone/>
            </a:pPr>
            <a:r>
              <a:rPr lang="el-GR" dirty="0" smtClean="0"/>
              <a:t>Ορισμός</a:t>
            </a:r>
          </a:p>
          <a:p>
            <a:pPr>
              <a:buNone/>
            </a:pPr>
            <a:r>
              <a:rPr lang="el-GR" dirty="0" smtClean="0"/>
              <a:t>		Σκοπός της Αναφοράς «ΙΚΑΡΟΣ» είναι η γνωστοποίηση παραγόντων που επηρεάζουν αρνητικά την Ασφάλεια Πτήσεων - Εδάφους ή που υπό ορισμένες συνθήκες δύνανται να συντελέσουν αρνητικά και να δημιουργήσουν επισφαλείς καταστάσεις. Επίσης, μπορεί να αφορούν προτάσεις και εισηγήσεις προερχόμενες από το προσωπικό, για τη βελτίωση του επιπέδου της ΑΠΕ.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smtClean="0"/>
              <a:t>ΑΝΑΦΟΡΑ ΙΚΑΡΟΣ</a:t>
            </a:r>
            <a:endParaRPr lang="en-US" dirty="0"/>
          </a:p>
        </p:txBody>
      </p:sp>
      <p:sp>
        <p:nvSpPr>
          <p:cNvPr id="3" name="Content Placeholder 2"/>
          <p:cNvSpPr>
            <a:spLocks noGrp="1"/>
          </p:cNvSpPr>
          <p:nvPr>
            <p:ph idx="1"/>
          </p:nvPr>
        </p:nvSpPr>
        <p:spPr/>
        <p:txBody>
          <a:bodyPr/>
          <a:lstStyle/>
          <a:p>
            <a:pPr>
              <a:buNone/>
            </a:pPr>
            <a:r>
              <a:rPr lang="el-GR" dirty="0" smtClean="0"/>
              <a:t>		Η αναφορά μπορεί να είναι ανώνυμη ή επώνυμη, ενώ υπάρχει δυνατότητα να υποβληθεί στο ΚΕΑΠΕ ηλεκτρονικά στην διεύθυνση fsd.hafgs@haf.gr, μέσω Fax στο 2106463276 ή να ταχυδρομηθεί υπηρεσιακά ή μη.</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pic>
        <p:nvPicPr>
          <p:cNvPr id="4" name="Car Crash Compilation 954 - February 2018.mp4">
            <a:hlinkClick r:id="" action="ppaction://media"/>
          </p:cNvPr>
          <p:cNvPicPr>
            <a:picLocks noGrp="1" noRot="1" noChangeAspect="1"/>
          </p:cNvPicPr>
          <p:nvPr>
            <p:ph idx="1"/>
            <a:videoFile r:link="rId1"/>
          </p:nvPr>
        </p:nvPicPr>
        <p:blipFill>
          <a:blip r:embed="rId3" cstate="print"/>
          <a:stretch>
            <a:fillRect/>
          </a:stretch>
        </p:blipFill>
        <p:spPr>
          <a:xfrm>
            <a:off x="533400" y="1143000"/>
            <a:ext cx="8077200" cy="51054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fullScrn="1">
              <p:cMediaNode>
                <p:cTn id="7" fill="hold" display="0">
                  <p:stCondLst>
                    <p:cond delay="indefinite"/>
                  </p:stCondLst>
                  <p:endCondLst>
                    <p:cond evt="onNext" delay="0">
                      <p:tgtEl>
                        <p:sldTgt/>
                      </p:tgtEl>
                    </p:cond>
                    <p:cond evt="onPrev" delay="0">
                      <p:tgtEl>
                        <p:sldTgt/>
                      </p:tgtEl>
                    </p:cond>
                  </p:end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pic>
        <p:nvPicPr>
          <p:cNvPr id="4" name="WORLDS MOST STUPID WOMEN DRIVERS CRAZY WOMEN DRIVING FAILS 2017.mp4">
            <a:hlinkClick r:id="" action="ppaction://media"/>
          </p:cNvPr>
          <p:cNvPicPr>
            <a:picLocks noGrp="1" noRot="1" noChangeAspect="1"/>
          </p:cNvPicPr>
          <p:nvPr>
            <p:ph idx="1"/>
            <a:videoFile r:link="rId1"/>
          </p:nvPr>
        </p:nvPicPr>
        <p:blipFill>
          <a:blip r:embed="rId3" cstate="print"/>
          <a:stretch>
            <a:fillRect/>
          </a:stretch>
        </p:blipFill>
        <p:spPr>
          <a:xfrm>
            <a:off x="457200" y="1143000"/>
            <a:ext cx="8229600" cy="51054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fullScrn="1">
              <p:cMediaNode>
                <p:cTn id="7" fill="hold" display="0">
                  <p:stCondLst>
                    <p:cond delay="indefinite"/>
                  </p:stCondLst>
                  <p:endCondLst>
                    <p:cond evt="onNext" delay="0">
                      <p:tgtEl>
                        <p:sldTgt/>
                      </p:tgtEl>
                    </p:cond>
                    <p:cond evt="onPrev" delay="0">
                      <p:tgtEl>
                        <p:sldTgt/>
                      </p:tgtEl>
                    </p:cond>
                  </p:end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l-GR" dirty="0" smtClean="0"/>
              <a:t>ΠΡΟΓΡΑΜΜΑ ΠΡΟΛΗΨΗΣ ΤΡΟΧΑΙΩΝ ΑΤΥΧΗΜΑΤΩΝ</a:t>
            </a:r>
            <a:endParaRPr lang="en-US" dirty="0"/>
          </a:p>
        </p:txBody>
      </p:sp>
      <p:sp>
        <p:nvSpPr>
          <p:cNvPr id="3" name="Content Placeholder 2"/>
          <p:cNvSpPr>
            <a:spLocks noGrp="1"/>
          </p:cNvSpPr>
          <p:nvPr>
            <p:ph idx="1"/>
          </p:nvPr>
        </p:nvSpPr>
        <p:spPr/>
        <p:txBody>
          <a:bodyPr>
            <a:normAutofit lnSpcReduction="10000"/>
          </a:bodyPr>
          <a:lstStyle/>
          <a:p>
            <a:pPr>
              <a:buNone/>
            </a:pPr>
            <a:r>
              <a:rPr lang="el-GR" dirty="0" smtClean="0"/>
              <a:t>		Σκοπός του προγράμματος είναι να συμβάλει αποτελεσματικά στην περαιτέρω μείωση των ατυχημάτων με υπηρεσιακά και ιδιωτικά οχήματα, αλλά κυρίως να συντελέσει στην καλλιέργεια νοοτροπίας Οδικής Ασφάλειας, μειώνοντας τα ατυχήματα και τις επιπτώσεις τους. Το παρόν πρόγραμμα δίνει ιδιαίτερη έμφαση στην αναγνώριση των κινδύνων και στην πρόληψη ατυχημάτων μέσω της εντατικής και συνεχούς εκπαίδευσης, αλλά και της καλλιέργειας νοοτροπίας Οδικής Ασφάλειας.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l-GR" dirty="0" smtClean="0"/>
              <a:t>ΠΡΟΓΡΑΜΜΑ ΠΡΟΛΗΨΗΣ ΤΡΟΧΑΙΩΝ ΑΤΥΧΗΜΑΤΩΝ</a:t>
            </a:r>
            <a:endParaRPr lang="en-US" dirty="0"/>
          </a:p>
        </p:txBody>
      </p:sp>
      <p:sp>
        <p:nvSpPr>
          <p:cNvPr id="3" name="Content Placeholder 2"/>
          <p:cNvSpPr>
            <a:spLocks noGrp="1"/>
          </p:cNvSpPr>
          <p:nvPr>
            <p:ph idx="1"/>
          </p:nvPr>
        </p:nvSpPr>
        <p:spPr/>
        <p:txBody>
          <a:bodyPr>
            <a:normAutofit/>
          </a:bodyPr>
          <a:lstStyle/>
          <a:p>
            <a:pPr>
              <a:buNone/>
            </a:pPr>
            <a:r>
              <a:rPr lang="el-GR" dirty="0" smtClean="0"/>
              <a:t>	Οι σοβαρότερες συνέπειες των τροχαίων ατυχημάτων είναι οι εξής: </a:t>
            </a:r>
          </a:p>
          <a:p>
            <a:pPr>
              <a:buNone/>
            </a:pPr>
            <a:r>
              <a:rPr lang="el-GR" dirty="0" smtClean="0"/>
              <a:t>	α. Θάνατος ή τραυματισμός προσωπικού. </a:t>
            </a:r>
          </a:p>
          <a:p>
            <a:pPr>
              <a:buNone/>
            </a:pPr>
            <a:r>
              <a:rPr lang="el-GR" dirty="0" smtClean="0"/>
              <a:t>	β. Απώλεια υλικών και μέσων </a:t>
            </a:r>
          </a:p>
          <a:p>
            <a:pPr>
              <a:buNone/>
            </a:pPr>
            <a:r>
              <a:rPr lang="el-GR" dirty="0" smtClean="0"/>
              <a:t>	γ. Φθορά ξένης περιουσίας που αποζημιώνεται από το Ελληνικό Δημόσιο.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l-GR" dirty="0" smtClean="0"/>
              <a:t>ΠΡΟΓΡΑΜΜΑ ΠΡΟΛΗΨΗΣ ΤΡΟΧΑΙΩΝ ΑΤΥΧΗΜΑΤΩΝ</a:t>
            </a:r>
            <a:endParaRPr lang="en-US" dirty="0"/>
          </a:p>
        </p:txBody>
      </p:sp>
      <p:sp>
        <p:nvSpPr>
          <p:cNvPr id="3" name="Content Placeholder 2"/>
          <p:cNvSpPr>
            <a:spLocks noGrp="1"/>
          </p:cNvSpPr>
          <p:nvPr>
            <p:ph idx="1"/>
          </p:nvPr>
        </p:nvSpPr>
        <p:spPr/>
        <p:txBody>
          <a:bodyPr>
            <a:normAutofit/>
          </a:bodyPr>
          <a:lstStyle/>
          <a:p>
            <a:pPr>
              <a:buNone/>
            </a:pPr>
            <a:r>
              <a:rPr lang="el-GR" dirty="0" smtClean="0"/>
              <a:t>ΑΙΤΙΑ ΤΡΟΧΑΙΩΝ ΑΤΥΧΗΜΑΤΩΝ</a:t>
            </a:r>
          </a:p>
          <a:p>
            <a:pPr>
              <a:buNone/>
            </a:pPr>
            <a:r>
              <a:rPr lang="el-GR" dirty="0" smtClean="0"/>
              <a:t>-ΠΑΡΑΒΑΣΕΙΣ ΤΟΥ ΚΟΚ</a:t>
            </a:r>
          </a:p>
          <a:p>
            <a:pPr>
              <a:buNone/>
            </a:pPr>
            <a:r>
              <a:rPr lang="el-GR" dirty="0" smtClean="0"/>
              <a:t>-ΕΠΙΘΕΤΙΚΗ ΟΔΗΓΗΣΗ-ΑΜΕΛΕΙΑ-ΑΓΝΟΙΑ ΑΠΕΙΡΙΑ</a:t>
            </a:r>
          </a:p>
          <a:p>
            <a:pPr>
              <a:buNone/>
            </a:pPr>
            <a:r>
              <a:rPr lang="el-GR" dirty="0" smtClean="0"/>
              <a:t>-ΜΗΧΑΝΙΚΕΣ ΒΛΑΒΕΣ</a:t>
            </a:r>
          </a:p>
          <a:p>
            <a:pPr>
              <a:buNone/>
            </a:pPr>
            <a:r>
              <a:rPr lang="el-GR" dirty="0" smtClean="0"/>
              <a:t>-ΕΠΙΒΛΕΨΗ</a:t>
            </a:r>
          </a:p>
          <a:p>
            <a:pPr>
              <a:buNone/>
            </a:pPr>
            <a:r>
              <a:rPr lang="el-GR" dirty="0" smtClean="0"/>
              <a:t>-ΑΛΛΟΙ ΠΑΡΑΓΟΝΤΕΣ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l-GR" dirty="0" smtClean="0"/>
              <a:t>ΠΡΟΓΡΑΜΜΑ ΠΡΟΛΗΨΗΣ ΤΡΟΧΑΙΩΝ ΑΤΥΧΗΜΑΤΩΝ</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l-GR" dirty="0" smtClean="0"/>
              <a:t>ΓΕΝΙΚΕΣ ΑΡΧΕΣ : </a:t>
            </a:r>
          </a:p>
          <a:p>
            <a:pPr>
              <a:buNone/>
            </a:pPr>
            <a:r>
              <a:rPr lang="el-GR" dirty="0" smtClean="0"/>
              <a:t>	Α. ΜΗΝ ΟΔΗΓΕΙΤΕ ΕΑΝ ΔΕΝ ΕΙΣΤΕ ΣΕ ΚΑΛΗ ΨΥΧΟΣΩΜΑΤΙΚΗ ΚΑΤΑΣΤΑΣΗ. </a:t>
            </a:r>
          </a:p>
          <a:p>
            <a:pPr>
              <a:buNone/>
            </a:pPr>
            <a:r>
              <a:rPr lang="el-GR" dirty="0" smtClean="0"/>
              <a:t>	Β. ΩΣ ΟΔΗΓΟΣ ΜΗΝ ΚΑΤΑΝΑΛΩΝΕΤΕ ΑΛΚΟΟΛ. Γ. ΤΗΡΗΣΤΕ ΤΟΝ ΚΟΚ. </a:t>
            </a:r>
          </a:p>
          <a:p>
            <a:pPr>
              <a:buNone/>
            </a:pPr>
            <a:r>
              <a:rPr lang="el-GR" dirty="0" smtClean="0"/>
              <a:t>	Δ. ΟΔΗΓΗΣΤΕ ΜΕ ΣΥΝΕΣΗ. </a:t>
            </a:r>
          </a:p>
          <a:p>
            <a:pPr>
              <a:buNone/>
            </a:pPr>
            <a:r>
              <a:rPr lang="el-GR" dirty="0" smtClean="0"/>
              <a:t>	Ε. ΜΗΝ ΠΑΡΑΜΕΛΕΙΤΕ ΤΗΝ ΣΥΝΤΗΡΗΣΗ ΤΟΥ ΟΧΗΜΑΤΟΣ ΣΑΣ. </a:t>
            </a:r>
          </a:p>
          <a:p>
            <a:pPr>
              <a:buNone/>
            </a:pPr>
            <a:r>
              <a:rPr lang="el-GR" dirty="0" smtClean="0"/>
              <a:t>	ΣΤ. ΕΛΕΓΞΤΕ ΠΡΟΛΗΠΤΙΚΑ ΤΟ ΟΧΗΜΑ ΣΑΣ ΠΡΙΝ ΤΗΝ ΕΚΤΕΛΕΣΗ ΚΑΠΟΙΟΥ ΤΑΞΙΔΙΟΥ. </a:t>
            </a:r>
          </a:p>
          <a:p>
            <a:pPr>
              <a:buNone/>
            </a:pPr>
            <a:r>
              <a:rPr lang="el-GR" dirty="0" smtClean="0"/>
              <a:t>	Ζ. ΠΡΟΣΑΡΜΟΣΤΕΙΤΕ ΣΤΙΣ ΣΥΝΘΗΚΕΣ ΠΟΥ ΘΑ ΑΝΤΙΜΕΤΩΠΙΣΕΤΕ.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pic>
        <p:nvPicPr>
          <p:cNvPr id="5" name="DoD FOD Training Video.mp4">
            <a:hlinkClick r:id="" action="ppaction://media"/>
          </p:cNvPr>
          <p:cNvPicPr>
            <a:picLocks noGrp="1" noRot="1" noChangeAspect="1"/>
          </p:cNvPicPr>
          <p:nvPr>
            <p:ph idx="1"/>
            <a:videoFile r:link="rId1"/>
          </p:nvPr>
        </p:nvPicPr>
        <p:blipFill>
          <a:blip r:embed="rId3" cstate="print"/>
          <a:stretch>
            <a:fillRect/>
          </a:stretch>
        </p:blipFill>
        <p:spPr>
          <a:xfrm>
            <a:off x="762000" y="1219200"/>
            <a:ext cx="7696200" cy="51054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fullScrn="1">
              <p:cMediaNode>
                <p:cTn id="7" fill="hold" display="0">
                  <p:stCondLst>
                    <p:cond delay="indefinite"/>
                  </p:stCondLst>
                  <p:endCondLst>
                    <p:cond evt="onNext" delay="0">
                      <p:tgtEl>
                        <p:sldTgt/>
                      </p:tgtEl>
                    </p:cond>
                    <p:cond evt="onPrev" delay="0">
                      <p:tgtEl>
                        <p:sldTgt/>
                      </p:tgtEl>
                    </p:cond>
                  </p:end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smtClean="0"/>
              <a:t>ΕΡΩΤΗΣΕΙΣ-ΑΠΟΡΙΕΣ?</a:t>
            </a:r>
            <a:endParaRPr lang="en-US" dirty="0"/>
          </a:p>
        </p:txBody>
      </p:sp>
      <p:pic>
        <p:nvPicPr>
          <p:cNvPr id="5" name="Sales Girl Drifts Customers in Pickup Truck - Maxmantv.mp4">
            <a:hlinkClick r:id="" action="ppaction://media"/>
          </p:cNvPr>
          <p:cNvPicPr>
            <a:picLocks noGrp="1" noRot="1" noChangeAspect="1"/>
          </p:cNvPicPr>
          <p:nvPr>
            <p:ph idx="1"/>
            <a:videoFile r:link="rId1"/>
          </p:nvPr>
        </p:nvPicPr>
        <p:blipFill>
          <a:blip r:embed="rId3" cstate="print"/>
          <a:stretch>
            <a:fillRect/>
          </a:stretch>
        </p:blipFill>
        <p:spPr>
          <a:xfrm>
            <a:off x="533400" y="1295400"/>
            <a:ext cx="8153400" cy="50292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fullScrn="1">
              <p:cMediaNode>
                <p:cTn id="7" fill="hold" display="0">
                  <p:stCondLst>
                    <p:cond delay="indefinite"/>
                  </p:stCondLst>
                  <p:endCondLst>
                    <p:cond evt="onNext" delay="0">
                      <p:tgtEl>
                        <p:sldTgt/>
                      </p:tgtEl>
                    </p:cond>
                    <p:cond evt="onPrev" delay="0">
                      <p:tgtEl>
                        <p:sldTgt/>
                      </p:tgtEl>
                    </p:cond>
                  </p:end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030" y="685800"/>
            <a:ext cx="8229600" cy="4343400"/>
          </a:xfrm>
        </p:spPr>
        <p:txBody>
          <a:bodyPr>
            <a:normAutofit fontScale="90000"/>
          </a:bodyPr>
          <a:lstStyle/>
          <a:p>
            <a:r>
              <a:rPr lang="en-US" dirty="0" smtClean="0"/>
              <a:t/>
            </a:r>
            <a:br>
              <a:rPr lang="en-US" dirty="0" smtClean="0"/>
            </a:br>
            <a:r>
              <a:rPr lang="en-US" dirty="0" smtClean="0"/>
              <a:t/>
            </a:r>
            <a:br>
              <a:rPr lang="en-US" dirty="0" smtClean="0"/>
            </a:br>
            <a:r>
              <a:rPr lang="el-GR" dirty="0" smtClean="0"/>
              <a:t>ΑΣΦΑΛΕΙΑ ΠΤΗΣΕΩΝ-ΕΔΑΦΟΥΣ</a:t>
            </a:r>
            <a:br>
              <a:rPr lang="el-GR" dirty="0" smtClean="0"/>
            </a:br>
            <a:r>
              <a:rPr lang="el-GR" dirty="0" smtClean="0"/>
              <a:t>προγραμματα προληψησ ατυχηματων</a:t>
            </a:r>
            <a:endParaRPr lang="en-US" dirty="0"/>
          </a:p>
        </p:txBody>
      </p:sp>
      <p:sp>
        <p:nvSpPr>
          <p:cNvPr id="3" name="Subtitle 2"/>
          <p:cNvSpPr>
            <a:spLocks noGrp="1"/>
          </p:cNvSpPr>
          <p:nvPr>
            <p:ph type="subTitle" idx="1"/>
          </p:nvPr>
        </p:nvSpPr>
        <p:spPr/>
        <p:txBody>
          <a:bodyPr>
            <a:normAutofit/>
          </a:bodyPr>
          <a:lstStyle/>
          <a:p>
            <a:endParaRPr lang="el-GR"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smtClean="0"/>
              <a:t>ΑΝΤΙΚΕΙΜΕΝΙΚΟΣ ΣΚΟΠΟΣ</a:t>
            </a:r>
            <a:endParaRPr lang="en-US" dirty="0"/>
          </a:p>
        </p:txBody>
      </p:sp>
      <p:sp>
        <p:nvSpPr>
          <p:cNvPr id="3" name="Content Placeholder 2"/>
          <p:cNvSpPr>
            <a:spLocks noGrp="1"/>
          </p:cNvSpPr>
          <p:nvPr>
            <p:ph idx="1"/>
          </p:nvPr>
        </p:nvSpPr>
        <p:spPr/>
        <p:txBody>
          <a:bodyPr/>
          <a:lstStyle/>
          <a:p>
            <a:r>
              <a:rPr lang="el-GR" dirty="0" smtClean="0"/>
              <a:t>ΝΑ ΓΝΩΡΙΣΕΙ Ο ΚΑΘΕ ΜΑΘΗΤΗΣ ΒΑΣΙΚΕΣ ΕΝΝΟΙΕΣ ΠΟΥ ΑΦΟΡΟΥΝ ΣΤΑ ΠΡΟΓΡΑΜΜΑΤΑ ΚΑΙ ΤΟΥΣ ΤΡΟΠΟΥΣ ΠΡΟΛΗΨΗΣ ΑΤΥΧΗΜΑΤΩΝ ΕΤΣΙ ΩΣΤΕ ΝΑ ΚΑΛΛΙΕΡΓΗΘΕΙ ΠΑΙΔΕΙΑ ΑΠΕ ΚΑΙ ΝΑ ΕΠΙΤΕΥΧΘΕΙ ΠΡΟΛΗΨΗ ΤΩΝ ΠΑΣΗΣ ΦΥΣΕΩΣ ΑΤΥΧΗΜΑΤΩΝ  ΣΕ ΟΛΑ ΤΑ ΕΠΙΠΕΔΑ</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smtClean="0"/>
              <a:t>ΚΥΡΙΑ ΣΗΜΕΙΑ</a:t>
            </a:r>
            <a:endParaRPr lang="en-US" dirty="0"/>
          </a:p>
        </p:txBody>
      </p:sp>
      <p:sp>
        <p:nvSpPr>
          <p:cNvPr id="3" name="Content Placeholder 2"/>
          <p:cNvSpPr>
            <a:spLocks noGrp="1"/>
          </p:cNvSpPr>
          <p:nvPr>
            <p:ph idx="1"/>
          </p:nvPr>
        </p:nvSpPr>
        <p:spPr/>
        <p:txBody>
          <a:bodyPr/>
          <a:lstStyle/>
          <a:p>
            <a:r>
              <a:rPr lang="el-GR" dirty="0" smtClean="0"/>
              <a:t>ΠΡΟΛΗΨΗ ΑΤΥΧΗΜΑΤΩΝ ΑΠΟ </a:t>
            </a:r>
            <a:r>
              <a:rPr lang="en-GB" dirty="0" smtClean="0"/>
              <a:t>FOD-DOD</a:t>
            </a:r>
            <a:endParaRPr lang="el-GR" dirty="0" smtClean="0"/>
          </a:p>
          <a:p>
            <a:r>
              <a:rPr lang="el-GR" dirty="0" smtClean="0"/>
              <a:t>ΔΥΝΑΜΙΚΟ </a:t>
            </a:r>
            <a:r>
              <a:rPr lang="el-GR" dirty="0" smtClean="0"/>
              <a:t>ΠΡΟΓΡΑΜΜΑ ΠΡΟΛΗΨΗΣ ΑΤΥΧΗΜΑΤΩΝ</a:t>
            </a:r>
          </a:p>
          <a:p>
            <a:r>
              <a:rPr lang="el-GR" dirty="0" smtClean="0"/>
              <a:t>ΑΝΑΦΟΡΑ ΙΚΑΡΟΣ</a:t>
            </a:r>
          </a:p>
          <a:p>
            <a:r>
              <a:rPr lang="el-GR" dirty="0" smtClean="0"/>
              <a:t>ΠΡΟΓΡΑΜΜΑ </a:t>
            </a:r>
            <a:r>
              <a:rPr lang="el-GR" dirty="0" smtClean="0"/>
              <a:t>ΠΡΟΛΗΨΗΣ ΤΡΟΧΑΙΩΝ ΑΤΥΧΗΜΑΤΩΝ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l-GR" dirty="0" smtClean="0"/>
              <a:t>ΠΡΟΛΗΨΗ ΑΤΥΧΗΜΑΤΩΝ ΑΠΟ </a:t>
            </a:r>
            <a:r>
              <a:rPr lang="en-GB" dirty="0" smtClean="0"/>
              <a:t>FOD-DOD</a:t>
            </a:r>
            <a:endParaRPr lang="en-US" dirty="0"/>
          </a:p>
        </p:txBody>
      </p:sp>
      <p:sp>
        <p:nvSpPr>
          <p:cNvPr id="3" name="Content Placeholder 2"/>
          <p:cNvSpPr>
            <a:spLocks noGrp="1"/>
          </p:cNvSpPr>
          <p:nvPr>
            <p:ph idx="1"/>
          </p:nvPr>
        </p:nvSpPr>
        <p:spPr/>
        <p:txBody>
          <a:bodyPr>
            <a:normAutofit lnSpcReduction="10000"/>
          </a:bodyPr>
          <a:lstStyle/>
          <a:p>
            <a:pPr>
              <a:buNone/>
            </a:pPr>
            <a:r>
              <a:rPr lang="el-GR" dirty="0" smtClean="0"/>
              <a:t>Ορισμός</a:t>
            </a:r>
            <a:endParaRPr lang="en-GB" dirty="0" smtClean="0"/>
          </a:p>
          <a:p>
            <a:pPr>
              <a:buNone/>
            </a:pPr>
            <a:r>
              <a:rPr lang="el-GR" dirty="0" smtClean="0"/>
              <a:t>		Ως Foreign Object Damage (FOD) θεωρείται κάθε ζημία σε Α/Φ, ιπτάμενο μέσο ή σύστημα, προκαλούμενη από ξένα αντικείμενα προερχόμενα από οποιαδήποτε εξωτερική πηγή. Ως Domestic Object Damage (DOD) θεωρείται κάθε ζημία σε Α/Φ, ιπτάμενο μέσο ή σύστημα, προκαλούμενη από αντικείμενα προερχόμενα από το ίδιο το Α/Φ. Στον εν λόγω ορισμό δεν συμπεριλαμβάνονται ζημιές από προσκρούσεις πτηνών (STANAG 7169 FSAFSP-1/10 MAY 2000).</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l-GR" dirty="0" smtClean="0"/>
              <a:t>ΠΡΟΛΗΨΗ ΑΤΥΧΗΜΑΤΩΝ ΑΠΟ </a:t>
            </a:r>
            <a:r>
              <a:rPr lang="en-GB" dirty="0" smtClean="0"/>
              <a:t>FOD-DOD</a:t>
            </a:r>
            <a:endParaRPr lang="en-US" dirty="0"/>
          </a:p>
        </p:txBody>
      </p:sp>
      <p:sp>
        <p:nvSpPr>
          <p:cNvPr id="3" name="Content Placeholder 2"/>
          <p:cNvSpPr>
            <a:spLocks noGrp="1"/>
          </p:cNvSpPr>
          <p:nvPr>
            <p:ph idx="1"/>
          </p:nvPr>
        </p:nvSpPr>
        <p:spPr/>
        <p:txBody>
          <a:bodyPr/>
          <a:lstStyle/>
          <a:p>
            <a:pPr>
              <a:buNone/>
            </a:pPr>
            <a:r>
              <a:rPr lang="el-GR" dirty="0" smtClean="0"/>
              <a:t>ΠΗΓΕΣ </a:t>
            </a:r>
            <a:r>
              <a:rPr lang="en-GB" dirty="0" smtClean="0"/>
              <a:t>FOD-DOD</a:t>
            </a:r>
            <a:r>
              <a:rPr lang="el-GR" dirty="0" smtClean="0"/>
              <a:t>:</a:t>
            </a:r>
          </a:p>
          <a:p>
            <a:pPr>
              <a:buNone/>
            </a:pPr>
            <a:r>
              <a:rPr lang="el-GR" dirty="0" smtClean="0"/>
              <a:t>	ΜΕΤΑΛΛΙΚΑ ΑΝΤΙΚΕΙΜΕΝΑ</a:t>
            </a:r>
          </a:p>
          <a:p>
            <a:pPr>
              <a:buNone/>
            </a:pPr>
            <a:r>
              <a:rPr lang="el-GR" dirty="0" smtClean="0"/>
              <a:t>	ΑΝΤΙΚΕΙΜΕΝΑ ΤΟΥ ΠΕΡΙΒΑΛΛΟΝΤΟΣ</a:t>
            </a:r>
          </a:p>
          <a:p>
            <a:pPr>
              <a:buNone/>
            </a:pPr>
            <a:r>
              <a:rPr lang="el-GR" dirty="0" smtClean="0"/>
              <a:t>	ΑΝΤΙΚΕΙΜΕΝΑ ΤΟΥ ΠΡΟΣΩΠΙΚΟΥ</a:t>
            </a:r>
          </a:p>
          <a:p>
            <a:pPr>
              <a:buNone/>
            </a:pPr>
            <a:r>
              <a:rPr lang="el-GR" dirty="0" smtClean="0"/>
              <a:t>	ΑΝΤΙΚΕΙΜΕΝΑ ΑΠΟ ΒΟΛΕΣ ΑΕΡΟΣ-ΕΔΑΦΟΥΣ</a:t>
            </a:r>
          </a:p>
          <a:p>
            <a:pPr>
              <a:buNone/>
            </a:pPr>
            <a:r>
              <a:rPr lang="el-GR" dirty="0" smtClean="0"/>
              <a:t>	ΠΤΗΝΑ (ΕΞΕΤΑΖΟΝΤΑΙ ΞΕΧΩΡΙΣΤΑ)</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l-GR" dirty="0" smtClean="0"/>
              <a:t>ΠΡΟΛΗΨΗ ΑΤΥΧΗΜΑΤΩΝ ΑΠΟ </a:t>
            </a:r>
            <a:r>
              <a:rPr lang="en-GB" dirty="0" smtClean="0"/>
              <a:t>FOD-DOD</a:t>
            </a:r>
            <a:endParaRPr lang="en-US" dirty="0"/>
          </a:p>
        </p:txBody>
      </p:sp>
      <p:sp>
        <p:nvSpPr>
          <p:cNvPr id="3" name="Content Placeholder 2"/>
          <p:cNvSpPr>
            <a:spLocks noGrp="1"/>
          </p:cNvSpPr>
          <p:nvPr>
            <p:ph idx="1"/>
          </p:nvPr>
        </p:nvSpPr>
        <p:spPr/>
        <p:txBody>
          <a:bodyPr/>
          <a:lstStyle/>
          <a:p>
            <a:pPr>
              <a:buNone/>
            </a:pPr>
            <a:r>
              <a:rPr lang="el-GR" dirty="0" smtClean="0"/>
              <a:t>ΑΙΤΙΕΣ ΠΡΟΚΛΗΣΗΣ</a:t>
            </a:r>
          </a:p>
          <a:p>
            <a:pPr>
              <a:buNone/>
            </a:pPr>
            <a:r>
              <a:rPr lang="el-GR" dirty="0" smtClean="0"/>
              <a:t>   -ΠΑΡΑΛΕΙΨΕΙΣ ΚΑΙ ΕΛΛΙΠΗΣ ΕΠΙΤΗΡΗΣΗ ΚΡΙΣΙΜΩΝ ΠΕΡΙΟΧΩΝ</a:t>
            </a:r>
          </a:p>
          <a:p>
            <a:pPr>
              <a:buNone/>
            </a:pPr>
            <a:r>
              <a:rPr lang="el-GR" dirty="0" smtClean="0"/>
              <a:t>   -ΑΠΟΡΡΙΜΑΤΑ/ΑΝΤΙΚΕΙΜΕΝΑ ΣΕ ΔΙΑΔΡΟΜΟΥΣ</a:t>
            </a:r>
          </a:p>
          <a:p>
            <a:pPr>
              <a:buNone/>
            </a:pPr>
            <a:r>
              <a:rPr lang="el-GR" dirty="0" smtClean="0"/>
              <a:t>   -ΦΘΑΡΜΕΝΟΙ ΑΡΜΟΙ</a:t>
            </a:r>
          </a:p>
          <a:p>
            <a:pPr>
              <a:buNone/>
            </a:pPr>
            <a:r>
              <a:rPr lang="el-GR" dirty="0" smtClean="0"/>
              <a:t>   -ΦΕΡΤΑ ΥΛΙΚΑ ΑΠΟ ΟΧΗΜΑΤΑ</a:t>
            </a:r>
          </a:p>
          <a:p>
            <a:pPr>
              <a:buNone/>
            </a:pPr>
            <a:r>
              <a:rPr lang="el-GR" dirty="0" smtClean="0"/>
              <a:t>   -ΛΑΘΗ ΣΤΟ ΧΕΙΡΙΣΜΟ Α-ΦΩΝ</a:t>
            </a:r>
          </a:p>
          <a:p>
            <a:pPr>
              <a:buNone/>
            </a:pPr>
            <a:r>
              <a:rPr lang="el-GR" dirty="0" smtClean="0"/>
              <a:t>   -ΔΡΑΣΤΗΡΙΟΤΗΤΕΣ ΣΥΝΤΗΡΗΣΗΣ</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l-GR" dirty="0" smtClean="0"/>
              <a:t>ΠΡΟΛΗΨΗ ΑΤΥΧΗΜΑΤΩΝ ΑΠΟ </a:t>
            </a:r>
            <a:r>
              <a:rPr lang="en-GB" dirty="0" smtClean="0"/>
              <a:t>FOD-DOD</a:t>
            </a:r>
            <a:endParaRPr lang="en-US" dirty="0"/>
          </a:p>
        </p:txBody>
      </p:sp>
      <p:sp>
        <p:nvSpPr>
          <p:cNvPr id="3" name="Content Placeholder 2"/>
          <p:cNvSpPr>
            <a:spLocks noGrp="1"/>
          </p:cNvSpPr>
          <p:nvPr>
            <p:ph idx="1"/>
          </p:nvPr>
        </p:nvSpPr>
        <p:spPr/>
        <p:txBody>
          <a:bodyPr>
            <a:normAutofit lnSpcReduction="10000"/>
          </a:bodyPr>
          <a:lstStyle/>
          <a:p>
            <a:pPr>
              <a:buNone/>
            </a:pPr>
            <a:r>
              <a:rPr lang="el-GR" dirty="0" smtClean="0"/>
              <a:t>ΑΙΤΙΕΣ ΠΡΟΚΛΗΣΗΣ</a:t>
            </a:r>
          </a:p>
          <a:p>
            <a:pPr>
              <a:buNone/>
            </a:pPr>
            <a:r>
              <a:rPr lang="el-GR" dirty="0" smtClean="0"/>
              <a:t>   -ΜΕΙΩΜΕΝΟ ΗΘΙΚΟ</a:t>
            </a:r>
          </a:p>
          <a:p>
            <a:pPr>
              <a:buNone/>
            </a:pPr>
            <a:r>
              <a:rPr lang="el-GR" dirty="0" smtClean="0"/>
              <a:t>   -ΚΟΠΩΣΗ ΠΡΟΣΩΠΙΚΟΥ</a:t>
            </a:r>
          </a:p>
          <a:p>
            <a:pPr>
              <a:buNone/>
            </a:pPr>
            <a:r>
              <a:rPr lang="el-GR" dirty="0" smtClean="0"/>
              <a:t>   -ΠΡΟΣΩΠΙΚΟΣ ΕΞΟΠΛΙΣΜΟΣ</a:t>
            </a:r>
          </a:p>
          <a:p>
            <a:pPr>
              <a:buNone/>
            </a:pPr>
            <a:r>
              <a:rPr lang="el-GR" dirty="0" smtClean="0"/>
              <a:t>   -ΚΙΝΗΣΗ ΜΗ ΕΞΟΥΣΙΟΔΟΤΗΜΕΝΟΥ ΠΡΣ</a:t>
            </a:r>
          </a:p>
          <a:p>
            <a:pPr>
              <a:buNone/>
            </a:pPr>
            <a:r>
              <a:rPr lang="el-GR" dirty="0" smtClean="0"/>
              <a:t>   -ΚΛΙΜΑΤΟΛΟΓΙΚΕΣ ΣΥΝΘΗΚΕΣ</a:t>
            </a:r>
          </a:p>
          <a:p>
            <a:pPr>
              <a:buNone/>
            </a:pPr>
            <a:r>
              <a:rPr lang="el-GR" dirty="0" smtClean="0"/>
              <a:t>   -ΕΞΟΣΤΡΑΚΙΣΜΟΙ ΠΕΔΙΩΝ ΒΟΛΗΣ</a:t>
            </a:r>
          </a:p>
          <a:p>
            <a:pPr>
              <a:buNone/>
            </a:pPr>
            <a:r>
              <a:rPr lang="el-GR" dirty="0" smtClean="0"/>
              <a:t>   -ΕΥΤΑΞΙΑ-ΚΑΘΑΡΙΟΤΗΤΑ ΧΩΡΩΝ</a:t>
            </a:r>
          </a:p>
          <a:p>
            <a:pPr>
              <a:buNone/>
            </a:pPr>
            <a:r>
              <a:rPr lang="el-GR" dirty="0" smtClean="0"/>
              <a:t>   -ΣΥΜΜΕΤΟΧΗ ΣΥΝΟΛΟΥ ΠΡΣ ΣΕ ΠΟΛΙΤΙΚΗ ΠΡΟΛΗΨΗΣ ΑΤΥΧΗΜΑΤΩΝ </a:t>
            </a:r>
            <a:r>
              <a:rPr lang="en-GB" dirty="0" smtClean="0"/>
              <a:t>FOD</a:t>
            </a:r>
            <a:endParaRPr lang="el-GR" dirty="0"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431</TotalTime>
  <Words>207</Words>
  <Application>Microsoft Office PowerPoint</Application>
  <PresentationFormat>On-screen Show (4:3)</PresentationFormat>
  <Paragraphs>71</Paragraphs>
  <Slides>20</Slides>
  <Notes>0</Notes>
  <HiddenSlides>0</HiddenSlides>
  <MMClips>5</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Apex</vt:lpstr>
      <vt:lpstr>Slide 1</vt:lpstr>
      <vt:lpstr>Slide 2</vt:lpstr>
      <vt:lpstr>  ΑΣΦΑΛΕΙΑ ΠΤΗΣΕΩΝ-ΕΔΑΦΟΥΣ προγραμματα προληψησ ατυχηματων</vt:lpstr>
      <vt:lpstr>ΑΝΤΙΚΕΙΜΕΝΙΚΟΣ ΣΚΟΠΟΣ</vt:lpstr>
      <vt:lpstr>ΚΥΡΙΑ ΣΗΜΕΙΑ</vt:lpstr>
      <vt:lpstr>ΠΡΟΛΗΨΗ ΑΤΥΧΗΜΑΤΩΝ ΑΠΟ FOD-DOD</vt:lpstr>
      <vt:lpstr>ΠΡΟΛΗΨΗ ΑΤΥΧΗΜΑΤΩΝ ΑΠΟ FOD-DOD</vt:lpstr>
      <vt:lpstr>ΠΡΟΛΗΨΗ ΑΤΥΧΗΜΑΤΩΝ ΑΠΟ FOD-DOD</vt:lpstr>
      <vt:lpstr>ΠΡΟΛΗΨΗ ΑΤΥΧΗΜΑΤΩΝ ΑΠΟ FOD-DOD</vt:lpstr>
      <vt:lpstr>ΔΥΠΠΑ</vt:lpstr>
      <vt:lpstr>ΔΥΠΠΑ</vt:lpstr>
      <vt:lpstr>ΑΝΑΦΟΡΑ ΙΚΑΡΟΣ</vt:lpstr>
      <vt:lpstr>ΑΝΑΦΟΡΑ ΙΚΑΡΟΣ</vt:lpstr>
      <vt:lpstr>Slide 14</vt:lpstr>
      <vt:lpstr>Slide 15</vt:lpstr>
      <vt:lpstr>ΠΡΟΓΡΑΜΜΑ ΠΡΟΛΗΨΗΣ ΤΡΟΧΑΙΩΝ ΑΤΥΧΗΜΑΤΩΝ</vt:lpstr>
      <vt:lpstr>ΠΡΟΓΡΑΜΜΑ ΠΡΟΛΗΨΗΣ ΤΡΟΧΑΙΩΝ ΑΤΥΧΗΜΑΤΩΝ</vt:lpstr>
      <vt:lpstr>ΠΡΟΓΡΑΜΜΑ ΠΡΟΛΗΨΗΣ ΤΡΟΧΑΙΩΝ ΑΤΥΧΗΜΑΤΩΝ</vt:lpstr>
      <vt:lpstr>ΠΡΟΓΡΑΜΜΑ ΠΡΟΛΗΨΗΣ ΤΡΟΧΑΙΩΝ ΑΤΥΧΗΜΑΤΩΝ</vt:lpstr>
      <vt:lpstr>ΕΡΩΤΗΣΕΙΣ-ΑΠΟΡΙΕΣ?</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Μεκ 1 κινητηρεσ βενζινησ</dc:title>
  <dc:creator>panos</dc:creator>
  <cp:lastModifiedBy>pipis than</cp:lastModifiedBy>
  <cp:revision>81</cp:revision>
  <dcterms:created xsi:type="dcterms:W3CDTF">2014-11-24T13:06:41Z</dcterms:created>
  <dcterms:modified xsi:type="dcterms:W3CDTF">2018-03-06T19:37:00Z</dcterms:modified>
</cp:coreProperties>
</file>