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9" r:id="rId2"/>
    <p:sldId id="270" r:id="rId3"/>
    <p:sldId id="256" r:id="rId4"/>
    <p:sldId id="257" r:id="rId5"/>
    <p:sldId id="258" r:id="rId6"/>
    <p:sldId id="271" r:id="rId7"/>
    <p:sldId id="259" r:id="rId8"/>
    <p:sldId id="272" r:id="rId9"/>
    <p:sldId id="273" r:id="rId10"/>
    <p:sldId id="274" r:id="rId11"/>
    <p:sldId id="275" r:id="rId12"/>
    <p:sldId id="276" r:id="rId13"/>
    <p:sldId id="277" r:id="rId14"/>
    <p:sldId id="290" r:id="rId15"/>
    <p:sldId id="278" r:id="rId16"/>
    <p:sldId id="279" r:id="rId17"/>
    <p:sldId id="280" r:id="rId18"/>
    <p:sldId id="281" r:id="rId19"/>
    <p:sldId id="282" r:id="rId20"/>
    <p:sldId id="283" r:id="rId21"/>
    <p:sldId id="284" r:id="rId22"/>
    <p:sldId id="285" r:id="rId23"/>
    <p:sldId id="291" r:id="rId24"/>
    <p:sldId id="292" r:id="rId25"/>
    <p:sldId id="293" r:id="rId26"/>
    <p:sldId id="294" r:id="rId27"/>
    <p:sldId id="287" r:id="rId28"/>
    <p:sldId id="288" r:id="rId29"/>
    <p:sldId id="266" r:id="rId30"/>
    <p:sldId id="28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92" autoAdjust="0"/>
    <p:restoredTop sz="86380" autoAdjust="0"/>
  </p:normalViewPr>
  <p:slideViewPr>
    <p:cSldViewPr>
      <p:cViewPr varScale="1">
        <p:scale>
          <a:sx n="54" d="100"/>
          <a:sy n="54" d="100"/>
        </p:scale>
        <p:origin x="1046" y="53"/>
      </p:cViewPr>
      <p:guideLst>
        <p:guide orient="horz" pos="2160"/>
        <p:guide pos="2880"/>
      </p:guideLst>
    </p:cSldViewPr>
  </p:slideViewPr>
  <p:outlineViewPr>
    <p:cViewPr>
      <p:scale>
        <a:sx n="33" d="100"/>
        <a:sy n="33" d="100"/>
      </p:scale>
      <p:origin x="234"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56F30E-AE0B-49FE-9832-DD4924519885}"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4ED87-BA55-4672-B181-67EEB388DFB5}" type="slidenum">
              <a:rPr lang="en-US" smtClean="0"/>
              <a:pPr/>
              <a:t>‹#›</a:t>
            </a:fld>
            <a:endParaRPr lang="en-US"/>
          </a:p>
        </p:txBody>
      </p:sp>
    </p:spTree>
    <p:extLst>
      <p:ext uri="{BB962C8B-B14F-4D97-AF65-F5344CB8AC3E}">
        <p14:creationId xmlns:p14="http://schemas.microsoft.com/office/powerpoint/2010/main" val="154125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CA56F30E-AE0B-49FE-9832-DD4924519885}" type="datetimeFigureOut">
              <a:rPr lang="en-US" smtClean="0"/>
              <a:pPr/>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34ED87-BA55-4672-B181-67EEB388DFB5}" type="slidenum">
              <a:rPr lang="en-US" smtClean="0"/>
              <a:pPr/>
              <a:t>‹#›</a:t>
            </a:fld>
            <a:endParaRPr lang="en-US"/>
          </a:p>
        </p:txBody>
      </p:sp>
    </p:spTree>
    <p:extLst>
      <p:ext uri="{BB962C8B-B14F-4D97-AF65-F5344CB8AC3E}">
        <p14:creationId xmlns:p14="http://schemas.microsoft.com/office/powerpoint/2010/main" val="206427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6F30E-AE0B-49FE-9832-DD4924519885}"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4ED87-BA55-4672-B181-67EEB388DFB5}" type="slidenum">
              <a:rPr lang="en-US" smtClean="0"/>
              <a:pPr/>
              <a:t>‹#›</a:t>
            </a:fld>
            <a:endParaRPr lang="en-US"/>
          </a:p>
        </p:txBody>
      </p:sp>
    </p:spTree>
    <p:extLst>
      <p:ext uri="{BB962C8B-B14F-4D97-AF65-F5344CB8AC3E}">
        <p14:creationId xmlns:p14="http://schemas.microsoft.com/office/powerpoint/2010/main" val="1538231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6F30E-AE0B-49FE-9832-DD4924519885}"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4ED87-BA55-4672-B181-67EEB388DFB5}"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55740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6F30E-AE0B-49FE-9832-DD4924519885}"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4ED87-BA55-4672-B181-67EEB388DFB5}" type="slidenum">
              <a:rPr lang="en-US" smtClean="0"/>
              <a:pPr/>
              <a:t>‹#›</a:t>
            </a:fld>
            <a:endParaRPr lang="en-US"/>
          </a:p>
        </p:txBody>
      </p:sp>
    </p:spTree>
    <p:extLst>
      <p:ext uri="{BB962C8B-B14F-4D97-AF65-F5344CB8AC3E}">
        <p14:creationId xmlns:p14="http://schemas.microsoft.com/office/powerpoint/2010/main" val="1212597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6F30E-AE0B-49FE-9832-DD4924519885}"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4ED87-BA55-4672-B181-67EEB388DFB5}"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81730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6F30E-AE0B-49FE-9832-DD4924519885}"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4ED87-BA55-4672-B181-67EEB388DFB5}" type="slidenum">
              <a:rPr lang="en-US" smtClean="0"/>
              <a:pPr/>
              <a:t>‹#›</a:t>
            </a:fld>
            <a:endParaRPr lang="en-US"/>
          </a:p>
        </p:txBody>
      </p:sp>
    </p:spTree>
    <p:extLst>
      <p:ext uri="{BB962C8B-B14F-4D97-AF65-F5344CB8AC3E}">
        <p14:creationId xmlns:p14="http://schemas.microsoft.com/office/powerpoint/2010/main" val="2681737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56F30E-AE0B-49FE-9832-DD4924519885}"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4ED87-BA55-4672-B181-67EEB388DFB5}" type="slidenum">
              <a:rPr lang="en-US" smtClean="0"/>
              <a:pPr/>
              <a:t>‹#›</a:t>
            </a:fld>
            <a:endParaRPr lang="en-US"/>
          </a:p>
        </p:txBody>
      </p:sp>
    </p:spTree>
    <p:extLst>
      <p:ext uri="{BB962C8B-B14F-4D97-AF65-F5344CB8AC3E}">
        <p14:creationId xmlns:p14="http://schemas.microsoft.com/office/powerpoint/2010/main" val="2367607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56F30E-AE0B-49FE-9832-DD4924519885}"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4ED87-BA55-4672-B181-67EEB388DFB5}" type="slidenum">
              <a:rPr lang="en-US" smtClean="0"/>
              <a:pPr/>
              <a:t>‹#›</a:t>
            </a:fld>
            <a:endParaRPr lang="en-US"/>
          </a:p>
        </p:txBody>
      </p:sp>
    </p:spTree>
    <p:extLst>
      <p:ext uri="{BB962C8B-B14F-4D97-AF65-F5344CB8AC3E}">
        <p14:creationId xmlns:p14="http://schemas.microsoft.com/office/powerpoint/2010/main" val="23165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56F30E-AE0B-49FE-9832-DD4924519885}"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4ED87-BA55-4672-B181-67EEB388DFB5}" type="slidenum">
              <a:rPr lang="en-US" smtClean="0"/>
              <a:pPr/>
              <a:t>‹#›</a:t>
            </a:fld>
            <a:endParaRPr lang="en-US"/>
          </a:p>
        </p:txBody>
      </p:sp>
    </p:spTree>
    <p:extLst>
      <p:ext uri="{BB962C8B-B14F-4D97-AF65-F5344CB8AC3E}">
        <p14:creationId xmlns:p14="http://schemas.microsoft.com/office/powerpoint/2010/main" val="2739861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6F30E-AE0B-49FE-9832-DD4924519885}"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4ED87-BA55-4672-B181-67EEB388DFB5}" type="slidenum">
              <a:rPr lang="en-US" smtClean="0"/>
              <a:pPr/>
              <a:t>‹#›</a:t>
            </a:fld>
            <a:endParaRPr lang="en-US"/>
          </a:p>
        </p:txBody>
      </p:sp>
    </p:spTree>
    <p:extLst>
      <p:ext uri="{BB962C8B-B14F-4D97-AF65-F5344CB8AC3E}">
        <p14:creationId xmlns:p14="http://schemas.microsoft.com/office/powerpoint/2010/main" val="255363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56F30E-AE0B-49FE-9832-DD4924519885}" type="datetimeFigureOut">
              <a:rPr lang="en-US" smtClean="0"/>
              <a:pPr/>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4ED87-BA55-4672-B181-67EEB388DFB5}" type="slidenum">
              <a:rPr lang="en-US" smtClean="0"/>
              <a:pPr/>
              <a:t>‹#›</a:t>
            </a:fld>
            <a:endParaRPr lang="en-US"/>
          </a:p>
        </p:txBody>
      </p:sp>
    </p:spTree>
    <p:extLst>
      <p:ext uri="{BB962C8B-B14F-4D97-AF65-F5344CB8AC3E}">
        <p14:creationId xmlns:p14="http://schemas.microsoft.com/office/powerpoint/2010/main" val="1692194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56F30E-AE0B-49FE-9832-DD4924519885}" type="datetimeFigureOut">
              <a:rPr lang="en-US" smtClean="0"/>
              <a:pPr/>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34ED87-BA55-4672-B181-67EEB388DFB5}" type="slidenum">
              <a:rPr lang="en-US" smtClean="0"/>
              <a:pPr/>
              <a:t>‹#›</a:t>
            </a:fld>
            <a:endParaRPr lang="en-US"/>
          </a:p>
        </p:txBody>
      </p:sp>
    </p:spTree>
    <p:extLst>
      <p:ext uri="{BB962C8B-B14F-4D97-AF65-F5344CB8AC3E}">
        <p14:creationId xmlns:p14="http://schemas.microsoft.com/office/powerpoint/2010/main" val="161900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56F30E-AE0B-49FE-9832-DD4924519885}" type="datetimeFigureOut">
              <a:rPr lang="en-US" smtClean="0"/>
              <a:pPr/>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34ED87-BA55-4672-B181-67EEB388DFB5}" type="slidenum">
              <a:rPr lang="en-US" smtClean="0"/>
              <a:pPr/>
              <a:t>‹#›</a:t>
            </a:fld>
            <a:endParaRPr lang="en-US"/>
          </a:p>
        </p:txBody>
      </p:sp>
    </p:spTree>
    <p:extLst>
      <p:ext uri="{BB962C8B-B14F-4D97-AF65-F5344CB8AC3E}">
        <p14:creationId xmlns:p14="http://schemas.microsoft.com/office/powerpoint/2010/main" val="88981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6F30E-AE0B-49FE-9832-DD4924519885}" type="datetimeFigureOut">
              <a:rPr lang="en-US" smtClean="0"/>
              <a:pPr/>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34ED87-BA55-4672-B181-67EEB388DFB5}" type="slidenum">
              <a:rPr lang="en-US" smtClean="0"/>
              <a:pPr/>
              <a:t>‹#›</a:t>
            </a:fld>
            <a:endParaRPr lang="en-US"/>
          </a:p>
        </p:txBody>
      </p:sp>
    </p:spTree>
    <p:extLst>
      <p:ext uri="{BB962C8B-B14F-4D97-AF65-F5344CB8AC3E}">
        <p14:creationId xmlns:p14="http://schemas.microsoft.com/office/powerpoint/2010/main" val="3775587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56F30E-AE0B-49FE-9832-DD4924519885}" type="datetimeFigureOut">
              <a:rPr lang="en-US" smtClean="0"/>
              <a:pPr/>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4ED87-BA55-4672-B181-67EEB388DFB5}" type="slidenum">
              <a:rPr lang="en-US" smtClean="0"/>
              <a:pPr/>
              <a:t>‹#›</a:t>
            </a:fld>
            <a:endParaRPr lang="en-US"/>
          </a:p>
        </p:txBody>
      </p:sp>
    </p:spTree>
    <p:extLst>
      <p:ext uri="{BB962C8B-B14F-4D97-AF65-F5344CB8AC3E}">
        <p14:creationId xmlns:p14="http://schemas.microsoft.com/office/powerpoint/2010/main" val="4150861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56F30E-AE0B-49FE-9832-DD4924519885}" type="datetimeFigureOut">
              <a:rPr lang="en-US" smtClean="0"/>
              <a:pPr/>
              <a:t>10/12/2018</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5234ED87-BA55-4672-B181-67EEB388DFB5}" type="slidenum">
              <a:rPr lang="en-US" smtClean="0"/>
              <a:pPr/>
              <a:t>‹#›</a:t>
            </a:fld>
            <a:endParaRPr lang="en-US"/>
          </a:p>
        </p:txBody>
      </p:sp>
    </p:spTree>
    <p:extLst>
      <p:ext uri="{BB962C8B-B14F-4D97-AF65-F5344CB8AC3E}">
        <p14:creationId xmlns:p14="http://schemas.microsoft.com/office/powerpoint/2010/main" val="535745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A56F30E-AE0B-49FE-9832-DD4924519885}" type="datetimeFigureOut">
              <a:rPr lang="en-US" smtClean="0"/>
              <a:pPr/>
              <a:t>10/12/2018</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5234ED87-BA55-4672-B181-67EEB388DFB5}" type="slidenum">
              <a:rPr lang="en-US" smtClean="0"/>
              <a:pPr/>
              <a:t>‹#›</a:t>
            </a:fld>
            <a:endParaRPr lang="en-US"/>
          </a:p>
        </p:txBody>
      </p:sp>
    </p:spTree>
    <p:extLst>
      <p:ext uri="{BB962C8B-B14F-4D97-AF65-F5344CB8AC3E}">
        <p14:creationId xmlns:p14="http://schemas.microsoft.com/office/powerpoint/2010/main" val="106931141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giorgos\Desktop\&#931;&#924;&#933;&#913;\&#913;&#928;&#917;\&#949;&#953;&#963;&#945;&#947;&#969;&#947;&#951;%20&#913;&#928;&#917;\Spectacular%20Take-offs%20!!!%20%20%20RIAT%202017.mp4" TargetMode="External"/><Relationship Id="rId1" Type="http://schemas.microsoft.com/office/2007/relationships/media" Target="file:///C:\Users\giorgos\Desktop\&#931;&#924;&#933;&#913;\&#913;&#928;&#917;\&#949;&#953;&#963;&#945;&#947;&#969;&#947;&#951;%20&#913;&#928;&#917;\Spectacular%20Take-offs%20!!!%20%20%20RIAT%202017.mp4"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giorgos\Desktop\&#931;&#924;&#933;&#913;\&#913;&#928;&#917;\&#949;&#953;&#963;&#945;&#947;&#969;&#947;&#951;%20&#913;&#928;&#917;\Mercedes%20Military%20G-Wagon%20Off-Road.mp4" TargetMode="External"/><Relationship Id="rId1" Type="http://schemas.microsoft.com/office/2007/relationships/media" Target="file:///C:\Users\giorgos\Desktop\&#931;&#924;&#933;&#913;\&#913;&#928;&#917;\&#949;&#953;&#963;&#945;&#947;&#969;&#947;&#951;%20&#913;&#928;&#917;\Mercedes%20Military%20G-Wagon%20Off-Road.mp4"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giorgos\Desktop\&#931;&#924;&#933;&#913;\&#913;&#928;&#917;\&#949;&#953;&#963;&#945;&#947;&#969;&#947;&#951;%20&#913;&#928;&#917;\Mercedes%20Unimog%20extreme%20off%20road%20compilation.mp4" TargetMode="External"/><Relationship Id="rId1" Type="http://schemas.microsoft.com/office/2007/relationships/media" Target="file:///C:\Users\giorgos\Desktop\&#931;&#924;&#933;&#913;\&#913;&#928;&#917;\&#949;&#953;&#963;&#945;&#947;&#969;&#947;&#951;%20&#913;&#928;&#917;\Mercedes%20Unimog%20extreme%20off%20road%20compilation.mp4"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giorgos\Desktop\&#931;&#924;&#933;&#913;\&#913;&#928;&#917;\&#949;&#953;&#963;&#945;&#947;&#969;&#947;&#951;%20&#913;&#928;&#917;\Greek%20F16%20Demo%20Team%20ZEUS.mp4" TargetMode="External"/><Relationship Id="rId1" Type="http://schemas.microsoft.com/office/2007/relationships/media" Target="file:///C:\Users\giorgos\Desktop\&#931;&#924;&#933;&#913;\&#913;&#928;&#917;\&#949;&#953;&#963;&#945;&#947;&#969;&#947;&#951;%20&#913;&#928;&#917;\Greek%20F16%20Demo%20Team%20ZEUS.mp4"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4" name="Spectacular Take-offs !!!   RIAT 2017.mp4">
            <a:hlinkClick r:id="" action="ppaction://media"/>
          </p:cNvPr>
          <p:cNvPicPr>
            <a:picLocks noGrp="1" noChangeAspect="1"/>
          </p:cNvPicPr>
          <p:nvPr>
            <p:ph idx="1"/>
            <a:videoFile r:link="rId2"/>
            <p:extLst>
              <p:ext uri="{DAA4B4D4-6D71-4841-9C94-3DE7FCFB9230}">
                <p14:media xmlns:p14="http://schemas.microsoft.com/office/powerpoint/2010/main" r:link="rId1"/>
              </p:ext>
            </p:extLst>
          </p:nvPr>
        </p:nvPicPr>
        <p:blipFill>
          <a:blip r:embed="rId4"/>
          <a:stretch>
            <a:fillRect/>
          </a:stretch>
        </p:blipFill>
        <p:spPr>
          <a:xfrm>
            <a:off x="1066800" y="1566863"/>
            <a:ext cx="7162800" cy="4029075"/>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6554867" cy="1524000"/>
          </a:xfrm>
        </p:spPr>
        <p:txBody>
          <a:bodyPr/>
          <a:lstStyle/>
          <a:p>
            <a:r>
              <a:rPr lang="el-GR" dirty="0" smtClean="0"/>
              <a:t>ΓΕΝΙΚΑ ΓΙΑ ΤΗΝ ΑΠΕ</a:t>
            </a:r>
            <a:endParaRPr lang="en-US" dirty="0"/>
          </a:p>
        </p:txBody>
      </p:sp>
      <p:sp>
        <p:nvSpPr>
          <p:cNvPr id="3" name="Content Placeholder 2"/>
          <p:cNvSpPr>
            <a:spLocks noGrp="1"/>
          </p:cNvSpPr>
          <p:nvPr>
            <p:ph idx="1"/>
          </p:nvPr>
        </p:nvSpPr>
        <p:spPr>
          <a:xfrm>
            <a:off x="457200" y="1295400"/>
            <a:ext cx="8686800" cy="5562600"/>
          </a:xfrm>
        </p:spPr>
        <p:txBody>
          <a:bodyPr>
            <a:normAutofit fontScale="92500" lnSpcReduction="20000"/>
          </a:bodyPr>
          <a:lstStyle/>
          <a:p>
            <a:pPr>
              <a:buNone/>
            </a:pPr>
            <a:r>
              <a:rPr lang="el-GR" dirty="0" smtClean="0">
                <a:solidFill>
                  <a:schemeClr val="tx1"/>
                </a:solidFill>
                <a:latin typeface="Calibri" panose="020F0502020204030204" pitchFamily="34" charset="0"/>
              </a:rPr>
              <a:t>-</a:t>
            </a:r>
            <a:r>
              <a:rPr lang="el-GR" b="1" u="sng" dirty="0" smtClean="0">
                <a:solidFill>
                  <a:schemeClr val="tx1"/>
                </a:solidFill>
                <a:latin typeface="Calibri" panose="020F0502020204030204" pitchFamily="34" charset="0"/>
              </a:rPr>
              <a:t>ΑΡΧΕΣ ΛΕΙΤΟΥΡΓΙΑΣ ΑΠΕ</a:t>
            </a:r>
          </a:p>
          <a:p>
            <a:r>
              <a:rPr lang="el-GR" b="1" dirty="0" smtClean="0">
                <a:solidFill>
                  <a:schemeClr val="tx1"/>
                </a:solidFill>
                <a:latin typeface="Calibri" panose="020F0502020204030204" pitchFamily="34" charset="0"/>
              </a:rPr>
              <a:t>Συμβουλευτική </a:t>
            </a:r>
          </a:p>
          <a:p>
            <a:pPr>
              <a:buNone/>
            </a:pPr>
            <a:r>
              <a:rPr lang="el-GR" dirty="0">
                <a:solidFill>
                  <a:schemeClr val="tx1"/>
                </a:solidFill>
                <a:latin typeface="Calibri" panose="020F0502020204030204" pitchFamily="34" charset="0"/>
              </a:rPr>
              <a:t>	</a:t>
            </a:r>
            <a:r>
              <a:rPr lang="el-GR" dirty="0" smtClean="0">
                <a:solidFill>
                  <a:schemeClr val="tx1"/>
                </a:solidFill>
                <a:latin typeface="Calibri" panose="020F0502020204030204" pitchFamily="34" charset="0"/>
              </a:rPr>
              <a:t>	</a:t>
            </a:r>
            <a:r>
              <a:rPr lang="el-GR" sz="1700" dirty="0" smtClean="0">
                <a:solidFill>
                  <a:schemeClr val="tx1"/>
                </a:solidFill>
                <a:latin typeface="Calibri" panose="020F0502020204030204" pitchFamily="34" charset="0"/>
              </a:rPr>
              <a:t>(όχι διοικητικές ή εκτελεστικές αρμοδιότητες. Ρόλος της να παρακολουθεί, συμβουλεύει και εισηγείται μέτρα για πρόληψη ατυχημάτων)</a:t>
            </a:r>
          </a:p>
          <a:p>
            <a:r>
              <a:rPr lang="el-GR" b="1" dirty="0" smtClean="0">
                <a:solidFill>
                  <a:schemeClr val="tx1"/>
                </a:solidFill>
                <a:latin typeface="Calibri" panose="020F0502020204030204" pitchFamily="34" charset="0"/>
              </a:rPr>
              <a:t>Άμεση επικοινωνία </a:t>
            </a:r>
          </a:p>
          <a:p>
            <a:pPr>
              <a:buNone/>
            </a:pPr>
            <a:r>
              <a:rPr lang="el-GR" dirty="0">
                <a:solidFill>
                  <a:schemeClr val="tx1"/>
                </a:solidFill>
                <a:latin typeface="Calibri" panose="020F0502020204030204" pitchFamily="34" charset="0"/>
              </a:rPr>
              <a:t>	</a:t>
            </a:r>
            <a:r>
              <a:rPr lang="el-GR" dirty="0" smtClean="0">
                <a:solidFill>
                  <a:schemeClr val="tx1"/>
                </a:solidFill>
                <a:latin typeface="Calibri" panose="020F0502020204030204" pitchFamily="34" charset="0"/>
              </a:rPr>
              <a:t>	</a:t>
            </a:r>
            <a:r>
              <a:rPr lang="el-GR" sz="1700" dirty="0" smtClean="0">
                <a:solidFill>
                  <a:schemeClr val="tx1"/>
                </a:solidFill>
                <a:latin typeface="Calibri" panose="020F0502020204030204" pitchFamily="34" charset="0"/>
              </a:rPr>
              <a:t>με το υψηλότερο επίπεδο διοίκησης στο οποίο ανήκουν</a:t>
            </a:r>
          </a:p>
          <a:p>
            <a:r>
              <a:rPr lang="el-GR" b="1" dirty="0" smtClean="0">
                <a:solidFill>
                  <a:schemeClr val="tx1"/>
                </a:solidFill>
                <a:latin typeface="Calibri" panose="020F0502020204030204" pitchFamily="34" charset="0"/>
              </a:rPr>
              <a:t>Καθολική συμμετοχή προσωπικού</a:t>
            </a:r>
          </a:p>
          <a:p>
            <a:pPr>
              <a:buNone/>
            </a:pPr>
            <a:r>
              <a:rPr lang="el-GR" dirty="0">
                <a:solidFill>
                  <a:schemeClr val="tx1"/>
                </a:solidFill>
                <a:latin typeface="Calibri" panose="020F0502020204030204" pitchFamily="34" charset="0"/>
              </a:rPr>
              <a:t>	</a:t>
            </a:r>
            <a:r>
              <a:rPr lang="el-GR" dirty="0" smtClean="0">
                <a:solidFill>
                  <a:schemeClr val="tx1"/>
                </a:solidFill>
                <a:latin typeface="Calibri" panose="020F0502020204030204" pitchFamily="34" charset="0"/>
              </a:rPr>
              <a:t>	</a:t>
            </a:r>
            <a:r>
              <a:rPr lang="el-GR" sz="1700" dirty="0" smtClean="0">
                <a:solidFill>
                  <a:schemeClr val="tx1"/>
                </a:solidFill>
                <a:latin typeface="Calibri" panose="020F0502020204030204" pitchFamily="34" charset="0"/>
              </a:rPr>
              <a:t>στηρίζεται στην ενεργό συμμετοχή όλου του προσωπικού στην πρόληψη ατυχημάτων</a:t>
            </a:r>
          </a:p>
          <a:p>
            <a:r>
              <a:rPr lang="el-GR" b="1" dirty="0" smtClean="0">
                <a:solidFill>
                  <a:schemeClr val="tx1"/>
                </a:solidFill>
                <a:latin typeface="Calibri" panose="020F0502020204030204" pitchFamily="34" charset="0"/>
              </a:rPr>
              <a:t>Επαγρύπνηση-εντοπισμός κινδύνων</a:t>
            </a:r>
          </a:p>
          <a:p>
            <a:pPr>
              <a:buNone/>
            </a:pPr>
            <a:r>
              <a:rPr lang="el-GR" dirty="0">
                <a:solidFill>
                  <a:schemeClr val="tx1"/>
                </a:solidFill>
                <a:latin typeface="Calibri" panose="020F0502020204030204" pitchFamily="34" charset="0"/>
              </a:rPr>
              <a:t>	</a:t>
            </a:r>
            <a:r>
              <a:rPr lang="el-GR" dirty="0" smtClean="0">
                <a:solidFill>
                  <a:schemeClr val="tx1"/>
                </a:solidFill>
                <a:latin typeface="Calibri" panose="020F0502020204030204" pitchFamily="34" charset="0"/>
              </a:rPr>
              <a:t>	</a:t>
            </a:r>
            <a:r>
              <a:rPr lang="el-GR" sz="1700" dirty="0" smtClean="0">
                <a:solidFill>
                  <a:schemeClr val="tx1"/>
                </a:solidFill>
                <a:latin typeface="Calibri" panose="020F0502020204030204" pitchFamily="34" charset="0"/>
              </a:rPr>
              <a:t>όλο το προσωπικό σε εγρήγορση για εντοπισμό κινδύνων</a:t>
            </a:r>
          </a:p>
          <a:p>
            <a:r>
              <a:rPr lang="el-GR" b="1" dirty="0" smtClean="0">
                <a:solidFill>
                  <a:schemeClr val="tx1"/>
                </a:solidFill>
                <a:latin typeface="Calibri" panose="020F0502020204030204" pitchFamily="34" charset="0"/>
              </a:rPr>
              <a:t>Εφαρμογή κανόνων ΑΠΕ</a:t>
            </a:r>
          </a:p>
          <a:p>
            <a:pPr>
              <a:buNone/>
            </a:pPr>
            <a:r>
              <a:rPr lang="el-GR" dirty="0">
                <a:solidFill>
                  <a:schemeClr val="tx1"/>
                </a:solidFill>
                <a:latin typeface="Calibri" panose="020F0502020204030204" pitchFamily="34" charset="0"/>
              </a:rPr>
              <a:t>	</a:t>
            </a:r>
            <a:r>
              <a:rPr lang="el-GR" dirty="0" smtClean="0">
                <a:solidFill>
                  <a:schemeClr val="tx1"/>
                </a:solidFill>
                <a:latin typeface="Calibri" panose="020F0502020204030204" pitchFamily="34" charset="0"/>
              </a:rPr>
              <a:t>	</a:t>
            </a:r>
            <a:r>
              <a:rPr lang="el-GR" sz="1700" dirty="0" smtClean="0">
                <a:solidFill>
                  <a:schemeClr val="tx1"/>
                </a:solidFill>
                <a:latin typeface="Calibri" panose="020F0502020204030204" pitchFamily="34" charset="0"/>
              </a:rPr>
              <a:t>βασική προϋπόθεση για την πρόληψη ατυχημάτων η εφαρμογή των υφιστάμενων διαταγών περιορισμών κλπ.</a:t>
            </a:r>
          </a:p>
          <a:p>
            <a:r>
              <a:rPr lang="el-GR" b="1" dirty="0" smtClean="0">
                <a:solidFill>
                  <a:schemeClr val="tx1"/>
                </a:solidFill>
                <a:latin typeface="Calibri" panose="020F0502020204030204" pitchFamily="34" charset="0"/>
              </a:rPr>
              <a:t>Αναφορά-Διερεύνηση-Εκμετάλλευση ατυχημάτων</a:t>
            </a:r>
          </a:p>
          <a:p>
            <a:pPr>
              <a:buNone/>
            </a:pPr>
            <a:r>
              <a:rPr lang="el-GR" dirty="0">
                <a:solidFill>
                  <a:schemeClr val="tx1"/>
                </a:solidFill>
                <a:latin typeface="Calibri" panose="020F0502020204030204" pitchFamily="34" charset="0"/>
              </a:rPr>
              <a:t>	</a:t>
            </a:r>
            <a:r>
              <a:rPr lang="el-GR" dirty="0" smtClean="0">
                <a:solidFill>
                  <a:schemeClr val="tx1"/>
                </a:solidFill>
                <a:latin typeface="Calibri" panose="020F0502020204030204" pitchFamily="34" charset="0"/>
              </a:rPr>
              <a:t>	</a:t>
            </a:r>
            <a:r>
              <a:rPr lang="el-GR" sz="1700" dirty="0" smtClean="0">
                <a:solidFill>
                  <a:schemeClr val="tx1"/>
                </a:solidFill>
                <a:latin typeface="Calibri" panose="020F0502020204030204" pitchFamily="34" charset="0"/>
              </a:rPr>
              <a:t>Αναφορά και Διερεύνηση όλων των ατυχημάτων για εξαγωγή συμπερασμάτων (</a:t>
            </a:r>
            <a:r>
              <a:rPr lang="en-US" sz="1700" dirty="0" smtClean="0">
                <a:solidFill>
                  <a:schemeClr val="tx1"/>
                </a:solidFill>
                <a:latin typeface="Calibri" panose="020F0502020204030204" pitchFamily="34" charset="0"/>
              </a:rPr>
              <a:t>lesson learned)</a:t>
            </a:r>
            <a:endParaRPr lang="el-GR" sz="1700" dirty="0" smtClean="0">
              <a:solidFill>
                <a:schemeClr val="tx1"/>
              </a:solidFill>
              <a:latin typeface="Calibri" panose="020F0502020204030204" pitchFamily="34" charset="0"/>
            </a:endParaRPr>
          </a:p>
          <a:p>
            <a:pPr>
              <a:buNone/>
            </a:pPr>
            <a:r>
              <a:rPr lang="el-GR" dirty="0" smtClean="0">
                <a:solidFill>
                  <a:schemeClr val="tx1"/>
                </a:solidFill>
                <a:latin typeface="Calibri" panose="020F0502020204030204" pitchFamily="34" charset="0"/>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6554867" cy="1524000"/>
          </a:xfrm>
        </p:spPr>
        <p:txBody>
          <a:bodyPr/>
          <a:lstStyle/>
          <a:p>
            <a:r>
              <a:rPr lang="el-GR" dirty="0" smtClean="0"/>
              <a:t>ΓΕΝΙΚΑ ΓΙΑ ΤΗΝ ΑΠΕ</a:t>
            </a:r>
            <a:endParaRPr lang="en-US" dirty="0"/>
          </a:p>
        </p:txBody>
      </p:sp>
      <p:sp>
        <p:nvSpPr>
          <p:cNvPr id="3" name="Content Placeholder 2"/>
          <p:cNvSpPr>
            <a:spLocks noGrp="1"/>
          </p:cNvSpPr>
          <p:nvPr>
            <p:ph idx="1"/>
          </p:nvPr>
        </p:nvSpPr>
        <p:spPr>
          <a:xfrm>
            <a:off x="609600" y="1219200"/>
            <a:ext cx="8382000" cy="5334000"/>
          </a:xfrm>
        </p:spPr>
        <p:txBody>
          <a:bodyPr>
            <a:normAutofit lnSpcReduction="10000"/>
          </a:bodyPr>
          <a:lstStyle/>
          <a:p>
            <a:pPr>
              <a:buNone/>
            </a:pPr>
            <a:r>
              <a:rPr lang="el-GR" dirty="0" smtClean="0">
                <a:solidFill>
                  <a:schemeClr val="tx1"/>
                </a:solidFill>
                <a:latin typeface="Calibri" panose="020F0502020204030204" pitchFamily="34" charset="0"/>
              </a:rPr>
              <a:t>-</a:t>
            </a:r>
            <a:r>
              <a:rPr lang="el-GR" b="1" u="sng" dirty="0" smtClean="0">
                <a:solidFill>
                  <a:schemeClr val="tx1"/>
                </a:solidFill>
                <a:latin typeface="Calibri" panose="020F0502020204030204" pitchFamily="34" charset="0"/>
              </a:rPr>
              <a:t>ΑΡΧΕΣ ΛΕΙΤΟΥΡΓΙΑΣ ΑΠΕ</a:t>
            </a:r>
            <a:r>
              <a:rPr lang="en-US" b="1" u="sng" dirty="0">
                <a:solidFill>
                  <a:schemeClr val="tx1"/>
                </a:solidFill>
                <a:latin typeface="Calibri" panose="020F0502020204030204" pitchFamily="34" charset="0"/>
              </a:rPr>
              <a:t> </a:t>
            </a:r>
            <a:r>
              <a:rPr lang="el-GR" dirty="0" smtClean="0">
                <a:solidFill>
                  <a:schemeClr val="tx1"/>
                </a:solidFill>
                <a:latin typeface="Calibri" panose="020F0502020204030204" pitchFamily="34" charset="0"/>
              </a:rPr>
              <a:t>(συνέχεια)</a:t>
            </a:r>
          </a:p>
          <a:p>
            <a:r>
              <a:rPr lang="el-GR" b="1" dirty="0" smtClean="0">
                <a:solidFill>
                  <a:schemeClr val="tx1"/>
                </a:solidFill>
                <a:latin typeface="Calibri" panose="020F0502020204030204" pitchFamily="34" charset="0"/>
              </a:rPr>
              <a:t>Άμεση-Ευρεία </a:t>
            </a:r>
            <a:r>
              <a:rPr lang="el-GR" b="1" dirty="0">
                <a:solidFill>
                  <a:schemeClr val="tx1"/>
                </a:solidFill>
                <a:latin typeface="Calibri" panose="020F0502020204030204" pitchFamily="34" charset="0"/>
              </a:rPr>
              <a:t>αναφορά </a:t>
            </a:r>
            <a:r>
              <a:rPr lang="el-GR" b="1" dirty="0" smtClean="0">
                <a:solidFill>
                  <a:schemeClr val="tx1"/>
                </a:solidFill>
                <a:latin typeface="Calibri" panose="020F0502020204030204" pitchFamily="34" charset="0"/>
              </a:rPr>
              <a:t>κινδύνων</a:t>
            </a:r>
          </a:p>
          <a:p>
            <a:pPr>
              <a:buNone/>
            </a:pPr>
            <a:r>
              <a:rPr lang="el-GR" dirty="0">
                <a:solidFill>
                  <a:schemeClr val="tx1"/>
                </a:solidFill>
                <a:latin typeface="Calibri" panose="020F0502020204030204" pitchFamily="34" charset="0"/>
              </a:rPr>
              <a:t>	</a:t>
            </a:r>
            <a:r>
              <a:rPr lang="el-GR" dirty="0" smtClean="0">
                <a:solidFill>
                  <a:schemeClr val="tx1"/>
                </a:solidFill>
                <a:latin typeface="Calibri" panose="020F0502020204030204" pitchFamily="34" charset="0"/>
              </a:rPr>
              <a:t>	από οποιονδήποτε εντοπίσει κάποιο κίνδυνο</a:t>
            </a:r>
            <a:endParaRPr lang="el-GR" dirty="0">
              <a:solidFill>
                <a:schemeClr val="tx1"/>
              </a:solidFill>
              <a:latin typeface="Calibri" panose="020F0502020204030204" pitchFamily="34" charset="0"/>
            </a:endParaRPr>
          </a:p>
          <a:p>
            <a:r>
              <a:rPr lang="el-GR" b="1" dirty="0" smtClean="0">
                <a:solidFill>
                  <a:schemeClr val="tx1"/>
                </a:solidFill>
                <a:latin typeface="Calibri" panose="020F0502020204030204" pitchFamily="34" charset="0"/>
              </a:rPr>
              <a:t>Εξάλειψη κινδύνων</a:t>
            </a:r>
          </a:p>
          <a:p>
            <a:pPr>
              <a:buNone/>
            </a:pPr>
            <a:r>
              <a:rPr lang="el-GR" dirty="0">
                <a:solidFill>
                  <a:schemeClr val="tx1"/>
                </a:solidFill>
                <a:latin typeface="Calibri" panose="020F0502020204030204" pitchFamily="34" charset="0"/>
              </a:rPr>
              <a:t>	</a:t>
            </a:r>
            <a:r>
              <a:rPr lang="el-GR" dirty="0" smtClean="0">
                <a:solidFill>
                  <a:schemeClr val="tx1"/>
                </a:solidFill>
                <a:latin typeface="Calibri" panose="020F0502020204030204" pitchFamily="34" charset="0"/>
              </a:rPr>
              <a:t>	κοινοποίηση κινδύνων →ενεργοποίηση κ συντονισμό αρμόδιων φορέων για εκδήλωση ενεργειών προς εξάλειψή τους</a:t>
            </a:r>
            <a:endParaRPr lang="el-GR" dirty="0">
              <a:solidFill>
                <a:schemeClr val="tx1"/>
              </a:solidFill>
              <a:latin typeface="Calibri" panose="020F0502020204030204" pitchFamily="34" charset="0"/>
            </a:endParaRPr>
          </a:p>
          <a:p>
            <a:r>
              <a:rPr lang="el-GR" b="1" dirty="0" smtClean="0">
                <a:solidFill>
                  <a:schemeClr val="tx1"/>
                </a:solidFill>
                <a:latin typeface="Calibri" panose="020F0502020204030204" pitchFamily="34" charset="0"/>
              </a:rPr>
              <a:t>Συνεργασία-Εκμετάλλευση πληροφοριών ΑΠΕ</a:t>
            </a:r>
          </a:p>
          <a:p>
            <a:pPr marL="457200" lvl="1" indent="0">
              <a:buNone/>
            </a:pPr>
            <a:r>
              <a:rPr lang="el-GR" dirty="0" smtClean="0">
                <a:solidFill>
                  <a:schemeClr val="tx1"/>
                </a:solidFill>
                <a:latin typeface="Calibri" panose="020F0502020204030204" pitchFamily="34" charset="0"/>
              </a:rPr>
              <a:t>Με φορείς ΑΠΕ άλλων κλάδων και του εξωτερικού.</a:t>
            </a:r>
          </a:p>
          <a:p>
            <a:r>
              <a:rPr lang="el-GR" b="1" dirty="0" smtClean="0">
                <a:solidFill>
                  <a:schemeClr val="tx1"/>
                </a:solidFill>
                <a:latin typeface="Calibri" panose="020F0502020204030204" pitchFamily="34" charset="0"/>
              </a:rPr>
              <a:t>Ενημέρωση προσωπικού</a:t>
            </a:r>
          </a:p>
          <a:p>
            <a:pPr marL="0" indent="0">
              <a:buNone/>
            </a:pPr>
            <a:r>
              <a:rPr lang="el-GR" dirty="0">
                <a:solidFill>
                  <a:schemeClr val="tx1"/>
                </a:solidFill>
                <a:latin typeface="Calibri" panose="020F0502020204030204" pitchFamily="34" charset="0"/>
              </a:rPr>
              <a:t>	</a:t>
            </a:r>
            <a:r>
              <a:rPr lang="el-GR" dirty="0" smtClean="0">
                <a:solidFill>
                  <a:schemeClr val="tx1"/>
                </a:solidFill>
                <a:latin typeface="Calibri" panose="020F0502020204030204" pitchFamily="34" charset="0"/>
              </a:rPr>
              <a:t>κοινοποίηση των πληροφοριών κ εμπειριών σε οποιονδήποτε ενδιαφέρεται.</a:t>
            </a:r>
          </a:p>
          <a:p>
            <a:r>
              <a:rPr lang="el-GR" b="1" dirty="0" smtClean="0">
                <a:solidFill>
                  <a:schemeClr val="tx1"/>
                </a:solidFill>
                <a:latin typeface="Calibri" panose="020F0502020204030204" pitchFamily="34" charset="0"/>
              </a:rPr>
              <a:t>Θέσπιση διαχρονικών-ρεαλιστικών κανόνων ΑΠΕ</a:t>
            </a:r>
          </a:p>
          <a:p>
            <a:pPr marL="0" indent="0">
              <a:buNone/>
            </a:pPr>
            <a:r>
              <a:rPr lang="el-GR" dirty="0">
                <a:solidFill>
                  <a:schemeClr val="tx1"/>
                </a:solidFill>
                <a:latin typeface="Calibri" panose="020F0502020204030204" pitchFamily="34" charset="0"/>
              </a:rPr>
              <a:t>	</a:t>
            </a:r>
            <a:r>
              <a:rPr lang="el-GR" dirty="0" smtClean="0">
                <a:solidFill>
                  <a:schemeClr val="tx1"/>
                </a:solidFill>
                <a:latin typeface="Calibri" panose="020F0502020204030204" pitchFamily="34" charset="0"/>
              </a:rPr>
              <a:t>πρέπει να είναι εφαρμόσιμοι (ρεαλιστικοί) και να έχουν διαχρονική ισχύ.</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6554867" cy="1524000"/>
          </a:xfrm>
        </p:spPr>
        <p:txBody>
          <a:bodyPr/>
          <a:lstStyle/>
          <a:p>
            <a:r>
              <a:rPr lang="el-GR" dirty="0" smtClean="0"/>
              <a:t>ΓΕΝΙΚΑ ΓΙΑ ΤΗΝ ΑΠΕ</a:t>
            </a:r>
            <a:endParaRPr lang="en-US" dirty="0"/>
          </a:p>
        </p:txBody>
      </p:sp>
      <p:sp>
        <p:nvSpPr>
          <p:cNvPr id="3" name="Content Placeholder 2"/>
          <p:cNvSpPr>
            <a:spLocks noGrp="1"/>
          </p:cNvSpPr>
          <p:nvPr>
            <p:ph idx="1"/>
          </p:nvPr>
        </p:nvSpPr>
        <p:spPr>
          <a:xfrm>
            <a:off x="533400" y="1295400"/>
            <a:ext cx="8229600" cy="4800600"/>
          </a:xfrm>
        </p:spPr>
        <p:txBody>
          <a:bodyPr>
            <a:normAutofit/>
          </a:bodyPr>
          <a:lstStyle/>
          <a:p>
            <a:pPr>
              <a:buNone/>
            </a:pPr>
            <a:r>
              <a:rPr lang="el-GR" dirty="0" smtClean="0">
                <a:solidFill>
                  <a:schemeClr val="tx1"/>
                </a:solidFill>
                <a:latin typeface="Calibri" panose="020F0502020204030204" pitchFamily="34" charset="0"/>
              </a:rPr>
              <a:t>-</a:t>
            </a:r>
            <a:r>
              <a:rPr lang="el-GR" b="1" u="sng" dirty="0" smtClean="0">
                <a:solidFill>
                  <a:schemeClr val="tx1"/>
                </a:solidFill>
                <a:latin typeface="Calibri" panose="020F0502020204030204" pitchFamily="34" charset="0"/>
              </a:rPr>
              <a:t>ΚΑΘΗΚΟΝΤΑ ΠΡΟΣΩΠΙΚΟΥ ΠΑ</a:t>
            </a:r>
          </a:p>
          <a:p>
            <a:pPr>
              <a:buNone/>
            </a:pPr>
            <a:r>
              <a:rPr lang="el-GR" dirty="0" smtClean="0">
                <a:solidFill>
                  <a:schemeClr val="tx1"/>
                </a:solidFill>
                <a:latin typeface="Calibri" panose="020F0502020204030204" pitchFamily="34" charset="0"/>
              </a:rPr>
              <a:t>	Γνώση συλλογικότητας ΑΠΕ</a:t>
            </a:r>
          </a:p>
          <a:p>
            <a:pPr>
              <a:buNone/>
            </a:pPr>
            <a:r>
              <a:rPr lang="el-GR" dirty="0" smtClean="0">
                <a:solidFill>
                  <a:schemeClr val="tx1"/>
                </a:solidFill>
                <a:latin typeface="Calibri" panose="020F0502020204030204" pitchFamily="34" charset="0"/>
              </a:rPr>
              <a:t>	Γνώση κ εφαρμογή κανόνων ΑΠΕ</a:t>
            </a:r>
          </a:p>
          <a:p>
            <a:pPr>
              <a:buNone/>
            </a:pPr>
            <a:r>
              <a:rPr lang="el-GR" dirty="0" smtClean="0">
                <a:solidFill>
                  <a:schemeClr val="tx1"/>
                </a:solidFill>
                <a:latin typeface="Calibri" panose="020F0502020204030204" pitchFamily="34" charset="0"/>
              </a:rPr>
              <a:t>	Εντοπισμός κινδύνων-Εφαρμογή μέτρων</a:t>
            </a:r>
          </a:p>
          <a:p>
            <a:pPr>
              <a:buNone/>
            </a:pPr>
            <a:r>
              <a:rPr lang="el-GR" dirty="0" smtClean="0">
                <a:solidFill>
                  <a:schemeClr val="tx1"/>
                </a:solidFill>
                <a:latin typeface="Calibri" panose="020F0502020204030204" pitchFamily="34" charset="0"/>
              </a:rPr>
              <a:t>	Χρήση ΜΑΠ</a:t>
            </a:r>
          </a:p>
          <a:p>
            <a:pPr>
              <a:buNone/>
            </a:pPr>
            <a:r>
              <a:rPr lang="el-GR" dirty="0" smtClean="0">
                <a:solidFill>
                  <a:schemeClr val="tx1"/>
                </a:solidFill>
                <a:latin typeface="Calibri" panose="020F0502020204030204" pitchFamily="34" charset="0"/>
              </a:rPr>
              <a:t>	Αναφορά ατυχημάτων</a:t>
            </a:r>
          </a:p>
          <a:p>
            <a:pPr>
              <a:buNone/>
            </a:pPr>
            <a:r>
              <a:rPr lang="el-GR" dirty="0" smtClean="0">
                <a:solidFill>
                  <a:schemeClr val="tx1"/>
                </a:solidFill>
                <a:latin typeface="Calibri" panose="020F0502020204030204" pitchFamily="34" charset="0"/>
              </a:rPr>
              <a:t>	Χρήση αναφορών (Ίκαρος, Κινδύνων, Αλληλοενημέρωση Μοιρών)</a:t>
            </a:r>
          </a:p>
          <a:p>
            <a:pPr>
              <a:buNone/>
            </a:pPr>
            <a:r>
              <a:rPr lang="el-GR" dirty="0" smtClean="0">
                <a:solidFill>
                  <a:schemeClr val="tx1"/>
                </a:solidFill>
                <a:latin typeface="Calibri" panose="020F0502020204030204" pitchFamily="34" charset="0"/>
              </a:rPr>
              <a:t>	Γνώση ρόλου εκπαίδευσης-αξιολόγησης </a:t>
            </a:r>
            <a:r>
              <a:rPr lang="el-GR" dirty="0" err="1" smtClean="0">
                <a:solidFill>
                  <a:schemeClr val="tx1"/>
                </a:solidFill>
                <a:latin typeface="Calibri" panose="020F0502020204030204" pitchFamily="34" charset="0"/>
              </a:rPr>
              <a:t>πρσ</a:t>
            </a:r>
            <a:r>
              <a:rPr lang="el-GR" dirty="0" smtClean="0">
                <a:solidFill>
                  <a:schemeClr val="tx1"/>
                </a:solidFill>
                <a:latin typeface="Calibri" panose="020F0502020204030204" pitchFamily="34" charset="0"/>
              </a:rPr>
              <a:t>-τήρηση ποιοτικών  προτύπων</a:t>
            </a:r>
          </a:p>
          <a:p>
            <a:pPr>
              <a:buNone/>
            </a:pPr>
            <a:r>
              <a:rPr lang="el-GR" dirty="0" smtClean="0">
                <a:solidFill>
                  <a:schemeClr val="tx1"/>
                </a:solidFill>
                <a:latin typeface="Calibri" panose="020F0502020204030204" pitchFamily="34" charset="0"/>
              </a:rPr>
              <a:t>	Εφαρμογή ΣΥΑ/ΥΠΕΘΑ</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080"/>
            <a:ext cx="6554867" cy="1524000"/>
          </a:xfrm>
        </p:spPr>
        <p:txBody>
          <a:bodyPr/>
          <a:lstStyle/>
          <a:p>
            <a:r>
              <a:rPr lang="el-GR" dirty="0" smtClean="0"/>
              <a:t>ΓΕΝΙΚΑ ΓΙΑ ΤΗΝ ΑΠΕ</a:t>
            </a:r>
            <a:endParaRPr lang="en-US" dirty="0"/>
          </a:p>
        </p:txBody>
      </p:sp>
      <p:sp>
        <p:nvSpPr>
          <p:cNvPr id="3" name="Content Placeholder 2"/>
          <p:cNvSpPr>
            <a:spLocks noGrp="1"/>
          </p:cNvSpPr>
          <p:nvPr>
            <p:ph idx="1"/>
          </p:nvPr>
        </p:nvSpPr>
        <p:spPr>
          <a:xfrm>
            <a:off x="228600" y="854285"/>
            <a:ext cx="6554867" cy="1329270"/>
          </a:xfrm>
        </p:spPr>
        <p:txBody>
          <a:bodyPr/>
          <a:lstStyle/>
          <a:p>
            <a:pPr>
              <a:buNone/>
            </a:pPr>
            <a:r>
              <a:rPr lang="el-GR" dirty="0" smtClean="0">
                <a:solidFill>
                  <a:schemeClr val="tx1"/>
                </a:solidFill>
                <a:latin typeface="Calibri" panose="020F0502020204030204" pitchFamily="34" charset="0"/>
              </a:rPr>
              <a:t>-</a:t>
            </a:r>
            <a:r>
              <a:rPr lang="el-GR" b="1" u="sng" dirty="0" smtClean="0">
                <a:solidFill>
                  <a:schemeClr val="tx1"/>
                </a:solidFill>
                <a:latin typeface="Calibri" panose="020F0502020204030204" pitchFamily="34" charset="0"/>
              </a:rPr>
              <a:t>ΟΡΓΑΝΩΣΗ ΑΠΕ ΣΤΗΝ ΠΑ</a:t>
            </a:r>
          </a:p>
          <a:p>
            <a:pPr>
              <a:buNone/>
            </a:pPr>
            <a:r>
              <a:rPr lang="el-GR" dirty="0" smtClean="0">
                <a:solidFill>
                  <a:schemeClr val="tx1"/>
                </a:solidFill>
                <a:latin typeface="Calibri" panose="020F0502020204030204" pitchFamily="34" charset="0"/>
              </a:rPr>
              <a:t>	Διοικητική υπαγωγή φορέων ΑΠΕ (</a:t>
            </a:r>
            <a:r>
              <a:rPr lang="el-GR" dirty="0" err="1" smtClean="0">
                <a:solidFill>
                  <a:schemeClr val="tx1"/>
                </a:solidFill>
                <a:latin typeface="Calibri" panose="020F0502020204030204" pitchFamily="34" charset="0"/>
              </a:rPr>
              <a:t>ΚΕΑΠΕ</a:t>
            </a:r>
            <a:r>
              <a:rPr lang="el-GR" dirty="0" smtClean="0">
                <a:solidFill>
                  <a:schemeClr val="tx1"/>
                </a:solidFill>
                <a:latin typeface="Calibri" panose="020F0502020204030204" pitchFamily="34" charset="0"/>
              </a:rPr>
              <a:t>)</a:t>
            </a:r>
          </a:p>
        </p:txBody>
      </p:sp>
      <p:pic>
        <p:nvPicPr>
          <p:cNvPr id="5" name="Picture 4"/>
          <p:cNvPicPr>
            <a:picLocks noChangeAspect="1"/>
          </p:cNvPicPr>
          <p:nvPr/>
        </p:nvPicPr>
        <p:blipFill>
          <a:blip r:embed="rId2"/>
          <a:stretch>
            <a:fillRect/>
          </a:stretch>
        </p:blipFill>
        <p:spPr>
          <a:xfrm>
            <a:off x="1284228" y="2133600"/>
            <a:ext cx="6488172" cy="44196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080"/>
            <a:ext cx="6554867" cy="1224280"/>
          </a:xfrm>
        </p:spPr>
        <p:txBody>
          <a:bodyPr/>
          <a:lstStyle/>
          <a:p>
            <a:r>
              <a:rPr lang="el-GR" dirty="0" smtClean="0"/>
              <a:t>ΓΕΝΙΚΑ ΓΙΑ ΤΗΝ ΑΠΕ</a:t>
            </a:r>
            <a:endParaRPr lang="en-US" dirty="0"/>
          </a:p>
        </p:txBody>
      </p:sp>
      <p:sp>
        <p:nvSpPr>
          <p:cNvPr id="3" name="Content Placeholder 2"/>
          <p:cNvSpPr>
            <a:spLocks noGrp="1"/>
          </p:cNvSpPr>
          <p:nvPr>
            <p:ph idx="1"/>
          </p:nvPr>
        </p:nvSpPr>
        <p:spPr>
          <a:xfrm>
            <a:off x="228600" y="854285"/>
            <a:ext cx="6554867" cy="1329270"/>
          </a:xfrm>
        </p:spPr>
        <p:txBody>
          <a:bodyPr>
            <a:normAutofit fontScale="47500" lnSpcReduction="20000"/>
          </a:bodyPr>
          <a:lstStyle/>
          <a:p>
            <a:pPr>
              <a:buNone/>
            </a:pPr>
            <a:r>
              <a:rPr lang="el-GR" dirty="0" smtClean="0">
                <a:solidFill>
                  <a:schemeClr val="tx1"/>
                </a:solidFill>
                <a:latin typeface="Calibri" panose="020F0502020204030204" pitchFamily="34" charset="0"/>
              </a:rPr>
              <a:t>-</a:t>
            </a:r>
            <a:r>
              <a:rPr lang="el-GR" sz="2500" b="1" u="sng" dirty="0" smtClean="0">
                <a:solidFill>
                  <a:schemeClr val="tx1"/>
                </a:solidFill>
                <a:latin typeface="Calibri" panose="020F0502020204030204" pitchFamily="34" charset="0"/>
              </a:rPr>
              <a:t>ΟΡΓΑΝΩΣΗ ΑΠΕ ΣΤΗΝ ΠΑ</a:t>
            </a:r>
          </a:p>
          <a:p>
            <a:pPr>
              <a:buNone/>
            </a:pPr>
            <a:r>
              <a:rPr lang="el-GR" sz="2500" dirty="0" smtClean="0">
                <a:solidFill>
                  <a:schemeClr val="tx1"/>
                </a:solidFill>
                <a:latin typeface="Calibri" panose="020F0502020204030204" pitchFamily="34" charset="0"/>
              </a:rPr>
              <a:t>	Διοικητική υπαγωγή φορέων (</a:t>
            </a:r>
            <a:r>
              <a:rPr lang="el-GR" sz="2500" dirty="0" err="1" smtClean="0">
                <a:solidFill>
                  <a:schemeClr val="tx1"/>
                </a:solidFill>
                <a:latin typeface="Calibri" panose="020F0502020204030204" pitchFamily="34" charset="0"/>
              </a:rPr>
              <a:t>ΔΑΠΕ</a:t>
            </a:r>
            <a:r>
              <a:rPr lang="el-GR" sz="2500" dirty="0" smtClean="0">
                <a:solidFill>
                  <a:schemeClr val="tx1"/>
                </a:solidFill>
                <a:latin typeface="Calibri" panose="020F0502020204030204" pitchFamily="34" charset="0"/>
              </a:rPr>
              <a:t>)</a:t>
            </a:r>
          </a:p>
          <a:p>
            <a:pPr>
              <a:buNone/>
            </a:pPr>
            <a:r>
              <a:rPr lang="el-GR" sz="2500" dirty="0">
                <a:solidFill>
                  <a:schemeClr val="tx1"/>
                </a:solidFill>
                <a:latin typeface="Calibri" panose="020F0502020204030204" pitchFamily="34" charset="0"/>
              </a:rPr>
              <a:t>	</a:t>
            </a:r>
            <a:r>
              <a:rPr lang="el-GR" sz="2500" dirty="0" smtClean="0">
                <a:solidFill>
                  <a:schemeClr val="tx1"/>
                </a:solidFill>
                <a:latin typeface="Calibri" panose="020F0502020204030204" pitchFamily="34" charset="0"/>
              </a:rPr>
              <a:t>Γραφείο Ασφαλείας Πτήσεων κ Εδάφους (</a:t>
            </a:r>
            <a:r>
              <a:rPr lang="el-GR" sz="2500" dirty="0" err="1" smtClean="0">
                <a:solidFill>
                  <a:schemeClr val="tx1"/>
                </a:solidFill>
                <a:latin typeface="Calibri" panose="020F0502020204030204" pitchFamily="34" charset="0"/>
              </a:rPr>
              <a:t>ΓΑΠΕ</a:t>
            </a:r>
            <a:r>
              <a:rPr lang="el-GR" sz="2500" dirty="0" smtClean="0">
                <a:solidFill>
                  <a:schemeClr val="tx1"/>
                </a:solidFill>
                <a:latin typeface="Calibri" panose="020F0502020204030204" pitchFamily="34" charset="0"/>
              </a:rPr>
              <a:t>)</a:t>
            </a:r>
          </a:p>
          <a:p>
            <a:pPr>
              <a:buNone/>
            </a:pPr>
            <a:r>
              <a:rPr lang="el-GR" sz="2500" dirty="0">
                <a:solidFill>
                  <a:schemeClr val="tx1"/>
                </a:solidFill>
                <a:latin typeface="Calibri" panose="020F0502020204030204" pitchFamily="34" charset="0"/>
              </a:rPr>
              <a:t>	</a:t>
            </a:r>
            <a:r>
              <a:rPr lang="el-GR" sz="2500" dirty="0" smtClean="0">
                <a:solidFill>
                  <a:schemeClr val="tx1"/>
                </a:solidFill>
                <a:latin typeface="Calibri" panose="020F0502020204030204" pitchFamily="34" charset="0"/>
              </a:rPr>
              <a:t>Γραφείο Ασφαλείας Εδάφους (</a:t>
            </a:r>
            <a:r>
              <a:rPr lang="el-GR" sz="2500" dirty="0" err="1" smtClean="0">
                <a:solidFill>
                  <a:schemeClr val="tx1"/>
                </a:solidFill>
                <a:latin typeface="Calibri" panose="020F0502020204030204" pitchFamily="34" charset="0"/>
              </a:rPr>
              <a:t>ΓΑΕ</a:t>
            </a:r>
            <a:r>
              <a:rPr lang="el-GR" sz="2500" dirty="0" smtClean="0">
                <a:solidFill>
                  <a:schemeClr val="tx1"/>
                </a:solidFill>
                <a:latin typeface="Calibri" panose="020F0502020204030204" pitchFamily="34" charset="0"/>
              </a:rPr>
              <a:t>)</a:t>
            </a:r>
          </a:p>
          <a:p>
            <a:pPr>
              <a:buNone/>
            </a:pPr>
            <a:r>
              <a:rPr lang="el-GR" sz="2500" dirty="0">
                <a:solidFill>
                  <a:schemeClr val="tx1"/>
                </a:solidFill>
                <a:latin typeface="Calibri" panose="020F0502020204030204" pitchFamily="34" charset="0"/>
              </a:rPr>
              <a:t>	</a:t>
            </a:r>
            <a:r>
              <a:rPr lang="el-GR" sz="2500" dirty="0" smtClean="0">
                <a:solidFill>
                  <a:schemeClr val="tx1"/>
                </a:solidFill>
                <a:latin typeface="Calibri" panose="020F0502020204030204" pitchFamily="34" charset="0"/>
              </a:rPr>
              <a:t>Σύστημα Υγείας και Ασφάλειας στην Εργασία</a:t>
            </a:r>
            <a:r>
              <a:rPr lang="el-GR" dirty="0">
                <a:solidFill>
                  <a:schemeClr val="tx1"/>
                </a:solidFill>
                <a:latin typeface="Calibri" panose="020F0502020204030204" pitchFamily="34" charset="0"/>
              </a:rPr>
              <a:t>	</a:t>
            </a:r>
            <a:endParaRPr lang="el-GR" dirty="0" smtClean="0">
              <a:solidFill>
                <a:schemeClr val="tx1"/>
              </a:solidFill>
              <a:latin typeface="Calibri" panose="020F0502020204030204" pitchFamily="34" charset="0"/>
            </a:endParaRPr>
          </a:p>
        </p:txBody>
      </p:sp>
      <p:pic>
        <p:nvPicPr>
          <p:cNvPr id="13" name="Picture 12"/>
          <p:cNvPicPr>
            <a:picLocks noChangeAspect="1"/>
          </p:cNvPicPr>
          <p:nvPr/>
        </p:nvPicPr>
        <p:blipFill>
          <a:blip r:embed="rId2"/>
          <a:stretch>
            <a:fillRect/>
          </a:stretch>
        </p:blipFill>
        <p:spPr>
          <a:xfrm>
            <a:off x="1117168" y="2514600"/>
            <a:ext cx="6909663" cy="3488360"/>
          </a:xfrm>
          <a:prstGeom prst="rect">
            <a:avLst/>
          </a:prstGeom>
        </p:spPr>
      </p:pic>
    </p:spTree>
    <p:extLst>
      <p:ext uri="{BB962C8B-B14F-4D97-AF65-F5344CB8AC3E}">
        <p14:creationId xmlns:p14="http://schemas.microsoft.com/office/powerpoint/2010/main" val="1487428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467600" cy="1524000"/>
          </a:xfrm>
        </p:spPr>
        <p:txBody>
          <a:bodyPr>
            <a:normAutofit/>
          </a:bodyPr>
          <a:lstStyle/>
          <a:p>
            <a:r>
              <a:rPr lang="el-GR" dirty="0" smtClean="0">
                <a:latin typeface="Calibri" panose="020F0502020204030204" pitchFamily="34" charset="0"/>
              </a:rPr>
              <a:t>ΜΕΘΟΔΟΛΟΓΙΑ ΠΡΟΛΗΨΗΣ ΑΤΥΧΗΜΑΤΩΝ</a:t>
            </a:r>
            <a:endParaRPr lang="en-US" dirty="0">
              <a:latin typeface="Calibri" panose="020F0502020204030204" pitchFamily="34" charset="0"/>
            </a:endParaRPr>
          </a:p>
        </p:txBody>
      </p:sp>
      <p:sp>
        <p:nvSpPr>
          <p:cNvPr id="3" name="Content Placeholder 2"/>
          <p:cNvSpPr>
            <a:spLocks noGrp="1"/>
          </p:cNvSpPr>
          <p:nvPr>
            <p:ph idx="1"/>
          </p:nvPr>
        </p:nvSpPr>
        <p:spPr>
          <a:xfrm>
            <a:off x="533400" y="685800"/>
            <a:ext cx="8305800" cy="4343400"/>
          </a:xfrm>
        </p:spPr>
        <p:txBody>
          <a:bodyPr>
            <a:normAutofit lnSpcReduction="10000"/>
          </a:bodyPr>
          <a:lstStyle/>
          <a:p>
            <a:pPr>
              <a:buNone/>
            </a:pPr>
            <a:r>
              <a:rPr lang="el-GR" dirty="0" smtClean="0">
                <a:solidFill>
                  <a:schemeClr val="tx1"/>
                </a:solidFill>
                <a:latin typeface="Calibri" panose="020F0502020204030204" pitchFamily="34" charset="0"/>
              </a:rPr>
              <a:t>-</a:t>
            </a:r>
            <a:r>
              <a:rPr lang="el-GR" b="1" u="sng" dirty="0" smtClean="0">
                <a:solidFill>
                  <a:schemeClr val="tx1"/>
                </a:solidFill>
                <a:latin typeface="Calibri" panose="020F0502020204030204" pitchFamily="34" charset="0"/>
              </a:rPr>
              <a:t>Βήματα εκπόνησης προγράμματος ΠΡΟΛΗΨΗΣ ΑΤΥΧΗΜΑΤΩΝ</a:t>
            </a:r>
          </a:p>
          <a:p>
            <a:pPr>
              <a:buNone/>
            </a:pPr>
            <a:r>
              <a:rPr lang="el-GR" dirty="0" smtClean="0">
                <a:solidFill>
                  <a:schemeClr val="tx1"/>
                </a:solidFill>
                <a:latin typeface="Calibri" panose="020F0502020204030204" pitchFamily="34" charset="0"/>
              </a:rPr>
              <a:t>	Καθορισμός προτύπων (θεσμικά κείμενα </a:t>
            </a:r>
            <a:r>
              <a:rPr lang="el-GR" dirty="0" err="1" smtClean="0">
                <a:solidFill>
                  <a:schemeClr val="tx1"/>
                </a:solidFill>
                <a:latin typeface="Calibri" panose="020F0502020204030204" pitchFamily="34" charset="0"/>
              </a:rPr>
              <a:t>ΠΑ</a:t>
            </a:r>
            <a:r>
              <a:rPr lang="el-GR" dirty="0" smtClean="0">
                <a:solidFill>
                  <a:schemeClr val="tx1"/>
                </a:solidFill>
                <a:latin typeface="Calibri" panose="020F0502020204030204" pitchFamily="34" charset="0"/>
              </a:rPr>
              <a:t>)</a:t>
            </a:r>
          </a:p>
          <a:p>
            <a:pPr>
              <a:buNone/>
            </a:pPr>
            <a:r>
              <a:rPr lang="el-GR" dirty="0" smtClean="0">
                <a:solidFill>
                  <a:schemeClr val="tx1"/>
                </a:solidFill>
                <a:latin typeface="Calibri" panose="020F0502020204030204" pitchFamily="34" charset="0"/>
              </a:rPr>
              <a:t>	Αποδοχή προτύπων</a:t>
            </a:r>
          </a:p>
          <a:p>
            <a:pPr>
              <a:buNone/>
            </a:pPr>
            <a:r>
              <a:rPr lang="el-GR" dirty="0" smtClean="0">
                <a:solidFill>
                  <a:schemeClr val="tx1"/>
                </a:solidFill>
                <a:latin typeface="Calibri" panose="020F0502020204030204" pitchFamily="34" charset="0"/>
              </a:rPr>
              <a:t>	Αναγνώριση κινδύνων</a:t>
            </a:r>
          </a:p>
          <a:p>
            <a:pPr>
              <a:buNone/>
            </a:pPr>
            <a:r>
              <a:rPr lang="el-GR" dirty="0" smtClean="0">
                <a:solidFill>
                  <a:schemeClr val="tx1"/>
                </a:solidFill>
                <a:latin typeface="Calibri" panose="020F0502020204030204" pitchFamily="34" charset="0"/>
              </a:rPr>
              <a:t>	Επίλυση προβλημάτων</a:t>
            </a:r>
          </a:p>
          <a:p>
            <a:pPr>
              <a:buNone/>
            </a:pPr>
            <a:r>
              <a:rPr lang="el-GR" dirty="0" smtClean="0">
                <a:solidFill>
                  <a:schemeClr val="tx1"/>
                </a:solidFill>
                <a:latin typeface="Calibri" panose="020F0502020204030204" pitchFamily="34" charset="0"/>
              </a:rPr>
              <a:t>		Μηχανικές λύσεις</a:t>
            </a:r>
          </a:p>
          <a:p>
            <a:pPr>
              <a:buNone/>
            </a:pPr>
            <a:r>
              <a:rPr lang="el-GR" dirty="0" smtClean="0">
                <a:solidFill>
                  <a:schemeClr val="tx1"/>
                </a:solidFill>
                <a:latin typeface="Calibri" panose="020F0502020204030204" pitchFamily="34" charset="0"/>
              </a:rPr>
              <a:t>		Λύσεις ελέγχου</a:t>
            </a:r>
          </a:p>
          <a:p>
            <a:pPr>
              <a:buNone/>
            </a:pPr>
            <a:r>
              <a:rPr lang="el-GR" dirty="0" smtClean="0">
                <a:solidFill>
                  <a:schemeClr val="tx1"/>
                </a:solidFill>
                <a:latin typeface="Calibri" panose="020F0502020204030204" pitchFamily="34" charset="0"/>
              </a:rPr>
              <a:t>		Λύσεις ενημέρωσης</a:t>
            </a:r>
          </a:p>
          <a:p>
            <a:pPr>
              <a:buNone/>
            </a:pPr>
            <a:r>
              <a:rPr lang="el-GR" dirty="0" smtClean="0">
                <a:solidFill>
                  <a:schemeClr val="tx1"/>
                </a:solidFill>
                <a:latin typeface="Calibri" panose="020F0502020204030204" pitchFamily="34" charset="0"/>
              </a:rPr>
              <a:t>		Χρήση </a:t>
            </a:r>
            <a:r>
              <a:rPr lang="el-GR" dirty="0" err="1" smtClean="0">
                <a:solidFill>
                  <a:schemeClr val="tx1"/>
                </a:solidFill>
                <a:latin typeface="Calibri" panose="020F0502020204030204" pitchFamily="34" charset="0"/>
              </a:rPr>
              <a:t>ΜΑΠ</a:t>
            </a:r>
            <a:endParaRPr lang="el-GR" dirty="0" smtClean="0">
              <a:solidFill>
                <a:schemeClr val="tx1"/>
              </a:solidFill>
              <a:latin typeface="Calibri" panose="020F0502020204030204" pitchFamily="34" charset="0"/>
            </a:endParaRPr>
          </a:p>
          <a:p>
            <a:pPr>
              <a:buNone/>
            </a:pPr>
            <a:r>
              <a:rPr lang="el-GR" dirty="0" smtClean="0">
                <a:solidFill>
                  <a:schemeClr val="tx1"/>
                </a:solidFill>
                <a:latin typeface="Calibri" panose="020F0502020204030204" pitchFamily="34"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534400" cy="6324600"/>
          </a:xfrm>
        </p:spPr>
        <p:txBody>
          <a:bodyPr>
            <a:normAutofit fontScale="92500" lnSpcReduction="20000"/>
          </a:bodyPr>
          <a:lstStyle/>
          <a:p>
            <a:pPr>
              <a:buNone/>
            </a:pPr>
            <a:r>
              <a:rPr lang="el-GR" dirty="0" smtClean="0">
                <a:solidFill>
                  <a:schemeClr val="tx1"/>
                </a:solidFill>
                <a:latin typeface="Calibri" panose="020F0502020204030204" pitchFamily="34" charset="0"/>
              </a:rPr>
              <a:t>-</a:t>
            </a:r>
            <a:r>
              <a:rPr lang="el-GR" b="1" u="sng" dirty="0" smtClean="0">
                <a:solidFill>
                  <a:schemeClr val="tx1"/>
                </a:solidFill>
                <a:latin typeface="Calibri" panose="020F0502020204030204" pitchFamily="34" charset="0"/>
              </a:rPr>
              <a:t>ΜΕΘΟΔΟΙ ΠΡΟΛΗΨΗΣ ΑΤΥΧΗΜΑΤΩΝ</a:t>
            </a:r>
          </a:p>
          <a:p>
            <a:pPr>
              <a:buNone/>
            </a:pPr>
            <a:r>
              <a:rPr lang="el-GR" dirty="0" smtClean="0">
                <a:solidFill>
                  <a:schemeClr val="tx1"/>
                </a:solidFill>
                <a:latin typeface="Calibri" panose="020F0502020204030204" pitchFamily="34" charset="0"/>
              </a:rPr>
              <a:t>	</a:t>
            </a:r>
            <a:r>
              <a:rPr lang="el-GR" b="1" dirty="0" smtClean="0">
                <a:solidFill>
                  <a:schemeClr val="tx1"/>
                </a:solidFill>
                <a:latin typeface="Calibri" panose="020F0502020204030204" pitchFamily="34" charset="0"/>
              </a:rPr>
              <a:t>ΕΠΙΜΕΡΟΥΣ </a:t>
            </a:r>
            <a:r>
              <a:rPr lang="el-GR" b="1" dirty="0" smtClean="0">
                <a:solidFill>
                  <a:schemeClr val="tx1"/>
                </a:solidFill>
                <a:latin typeface="Calibri" panose="020F0502020204030204" pitchFamily="34" charset="0"/>
              </a:rPr>
              <a:t>ΣΤΟΙΧΕΙΑ</a:t>
            </a:r>
            <a:r>
              <a:rPr lang="en-US" b="1" dirty="0" smtClean="0">
                <a:solidFill>
                  <a:schemeClr val="tx1"/>
                </a:solidFill>
                <a:latin typeface="Calibri" panose="020F0502020204030204" pitchFamily="34" charset="0"/>
              </a:rPr>
              <a:t> </a:t>
            </a:r>
            <a:r>
              <a:rPr lang="el-GR" b="1" dirty="0" smtClean="0">
                <a:solidFill>
                  <a:schemeClr val="tx1"/>
                </a:solidFill>
                <a:latin typeface="Calibri" panose="020F0502020204030204" pitchFamily="34" charset="0"/>
              </a:rPr>
              <a:t>ΠΡΟΓΡΑΜΜΑΤΟΣ </a:t>
            </a:r>
            <a:r>
              <a:rPr lang="el-GR" b="1" dirty="0" smtClean="0">
                <a:solidFill>
                  <a:schemeClr val="tx1"/>
                </a:solidFill>
                <a:latin typeface="Calibri" panose="020F0502020204030204" pitchFamily="34" charset="0"/>
              </a:rPr>
              <a:t>ΑΠΕ</a:t>
            </a:r>
          </a:p>
          <a:p>
            <a:pPr>
              <a:buNone/>
            </a:pPr>
            <a:r>
              <a:rPr lang="el-GR" dirty="0" smtClean="0">
                <a:solidFill>
                  <a:schemeClr val="tx1"/>
                </a:solidFill>
                <a:latin typeface="Calibri" panose="020F0502020204030204" pitchFamily="34" charset="0"/>
              </a:rPr>
              <a:t>	-ΔΥΠΠΑ</a:t>
            </a:r>
          </a:p>
          <a:p>
            <a:pPr>
              <a:buNone/>
            </a:pPr>
            <a:r>
              <a:rPr lang="el-GR" dirty="0" smtClean="0">
                <a:solidFill>
                  <a:schemeClr val="tx1"/>
                </a:solidFill>
                <a:latin typeface="Calibri" panose="020F0502020204030204" pitchFamily="34" charset="0"/>
              </a:rPr>
              <a:t>	-Εκτίμηση Επικινδυνότητας</a:t>
            </a:r>
          </a:p>
          <a:p>
            <a:pPr>
              <a:buNone/>
            </a:pPr>
            <a:r>
              <a:rPr lang="el-GR" dirty="0" smtClean="0">
                <a:solidFill>
                  <a:schemeClr val="tx1"/>
                </a:solidFill>
                <a:latin typeface="Calibri" panose="020F0502020204030204" pitchFamily="34" charset="0"/>
              </a:rPr>
              <a:t>	-Εκπαίδευση/Επιμόρφωση</a:t>
            </a:r>
          </a:p>
          <a:p>
            <a:pPr>
              <a:buNone/>
            </a:pPr>
            <a:r>
              <a:rPr lang="el-GR" dirty="0" smtClean="0">
                <a:solidFill>
                  <a:schemeClr val="tx1"/>
                </a:solidFill>
                <a:latin typeface="Calibri" panose="020F0502020204030204" pitchFamily="34" charset="0"/>
              </a:rPr>
              <a:t>	-Συσκέψεις ΑΠΕ</a:t>
            </a:r>
          </a:p>
          <a:p>
            <a:pPr>
              <a:buNone/>
            </a:pPr>
            <a:r>
              <a:rPr lang="el-GR" dirty="0">
                <a:solidFill>
                  <a:schemeClr val="tx1"/>
                </a:solidFill>
                <a:latin typeface="Calibri" panose="020F0502020204030204" pitchFamily="34" charset="0"/>
              </a:rPr>
              <a:t>	</a:t>
            </a:r>
            <a:r>
              <a:rPr lang="el-GR" dirty="0" smtClean="0">
                <a:solidFill>
                  <a:schemeClr val="tx1"/>
                </a:solidFill>
                <a:latin typeface="Calibri" panose="020F0502020204030204" pitchFamily="34" charset="0"/>
              </a:rPr>
              <a:t>-Ενημέρωση προσωπικού επί Ατυχημάτων</a:t>
            </a:r>
          </a:p>
          <a:p>
            <a:pPr>
              <a:buNone/>
            </a:pPr>
            <a:r>
              <a:rPr lang="el-GR" dirty="0">
                <a:solidFill>
                  <a:schemeClr val="tx1"/>
                </a:solidFill>
                <a:latin typeface="Calibri" panose="020F0502020204030204" pitchFamily="34" charset="0"/>
              </a:rPr>
              <a:t>	</a:t>
            </a:r>
            <a:r>
              <a:rPr lang="el-GR" dirty="0" smtClean="0">
                <a:solidFill>
                  <a:schemeClr val="tx1"/>
                </a:solidFill>
                <a:latin typeface="Calibri" panose="020F0502020204030204" pitchFamily="34" charset="0"/>
              </a:rPr>
              <a:t>-Ανάλυση και εκμετάλλευση στατιστικών στοιχείων  και πληροφοριών από ατυχήματα</a:t>
            </a:r>
          </a:p>
          <a:p>
            <a:pPr>
              <a:buNone/>
            </a:pPr>
            <a:r>
              <a:rPr lang="el-GR" dirty="0">
                <a:solidFill>
                  <a:schemeClr val="tx1"/>
                </a:solidFill>
                <a:latin typeface="Calibri" panose="020F0502020204030204" pitchFamily="34" charset="0"/>
              </a:rPr>
              <a:t>	</a:t>
            </a:r>
            <a:r>
              <a:rPr lang="el-GR" dirty="0" smtClean="0">
                <a:solidFill>
                  <a:schemeClr val="tx1"/>
                </a:solidFill>
                <a:latin typeface="Calibri" panose="020F0502020204030204" pitchFamily="34" charset="0"/>
              </a:rPr>
              <a:t>-Επιβράβευση προσωπικού για συμβολή στην ΑΠΕ</a:t>
            </a:r>
          </a:p>
          <a:p>
            <a:pPr>
              <a:buNone/>
            </a:pPr>
            <a:r>
              <a:rPr lang="el-GR" dirty="0">
                <a:solidFill>
                  <a:schemeClr val="tx1"/>
                </a:solidFill>
                <a:latin typeface="Calibri" panose="020F0502020204030204" pitchFamily="34" charset="0"/>
              </a:rPr>
              <a:t>	</a:t>
            </a:r>
            <a:r>
              <a:rPr lang="el-GR" dirty="0" smtClean="0">
                <a:solidFill>
                  <a:schemeClr val="tx1"/>
                </a:solidFill>
                <a:latin typeface="Calibri" panose="020F0502020204030204" pitchFamily="34" charset="0"/>
              </a:rPr>
              <a:t>-Πρόληψη ατυχημάτων από πρόσκρουση πτηνών</a:t>
            </a:r>
          </a:p>
          <a:p>
            <a:pPr>
              <a:buNone/>
            </a:pPr>
            <a:r>
              <a:rPr lang="el-GR" dirty="0">
                <a:solidFill>
                  <a:schemeClr val="tx1"/>
                </a:solidFill>
                <a:latin typeface="Calibri" panose="020F0502020204030204" pitchFamily="34" charset="0"/>
              </a:rPr>
              <a:t>	</a:t>
            </a:r>
            <a:r>
              <a:rPr lang="el-GR" dirty="0" smtClean="0">
                <a:solidFill>
                  <a:schemeClr val="tx1"/>
                </a:solidFill>
                <a:latin typeface="Calibri" panose="020F0502020204030204" pitchFamily="34" charset="0"/>
              </a:rPr>
              <a:t>-Πρόληψη ατυχημάτων από </a:t>
            </a:r>
            <a:r>
              <a:rPr lang="en-US" dirty="0" err="1" smtClean="0">
                <a:solidFill>
                  <a:schemeClr val="tx1"/>
                </a:solidFill>
                <a:latin typeface="Calibri" panose="020F0502020204030204" pitchFamily="34" charset="0"/>
              </a:rPr>
              <a:t>FOD</a:t>
            </a:r>
            <a:r>
              <a:rPr lang="en-US" dirty="0" smtClean="0">
                <a:solidFill>
                  <a:schemeClr val="tx1"/>
                </a:solidFill>
                <a:latin typeface="Calibri" panose="020F0502020204030204" pitchFamily="34" charset="0"/>
              </a:rPr>
              <a:t>.</a:t>
            </a:r>
          </a:p>
          <a:p>
            <a:pPr>
              <a:buNone/>
            </a:pPr>
            <a:r>
              <a:rPr lang="en-US" dirty="0">
                <a:solidFill>
                  <a:schemeClr val="tx1"/>
                </a:solidFill>
                <a:latin typeface="Calibri" panose="020F0502020204030204" pitchFamily="34" charset="0"/>
              </a:rPr>
              <a:t>	</a:t>
            </a:r>
            <a:r>
              <a:rPr lang="en-US" dirty="0" smtClean="0">
                <a:solidFill>
                  <a:schemeClr val="tx1"/>
                </a:solidFill>
                <a:latin typeface="Calibri" panose="020F0502020204030204" pitchFamily="34" charset="0"/>
              </a:rPr>
              <a:t>-</a:t>
            </a:r>
            <a:r>
              <a:rPr lang="el-GR" dirty="0" smtClean="0">
                <a:solidFill>
                  <a:schemeClr val="tx1"/>
                </a:solidFill>
                <a:latin typeface="Calibri" panose="020F0502020204030204" pitchFamily="34" charset="0"/>
              </a:rPr>
              <a:t>Διερεύνηση Αεροπορικών Ατυχημάτων</a:t>
            </a:r>
          </a:p>
          <a:p>
            <a:pPr>
              <a:buNone/>
            </a:pPr>
            <a:r>
              <a:rPr lang="el-GR" dirty="0" smtClean="0">
                <a:solidFill>
                  <a:schemeClr val="tx1"/>
                </a:solidFill>
                <a:latin typeface="Calibri" panose="020F0502020204030204" pitchFamily="34" charset="0"/>
              </a:rPr>
              <a:t>	-Ημέρα Πρόληψης Ατυχημάτων</a:t>
            </a:r>
          </a:p>
          <a:p>
            <a:pPr>
              <a:buNone/>
            </a:pPr>
            <a:r>
              <a:rPr lang="el-GR" dirty="0" smtClean="0">
                <a:solidFill>
                  <a:schemeClr val="tx1"/>
                </a:solidFill>
                <a:latin typeface="Calibri" panose="020F0502020204030204" pitchFamily="34" charset="0"/>
              </a:rPr>
              <a:t>	-Επιθεωρήσεις/Επιτελικές Επισκέψεις</a:t>
            </a:r>
          </a:p>
          <a:p>
            <a:pPr>
              <a:buNone/>
            </a:pPr>
            <a:r>
              <a:rPr lang="el-GR" dirty="0">
                <a:solidFill>
                  <a:schemeClr val="tx1"/>
                </a:solidFill>
                <a:latin typeface="Calibri" panose="020F0502020204030204" pitchFamily="34" charset="0"/>
              </a:rPr>
              <a:t>	</a:t>
            </a:r>
            <a:r>
              <a:rPr lang="el-GR" dirty="0" smtClean="0">
                <a:solidFill>
                  <a:schemeClr val="tx1"/>
                </a:solidFill>
                <a:latin typeface="Calibri" panose="020F0502020204030204" pitchFamily="34" charset="0"/>
              </a:rPr>
              <a:t>-Συμφωνίες Τυποποίησης ΝΑΤΟ (</a:t>
            </a:r>
            <a:r>
              <a:rPr lang="en-US" dirty="0" err="1" smtClean="0">
                <a:solidFill>
                  <a:schemeClr val="tx1"/>
                </a:solidFill>
                <a:latin typeface="Calibri" panose="020F0502020204030204" pitchFamily="34" charset="0"/>
              </a:rPr>
              <a:t>STANAG</a:t>
            </a:r>
            <a:r>
              <a:rPr lang="en-US" dirty="0" smtClean="0">
                <a:solidFill>
                  <a:schemeClr val="tx1"/>
                </a:solidFill>
                <a:latin typeface="Calibri" panose="020F0502020204030204" pitchFamily="34" charset="0"/>
              </a:rPr>
              <a:t>)</a:t>
            </a:r>
            <a:endParaRPr lang="el-GR" dirty="0" smtClean="0">
              <a:solidFill>
                <a:schemeClr val="tx1"/>
              </a:solidFill>
              <a:latin typeface="Calibri" panose="020F0502020204030204" pitchFamily="34" charset="0"/>
            </a:endParaRPr>
          </a:p>
          <a:p>
            <a:pPr>
              <a:buNone/>
            </a:pPr>
            <a:r>
              <a:rPr lang="el-GR" dirty="0" smtClean="0">
                <a:solidFill>
                  <a:schemeClr val="tx1"/>
                </a:solidFill>
                <a:latin typeface="Calibri" panose="020F0502020204030204" pitchFamily="34" charset="0"/>
              </a:rPr>
              <a:t>	-Εκδόσεις ΑΠΕ</a:t>
            </a:r>
          </a:p>
        </p:txBody>
      </p:sp>
      <p:sp>
        <p:nvSpPr>
          <p:cNvPr id="4" name="Title 1"/>
          <p:cNvSpPr txBox="1">
            <a:spLocks/>
          </p:cNvSpPr>
          <p:nvPr/>
        </p:nvSpPr>
        <p:spPr>
          <a:xfrm>
            <a:off x="533400" y="-533400"/>
            <a:ext cx="7467600" cy="1524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smtClean="0">
                <a:latin typeface="Calibri" panose="020F0502020204030204" pitchFamily="34" charset="0"/>
              </a:rPr>
              <a:t>ΜΕΘΟΔΟΛΟΓΙΑ ΠΡΟΛΗΨΗΣ ΑΤΥΧΗΜΑΤΩΝ</a:t>
            </a:r>
            <a:endParaRPr lang="en-US"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61530"/>
            <a:ext cx="6554867" cy="3767670"/>
          </a:xfrm>
        </p:spPr>
        <p:txBody>
          <a:bodyPr>
            <a:normAutofit lnSpcReduction="10000"/>
          </a:bodyPr>
          <a:lstStyle/>
          <a:p>
            <a:pPr>
              <a:buNone/>
            </a:pPr>
            <a:r>
              <a:rPr lang="el-GR" dirty="0" smtClean="0">
                <a:solidFill>
                  <a:schemeClr val="tx1"/>
                </a:solidFill>
                <a:latin typeface="Calibri" panose="020F0502020204030204" pitchFamily="34" charset="0"/>
              </a:rPr>
              <a:t>-ΜΕΘΟΔΟΙ ΠΡΟΛΗΨΗΣ ΑΤΥΧΗΜΑΤΩΝ</a:t>
            </a:r>
          </a:p>
          <a:p>
            <a:pPr>
              <a:buNone/>
            </a:pPr>
            <a:r>
              <a:rPr lang="el-GR" dirty="0" smtClean="0">
                <a:solidFill>
                  <a:schemeClr val="tx1"/>
                </a:solidFill>
                <a:latin typeface="Calibri" panose="020F0502020204030204" pitchFamily="34" charset="0"/>
              </a:rPr>
              <a:t>	ΕΠΙΜΕΡΟΥΣ ΣΤΟΙΧΕΙΑΠΡΟΓΡΑΜΜΑΤΟΣ ΑΠΕ</a:t>
            </a:r>
          </a:p>
          <a:p>
            <a:pPr>
              <a:buNone/>
            </a:pPr>
            <a:r>
              <a:rPr lang="el-GR" dirty="0" smtClean="0">
                <a:solidFill>
                  <a:schemeClr val="tx1"/>
                </a:solidFill>
                <a:latin typeface="Calibri" panose="020F0502020204030204" pitchFamily="34" charset="0"/>
              </a:rPr>
              <a:t>	-Ενημέρωση  προσωπικού</a:t>
            </a:r>
          </a:p>
          <a:p>
            <a:pPr>
              <a:buNone/>
            </a:pPr>
            <a:r>
              <a:rPr lang="el-GR" dirty="0" smtClean="0">
                <a:solidFill>
                  <a:schemeClr val="tx1"/>
                </a:solidFill>
                <a:latin typeface="Calibri" panose="020F0502020204030204" pitchFamily="34" charset="0"/>
              </a:rPr>
              <a:t>	-Ανάλυση στατιστικών στοιχείων</a:t>
            </a:r>
          </a:p>
          <a:p>
            <a:pPr>
              <a:buNone/>
            </a:pPr>
            <a:r>
              <a:rPr lang="el-GR" dirty="0" smtClean="0">
                <a:solidFill>
                  <a:schemeClr val="tx1"/>
                </a:solidFill>
                <a:latin typeface="Calibri" panose="020F0502020204030204" pitchFamily="34" charset="0"/>
              </a:rPr>
              <a:t>	-Συμμετοχη ΥΥ</a:t>
            </a:r>
          </a:p>
          <a:p>
            <a:pPr>
              <a:buNone/>
            </a:pPr>
            <a:r>
              <a:rPr lang="el-GR" dirty="0" smtClean="0">
                <a:solidFill>
                  <a:schemeClr val="tx1"/>
                </a:solidFill>
                <a:latin typeface="Calibri" panose="020F0502020204030204" pitchFamily="34" charset="0"/>
              </a:rPr>
              <a:t>	-Εβδομάδα ΑΠΕ</a:t>
            </a:r>
          </a:p>
          <a:p>
            <a:pPr>
              <a:buNone/>
            </a:pPr>
            <a:r>
              <a:rPr lang="el-GR" dirty="0" smtClean="0">
                <a:solidFill>
                  <a:schemeClr val="tx1"/>
                </a:solidFill>
                <a:latin typeface="Calibri" panose="020F0502020204030204" pitchFamily="34" charset="0"/>
              </a:rPr>
              <a:t>	-Εβδομάδα Οδικής Ασφάλειας</a:t>
            </a:r>
          </a:p>
          <a:p>
            <a:pPr>
              <a:buNone/>
            </a:pPr>
            <a:r>
              <a:rPr lang="el-GR" dirty="0" smtClean="0">
                <a:solidFill>
                  <a:schemeClr val="tx1"/>
                </a:solidFill>
                <a:latin typeface="Calibri" panose="020F0502020204030204" pitchFamily="34" charset="0"/>
              </a:rPr>
              <a:t>	-Επιβράβευση ΠΡΣ για συμβολή ΑΠΕ</a:t>
            </a:r>
          </a:p>
          <a:p>
            <a:pPr>
              <a:buNone/>
            </a:pPr>
            <a:r>
              <a:rPr lang="el-GR" dirty="0" smtClean="0">
                <a:solidFill>
                  <a:schemeClr val="tx1"/>
                </a:solidFill>
                <a:latin typeface="Calibri" panose="020F0502020204030204" pitchFamily="34" charset="0"/>
              </a:rPr>
              <a:t>	-Αναφορές ΙΚΑΡΟΣ</a:t>
            </a:r>
          </a:p>
        </p:txBody>
      </p:sp>
      <p:sp>
        <p:nvSpPr>
          <p:cNvPr id="4" name="Title 3"/>
          <p:cNvSpPr>
            <a:spLocks noGrp="1"/>
          </p:cNvSpPr>
          <p:nvPr>
            <p:ph type="title"/>
          </p:nvPr>
        </p:nvSpPr>
        <p:spPr/>
        <p:txBody>
          <a:bodyPr/>
          <a:lstStyle/>
          <a:p>
            <a:endParaRPr lang="en-US"/>
          </a:p>
        </p:txBody>
      </p:sp>
      <p:sp>
        <p:nvSpPr>
          <p:cNvPr id="5" name="Title 1"/>
          <p:cNvSpPr txBox="1">
            <a:spLocks/>
          </p:cNvSpPr>
          <p:nvPr/>
        </p:nvSpPr>
        <p:spPr>
          <a:xfrm>
            <a:off x="533400" y="-533400"/>
            <a:ext cx="7467600" cy="1524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smtClean="0">
                <a:latin typeface="Calibri" panose="020F0502020204030204" pitchFamily="34" charset="0"/>
              </a:rPr>
              <a:t>ΜΕΘΟΔΟΛΟΓΙΑ ΠΡΟΛΗΨΗΣ ΑΤΥΧΗΜΑΤΩΝ</a:t>
            </a:r>
            <a:endParaRPr lang="en-US"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l-GR" dirty="0" smtClean="0">
                <a:solidFill>
                  <a:schemeClr val="tx1"/>
                </a:solidFill>
                <a:latin typeface="Calibri" panose="020F0502020204030204" pitchFamily="34" charset="0"/>
              </a:rPr>
              <a:t>-ΜΕΘΟΔΟΙ ΠΡΟΛΗΨΗΣ ΑΤΥΧΗΜΑΤΩΝ</a:t>
            </a:r>
          </a:p>
          <a:p>
            <a:pPr>
              <a:buNone/>
            </a:pPr>
            <a:r>
              <a:rPr lang="el-GR" dirty="0" smtClean="0">
                <a:solidFill>
                  <a:schemeClr val="tx1"/>
                </a:solidFill>
                <a:latin typeface="Calibri" panose="020F0502020204030204" pitchFamily="34" charset="0"/>
              </a:rPr>
              <a:t>	ΕΠΙΜΕΡΟΥΣ </a:t>
            </a:r>
            <a:r>
              <a:rPr lang="el-GR" dirty="0" smtClean="0">
                <a:solidFill>
                  <a:schemeClr val="tx1"/>
                </a:solidFill>
                <a:latin typeface="Calibri" panose="020F0502020204030204" pitchFamily="34" charset="0"/>
              </a:rPr>
              <a:t>ΣΤΟΙΧΕΙΑ</a:t>
            </a:r>
            <a:r>
              <a:rPr lang="en-US" dirty="0" smtClean="0">
                <a:solidFill>
                  <a:schemeClr val="tx1"/>
                </a:solidFill>
                <a:latin typeface="Calibri" panose="020F0502020204030204" pitchFamily="34" charset="0"/>
              </a:rPr>
              <a:t> </a:t>
            </a:r>
            <a:r>
              <a:rPr lang="el-GR" dirty="0" smtClean="0">
                <a:solidFill>
                  <a:schemeClr val="tx1"/>
                </a:solidFill>
                <a:latin typeface="Calibri" panose="020F0502020204030204" pitchFamily="34" charset="0"/>
              </a:rPr>
              <a:t>ΠΡΟΓΡΑΜΜΑΤΟΣ </a:t>
            </a:r>
            <a:r>
              <a:rPr lang="el-GR" dirty="0" smtClean="0">
                <a:solidFill>
                  <a:schemeClr val="tx1"/>
                </a:solidFill>
                <a:latin typeface="Calibri" panose="020F0502020204030204" pitchFamily="34" charset="0"/>
              </a:rPr>
              <a:t>ΑΠΕ</a:t>
            </a:r>
          </a:p>
          <a:p>
            <a:pPr>
              <a:buNone/>
            </a:pPr>
            <a:r>
              <a:rPr lang="el-GR" dirty="0" smtClean="0">
                <a:solidFill>
                  <a:schemeClr val="tx1"/>
                </a:solidFill>
                <a:latin typeface="Calibri" panose="020F0502020204030204" pitchFamily="34" charset="0"/>
              </a:rPr>
              <a:t>	-Πρόληψη ατυχημάτων πτηνών</a:t>
            </a:r>
          </a:p>
          <a:p>
            <a:pPr>
              <a:buNone/>
            </a:pPr>
            <a:r>
              <a:rPr lang="el-GR" dirty="0" smtClean="0">
                <a:solidFill>
                  <a:schemeClr val="tx1"/>
                </a:solidFill>
                <a:latin typeface="Calibri" panose="020F0502020204030204" pitchFamily="34" charset="0"/>
              </a:rPr>
              <a:t>	-</a:t>
            </a:r>
            <a:r>
              <a:rPr lang="en-US" dirty="0" smtClean="0">
                <a:solidFill>
                  <a:schemeClr val="tx1"/>
                </a:solidFill>
                <a:latin typeface="Calibri" panose="020F0502020204030204" pitchFamily="34" charset="0"/>
              </a:rPr>
              <a:t>FOD</a:t>
            </a:r>
          </a:p>
          <a:p>
            <a:pPr>
              <a:buNone/>
            </a:pPr>
            <a:r>
              <a:rPr lang="el-GR" dirty="0" smtClean="0">
                <a:solidFill>
                  <a:schemeClr val="tx1"/>
                </a:solidFill>
                <a:latin typeface="Calibri" panose="020F0502020204030204" pitchFamily="34" charset="0"/>
              </a:rPr>
              <a:t>	-Αντιμετώπιση Αεροπορικών Ατυχημάτων</a:t>
            </a:r>
          </a:p>
          <a:p>
            <a:pPr>
              <a:buNone/>
            </a:pPr>
            <a:r>
              <a:rPr lang="el-GR" dirty="0" smtClean="0">
                <a:solidFill>
                  <a:schemeClr val="tx1"/>
                </a:solidFill>
                <a:latin typeface="Calibri" panose="020F0502020204030204" pitchFamily="34" charset="0"/>
              </a:rPr>
              <a:t>	-Διερεύνηση Ατυχημάτων</a:t>
            </a:r>
          </a:p>
          <a:p>
            <a:pPr>
              <a:buNone/>
            </a:pPr>
            <a:r>
              <a:rPr lang="el-GR" dirty="0" smtClean="0">
                <a:solidFill>
                  <a:schemeClr val="tx1"/>
                </a:solidFill>
                <a:latin typeface="Calibri" panose="020F0502020204030204" pitchFamily="34" charset="0"/>
              </a:rPr>
              <a:t>	-</a:t>
            </a:r>
            <a:r>
              <a:rPr lang="en-US" dirty="0" smtClean="0">
                <a:solidFill>
                  <a:schemeClr val="tx1"/>
                </a:solidFill>
                <a:latin typeface="Calibri" panose="020F0502020204030204" pitchFamily="34" charset="0"/>
              </a:rPr>
              <a:t>STANAGS</a:t>
            </a:r>
            <a:endParaRPr lang="el-GR" dirty="0" smtClean="0">
              <a:solidFill>
                <a:schemeClr val="tx1"/>
              </a:solidFill>
              <a:latin typeface="Calibri" panose="020F0502020204030204" pitchFamily="34" charset="0"/>
            </a:endParaRPr>
          </a:p>
        </p:txBody>
      </p:sp>
      <p:sp>
        <p:nvSpPr>
          <p:cNvPr id="4" name="Title 1"/>
          <p:cNvSpPr txBox="1">
            <a:spLocks/>
          </p:cNvSpPr>
          <p:nvPr/>
        </p:nvSpPr>
        <p:spPr>
          <a:xfrm>
            <a:off x="533400" y="-533400"/>
            <a:ext cx="7467600" cy="1524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smtClean="0">
                <a:latin typeface="Calibri" panose="020F0502020204030204" pitchFamily="34" charset="0"/>
              </a:rPr>
              <a:t>ΜΕΘΟΔΟΛΟΓΙΑ ΠΡΟΛΗΨΗΣ ΑΤΥΧΗΜΑΤΩΝ</a:t>
            </a:r>
            <a:endParaRPr lang="en-US" dirty="0">
              <a:latin typeface="Calibri" panose="020F0502020204030204" pitchFamily="34" charset="0"/>
            </a:endParaRPr>
          </a:p>
        </p:txBody>
      </p:sp>
      <p:sp>
        <p:nvSpPr>
          <p:cNvPr id="5" name="Title 4"/>
          <p:cNvSpPr>
            <a:spLocks noGrp="1"/>
          </p:cNvSpPr>
          <p:nvPr>
            <p:ph type="title"/>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l-GR" dirty="0" smtClean="0">
                <a:solidFill>
                  <a:schemeClr val="tx1"/>
                </a:solidFill>
                <a:latin typeface="Calibri" panose="020F0502020204030204" pitchFamily="34" charset="0"/>
              </a:rPr>
              <a:t>-</a:t>
            </a:r>
            <a:r>
              <a:rPr lang="el-GR" b="1" u="sng" dirty="0" smtClean="0">
                <a:solidFill>
                  <a:schemeClr val="tx1"/>
                </a:solidFill>
                <a:latin typeface="Calibri" panose="020F0502020204030204" pitchFamily="34" charset="0"/>
              </a:rPr>
              <a:t>ΔΙΑΧΕΙΡΙΣΗ ΕΠΙΚΙΝΔΥΝΟΤΗΤΑΣ</a:t>
            </a:r>
          </a:p>
          <a:p>
            <a:pPr algn="just">
              <a:buNone/>
            </a:pPr>
            <a:r>
              <a:rPr lang="el-GR" dirty="0" smtClean="0">
                <a:solidFill>
                  <a:schemeClr val="tx1"/>
                </a:solidFill>
                <a:latin typeface="Calibri" panose="020F0502020204030204" pitchFamily="34" charset="0"/>
              </a:rPr>
              <a:t>	</a:t>
            </a:r>
            <a:r>
              <a:rPr lang="el-GR" b="1" dirty="0" smtClean="0">
                <a:solidFill>
                  <a:schemeClr val="tx1"/>
                </a:solidFill>
                <a:latin typeface="Calibri" panose="020F0502020204030204" pitchFamily="34" charset="0"/>
              </a:rPr>
              <a:t>Κίνδυνος</a:t>
            </a:r>
            <a:r>
              <a:rPr lang="el-GR" dirty="0" smtClean="0">
                <a:solidFill>
                  <a:schemeClr val="tx1"/>
                </a:solidFill>
                <a:latin typeface="Calibri" panose="020F0502020204030204" pitchFamily="34" charset="0"/>
              </a:rPr>
              <a:t> θεωρείται οποιαδήποτε πραγματική ή εν δυνάμει κατάσταση, η οποία δύναται να προκαλέσει υποβάθμιση αποστολής (mission degradation), τραυματισμό – ασθένεια – θάνατο προσωπικού ή καταστροφή – απώλεια εξοπλισμού – περιουσίας ή υποβάθμιση περιβάλλοντος 	</a:t>
            </a:r>
          </a:p>
        </p:txBody>
      </p:sp>
      <p:sp>
        <p:nvSpPr>
          <p:cNvPr id="5" name="Title 1"/>
          <p:cNvSpPr txBox="1">
            <a:spLocks/>
          </p:cNvSpPr>
          <p:nvPr/>
        </p:nvSpPr>
        <p:spPr>
          <a:xfrm>
            <a:off x="533400" y="-533400"/>
            <a:ext cx="7467600" cy="1524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smtClean="0">
                <a:latin typeface="Calibri" panose="020F0502020204030204" pitchFamily="34" charset="0"/>
              </a:rPr>
              <a:t>ΜΕΘΟΔΟΛΟΓΙΑ ΠΡΟΛΗΨΗΣ ΑΤΥΧΗΜΑΤΩΝ</a:t>
            </a:r>
            <a:endParaRPr lang="en-US"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6" name="Mercedes Military G-Wagon Off-Road.mp4">
            <a:hlinkClick r:id="" action="ppaction://media"/>
          </p:cNvPr>
          <p:cNvPicPr>
            <a:picLocks noGrp="1" noChangeAspect="1"/>
          </p:cNvPicPr>
          <p:nvPr>
            <p:ph idx="1"/>
            <a:videoFile r:link="rId2"/>
            <p:extLst>
              <p:ext uri="{DAA4B4D4-6D71-4841-9C94-3DE7FCFB9230}">
                <p14:media xmlns:p14="http://schemas.microsoft.com/office/powerpoint/2010/main" r:link="rId1"/>
              </p:ext>
            </p:extLst>
          </p:nvPr>
        </p:nvPicPr>
        <p:blipFill>
          <a:blip r:embed="rId4"/>
          <a:stretch>
            <a:fillRect/>
          </a:stretch>
        </p:blipFill>
        <p:spPr>
          <a:xfrm>
            <a:off x="914400" y="1497013"/>
            <a:ext cx="7543800" cy="4243387"/>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l-GR" dirty="0" smtClean="0">
                <a:solidFill>
                  <a:schemeClr val="tx1"/>
                </a:solidFill>
                <a:latin typeface="Calibri" panose="020F0502020204030204" pitchFamily="34" charset="0"/>
              </a:rPr>
              <a:t>-</a:t>
            </a:r>
            <a:r>
              <a:rPr lang="el-GR" b="1" u="sng" dirty="0" smtClean="0">
                <a:solidFill>
                  <a:schemeClr val="tx1"/>
                </a:solidFill>
                <a:latin typeface="Calibri" panose="020F0502020204030204" pitchFamily="34" charset="0"/>
              </a:rPr>
              <a:t>ΔΙΑΧΕΙΡΙΣΗ ΕΠΙΚΙΝΔΥΝΟΤΗΤΑΣ</a:t>
            </a:r>
          </a:p>
          <a:p>
            <a:pPr algn="just">
              <a:buNone/>
            </a:pPr>
            <a:r>
              <a:rPr lang="el-GR" dirty="0" smtClean="0">
                <a:solidFill>
                  <a:schemeClr val="tx1"/>
                </a:solidFill>
                <a:latin typeface="Calibri" panose="020F0502020204030204" pitchFamily="34" charset="0"/>
              </a:rPr>
              <a:t>	Στην ΠΑ οι αποφάσεις λαμβάνονται εκτιμώντας την πιθανότητα και τη δριμύτητα οποιονδήποτε δυσμενών συνεπειών που απορρέουν από τον κίνδυνο σε σχέση με το αναμενόμενο όφελος της αποστολής - δραστηριότητας. Αυτή η διαδικασία είναι γνωστή ως «</a:t>
            </a:r>
            <a:r>
              <a:rPr lang="el-GR" b="1" dirty="0" smtClean="0">
                <a:solidFill>
                  <a:schemeClr val="tx1"/>
                </a:solidFill>
                <a:latin typeface="Calibri" panose="020F0502020204030204" pitchFamily="34" charset="0"/>
              </a:rPr>
              <a:t>Διαχείριση Επικινδυνότητας» </a:t>
            </a:r>
            <a:r>
              <a:rPr lang="en-US" dirty="0">
                <a:solidFill>
                  <a:schemeClr val="tx1"/>
                </a:solidFill>
                <a:latin typeface="Calibri" panose="020F0502020204030204" pitchFamily="34" charset="0"/>
              </a:rPr>
              <a:t> </a:t>
            </a:r>
            <a:r>
              <a:rPr lang="el-GR" dirty="0" smtClean="0">
                <a:solidFill>
                  <a:schemeClr val="tx1"/>
                </a:solidFill>
                <a:latin typeface="Calibri" panose="020F0502020204030204" pitchFamily="34" charset="0"/>
              </a:rPr>
              <a:t>και εννοείται ως ο προσδιορισμός, η ανάλυση και η αποβολή (ή/και ο μετριασμός σε ένα αποδεκτό –ανεκτό επίπεδο) των κινδύνων που απειλούν την επιτυχή εκτέλεση της αποστολής και την ασφάλεια του προσωπικού</a:t>
            </a:r>
            <a:r>
              <a:rPr lang="el-GR" b="1" dirty="0" smtClean="0">
                <a:solidFill>
                  <a:schemeClr val="tx1"/>
                </a:solidFill>
                <a:latin typeface="Calibri" panose="020F0502020204030204" pitchFamily="34" charset="0"/>
              </a:rPr>
              <a:t>.</a:t>
            </a:r>
            <a:endParaRPr lang="el-GR" dirty="0" smtClean="0">
              <a:solidFill>
                <a:schemeClr val="tx1"/>
              </a:solidFill>
              <a:latin typeface="Calibri" panose="020F0502020204030204" pitchFamily="34" charset="0"/>
            </a:endParaRPr>
          </a:p>
          <a:p>
            <a:pPr>
              <a:buNone/>
            </a:pPr>
            <a:r>
              <a:rPr lang="el-GR" dirty="0" smtClean="0">
                <a:solidFill>
                  <a:schemeClr val="tx1"/>
                </a:solidFill>
                <a:latin typeface="Calibri" panose="020F0502020204030204" pitchFamily="34" charset="0"/>
              </a:rPr>
              <a:t>		</a:t>
            </a:r>
          </a:p>
        </p:txBody>
      </p:sp>
      <p:sp>
        <p:nvSpPr>
          <p:cNvPr id="4" name="Title 1"/>
          <p:cNvSpPr txBox="1">
            <a:spLocks/>
          </p:cNvSpPr>
          <p:nvPr/>
        </p:nvSpPr>
        <p:spPr>
          <a:xfrm>
            <a:off x="533400" y="-533400"/>
            <a:ext cx="7467600" cy="1524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smtClean="0">
                <a:latin typeface="Calibri" panose="020F0502020204030204" pitchFamily="34" charset="0"/>
              </a:rPr>
              <a:t>ΜΕΘΟΔΟΛΟΓΙΑ ΠΡΟΛΗΨΗΣ ΑΤΥΧΗΜΑΤΩΝ</a:t>
            </a:r>
            <a:endParaRPr lang="en-US"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399" y="859365"/>
            <a:ext cx="6554867" cy="3767670"/>
          </a:xfrm>
        </p:spPr>
        <p:txBody>
          <a:bodyPr>
            <a:normAutofit/>
          </a:bodyPr>
          <a:lstStyle/>
          <a:p>
            <a:pPr>
              <a:buNone/>
            </a:pPr>
            <a:r>
              <a:rPr lang="el-GR" dirty="0" smtClean="0">
                <a:solidFill>
                  <a:schemeClr val="tx1"/>
                </a:solidFill>
                <a:latin typeface="Calibri" panose="020F0502020204030204" pitchFamily="34" charset="0"/>
              </a:rPr>
              <a:t>-</a:t>
            </a:r>
            <a:r>
              <a:rPr lang="el-GR" b="1" u="sng" dirty="0" smtClean="0">
                <a:solidFill>
                  <a:schemeClr val="tx1"/>
                </a:solidFill>
                <a:latin typeface="Calibri" panose="020F0502020204030204" pitchFamily="34" charset="0"/>
              </a:rPr>
              <a:t>ΔΙΑΧΕΙΡΙΣΗ ΕΠΙΚΙΝΔΥΝΟΤΗΤΑΣ</a:t>
            </a:r>
          </a:p>
          <a:p>
            <a:pPr>
              <a:buNone/>
            </a:pPr>
            <a:r>
              <a:rPr lang="el-GR" dirty="0" smtClean="0">
                <a:solidFill>
                  <a:schemeClr val="tx1"/>
                </a:solidFill>
                <a:latin typeface="Calibri" panose="020F0502020204030204" pitchFamily="34" charset="0"/>
              </a:rPr>
              <a:t>	</a:t>
            </a:r>
            <a:r>
              <a:rPr lang="el-GR" b="1" dirty="0" smtClean="0">
                <a:solidFill>
                  <a:schemeClr val="tx1"/>
                </a:solidFill>
                <a:latin typeface="Calibri" panose="020F0502020204030204" pitchFamily="34" charset="0"/>
              </a:rPr>
              <a:t>ΒΑΣΙΚΕΣ ΑΡΧΕΣ</a:t>
            </a:r>
          </a:p>
          <a:p>
            <a:r>
              <a:rPr lang="el-GR" dirty="0" smtClean="0">
                <a:solidFill>
                  <a:schemeClr val="tx1"/>
                </a:solidFill>
                <a:latin typeface="Calibri" panose="020F0502020204030204" pitchFamily="34" charset="0"/>
              </a:rPr>
              <a:t>Αποδοχή επικινδυνότητας Όφελος &gt; κόστος ζημιών</a:t>
            </a:r>
          </a:p>
          <a:p>
            <a:r>
              <a:rPr lang="el-GR" dirty="0" smtClean="0">
                <a:solidFill>
                  <a:schemeClr val="tx1"/>
                </a:solidFill>
                <a:latin typeface="Calibri" panose="020F0502020204030204" pitchFamily="34" charset="0"/>
              </a:rPr>
              <a:t>Μη αποδοχή της μη απαραίτητης επικινδυνότητας</a:t>
            </a:r>
          </a:p>
          <a:p>
            <a:r>
              <a:rPr lang="el-GR" dirty="0" smtClean="0">
                <a:solidFill>
                  <a:schemeClr val="tx1"/>
                </a:solidFill>
                <a:latin typeface="Calibri" panose="020F0502020204030204" pitchFamily="34" charset="0"/>
              </a:rPr>
              <a:t>Τελική απόφαση από ανάλογο επίπεδο Δκσης</a:t>
            </a:r>
          </a:p>
          <a:p>
            <a:r>
              <a:rPr lang="el-GR" dirty="0" smtClean="0">
                <a:solidFill>
                  <a:schemeClr val="tx1"/>
                </a:solidFill>
                <a:latin typeface="Calibri" panose="020F0502020204030204" pitchFamily="34" charset="0"/>
              </a:rPr>
              <a:t>Διαχείριση επικινδυνότητας σε όλα τα επίπεδα επχσεων/αποστολών</a:t>
            </a:r>
          </a:p>
          <a:p>
            <a:pPr>
              <a:buNone/>
            </a:pPr>
            <a:r>
              <a:rPr lang="el-GR" dirty="0" smtClean="0">
                <a:solidFill>
                  <a:schemeClr val="tx1"/>
                </a:solidFill>
                <a:latin typeface="Calibri" panose="020F0502020204030204" pitchFamily="34" charset="0"/>
              </a:rPr>
              <a:t>		</a:t>
            </a:r>
          </a:p>
        </p:txBody>
      </p:sp>
      <p:sp>
        <p:nvSpPr>
          <p:cNvPr id="4" name="Title 3"/>
          <p:cNvSpPr>
            <a:spLocks noGrp="1"/>
          </p:cNvSpPr>
          <p:nvPr>
            <p:ph type="title"/>
          </p:nvPr>
        </p:nvSpPr>
        <p:spPr/>
        <p:txBody>
          <a:bodyPr/>
          <a:lstStyle/>
          <a:p>
            <a:endParaRPr lang="en-US"/>
          </a:p>
        </p:txBody>
      </p:sp>
      <p:sp>
        <p:nvSpPr>
          <p:cNvPr id="5" name="Title 1"/>
          <p:cNvSpPr txBox="1">
            <a:spLocks/>
          </p:cNvSpPr>
          <p:nvPr/>
        </p:nvSpPr>
        <p:spPr>
          <a:xfrm>
            <a:off x="533400" y="-533400"/>
            <a:ext cx="7467600" cy="1524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smtClean="0">
                <a:latin typeface="Calibri" panose="020F0502020204030204" pitchFamily="34" charset="0"/>
              </a:rPr>
              <a:t>ΜΕΘΟΔΟΛΟΓΙΑ ΠΡΟΛΗΨΗΣ ΑΤΥΧΗΜΑΤΩΝ</a:t>
            </a:r>
            <a:endParaRPr lang="en-US"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6554867" cy="3767670"/>
          </a:xfrm>
        </p:spPr>
        <p:txBody>
          <a:bodyPr>
            <a:normAutofit fontScale="92500" lnSpcReduction="10000"/>
          </a:bodyPr>
          <a:lstStyle/>
          <a:p>
            <a:pPr>
              <a:buNone/>
            </a:pPr>
            <a:r>
              <a:rPr lang="el-GR" dirty="0" smtClean="0">
                <a:solidFill>
                  <a:schemeClr val="tx1"/>
                </a:solidFill>
                <a:latin typeface="Calibri" panose="020F0502020204030204" pitchFamily="34" charset="0"/>
              </a:rPr>
              <a:t>-</a:t>
            </a:r>
            <a:r>
              <a:rPr lang="el-GR" b="1" u="sng" dirty="0" smtClean="0">
                <a:solidFill>
                  <a:schemeClr val="tx1"/>
                </a:solidFill>
                <a:latin typeface="Calibri" panose="020F0502020204030204" pitchFamily="34" charset="0"/>
              </a:rPr>
              <a:t>ΔΙΑΧΕΙΡΙΣΗ ΕΠΙΚΙΝΔΥΝΟΤΗΤΑΣ</a:t>
            </a:r>
          </a:p>
          <a:p>
            <a:pPr>
              <a:buNone/>
            </a:pPr>
            <a:r>
              <a:rPr lang="el-GR" dirty="0" smtClean="0">
                <a:solidFill>
                  <a:schemeClr val="tx1"/>
                </a:solidFill>
                <a:latin typeface="Calibri" panose="020F0502020204030204" pitchFamily="34" charset="0"/>
              </a:rPr>
              <a:t>	</a:t>
            </a:r>
            <a:r>
              <a:rPr lang="el-GR" b="1" dirty="0" smtClean="0">
                <a:solidFill>
                  <a:schemeClr val="tx1"/>
                </a:solidFill>
                <a:latin typeface="Calibri" panose="020F0502020204030204" pitchFamily="34" charset="0"/>
              </a:rPr>
              <a:t>ΣΤΑΔΙΑ </a:t>
            </a:r>
            <a:r>
              <a:rPr lang="el-GR" b="1" dirty="0">
                <a:solidFill>
                  <a:schemeClr val="tx1"/>
                </a:solidFill>
                <a:latin typeface="Calibri" panose="020F0502020204030204" pitchFamily="34" charset="0"/>
              </a:rPr>
              <a:t>ΕΚΤΙΜΗΣΗΣ  ΕΠΙΚΙΝΔΥΝΟΤΗΤΑΣ</a:t>
            </a:r>
            <a:endParaRPr lang="el-GR" b="1" dirty="0" smtClean="0">
              <a:solidFill>
                <a:schemeClr val="tx1"/>
              </a:solidFill>
              <a:latin typeface="Calibri" panose="020F0502020204030204" pitchFamily="34" charset="0"/>
            </a:endParaRPr>
          </a:p>
          <a:p>
            <a:r>
              <a:rPr lang="el-GR" dirty="0" smtClean="0">
                <a:solidFill>
                  <a:schemeClr val="tx1"/>
                </a:solidFill>
                <a:latin typeface="Calibri" panose="020F0502020204030204" pitchFamily="34" charset="0"/>
              </a:rPr>
              <a:t>ΒΗΜΑ 1: Προσδιορισμός των πηγών κινδύνου. </a:t>
            </a:r>
          </a:p>
          <a:p>
            <a:r>
              <a:rPr lang="el-GR" dirty="0" smtClean="0">
                <a:solidFill>
                  <a:schemeClr val="tx1"/>
                </a:solidFill>
                <a:latin typeface="Calibri" panose="020F0502020204030204" pitchFamily="34" charset="0"/>
              </a:rPr>
              <a:t>ΒΗΜΑ 2: Προσδιορισμός του προσωπικού που ενδέχεται να εκτεθεί σε πηγές κινδύνου. </a:t>
            </a:r>
          </a:p>
          <a:p>
            <a:r>
              <a:rPr lang="el-GR" dirty="0" smtClean="0">
                <a:solidFill>
                  <a:schemeClr val="tx1"/>
                </a:solidFill>
                <a:latin typeface="Calibri" panose="020F0502020204030204" pitchFamily="34" charset="0"/>
              </a:rPr>
              <a:t>ΒΗΜΑ 3: Αξιολόγηση ή υπολογισμός του κινδύνου και αξιολόγηση της αποτελεσματικότητας των υφιστάμενων μέτρων πρόληψης. </a:t>
            </a:r>
          </a:p>
          <a:p>
            <a:r>
              <a:rPr lang="el-GR" dirty="0" smtClean="0">
                <a:solidFill>
                  <a:schemeClr val="tx1"/>
                </a:solidFill>
                <a:latin typeface="Calibri" panose="020F0502020204030204" pitchFamily="34" charset="0"/>
              </a:rPr>
              <a:t>ΒΗΜΑ 4: Λήψη νέων μέτρων (εφόσον απαιτείται). </a:t>
            </a:r>
          </a:p>
          <a:p>
            <a:r>
              <a:rPr lang="el-GR" dirty="0" smtClean="0">
                <a:solidFill>
                  <a:schemeClr val="tx1"/>
                </a:solidFill>
                <a:latin typeface="Calibri" panose="020F0502020204030204" pitchFamily="34" charset="0"/>
              </a:rPr>
              <a:t>ΒΗΜΑ 5: Έλεγχος αποτελεσματικότητας των μέτρων– Επανεξέταση και αναθεώρηση. 		</a:t>
            </a:r>
          </a:p>
        </p:txBody>
      </p:sp>
      <p:sp>
        <p:nvSpPr>
          <p:cNvPr id="4" name="Title 3"/>
          <p:cNvSpPr>
            <a:spLocks noGrp="1"/>
          </p:cNvSpPr>
          <p:nvPr>
            <p:ph type="title"/>
          </p:nvPr>
        </p:nvSpPr>
        <p:spPr/>
        <p:txBody>
          <a:bodyPr/>
          <a:lstStyle/>
          <a:p>
            <a:endParaRPr lang="en-US"/>
          </a:p>
        </p:txBody>
      </p:sp>
      <p:sp>
        <p:nvSpPr>
          <p:cNvPr id="5" name="Title 1"/>
          <p:cNvSpPr txBox="1">
            <a:spLocks/>
          </p:cNvSpPr>
          <p:nvPr/>
        </p:nvSpPr>
        <p:spPr>
          <a:xfrm>
            <a:off x="533400" y="-533400"/>
            <a:ext cx="7467600" cy="1524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smtClean="0">
                <a:latin typeface="Calibri" panose="020F0502020204030204" pitchFamily="34" charset="0"/>
              </a:rPr>
              <a:t>ΜΕΘΟΔΟΛΟΓΙΑ ΠΡΟΛΗΨΗΣ ΑΤΥΧΗΜΑΤΩΝ</a:t>
            </a:r>
            <a:endParaRPr lang="en-US"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79502"/>
            <a:ext cx="6554867" cy="1273098"/>
          </a:xfrm>
        </p:spPr>
        <p:txBody>
          <a:bodyPr>
            <a:normAutofit fontScale="77500" lnSpcReduction="20000"/>
          </a:bodyPr>
          <a:lstStyle/>
          <a:p>
            <a:pPr>
              <a:buNone/>
            </a:pPr>
            <a:r>
              <a:rPr lang="el-GR" dirty="0" smtClean="0">
                <a:solidFill>
                  <a:schemeClr val="tx1"/>
                </a:solidFill>
                <a:latin typeface="Calibri" panose="020F0502020204030204" pitchFamily="34" charset="0"/>
              </a:rPr>
              <a:t>-</a:t>
            </a:r>
            <a:r>
              <a:rPr lang="el-GR" b="1" u="sng" dirty="0" smtClean="0">
                <a:solidFill>
                  <a:schemeClr val="tx1"/>
                </a:solidFill>
                <a:latin typeface="Calibri" panose="020F0502020204030204" pitchFamily="34" charset="0"/>
              </a:rPr>
              <a:t>ΔΙΑΧΕΙΡΙΣΗ ΕΠΙΚΙΝΔΥΝΟΤΗΤΑΣ</a:t>
            </a:r>
          </a:p>
          <a:p>
            <a:pPr>
              <a:buNone/>
            </a:pPr>
            <a:r>
              <a:rPr lang="el-GR" dirty="0" smtClean="0">
                <a:solidFill>
                  <a:schemeClr val="tx1"/>
                </a:solidFill>
                <a:latin typeface="Calibri" panose="020F0502020204030204" pitchFamily="34" charset="0"/>
              </a:rPr>
              <a:t>	</a:t>
            </a:r>
            <a:r>
              <a:rPr lang="el-GR" b="1" dirty="0" smtClean="0">
                <a:solidFill>
                  <a:schemeClr val="tx1"/>
                </a:solidFill>
                <a:latin typeface="Calibri" panose="020F0502020204030204" pitchFamily="34" charset="0"/>
              </a:rPr>
              <a:t>ΣΤΑΔΙΑ </a:t>
            </a:r>
            <a:r>
              <a:rPr lang="el-GR" b="1" dirty="0">
                <a:solidFill>
                  <a:schemeClr val="tx1"/>
                </a:solidFill>
                <a:latin typeface="Calibri" panose="020F0502020204030204" pitchFamily="34" charset="0"/>
              </a:rPr>
              <a:t>ΕΚΤΙΜΗΣΗΣ ΕΠΙΚΙΝΔΥΝΟΤΗΤΑΣ</a:t>
            </a:r>
            <a:endParaRPr lang="el-GR" b="1" dirty="0" smtClean="0">
              <a:solidFill>
                <a:schemeClr val="tx1"/>
              </a:solidFill>
              <a:latin typeface="Calibri" panose="020F0502020204030204" pitchFamily="34" charset="0"/>
            </a:endParaRPr>
          </a:p>
          <a:p>
            <a:r>
              <a:rPr lang="el-GR" dirty="0" smtClean="0">
                <a:solidFill>
                  <a:schemeClr val="tx1"/>
                </a:solidFill>
                <a:latin typeface="Calibri" panose="020F0502020204030204" pitchFamily="34" charset="0"/>
              </a:rPr>
              <a:t>ΒΗΜΑ 1: Προσδιορισμός των πηγών κινδύνου. </a:t>
            </a:r>
          </a:p>
          <a:p>
            <a:pPr marL="0" indent="0">
              <a:buNone/>
            </a:pPr>
            <a:r>
              <a:rPr lang="el-GR" dirty="0" smtClean="0">
                <a:solidFill>
                  <a:schemeClr val="tx1"/>
                </a:solidFill>
                <a:latin typeface="Calibri" panose="020F0502020204030204" pitchFamily="34" charset="0"/>
              </a:rPr>
              <a:t>	</a:t>
            </a:r>
          </a:p>
        </p:txBody>
      </p:sp>
      <p:sp>
        <p:nvSpPr>
          <p:cNvPr id="5" name="Title 1"/>
          <p:cNvSpPr txBox="1">
            <a:spLocks/>
          </p:cNvSpPr>
          <p:nvPr/>
        </p:nvSpPr>
        <p:spPr>
          <a:xfrm>
            <a:off x="533400" y="-533400"/>
            <a:ext cx="7467600" cy="1524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smtClean="0">
                <a:latin typeface="Calibri" panose="020F0502020204030204" pitchFamily="34" charset="0"/>
              </a:rPr>
              <a:t>ΜΕΘΟΔΟΛΟΓΙΑ ΠΡΟΛΗΨΗΣ ΑΤΥΧΗΜΑΤΩΝ</a:t>
            </a:r>
            <a:endParaRPr lang="en-US" dirty="0">
              <a:latin typeface="Calibri" panose="020F0502020204030204" pitchFamily="34" charset="0"/>
            </a:endParaRPr>
          </a:p>
        </p:txBody>
      </p:sp>
      <p:pic>
        <p:nvPicPr>
          <p:cNvPr id="7" name="Picture 6"/>
          <p:cNvPicPr>
            <a:picLocks noChangeAspect="1"/>
          </p:cNvPicPr>
          <p:nvPr/>
        </p:nvPicPr>
        <p:blipFill>
          <a:blip r:embed="rId2"/>
          <a:stretch>
            <a:fillRect/>
          </a:stretch>
        </p:blipFill>
        <p:spPr>
          <a:xfrm>
            <a:off x="1282379" y="1752600"/>
            <a:ext cx="5969641" cy="4834243"/>
          </a:xfrm>
          <a:prstGeom prst="rect">
            <a:avLst/>
          </a:prstGeom>
        </p:spPr>
      </p:pic>
    </p:spTree>
    <p:extLst>
      <p:ext uri="{BB962C8B-B14F-4D97-AF65-F5344CB8AC3E}">
        <p14:creationId xmlns:p14="http://schemas.microsoft.com/office/powerpoint/2010/main" val="29899077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79502"/>
            <a:ext cx="6554867" cy="3863898"/>
          </a:xfrm>
        </p:spPr>
        <p:txBody>
          <a:bodyPr>
            <a:normAutofit fontScale="92500" lnSpcReduction="20000"/>
          </a:bodyPr>
          <a:lstStyle/>
          <a:p>
            <a:pPr>
              <a:buNone/>
            </a:pPr>
            <a:r>
              <a:rPr lang="el-GR" dirty="0" smtClean="0">
                <a:solidFill>
                  <a:schemeClr val="tx1"/>
                </a:solidFill>
                <a:latin typeface="Calibri" panose="020F0502020204030204" pitchFamily="34" charset="0"/>
              </a:rPr>
              <a:t>-</a:t>
            </a:r>
            <a:r>
              <a:rPr lang="el-GR" b="1" u="sng" dirty="0" smtClean="0">
                <a:solidFill>
                  <a:schemeClr val="tx1"/>
                </a:solidFill>
                <a:latin typeface="Calibri" panose="020F0502020204030204" pitchFamily="34" charset="0"/>
              </a:rPr>
              <a:t>ΔΙΑΧΕΙΡΙΣΗ ΕΠΙΚΙΝΔΥΝΟΤΗΤΑΣ</a:t>
            </a:r>
          </a:p>
          <a:p>
            <a:pPr>
              <a:buNone/>
            </a:pPr>
            <a:r>
              <a:rPr lang="el-GR" dirty="0" smtClean="0">
                <a:solidFill>
                  <a:schemeClr val="tx1"/>
                </a:solidFill>
                <a:latin typeface="Calibri" panose="020F0502020204030204" pitchFamily="34" charset="0"/>
              </a:rPr>
              <a:t>	</a:t>
            </a:r>
            <a:r>
              <a:rPr lang="el-GR" b="1" dirty="0" smtClean="0">
                <a:solidFill>
                  <a:schemeClr val="tx1"/>
                </a:solidFill>
                <a:latin typeface="Calibri" panose="020F0502020204030204" pitchFamily="34" charset="0"/>
              </a:rPr>
              <a:t>ΣΤΑΔΙΑ </a:t>
            </a:r>
            <a:r>
              <a:rPr lang="el-GR" b="1" dirty="0" smtClean="0">
                <a:solidFill>
                  <a:schemeClr val="tx1"/>
                </a:solidFill>
                <a:latin typeface="Calibri" panose="020F0502020204030204" pitchFamily="34" charset="0"/>
              </a:rPr>
              <a:t>ΕΚΤΙΜΗΣΗΣ </a:t>
            </a:r>
            <a:r>
              <a:rPr lang="el-GR" b="1" dirty="0">
                <a:solidFill>
                  <a:schemeClr val="tx1"/>
                </a:solidFill>
                <a:latin typeface="Calibri" panose="020F0502020204030204" pitchFamily="34" charset="0"/>
              </a:rPr>
              <a:t>ΕΠΙΚΙΝΔΥΝΟΤΗΤΑΣ</a:t>
            </a:r>
            <a:endParaRPr lang="el-GR" b="1" dirty="0" smtClean="0">
              <a:solidFill>
                <a:schemeClr val="tx1"/>
              </a:solidFill>
              <a:latin typeface="Calibri" panose="020F0502020204030204" pitchFamily="34" charset="0"/>
            </a:endParaRPr>
          </a:p>
          <a:p>
            <a:r>
              <a:rPr lang="el-GR" dirty="0" smtClean="0">
                <a:solidFill>
                  <a:schemeClr val="tx1"/>
                </a:solidFill>
                <a:latin typeface="Calibri" panose="020F0502020204030204" pitchFamily="34" charset="0"/>
              </a:rPr>
              <a:t>ΒΗΜΑ 2</a:t>
            </a:r>
            <a:r>
              <a:rPr lang="el-GR" dirty="0">
                <a:solidFill>
                  <a:schemeClr val="tx1"/>
                </a:solidFill>
                <a:latin typeface="Calibri" panose="020F0502020204030204" pitchFamily="34" charset="0"/>
              </a:rPr>
              <a:t>: Προσδιορισμός του προσωπικού που ενδέχεται να εκτεθεί σε πηγές κινδύνου</a:t>
            </a:r>
            <a:r>
              <a:rPr lang="el-GR" dirty="0" smtClean="0">
                <a:solidFill>
                  <a:schemeClr val="tx1"/>
                </a:solidFill>
                <a:latin typeface="Calibri" panose="020F0502020204030204" pitchFamily="34" charset="0"/>
              </a:rPr>
              <a:t>. Έμφαση σε ευπαθείς ομάδες</a:t>
            </a:r>
          </a:p>
          <a:p>
            <a:pPr lvl="1"/>
            <a:r>
              <a:rPr lang="el-GR" dirty="0" err="1" smtClean="0">
                <a:solidFill>
                  <a:schemeClr val="tx1"/>
                </a:solidFill>
                <a:latin typeface="Calibri" panose="020F0502020204030204" pitchFamily="34" charset="0"/>
              </a:rPr>
              <a:t>Έγκυες</a:t>
            </a:r>
            <a:r>
              <a:rPr lang="el-GR" dirty="0" smtClean="0">
                <a:solidFill>
                  <a:schemeClr val="tx1"/>
                </a:solidFill>
                <a:latin typeface="Calibri" panose="020F0502020204030204" pitchFamily="34" charset="0"/>
              </a:rPr>
              <a:t>, λεχώνες, γαλουχούσες μητέρες</a:t>
            </a:r>
          </a:p>
          <a:p>
            <a:pPr lvl="1"/>
            <a:r>
              <a:rPr lang="el-GR" dirty="0" smtClean="0">
                <a:solidFill>
                  <a:schemeClr val="tx1"/>
                </a:solidFill>
                <a:latin typeface="Calibri" panose="020F0502020204030204" pitchFamily="34" charset="0"/>
              </a:rPr>
              <a:t>Άπειρο προσωπικό</a:t>
            </a:r>
          </a:p>
          <a:p>
            <a:pPr lvl="1"/>
            <a:r>
              <a:rPr lang="el-GR" dirty="0" smtClean="0">
                <a:solidFill>
                  <a:schemeClr val="tx1"/>
                </a:solidFill>
                <a:latin typeface="Calibri" panose="020F0502020204030204" pitchFamily="34" charset="0"/>
              </a:rPr>
              <a:t>Εργαζόμενοι με προϋπάρχοντα προβλήματα υγείας</a:t>
            </a:r>
          </a:p>
          <a:p>
            <a:pPr lvl="1"/>
            <a:r>
              <a:rPr lang="el-GR" dirty="0" smtClean="0">
                <a:solidFill>
                  <a:schemeClr val="tx1"/>
                </a:solidFill>
                <a:latin typeface="Calibri" panose="020F0502020204030204" pitchFamily="34" charset="0"/>
              </a:rPr>
              <a:t>Εργαζόμενοι υπό φαρμακευτική αγωγή</a:t>
            </a:r>
          </a:p>
          <a:p>
            <a:pPr lvl="1"/>
            <a:r>
              <a:rPr lang="el-GR" dirty="0" smtClean="0">
                <a:solidFill>
                  <a:schemeClr val="tx1"/>
                </a:solidFill>
                <a:latin typeface="Calibri" panose="020F0502020204030204" pitchFamily="34" charset="0"/>
              </a:rPr>
              <a:t>Επισκέπτες</a:t>
            </a:r>
          </a:p>
          <a:p>
            <a:pPr lvl="1"/>
            <a:r>
              <a:rPr lang="el-GR" dirty="0" smtClean="0">
                <a:solidFill>
                  <a:schemeClr val="tx1"/>
                </a:solidFill>
                <a:latin typeface="Calibri" panose="020F0502020204030204" pitchFamily="34" charset="0"/>
              </a:rPr>
              <a:t>Εργαζόμενοι σε κλειστούς ή ανεπαρκώς αεριζόμενους χώρους</a:t>
            </a:r>
          </a:p>
          <a:p>
            <a:pPr marL="0" indent="0">
              <a:buNone/>
            </a:pPr>
            <a:r>
              <a:rPr lang="el-GR" dirty="0" smtClean="0">
                <a:solidFill>
                  <a:schemeClr val="tx1"/>
                </a:solidFill>
                <a:latin typeface="Calibri" panose="020F0502020204030204" pitchFamily="34" charset="0"/>
              </a:rPr>
              <a:t>	</a:t>
            </a:r>
          </a:p>
        </p:txBody>
      </p:sp>
      <p:sp>
        <p:nvSpPr>
          <p:cNvPr id="5" name="Title 1"/>
          <p:cNvSpPr txBox="1">
            <a:spLocks/>
          </p:cNvSpPr>
          <p:nvPr/>
        </p:nvSpPr>
        <p:spPr>
          <a:xfrm>
            <a:off x="533400" y="-533400"/>
            <a:ext cx="7467600" cy="1524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smtClean="0">
                <a:latin typeface="Calibri" panose="020F0502020204030204" pitchFamily="34" charset="0"/>
              </a:rPr>
              <a:t>ΜΕΘΟΔΟΛΟΓΙΑ ΠΡΟΛΗΨΗΣ ΑΤΥΧΗΜΑΤΩΝ</a:t>
            </a:r>
            <a:endParaRPr lang="en-US" dirty="0">
              <a:latin typeface="Calibri" panose="020F0502020204030204" pitchFamily="34" charset="0"/>
            </a:endParaRPr>
          </a:p>
        </p:txBody>
      </p:sp>
    </p:spTree>
    <p:extLst>
      <p:ext uri="{BB962C8B-B14F-4D97-AF65-F5344CB8AC3E}">
        <p14:creationId xmlns:p14="http://schemas.microsoft.com/office/powerpoint/2010/main" val="40884104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79502"/>
            <a:ext cx="6554867" cy="3863898"/>
          </a:xfrm>
        </p:spPr>
        <p:txBody>
          <a:bodyPr>
            <a:normAutofit/>
          </a:bodyPr>
          <a:lstStyle/>
          <a:p>
            <a:pPr>
              <a:buNone/>
            </a:pPr>
            <a:r>
              <a:rPr lang="el-GR" dirty="0" smtClean="0">
                <a:solidFill>
                  <a:schemeClr val="tx1"/>
                </a:solidFill>
                <a:latin typeface="Calibri" panose="020F0502020204030204" pitchFamily="34" charset="0"/>
              </a:rPr>
              <a:t>-</a:t>
            </a:r>
            <a:r>
              <a:rPr lang="el-GR" u="sng" dirty="0" smtClean="0">
                <a:solidFill>
                  <a:schemeClr val="tx1"/>
                </a:solidFill>
                <a:latin typeface="Calibri" panose="020F0502020204030204" pitchFamily="34" charset="0"/>
              </a:rPr>
              <a:t>ΔΙΑΧΕΙΡΙΣΗ ΕΠΙΚΙΝΔΥΝΟΤΗΤΑΣ</a:t>
            </a:r>
          </a:p>
          <a:p>
            <a:pPr>
              <a:buNone/>
            </a:pPr>
            <a:r>
              <a:rPr lang="el-GR" dirty="0" smtClean="0">
                <a:solidFill>
                  <a:schemeClr val="tx1"/>
                </a:solidFill>
                <a:latin typeface="Calibri" panose="020F0502020204030204" pitchFamily="34" charset="0"/>
              </a:rPr>
              <a:t>	</a:t>
            </a:r>
            <a:r>
              <a:rPr lang="el-GR" b="1" dirty="0" smtClean="0">
                <a:solidFill>
                  <a:schemeClr val="tx1"/>
                </a:solidFill>
                <a:latin typeface="Calibri" panose="020F0502020204030204" pitchFamily="34" charset="0"/>
              </a:rPr>
              <a:t>ΣΤΑΔΙΑ </a:t>
            </a:r>
            <a:r>
              <a:rPr lang="el-GR" b="1" dirty="0">
                <a:solidFill>
                  <a:schemeClr val="tx1"/>
                </a:solidFill>
                <a:latin typeface="Calibri" panose="020F0502020204030204" pitchFamily="34" charset="0"/>
              </a:rPr>
              <a:t>ΕΚΤΙΜΗΣΗΣ  ΕΠΙΚΙΝΔΥΝΟΤΗΤΑΣ</a:t>
            </a:r>
            <a:endParaRPr lang="el-GR" b="1" dirty="0" smtClean="0">
              <a:solidFill>
                <a:schemeClr val="tx1"/>
              </a:solidFill>
              <a:latin typeface="Calibri" panose="020F0502020204030204" pitchFamily="34" charset="0"/>
            </a:endParaRPr>
          </a:p>
          <a:p>
            <a:r>
              <a:rPr lang="el-GR" dirty="0">
                <a:solidFill>
                  <a:schemeClr val="tx1"/>
                </a:solidFill>
                <a:latin typeface="Calibri" panose="020F0502020204030204" pitchFamily="34" charset="0"/>
              </a:rPr>
              <a:t>ΒΗΜΑ 3: Αξιολόγηση ή υπολογισμός του κινδύνου και αξιολόγηση της αποτελεσματικότητας των υφιστάμενων μέτρων πρόληψης. </a:t>
            </a:r>
            <a:r>
              <a:rPr lang="el-GR" dirty="0" smtClean="0">
                <a:solidFill>
                  <a:schemeClr val="tx1"/>
                </a:solidFill>
                <a:latin typeface="Calibri" panose="020F0502020204030204" pitchFamily="34" charset="0"/>
              </a:rPr>
              <a:t>	</a:t>
            </a:r>
          </a:p>
        </p:txBody>
      </p:sp>
      <p:sp>
        <p:nvSpPr>
          <p:cNvPr id="5" name="Title 1"/>
          <p:cNvSpPr txBox="1">
            <a:spLocks/>
          </p:cNvSpPr>
          <p:nvPr/>
        </p:nvSpPr>
        <p:spPr>
          <a:xfrm>
            <a:off x="533400" y="-533400"/>
            <a:ext cx="7467600" cy="1524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smtClean="0">
                <a:latin typeface="Calibri" panose="020F0502020204030204" pitchFamily="34" charset="0"/>
              </a:rPr>
              <a:t>ΜΕΘΟΔΟΛΟΓΙΑ ΠΡΟΛΗΨΗΣ ΑΤΥΧΗΜΑΤΩΝ</a:t>
            </a:r>
            <a:endParaRPr lang="en-US" dirty="0">
              <a:latin typeface="Calibri" panose="020F0502020204030204" pitchFamily="34" charset="0"/>
            </a:endParaRPr>
          </a:p>
        </p:txBody>
      </p:sp>
    </p:spTree>
    <p:extLst>
      <p:ext uri="{BB962C8B-B14F-4D97-AF65-F5344CB8AC3E}">
        <p14:creationId xmlns:p14="http://schemas.microsoft.com/office/powerpoint/2010/main" val="18777512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79502"/>
            <a:ext cx="6554867" cy="3863898"/>
          </a:xfrm>
        </p:spPr>
        <p:txBody>
          <a:bodyPr>
            <a:normAutofit/>
          </a:bodyPr>
          <a:lstStyle/>
          <a:p>
            <a:pPr>
              <a:buNone/>
            </a:pPr>
            <a:r>
              <a:rPr lang="el-GR" dirty="0" smtClean="0">
                <a:solidFill>
                  <a:schemeClr val="tx1"/>
                </a:solidFill>
                <a:latin typeface="Calibri" panose="020F0502020204030204" pitchFamily="34" charset="0"/>
              </a:rPr>
              <a:t>-</a:t>
            </a:r>
            <a:r>
              <a:rPr lang="el-GR" u="sng" dirty="0" smtClean="0">
                <a:solidFill>
                  <a:schemeClr val="tx1"/>
                </a:solidFill>
                <a:latin typeface="Calibri" panose="020F0502020204030204" pitchFamily="34" charset="0"/>
              </a:rPr>
              <a:t>ΔΙΑΧΕΙΡΙΣΗ ΕΠΙΚΙΝΔΥΝΟΤΗΤΑΣ</a:t>
            </a:r>
          </a:p>
          <a:p>
            <a:pPr>
              <a:buNone/>
            </a:pPr>
            <a:r>
              <a:rPr lang="el-GR" dirty="0" smtClean="0">
                <a:solidFill>
                  <a:schemeClr val="tx1"/>
                </a:solidFill>
                <a:latin typeface="Calibri" panose="020F0502020204030204" pitchFamily="34" charset="0"/>
              </a:rPr>
              <a:t>	</a:t>
            </a:r>
            <a:r>
              <a:rPr lang="el-GR" b="1" dirty="0" smtClean="0">
                <a:solidFill>
                  <a:schemeClr val="tx1"/>
                </a:solidFill>
                <a:latin typeface="Calibri" panose="020F0502020204030204" pitchFamily="34" charset="0"/>
              </a:rPr>
              <a:t>ΣΤΑΔΙΑ </a:t>
            </a:r>
            <a:r>
              <a:rPr lang="el-GR" b="1" dirty="0">
                <a:solidFill>
                  <a:schemeClr val="tx1"/>
                </a:solidFill>
                <a:latin typeface="Calibri" panose="020F0502020204030204" pitchFamily="34" charset="0"/>
              </a:rPr>
              <a:t>ΕΚΤΙΜΗΣΗΣ  ΕΠΙΚΙΝΔΥΝΟΤΗΤΑΣ</a:t>
            </a:r>
            <a:endParaRPr lang="el-GR" b="1" dirty="0" smtClean="0">
              <a:solidFill>
                <a:schemeClr val="tx1"/>
              </a:solidFill>
              <a:latin typeface="Calibri" panose="020F0502020204030204" pitchFamily="34" charset="0"/>
            </a:endParaRPr>
          </a:p>
          <a:p>
            <a:r>
              <a:rPr lang="el-GR" dirty="0">
                <a:solidFill>
                  <a:schemeClr val="tx1"/>
                </a:solidFill>
                <a:latin typeface="Calibri" panose="020F0502020204030204" pitchFamily="34" charset="0"/>
              </a:rPr>
              <a:t>ΒΗΜΑ 4: Λήψη νέων μέτρων (εφόσον απαιτείται). </a:t>
            </a:r>
          </a:p>
          <a:p>
            <a:r>
              <a:rPr lang="el-GR" dirty="0">
                <a:solidFill>
                  <a:schemeClr val="tx1"/>
                </a:solidFill>
                <a:latin typeface="Calibri" panose="020F0502020204030204" pitchFamily="34" charset="0"/>
              </a:rPr>
              <a:t>ΒΗΜΑ 5: Έλεγχος αποτελεσματικότητας των μέτρων– Επανεξέταση και αναθεώρηση. </a:t>
            </a:r>
            <a:r>
              <a:rPr lang="el-GR" dirty="0" smtClean="0">
                <a:solidFill>
                  <a:schemeClr val="tx1"/>
                </a:solidFill>
                <a:latin typeface="Calibri" panose="020F0502020204030204" pitchFamily="34" charset="0"/>
              </a:rPr>
              <a:t>	</a:t>
            </a:r>
          </a:p>
        </p:txBody>
      </p:sp>
      <p:sp>
        <p:nvSpPr>
          <p:cNvPr id="5" name="Title 1"/>
          <p:cNvSpPr txBox="1">
            <a:spLocks/>
          </p:cNvSpPr>
          <p:nvPr/>
        </p:nvSpPr>
        <p:spPr>
          <a:xfrm>
            <a:off x="533400" y="-533400"/>
            <a:ext cx="7467600" cy="1524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smtClean="0">
                <a:latin typeface="Calibri" panose="020F0502020204030204" pitchFamily="34" charset="0"/>
              </a:rPr>
              <a:t>ΜΕΘΟΔΟΛΟΓΙΑ ΠΡΟΛΗΨΗΣ ΑΤΥΧΗΜΑΤΩΝ</a:t>
            </a:r>
            <a:endParaRPr lang="en-US" dirty="0">
              <a:latin typeface="Calibri" panose="020F0502020204030204" pitchFamily="34" charset="0"/>
            </a:endParaRPr>
          </a:p>
        </p:txBody>
      </p:sp>
    </p:spTree>
    <p:extLst>
      <p:ext uri="{BB962C8B-B14F-4D97-AF65-F5344CB8AC3E}">
        <p14:creationId xmlns:p14="http://schemas.microsoft.com/office/powerpoint/2010/main" val="922168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l-GR" dirty="0" smtClean="0">
              <a:solidFill>
                <a:schemeClr val="tx1"/>
              </a:solidFill>
              <a:latin typeface="Calibri" panose="020F0502020204030204" pitchFamily="34" charset="0"/>
            </a:endParaRPr>
          </a:p>
          <a:p>
            <a:r>
              <a:rPr lang="el-GR" dirty="0" smtClean="0">
                <a:solidFill>
                  <a:schemeClr val="tx1"/>
                </a:solidFill>
                <a:latin typeface="Calibri" panose="020F0502020204030204" pitchFamily="34" charset="0"/>
              </a:rPr>
              <a:t>Η επιβράβευση πράξεων, δραστηριοτήτων και ενεργειών του προσωπικού της ΠΑ, οι οποίες συμβάλλουν στην πρόληψη ατυχημάτων θεωρείται επιβεβλημένη και συνεισφέρει σημαντικά στην ανάπτυξη ευγενούς άμιλλας που αποτελεί έναν από τους σπουδαιότερους παράγοντες της αυτοβελτίωσης και γενικότερα της επιτυχίας. </a:t>
            </a:r>
          </a:p>
          <a:p>
            <a:pPr>
              <a:buNone/>
            </a:pPr>
            <a:endParaRPr lang="el-GR" dirty="0" smtClean="0">
              <a:solidFill>
                <a:schemeClr val="tx1"/>
              </a:solidFill>
              <a:latin typeface="Calibri" panose="020F0502020204030204" pitchFamily="34" charset="0"/>
            </a:endParaRPr>
          </a:p>
        </p:txBody>
      </p:sp>
      <p:sp>
        <p:nvSpPr>
          <p:cNvPr id="4" name="Title 1"/>
          <p:cNvSpPr txBox="1">
            <a:spLocks/>
          </p:cNvSpPr>
          <p:nvPr/>
        </p:nvSpPr>
        <p:spPr>
          <a:xfrm>
            <a:off x="453342" y="0"/>
            <a:ext cx="6554867" cy="1524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b="1" dirty="0" smtClean="0"/>
              <a:t>ΒΡΑΒΕΥΣΕΙΣ ΑΠΕ</a:t>
            </a: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6554867" cy="1524000"/>
          </a:xfrm>
        </p:spPr>
        <p:txBody>
          <a:bodyPr>
            <a:normAutofit/>
          </a:bodyPr>
          <a:lstStyle/>
          <a:p>
            <a:r>
              <a:rPr lang="el-GR" b="1" dirty="0" smtClean="0"/>
              <a:t>ΒΡΑΒΕΥΣΕΙΣ ΑΠΕ</a:t>
            </a:r>
            <a:endParaRPr lang="en-US" b="1" dirty="0"/>
          </a:p>
        </p:txBody>
      </p:sp>
      <p:sp>
        <p:nvSpPr>
          <p:cNvPr id="3" name="Content Placeholder 2"/>
          <p:cNvSpPr>
            <a:spLocks noGrp="1"/>
          </p:cNvSpPr>
          <p:nvPr>
            <p:ph idx="1"/>
          </p:nvPr>
        </p:nvSpPr>
        <p:spPr>
          <a:xfrm>
            <a:off x="457200" y="990600"/>
            <a:ext cx="6554867" cy="5715000"/>
          </a:xfrm>
        </p:spPr>
        <p:txBody>
          <a:bodyPr>
            <a:normAutofit/>
          </a:bodyPr>
          <a:lstStyle/>
          <a:p>
            <a:pPr>
              <a:buNone/>
            </a:pPr>
            <a:r>
              <a:rPr lang="el-GR" b="1" u="sng" dirty="0" smtClean="0">
                <a:solidFill>
                  <a:schemeClr val="tx1"/>
                </a:solidFill>
                <a:latin typeface="Calibri" panose="020F0502020204030204" pitchFamily="34" charset="0"/>
              </a:rPr>
              <a:t>ΑΤΟΜΙΚΑ ΒΡΑΒΕΙΑ ΑΠΕ ΓΕΑ</a:t>
            </a:r>
          </a:p>
          <a:p>
            <a:pPr>
              <a:buNone/>
            </a:pPr>
            <a:r>
              <a:rPr lang="el-GR" dirty="0" smtClean="0">
                <a:solidFill>
                  <a:schemeClr val="tx1"/>
                </a:solidFill>
                <a:latin typeface="Calibri" panose="020F0502020204030204" pitchFamily="34" charset="0"/>
              </a:rPr>
              <a:t>-Βραβείο εξέχουσας απόδοσης στην ΑΠΕ</a:t>
            </a:r>
          </a:p>
          <a:p>
            <a:pPr>
              <a:buNone/>
            </a:pPr>
            <a:r>
              <a:rPr lang="el-GR" dirty="0" smtClean="0">
                <a:solidFill>
                  <a:schemeClr val="tx1"/>
                </a:solidFill>
                <a:latin typeface="Calibri" panose="020F0502020204030204" pitchFamily="34" charset="0"/>
              </a:rPr>
              <a:t>-Βραβείο συνεισφοράς στην </a:t>
            </a:r>
            <a:r>
              <a:rPr lang="el-GR" dirty="0" smtClean="0">
                <a:solidFill>
                  <a:schemeClr val="tx1"/>
                </a:solidFill>
                <a:latin typeface="Calibri" panose="020F0502020204030204" pitchFamily="34" charset="0"/>
              </a:rPr>
              <a:t>ΑΠΕ</a:t>
            </a:r>
            <a:endParaRPr lang="en-US" dirty="0" smtClean="0">
              <a:solidFill>
                <a:schemeClr val="tx1"/>
              </a:solidFill>
              <a:latin typeface="Calibri" panose="020F0502020204030204" pitchFamily="34" charset="0"/>
            </a:endParaRPr>
          </a:p>
          <a:p>
            <a:pPr>
              <a:buNone/>
            </a:pPr>
            <a:endParaRPr lang="el-GR" dirty="0" smtClean="0">
              <a:solidFill>
                <a:schemeClr val="tx1"/>
              </a:solidFill>
              <a:latin typeface="Calibri" panose="020F0502020204030204" pitchFamily="34" charset="0"/>
            </a:endParaRPr>
          </a:p>
          <a:p>
            <a:pPr>
              <a:buNone/>
            </a:pPr>
            <a:r>
              <a:rPr lang="el-GR" b="1" u="sng" dirty="0" smtClean="0">
                <a:solidFill>
                  <a:schemeClr val="tx1"/>
                </a:solidFill>
                <a:latin typeface="Calibri" panose="020F0502020204030204" pitchFamily="34" charset="0"/>
              </a:rPr>
              <a:t>ΑΤΟΜΙΚΑ ΒΡΑΒΕΙΑ ΕΠΙΠΕΔΟΥ ΜΟΝΑΔΟΣ</a:t>
            </a:r>
          </a:p>
          <a:p>
            <a:pPr>
              <a:buNone/>
            </a:pPr>
            <a:r>
              <a:rPr lang="el-GR" dirty="0" smtClean="0">
                <a:solidFill>
                  <a:schemeClr val="tx1"/>
                </a:solidFill>
                <a:latin typeface="Calibri" panose="020F0502020204030204" pitchFamily="34" charset="0"/>
              </a:rPr>
              <a:t>-Βραβείο καλύτερου οδηγού </a:t>
            </a:r>
            <a:r>
              <a:rPr lang="el-GR" dirty="0" smtClean="0">
                <a:solidFill>
                  <a:schemeClr val="tx1"/>
                </a:solidFill>
                <a:latin typeface="Calibri" panose="020F0502020204030204" pitchFamily="34" charset="0"/>
              </a:rPr>
              <a:t>μεταφορών επιφανείας</a:t>
            </a:r>
            <a:endParaRPr lang="el-GR" dirty="0" smtClean="0">
              <a:solidFill>
                <a:schemeClr val="tx1"/>
              </a:solidFill>
              <a:latin typeface="Calibri" panose="020F0502020204030204" pitchFamily="34" charset="0"/>
            </a:endParaRPr>
          </a:p>
          <a:p>
            <a:pPr>
              <a:buNone/>
            </a:pPr>
            <a:r>
              <a:rPr lang="el-GR" dirty="0" smtClean="0">
                <a:solidFill>
                  <a:schemeClr val="tx1"/>
                </a:solidFill>
                <a:latin typeface="Calibri" panose="020F0502020204030204" pitchFamily="34" charset="0"/>
              </a:rPr>
              <a:t>-Βραβείο καλύτερου </a:t>
            </a:r>
            <a:r>
              <a:rPr lang="el-GR" dirty="0" smtClean="0">
                <a:solidFill>
                  <a:schemeClr val="tx1"/>
                </a:solidFill>
                <a:latin typeface="Calibri" panose="020F0502020204030204" pitchFamily="34" charset="0"/>
              </a:rPr>
              <a:t>οδηγού κίνησης </a:t>
            </a:r>
            <a:r>
              <a:rPr lang="el-GR" dirty="0" smtClean="0">
                <a:solidFill>
                  <a:schemeClr val="tx1"/>
                </a:solidFill>
                <a:latin typeface="Calibri" panose="020F0502020204030204" pitchFamily="34" charset="0"/>
              </a:rPr>
              <a:t>σε χώρους </a:t>
            </a:r>
            <a:r>
              <a:rPr lang="el-GR" dirty="0" smtClean="0">
                <a:solidFill>
                  <a:schemeClr val="tx1"/>
                </a:solidFill>
                <a:latin typeface="Calibri" panose="020F0502020204030204" pitchFamily="34" charset="0"/>
              </a:rPr>
              <a:t>Α/Φ</a:t>
            </a:r>
            <a:endParaRPr lang="en-US" dirty="0" smtClean="0">
              <a:solidFill>
                <a:schemeClr val="tx1"/>
              </a:solidFill>
              <a:latin typeface="Calibri" panose="020F0502020204030204" pitchFamily="34" charset="0"/>
            </a:endParaRPr>
          </a:p>
          <a:p>
            <a:pPr>
              <a:buNone/>
            </a:pPr>
            <a:endParaRPr lang="el-GR" dirty="0" smtClean="0">
              <a:solidFill>
                <a:schemeClr val="tx1"/>
              </a:solidFill>
              <a:latin typeface="Calibri" panose="020F0502020204030204" pitchFamily="34" charset="0"/>
            </a:endParaRPr>
          </a:p>
          <a:p>
            <a:pPr>
              <a:buNone/>
            </a:pPr>
            <a:r>
              <a:rPr lang="el-GR" b="1" u="sng" dirty="0" smtClean="0">
                <a:solidFill>
                  <a:schemeClr val="tx1"/>
                </a:solidFill>
                <a:latin typeface="Calibri" panose="020F0502020204030204" pitchFamily="34" charset="0"/>
              </a:rPr>
              <a:t>ΕΠΑΘΛΑ </a:t>
            </a:r>
            <a:r>
              <a:rPr lang="el-GR" b="1" u="sng" dirty="0" smtClean="0">
                <a:solidFill>
                  <a:schemeClr val="tx1"/>
                </a:solidFill>
                <a:latin typeface="Calibri" panose="020F0502020204030204" pitchFamily="34" charset="0"/>
              </a:rPr>
              <a:t>ΑΠΕ</a:t>
            </a:r>
          </a:p>
          <a:p>
            <a:pPr>
              <a:buNone/>
            </a:pPr>
            <a:r>
              <a:rPr lang="el-GR" dirty="0" smtClean="0">
                <a:solidFill>
                  <a:schemeClr val="tx1"/>
                </a:solidFill>
                <a:latin typeface="Calibri" panose="020F0502020204030204" pitchFamily="34" charset="0"/>
              </a:rPr>
              <a:t>Εβδομάδα ΑΠΕ βράβευση καλύτερης Μοίρας με πτητική δραστηριότητα</a:t>
            </a:r>
            <a:endParaRPr lang="el-GR" dirty="0" smtClean="0">
              <a:solidFill>
                <a:schemeClr val="tx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ΕΡΩΤΗΣΕΙΣ?</a:t>
            </a:r>
            <a:endParaRPr lang="en-US" dirty="0"/>
          </a:p>
        </p:txBody>
      </p:sp>
      <p:pic>
        <p:nvPicPr>
          <p:cNvPr id="4" name="Mercedes Unimog extreme off road compilation.mp4">
            <a:hlinkClick r:id="" action="ppaction://media"/>
          </p:cNvPr>
          <p:cNvPicPr>
            <a:picLocks noGrp="1" noChangeAspect="1"/>
          </p:cNvPicPr>
          <p:nvPr>
            <p:ph idx="1"/>
            <a:videoFile r:link="rId2"/>
            <p:extLst>
              <p:ext uri="{DAA4B4D4-6D71-4841-9C94-3DE7FCFB9230}">
                <p14:media xmlns:p14="http://schemas.microsoft.com/office/powerpoint/2010/main" r:link="rId1"/>
              </p:ext>
            </p:extLst>
          </p:nvPr>
        </p:nvPicPr>
        <p:blipFill>
          <a:blip r:embed="rId4"/>
          <a:stretch>
            <a:fillRect/>
          </a:stretch>
        </p:blipFill>
        <p:spPr>
          <a:xfrm>
            <a:off x="533400" y="1619250"/>
            <a:ext cx="7924800" cy="44577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90600"/>
            <a:ext cx="8229600" cy="1905000"/>
          </a:xfrm>
        </p:spPr>
        <p:txBody>
          <a:bodyPr>
            <a:normAutofit/>
          </a:bodyPr>
          <a:lstStyle/>
          <a:p>
            <a:pPr algn="ctr"/>
            <a:r>
              <a:rPr lang="el-GR" dirty="0" smtClean="0">
                <a:latin typeface="Calibri" panose="020F0502020204030204" pitchFamily="34" charset="0"/>
              </a:rPr>
              <a:t>ΑΣΦΑΛΕΙΑ ΠΤΗΣΕΩΝ-ΕΔΑΦΟΥΣ</a:t>
            </a:r>
            <a:br>
              <a:rPr lang="el-GR" dirty="0" smtClean="0">
                <a:latin typeface="Calibri" panose="020F0502020204030204" pitchFamily="34" charset="0"/>
              </a:rPr>
            </a:br>
            <a:r>
              <a:rPr lang="el-GR" dirty="0" smtClean="0">
                <a:latin typeface="Calibri" panose="020F0502020204030204" pitchFamily="34" charset="0"/>
              </a:rPr>
              <a:t>ΥΓΕΙΑ &amp; ΑΣΦΑΛΕΙΑ ΣΤΗΝ ΕΡΓΑΣΙΑ</a:t>
            </a:r>
            <a:endParaRPr lang="en-US" dirty="0">
              <a:latin typeface="Calibri" panose="020F0502020204030204" pitchFamily="34" charset="0"/>
            </a:endParaRPr>
          </a:p>
        </p:txBody>
      </p:sp>
      <p:sp>
        <p:nvSpPr>
          <p:cNvPr id="3" name="Subtitle 2"/>
          <p:cNvSpPr>
            <a:spLocks noGrp="1"/>
          </p:cNvSpPr>
          <p:nvPr>
            <p:ph type="subTitle" idx="1"/>
          </p:nvPr>
        </p:nvSpPr>
        <p:spPr/>
        <p:txBody>
          <a:bodyPr>
            <a:normAutofit/>
          </a:bodyPr>
          <a:lstStyle/>
          <a:p>
            <a:endParaRPr lang="el-GR" dirty="0" smtClean="0"/>
          </a:p>
          <a:p>
            <a:endParaRPr lang="el-GR"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latin typeface="Calibri" panose="020F0502020204030204" pitchFamily="34" charset="0"/>
              </a:rPr>
              <a:t>ΑΠΟΡΙΕΣ</a:t>
            </a:r>
            <a:r>
              <a:rPr lang="en-US" dirty="0" smtClean="0">
                <a:latin typeface="Calibri" panose="020F0502020204030204" pitchFamily="34" charset="0"/>
              </a:rPr>
              <a:t>?</a:t>
            </a:r>
            <a:endParaRPr lang="en-US" dirty="0">
              <a:latin typeface="Calibri" panose="020F0502020204030204" pitchFamily="34" charset="0"/>
            </a:endParaRPr>
          </a:p>
        </p:txBody>
      </p:sp>
      <p:pic>
        <p:nvPicPr>
          <p:cNvPr id="6" name="Greek F16 Demo Team ZEUS.mp4">
            <a:hlinkClick r:id="" action="ppaction://media"/>
          </p:cNvPr>
          <p:cNvPicPr>
            <a:picLocks noGrp="1" noChangeAspect="1"/>
          </p:cNvPicPr>
          <p:nvPr>
            <p:ph idx="1"/>
            <a:videoFile r:link="rId2"/>
            <p:extLst>
              <p:ext uri="{DAA4B4D4-6D71-4841-9C94-3DE7FCFB9230}">
                <p14:media xmlns:p14="http://schemas.microsoft.com/office/powerpoint/2010/main" r:link="rId1"/>
              </p:ext>
            </p:extLst>
          </p:nvPr>
        </p:nvPicPr>
        <p:blipFill>
          <a:blip r:embed="rId4"/>
          <a:stretch>
            <a:fillRect/>
          </a:stretch>
        </p:blipFill>
        <p:spPr>
          <a:xfrm>
            <a:off x="533400" y="573088"/>
            <a:ext cx="6554788" cy="3687762"/>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94566" y="-15240"/>
            <a:ext cx="6554867" cy="1524000"/>
          </a:xfrm>
        </p:spPr>
        <p:txBody>
          <a:bodyPr/>
          <a:lstStyle/>
          <a:p>
            <a:r>
              <a:rPr lang="el-GR" dirty="0" smtClean="0"/>
              <a:t>ΑΝΤΙΚΕΙΜΕΝΙΚΟΣ ΣΚΟΠΟΣ</a:t>
            </a:r>
            <a:endParaRPr lang="en-US" dirty="0"/>
          </a:p>
        </p:txBody>
      </p:sp>
      <p:sp>
        <p:nvSpPr>
          <p:cNvPr id="3" name="Content Placeholder 2"/>
          <p:cNvSpPr>
            <a:spLocks noGrp="1"/>
          </p:cNvSpPr>
          <p:nvPr>
            <p:ph idx="1"/>
          </p:nvPr>
        </p:nvSpPr>
        <p:spPr>
          <a:xfrm>
            <a:off x="838200" y="609600"/>
            <a:ext cx="6554867" cy="3691470"/>
          </a:xfrm>
        </p:spPr>
        <p:txBody>
          <a:bodyPr/>
          <a:lstStyle/>
          <a:p>
            <a:pPr marL="0" indent="0" algn="ctr">
              <a:buNone/>
            </a:pPr>
            <a:r>
              <a:rPr lang="el-GR" dirty="0" smtClean="0">
                <a:solidFill>
                  <a:schemeClr val="tx1"/>
                </a:solidFill>
              </a:rPr>
              <a:t>Να γνωρίσει ο μαθητής τις βασικές έννοιες που αφορούν την ΑΠΕ και την Υγεία και Ασφάλεια στην Εργασία, έτσι ώστε να καλλιεργηθεί παιδεία ΑΠΕ και να επιτευχθεί πρόληψη των πάσης φύσεως ατυχημάτων σε όλα τα επίπεδα.</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6554867" cy="1524000"/>
          </a:xfrm>
        </p:spPr>
        <p:txBody>
          <a:bodyPr/>
          <a:lstStyle/>
          <a:p>
            <a:r>
              <a:rPr lang="el-GR" dirty="0" smtClean="0">
                <a:latin typeface="Calibri" panose="020F0502020204030204" pitchFamily="34" charset="0"/>
              </a:rPr>
              <a:t>ΚΥΡΙΑ ΣΗΜΕΙΑ</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l-GR" dirty="0" smtClean="0">
                <a:solidFill>
                  <a:schemeClr val="tx1"/>
                </a:solidFill>
                <a:latin typeface="Calibri" panose="020F0502020204030204" pitchFamily="34" charset="0"/>
              </a:rPr>
              <a:t>ΓΕΝΙΚΑ ΓΙΑ ΤΗΝ ΑΠΕ</a:t>
            </a:r>
          </a:p>
          <a:p>
            <a:r>
              <a:rPr lang="el-GR" dirty="0" smtClean="0">
                <a:solidFill>
                  <a:schemeClr val="tx1"/>
                </a:solidFill>
                <a:latin typeface="Calibri" panose="020F0502020204030204" pitchFamily="34" charset="0"/>
              </a:rPr>
              <a:t>ΜΕΘΟΔΟΛΟΓΙΑ ΠΡΟΛΗΨΗΣ ΑΤΥΧΗΜΑΤΩΝ</a:t>
            </a:r>
          </a:p>
          <a:p>
            <a:r>
              <a:rPr lang="el-GR" dirty="0" smtClean="0">
                <a:solidFill>
                  <a:schemeClr val="tx1"/>
                </a:solidFill>
                <a:latin typeface="Calibri" panose="020F0502020204030204" pitchFamily="34" charset="0"/>
              </a:rPr>
              <a:t>ΒΡΑΒΕΥΣΕΙΣ ΑΠΕ</a:t>
            </a:r>
          </a:p>
          <a:p>
            <a:endParaRPr lang="el-GR" dirty="0" smtClean="0">
              <a:solidFill>
                <a:schemeClr val="tx1"/>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152400"/>
            <a:ext cx="6554867" cy="1524000"/>
          </a:xfrm>
        </p:spPr>
        <p:txBody>
          <a:bodyPr/>
          <a:lstStyle/>
          <a:p>
            <a:r>
              <a:rPr lang="el-GR" dirty="0" smtClean="0"/>
              <a:t>ΓΕΝΙΚΑ ΓΙΑ ΤΗΝ ΑΠΕ</a:t>
            </a:r>
            <a:endParaRPr lang="en-US" dirty="0"/>
          </a:p>
        </p:txBody>
      </p:sp>
      <p:sp>
        <p:nvSpPr>
          <p:cNvPr id="3" name="Content Placeholder 2"/>
          <p:cNvSpPr>
            <a:spLocks noGrp="1"/>
          </p:cNvSpPr>
          <p:nvPr>
            <p:ph idx="1"/>
          </p:nvPr>
        </p:nvSpPr>
        <p:spPr>
          <a:xfrm>
            <a:off x="381000" y="1545165"/>
            <a:ext cx="6554867" cy="3767670"/>
          </a:xfrm>
        </p:spPr>
        <p:txBody>
          <a:bodyPr/>
          <a:lstStyle/>
          <a:p>
            <a:pPr>
              <a:buNone/>
            </a:pPr>
            <a:r>
              <a:rPr lang="el-GR" dirty="0" smtClean="0">
                <a:solidFill>
                  <a:schemeClr val="tx1"/>
                </a:solidFill>
                <a:latin typeface="Calibri" panose="020F0502020204030204" pitchFamily="34" charset="0"/>
              </a:rPr>
              <a:t>-ΣΚΟΠΟΣ</a:t>
            </a:r>
          </a:p>
          <a:p>
            <a:pPr>
              <a:buNone/>
            </a:pPr>
            <a:r>
              <a:rPr lang="el-GR" dirty="0" smtClean="0">
                <a:solidFill>
                  <a:schemeClr val="tx1"/>
                </a:solidFill>
                <a:latin typeface="Calibri" panose="020F0502020204030204" pitchFamily="34" charset="0"/>
              </a:rPr>
              <a:t>	ΚΠΑ Ε-1</a:t>
            </a:r>
          </a:p>
          <a:p>
            <a:pPr>
              <a:buNone/>
            </a:pPr>
            <a:r>
              <a:rPr lang="el-GR" dirty="0" smtClean="0">
                <a:solidFill>
                  <a:schemeClr val="tx1"/>
                </a:solidFill>
                <a:latin typeface="Calibri" panose="020F0502020204030204" pitchFamily="34" charset="0"/>
              </a:rPr>
              <a:t>	Καθορισμός πολιτικής</a:t>
            </a:r>
          </a:p>
          <a:p>
            <a:pPr>
              <a:buNone/>
            </a:pPr>
            <a:r>
              <a:rPr lang="el-GR" dirty="0" smtClean="0">
                <a:solidFill>
                  <a:schemeClr val="tx1"/>
                </a:solidFill>
                <a:latin typeface="Calibri" panose="020F0502020204030204" pitchFamily="34" charset="0"/>
              </a:rPr>
              <a:t>	Πλαίσιο οργάνωσης-λειτουργίας</a:t>
            </a:r>
          </a:p>
          <a:p>
            <a:pPr>
              <a:buNone/>
            </a:pPr>
            <a:r>
              <a:rPr lang="el-GR" dirty="0" smtClean="0">
                <a:solidFill>
                  <a:schemeClr val="tx1"/>
                </a:solidFill>
                <a:latin typeface="Calibri" panose="020F0502020204030204" pitchFamily="34" charset="0"/>
              </a:rPr>
              <a:t>	Οδηγίες-κατευθύνσεις για ανάπτυξη μεθόδων, διαδικασιών, εφαρμογή μέτρων και καλλιέργεια παιδείας ΑΠΕ</a:t>
            </a:r>
          </a:p>
          <a:p>
            <a:pPr>
              <a:buNone/>
            </a:pPr>
            <a:r>
              <a:rPr lang="el-GR" dirty="0" smtClean="0">
                <a:solidFill>
                  <a:schemeClr val="tx1"/>
                </a:solidFill>
                <a:latin typeface="Calibri" panose="020F0502020204030204" pitchFamily="34"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0"/>
            <a:ext cx="6554867" cy="1524000"/>
          </a:xfrm>
        </p:spPr>
        <p:txBody>
          <a:bodyPr/>
          <a:lstStyle/>
          <a:p>
            <a:r>
              <a:rPr lang="el-GR" dirty="0" smtClean="0"/>
              <a:t>ΓΕΝΙΚΑ ΓΙΑ ΤΗΝ ΑΠΕ</a:t>
            </a:r>
            <a:endParaRPr lang="en-US" dirty="0"/>
          </a:p>
        </p:txBody>
      </p:sp>
      <p:sp>
        <p:nvSpPr>
          <p:cNvPr id="3" name="Content Placeholder 2"/>
          <p:cNvSpPr>
            <a:spLocks noGrp="1"/>
          </p:cNvSpPr>
          <p:nvPr>
            <p:ph idx="1"/>
          </p:nvPr>
        </p:nvSpPr>
        <p:spPr>
          <a:xfrm>
            <a:off x="533400" y="533400"/>
            <a:ext cx="6554867" cy="3767670"/>
          </a:xfrm>
        </p:spPr>
        <p:txBody>
          <a:bodyPr/>
          <a:lstStyle/>
          <a:p>
            <a:pPr>
              <a:buNone/>
            </a:pPr>
            <a:r>
              <a:rPr lang="el-GR" dirty="0" smtClean="0">
                <a:solidFill>
                  <a:schemeClr val="tx1"/>
                </a:solidFill>
                <a:latin typeface="Calibri" panose="020F0502020204030204" pitchFamily="34" charset="0"/>
              </a:rPr>
              <a:t>-ΣΚΟΠΟΣ</a:t>
            </a:r>
          </a:p>
          <a:p>
            <a:pPr>
              <a:buNone/>
            </a:pPr>
            <a:r>
              <a:rPr lang="el-GR" dirty="0" smtClean="0">
                <a:solidFill>
                  <a:schemeClr val="tx1"/>
                </a:solidFill>
                <a:latin typeface="Calibri" panose="020F0502020204030204" pitchFamily="34" charset="0"/>
              </a:rPr>
              <a:t>	Γενικός Σκοπός ΑΠΕ</a:t>
            </a:r>
          </a:p>
          <a:p>
            <a:pPr>
              <a:buNone/>
            </a:pPr>
            <a:r>
              <a:rPr lang="el-GR" dirty="0" smtClean="0">
                <a:solidFill>
                  <a:schemeClr val="tx1"/>
                </a:solidFill>
                <a:latin typeface="Calibri" panose="020F0502020204030204" pitchFamily="34" charset="0"/>
              </a:rPr>
              <a:t>	Ο γενικός σκοπός της ΑΠΕ είναι η διατήρηση και προαγωγή της Επιχειρησιακής Ικανότητας και Αποτελεσματικότητας της ΠΑ, μέσω της πρόληψης κάθε είδους ατυχήματος.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8159" y="0"/>
            <a:ext cx="6554867" cy="1524000"/>
          </a:xfrm>
        </p:spPr>
        <p:txBody>
          <a:bodyPr/>
          <a:lstStyle/>
          <a:p>
            <a:r>
              <a:rPr lang="el-GR" dirty="0" smtClean="0"/>
              <a:t>ΓΕΝΙΚΑ ΓΙΑ ΤΗΝ ΑΠΕ</a:t>
            </a:r>
            <a:endParaRPr lang="en-US" dirty="0"/>
          </a:p>
        </p:txBody>
      </p:sp>
      <p:sp>
        <p:nvSpPr>
          <p:cNvPr id="3" name="Content Placeholder 2"/>
          <p:cNvSpPr>
            <a:spLocks noGrp="1"/>
          </p:cNvSpPr>
          <p:nvPr>
            <p:ph idx="1"/>
          </p:nvPr>
        </p:nvSpPr>
        <p:spPr>
          <a:xfrm>
            <a:off x="533399" y="1143000"/>
            <a:ext cx="6554867" cy="3767670"/>
          </a:xfrm>
        </p:spPr>
        <p:txBody>
          <a:bodyPr/>
          <a:lstStyle/>
          <a:p>
            <a:pPr>
              <a:buNone/>
            </a:pPr>
            <a:r>
              <a:rPr lang="el-GR" dirty="0" smtClean="0">
                <a:solidFill>
                  <a:schemeClr val="tx1"/>
                </a:solidFill>
                <a:latin typeface="Calibri" panose="020F0502020204030204" pitchFamily="34" charset="0"/>
              </a:rPr>
              <a:t>-ΣΚΟΠΟΣ</a:t>
            </a:r>
          </a:p>
          <a:p>
            <a:pPr>
              <a:buNone/>
            </a:pPr>
            <a:r>
              <a:rPr lang="el-GR" dirty="0" smtClean="0">
                <a:solidFill>
                  <a:schemeClr val="tx1"/>
                </a:solidFill>
                <a:latin typeface="Calibri" panose="020F0502020204030204" pitchFamily="34" charset="0"/>
              </a:rPr>
              <a:t>	Ειδικοί Σκοποί ΑΠΕ</a:t>
            </a:r>
          </a:p>
          <a:p>
            <a:pPr>
              <a:buNone/>
            </a:pPr>
            <a:r>
              <a:rPr lang="el-GR" dirty="0" smtClean="0">
                <a:solidFill>
                  <a:schemeClr val="tx1"/>
                </a:solidFill>
                <a:latin typeface="Calibri" panose="020F0502020204030204" pitchFamily="34" charset="0"/>
              </a:rPr>
              <a:t>	-Εμπέδωση παιδείας ΑΠΕ στο προσωπικό της ΠΑ</a:t>
            </a:r>
          </a:p>
          <a:p>
            <a:pPr>
              <a:buNone/>
            </a:pPr>
            <a:r>
              <a:rPr lang="el-GR" dirty="0" smtClean="0">
                <a:solidFill>
                  <a:schemeClr val="tx1"/>
                </a:solidFill>
                <a:latin typeface="Calibri" panose="020F0502020204030204" pitchFamily="34" charset="0"/>
              </a:rPr>
              <a:t>	-Έρευνα και εντοπισμός κινδύνων</a:t>
            </a:r>
          </a:p>
          <a:p>
            <a:pPr>
              <a:buNone/>
            </a:pPr>
            <a:r>
              <a:rPr lang="el-GR" dirty="0" smtClean="0">
                <a:solidFill>
                  <a:schemeClr val="tx1"/>
                </a:solidFill>
                <a:latin typeface="Calibri" panose="020F0502020204030204" pitchFamily="34" charset="0"/>
              </a:rPr>
              <a:t>	-Διασφάλιση Ασφάλειας και Υγείας στην εργασία και περιορισμός επιπτώσεων σε τρίτους και το περιβάλλον</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02919" y="-228600"/>
            <a:ext cx="6554867" cy="1524000"/>
          </a:xfrm>
        </p:spPr>
        <p:txBody>
          <a:bodyPr/>
          <a:lstStyle/>
          <a:p>
            <a:r>
              <a:rPr lang="el-GR" dirty="0" smtClean="0"/>
              <a:t>ΓΕΝΙΚΑ ΓΙΑ ΤΗΝ ΑΠΕ</a:t>
            </a:r>
            <a:endParaRPr lang="en-US" dirty="0"/>
          </a:p>
        </p:txBody>
      </p:sp>
      <p:sp>
        <p:nvSpPr>
          <p:cNvPr id="3" name="Content Placeholder 2"/>
          <p:cNvSpPr>
            <a:spLocks noGrp="1"/>
          </p:cNvSpPr>
          <p:nvPr>
            <p:ph idx="1"/>
          </p:nvPr>
        </p:nvSpPr>
        <p:spPr>
          <a:xfrm>
            <a:off x="533399" y="838200"/>
            <a:ext cx="8153401" cy="4834470"/>
          </a:xfrm>
        </p:spPr>
        <p:txBody>
          <a:bodyPr>
            <a:normAutofit/>
          </a:bodyPr>
          <a:lstStyle/>
          <a:p>
            <a:pPr>
              <a:buNone/>
            </a:pPr>
            <a:r>
              <a:rPr lang="el-GR" dirty="0" smtClean="0">
                <a:solidFill>
                  <a:schemeClr val="tx1"/>
                </a:solidFill>
                <a:latin typeface="Calibri" panose="020F0502020204030204" pitchFamily="34" charset="0"/>
              </a:rPr>
              <a:t>-</a:t>
            </a:r>
            <a:r>
              <a:rPr lang="el-GR" b="1" u="sng" dirty="0" smtClean="0">
                <a:solidFill>
                  <a:schemeClr val="tx1"/>
                </a:solidFill>
                <a:latin typeface="Calibri" panose="020F0502020204030204" pitchFamily="34" charset="0"/>
              </a:rPr>
              <a:t>ΠΟΛΙΤΙΚΗ ΑΠΕ</a:t>
            </a:r>
          </a:p>
          <a:p>
            <a:pPr>
              <a:buNone/>
            </a:pPr>
            <a:r>
              <a:rPr lang="el-GR" dirty="0" smtClean="0">
                <a:solidFill>
                  <a:schemeClr val="tx1"/>
                </a:solidFill>
                <a:latin typeface="Calibri" panose="020F0502020204030204" pitchFamily="34" charset="0"/>
              </a:rPr>
              <a:t>	Αποστολές-Δραστηριότητες </a:t>
            </a:r>
            <a:r>
              <a:rPr lang="el-GR" dirty="0" err="1" smtClean="0">
                <a:solidFill>
                  <a:schemeClr val="tx1"/>
                </a:solidFill>
                <a:latin typeface="Calibri" panose="020F0502020204030204" pitchFamily="34" charset="0"/>
              </a:rPr>
              <a:t>ΠΑ</a:t>
            </a:r>
            <a:r>
              <a:rPr lang="el-GR" dirty="0" smtClean="0">
                <a:solidFill>
                  <a:schemeClr val="tx1"/>
                </a:solidFill>
                <a:latin typeface="Calibri" panose="020F0502020204030204" pitchFamily="34" charset="0"/>
              </a:rPr>
              <a:t> εμπεριέχουν βαθμό επικινδυνότητας-Αποδοχή επικινδυνότητας/Όφελος αποστολής.</a:t>
            </a:r>
          </a:p>
          <a:p>
            <a:pPr>
              <a:buNone/>
            </a:pPr>
            <a:r>
              <a:rPr lang="el-GR" dirty="0" smtClean="0">
                <a:solidFill>
                  <a:schemeClr val="tx1"/>
                </a:solidFill>
                <a:latin typeface="Calibri" panose="020F0502020204030204" pitchFamily="34" charset="0"/>
              </a:rPr>
              <a:t>	Ευθύνη-Αρχηγός Σχηματισμού/Επιβλέπων, Δκτής Μοίρας, ΑΓΕΑ	 </a:t>
            </a:r>
          </a:p>
          <a:p>
            <a:pPr>
              <a:buNone/>
            </a:pPr>
            <a:r>
              <a:rPr lang="el-GR" dirty="0" smtClean="0">
                <a:solidFill>
                  <a:schemeClr val="tx1"/>
                </a:solidFill>
                <a:latin typeface="Calibri" panose="020F0502020204030204" pitchFamily="34" charset="0"/>
              </a:rPr>
              <a:t>-Προτεραιότητες για λήψη απόφασης:</a:t>
            </a:r>
          </a:p>
          <a:p>
            <a:pPr>
              <a:buNone/>
            </a:pPr>
            <a:r>
              <a:rPr lang="el-GR" dirty="0" smtClean="0">
                <a:solidFill>
                  <a:schemeClr val="tx1"/>
                </a:solidFill>
                <a:latin typeface="Calibri" panose="020F0502020204030204" pitchFamily="34" charset="0"/>
              </a:rPr>
              <a:t>	Ασφάλεια προσωπικού/μέσων</a:t>
            </a:r>
          </a:p>
          <a:p>
            <a:pPr>
              <a:buNone/>
            </a:pPr>
            <a:r>
              <a:rPr lang="el-GR" dirty="0" smtClean="0">
                <a:solidFill>
                  <a:schemeClr val="tx1"/>
                </a:solidFill>
                <a:latin typeface="Calibri" panose="020F0502020204030204" pitchFamily="34" charset="0"/>
              </a:rPr>
              <a:t>	Τήρηση θεσμικών κειμένων/προτύπων</a:t>
            </a:r>
          </a:p>
          <a:p>
            <a:pPr>
              <a:buNone/>
            </a:pPr>
            <a:r>
              <a:rPr lang="el-GR" dirty="0" smtClean="0">
                <a:solidFill>
                  <a:schemeClr val="tx1"/>
                </a:solidFill>
                <a:latin typeface="Calibri" panose="020F0502020204030204" pitchFamily="34" charset="0"/>
              </a:rPr>
              <a:t>	Όφελος από την εκτέλεση της αποστολής</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Ion Boardroom</Template>
  <TotalTime>852</TotalTime>
  <Words>297</Words>
  <Application>Microsoft Office PowerPoint</Application>
  <PresentationFormat>On-screen Show (4:3)</PresentationFormat>
  <Paragraphs>188</Paragraphs>
  <Slides>30</Slides>
  <Notes>0</Notes>
  <HiddenSlides>2</HiddenSlides>
  <MMClips>4</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Century Gothic</vt:lpstr>
      <vt:lpstr>Wingdings 3</vt:lpstr>
      <vt:lpstr>Slice</vt:lpstr>
      <vt:lpstr>PowerPoint Presentation</vt:lpstr>
      <vt:lpstr>PowerPoint Presentation</vt:lpstr>
      <vt:lpstr>ΑΣΦΑΛΕΙΑ ΠΤΗΣΕΩΝ-ΕΔΑΦΟΥΣ ΥΓΕΙΑ &amp; ΑΣΦΑΛΕΙΑ ΣΤΗΝ ΕΡΓΑΣΙΑ</vt:lpstr>
      <vt:lpstr>ΑΝΤΙΚΕΙΜΕΝΙΚΟΣ ΣΚΟΠΟΣ</vt:lpstr>
      <vt:lpstr>ΚΥΡΙΑ ΣΗΜΕΙΑ</vt:lpstr>
      <vt:lpstr>ΓΕΝΙΚΑ ΓΙΑ ΤΗΝ ΑΠΕ</vt:lpstr>
      <vt:lpstr>ΓΕΝΙΚΑ ΓΙΑ ΤΗΝ ΑΠΕ</vt:lpstr>
      <vt:lpstr>ΓΕΝΙΚΑ ΓΙΑ ΤΗΝ ΑΠΕ</vt:lpstr>
      <vt:lpstr>ΓΕΝΙΚΑ ΓΙΑ ΤΗΝ ΑΠΕ</vt:lpstr>
      <vt:lpstr>ΓΕΝΙΚΑ ΓΙΑ ΤΗΝ ΑΠΕ</vt:lpstr>
      <vt:lpstr>ΓΕΝΙΚΑ ΓΙΑ ΤΗΝ ΑΠΕ</vt:lpstr>
      <vt:lpstr>ΓΕΝΙΚΑ ΓΙΑ ΤΗΝ ΑΠΕ</vt:lpstr>
      <vt:lpstr>ΓΕΝΙΚΑ ΓΙΑ ΤΗΝ ΑΠΕ</vt:lpstr>
      <vt:lpstr>ΓΕΝΙΚΑ ΓΙΑ ΤΗΝ ΑΠΕ</vt:lpstr>
      <vt:lpstr>ΜΕΘΟΔΟΛΟΓΙΑ ΠΡΟΛΗΨΗΣ ΑΤΥΧΗΜΑΤΩΝ</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ΒΡΑΒΕΥΣΕΙΣ ΑΠΕ</vt:lpstr>
      <vt:lpstr>ΕΡΩΤΗΣΕΙΣ?</vt:lpstr>
      <vt:lpstr>ΑΠΟΡΙΕΣ?</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Μεκ 1 κινητηρεσ βενζινησ</dc:title>
  <dc:creator>panos</dc:creator>
  <cp:lastModifiedBy>giorgos</cp:lastModifiedBy>
  <cp:revision>69</cp:revision>
  <dcterms:created xsi:type="dcterms:W3CDTF">2014-11-24T13:06:41Z</dcterms:created>
  <dcterms:modified xsi:type="dcterms:W3CDTF">2018-10-12T05:57:08Z</dcterms:modified>
</cp:coreProperties>
</file>