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handoutMasterIdLst>
    <p:handoutMasterId r:id="rId68"/>
  </p:handoutMasterIdLst>
  <p:sldIdLst>
    <p:sldId id="395" r:id="rId2"/>
    <p:sldId id="382" r:id="rId3"/>
    <p:sldId id="391" r:id="rId4"/>
    <p:sldId id="257" r:id="rId5"/>
    <p:sldId id="300" r:id="rId6"/>
    <p:sldId id="372" r:id="rId7"/>
    <p:sldId id="265" r:id="rId8"/>
    <p:sldId id="373" r:id="rId9"/>
    <p:sldId id="266" r:id="rId10"/>
    <p:sldId id="378" r:id="rId11"/>
    <p:sldId id="268" r:id="rId12"/>
    <p:sldId id="267" r:id="rId13"/>
    <p:sldId id="374" r:id="rId14"/>
    <p:sldId id="269" r:id="rId15"/>
    <p:sldId id="270" r:id="rId16"/>
    <p:sldId id="306" r:id="rId17"/>
    <p:sldId id="361" r:id="rId18"/>
    <p:sldId id="362" r:id="rId19"/>
    <p:sldId id="363" r:id="rId20"/>
    <p:sldId id="364" r:id="rId21"/>
    <p:sldId id="365" r:id="rId22"/>
    <p:sldId id="366" r:id="rId23"/>
    <p:sldId id="369" r:id="rId24"/>
    <p:sldId id="367" r:id="rId25"/>
    <p:sldId id="368" r:id="rId26"/>
    <p:sldId id="370" r:id="rId27"/>
    <p:sldId id="379" r:id="rId28"/>
    <p:sldId id="380" r:id="rId29"/>
    <p:sldId id="381" r:id="rId30"/>
    <p:sldId id="392" r:id="rId31"/>
    <p:sldId id="383" r:id="rId32"/>
    <p:sldId id="384" r:id="rId33"/>
    <p:sldId id="385" r:id="rId34"/>
    <p:sldId id="386" r:id="rId35"/>
    <p:sldId id="387" r:id="rId36"/>
    <p:sldId id="388" r:id="rId37"/>
    <p:sldId id="389" r:id="rId38"/>
    <p:sldId id="390" r:id="rId39"/>
    <p:sldId id="393" r:id="rId40"/>
    <p:sldId id="329" r:id="rId41"/>
    <p:sldId id="330" r:id="rId42"/>
    <p:sldId id="331" r:id="rId43"/>
    <p:sldId id="332" r:id="rId44"/>
    <p:sldId id="334" r:id="rId45"/>
    <p:sldId id="336" r:id="rId46"/>
    <p:sldId id="358" r:id="rId47"/>
    <p:sldId id="355" r:id="rId48"/>
    <p:sldId id="356" r:id="rId49"/>
    <p:sldId id="359" r:id="rId50"/>
    <p:sldId id="360" r:id="rId51"/>
    <p:sldId id="357" r:id="rId52"/>
    <p:sldId id="394" r:id="rId53"/>
    <p:sldId id="337" r:id="rId54"/>
    <p:sldId id="298" r:id="rId55"/>
    <p:sldId id="287" r:id="rId56"/>
    <p:sldId id="328" r:id="rId57"/>
    <p:sldId id="288" r:id="rId58"/>
    <p:sldId id="289" r:id="rId59"/>
    <p:sldId id="290" r:id="rId60"/>
    <p:sldId id="291" r:id="rId61"/>
    <p:sldId id="292" r:id="rId62"/>
    <p:sldId id="293" r:id="rId63"/>
    <p:sldId id="338" r:id="rId64"/>
    <p:sldId id="294" r:id="rId65"/>
    <p:sldId id="296" r:id="rId66"/>
  </p:sldIdLst>
  <p:sldSz cx="9144000" cy="6858000" type="screen4x3"/>
  <p:notesSz cx="6877050" cy="1000125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50">
          <p15:clr>
            <a:srgbClr val="A4A3A4"/>
          </p15:clr>
        </p15:guide>
        <p15:guide id="2" pos="21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77817" autoAdjust="0"/>
  </p:normalViewPr>
  <p:slideViewPr>
    <p:cSldViewPr>
      <p:cViewPr varScale="1">
        <p:scale>
          <a:sx n="56" d="100"/>
          <a:sy n="56" d="100"/>
        </p:scale>
        <p:origin x="-1770" y="-90"/>
      </p:cViewPr>
      <p:guideLst>
        <p:guide orient="horz" pos="2160"/>
        <p:guide pos="2880"/>
      </p:guideLst>
    </p:cSldViewPr>
  </p:slideViewPr>
  <p:outlineViewPr>
    <p:cViewPr>
      <p:scale>
        <a:sx n="33" d="100"/>
        <a:sy n="33" d="100"/>
      </p:scale>
      <p:origin x="0" y="1440"/>
    </p:cViewPr>
  </p:outlineViewPr>
  <p:notesTextViewPr>
    <p:cViewPr>
      <p:scale>
        <a:sx n="100" d="100"/>
        <a:sy n="100" d="100"/>
      </p:scale>
      <p:origin x="0" y="0"/>
    </p:cViewPr>
  </p:notesTextViewPr>
  <p:notesViewPr>
    <p:cSldViewPr>
      <p:cViewPr varScale="1">
        <p:scale>
          <a:sx n="56" d="100"/>
          <a:sy n="56" d="100"/>
        </p:scale>
        <p:origin x="-2886" y="-102"/>
      </p:cViewPr>
      <p:guideLst>
        <p:guide orient="horz" pos="3150"/>
        <p:guide pos="216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29A504-32E8-404F-9824-AA4BBC3A97E7}" type="doc">
      <dgm:prSet loTypeId="urn:microsoft.com/office/officeart/2005/8/layout/radial3" loCatId="cycle" qsTypeId="urn:microsoft.com/office/officeart/2005/8/quickstyle/simple1" qsCatId="simple" csTypeId="urn:microsoft.com/office/officeart/2005/8/colors/colorful2" csCatId="colorful" phldr="1"/>
      <dgm:spPr/>
      <dgm:t>
        <a:bodyPr/>
        <a:lstStyle/>
        <a:p>
          <a:endParaRPr lang="el-GR"/>
        </a:p>
      </dgm:t>
    </dgm:pt>
    <dgm:pt modelId="{3D2AACF4-93E6-4D61-AA13-0BF04E29A8FD}">
      <dgm:prSet phldrT="[Κείμενο]" custT="1"/>
      <dgm:spPr/>
      <dgm:t>
        <a:bodyPr/>
        <a:lstStyle/>
        <a:p>
          <a:r>
            <a:rPr lang="el-GR" sz="2800" dirty="0" smtClean="0"/>
            <a:t>Ποιότητα</a:t>
          </a:r>
          <a:endParaRPr lang="el-GR" sz="2800" dirty="0"/>
        </a:p>
      </dgm:t>
    </dgm:pt>
    <dgm:pt modelId="{5FAF6EDF-9DE7-437C-AC6F-7B22C59EE459}" type="parTrans" cxnId="{331BD866-7F05-40D8-A7F5-15C31C6A5C37}">
      <dgm:prSet/>
      <dgm:spPr/>
      <dgm:t>
        <a:bodyPr/>
        <a:lstStyle/>
        <a:p>
          <a:endParaRPr lang="el-GR"/>
        </a:p>
      </dgm:t>
    </dgm:pt>
    <dgm:pt modelId="{BA2D27FC-6AA0-4FCC-BD44-7D38074974E8}" type="sibTrans" cxnId="{331BD866-7F05-40D8-A7F5-15C31C6A5C37}">
      <dgm:prSet/>
      <dgm:spPr/>
      <dgm:t>
        <a:bodyPr/>
        <a:lstStyle/>
        <a:p>
          <a:endParaRPr lang="el-GR"/>
        </a:p>
      </dgm:t>
    </dgm:pt>
    <dgm:pt modelId="{FA013906-F699-46D9-B05B-0F846D121646}">
      <dgm:prSet phldrT="[Κείμενο]"/>
      <dgm:spPr/>
      <dgm:t>
        <a:bodyPr/>
        <a:lstStyle/>
        <a:p>
          <a:r>
            <a:rPr lang="en-US" dirty="0" err="1" smtClean="0"/>
            <a:t>Juran</a:t>
          </a:r>
          <a:endParaRPr lang="el-GR" dirty="0"/>
        </a:p>
      </dgm:t>
    </dgm:pt>
    <dgm:pt modelId="{983C92CB-3544-4A1A-A1B8-7B1BF38D946B}" type="parTrans" cxnId="{CA2C88DD-66BF-4D72-A023-F00C6A77D2CA}">
      <dgm:prSet/>
      <dgm:spPr/>
      <dgm:t>
        <a:bodyPr/>
        <a:lstStyle/>
        <a:p>
          <a:endParaRPr lang="el-GR"/>
        </a:p>
      </dgm:t>
    </dgm:pt>
    <dgm:pt modelId="{DAE0BEC4-7C30-4B3B-AE12-0CEA9F5DBECD}" type="sibTrans" cxnId="{CA2C88DD-66BF-4D72-A023-F00C6A77D2CA}">
      <dgm:prSet/>
      <dgm:spPr/>
      <dgm:t>
        <a:bodyPr/>
        <a:lstStyle/>
        <a:p>
          <a:endParaRPr lang="el-GR"/>
        </a:p>
      </dgm:t>
    </dgm:pt>
    <dgm:pt modelId="{C426912C-7359-4F56-A244-E21A1FCCC40E}">
      <dgm:prSet phldrT="[Κείμενο]" custT="1"/>
      <dgm:spPr/>
      <dgm:t>
        <a:bodyPr/>
        <a:lstStyle/>
        <a:p>
          <a:r>
            <a:rPr lang="en-US" sz="1800" dirty="0" smtClean="0"/>
            <a:t>Crosby</a:t>
          </a:r>
          <a:endParaRPr lang="el-GR" sz="1800" dirty="0"/>
        </a:p>
      </dgm:t>
    </dgm:pt>
    <dgm:pt modelId="{CB706A83-FF45-4333-ADDD-D4F541296E3A}" type="parTrans" cxnId="{94523626-CE36-40CD-B9FC-DE92E92C0615}">
      <dgm:prSet/>
      <dgm:spPr/>
      <dgm:t>
        <a:bodyPr/>
        <a:lstStyle/>
        <a:p>
          <a:endParaRPr lang="el-GR"/>
        </a:p>
      </dgm:t>
    </dgm:pt>
    <dgm:pt modelId="{8758C097-FE76-49B7-9A49-AE90B244D284}" type="sibTrans" cxnId="{94523626-CE36-40CD-B9FC-DE92E92C0615}">
      <dgm:prSet/>
      <dgm:spPr/>
      <dgm:t>
        <a:bodyPr/>
        <a:lstStyle/>
        <a:p>
          <a:endParaRPr lang="el-GR"/>
        </a:p>
      </dgm:t>
    </dgm:pt>
    <dgm:pt modelId="{64F1D130-5594-4C82-838E-F02AD1E72CDB}">
      <dgm:prSet phldrT="[Κείμενο]" custT="1"/>
      <dgm:spPr/>
      <dgm:t>
        <a:bodyPr/>
        <a:lstStyle/>
        <a:p>
          <a:r>
            <a:rPr lang="en-US" sz="1700" dirty="0" smtClean="0"/>
            <a:t>Taguchi</a:t>
          </a:r>
          <a:endParaRPr lang="el-GR" sz="1700" dirty="0"/>
        </a:p>
      </dgm:t>
    </dgm:pt>
    <dgm:pt modelId="{21287402-EB6B-467C-BBD4-8AFE8BDCDAEE}" type="parTrans" cxnId="{D1153D53-CDBC-461C-A7A8-3AD87D98191B}">
      <dgm:prSet/>
      <dgm:spPr/>
      <dgm:t>
        <a:bodyPr/>
        <a:lstStyle/>
        <a:p>
          <a:endParaRPr lang="el-GR"/>
        </a:p>
      </dgm:t>
    </dgm:pt>
    <dgm:pt modelId="{5369C7EC-4BF4-46F3-876A-965E2B345D8B}" type="sibTrans" cxnId="{D1153D53-CDBC-461C-A7A8-3AD87D98191B}">
      <dgm:prSet/>
      <dgm:spPr/>
      <dgm:t>
        <a:bodyPr/>
        <a:lstStyle/>
        <a:p>
          <a:endParaRPr lang="el-GR"/>
        </a:p>
      </dgm:t>
    </dgm:pt>
    <dgm:pt modelId="{6010581E-704B-4A36-9AF5-99A737710741}">
      <dgm:prSet phldrT="[Κείμενο]" custT="1"/>
      <dgm:spPr/>
      <dgm:t>
        <a:bodyPr/>
        <a:lstStyle/>
        <a:p>
          <a:r>
            <a:rPr lang="en-US" sz="1800" dirty="0" smtClean="0"/>
            <a:t>Prefer</a:t>
          </a:r>
          <a:endParaRPr lang="el-GR" sz="1800" dirty="0"/>
        </a:p>
      </dgm:t>
    </dgm:pt>
    <dgm:pt modelId="{5A2DD00C-C509-4A49-9DF5-C117B0A84D9D}" type="parTrans" cxnId="{C4433E96-643B-4BB9-869A-E351602D5F81}">
      <dgm:prSet/>
      <dgm:spPr/>
      <dgm:t>
        <a:bodyPr/>
        <a:lstStyle/>
        <a:p>
          <a:endParaRPr lang="el-GR"/>
        </a:p>
      </dgm:t>
    </dgm:pt>
    <dgm:pt modelId="{96C28B00-0715-4F95-97B7-CDC7EDC4CB3F}" type="sibTrans" cxnId="{C4433E96-643B-4BB9-869A-E351602D5F81}">
      <dgm:prSet/>
      <dgm:spPr/>
      <dgm:t>
        <a:bodyPr/>
        <a:lstStyle/>
        <a:p>
          <a:endParaRPr lang="el-GR"/>
        </a:p>
      </dgm:t>
    </dgm:pt>
    <dgm:pt modelId="{6580A482-1EFA-4D72-8C09-3FFC9813F208}">
      <dgm:prSet custT="1"/>
      <dgm:spPr/>
      <dgm:t>
        <a:bodyPr/>
        <a:lstStyle/>
        <a:p>
          <a:r>
            <a:rPr lang="en-US" sz="1350" dirty="0" err="1" smtClean="0"/>
            <a:t>Feigenbaum</a:t>
          </a:r>
          <a:endParaRPr lang="el-GR" sz="1350" dirty="0"/>
        </a:p>
      </dgm:t>
    </dgm:pt>
    <dgm:pt modelId="{AEB2FC3B-11F8-4424-8BA2-8D93C5957E13}" type="parTrans" cxnId="{C08B665D-9518-4670-BC01-144F2D9C3DEE}">
      <dgm:prSet/>
      <dgm:spPr/>
      <dgm:t>
        <a:bodyPr/>
        <a:lstStyle/>
        <a:p>
          <a:endParaRPr lang="el-GR"/>
        </a:p>
      </dgm:t>
    </dgm:pt>
    <dgm:pt modelId="{0978861D-4AB3-4C13-9E75-E254E643AB5C}" type="sibTrans" cxnId="{C08B665D-9518-4670-BC01-144F2D9C3DEE}">
      <dgm:prSet/>
      <dgm:spPr/>
      <dgm:t>
        <a:bodyPr/>
        <a:lstStyle/>
        <a:p>
          <a:endParaRPr lang="el-GR"/>
        </a:p>
      </dgm:t>
    </dgm:pt>
    <dgm:pt modelId="{D79598C6-1748-44B1-9D0F-FE0F9DB39312}">
      <dgm:prSet/>
      <dgm:spPr/>
      <dgm:t>
        <a:bodyPr/>
        <a:lstStyle/>
        <a:p>
          <a:r>
            <a:rPr lang="en-US" dirty="0" smtClean="0"/>
            <a:t>Deming</a:t>
          </a:r>
          <a:endParaRPr lang="el-GR" dirty="0"/>
        </a:p>
      </dgm:t>
    </dgm:pt>
    <dgm:pt modelId="{1416D10E-3D31-4BED-A79F-F1944C386946}" type="parTrans" cxnId="{948E09CC-0524-4B58-8075-FF5210EF8D13}">
      <dgm:prSet/>
      <dgm:spPr/>
      <dgm:t>
        <a:bodyPr/>
        <a:lstStyle/>
        <a:p>
          <a:endParaRPr lang="el-GR"/>
        </a:p>
      </dgm:t>
    </dgm:pt>
    <dgm:pt modelId="{365B1602-5C12-402E-932D-2956507F426B}" type="sibTrans" cxnId="{948E09CC-0524-4B58-8075-FF5210EF8D13}">
      <dgm:prSet/>
      <dgm:spPr/>
      <dgm:t>
        <a:bodyPr/>
        <a:lstStyle/>
        <a:p>
          <a:endParaRPr lang="el-GR"/>
        </a:p>
      </dgm:t>
    </dgm:pt>
    <dgm:pt modelId="{D69FEBED-3636-4268-B698-360D68975BBB}" type="pres">
      <dgm:prSet presAssocID="{E029A504-32E8-404F-9824-AA4BBC3A97E7}" presName="composite" presStyleCnt="0">
        <dgm:presLayoutVars>
          <dgm:chMax val="1"/>
          <dgm:dir/>
          <dgm:resizeHandles val="exact"/>
        </dgm:presLayoutVars>
      </dgm:prSet>
      <dgm:spPr/>
      <dgm:t>
        <a:bodyPr/>
        <a:lstStyle/>
        <a:p>
          <a:endParaRPr lang="el-GR"/>
        </a:p>
      </dgm:t>
    </dgm:pt>
    <dgm:pt modelId="{CC5C08E8-FE52-4391-B33C-38367659CFB0}" type="pres">
      <dgm:prSet presAssocID="{E029A504-32E8-404F-9824-AA4BBC3A97E7}" presName="radial" presStyleCnt="0">
        <dgm:presLayoutVars>
          <dgm:animLvl val="ctr"/>
        </dgm:presLayoutVars>
      </dgm:prSet>
      <dgm:spPr/>
      <dgm:t>
        <a:bodyPr/>
        <a:lstStyle/>
        <a:p>
          <a:endParaRPr lang="el-GR"/>
        </a:p>
      </dgm:t>
    </dgm:pt>
    <dgm:pt modelId="{5F74A1C4-96EC-4693-A59D-12D88AC00BCA}" type="pres">
      <dgm:prSet presAssocID="{3D2AACF4-93E6-4D61-AA13-0BF04E29A8FD}" presName="centerShape" presStyleLbl="vennNode1" presStyleIdx="0" presStyleCnt="7"/>
      <dgm:spPr/>
      <dgm:t>
        <a:bodyPr/>
        <a:lstStyle/>
        <a:p>
          <a:endParaRPr lang="el-GR"/>
        </a:p>
      </dgm:t>
    </dgm:pt>
    <dgm:pt modelId="{03DDDA4D-A387-4BA4-BBFF-FE138E46107E}" type="pres">
      <dgm:prSet presAssocID="{FA013906-F699-46D9-B05B-0F846D121646}" presName="node" presStyleLbl="vennNode1" presStyleIdx="1" presStyleCnt="7">
        <dgm:presLayoutVars>
          <dgm:bulletEnabled val="1"/>
        </dgm:presLayoutVars>
      </dgm:prSet>
      <dgm:spPr/>
      <dgm:t>
        <a:bodyPr/>
        <a:lstStyle/>
        <a:p>
          <a:endParaRPr lang="el-GR"/>
        </a:p>
      </dgm:t>
    </dgm:pt>
    <dgm:pt modelId="{AA512FEA-821D-46D1-A308-FA4EB6F71A23}" type="pres">
      <dgm:prSet presAssocID="{C426912C-7359-4F56-A244-E21A1FCCC40E}" presName="node" presStyleLbl="vennNode1" presStyleIdx="2" presStyleCnt="7">
        <dgm:presLayoutVars>
          <dgm:bulletEnabled val="1"/>
        </dgm:presLayoutVars>
      </dgm:prSet>
      <dgm:spPr/>
      <dgm:t>
        <a:bodyPr/>
        <a:lstStyle/>
        <a:p>
          <a:endParaRPr lang="el-GR"/>
        </a:p>
      </dgm:t>
    </dgm:pt>
    <dgm:pt modelId="{2C10AAEE-153F-48EB-94E2-0BABC4DE46D2}" type="pres">
      <dgm:prSet presAssocID="{6580A482-1EFA-4D72-8C09-3FFC9813F208}" presName="node" presStyleLbl="vennNode1" presStyleIdx="3" presStyleCnt="7" custScaleX="114570">
        <dgm:presLayoutVars>
          <dgm:bulletEnabled val="1"/>
        </dgm:presLayoutVars>
      </dgm:prSet>
      <dgm:spPr/>
      <dgm:t>
        <a:bodyPr/>
        <a:lstStyle/>
        <a:p>
          <a:endParaRPr lang="el-GR"/>
        </a:p>
      </dgm:t>
    </dgm:pt>
    <dgm:pt modelId="{D9017247-4117-4422-9A33-323C8232ABF6}" type="pres">
      <dgm:prSet presAssocID="{D79598C6-1748-44B1-9D0F-FE0F9DB39312}" presName="node" presStyleLbl="vennNode1" presStyleIdx="4" presStyleCnt="7">
        <dgm:presLayoutVars>
          <dgm:bulletEnabled val="1"/>
        </dgm:presLayoutVars>
      </dgm:prSet>
      <dgm:spPr/>
      <dgm:t>
        <a:bodyPr/>
        <a:lstStyle/>
        <a:p>
          <a:endParaRPr lang="el-GR"/>
        </a:p>
      </dgm:t>
    </dgm:pt>
    <dgm:pt modelId="{32AFF6C8-3B3F-4AEF-BB37-83C64E4AC965}" type="pres">
      <dgm:prSet presAssocID="{64F1D130-5594-4C82-838E-F02AD1E72CDB}" presName="node" presStyleLbl="vennNode1" presStyleIdx="5" presStyleCnt="7">
        <dgm:presLayoutVars>
          <dgm:bulletEnabled val="1"/>
        </dgm:presLayoutVars>
      </dgm:prSet>
      <dgm:spPr/>
      <dgm:t>
        <a:bodyPr/>
        <a:lstStyle/>
        <a:p>
          <a:endParaRPr lang="el-GR"/>
        </a:p>
      </dgm:t>
    </dgm:pt>
    <dgm:pt modelId="{31AF9CDE-42AF-46C6-A4A9-70574C78FD8D}" type="pres">
      <dgm:prSet presAssocID="{6010581E-704B-4A36-9AF5-99A737710741}" presName="node" presStyleLbl="vennNode1" presStyleIdx="6" presStyleCnt="7">
        <dgm:presLayoutVars>
          <dgm:bulletEnabled val="1"/>
        </dgm:presLayoutVars>
      </dgm:prSet>
      <dgm:spPr/>
      <dgm:t>
        <a:bodyPr/>
        <a:lstStyle/>
        <a:p>
          <a:endParaRPr lang="el-GR"/>
        </a:p>
      </dgm:t>
    </dgm:pt>
  </dgm:ptLst>
  <dgm:cxnLst>
    <dgm:cxn modelId="{331BD866-7F05-40D8-A7F5-15C31C6A5C37}" srcId="{E029A504-32E8-404F-9824-AA4BBC3A97E7}" destId="{3D2AACF4-93E6-4D61-AA13-0BF04E29A8FD}" srcOrd="0" destOrd="0" parTransId="{5FAF6EDF-9DE7-437C-AC6F-7B22C59EE459}" sibTransId="{BA2D27FC-6AA0-4FCC-BD44-7D38074974E8}"/>
    <dgm:cxn modelId="{D1153D53-CDBC-461C-A7A8-3AD87D98191B}" srcId="{3D2AACF4-93E6-4D61-AA13-0BF04E29A8FD}" destId="{64F1D130-5594-4C82-838E-F02AD1E72CDB}" srcOrd="4" destOrd="0" parTransId="{21287402-EB6B-467C-BBD4-8AFE8BDCDAEE}" sibTransId="{5369C7EC-4BF4-46F3-876A-965E2B345D8B}"/>
    <dgm:cxn modelId="{C08B665D-9518-4670-BC01-144F2D9C3DEE}" srcId="{3D2AACF4-93E6-4D61-AA13-0BF04E29A8FD}" destId="{6580A482-1EFA-4D72-8C09-3FFC9813F208}" srcOrd="2" destOrd="0" parTransId="{AEB2FC3B-11F8-4424-8BA2-8D93C5957E13}" sibTransId="{0978861D-4AB3-4C13-9E75-E254E643AB5C}"/>
    <dgm:cxn modelId="{948E09CC-0524-4B58-8075-FF5210EF8D13}" srcId="{3D2AACF4-93E6-4D61-AA13-0BF04E29A8FD}" destId="{D79598C6-1748-44B1-9D0F-FE0F9DB39312}" srcOrd="3" destOrd="0" parTransId="{1416D10E-3D31-4BED-A79F-F1944C386946}" sibTransId="{365B1602-5C12-402E-932D-2956507F426B}"/>
    <dgm:cxn modelId="{0D8C6C1F-1834-4761-BDEC-B619FB3B7AAF}" type="presOf" srcId="{E029A504-32E8-404F-9824-AA4BBC3A97E7}" destId="{D69FEBED-3636-4268-B698-360D68975BBB}" srcOrd="0" destOrd="0" presId="urn:microsoft.com/office/officeart/2005/8/layout/radial3"/>
    <dgm:cxn modelId="{68C59CB7-03CC-4358-8E11-AE347E63B954}" type="presOf" srcId="{C426912C-7359-4F56-A244-E21A1FCCC40E}" destId="{AA512FEA-821D-46D1-A308-FA4EB6F71A23}" srcOrd="0" destOrd="0" presId="urn:microsoft.com/office/officeart/2005/8/layout/radial3"/>
    <dgm:cxn modelId="{94523626-CE36-40CD-B9FC-DE92E92C0615}" srcId="{3D2AACF4-93E6-4D61-AA13-0BF04E29A8FD}" destId="{C426912C-7359-4F56-A244-E21A1FCCC40E}" srcOrd="1" destOrd="0" parTransId="{CB706A83-FF45-4333-ADDD-D4F541296E3A}" sibTransId="{8758C097-FE76-49B7-9A49-AE90B244D284}"/>
    <dgm:cxn modelId="{4CC3AA87-0BF3-4211-977B-1C8F8EFB0080}" type="presOf" srcId="{64F1D130-5594-4C82-838E-F02AD1E72CDB}" destId="{32AFF6C8-3B3F-4AEF-BB37-83C64E4AC965}" srcOrd="0" destOrd="0" presId="urn:microsoft.com/office/officeart/2005/8/layout/radial3"/>
    <dgm:cxn modelId="{8815532B-CC45-4813-8C95-5052E01DD22F}" type="presOf" srcId="{6580A482-1EFA-4D72-8C09-3FFC9813F208}" destId="{2C10AAEE-153F-48EB-94E2-0BABC4DE46D2}" srcOrd="0" destOrd="0" presId="urn:microsoft.com/office/officeart/2005/8/layout/radial3"/>
    <dgm:cxn modelId="{3D6A13A1-9281-48AE-9508-11DD04594F7C}" type="presOf" srcId="{3D2AACF4-93E6-4D61-AA13-0BF04E29A8FD}" destId="{5F74A1C4-96EC-4693-A59D-12D88AC00BCA}" srcOrd="0" destOrd="0" presId="urn:microsoft.com/office/officeart/2005/8/layout/radial3"/>
    <dgm:cxn modelId="{EADD1EC3-0414-4B82-B290-42245FA4D38E}" type="presOf" srcId="{D79598C6-1748-44B1-9D0F-FE0F9DB39312}" destId="{D9017247-4117-4422-9A33-323C8232ABF6}" srcOrd="0" destOrd="0" presId="urn:microsoft.com/office/officeart/2005/8/layout/radial3"/>
    <dgm:cxn modelId="{CA2C88DD-66BF-4D72-A023-F00C6A77D2CA}" srcId="{3D2AACF4-93E6-4D61-AA13-0BF04E29A8FD}" destId="{FA013906-F699-46D9-B05B-0F846D121646}" srcOrd="0" destOrd="0" parTransId="{983C92CB-3544-4A1A-A1B8-7B1BF38D946B}" sibTransId="{DAE0BEC4-7C30-4B3B-AE12-0CEA9F5DBECD}"/>
    <dgm:cxn modelId="{C4433E96-643B-4BB9-869A-E351602D5F81}" srcId="{3D2AACF4-93E6-4D61-AA13-0BF04E29A8FD}" destId="{6010581E-704B-4A36-9AF5-99A737710741}" srcOrd="5" destOrd="0" parTransId="{5A2DD00C-C509-4A49-9DF5-C117B0A84D9D}" sibTransId="{96C28B00-0715-4F95-97B7-CDC7EDC4CB3F}"/>
    <dgm:cxn modelId="{659AD2DF-AC33-421A-BC09-1698DEAA9EE3}" type="presOf" srcId="{FA013906-F699-46D9-B05B-0F846D121646}" destId="{03DDDA4D-A387-4BA4-BBFF-FE138E46107E}" srcOrd="0" destOrd="0" presId="urn:microsoft.com/office/officeart/2005/8/layout/radial3"/>
    <dgm:cxn modelId="{830BCC34-99BD-4908-96F4-E3BFB3A3BB86}" type="presOf" srcId="{6010581E-704B-4A36-9AF5-99A737710741}" destId="{31AF9CDE-42AF-46C6-A4A9-70574C78FD8D}" srcOrd="0" destOrd="0" presId="urn:microsoft.com/office/officeart/2005/8/layout/radial3"/>
    <dgm:cxn modelId="{88351F8D-2696-4676-A066-9C1DCBF26DDE}" type="presParOf" srcId="{D69FEBED-3636-4268-B698-360D68975BBB}" destId="{CC5C08E8-FE52-4391-B33C-38367659CFB0}" srcOrd="0" destOrd="0" presId="urn:microsoft.com/office/officeart/2005/8/layout/radial3"/>
    <dgm:cxn modelId="{11E3E362-F8E6-4899-A72A-E805625C7131}" type="presParOf" srcId="{CC5C08E8-FE52-4391-B33C-38367659CFB0}" destId="{5F74A1C4-96EC-4693-A59D-12D88AC00BCA}" srcOrd="0" destOrd="0" presId="urn:microsoft.com/office/officeart/2005/8/layout/radial3"/>
    <dgm:cxn modelId="{3D65207A-D06A-4746-99A3-44EA1E0F0702}" type="presParOf" srcId="{CC5C08E8-FE52-4391-B33C-38367659CFB0}" destId="{03DDDA4D-A387-4BA4-BBFF-FE138E46107E}" srcOrd="1" destOrd="0" presId="urn:microsoft.com/office/officeart/2005/8/layout/radial3"/>
    <dgm:cxn modelId="{B71A36B6-66FE-4FD2-B4EB-203E3AC3BF3C}" type="presParOf" srcId="{CC5C08E8-FE52-4391-B33C-38367659CFB0}" destId="{AA512FEA-821D-46D1-A308-FA4EB6F71A23}" srcOrd="2" destOrd="0" presId="urn:microsoft.com/office/officeart/2005/8/layout/radial3"/>
    <dgm:cxn modelId="{59243F51-E249-4FDA-8D64-4DFEC7F6DB98}" type="presParOf" srcId="{CC5C08E8-FE52-4391-B33C-38367659CFB0}" destId="{2C10AAEE-153F-48EB-94E2-0BABC4DE46D2}" srcOrd="3" destOrd="0" presId="urn:microsoft.com/office/officeart/2005/8/layout/radial3"/>
    <dgm:cxn modelId="{170339B2-2674-44A7-9BAB-E567367236AF}" type="presParOf" srcId="{CC5C08E8-FE52-4391-B33C-38367659CFB0}" destId="{D9017247-4117-4422-9A33-323C8232ABF6}" srcOrd="4" destOrd="0" presId="urn:microsoft.com/office/officeart/2005/8/layout/radial3"/>
    <dgm:cxn modelId="{936E03EC-25D3-4846-BA31-A14C942C4FC1}" type="presParOf" srcId="{CC5C08E8-FE52-4391-B33C-38367659CFB0}" destId="{32AFF6C8-3B3F-4AEF-BB37-83C64E4AC965}" srcOrd="5" destOrd="0" presId="urn:microsoft.com/office/officeart/2005/8/layout/radial3"/>
    <dgm:cxn modelId="{C80E9BA0-291C-49EA-A363-850F314206E8}" type="presParOf" srcId="{CC5C08E8-FE52-4391-B33C-38367659CFB0}" destId="{31AF9CDE-42AF-46C6-A4A9-70574C78FD8D}" srcOrd="6"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78932B-CC16-4F58-A79D-81D16FA4F5F8}" type="doc">
      <dgm:prSet loTypeId="urn:microsoft.com/office/officeart/2005/8/layout/gear1" loCatId="process" qsTypeId="urn:microsoft.com/office/officeart/2005/8/quickstyle/simple1" qsCatId="simple" csTypeId="urn:microsoft.com/office/officeart/2005/8/colors/colorful2" csCatId="colorful" phldr="1"/>
      <dgm:spPr/>
    </dgm:pt>
    <dgm:pt modelId="{DA6F445A-29B7-48F5-B9E7-9B29DBAE5E32}" type="pres">
      <dgm:prSet presAssocID="{9478932B-CC16-4F58-A79D-81D16FA4F5F8}" presName="composite" presStyleCnt="0">
        <dgm:presLayoutVars>
          <dgm:chMax val="3"/>
          <dgm:animLvl val="lvl"/>
          <dgm:resizeHandles val="exact"/>
        </dgm:presLayoutVars>
      </dgm:prSet>
      <dgm:spPr/>
    </dgm:pt>
  </dgm:ptLst>
  <dgm:cxnLst>
    <dgm:cxn modelId="{7E54C79F-FDE1-471F-829D-18C5906D1FCC}" type="presOf" srcId="{9478932B-CC16-4F58-A79D-81D16FA4F5F8}" destId="{DA6F445A-29B7-48F5-B9E7-9B29DBAE5E32}" srcOrd="0" destOrd="0" presId="urn:microsoft.com/office/officeart/2005/8/layout/gear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BCBEE8-DD1B-4B73-B8D9-4E37F2D6DE0E}" type="doc">
      <dgm:prSet loTypeId="urn:microsoft.com/office/officeart/2005/8/layout/radial6" loCatId="relationship" qsTypeId="urn:microsoft.com/office/officeart/2005/8/quickstyle/simple1" qsCatId="simple" csTypeId="urn:microsoft.com/office/officeart/2005/8/colors/colorful3" csCatId="colorful" phldr="1"/>
      <dgm:spPr/>
      <dgm:t>
        <a:bodyPr/>
        <a:lstStyle/>
        <a:p>
          <a:endParaRPr lang="el-GR"/>
        </a:p>
      </dgm:t>
    </dgm:pt>
    <dgm:pt modelId="{FCB448D0-7E26-439E-9FC5-394CAC53795D}">
      <dgm:prSet phldrT="[Κείμενο]"/>
      <dgm:spPr/>
      <dgm:t>
        <a:bodyPr/>
        <a:lstStyle/>
        <a:p>
          <a:r>
            <a:rPr lang="el-GR" b="1" dirty="0" smtClean="0"/>
            <a:t>Αύξηση κέρδους</a:t>
          </a:r>
          <a:endParaRPr lang="el-GR" b="1" dirty="0"/>
        </a:p>
      </dgm:t>
    </dgm:pt>
    <dgm:pt modelId="{B0C94A4D-67A9-4AB0-917E-18B3519EEFE3}" type="parTrans" cxnId="{20E550A9-EEF4-4919-9ACE-7DFD4702ECFA}">
      <dgm:prSet/>
      <dgm:spPr/>
      <dgm:t>
        <a:bodyPr/>
        <a:lstStyle/>
        <a:p>
          <a:endParaRPr lang="el-GR"/>
        </a:p>
      </dgm:t>
    </dgm:pt>
    <dgm:pt modelId="{082CEF1D-E72E-46DA-959A-51ADECD617BF}" type="sibTrans" cxnId="{20E550A9-EEF4-4919-9ACE-7DFD4702ECFA}">
      <dgm:prSet/>
      <dgm:spPr/>
      <dgm:t>
        <a:bodyPr/>
        <a:lstStyle/>
        <a:p>
          <a:endParaRPr lang="el-GR"/>
        </a:p>
      </dgm:t>
    </dgm:pt>
    <dgm:pt modelId="{1A773156-9608-41DB-9BBA-9BD205CAB531}">
      <dgm:prSet phldrT="[Κείμενο]" custT="1"/>
      <dgm:spPr/>
      <dgm:t>
        <a:bodyPr/>
        <a:lstStyle/>
        <a:p>
          <a:r>
            <a:rPr lang="el-GR" sz="1400" b="1" dirty="0" smtClean="0"/>
            <a:t>Αξιοπιστία</a:t>
          </a:r>
          <a:endParaRPr lang="el-GR" sz="1400" b="1" dirty="0"/>
        </a:p>
      </dgm:t>
    </dgm:pt>
    <dgm:pt modelId="{96DE0B21-2A89-4599-9FB3-EBA16D41CA98}" type="parTrans" cxnId="{E71AD3F5-27F6-42CE-9DE1-58CE0AE2964D}">
      <dgm:prSet/>
      <dgm:spPr/>
      <dgm:t>
        <a:bodyPr/>
        <a:lstStyle/>
        <a:p>
          <a:endParaRPr lang="el-GR"/>
        </a:p>
      </dgm:t>
    </dgm:pt>
    <dgm:pt modelId="{B2CCDC6C-5D91-4088-B4C1-6008FABE1B34}" type="sibTrans" cxnId="{E71AD3F5-27F6-42CE-9DE1-58CE0AE2964D}">
      <dgm:prSet/>
      <dgm:spPr/>
      <dgm:t>
        <a:bodyPr/>
        <a:lstStyle/>
        <a:p>
          <a:endParaRPr lang="el-GR"/>
        </a:p>
      </dgm:t>
    </dgm:pt>
    <dgm:pt modelId="{966842B8-3C37-4CF7-B254-E26AA3FB048E}">
      <dgm:prSet phldrT="[Κείμενο]" custT="1"/>
      <dgm:spPr/>
      <dgm:t>
        <a:bodyPr/>
        <a:lstStyle/>
        <a:p>
          <a:r>
            <a:rPr lang="el-GR" sz="1600" b="1" dirty="0" err="1" smtClean="0"/>
            <a:t>Ανταγωνι</a:t>
          </a:r>
          <a:r>
            <a:rPr lang="el-GR" sz="1600" b="1" dirty="0" smtClean="0"/>
            <a:t>-</a:t>
          </a:r>
          <a:r>
            <a:rPr lang="el-GR" sz="1600" b="1" dirty="0" err="1" smtClean="0"/>
            <a:t>στικότητα</a:t>
          </a:r>
          <a:endParaRPr lang="el-GR" sz="1600" b="1" dirty="0"/>
        </a:p>
      </dgm:t>
    </dgm:pt>
    <dgm:pt modelId="{4EC95C59-B9BA-42BA-A33C-11D15850A4F1}" type="parTrans" cxnId="{4435AE78-73A0-4C4B-8413-EBA7C48D8F32}">
      <dgm:prSet/>
      <dgm:spPr/>
      <dgm:t>
        <a:bodyPr/>
        <a:lstStyle/>
        <a:p>
          <a:endParaRPr lang="el-GR"/>
        </a:p>
      </dgm:t>
    </dgm:pt>
    <dgm:pt modelId="{5D279037-401C-429F-B15F-A7727F01A926}" type="sibTrans" cxnId="{4435AE78-73A0-4C4B-8413-EBA7C48D8F32}">
      <dgm:prSet/>
      <dgm:spPr/>
      <dgm:t>
        <a:bodyPr/>
        <a:lstStyle/>
        <a:p>
          <a:endParaRPr lang="el-GR"/>
        </a:p>
      </dgm:t>
    </dgm:pt>
    <dgm:pt modelId="{F5B0FF11-7A6F-4818-8BE8-BEEF97C64D8C}">
      <dgm:prSet phldrT="[Κείμενο]" custT="1"/>
      <dgm:spPr/>
      <dgm:t>
        <a:bodyPr/>
        <a:lstStyle/>
        <a:p>
          <a:r>
            <a:rPr lang="el-GR" sz="1400" b="1" dirty="0" err="1" smtClean="0"/>
            <a:t>Παραγωγι</a:t>
          </a:r>
          <a:r>
            <a:rPr lang="el-GR" sz="1400" b="1" dirty="0" smtClean="0"/>
            <a:t>-</a:t>
          </a:r>
          <a:r>
            <a:rPr lang="el-GR" sz="1400" b="1" dirty="0" err="1" smtClean="0"/>
            <a:t>κότητα</a:t>
          </a:r>
          <a:endParaRPr lang="el-GR" sz="1400" b="1" dirty="0"/>
        </a:p>
      </dgm:t>
    </dgm:pt>
    <dgm:pt modelId="{EECF660E-DFD5-49EB-B7B1-5C8AABED6FD4}" type="parTrans" cxnId="{075A49EB-15E3-4DD9-BA81-99F0AB845024}">
      <dgm:prSet/>
      <dgm:spPr/>
      <dgm:t>
        <a:bodyPr/>
        <a:lstStyle/>
        <a:p>
          <a:endParaRPr lang="el-GR"/>
        </a:p>
      </dgm:t>
    </dgm:pt>
    <dgm:pt modelId="{661ED67A-26B2-4743-ADF2-00026018E67E}" type="sibTrans" cxnId="{075A49EB-15E3-4DD9-BA81-99F0AB845024}">
      <dgm:prSet/>
      <dgm:spPr/>
      <dgm:t>
        <a:bodyPr/>
        <a:lstStyle/>
        <a:p>
          <a:endParaRPr lang="el-GR"/>
        </a:p>
      </dgm:t>
    </dgm:pt>
    <dgm:pt modelId="{C4C2C15B-A3B0-4892-B6B1-7EDAF46C864A}">
      <dgm:prSet phldrT="[Κείμενο]" custT="1"/>
      <dgm:spPr/>
      <dgm:t>
        <a:bodyPr/>
        <a:lstStyle/>
        <a:p>
          <a:r>
            <a:rPr lang="el-GR" sz="1400" b="1" dirty="0" smtClean="0"/>
            <a:t>Μικρό κόστος κατασκευής</a:t>
          </a:r>
          <a:endParaRPr lang="el-GR" sz="1400" b="1" dirty="0"/>
        </a:p>
      </dgm:t>
    </dgm:pt>
    <dgm:pt modelId="{FE06203B-C13F-49C1-A37A-9F1D2B95473E}" type="parTrans" cxnId="{646F0293-E4D9-45CC-89F8-4F3EBFB267DA}">
      <dgm:prSet/>
      <dgm:spPr/>
      <dgm:t>
        <a:bodyPr/>
        <a:lstStyle/>
        <a:p>
          <a:endParaRPr lang="el-GR"/>
        </a:p>
      </dgm:t>
    </dgm:pt>
    <dgm:pt modelId="{DEEE5901-AA18-4CDB-93F7-21A1D5EE8588}" type="sibTrans" cxnId="{646F0293-E4D9-45CC-89F8-4F3EBFB267DA}">
      <dgm:prSet/>
      <dgm:spPr/>
      <dgm:t>
        <a:bodyPr/>
        <a:lstStyle/>
        <a:p>
          <a:endParaRPr lang="el-GR"/>
        </a:p>
      </dgm:t>
    </dgm:pt>
    <dgm:pt modelId="{8CA32FC6-9E16-4A94-B18F-42E2EEE62ED2}">
      <dgm:prSet custT="1"/>
      <dgm:spPr/>
      <dgm:t>
        <a:bodyPr/>
        <a:lstStyle/>
        <a:p>
          <a:r>
            <a:rPr lang="el-GR" sz="1400" b="1" dirty="0" smtClean="0"/>
            <a:t>Μικρό κόστος εγγυήσεων</a:t>
          </a:r>
          <a:endParaRPr lang="el-GR" sz="1400" b="1" dirty="0"/>
        </a:p>
      </dgm:t>
    </dgm:pt>
    <dgm:pt modelId="{FE0CD095-67C5-4DEE-972F-EBEB30772136}" type="parTrans" cxnId="{49BB5879-9CEE-4800-9ED6-B4230CF8CA5B}">
      <dgm:prSet/>
      <dgm:spPr/>
      <dgm:t>
        <a:bodyPr/>
        <a:lstStyle/>
        <a:p>
          <a:endParaRPr lang="el-GR"/>
        </a:p>
      </dgm:t>
    </dgm:pt>
    <dgm:pt modelId="{48E87C31-CABF-4742-8445-1B7C6952BD5E}" type="sibTrans" cxnId="{49BB5879-9CEE-4800-9ED6-B4230CF8CA5B}">
      <dgm:prSet/>
      <dgm:spPr/>
      <dgm:t>
        <a:bodyPr/>
        <a:lstStyle/>
        <a:p>
          <a:endParaRPr lang="el-GR"/>
        </a:p>
      </dgm:t>
    </dgm:pt>
    <dgm:pt modelId="{12D872CD-DB4D-42C0-A497-84E61A29BA0A}" type="pres">
      <dgm:prSet presAssocID="{F1BCBEE8-DD1B-4B73-B8D9-4E37F2D6DE0E}" presName="Name0" presStyleCnt="0">
        <dgm:presLayoutVars>
          <dgm:chMax val="1"/>
          <dgm:dir/>
          <dgm:animLvl val="ctr"/>
          <dgm:resizeHandles val="exact"/>
        </dgm:presLayoutVars>
      </dgm:prSet>
      <dgm:spPr/>
      <dgm:t>
        <a:bodyPr/>
        <a:lstStyle/>
        <a:p>
          <a:endParaRPr lang="el-GR"/>
        </a:p>
      </dgm:t>
    </dgm:pt>
    <dgm:pt modelId="{31AB15A1-E445-4577-B84A-D3063645A9BC}" type="pres">
      <dgm:prSet presAssocID="{FCB448D0-7E26-439E-9FC5-394CAC53795D}" presName="centerShape" presStyleLbl="node0" presStyleIdx="0" presStyleCnt="1"/>
      <dgm:spPr/>
      <dgm:t>
        <a:bodyPr/>
        <a:lstStyle/>
        <a:p>
          <a:endParaRPr lang="el-GR"/>
        </a:p>
      </dgm:t>
    </dgm:pt>
    <dgm:pt modelId="{04176922-D619-4010-AE4B-485DD68FD50F}" type="pres">
      <dgm:prSet presAssocID="{1A773156-9608-41DB-9BBA-9BD205CAB531}" presName="node" presStyleLbl="node1" presStyleIdx="0" presStyleCnt="5" custScaleX="116408" custScaleY="102118">
        <dgm:presLayoutVars>
          <dgm:bulletEnabled val="1"/>
        </dgm:presLayoutVars>
      </dgm:prSet>
      <dgm:spPr/>
      <dgm:t>
        <a:bodyPr/>
        <a:lstStyle/>
        <a:p>
          <a:endParaRPr lang="el-GR"/>
        </a:p>
      </dgm:t>
    </dgm:pt>
    <dgm:pt modelId="{1D032333-99FC-499F-B1A9-4EE7D2A5C975}" type="pres">
      <dgm:prSet presAssocID="{1A773156-9608-41DB-9BBA-9BD205CAB531}" presName="dummy" presStyleCnt="0"/>
      <dgm:spPr/>
    </dgm:pt>
    <dgm:pt modelId="{5B2BA0DE-C029-40D4-87A3-4C56E23EE4BD}" type="pres">
      <dgm:prSet presAssocID="{B2CCDC6C-5D91-4088-B4C1-6008FABE1B34}" presName="sibTrans" presStyleLbl="sibTrans2D1" presStyleIdx="0" presStyleCnt="5"/>
      <dgm:spPr/>
      <dgm:t>
        <a:bodyPr/>
        <a:lstStyle/>
        <a:p>
          <a:endParaRPr lang="el-GR"/>
        </a:p>
      </dgm:t>
    </dgm:pt>
    <dgm:pt modelId="{9B5E9289-7584-48BC-992F-846F11CB2C0A}" type="pres">
      <dgm:prSet presAssocID="{966842B8-3C37-4CF7-B254-E26AA3FB048E}" presName="node" presStyleLbl="node1" presStyleIdx="1" presStyleCnt="5" custScaleX="118804" custScaleY="109708">
        <dgm:presLayoutVars>
          <dgm:bulletEnabled val="1"/>
        </dgm:presLayoutVars>
      </dgm:prSet>
      <dgm:spPr/>
      <dgm:t>
        <a:bodyPr/>
        <a:lstStyle/>
        <a:p>
          <a:endParaRPr lang="el-GR"/>
        </a:p>
      </dgm:t>
    </dgm:pt>
    <dgm:pt modelId="{885614D9-ED93-47CF-9074-9259A0564D73}" type="pres">
      <dgm:prSet presAssocID="{966842B8-3C37-4CF7-B254-E26AA3FB048E}" presName="dummy" presStyleCnt="0"/>
      <dgm:spPr/>
    </dgm:pt>
    <dgm:pt modelId="{79135878-BF87-4EDB-80CD-892191AFD633}" type="pres">
      <dgm:prSet presAssocID="{5D279037-401C-429F-B15F-A7727F01A926}" presName="sibTrans" presStyleLbl="sibTrans2D1" presStyleIdx="1" presStyleCnt="5"/>
      <dgm:spPr/>
      <dgm:t>
        <a:bodyPr/>
        <a:lstStyle/>
        <a:p>
          <a:endParaRPr lang="el-GR"/>
        </a:p>
      </dgm:t>
    </dgm:pt>
    <dgm:pt modelId="{888DC341-F446-44B5-95DE-E119E267978C}" type="pres">
      <dgm:prSet presAssocID="{F5B0FF11-7A6F-4818-8BE8-BEEF97C64D8C}" presName="node" presStyleLbl="node1" presStyleIdx="2" presStyleCnt="5" custScaleX="112725">
        <dgm:presLayoutVars>
          <dgm:bulletEnabled val="1"/>
        </dgm:presLayoutVars>
      </dgm:prSet>
      <dgm:spPr/>
      <dgm:t>
        <a:bodyPr/>
        <a:lstStyle/>
        <a:p>
          <a:endParaRPr lang="el-GR"/>
        </a:p>
      </dgm:t>
    </dgm:pt>
    <dgm:pt modelId="{0CAB52D8-9F92-43CA-8C2C-C6D7D99A5BC1}" type="pres">
      <dgm:prSet presAssocID="{F5B0FF11-7A6F-4818-8BE8-BEEF97C64D8C}" presName="dummy" presStyleCnt="0"/>
      <dgm:spPr/>
    </dgm:pt>
    <dgm:pt modelId="{4B1C1C58-89F9-40EF-B463-DF30FBD8963F}" type="pres">
      <dgm:prSet presAssocID="{661ED67A-26B2-4743-ADF2-00026018E67E}" presName="sibTrans" presStyleLbl="sibTrans2D1" presStyleIdx="2" presStyleCnt="5"/>
      <dgm:spPr/>
      <dgm:t>
        <a:bodyPr/>
        <a:lstStyle/>
        <a:p>
          <a:endParaRPr lang="el-GR"/>
        </a:p>
      </dgm:t>
    </dgm:pt>
    <dgm:pt modelId="{5D08C287-C344-48C5-9786-F02D3B5F2BF8}" type="pres">
      <dgm:prSet presAssocID="{8CA32FC6-9E16-4A94-B18F-42E2EEE62ED2}" presName="node" presStyleLbl="node1" presStyleIdx="3" presStyleCnt="5" custScaleX="110058" custRadScaleRad="98963" custRadScaleInc="5780">
        <dgm:presLayoutVars>
          <dgm:bulletEnabled val="1"/>
        </dgm:presLayoutVars>
      </dgm:prSet>
      <dgm:spPr/>
      <dgm:t>
        <a:bodyPr/>
        <a:lstStyle/>
        <a:p>
          <a:endParaRPr lang="el-GR"/>
        </a:p>
      </dgm:t>
    </dgm:pt>
    <dgm:pt modelId="{866E8E42-B0E3-455B-9421-2B15143F45F7}" type="pres">
      <dgm:prSet presAssocID="{8CA32FC6-9E16-4A94-B18F-42E2EEE62ED2}" presName="dummy" presStyleCnt="0"/>
      <dgm:spPr/>
    </dgm:pt>
    <dgm:pt modelId="{6199326F-53A1-4622-9B05-A96E5FE8D52F}" type="pres">
      <dgm:prSet presAssocID="{48E87C31-CABF-4742-8445-1B7C6952BD5E}" presName="sibTrans" presStyleLbl="sibTrans2D1" presStyleIdx="3" presStyleCnt="5"/>
      <dgm:spPr/>
      <dgm:t>
        <a:bodyPr/>
        <a:lstStyle/>
        <a:p>
          <a:endParaRPr lang="el-GR"/>
        </a:p>
      </dgm:t>
    </dgm:pt>
    <dgm:pt modelId="{BAD10E41-E7CB-4F63-8FB4-C659BDC877C5}" type="pres">
      <dgm:prSet presAssocID="{C4C2C15B-A3B0-4892-B6B1-7EDAF46C864A}" presName="node" presStyleLbl="node1" presStyleIdx="4" presStyleCnt="5" custScaleX="114478">
        <dgm:presLayoutVars>
          <dgm:bulletEnabled val="1"/>
        </dgm:presLayoutVars>
      </dgm:prSet>
      <dgm:spPr/>
      <dgm:t>
        <a:bodyPr/>
        <a:lstStyle/>
        <a:p>
          <a:endParaRPr lang="el-GR"/>
        </a:p>
      </dgm:t>
    </dgm:pt>
    <dgm:pt modelId="{A0C98ECE-C6CE-44F3-8420-FE2E6C787779}" type="pres">
      <dgm:prSet presAssocID="{C4C2C15B-A3B0-4892-B6B1-7EDAF46C864A}" presName="dummy" presStyleCnt="0"/>
      <dgm:spPr/>
    </dgm:pt>
    <dgm:pt modelId="{F65BB249-7C30-40E2-A78C-19A8A6CF448A}" type="pres">
      <dgm:prSet presAssocID="{DEEE5901-AA18-4CDB-93F7-21A1D5EE8588}" presName="sibTrans" presStyleLbl="sibTrans2D1" presStyleIdx="4" presStyleCnt="5"/>
      <dgm:spPr/>
      <dgm:t>
        <a:bodyPr/>
        <a:lstStyle/>
        <a:p>
          <a:endParaRPr lang="el-GR"/>
        </a:p>
      </dgm:t>
    </dgm:pt>
  </dgm:ptLst>
  <dgm:cxnLst>
    <dgm:cxn modelId="{E71AD3F5-27F6-42CE-9DE1-58CE0AE2964D}" srcId="{FCB448D0-7E26-439E-9FC5-394CAC53795D}" destId="{1A773156-9608-41DB-9BBA-9BD205CAB531}" srcOrd="0" destOrd="0" parTransId="{96DE0B21-2A89-4599-9FB3-EBA16D41CA98}" sibTransId="{B2CCDC6C-5D91-4088-B4C1-6008FABE1B34}"/>
    <dgm:cxn modelId="{49BB5879-9CEE-4800-9ED6-B4230CF8CA5B}" srcId="{FCB448D0-7E26-439E-9FC5-394CAC53795D}" destId="{8CA32FC6-9E16-4A94-B18F-42E2EEE62ED2}" srcOrd="3" destOrd="0" parTransId="{FE0CD095-67C5-4DEE-972F-EBEB30772136}" sibTransId="{48E87C31-CABF-4742-8445-1B7C6952BD5E}"/>
    <dgm:cxn modelId="{134A1BE4-76BA-4DFC-899E-F9ABD642639E}" type="presOf" srcId="{B2CCDC6C-5D91-4088-B4C1-6008FABE1B34}" destId="{5B2BA0DE-C029-40D4-87A3-4C56E23EE4BD}" srcOrd="0" destOrd="0" presId="urn:microsoft.com/office/officeart/2005/8/layout/radial6"/>
    <dgm:cxn modelId="{1C6A2E8D-D95E-4B62-8120-E831C7BCB9F3}" type="presOf" srcId="{1A773156-9608-41DB-9BBA-9BD205CAB531}" destId="{04176922-D619-4010-AE4B-485DD68FD50F}" srcOrd="0" destOrd="0" presId="urn:microsoft.com/office/officeart/2005/8/layout/radial6"/>
    <dgm:cxn modelId="{8BE5AF1C-B184-4F6E-928B-C9E47845B2C2}" type="presOf" srcId="{48E87C31-CABF-4742-8445-1B7C6952BD5E}" destId="{6199326F-53A1-4622-9B05-A96E5FE8D52F}" srcOrd="0" destOrd="0" presId="urn:microsoft.com/office/officeart/2005/8/layout/radial6"/>
    <dgm:cxn modelId="{4435AE78-73A0-4C4B-8413-EBA7C48D8F32}" srcId="{FCB448D0-7E26-439E-9FC5-394CAC53795D}" destId="{966842B8-3C37-4CF7-B254-E26AA3FB048E}" srcOrd="1" destOrd="0" parTransId="{4EC95C59-B9BA-42BA-A33C-11D15850A4F1}" sibTransId="{5D279037-401C-429F-B15F-A7727F01A926}"/>
    <dgm:cxn modelId="{5876749A-F6AD-460A-A118-39A141B0A68D}" type="presOf" srcId="{FCB448D0-7E26-439E-9FC5-394CAC53795D}" destId="{31AB15A1-E445-4577-B84A-D3063645A9BC}" srcOrd="0" destOrd="0" presId="urn:microsoft.com/office/officeart/2005/8/layout/radial6"/>
    <dgm:cxn modelId="{B6594A86-D96A-41AA-BB24-2054CF6BFE99}" type="presOf" srcId="{C4C2C15B-A3B0-4892-B6B1-7EDAF46C864A}" destId="{BAD10E41-E7CB-4F63-8FB4-C659BDC877C5}" srcOrd="0" destOrd="0" presId="urn:microsoft.com/office/officeart/2005/8/layout/radial6"/>
    <dgm:cxn modelId="{4E32355B-1EDF-4D68-BCE5-6706356C0A8A}" type="presOf" srcId="{5D279037-401C-429F-B15F-A7727F01A926}" destId="{79135878-BF87-4EDB-80CD-892191AFD633}" srcOrd="0" destOrd="0" presId="urn:microsoft.com/office/officeart/2005/8/layout/radial6"/>
    <dgm:cxn modelId="{20E550A9-EEF4-4919-9ACE-7DFD4702ECFA}" srcId="{F1BCBEE8-DD1B-4B73-B8D9-4E37F2D6DE0E}" destId="{FCB448D0-7E26-439E-9FC5-394CAC53795D}" srcOrd="0" destOrd="0" parTransId="{B0C94A4D-67A9-4AB0-917E-18B3519EEFE3}" sibTransId="{082CEF1D-E72E-46DA-959A-51ADECD617BF}"/>
    <dgm:cxn modelId="{8E7D766B-A276-4093-BE7D-33860E2CEE45}" type="presOf" srcId="{F5B0FF11-7A6F-4818-8BE8-BEEF97C64D8C}" destId="{888DC341-F446-44B5-95DE-E119E267978C}" srcOrd="0" destOrd="0" presId="urn:microsoft.com/office/officeart/2005/8/layout/radial6"/>
    <dgm:cxn modelId="{A43C167D-030E-4596-A381-86384D1BA7AE}" type="presOf" srcId="{8CA32FC6-9E16-4A94-B18F-42E2EEE62ED2}" destId="{5D08C287-C344-48C5-9786-F02D3B5F2BF8}" srcOrd="0" destOrd="0" presId="urn:microsoft.com/office/officeart/2005/8/layout/radial6"/>
    <dgm:cxn modelId="{075A49EB-15E3-4DD9-BA81-99F0AB845024}" srcId="{FCB448D0-7E26-439E-9FC5-394CAC53795D}" destId="{F5B0FF11-7A6F-4818-8BE8-BEEF97C64D8C}" srcOrd="2" destOrd="0" parTransId="{EECF660E-DFD5-49EB-B7B1-5C8AABED6FD4}" sibTransId="{661ED67A-26B2-4743-ADF2-00026018E67E}"/>
    <dgm:cxn modelId="{646F0293-E4D9-45CC-89F8-4F3EBFB267DA}" srcId="{FCB448D0-7E26-439E-9FC5-394CAC53795D}" destId="{C4C2C15B-A3B0-4892-B6B1-7EDAF46C864A}" srcOrd="4" destOrd="0" parTransId="{FE06203B-C13F-49C1-A37A-9F1D2B95473E}" sibTransId="{DEEE5901-AA18-4CDB-93F7-21A1D5EE8588}"/>
    <dgm:cxn modelId="{20ECA049-489E-4703-971C-2F5911B23E2F}" type="presOf" srcId="{DEEE5901-AA18-4CDB-93F7-21A1D5EE8588}" destId="{F65BB249-7C30-40E2-A78C-19A8A6CF448A}" srcOrd="0" destOrd="0" presId="urn:microsoft.com/office/officeart/2005/8/layout/radial6"/>
    <dgm:cxn modelId="{7DB30FA0-715F-4887-AD13-5E4D1388DBE3}" type="presOf" srcId="{966842B8-3C37-4CF7-B254-E26AA3FB048E}" destId="{9B5E9289-7584-48BC-992F-846F11CB2C0A}" srcOrd="0" destOrd="0" presId="urn:microsoft.com/office/officeart/2005/8/layout/radial6"/>
    <dgm:cxn modelId="{1085C466-85EC-4B44-8934-3AF91C8E2643}" type="presOf" srcId="{F1BCBEE8-DD1B-4B73-B8D9-4E37F2D6DE0E}" destId="{12D872CD-DB4D-42C0-A497-84E61A29BA0A}" srcOrd="0" destOrd="0" presId="urn:microsoft.com/office/officeart/2005/8/layout/radial6"/>
    <dgm:cxn modelId="{368E0D38-B860-461D-9D4A-0C71F4031754}" type="presOf" srcId="{661ED67A-26B2-4743-ADF2-00026018E67E}" destId="{4B1C1C58-89F9-40EF-B463-DF30FBD8963F}" srcOrd="0" destOrd="0" presId="urn:microsoft.com/office/officeart/2005/8/layout/radial6"/>
    <dgm:cxn modelId="{A0CC6637-B922-4F26-A283-8E83FCD12EEA}" type="presParOf" srcId="{12D872CD-DB4D-42C0-A497-84E61A29BA0A}" destId="{31AB15A1-E445-4577-B84A-D3063645A9BC}" srcOrd="0" destOrd="0" presId="urn:microsoft.com/office/officeart/2005/8/layout/radial6"/>
    <dgm:cxn modelId="{9307CD7C-DD12-4C66-B19C-E923F9D15A22}" type="presParOf" srcId="{12D872CD-DB4D-42C0-A497-84E61A29BA0A}" destId="{04176922-D619-4010-AE4B-485DD68FD50F}" srcOrd="1" destOrd="0" presId="urn:microsoft.com/office/officeart/2005/8/layout/radial6"/>
    <dgm:cxn modelId="{854CCBA4-04E2-48DD-B475-8389DDD5EA64}" type="presParOf" srcId="{12D872CD-DB4D-42C0-A497-84E61A29BA0A}" destId="{1D032333-99FC-499F-B1A9-4EE7D2A5C975}" srcOrd="2" destOrd="0" presId="urn:microsoft.com/office/officeart/2005/8/layout/radial6"/>
    <dgm:cxn modelId="{3640ADDF-B147-4573-A14A-B48891C76579}" type="presParOf" srcId="{12D872CD-DB4D-42C0-A497-84E61A29BA0A}" destId="{5B2BA0DE-C029-40D4-87A3-4C56E23EE4BD}" srcOrd="3" destOrd="0" presId="urn:microsoft.com/office/officeart/2005/8/layout/radial6"/>
    <dgm:cxn modelId="{282C0D24-A89A-40DE-B6AE-AC0A469DA64B}" type="presParOf" srcId="{12D872CD-DB4D-42C0-A497-84E61A29BA0A}" destId="{9B5E9289-7584-48BC-992F-846F11CB2C0A}" srcOrd="4" destOrd="0" presId="urn:microsoft.com/office/officeart/2005/8/layout/radial6"/>
    <dgm:cxn modelId="{67D77781-1F6D-42BC-BD8D-9FF18555234E}" type="presParOf" srcId="{12D872CD-DB4D-42C0-A497-84E61A29BA0A}" destId="{885614D9-ED93-47CF-9074-9259A0564D73}" srcOrd="5" destOrd="0" presId="urn:microsoft.com/office/officeart/2005/8/layout/radial6"/>
    <dgm:cxn modelId="{74B6AC9E-3049-4346-9C08-B58381A92D53}" type="presParOf" srcId="{12D872CD-DB4D-42C0-A497-84E61A29BA0A}" destId="{79135878-BF87-4EDB-80CD-892191AFD633}" srcOrd="6" destOrd="0" presId="urn:microsoft.com/office/officeart/2005/8/layout/radial6"/>
    <dgm:cxn modelId="{93EB5728-CCBC-459E-90A5-E2C453283CB4}" type="presParOf" srcId="{12D872CD-DB4D-42C0-A497-84E61A29BA0A}" destId="{888DC341-F446-44B5-95DE-E119E267978C}" srcOrd="7" destOrd="0" presId="urn:microsoft.com/office/officeart/2005/8/layout/radial6"/>
    <dgm:cxn modelId="{56085621-D254-4920-8713-B79B1C0B7AB8}" type="presParOf" srcId="{12D872CD-DB4D-42C0-A497-84E61A29BA0A}" destId="{0CAB52D8-9F92-43CA-8C2C-C6D7D99A5BC1}" srcOrd="8" destOrd="0" presId="urn:microsoft.com/office/officeart/2005/8/layout/radial6"/>
    <dgm:cxn modelId="{53182C4D-07F6-4D6B-8529-E9F973B8E950}" type="presParOf" srcId="{12D872CD-DB4D-42C0-A497-84E61A29BA0A}" destId="{4B1C1C58-89F9-40EF-B463-DF30FBD8963F}" srcOrd="9" destOrd="0" presId="urn:microsoft.com/office/officeart/2005/8/layout/radial6"/>
    <dgm:cxn modelId="{E7550436-FBE8-466D-ACA9-A2C41A6DEC89}" type="presParOf" srcId="{12D872CD-DB4D-42C0-A497-84E61A29BA0A}" destId="{5D08C287-C344-48C5-9786-F02D3B5F2BF8}" srcOrd="10" destOrd="0" presId="urn:microsoft.com/office/officeart/2005/8/layout/radial6"/>
    <dgm:cxn modelId="{33F85E5D-1FC9-4CD6-B02D-03C0634CCB95}" type="presParOf" srcId="{12D872CD-DB4D-42C0-A497-84E61A29BA0A}" destId="{866E8E42-B0E3-455B-9421-2B15143F45F7}" srcOrd="11" destOrd="0" presId="urn:microsoft.com/office/officeart/2005/8/layout/radial6"/>
    <dgm:cxn modelId="{EDB33A41-248A-4EA1-AE79-B6AD8F5C87F5}" type="presParOf" srcId="{12D872CD-DB4D-42C0-A497-84E61A29BA0A}" destId="{6199326F-53A1-4622-9B05-A96E5FE8D52F}" srcOrd="12" destOrd="0" presId="urn:microsoft.com/office/officeart/2005/8/layout/radial6"/>
    <dgm:cxn modelId="{B020F6CF-8FF9-4309-B63B-930E5B51385D}" type="presParOf" srcId="{12D872CD-DB4D-42C0-A497-84E61A29BA0A}" destId="{BAD10E41-E7CB-4F63-8FB4-C659BDC877C5}" srcOrd="13" destOrd="0" presId="urn:microsoft.com/office/officeart/2005/8/layout/radial6"/>
    <dgm:cxn modelId="{13227425-5B3D-46DE-BB7E-7B66D3F6FD1F}" type="presParOf" srcId="{12D872CD-DB4D-42C0-A497-84E61A29BA0A}" destId="{A0C98ECE-C6CE-44F3-8420-FE2E6C787779}" srcOrd="14" destOrd="0" presId="urn:microsoft.com/office/officeart/2005/8/layout/radial6"/>
    <dgm:cxn modelId="{B3AC56FA-64B3-4230-BB76-CA07C9589834}" type="presParOf" srcId="{12D872CD-DB4D-42C0-A497-84E61A29BA0A}" destId="{F65BB249-7C30-40E2-A78C-19A8A6CF448A}" srcOrd="15" destOrd="0" presId="urn:microsoft.com/office/officeart/2005/8/layout/radial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74A1C4-96EC-4693-A59D-12D88AC00BCA}">
      <dsp:nvSpPr>
        <dsp:cNvPr id="0" name=""/>
        <dsp:cNvSpPr/>
      </dsp:nvSpPr>
      <dsp:spPr>
        <a:xfrm>
          <a:off x="2788401" y="1107090"/>
          <a:ext cx="2758016" cy="2758016"/>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l-GR" sz="2800" kern="1200" dirty="0" smtClean="0"/>
            <a:t>Ποιότητα</a:t>
          </a:r>
          <a:endParaRPr lang="el-GR" sz="2800" kern="1200" dirty="0"/>
        </a:p>
      </dsp:txBody>
      <dsp:txXfrm>
        <a:off x="2788401" y="1107090"/>
        <a:ext cx="2758016" cy="2758016"/>
      </dsp:txXfrm>
    </dsp:sp>
    <dsp:sp modelId="{03DDDA4D-A387-4BA4-BBFF-FE138E46107E}">
      <dsp:nvSpPr>
        <dsp:cNvPr id="0" name=""/>
        <dsp:cNvSpPr/>
      </dsp:nvSpPr>
      <dsp:spPr>
        <a:xfrm>
          <a:off x="3477905" y="492"/>
          <a:ext cx="1379008" cy="1379008"/>
        </a:xfrm>
        <a:prstGeom prst="ellipse">
          <a:avLst/>
        </a:prstGeom>
        <a:solidFill>
          <a:schemeClr val="accent2">
            <a:alpha val="50000"/>
            <a:hueOff val="-139687"/>
            <a:satOff val="-1610"/>
            <a:lumOff val="3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t>Juran</a:t>
          </a:r>
          <a:endParaRPr lang="el-GR" sz="2000" kern="1200" dirty="0"/>
        </a:p>
      </dsp:txBody>
      <dsp:txXfrm>
        <a:off x="3477905" y="492"/>
        <a:ext cx="1379008" cy="1379008"/>
      </dsp:txXfrm>
    </dsp:sp>
    <dsp:sp modelId="{AA512FEA-821D-46D1-A308-FA4EB6F71A23}">
      <dsp:nvSpPr>
        <dsp:cNvPr id="0" name=""/>
        <dsp:cNvSpPr/>
      </dsp:nvSpPr>
      <dsp:spPr>
        <a:xfrm>
          <a:off x="5033376" y="898543"/>
          <a:ext cx="1379008" cy="1379008"/>
        </a:xfrm>
        <a:prstGeom prst="ellipse">
          <a:avLst/>
        </a:prstGeom>
        <a:solidFill>
          <a:schemeClr val="accent2">
            <a:alpha val="50000"/>
            <a:hueOff val="-279374"/>
            <a:satOff val="-3219"/>
            <a:lumOff val="7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Crosby</a:t>
          </a:r>
          <a:endParaRPr lang="el-GR" sz="1800" kern="1200" dirty="0"/>
        </a:p>
      </dsp:txBody>
      <dsp:txXfrm>
        <a:off x="5033376" y="898543"/>
        <a:ext cx="1379008" cy="1379008"/>
      </dsp:txXfrm>
    </dsp:sp>
    <dsp:sp modelId="{2C10AAEE-153F-48EB-94E2-0BABC4DE46D2}">
      <dsp:nvSpPr>
        <dsp:cNvPr id="0" name=""/>
        <dsp:cNvSpPr/>
      </dsp:nvSpPr>
      <dsp:spPr>
        <a:xfrm>
          <a:off x="4932915" y="2694646"/>
          <a:ext cx="1579929" cy="1379008"/>
        </a:xfrm>
        <a:prstGeom prst="ellipse">
          <a:avLst/>
        </a:prstGeom>
        <a:solidFill>
          <a:schemeClr val="accent2">
            <a:alpha val="50000"/>
            <a:hueOff val="-419062"/>
            <a:satOff val="-4829"/>
            <a:lumOff val="1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00075">
            <a:lnSpc>
              <a:spcPct val="90000"/>
            </a:lnSpc>
            <a:spcBef>
              <a:spcPct val="0"/>
            </a:spcBef>
            <a:spcAft>
              <a:spcPct val="35000"/>
            </a:spcAft>
          </a:pPr>
          <a:r>
            <a:rPr lang="en-US" sz="1350" kern="1200" dirty="0" err="1" smtClean="0"/>
            <a:t>Feigenbaum</a:t>
          </a:r>
          <a:endParaRPr lang="el-GR" sz="1350" kern="1200" dirty="0"/>
        </a:p>
      </dsp:txBody>
      <dsp:txXfrm>
        <a:off x="4932915" y="2694646"/>
        <a:ext cx="1579929" cy="1379008"/>
      </dsp:txXfrm>
    </dsp:sp>
    <dsp:sp modelId="{D9017247-4117-4422-9A33-323C8232ABF6}">
      <dsp:nvSpPr>
        <dsp:cNvPr id="0" name=""/>
        <dsp:cNvSpPr/>
      </dsp:nvSpPr>
      <dsp:spPr>
        <a:xfrm>
          <a:off x="3477905" y="3592697"/>
          <a:ext cx="1379008" cy="1379008"/>
        </a:xfrm>
        <a:prstGeom prst="ellipse">
          <a:avLst/>
        </a:prstGeom>
        <a:solidFill>
          <a:schemeClr val="accent2">
            <a:alpha val="50000"/>
            <a:hueOff val="-558749"/>
            <a:satOff val="-6439"/>
            <a:lumOff val="14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Deming</a:t>
          </a:r>
          <a:endParaRPr lang="el-GR" sz="2000" kern="1200" dirty="0"/>
        </a:p>
      </dsp:txBody>
      <dsp:txXfrm>
        <a:off x="3477905" y="3592697"/>
        <a:ext cx="1379008" cy="1379008"/>
      </dsp:txXfrm>
    </dsp:sp>
    <dsp:sp modelId="{32AFF6C8-3B3F-4AEF-BB37-83C64E4AC965}">
      <dsp:nvSpPr>
        <dsp:cNvPr id="0" name=""/>
        <dsp:cNvSpPr/>
      </dsp:nvSpPr>
      <dsp:spPr>
        <a:xfrm>
          <a:off x="1922435" y="2694646"/>
          <a:ext cx="1379008" cy="1379008"/>
        </a:xfrm>
        <a:prstGeom prst="ellipse">
          <a:avLst/>
        </a:prstGeom>
        <a:solidFill>
          <a:schemeClr val="accent2">
            <a:alpha val="50000"/>
            <a:hueOff val="-698436"/>
            <a:satOff val="-8048"/>
            <a:lumOff val="17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Taguchi</a:t>
          </a:r>
          <a:endParaRPr lang="el-GR" sz="1700" kern="1200" dirty="0"/>
        </a:p>
      </dsp:txBody>
      <dsp:txXfrm>
        <a:off x="1922435" y="2694646"/>
        <a:ext cx="1379008" cy="1379008"/>
      </dsp:txXfrm>
    </dsp:sp>
    <dsp:sp modelId="{31AF9CDE-42AF-46C6-A4A9-70574C78FD8D}">
      <dsp:nvSpPr>
        <dsp:cNvPr id="0" name=""/>
        <dsp:cNvSpPr/>
      </dsp:nvSpPr>
      <dsp:spPr>
        <a:xfrm>
          <a:off x="1922435" y="898543"/>
          <a:ext cx="1379008" cy="1379008"/>
        </a:xfrm>
        <a:prstGeom prst="ellipse">
          <a:avLst/>
        </a:prstGeom>
        <a:solidFill>
          <a:schemeClr val="accent2">
            <a:alpha val="50000"/>
            <a:hueOff val="-838123"/>
            <a:satOff val="-9658"/>
            <a:lumOff val="21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Prefer</a:t>
          </a:r>
          <a:endParaRPr lang="el-GR" sz="1800" kern="1200" dirty="0"/>
        </a:p>
      </dsp:txBody>
      <dsp:txXfrm>
        <a:off x="1922435" y="898543"/>
        <a:ext cx="1379008" cy="137900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5BB249-7C30-40E2-A78C-19A8A6CF448A}">
      <dsp:nvSpPr>
        <dsp:cNvPr id="0" name=""/>
        <dsp:cNvSpPr/>
      </dsp:nvSpPr>
      <dsp:spPr>
        <a:xfrm>
          <a:off x="1217606" y="673391"/>
          <a:ext cx="4446583" cy="4446583"/>
        </a:xfrm>
        <a:prstGeom prst="blockArc">
          <a:avLst>
            <a:gd name="adj1" fmla="val 11880000"/>
            <a:gd name="adj2" fmla="val 16200000"/>
            <a:gd name="adj3" fmla="val 4637"/>
          </a:avLst>
        </a:prstGeom>
        <a:solidFill>
          <a:schemeClr val="accent3">
            <a:hueOff val="-1137357"/>
            <a:satOff val="-4689"/>
            <a:lumOff val="-9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99326F-53A1-4622-9B05-A96E5FE8D52F}">
      <dsp:nvSpPr>
        <dsp:cNvPr id="0" name=""/>
        <dsp:cNvSpPr/>
      </dsp:nvSpPr>
      <dsp:spPr>
        <a:xfrm>
          <a:off x="1224868" y="650615"/>
          <a:ext cx="4446583" cy="4446583"/>
        </a:xfrm>
        <a:prstGeom prst="blockArc">
          <a:avLst>
            <a:gd name="adj1" fmla="val 7630474"/>
            <a:gd name="adj2" fmla="val 11842159"/>
            <a:gd name="adj3" fmla="val 4637"/>
          </a:avLst>
        </a:prstGeom>
        <a:solidFill>
          <a:schemeClr val="accent3">
            <a:hueOff val="-853018"/>
            <a:satOff val="-3517"/>
            <a:lumOff val="-73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1C1C58-89F9-40EF-B463-DF30FBD8963F}">
      <dsp:nvSpPr>
        <dsp:cNvPr id="0" name=""/>
        <dsp:cNvSpPr/>
      </dsp:nvSpPr>
      <dsp:spPr>
        <a:xfrm>
          <a:off x="1236717" y="659664"/>
          <a:ext cx="4446583" cy="4446583"/>
        </a:xfrm>
        <a:prstGeom prst="blockArc">
          <a:avLst>
            <a:gd name="adj1" fmla="val 3277245"/>
            <a:gd name="adj2" fmla="val 7654074"/>
            <a:gd name="adj3" fmla="val 4637"/>
          </a:avLst>
        </a:prstGeom>
        <a:solidFill>
          <a:schemeClr val="accent3">
            <a:hueOff val="-568678"/>
            <a:satOff val="-2344"/>
            <a:lumOff val="-49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135878-BF87-4EDB-80CD-892191AFD633}">
      <dsp:nvSpPr>
        <dsp:cNvPr id="0" name=""/>
        <dsp:cNvSpPr/>
      </dsp:nvSpPr>
      <dsp:spPr>
        <a:xfrm>
          <a:off x="1217606" y="673391"/>
          <a:ext cx="4446583" cy="4446583"/>
        </a:xfrm>
        <a:prstGeom prst="blockArc">
          <a:avLst>
            <a:gd name="adj1" fmla="val 20520000"/>
            <a:gd name="adj2" fmla="val 3240000"/>
            <a:gd name="adj3" fmla="val 4637"/>
          </a:avLst>
        </a:prstGeom>
        <a:solidFill>
          <a:schemeClr val="accent3">
            <a:hueOff val="-284339"/>
            <a:satOff val="-1172"/>
            <a:lumOff val="-2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2BA0DE-C029-40D4-87A3-4C56E23EE4BD}">
      <dsp:nvSpPr>
        <dsp:cNvPr id="0" name=""/>
        <dsp:cNvSpPr/>
      </dsp:nvSpPr>
      <dsp:spPr>
        <a:xfrm>
          <a:off x="1217606" y="673391"/>
          <a:ext cx="4446583" cy="4446583"/>
        </a:xfrm>
        <a:prstGeom prst="blockArc">
          <a:avLst>
            <a:gd name="adj1" fmla="val 16200000"/>
            <a:gd name="adj2" fmla="val 20520000"/>
            <a:gd name="adj3" fmla="val 463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AB15A1-E445-4577-B84A-D3063645A9BC}">
      <dsp:nvSpPr>
        <dsp:cNvPr id="0" name=""/>
        <dsp:cNvSpPr/>
      </dsp:nvSpPr>
      <dsp:spPr>
        <a:xfrm>
          <a:off x="2418160" y="1873944"/>
          <a:ext cx="2045477" cy="204547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l-GR" sz="2800" b="1" kern="1200" dirty="0" smtClean="0"/>
            <a:t>Αύξηση κέρδους</a:t>
          </a:r>
          <a:endParaRPr lang="el-GR" sz="2800" b="1" kern="1200" dirty="0"/>
        </a:p>
      </dsp:txBody>
      <dsp:txXfrm>
        <a:off x="2418160" y="1873944"/>
        <a:ext cx="2045477" cy="2045477"/>
      </dsp:txXfrm>
    </dsp:sp>
    <dsp:sp modelId="{04176922-D619-4010-AE4B-485DD68FD50F}">
      <dsp:nvSpPr>
        <dsp:cNvPr id="0" name=""/>
        <dsp:cNvSpPr/>
      </dsp:nvSpPr>
      <dsp:spPr>
        <a:xfrm>
          <a:off x="2607514" y="-6142"/>
          <a:ext cx="1666769" cy="146216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l-GR" sz="1400" b="1" kern="1200" dirty="0" smtClean="0"/>
            <a:t>Αξιοπιστία</a:t>
          </a:r>
          <a:endParaRPr lang="el-GR" sz="1400" b="1" kern="1200" dirty="0"/>
        </a:p>
      </dsp:txBody>
      <dsp:txXfrm>
        <a:off x="2607514" y="-6142"/>
        <a:ext cx="1666769" cy="1462160"/>
      </dsp:txXfrm>
    </dsp:sp>
    <dsp:sp modelId="{9B5E9289-7584-48BC-992F-846F11CB2C0A}">
      <dsp:nvSpPr>
        <dsp:cNvPr id="0" name=""/>
        <dsp:cNvSpPr/>
      </dsp:nvSpPr>
      <dsp:spPr>
        <a:xfrm>
          <a:off x="4655813" y="1440158"/>
          <a:ext cx="1701076" cy="1570836"/>
        </a:xfrm>
        <a:prstGeom prst="ellipse">
          <a:avLst/>
        </a:prstGeom>
        <a:solidFill>
          <a:schemeClr val="accent3">
            <a:hueOff val="-284339"/>
            <a:satOff val="-1172"/>
            <a:lumOff val="-2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l-GR" sz="1600" b="1" kern="1200" dirty="0" err="1" smtClean="0"/>
            <a:t>Ανταγωνι</a:t>
          </a:r>
          <a:r>
            <a:rPr lang="el-GR" sz="1600" b="1" kern="1200" dirty="0" smtClean="0"/>
            <a:t>-</a:t>
          </a:r>
          <a:r>
            <a:rPr lang="el-GR" sz="1600" b="1" kern="1200" dirty="0" err="1" smtClean="0"/>
            <a:t>στικότητα</a:t>
          </a:r>
          <a:endParaRPr lang="el-GR" sz="1600" b="1" kern="1200" dirty="0"/>
        </a:p>
      </dsp:txBody>
      <dsp:txXfrm>
        <a:off x="4655813" y="1440158"/>
        <a:ext cx="1701076" cy="1570836"/>
      </dsp:txXfrm>
    </dsp:sp>
    <dsp:sp modelId="{888DC341-F446-44B5-95DE-E119E267978C}">
      <dsp:nvSpPr>
        <dsp:cNvPr id="0" name=""/>
        <dsp:cNvSpPr/>
      </dsp:nvSpPr>
      <dsp:spPr>
        <a:xfrm>
          <a:off x="3910401" y="3937745"/>
          <a:ext cx="1614034" cy="1431834"/>
        </a:xfrm>
        <a:prstGeom prst="ellipse">
          <a:avLst/>
        </a:prstGeom>
        <a:solidFill>
          <a:schemeClr val="accent3">
            <a:hueOff val="-568678"/>
            <a:satOff val="-2344"/>
            <a:lumOff val="-4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l-GR" sz="1400" b="1" kern="1200" dirty="0" err="1" smtClean="0"/>
            <a:t>Παραγωγι</a:t>
          </a:r>
          <a:r>
            <a:rPr lang="el-GR" sz="1400" b="1" kern="1200" dirty="0" smtClean="0"/>
            <a:t>-</a:t>
          </a:r>
          <a:r>
            <a:rPr lang="el-GR" sz="1400" b="1" kern="1200" dirty="0" err="1" smtClean="0"/>
            <a:t>κότητα</a:t>
          </a:r>
          <a:endParaRPr lang="el-GR" sz="1400" b="1" kern="1200" dirty="0"/>
        </a:p>
      </dsp:txBody>
      <dsp:txXfrm>
        <a:off x="3910401" y="3937745"/>
        <a:ext cx="1614034" cy="1431834"/>
      </dsp:txXfrm>
    </dsp:sp>
    <dsp:sp modelId="{5D08C287-C344-48C5-9786-F02D3B5F2BF8}">
      <dsp:nvSpPr>
        <dsp:cNvPr id="0" name=""/>
        <dsp:cNvSpPr/>
      </dsp:nvSpPr>
      <dsp:spPr>
        <a:xfrm>
          <a:off x="1347969" y="3888433"/>
          <a:ext cx="1575847" cy="1431834"/>
        </a:xfrm>
        <a:prstGeom prst="ellipse">
          <a:avLst/>
        </a:prstGeom>
        <a:solidFill>
          <a:schemeClr val="accent3">
            <a:hueOff val="-853018"/>
            <a:satOff val="-3517"/>
            <a:lumOff val="-7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l-GR" sz="1400" b="1" kern="1200" dirty="0" smtClean="0"/>
            <a:t>Μικρό κόστος εγγυήσεων</a:t>
          </a:r>
          <a:endParaRPr lang="el-GR" sz="1400" b="1" kern="1200" dirty="0"/>
        </a:p>
      </dsp:txBody>
      <dsp:txXfrm>
        <a:off x="1347969" y="3888433"/>
        <a:ext cx="1575847" cy="1431834"/>
      </dsp:txXfrm>
    </dsp:sp>
    <dsp:sp modelId="{BAD10E41-E7CB-4F63-8FB4-C659BDC877C5}">
      <dsp:nvSpPr>
        <dsp:cNvPr id="0" name=""/>
        <dsp:cNvSpPr/>
      </dsp:nvSpPr>
      <dsp:spPr>
        <a:xfrm>
          <a:off x="555878" y="1509659"/>
          <a:ext cx="1639135" cy="1431834"/>
        </a:xfrm>
        <a:prstGeom prst="ellipse">
          <a:avLst/>
        </a:prstGeom>
        <a:solidFill>
          <a:schemeClr val="accent3">
            <a:hueOff val="-1137357"/>
            <a:satOff val="-4689"/>
            <a:lumOff val="-9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l-GR" sz="1400" b="1" kern="1200" dirty="0" smtClean="0"/>
            <a:t>Μικρό κόστος κατασκευής</a:t>
          </a:r>
          <a:endParaRPr lang="el-GR" sz="1400" b="1" kern="1200" dirty="0"/>
        </a:p>
      </dsp:txBody>
      <dsp:txXfrm>
        <a:off x="555878" y="1509659"/>
        <a:ext cx="1639135" cy="143183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80055" cy="500063"/>
          </a:xfrm>
          <a:prstGeom prst="rect">
            <a:avLst/>
          </a:prstGeom>
        </p:spPr>
        <p:txBody>
          <a:bodyPr vert="horz" lIns="96442" tIns="48221" rIns="96442" bIns="48221" rtlCol="0"/>
          <a:lstStyle>
            <a:lvl1pPr algn="l">
              <a:defRPr sz="1300"/>
            </a:lvl1pPr>
          </a:lstStyle>
          <a:p>
            <a:endParaRPr lang="el-GR"/>
          </a:p>
        </p:txBody>
      </p:sp>
      <p:sp>
        <p:nvSpPr>
          <p:cNvPr id="3" name="2 - Θέση ημερομηνίας"/>
          <p:cNvSpPr>
            <a:spLocks noGrp="1"/>
          </p:cNvSpPr>
          <p:nvPr>
            <p:ph type="dt" sz="quarter" idx="1"/>
          </p:nvPr>
        </p:nvSpPr>
        <p:spPr>
          <a:xfrm>
            <a:off x="3895404" y="0"/>
            <a:ext cx="2980055" cy="500063"/>
          </a:xfrm>
          <a:prstGeom prst="rect">
            <a:avLst/>
          </a:prstGeom>
        </p:spPr>
        <p:txBody>
          <a:bodyPr vert="horz" lIns="96442" tIns="48221" rIns="96442" bIns="48221" rtlCol="0"/>
          <a:lstStyle>
            <a:lvl1pPr algn="r">
              <a:defRPr sz="1300"/>
            </a:lvl1pPr>
          </a:lstStyle>
          <a:p>
            <a:fld id="{C9CC5E4C-C6ED-4CC7-A6C7-24AF896BABCC}" type="datetimeFigureOut">
              <a:rPr lang="el-GR" smtClean="0"/>
              <a:pPr/>
              <a:t>30/9/2018</a:t>
            </a:fld>
            <a:endParaRPr lang="el-GR"/>
          </a:p>
        </p:txBody>
      </p:sp>
      <p:sp>
        <p:nvSpPr>
          <p:cNvPr id="4" name="3 - Θέση υποσέλιδου"/>
          <p:cNvSpPr>
            <a:spLocks noGrp="1"/>
          </p:cNvSpPr>
          <p:nvPr>
            <p:ph type="ftr" sz="quarter" idx="2"/>
          </p:nvPr>
        </p:nvSpPr>
        <p:spPr>
          <a:xfrm>
            <a:off x="0" y="9499451"/>
            <a:ext cx="2980055" cy="500063"/>
          </a:xfrm>
          <a:prstGeom prst="rect">
            <a:avLst/>
          </a:prstGeom>
        </p:spPr>
        <p:txBody>
          <a:bodyPr vert="horz" lIns="96442" tIns="48221" rIns="96442" bIns="48221" rtlCol="0" anchor="b"/>
          <a:lstStyle>
            <a:lvl1pPr algn="l">
              <a:defRPr sz="1300"/>
            </a:lvl1pPr>
          </a:lstStyle>
          <a:p>
            <a:endParaRPr lang="el-GR"/>
          </a:p>
        </p:txBody>
      </p:sp>
      <p:sp>
        <p:nvSpPr>
          <p:cNvPr id="5" name="4 - Θέση αριθμού διαφάνειας"/>
          <p:cNvSpPr>
            <a:spLocks noGrp="1"/>
          </p:cNvSpPr>
          <p:nvPr>
            <p:ph type="sldNum" sz="quarter" idx="3"/>
          </p:nvPr>
        </p:nvSpPr>
        <p:spPr>
          <a:xfrm>
            <a:off x="3895404" y="9499451"/>
            <a:ext cx="2980055" cy="500063"/>
          </a:xfrm>
          <a:prstGeom prst="rect">
            <a:avLst/>
          </a:prstGeom>
        </p:spPr>
        <p:txBody>
          <a:bodyPr vert="horz" lIns="96442" tIns="48221" rIns="96442" bIns="48221" rtlCol="0" anchor="b"/>
          <a:lstStyle>
            <a:lvl1pPr algn="r">
              <a:defRPr sz="1300"/>
            </a:lvl1pPr>
          </a:lstStyle>
          <a:p>
            <a:fld id="{92AC9DA5-D91D-40AA-A6F2-6FE74B67BA6D}" type="slidenum">
              <a:rPr lang="el-GR" smtClean="0"/>
              <a:pPr/>
              <a:t>‹#›</a:t>
            </a:fld>
            <a:endParaRPr lang="el-GR"/>
          </a:p>
        </p:txBody>
      </p:sp>
    </p:spTree>
    <p:extLst>
      <p:ext uri="{BB962C8B-B14F-4D97-AF65-F5344CB8AC3E}">
        <p14:creationId xmlns:p14="http://schemas.microsoft.com/office/powerpoint/2010/main" xmlns="" val="2302348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80055" cy="500063"/>
          </a:xfrm>
          <a:prstGeom prst="rect">
            <a:avLst/>
          </a:prstGeom>
        </p:spPr>
        <p:txBody>
          <a:bodyPr vert="horz" lIns="96442" tIns="48221" rIns="96442" bIns="48221" rtlCol="0"/>
          <a:lstStyle>
            <a:lvl1pPr algn="l">
              <a:defRPr sz="1300"/>
            </a:lvl1pPr>
          </a:lstStyle>
          <a:p>
            <a:endParaRPr lang="el-GR"/>
          </a:p>
        </p:txBody>
      </p:sp>
      <p:sp>
        <p:nvSpPr>
          <p:cNvPr id="3" name="2 - Θέση ημερομηνίας"/>
          <p:cNvSpPr>
            <a:spLocks noGrp="1"/>
          </p:cNvSpPr>
          <p:nvPr>
            <p:ph type="dt" idx="1"/>
          </p:nvPr>
        </p:nvSpPr>
        <p:spPr>
          <a:xfrm>
            <a:off x="3895404" y="0"/>
            <a:ext cx="2980055" cy="500063"/>
          </a:xfrm>
          <a:prstGeom prst="rect">
            <a:avLst/>
          </a:prstGeom>
        </p:spPr>
        <p:txBody>
          <a:bodyPr vert="horz" lIns="96442" tIns="48221" rIns="96442" bIns="48221" rtlCol="0"/>
          <a:lstStyle>
            <a:lvl1pPr algn="r">
              <a:defRPr sz="1300"/>
            </a:lvl1pPr>
          </a:lstStyle>
          <a:p>
            <a:fld id="{2C1C1026-A8D1-4A8D-8AB6-D726D5559422}" type="datetimeFigureOut">
              <a:rPr lang="el-GR" smtClean="0"/>
              <a:pPr/>
              <a:t>30/9/2018</a:t>
            </a:fld>
            <a:endParaRPr lang="el-GR"/>
          </a:p>
        </p:txBody>
      </p:sp>
      <p:sp>
        <p:nvSpPr>
          <p:cNvPr id="6" name="5 - Θέση υποσέλιδου"/>
          <p:cNvSpPr>
            <a:spLocks noGrp="1"/>
          </p:cNvSpPr>
          <p:nvPr>
            <p:ph type="ftr" sz="quarter" idx="4"/>
          </p:nvPr>
        </p:nvSpPr>
        <p:spPr>
          <a:xfrm>
            <a:off x="0" y="9499451"/>
            <a:ext cx="2980055" cy="500063"/>
          </a:xfrm>
          <a:prstGeom prst="rect">
            <a:avLst/>
          </a:prstGeom>
        </p:spPr>
        <p:txBody>
          <a:bodyPr vert="horz" lIns="96442" tIns="48221" rIns="96442" bIns="48221" rtlCol="0" anchor="b"/>
          <a:lstStyle>
            <a:lvl1pPr algn="l">
              <a:defRPr sz="1300"/>
            </a:lvl1pPr>
          </a:lstStyle>
          <a:p>
            <a:endParaRPr lang="el-GR"/>
          </a:p>
        </p:txBody>
      </p:sp>
      <p:sp>
        <p:nvSpPr>
          <p:cNvPr id="7" name="6 - Θέση αριθμού διαφάνειας"/>
          <p:cNvSpPr>
            <a:spLocks noGrp="1"/>
          </p:cNvSpPr>
          <p:nvPr>
            <p:ph type="sldNum" sz="quarter" idx="5"/>
          </p:nvPr>
        </p:nvSpPr>
        <p:spPr>
          <a:xfrm>
            <a:off x="3895404" y="9499451"/>
            <a:ext cx="2980055" cy="500063"/>
          </a:xfrm>
          <a:prstGeom prst="rect">
            <a:avLst/>
          </a:prstGeom>
        </p:spPr>
        <p:txBody>
          <a:bodyPr vert="horz" lIns="96442" tIns="48221" rIns="96442" bIns="48221" rtlCol="0" anchor="b"/>
          <a:lstStyle>
            <a:lvl1pPr algn="r">
              <a:defRPr sz="1300"/>
            </a:lvl1pPr>
          </a:lstStyle>
          <a:p>
            <a:fld id="{F61D44C8-0BBD-4EEB-B4B6-27C207B7F67C}" type="slidenum">
              <a:rPr lang="el-GR" smtClean="0"/>
              <a:pPr/>
              <a:t>‹#›</a:t>
            </a:fld>
            <a:endParaRPr lang="el-GR"/>
          </a:p>
        </p:txBody>
      </p:sp>
      <p:sp>
        <p:nvSpPr>
          <p:cNvPr id="8" name="7 - Θέση εικόνας διαφάνειας"/>
          <p:cNvSpPr>
            <a:spLocks noGrp="1" noRot="1" noChangeAspect="1"/>
          </p:cNvSpPr>
          <p:nvPr>
            <p:ph type="sldImg" idx="2"/>
          </p:nvPr>
        </p:nvSpPr>
        <p:spPr>
          <a:xfrm>
            <a:off x="939800" y="750888"/>
            <a:ext cx="4997450" cy="3749675"/>
          </a:xfrm>
          <a:prstGeom prst="rect">
            <a:avLst/>
          </a:prstGeom>
          <a:noFill/>
          <a:ln w="12700">
            <a:solidFill>
              <a:prstClr val="black"/>
            </a:solidFill>
          </a:ln>
        </p:spPr>
        <p:txBody>
          <a:bodyPr vert="horz" lIns="96442" tIns="48221" rIns="96442" bIns="48221" rtlCol="0" anchor="ctr"/>
          <a:lstStyle/>
          <a:p>
            <a:endParaRPr lang="el-GR"/>
          </a:p>
        </p:txBody>
      </p:sp>
      <p:sp>
        <p:nvSpPr>
          <p:cNvPr id="9" name="8 - Θέση σημειώσεων"/>
          <p:cNvSpPr>
            <a:spLocks noGrp="1"/>
          </p:cNvSpPr>
          <p:nvPr>
            <p:ph type="body" sz="quarter" idx="3"/>
          </p:nvPr>
        </p:nvSpPr>
        <p:spPr>
          <a:xfrm>
            <a:off x="687705" y="4750594"/>
            <a:ext cx="5501640" cy="4500563"/>
          </a:xfrm>
          <a:prstGeom prst="rect">
            <a:avLst/>
          </a:prstGeom>
        </p:spPr>
        <p:txBody>
          <a:bodyPr vert="horz" lIns="96442" tIns="48221" rIns="96442" bIns="4822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Tree>
    <p:extLst>
      <p:ext uri="{BB962C8B-B14F-4D97-AF65-F5344CB8AC3E}">
        <p14:creationId xmlns:p14="http://schemas.microsoft.com/office/powerpoint/2010/main" xmlns="" val="2074883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r>
              <a:rPr lang="el-GR" sz="1200" kern="1200" dirty="0" smtClean="0">
                <a:solidFill>
                  <a:schemeClr val="tx1"/>
                </a:solidFill>
                <a:latin typeface="+mn-lt"/>
                <a:ea typeface="+mn-ea"/>
                <a:cs typeface="+mn-cs"/>
              </a:rPr>
              <a:t>Αλήθεια όμως τι είναι ποιότητα?</a:t>
            </a:r>
          </a:p>
          <a:p>
            <a:r>
              <a:rPr lang="el-GR" sz="1200" kern="1200" dirty="0" smtClean="0">
                <a:solidFill>
                  <a:schemeClr val="tx1"/>
                </a:solidFill>
                <a:latin typeface="+mn-lt"/>
                <a:ea typeface="+mn-ea"/>
                <a:cs typeface="+mn-cs"/>
              </a:rPr>
              <a:t>Τη λέξη αυτή την ακούμε πολύ συχνά και στον εργασιακό μας βίο και στην ιδιωτική μας ζωή..</a:t>
            </a:r>
          </a:p>
          <a:p>
            <a:r>
              <a:rPr lang="el-GR" sz="1200" kern="1200" dirty="0" smtClean="0">
                <a:solidFill>
                  <a:schemeClr val="tx1"/>
                </a:solidFill>
                <a:latin typeface="+mn-lt"/>
                <a:ea typeface="+mn-ea"/>
                <a:cs typeface="+mn-cs"/>
              </a:rPr>
              <a:t>Όλοι μας ακούμε φράσεις όπως:</a:t>
            </a:r>
          </a:p>
          <a:p>
            <a:r>
              <a:rPr lang="el-GR" sz="1200" kern="1200" dirty="0" smtClean="0">
                <a:solidFill>
                  <a:schemeClr val="tx1"/>
                </a:solidFill>
                <a:latin typeface="+mn-lt"/>
                <a:ea typeface="+mn-ea"/>
                <a:cs typeface="+mn-cs"/>
              </a:rPr>
              <a:t>Θέλω «ποιοτικό </a:t>
            </a:r>
            <a:r>
              <a:rPr lang="el-GR" sz="1200" kern="1200" dirty="0" err="1" smtClean="0">
                <a:solidFill>
                  <a:schemeClr val="tx1"/>
                </a:solidFill>
                <a:latin typeface="+mn-lt"/>
                <a:ea typeface="+mn-ea"/>
                <a:cs typeface="+mn-cs"/>
              </a:rPr>
              <a:t>προιόν</a:t>
            </a:r>
            <a:r>
              <a:rPr lang="el-GR" sz="1200" kern="1200" dirty="0" smtClean="0">
                <a:solidFill>
                  <a:schemeClr val="tx1"/>
                </a:solidFill>
                <a:latin typeface="+mn-lt"/>
                <a:ea typeface="+mn-ea"/>
                <a:cs typeface="+mn-cs"/>
              </a:rPr>
              <a:t>», «δεν είμαι ικανοποιημένος από την ποιότητα», «πολύ καλής ποιότητας», «ποιότητας ζωής», «</a:t>
            </a:r>
            <a:r>
              <a:rPr lang="el-GR" sz="1200" kern="1200" dirty="0" err="1" smtClean="0">
                <a:solidFill>
                  <a:schemeClr val="tx1"/>
                </a:solidFill>
                <a:latin typeface="+mn-lt"/>
                <a:ea typeface="+mn-ea"/>
                <a:cs typeface="+mn-cs"/>
              </a:rPr>
              <a:t>προιόντα</a:t>
            </a:r>
            <a:r>
              <a:rPr lang="el-GR" sz="1200" kern="1200" dirty="0" smtClean="0">
                <a:solidFill>
                  <a:schemeClr val="tx1"/>
                </a:solidFill>
                <a:latin typeface="+mn-lt"/>
                <a:ea typeface="+mn-ea"/>
                <a:cs typeface="+mn-cs"/>
              </a:rPr>
              <a:t> άριστης ποιότητας» κλπ</a:t>
            </a:r>
          </a:p>
          <a:p>
            <a:r>
              <a:rPr lang="el-GR" sz="1200" kern="1200" smtClean="0">
                <a:solidFill>
                  <a:schemeClr val="tx1"/>
                </a:solidFill>
                <a:latin typeface="+mn-lt"/>
                <a:ea typeface="+mn-ea"/>
                <a:cs typeface="+mn-cs"/>
              </a:rPr>
              <a:t>αλλά </a:t>
            </a:r>
            <a:r>
              <a:rPr lang="el-GR" sz="1200" kern="1200" dirty="0" smtClean="0">
                <a:solidFill>
                  <a:schemeClr val="tx1"/>
                </a:solidFill>
                <a:latin typeface="+mn-lt"/>
                <a:ea typeface="+mn-ea"/>
                <a:cs typeface="+mn-cs"/>
              </a:rPr>
              <a:t>και εντός της εργασίας στις Μονάδες </a:t>
            </a:r>
          </a:p>
          <a:p>
            <a:r>
              <a:rPr lang="el-GR" sz="1200" kern="1200" dirty="0" smtClean="0">
                <a:solidFill>
                  <a:schemeClr val="tx1"/>
                </a:solidFill>
                <a:latin typeface="+mn-lt"/>
                <a:ea typeface="+mn-ea"/>
                <a:cs typeface="+mn-cs"/>
              </a:rPr>
              <a:t>το «Τμήμα Ποιοτικού Ελέγχου», «Ποιότητα στις εργασίες», «διασφάλιση ποιότητας», «έλεγχος ποιότητας» κλπ</a:t>
            </a:r>
          </a:p>
          <a:p>
            <a:r>
              <a:rPr lang="el-GR" sz="1200" kern="1200" dirty="0" smtClean="0">
                <a:solidFill>
                  <a:schemeClr val="tx1"/>
                </a:solidFill>
                <a:latin typeface="+mn-lt"/>
                <a:ea typeface="+mn-ea"/>
                <a:cs typeface="+mn-cs"/>
              </a:rPr>
              <a:t>Ξέρουμε όμως τελικά τι είναι αυτό που αποκαλούμε ποιότητα ή στα αγγλικά (</a:t>
            </a:r>
            <a:r>
              <a:rPr lang="en-US" sz="1200" kern="1200" dirty="0" smtClean="0">
                <a:solidFill>
                  <a:schemeClr val="tx1"/>
                </a:solidFill>
                <a:latin typeface="+mn-lt"/>
                <a:ea typeface="+mn-ea"/>
                <a:cs typeface="+mn-cs"/>
              </a:rPr>
              <a:t>quality</a:t>
            </a:r>
            <a:r>
              <a:rPr lang="el-GR" sz="1200" kern="1200" dirty="0" smtClean="0">
                <a:solidFill>
                  <a:schemeClr val="tx1"/>
                </a:solidFill>
                <a:latin typeface="+mn-lt"/>
                <a:ea typeface="+mn-ea"/>
                <a:cs typeface="+mn-cs"/>
              </a:rPr>
              <a:t>) και που επιζητούμε και εμείς οι ίδιοι?</a:t>
            </a:r>
          </a:p>
          <a:p>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4</a:t>
            </a:fld>
            <a:endParaRPr lang="el-GR"/>
          </a:p>
        </p:txBody>
      </p:sp>
    </p:spTree>
    <p:extLst>
      <p:ext uri="{BB962C8B-B14F-4D97-AF65-F5344CB8AC3E}">
        <p14:creationId xmlns:p14="http://schemas.microsoft.com/office/powerpoint/2010/main" xmlns="" val="876106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41</a:t>
            </a:fld>
            <a:endParaRPr lang="el-GR"/>
          </a:p>
        </p:txBody>
      </p:sp>
    </p:spTree>
    <p:extLst>
      <p:ext uri="{BB962C8B-B14F-4D97-AF65-F5344CB8AC3E}">
        <p14:creationId xmlns:p14="http://schemas.microsoft.com/office/powerpoint/2010/main" xmlns="" val="2092388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p:spPr>
      </p:sp>
      <p:sp>
        <p:nvSpPr>
          <p:cNvPr id="3" name="2 - Θέση σημειώσεων"/>
          <p:cNvSpPr>
            <a:spLocks noGrp="1"/>
          </p:cNvSpPr>
          <p:nvPr>
            <p:ph type="body" idx="1"/>
          </p:nvPr>
        </p:nvSpPr>
        <p:spPr/>
        <p:txBody>
          <a:bodyPr>
            <a:normAutofit/>
          </a:bodyPr>
          <a:lstStyle/>
          <a:p>
            <a:r>
              <a:rPr lang="el-GR" sz="1200" kern="1200" dirty="0" smtClean="0">
                <a:solidFill>
                  <a:schemeClr val="tx1"/>
                </a:solidFill>
                <a:latin typeface="+mn-lt"/>
                <a:ea typeface="+mn-ea"/>
                <a:cs typeface="+mn-cs"/>
              </a:rPr>
              <a:t>Γιατί όμως έχει τόση σημασία η ποιότητα σε μια επιχείρηση?</a:t>
            </a:r>
          </a:p>
          <a:p>
            <a:r>
              <a:rPr lang="el-GR" sz="1200" kern="1200" dirty="0" smtClean="0">
                <a:solidFill>
                  <a:schemeClr val="tx1"/>
                </a:solidFill>
                <a:latin typeface="+mn-lt"/>
                <a:ea typeface="+mn-ea"/>
                <a:cs typeface="+mn-cs"/>
              </a:rPr>
              <a:t>Η ποιότητα έχει άμεση σχέση με τη φήμη κάθε εταιρίας. Έχει αποδειχθεί ότι καμία διαφημιστική καμπάνια δε μπορεί να υποκαταστήσει την επιρροή που έχει στην αγορά η καλή και σταθερή ποιότητα. Για παράδειγμα εταιρίες όπως η </a:t>
            </a:r>
            <a:r>
              <a:rPr lang="en-US" sz="1200" kern="1200" dirty="0" smtClean="0">
                <a:solidFill>
                  <a:schemeClr val="tx1"/>
                </a:solidFill>
                <a:latin typeface="+mn-lt"/>
                <a:ea typeface="+mn-ea"/>
                <a:cs typeface="+mn-cs"/>
              </a:rPr>
              <a:t>Rolex</a:t>
            </a:r>
            <a:r>
              <a:rPr lang="el-GR"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Bosch</a:t>
            </a:r>
            <a:r>
              <a:rPr lang="el-GR"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Adidas </a:t>
            </a:r>
            <a:r>
              <a:rPr lang="el-GR" sz="1200" kern="1200" dirty="0" smtClean="0">
                <a:solidFill>
                  <a:schemeClr val="tx1"/>
                </a:solidFill>
                <a:latin typeface="+mn-lt"/>
                <a:ea typeface="+mn-ea"/>
                <a:cs typeface="+mn-cs"/>
              </a:rPr>
              <a:t>και η </a:t>
            </a:r>
            <a:r>
              <a:rPr lang="en-US" sz="1200" kern="1200" dirty="0" smtClean="0">
                <a:solidFill>
                  <a:schemeClr val="tx1"/>
                </a:solidFill>
                <a:latin typeface="+mn-lt"/>
                <a:ea typeface="+mn-ea"/>
                <a:cs typeface="+mn-cs"/>
              </a:rPr>
              <a:t>Sony </a:t>
            </a:r>
            <a:r>
              <a:rPr lang="el-GR" sz="1200" kern="1200" dirty="0" smtClean="0">
                <a:solidFill>
                  <a:schemeClr val="tx1"/>
                </a:solidFill>
                <a:latin typeface="+mn-lt"/>
                <a:ea typeface="+mn-ea"/>
                <a:cs typeface="+mn-cs"/>
              </a:rPr>
              <a:t>οι οποίες συγκαταλέγονται στις καλύτερες ως προς τη φήμη τους, δίνουν πολύ μεγάλη βάση στην ποιότητα των προϊόντων τους. </a:t>
            </a:r>
          </a:p>
          <a:p>
            <a:r>
              <a:rPr lang="el-GR" sz="1200" kern="1200" dirty="0" smtClean="0">
                <a:solidFill>
                  <a:schemeClr val="tx1"/>
                </a:solidFill>
                <a:latin typeface="+mn-lt"/>
                <a:ea typeface="+mn-ea"/>
                <a:cs typeface="+mn-cs"/>
              </a:rPr>
              <a:t>“Όπως πολύ σωστά αναφέρει ο </a:t>
            </a:r>
            <a:r>
              <a:rPr lang="en-US" sz="1200" kern="1200" dirty="0" smtClean="0">
                <a:solidFill>
                  <a:schemeClr val="tx1"/>
                </a:solidFill>
                <a:latin typeface="+mn-lt"/>
                <a:ea typeface="+mn-ea"/>
                <a:cs typeface="+mn-cs"/>
              </a:rPr>
              <a:t>warren buffet</a:t>
            </a:r>
            <a:endParaRPr lang="el-GR" sz="1200" kern="1200" dirty="0" smtClean="0">
              <a:solidFill>
                <a:schemeClr val="tx1"/>
              </a:solidFill>
              <a:latin typeface="+mn-lt"/>
              <a:ea typeface="+mn-ea"/>
              <a:cs typeface="+mn-cs"/>
            </a:endParaRPr>
          </a:p>
          <a:p>
            <a:endParaRPr lang="el-GR" dirty="0"/>
          </a:p>
        </p:txBody>
      </p:sp>
      <p:sp>
        <p:nvSpPr>
          <p:cNvPr id="4" name="3 - Θέση αριθμού διαφάνειας"/>
          <p:cNvSpPr>
            <a:spLocks noGrp="1"/>
          </p:cNvSpPr>
          <p:nvPr>
            <p:ph type="sldNum" sz="quarter" idx="10"/>
          </p:nvPr>
        </p:nvSpPr>
        <p:spPr/>
        <p:txBody>
          <a:bodyPr/>
          <a:lstStyle/>
          <a:p>
            <a:fld id="{CF624333-1B75-476B-AA60-C1B4D5C27BF3}" type="slidenum">
              <a:rPr lang="el-GR" smtClean="0"/>
              <a:pPr/>
              <a:t>42</a:t>
            </a:fld>
            <a:endParaRPr lang="el-GR"/>
          </a:p>
        </p:txBody>
      </p:sp>
    </p:spTree>
    <p:extLst>
      <p:ext uri="{BB962C8B-B14F-4D97-AF65-F5344CB8AC3E}">
        <p14:creationId xmlns:p14="http://schemas.microsoft.com/office/powerpoint/2010/main" xmlns="" val="4260482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latin typeface="+mn-lt"/>
                <a:ea typeface="+mn-ea"/>
                <a:cs typeface="+mn-cs"/>
              </a:rPr>
              <a:t>Η τεράστια αυτή σημασία της ποιότητας φαίνεται και από τις διαφημιστικές καμπάνιες των εταιριών, οι οποίες πολύ συχνά αναφέρουν το πόσο ποιοτικά προϊόντα έχουν, πόσο βάρος δίνουν στην ποιότητα, βάσει ποιων</a:t>
            </a:r>
            <a:r>
              <a:rPr lang="en-US" sz="1200" kern="1200" dirty="0" smtClean="0">
                <a:solidFill>
                  <a:schemeClr val="tx1"/>
                </a:solidFill>
                <a:latin typeface="+mn-lt"/>
                <a:ea typeface="+mn-ea"/>
                <a:cs typeface="+mn-cs"/>
              </a:rPr>
              <a:t> </a:t>
            </a:r>
            <a:r>
              <a:rPr lang="el-GR" sz="1200" kern="1200" dirty="0" err="1" smtClean="0">
                <a:solidFill>
                  <a:schemeClr val="tx1"/>
                </a:solidFill>
                <a:latin typeface="+mn-lt"/>
                <a:ea typeface="+mn-ea"/>
                <a:cs typeface="+mn-cs"/>
              </a:rPr>
              <a:t>ποιτοικών</a:t>
            </a:r>
            <a:r>
              <a:rPr lang="el-GR" sz="1200" kern="1200" dirty="0" smtClean="0">
                <a:solidFill>
                  <a:schemeClr val="tx1"/>
                </a:solidFill>
                <a:latin typeface="+mn-lt"/>
                <a:ea typeface="+mn-ea"/>
                <a:cs typeface="+mn-cs"/>
              </a:rPr>
              <a:t> προτύπων έχουν πιστοποιηθεί, θα ακούτε συχνά ότι η τάδε εταιρία έχει πιστοποιηθεί κατά </a:t>
            </a:r>
            <a:r>
              <a:rPr lang="en-US" sz="1200" kern="1200" dirty="0" smtClean="0">
                <a:solidFill>
                  <a:schemeClr val="tx1"/>
                </a:solidFill>
                <a:latin typeface="+mn-lt"/>
                <a:ea typeface="+mn-ea"/>
                <a:cs typeface="+mn-cs"/>
              </a:rPr>
              <a:t>ISO</a:t>
            </a:r>
            <a:r>
              <a:rPr lang="el-GR" sz="1200" kern="1200" dirty="0" smtClean="0">
                <a:solidFill>
                  <a:schemeClr val="tx1"/>
                </a:solidFill>
                <a:latin typeface="+mn-lt"/>
                <a:ea typeface="+mn-ea"/>
                <a:cs typeface="+mn-cs"/>
              </a:rPr>
              <a:t> (θα δούμε παρακάτω τι είναι). </a:t>
            </a:r>
          </a:p>
          <a:p>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43</a:t>
            </a:fld>
            <a:endParaRPr lang="el-GR"/>
          </a:p>
        </p:txBody>
      </p:sp>
    </p:spTree>
    <p:extLst>
      <p:ext uri="{BB962C8B-B14F-4D97-AF65-F5344CB8AC3E}">
        <p14:creationId xmlns:p14="http://schemas.microsoft.com/office/powerpoint/2010/main" xmlns="" val="311750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44</a:t>
            </a:fld>
            <a:endParaRPr lang="el-GR"/>
          </a:p>
        </p:txBody>
      </p:sp>
    </p:spTree>
    <p:extLst>
      <p:ext uri="{BB962C8B-B14F-4D97-AF65-F5344CB8AC3E}">
        <p14:creationId xmlns:p14="http://schemas.microsoft.com/office/powerpoint/2010/main" xmlns="" val="3501865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45</a:t>
            </a:fld>
            <a:endParaRPr lang="el-GR"/>
          </a:p>
        </p:txBody>
      </p:sp>
    </p:spTree>
    <p:extLst>
      <p:ext uri="{BB962C8B-B14F-4D97-AF65-F5344CB8AC3E}">
        <p14:creationId xmlns:p14="http://schemas.microsoft.com/office/powerpoint/2010/main" xmlns="" val="816141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r>
              <a:rPr lang="el-GR" dirty="0" smtClean="0"/>
              <a:t>Διαχείριση ποιότητας εννοούμε κάθε βασικό κανόνα για τη διοίκηση</a:t>
            </a:r>
            <a:r>
              <a:rPr lang="el-GR" baseline="0" dirty="0" smtClean="0"/>
              <a:t> του φορέα με σκοπό τη συνεχή βελτίωση των επιδόσεων του απέναντι στους πελάτες και έναντι των προσδοκιών των φορέων που έχουν συμφέρον απ αυτόν </a:t>
            </a:r>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53</a:t>
            </a:fld>
            <a:endParaRPr lang="el-GR"/>
          </a:p>
        </p:txBody>
      </p:sp>
    </p:spTree>
    <p:extLst>
      <p:ext uri="{BB962C8B-B14F-4D97-AF65-F5344CB8AC3E}">
        <p14:creationId xmlns:p14="http://schemas.microsoft.com/office/powerpoint/2010/main" xmlns="" val="2570977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r>
              <a:rPr lang="el-GR" dirty="0" smtClean="0"/>
              <a:t>Διαχείριση ποιότητας εννοούμε κάθε βασικό κανόνα για τη διοίκηση</a:t>
            </a:r>
            <a:r>
              <a:rPr lang="el-GR" baseline="0" dirty="0" smtClean="0"/>
              <a:t> του φορέα με σκοπό τη συνεχή βελτίωση των επιδόσεων του απέναντι στους πελάτες και έναντι των προσδοκιών των φορέων που έχουν συμφέρον απ αυτόν </a:t>
            </a:r>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54</a:t>
            </a:fld>
            <a:endParaRPr lang="el-GR"/>
          </a:p>
        </p:txBody>
      </p:sp>
    </p:spTree>
    <p:extLst>
      <p:ext uri="{BB962C8B-B14F-4D97-AF65-F5344CB8AC3E}">
        <p14:creationId xmlns:p14="http://schemas.microsoft.com/office/powerpoint/2010/main" xmlns="" val="4059556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r>
              <a:rPr lang="el-GR" dirty="0" smtClean="0"/>
              <a:t>Τι είναι ΑΔΠ; Είναι κανόνες που</a:t>
            </a:r>
            <a:r>
              <a:rPr lang="el-GR" baseline="0" dirty="0" smtClean="0"/>
              <a:t> θα πρέπει να διέπουν τη λειτουργία του φορέα με σκοπό την βελτίωση των επιδόσεων του απέναντι στους πελάτες και έναντι των προσδοκιών των φορέων που έχουν συμφέρον από αυτόν</a:t>
            </a:r>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55</a:t>
            </a:fld>
            <a:endParaRPr lang="el-GR"/>
          </a:p>
        </p:txBody>
      </p:sp>
    </p:spTree>
    <p:extLst>
      <p:ext uri="{BB962C8B-B14F-4D97-AF65-F5344CB8AC3E}">
        <p14:creationId xmlns:p14="http://schemas.microsoft.com/office/powerpoint/2010/main" xmlns="" val="1800211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57</a:t>
            </a:fld>
            <a:endParaRPr lang="el-GR"/>
          </a:p>
        </p:txBody>
      </p:sp>
    </p:spTree>
    <p:extLst>
      <p:ext uri="{BB962C8B-B14F-4D97-AF65-F5344CB8AC3E}">
        <p14:creationId xmlns:p14="http://schemas.microsoft.com/office/powerpoint/2010/main" xmlns="" val="2394026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58</a:t>
            </a:fld>
            <a:endParaRPr lang="el-GR"/>
          </a:p>
        </p:txBody>
      </p:sp>
    </p:spTree>
    <p:extLst>
      <p:ext uri="{BB962C8B-B14F-4D97-AF65-F5344CB8AC3E}">
        <p14:creationId xmlns:p14="http://schemas.microsoft.com/office/powerpoint/2010/main" xmlns="" val="1332124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r>
              <a:rPr lang="el-GR" dirty="0" smtClean="0"/>
              <a:t>Πολλοί έχουν</a:t>
            </a:r>
            <a:r>
              <a:rPr lang="el-GR" baseline="0" dirty="0" smtClean="0"/>
              <a:t> μιλήσει για την ποιότητα οι οποίοι από ίδια ή διαφορετική αφετηρία έδωσαν ορισμούς για την </a:t>
            </a:r>
            <a:r>
              <a:rPr lang="el-GR" baseline="0" dirty="0" err="1" smtClean="0"/>
              <a:t>ποιότητα…γκουρού</a:t>
            </a:r>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5</a:t>
            </a:fld>
            <a:endParaRPr lang="el-GR"/>
          </a:p>
        </p:txBody>
      </p:sp>
    </p:spTree>
    <p:extLst>
      <p:ext uri="{BB962C8B-B14F-4D97-AF65-F5344CB8AC3E}">
        <p14:creationId xmlns:p14="http://schemas.microsoft.com/office/powerpoint/2010/main" xmlns="" val="2675071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59</a:t>
            </a:fld>
            <a:endParaRPr lang="el-GR"/>
          </a:p>
        </p:txBody>
      </p:sp>
    </p:spTree>
    <p:extLst>
      <p:ext uri="{BB962C8B-B14F-4D97-AF65-F5344CB8AC3E}">
        <p14:creationId xmlns:p14="http://schemas.microsoft.com/office/powerpoint/2010/main" xmlns="" val="782522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60</a:t>
            </a:fld>
            <a:endParaRPr lang="el-GR"/>
          </a:p>
        </p:txBody>
      </p:sp>
    </p:spTree>
    <p:extLst>
      <p:ext uri="{BB962C8B-B14F-4D97-AF65-F5344CB8AC3E}">
        <p14:creationId xmlns:p14="http://schemas.microsoft.com/office/powerpoint/2010/main" xmlns="" val="3967495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61</a:t>
            </a:fld>
            <a:endParaRPr lang="el-GR"/>
          </a:p>
        </p:txBody>
      </p:sp>
    </p:spTree>
    <p:extLst>
      <p:ext uri="{BB962C8B-B14F-4D97-AF65-F5344CB8AC3E}">
        <p14:creationId xmlns:p14="http://schemas.microsoft.com/office/powerpoint/2010/main" xmlns="" val="4056411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62</a:t>
            </a:fld>
            <a:endParaRPr lang="el-GR"/>
          </a:p>
        </p:txBody>
      </p:sp>
    </p:spTree>
    <p:extLst>
      <p:ext uri="{BB962C8B-B14F-4D97-AF65-F5344CB8AC3E}">
        <p14:creationId xmlns:p14="http://schemas.microsoft.com/office/powerpoint/2010/main" xmlns="" val="1497096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64</a:t>
            </a:fld>
            <a:endParaRPr lang="el-GR"/>
          </a:p>
        </p:txBody>
      </p:sp>
    </p:spTree>
    <p:extLst>
      <p:ext uri="{BB962C8B-B14F-4D97-AF65-F5344CB8AC3E}">
        <p14:creationId xmlns:p14="http://schemas.microsoft.com/office/powerpoint/2010/main" xmlns="" val="2614419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65</a:t>
            </a:fld>
            <a:endParaRPr lang="el-GR"/>
          </a:p>
        </p:txBody>
      </p:sp>
    </p:spTree>
    <p:extLst>
      <p:ext uri="{BB962C8B-B14F-4D97-AF65-F5344CB8AC3E}">
        <p14:creationId xmlns:p14="http://schemas.microsoft.com/office/powerpoint/2010/main" xmlns="" val="337935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r>
              <a:rPr lang="el-GR" dirty="0" smtClean="0"/>
              <a:t>Μόνο στο προϊόν όχι σε υπηρεσία. Χαρακτηριστικό αυτού του ορισμού να μας καλύπτει στην χρήση</a:t>
            </a:r>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7</a:t>
            </a:fld>
            <a:endParaRPr lang="el-GR"/>
          </a:p>
        </p:txBody>
      </p:sp>
    </p:spTree>
    <p:extLst>
      <p:ext uri="{BB962C8B-B14F-4D97-AF65-F5344CB8AC3E}">
        <p14:creationId xmlns:p14="http://schemas.microsoft.com/office/powerpoint/2010/main" xmlns="" val="122772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9</a:t>
            </a:fld>
            <a:endParaRPr lang="el-GR"/>
          </a:p>
        </p:txBody>
      </p:sp>
    </p:spTree>
    <p:extLst>
      <p:ext uri="{BB962C8B-B14F-4D97-AF65-F5344CB8AC3E}">
        <p14:creationId xmlns:p14="http://schemas.microsoft.com/office/powerpoint/2010/main" xmlns="" val="173906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11</a:t>
            </a:fld>
            <a:endParaRPr lang="el-GR"/>
          </a:p>
        </p:txBody>
      </p:sp>
    </p:spTree>
    <p:extLst>
      <p:ext uri="{BB962C8B-B14F-4D97-AF65-F5344CB8AC3E}">
        <p14:creationId xmlns:p14="http://schemas.microsoft.com/office/powerpoint/2010/main" xmlns="" val="1904648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r>
              <a:rPr lang="el-GR" dirty="0" smtClean="0"/>
              <a:t>Α)Το μάρκετινγκ κ η τεχνολογία αφορά προϊόντα</a:t>
            </a:r>
            <a:r>
              <a:rPr lang="el-GR" baseline="0" dirty="0" smtClean="0"/>
              <a:t> και υπηρεσίες ενώ η συντήρηση και η κατασκευή του προϊόντος </a:t>
            </a:r>
          </a:p>
          <a:p>
            <a:r>
              <a:rPr lang="el-GR" dirty="0" smtClean="0"/>
              <a:t>Β) κοινός τόπος με τις προηγούμενους</a:t>
            </a:r>
            <a:r>
              <a:rPr lang="el-GR" baseline="0" dirty="0" smtClean="0"/>
              <a:t> κύριο χαρακτηριστικό οι προσδοκίες του πελάτη.</a:t>
            </a:r>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12</a:t>
            </a:fld>
            <a:endParaRPr lang="el-GR"/>
          </a:p>
        </p:txBody>
      </p:sp>
    </p:spTree>
    <p:extLst>
      <p:ext uri="{BB962C8B-B14F-4D97-AF65-F5344CB8AC3E}">
        <p14:creationId xmlns:p14="http://schemas.microsoft.com/office/powerpoint/2010/main" xmlns="" val="207673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r>
              <a:rPr lang="el-GR" dirty="0" err="1" smtClean="0"/>
              <a:t>Π.χ</a:t>
            </a:r>
            <a:r>
              <a:rPr lang="el-GR" dirty="0" smtClean="0"/>
              <a:t> κατασκευή ενός</a:t>
            </a:r>
            <a:r>
              <a:rPr lang="el-GR" baseline="0" dirty="0" smtClean="0"/>
              <a:t> δρόμου…</a:t>
            </a:r>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14</a:t>
            </a:fld>
            <a:endParaRPr lang="el-GR"/>
          </a:p>
        </p:txBody>
      </p:sp>
    </p:spTree>
    <p:extLst>
      <p:ext uri="{BB962C8B-B14F-4D97-AF65-F5344CB8AC3E}">
        <p14:creationId xmlns:p14="http://schemas.microsoft.com/office/powerpoint/2010/main" xmlns="" val="214374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a:prstGeom prst="rect">
            <a:avLst/>
          </a:prstGeom>
        </p:spPr>
      </p:sp>
      <p:sp>
        <p:nvSpPr>
          <p:cNvPr id="3" name="2 - Θέση σημειώσεων"/>
          <p:cNvSpPr>
            <a:spLocks noGrp="1"/>
          </p:cNvSpPr>
          <p:nvPr>
            <p:ph type="body" idx="1"/>
          </p:nvPr>
        </p:nvSpPr>
        <p:spPr>
          <a:xfrm>
            <a:off x="687705" y="4750594"/>
            <a:ext cx="5501640" cy="4500563"/>
          </a:xfrm>
          <a:prstGeom prst="rect">
            <a:avLst/>
          </a:prstGeom>
        </p:spPr>
        <p:txBody>
          <a:bodyPr>
            <a:normAutofit/>
          </a:bodyPr>
          <a:lstStyle/>
          <a:p>
            <a:r>
              <a:rPr lang="el-GR" dirty="0" smtClean="0"/>
              <a:t>Δεν</a:t>
            </a:r>
            <a:r>
              <a:rPr lang="el-GR" baseline="0" dirty="0" smtClean="0"/>
              <a:t> την θέλουμε όλοι την ποιότητα πχ </a:t>
            </a:r>
          </a:p>
          <a:p>
            <a:r>
              <a:rPr lang="el-GR" baseline="0" dirty="0" smtClean="0"/>
              <a:t>Δεν μπορείς να πεις ότι είναι λίγοι αυτοί που μπορούν να τη ‘</a:t>
            </a:r>
            <a:r>
              <a:rPr lang="el-GR" baseline="0" dirty="0" err="1" smtClean="0"/>
              <a:t>εχουμε</a:t>
            </a:r>
            <a:r>
              <a:rPr lang="el-GR" baseline="0" dirty="0" smtClean="0"/>
              <a:t>….(εφαρμογή μόνο σε λίγες περιπτώσεις </a:t>
            </a:r>
            <a:r>
              <a:rPr lang="el-GR" baseline="0" dirty="0" err="1" smtClean="0"/>
              <a:t>π.χ</a:t>
            </a:r>
            <a:r>
              <a:rPr lang="el-GR" baseline="0" dirty="0" smtClean="0"/>
              <a:t> </a:t>
            </a:r>
            <a:r>
              <a:rPr lang="en-US" baseline="0" dirty="0" smtClean="0"/>
              <a:t>rolls </a:t>
            </a:r>
            <a:r>
              <a:rPr lang="en-US" baseline="0" dirty="0" err="1" smtClean="0"/>
              <a:t>roys</a:t>
            </a:r>
            <a:r>
              <a:rPr lang="el-GR" baseline="0" dirty="0" smtClean="0"/>
              <a:t>)</a:t>
            </a:r>
            <a:r>
              <a:rPr lang="en-US" baseline="0" dirty="0" smtClean="0"/>
              <a:t>.</a:t>
            </a:r>
          </a:p>
          <a:p>
            <a:r>
              <a:rPr lang="el-GR" baseline="0" dirty="0" smtClean="0"/>
              <a:t>Σε άλλο παράδειγμα </a:t>
            </a:r>
            <a:r>
              <a:rPr lang="el-GR" baseline="0" dirty="0" err="1" smtClean="0"/>
              <a:t>π.χ</a:t>
            </a:r>
            <a:r>
              <a:rPr lang="el-GR" baseline="0" dirty="0" smtClean="0"/>
              <a:t> παπούτσια ή ρούχα.</a:t>
            </a:r>
            <a:endParaRPr lang="el-GR" dirty="0"/>
          </a:p>
        </p:txBody>
      </p:sp>
      <p:sp>
        <p:nvSpPr>
          <p:cNvPr id="4" name="3 - Θέση αριθμού διαφάνειας"/>
          <p:cNvSpPr>
            <a:spLocks noGrp="1"/>
          </p:cNvSpPr>
          <p:nvPr>
            <p:ph type="sldNum" sz="quarter" idx="10"/>
          </p:nvPr>
        </p:nvSpPr>
        <p:spPr/>
        <p:txBody>
          <a:bodyPr/>
          <a:lstStyle/>
          <a:p>
            <a:fld id="{F61D44C8-0BBD-4EEB-B4B6-27C207B7F67C}" type="slidenum">
              <a:rPr lang="el-GR" smtClean="0"/>
              <a:pPr/>
              <a:t>15</a:t>
            </a:fld>
            <a:endParaRPr lang="el-GR"/>
          </a:p>
        </p:txBody>
      </p:sp>
    </p:spTree>
    <p:extLst>
      <p:ext uri="{BB962C8B-B14F-4D97-AF65-F5344CB8AC3E}">
        <p14:creationId xmlns:p14="http://schemas.microsoft.com/office/powerpoint/2010/main" xmlns="" val="2669390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939800" y="750888"/>
            <a:ext cx="4997450" cy="3749675"/>
          </a:xfrm>
        </p:spPr>
      </p:sp>
      <p:sp>
        <p:nvSpPr>
          <p:cNvPr id="3" name="2 - Θέση σημειώσεων"/>
          <p:cNvSpPr>
            <a:spLocks noGrp="1"/>
          </p:cNvSpPr>
          <p:nvPr>
            <p:ph type="body" idx="1"/>
          </p:nvPr>
        </p:nvSpPr>
        <p:spPr/>
        <p:txBody>
          <a:bodyPr>
            <a:normAutofit/>
          </a:bodyPr>
          <a:lstStyle/>
          <a:p>
            <a:r>
              <a:rPr lang="el-GR" sz="1200" kern="1200" dirty="0" smtClean="0">
                <a:solidFill>
                  <a:schemeClr val="tx1"/>
                </a:solidFill>
                <a:latin typeface="+mn-lt"/>
                <a:ea typeface="+mn-ea"/>
                <a:cs typeface="+mn-cs"/>
              </a:rPr>
              <a:t>Η ποιότητα έχει άμεση σχέση με το κέρδος που είναι και το πρωτεύον σε κάθε επιχείρηση.</a:t>
            </a:r>
          </a:p>
          <a:p>
            <a:r>
              <a:rPr lang="el-GR" sz="1200" kern="1200" dirty="0" smtClean="0">
                <a:solidFill>
                  <a:schemeClr val="tx1"/>
                </a:solidFill>
                <a:latin typeface="+mn-lt"/>
                <a:ea typeface="+mn-ea"/>
                <a:cs typeface="+mn-cs"/>
              </a:rPr>
              <a:t>Πέρα από το κόστος της ποιότητας που θα το δούμε αναλυτικά παρακάτω και το οποίο επηρεάζει την ποιότητα, έχει αποδειχθεί από έρευνες ότι ένας ευχαριστημένος πελάτης φέρνει 8 νέους πελάτες ενώ ένας δυσαρεστημένος διώχνει 22.</a:t>
            </a:r>
          </a:p>
          <a:p>
            <a:r>
              <a:rPr lang="el-GR" sz="1200" kern="1200" dirty="0" smtClean="0">
                <a:solidFill>
                  <a:schemeClr val="tx1"/>
                </a:solidFill>
                <a:latin typeface="+mn-lt"/>
                <a:ea typeface="+mn-ea"/>
                <a:cs typeface="+mn-cs"/>
              </a:rPr>
              <a:t>Θα έχετε παρατηρήσει και εσείς ότι κάθε αρνητική εμπειρία που έχετε από ένα προϊόν ή μια υπηρεσία την αναφέρετε πολλές φορές σε φίλους, παρέες, συγγενείς. </a:t>
            </a:r>
          </a:p>
          <a:p>
            <a:r>
              <a:rPr lang="el-GR" sz="1200" kern="1200" dirty="0" smtClean="0">
                <a:solidFill>
                  <a:schemeClr val="tx1"/>
                </a:solidFill>
                <a:latin typeface="+mn-lt"/>
                <a:ea typeface="+mn-ea"/>
                <a:cs typeface="+mn-cs"/>
              </a:rPr>
              <a:t>Παράδειγμα, έστω ότι πηγαίνετε σε μια τράπεζα για κάποια δουλειά που έχετε και εξυπηρετήστε χωρίς κάποια αναμονή και </a:t>
            </a:r>
            <a:r>
              <a:rPr lang="el-GR" sz="1200" kern="1200" dirty="0" err="1" smtClean="0">
                <a:solidFill>
                  <a:schemeClr val="tx1"/>
                </a:solidFill>
                <a:latin typeface="+mn-lt"/>
                <a:ea typeface="+mn-ea"/>
                <a:cs typeface="+mn-cs"/>
              </a:rPr>
              <a:t>σωστά...Το</a:t>
            </a:r>
            <a:r>
              <a:rPr lang="el-GR" sz="1200" kern="1200" dirty="0" smtClean="0">
                <a:solidFill>
                  <a:schemeClr val="tx1"/>
                </a:solidFill>
                <a:latin typeface="+mn-lt"/>
                <a:ea typeface="+mn-ea"/>
                <a:cs typeface="+mn-cs"/>
              </a:rPr>
              <a:t> πολύ </a:t>
            </a:r>
            <a:r>
              <a:rPr lang="el-GR" sz="1200" kern="1200" dirty="0" err="1" smtClean="0">
                <a:solidFill>
                  <a:schemeClr val="tx1"/>
                </a:solidFill>
                <a:latin typeface="+mn-lt"/>
                <a:ea typeface="+mn-ea"/>
                <a:cs typeface="+mn-cs"/>
              </a:rPr>
              <a:t>πολύ</a:t>
            </a:r>
            <a:r>
              <a:rPr lang="el-GR" sz="1200" kern="1200" dirty="0" smtClean="0">
                <a:solidFill>
                  <a:schemeClr val="tx1"/>
                </a:solidFill>
                <a:latin typeface="+mn-lt"/>
                <a:ea typeface="+mn-ea"/>
                <a:cs typeface="+mn-cs"/>
              </a:rPr>
              <a:t> να το αναφέρετε μια φορά και μόνο το αμέσως επόμενο διάστημα από το γεγονός και μετά θα το ξεχάσετε..</a:t>
            </a:r>
          </a:p>
          <a:p>
            <a:r>
              <a:rPr lang="el-GR" sz="1200" kern="1200" dirty="0" smtClean="0">
                <a:solidFill>
                  <a:schemeClr val="tx1"/>
                </a:solidFill>
                <a:latin typeface="+mn-lt"/>
                <a:ea typeface="+mn-ea"/>
                <a:cs typeface="+mn-cs"/>
              </a:rPr>
              <a:t>Αν όμως πετύχετε κάποιον πολύ αγενή υπάλληλο, ταλαιπωρηθείτε πολύ ώρα και γενικά δε σας εξυπηρετήσουν σωστά δε θα το ξεχάσετε τόσο εύκολα και θα αναφέρετε την αρνητική σας εμπειρία κάθε φορά που θα σας δίνετε η ευκαιρία. </a:t>
            </a:r>
          </a:p>
          <a:p>
            <a:r>
              <a:rPr lang="el-GR" sz="1200" kern="1200" dirty="0" smtClean="0">
                <a:solidFill>
                  <a:schemeClr val="tx1"/>
                </a:solidFill>
                <a:latin typeface="+mn-lt"/>
                <a:ea typeface="+mn-ea"/>
                <a:cs typeface="+mn-cs"/>
              </a:rPr>
              <a:t>Επίσης, έχει παρατηρηθεί ότι πολύ συχνότερα θα γράψετε μια αρνητική κριτική για ένα ξενοδοχείο που μείνατε παρά μια θετική.</a:t>
            </a:r>
          </a:p>
          <a:p>
            <a:endParaRPr lang="el-GR" dirty="0"/>
          </a:p>
        </p:txBody>
      </p:sp>
      <p:sp>
        <p:nvSpPr>
          <p:cNvPr id="4" name="3 - Θέση αριθμού διαφάνειας"/>
          <p:cNvSpPr>
            <a:spLocks noGrp="1"/>
          </p:cNvSpPr>
          <p:nvPr>
            <p:ph type="sldNum" sz="quarter" idx="10"/>
          </p:nvPr>
        </p:nvSpPr>
        <p:spPr/>
        <p:txBody>
          <a:bodyPr/>
          <a:lstStyle/>
          <a:p>
            <a:fld id="{CF624333-1B75-476B-AA60-C1B4D5C27BF3}" type="slidenum">
              <a:rPr lang="el-GR" smtClean="0"/>
              <a:pPr/>
              <a:t>40</a:t>
            </a:fld>
            <a:endParaRPr lang="el-GR"/>
          </a:p>
        </p:txBody>
      </p:sp>
    </p:spTree>
    <p:extLst>
      <p:ext uri="{BB962C8B-B14F-4D97-AF65-F5344CB8AC3E}">
        <p14:creationId xmlns:p14="http://schemas.microsoft.com/office/powerpoint/2010/main" xmlns="" val="116504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9" name="8 - Τίτλος"/>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l-GR" smtClean="0"/>
              <a:t>Kλικ για επεξεργασία του τίτλου</a:t>
            </a:r>
            <a:endParaRPr kumimoji="0" lang="en-US"/>
          </a:p>
        </p:txBody>
      </p:sp>
      <p:sp>
        <p:nvSpPr>
          <p:cNvPr id="17" name="16 - Υπότιτλος"/>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30" name="29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19" name="18 - Θέση υποσέλιδου"/>
          <p:cNvSpPr>
            <a:spLocks noGrp="1"/>
          </p:cNvSpPr>
          <p:nvPr>
            <p:ph type="ftr" sz="quarter" idx="11"/>
          </p:nvPr>
        </p:nvSpPr>
        <p:spPr/>
        <p:txBody>
          <a:bodyPr/>
          <a:lstStyle/>
          <a:p>
            <a:endParaRPr lang="el-GR"/>
          </a:p>
        </p:txBody>
      </p:sp>
      <p:sp>
        <p:nvSpPr>
          <p:cNvPr id="27" name="2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914401"/>
            <a:ext cx="2057400" cy="5211763"/>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914401"/>
            <a:ext cx="6019800" cy="5211763"/>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περιεχομένου"/>
          <p:cNvSpPr>
            <a:spLocks noGrp="1"/>
          </p:cNvSpPr>
          <p:nvPr>
            <p:ph idx="1"/>
          </p:nvPr>
        </p:nvSpPr>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04088"/>
            <a:ext cx="8229600" cy="1143000"/>
          </a:xfrm>
        </p:spPr>
        <p:txBody>
          <a:bodyPr/>
          <a:lstStyle/>
          <a:p>
            <a:r>
              <a:rPr kumimoji="0" lang="el-GR" smtClean="0"/>
              <a:t>Kλικ για επεξεργασία του τίτλου</a:t>
            </a:r>
            <a:endParaRPr kumimoji="0" lang="en-US"/>
          </a:p>
        </p:txBody>
      </p:sp>
      <p:sp>
        <p:nvSpPr>
          <p:cNvPr id="3" name="2 - Θέση περιεχομένου"/>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περιεχομένου"/>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04088"/>
            <a:ext cx="8229600" cy="1143000"/>
          </a:xfrm>
        </p:spPr>
        <p:txBody>
          <a:bodyPr tIns="45720" anchor="b"/>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5" name="4 - Θέση περιεχομένου"/>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6" name="5 - Θέση περιεχομένου"/>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l-GR" smtClean="0"/>
              <a:t>Kλικ για επεξεργασία των στυλ του υποδείγματος</a:t>
            </a:r>
          </a:p>
        </p:txBody>
      </p:sp>
      <p:sp>
        <p:nvSpPr>
          <p:cNvPr id="4" name="3 - Θέση περιεχομένου"/>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9" name="8 - Ψαλίδισμα και στρογγύλεμα μίας γωνίας του ορθογωνίου"/>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 Ορθογώνιο τρίγωνο"/>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 Τίτλος"/>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l-GR" smtClean="0"/>
              <a:t>Kλικ για επεξεργασία του τίτλου</a:t>
            </a:r>
            <a:endParaRPr kumimoji="0" lang="en-US"/>
          </a:p>
        </p:txBody>
      </p:sp>
      <p:sp>
        <p:nvSpPr>
          <p:cNvPr id="4" name="3 - Θέση κειμένου"/>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2342CEA3-3058-4D43-AE35-B3DA76CB4003}" type="datetimeFigureOut">
              <a:rPr lang="el-GR" smtClean="0"/>
              <a:pPr/>
              <a:t>30/9/2018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a:xfrm>
            <a:off x="8077200" y="6356350"/>
            <a:ext cx="609600" cy="365125"/>
          </a:xfrm>
        </p:spPr>
        <p:txBody>
          <a:bodyPr/>
          <a:lstStyle/>
          <a:p>
            <a:fld id="{D3F1D1C4-C2D9-4231-9FB2-B2D9D97AA41D}" type="slidenum">
              <a:rPr lang="el-GR" smtClean="0"/>
              <a:pPr/>
              <a:t>‹#›</a:t>
            </a:fld>
            <a:endParaRPr lang="el-GR"/>
          </a:p>
        </p:txBody>
      </p:sp>
      <p:sp>
        <p:nvSpPr>
          <p:cNvPr id="3" name="2 - Θέση εικόνας"/>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l-GR" smtClean="0"/>
              <a:t>Κάντε κλικ στο εικονίδιο για να προσθέσετε μια εικόνα</a:t>
            </a:r>
            <a:endParaRPr kumimoji="0" lang="en-US" dirty="0"/>
          </a:p>
        </p:txBody>
      </p:sp>
      <p:sp>
        <p:nvSpPr>
          <p:cNvPr id="10" name="9 - Ελεύθερη σχεδίαση"/>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 Ελεύθερη σχεδίαση"/>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 Ελεύθερη σχεδίαση"/>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 Ελεύθερη σχεδίαση"/>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 Θέση τίτλου"/>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l-GR" smtClean="0"/>
              <a:t>Kλικ για επεξεργασία του τίτλου</a:t>
            </a:r>
            <a:endParaRPr kumimoji="0" lang="en-US"/>
          </a:p>
        </p:txBody>
      </p:sp>
      <p:sp>
        <p:nvSpPr>
          <p:cNvPr id="30" name="29 - Θέση κειμένου"/>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0" name="9 - Θέση ημερομηνίας"/>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342CEA3-3058-4D43-AE35-B3DA76CB4003}" type="datetimeFigureOut">
              <a:rPr lang="el-GR" smtClean="0"/>
              <a:pPr/>
              <a:t>30/9/2018</a:t>
            </a:fld>
            <a:endParaRPr lang="el-GR"/>
          </a:p>
        </p:txBody>
      </p:sp>
      <p:sp>
        <p:nvSpPr>
          <p:cNvPr id="22" name="21 - Θέση υποσέλιδου"/>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l-GR"/>
          </a:p>
        </p:txBody>
      </p:sp>
      <p:sp>
        <p:nvSpPr>
          <p:cNvPr id="18" name="17 - Θέση αριθμού διαφάνειας"/>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F1D1C4-C2D9-4231-9FB2-B2D9D97AA41D}" type="slidenum">
              <a:rPr lang="el-GR" smtClean="0"/>
              <a:pPr/>
              <a:t>‹#›</a:t>
            </a:fld>
            <a:endParaRPr lang="el-GR"/>
          </a:p>
        </p:txBody>
      </p:sp>
      <p:grpSp>
        <p:nvGrpSpPr>
          <p:cNvPr id="2" name="1 - Ομάδα"/>
          <p:cNvGrpSpPr/>
          <p:nvPr/>
        </p:nvGrpSpPr>
        <p:grpSpPr>
          <a:xfrm>
            <a:off x="-19017" y="202408"/>
            <a:ext cx="9180548" cy="649224"/>
            <a:chOff x="-19045" y="216550"/>
            <a:chExt cx="9180548" cy="649224"/>
          </a:xfrm>
        </p:grpSpPr>
        <p:sp>
          <p:nvSpPr>
            <p:cNvPr id="12" name="11 - Ελεύθερη σχεδίαση"/>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 Ελεύθερη σχεδίαση"/>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normAutofit/>
          </a:bodyPr>
          <a:lstStyle/>
          <a:p>
            <a:pPr algn="ctr"/>
            <a:r>
              <a:rPr lang="el-GR" sz="4800" dirty="0" smtClean="0">
                <a:solidFill>
                  <a:schemeClr val="tx1"/>
                </a:solidFill>
              </a:rPr>
              <a:t>Διοίκηση Ολικής Ποιότητας </a:t>
            </a:r>
            <a:endParaRPr lang="el-GR" sz="4800" dirty="0">
              <a:solidFill>
                <a:schemeClr val="tx1"/>
              </a:solidFill>
            </a:endParaRPr>
          </a:p>
        </p:txBody>
      </p:sp>
      <p:sp>
        <p:nvSpPr>
          <p:cNvPr id="3" name="2 - Υπότιτλος"/>
          <p:cNvSpPr>
            <a:spLocks noGrp="1"/>
          </p:cNvSpPr>
          <p:nvPr>
            <p:ph type="subTitle" idx="1"/>
          </p:nvPr>
        </p:nvSpPr>
        <p:spPr/>
        <p:txBody>
          <a:bodyPr/>
          <a:lstStyle/>
          <a:p>
            <a:endParaRPr lang="el-GR" dirty="0" smtClean="0"/>
          </a:p>
          <a:p>
            <a:endParaRPr lang="el-GR" dirty="0" smtClean="0"/>
          </a:p>
          <a:p>
            <a:r>
              <a:rPr lang="el-GR" dirty="0" err="1" smtClean="0"/>
              <a:t>Σγός</a:t>
            </a:r>
            <a:r>
              <a:rPr lang="el-GR" dirty="0" smtClean="0"/>
              <a:t> (ΜΑ) Ροδίτης Αλέξανδρος</a:t>
            </a:r>
            <a:endParaRPr lang="el-G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0" y="2275656"/>
            <a:ext cx="9144000" cy="5257800"/>
          </a:xfrm>
        </p:spPr>
        <p:txBody>
          <a:bodyPr/>
          <a:lstStyle/>
          <a:p>
            <a:pPr algn="just">
              <a:lnSpc>
                <a:spcPct val="120000"/>
              </a:lnSpc>
            </a:pPr>
            <a:r>
              <a:rPr lang="el-GR" sz="2200" dirty="0">
                <a:latin typeface="Lucida Console" pitchFamily="49" charset="0"/>
              </a:rPr>
              <a:t>Αμερικάνος στατιστικολόγος που κλήθηκε στην Ιαπωνία</a:t>
            </a:r>
            <a:r>
              <a:rPr lang="en-US" sz="2200" dirty="0">
                <a:latin typeface="Lucida Console" pitchFamily="49" charset="0"/>
              </a:rPr>
              <a:t> </a:t>
            </a:r>
            <a:r>
              <a:rPr lang="el-GR" sz="2200" dirty="0">
                <a:latin typeface="Lucida Console" pitchFamily="49" charset="0"/>
              </a:rPr>
              <a:t>μετά το 2ο παγκόσμιο πόλεμο για να βοηθήσει στην</a:t>
            </a:r>
            <a:r>
              <a:rPr lang="en-US" sz="2200" dirty="0">
                <a:latin typeface="Lucida Console" pitchFamily="49" charset="0"/>
              </a:rPr>
              <a:t> </a:t>
            </a:r>
            <a:r>
              <a:rPr lang="el-GR" sz="2200" dirty="0">
                <a:latin typeface="Lucida Console" pitchFamily="49" charset="0"/>
              </a:rPr>
              <a:t>ανασυγκρότηση της Ιαπωνικής βιομηχανίας</a:t>
            </a:r>
            <a:r>
              <a:rPr lang="el-GR" sz="2200" dirty="0" smtClean="0">
                <a:latin typeface="Lucida Console" pitchFamily="49" charset="0"/>
              </a:rPr>
              <a:t>.</a:t>
            </a:r>
            <a:endParaRPr lang="en-US" sz="2200" dirty="0" smtClean="0">
              <a:latin typeface="Lucida Console" pitchFamily="49" charset="0"/>
            </a:endParaRPr>
          </a:p>
          <a:p>
            <a:pPr algn="just">
              <a:lnSpc>
                <a:spcPct val="120000"/>
              </a:lnSpc>
            </a:pPr>
            <a:endParaRPr lang="el-GR" sz="1900" dirty="0">
              <a:latin typeface="Lucida Console" pitchFamily="49" charset="0"/>
            </a:endParaRPr>
          </a:p>
          <a:p>
            <a:pPr algn="just">
              <a:lnSpc>
                <a:spcPct val="120000"/>
              </a:lnSpc>
            </a:pPr>
            <a:r>
              <a:rPr lang="el-GR" sz="2200" dirty="0">
                <a:latin typeface="Lucida Console" pitchFamily="49" charset="0"/>
              </a:rPr>
              <a:t>«Η ποιότητα είναι άρρηκτα συνδεδεμένη με τη συνεχή</a:t>
            </a:r>
            <a:r>
              <a:rPr lang="en-US" sz="2200" dirty="0">
                <a:latin typeface="Lucida Console" pitchFamily="49" charset="0"/>
              </a:rPr>
              <a:t> </a:t>
            </a:r>
            <a:r>
              <a:rPr lang="el-GR" sz="2200" dirty="0">
                <a:latin typeface="Lucida Console" pitchFamily="49" charset="0"/>
              </a:rPr>
              <a:t>βελτίωση ενός παραγωγικού συστήματος που βρίσκεται</a:t>
            </a:r>
            <a:r>
              <a:rPr lang="en-US" sz="2200" dirty="0">
                <a:latin typeface="Lucida Console" pitchFamily="49" charset="0"/>
              </a:rPr>
              <a:t> </a:t>
            </a:r>
            <a:r>
              <a:rPr lang="el-GR" sz="2200" dirty="0">
                <a:latin typeface="Lucida Console" pitchFamily="49" charset="0"/>
              </a:rPr>
              <a:t>σε σταθερή κατάσταση λειτουργίας».</a:t>
            </a:r>
          </a:p>
          <a:p>
            <a:pPr algn="just">
              <a:lnSpc>
                <a:spcPct val="120000"/>
              </a:lnSpc>
            </a:pPr>
            <a:endParaRPr lang="en-US" sz="1900" dirty="0" smtClean="0">
              <a:latin typeface="Lucida Console" pitchFamily="49" charset="0"/>
            </a:endParaRPr>
          </a:p>
          <a:p>
            <a:pPr algn="just">
              <a:lnSpc>
                <a:spcPct val="120000"/>
              </a:lnSpc>
            </a:pPr>
            <a:r>
              <a:rPr lang="el-GR" sz="2200" dirty="0" smtClean="0">
                <a:latin typeface="Lucida Console" pitchFamily="49" charset="0"/>
              </a:rPr>
              <a:t>«</a:t>
            </a:r>
            <a:r>
              <a:rPr lang="el-GR" sz="2200" dirty="0">
                <a:latin typeface="Lucida Console" pitchFamily="49" charset="0"/>
              </a:rPr>
              <a:t>Όταν η εργασία του εργάτη καταλήξει να είναι υπό</a:t>
            </a:r>
            <a:r>
              <a:rPr lang="en-US" sz="2200" dirty="0">
                <a:latin typeface="Lucida Console" pitchFamily="49" charset="0"/>
              </a:rPr>
              <a:t> </a:t>
            </a:r>
            <a:r>
              <a:rPr lang="el-GR" sz="2200" dirty="0">
                <a:latin typeface="Lucida Console" pitchFamily="49" charset="0"/>
              </a:rPr>
              <a:t>στατιστικό έλεγχο, δεν μπορεί αυτός να κάνει τίποτα</a:t>
            </a:r>
            <a:r>
              <a:rPr lang="en-US" sz="2200" dirty="0">
                <a:latin typeface="Lucida Console" pitchFamily="49" charset="0"/>
              </a:rPr>
              <a:t> </a:t>
            </a:r>
            <a:r>
              <a:rPr lang="el-GR" sz="2200" dirty="0">
                <a:latin typeface="Lucida Console" pitchFamily="49" charset="0"/>
              </a:rPr>
              <a:t>περισσότερο».</a:t>
            </a:r>
          </a:p>
          <a:p>
            <a:pPr>
              <a:lnSpc>
                <a:spcPct val="120000"/>
              </a:lnSpc>
              <a:spcBef>
                <a:spcPct val="40000"/>
              </a:spcBef>
            </a:pPr>
            <a:endParaRPr lang="el-GR" sz="2600" dirty="0"/>
          </a:p>
        </p:txBody>
      </p:sp>
      <p:sp>
        <p:nvSpPr>
          <p:cNvPr id="5" name="2 - Τίτλος"/>
          <p:cNvSpPr>
            <a:spLocks noGrp="1"/>
          </p:cNvSpPr>
          <p:nvPr>
            <p:ph type="title"/>
          </p:nvPr>
        </p:nvSpPr>
        <p:spPr>
          <a:xfrm>
            <a:off x="457200" y="704088"/>
            <a:ext cx="8229600" cy="1143000"/>
          </a:xfrm>
        </p:spPr>
        <p:txBody>
          <a:bodyPr/>
          <a:lstStyle/>
          <a:p>
            <a:r>
              <a:rPr lang="en-US" u="sng" dirty="0" smtClean="0">
                <a:solidFill>
                  <a:srgbClr val="FFFF00"/>
                </a:solidFill>
                <a:effectLst/>
              </a:rPr>
              <a:t>Deming</a:t>
            </a:r>
            <a:endParaRPr lang="el-GR" u="sng" dirty="0">
              <a:solidFill>
                <a:srgbClr val="FFFF00"/>
              </a:solidFill>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US" u="sng" dirty="0" smtClean="0">
                <a:solidFill>
                  <a:srgbClr val="FFFF00"/>
                </a:solidFill>
                <a:effectLst/>
              </a:rPr>
              <a:t>Deming</a:t>
            </a:r>
            <a:endParaRPr lang="el-GR" u="sng" dirty="0">
              <a:solidFill>
                <a:srgbClr val="FFFF00"/>
              </a:solidFill>
              <a:effectLst/>
            </a:endParaRPr>
          </a:p>
        </p:txBody>
      </p:sp>
      <p:pic>
        <p:nvPicPr>
          <p:cNvPr id="6" name="5 - Εικόνα" descr="deming.jpg"/>
          <p:cNvPicPr>
            <a:picLocks noChangeAspect="1"/>
          </p:cNvPicPr>
          <p:nvPr/>
        </p:nvPicPr>
        <p:blipFill>
          <a:blip r:embed="rId3" cstate="print"/>
          <a:stretch>
            <a:fillRect/>
          </a:stretch>
        </p:blipFill>
        <p:spPr>
          <a:xfrm>
            <a:off x="6372200" y="3356992"/>
            <a:ext cx="2376264" cy="2376264"/>
          </a:xfrm>
          <a:prstGeom prst="rect">
            <a:avLst/>
          </a:prstGeom>
        </p:spPr>
      </p:pic>
      <p:sp>
        <p:nvSpPr>
          <p:cNvPr id="5" name="4 - TextBox"/>
          <p:cNvSpPr txBox="1"/>
          <p:nvPr/>
        </p:nvSpPr>
        <p:spPr>
          <a:xfrm>
            <a:off x="539552" y="2060848"/>
            <a:ext cx="8208912" cy="3554819"/>
          </a:xfrm>
          <a:prstGeom prst="rect">
            <a:avLst/>
          </a:prstGeom>
          <a:noFill/>
        </p:spPr>
        <p:txBody>
          <a:bodyPr wrap="square" rtlCol="0">
            <a:spAutoFit/>
          </a:bodyPr>
          <a:lstStyle/>
          <a:p>
            <a:pPr>
              <a:buFont typeface="Wingdings" pitchFamily="2" charset="2"/>
              <a:buChar char="Ø"/>
            </a:pPr>
            <a:r>
              <a:rPr lang="en-US" sz="2500" dirty="0" smtClean="0">
                <a:latin typeface="Lucida Console" pitchFamily="49" charset="0"/>
              </a:rPr>
              <a:t> </a:t>
            </a:r>
            <a:r>
              <a:rPr lang="el-GR" sz="2500" dirty="0" smtClean="0">
                <a:latin typeface="Lucida Console" pitchFamily="49" charset="0"/>
              </a:rPr>
              <a:t>Ποιότητα είναι η ικανοποίηση των αναγκών του πελάτη παρούσες ή και μελλοντικές (1986)</a:t>
            </a:r>
            <a:endParaRPr lang="en-US" sz="2500" dirty="0" smtClean="0">
              <a:latin typeface="Lucida Console" pitchFamily="49" charset="0"/>
            </a:endParaRPr>
          </a:p>
          <a:p>
            <a:pPr>
              <a:buFont typeface="Wingdings" pitchFamily="2" charset="2"/>
              <a:buChar char="Ø"/>
            </a:pPr>
            <a:endParaRPr lang="en-US" sz="2500" dirty="0" smtClean="0">
              <a:latin typeface="Lucida Console" pitchFamily="49" charset="0"/>
            </a:endParaRPr>
          </a:p>
          <a:p>
            <a:pPr>
              <a:lnSpc>
                <a:spcPct val="150000"/>
              </a:lnSpc>
              <a:buFont typeface="Arial" pitchFamily="34" charset="0"/>
              <a:buChar char="•"/>
            </a:pPr>
            <a:r>
              <a:rPr lang="en-US" sz="2500" dirty="0" smtClean="0">
                <a:latin typeface="Lucida Console" pitchFamily="49" charset="0"/>
              </a:rPr>
              <a:t> </a:t>
            </a:r>
            <a:r>
              <a:rPr lang="el-GR" sz="2500" dirty="0" smtClean="0">
                <a:latin typeface="Lucida Console" pitchFamily="49" charset="0"/>
              </a:rPr>
              <a:t>Εστιάζει στον πελάτη</a:t>
            </a:r>
          </a:p>
          <a:p>
            <a:pPr>
              <a:lnSpc>
                <a:spcPct val="150000"/>
              </a:lnSpc>
              <a:buFont typeface="Arial" pitchFamily="34" charset="0"/>
              <a:buChar char="•"/>
            </a:pPr>
            <a:r>
              <a:rPr lang="el-GR" sz="2500" dirty="0" smtClean="0">
                <a:latin typeface="Lucida Console" pitchFamily="49" charset="0"/>
              </a:rPr>
              <a:t> Στοιχείο πρόβλεψης αναγκών</a:t>
            </a:r>
          </a:p>
          <a:p>
            <a:endParaRPr lang="el-GR" sz="2500" dirty="0" smtClean="0">
              <a:latin typeface="Lucida Console" pitchFamily="49" charset="0"/>
            </a:endParaRPr>
          </a:p>
          <a:p>
            <a:endParaRPr lang="el-GR" sz="2500"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US" u="sng" dirty="0" err="1" smtClean="0">
                <a:solidFill>
                  <a:srgbClr val="FFFF00"/>
                </a:solidFill>
                <a:effectLst/>
              </a:rPr>
              <a:t>Feigenbaum</a:t>
            </a:r>
            <a:endParaRPr lang="el-GR" u="sng" dirty="0">
              <a:solidFill>
                <a:srgbClr val="FFFF00"/>
              </a:solidFill>
              <a:effectLst/>
            </a:endParaRPr>
          </a:p>
        </p:txBody>
      </p:sp>
      <p:sp>
        <p:nvSpPr>
          <p:cNvPr id="2" name="1 - Θέση περιεχομένου"/>
          <p:cNvSpPr>
            <a:spLocks noGrp="1"/>
          </p:cNvSpPr>
          <p:nvPr>
            <p:ph idx="1"/>
          </p:nvPr>
        </p:nvSpPr>
        <p:spPr/>
        <p:txBody>
          <a:bodyPr>
            <a:normAutofit/>
          </a:bodyPr>
          <a:lstStyle/>
          <a:p>
            <a:pPr algn="just"/>
            <a:r>
              <a:rPr lang="en-US" sz="2300" dirty="0" smtClean="0">
                <a:latin typeface="Lucida Console" pitchFamily="49" charset="0"/>
              </a:rPr>
              <a:t>To </a:t>
            </a:r>
            <a:r>
              <a:rPr lang="el-GR" sz="2300" dirty="0" smtClean="0">
                <a:latin typeface="Lucida Console" pitchFamily="49" charset="0"/>
              </a:rPr>
              <a:t>σύνθετο άθροισμα των χαρακτηριστικών του </a:t>
            </a:r>
            <a:r>
              <a:rPr lang="el-GR" sz="2300" b="1" dirty="0" smtClean="0">
                <a:latin typeface="Lucida Console" pitchFamily="49" charset="0"/>
              </a:rPr>
              <a:t>μάρκετινγκ</a:t>
            </a:r>
            <a:r>
              <a:rPr lang="el-GR" sz="2300" dirty="0" smtClean="0">
                <a:latin typeface="Lucida Console" pitchFamily="49" charset="0"/>
              </a:rPr>
              <a:t>, της </a:t>
            </a:r>
            <a:r>
              <a:rPr lang="el-GR" sz="2300" b="1" dirty="0" smtClean="0">
                <a:latin typeface="Lucida Console" pitchFamily="49" charset="0"/>
              </a:rPr>
              <a:t>τεχνολογίας</a:t>
            </a:r>
            <a:r>
              <a:rPr lang="el-GR" sz="2300" dirty="0" smtClean="0">
                <a:latin typeface="Lucida Console" pitchFamily="49" charset="0"/>
              </a:rPr>
              <a:t>, της </a:t>
            </a:r>
            <a:r>
              <a:rPr lang="el-GR" sz="2300" b="1" dirty="0" smtClean="0">
                <a:latin typeface="Lucida Console" pitchFamily="49" charset="0"/>
              </a:rPr>
              <a:t>κατασκευής</a:t>
            </a:r>
            <a:r>
              <a:rPr lang="el-GR" sz="2300" dirty="0" smtClean="0">
                <a:latin typeface="Lucida Console" pitchFamily="49" charset="0"/>
              </a:rPr>
              <a:t> και της </a:t>
            </a:r>
            <a:r>
              <a:rPr lang="el-GR" sz="2300" b="1" dirty="0" smtClean="0">
                <a:latin typeface="Lucida Console" pitchFamily="49" charset="0"/>
              </a:rPr>
              <a:t>συντήρησης</a:t>
            </a:r>
            <a:r>
              <a:rPr lang="el-GR" sz="2300" dirty="0" smtClean="0">
                <a:latin typeface="Lucida Console" pitchFamily="49" charset="0"/>
              </a:rPr>
              <a:t> ενός προϊόντος και μιας υπηρεσίας, μέσω των οποίων το προϊόν και η υπηρεσία όταν αποδοθούν σε χρήση θα ανταποκριθούν στις απαιτήσεις του πελάτη </a:t>
            </a:r>
            <a:r>
              <a:rPr lang="el-GR" sz="2300" b="1" dirty="0" smtClean="0">
                <a:latin typeface="Lucida Console" pitchFamily="49" charset="0"/>
              </a:rPr>
              <a:t>(1983).</a:t>
            </a:r>
          </a:p>
          <a:p>
            <a:pPr algn="just">
              <a:buNone/>
            </a:pPr>
            <a:endParaRPr lang="el-GR" sz="2300" b="1" dirty="0" smtClean="0">
              <a:latin typeface="Lucida Console" pitchFamily="49" charset="0"/>
            </a:endParaRPr>
          </a:p>
          <a:p>
            <a:pPr lvl="1"/>
            <a:r>
              <a:rPr lang="el-GR" b="1" dirty="0" smtClean="0">
                <a:latin typeface="Lucida Console" pitchFamily="49" charset="0"/>
              </a:rPr>
              <a:t>Υπηρεσίες και προϊόντα</a:t>
            </a:r>
          </a:p>
          <a:p>
            <a:pPr lvl="1">
              <a:buNone/>
            </a:pPr>
            <a:endParaRPr lang="el-GR" b="1" dirty="0" smtClean="0">
              <a:latin typeface="Lucida Console" pitchFamily="49" charset="0"/>
            </a:endParaRPr>
          </a:p>
          <a:p>
            <a:pPr lvl="1"/>
            <a:r>
              <a:rPr lang="el-GR" b="1" dirty="0" smtClean="0">
                <a:latin typeface="Lucida Console" pitchFamily="49" charset="0"/>
              </a:rPr>
              <a:t>Εστιάζει στον πελάτη</a:t>
            </a:r>
            <a:endParaRPr lang="el-GR" b="1" dirty="0">
              <a:latin typeface="Lucida Console" pitchFamily="49" charset="0"/>
            </a:endParaRPr>
          </a:p>
        </p:txBody>
      </p:sp>
      <p:pic>
        <p:nvPicPr>
          <p:cNvPr id="4" name="3 - Εικόνα" descr="feigenbaum.jpg"/>
          <p:cNvPicPr>
            <a:picLocks noChangeAspect="1"/>
          </p:cNvPicPr>
          <p:nvPr/>
        </p:nvPicPr>
        <p:blipFill>
          <a:blip r:embed="rId3" cstate="print"/>
          <a:stretch>
            <a:fillRect/>
          </a:stretch>
        </p:blipFill>
        <p:spPr>
          <a:xfrm>
            <a:off x="5796136" y="4005064"/>
            <a:ext cx="2147689" cy="24861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0" y="2392560"/>
            <a:ext cx="8748961" cy="5068888"/>
          </a:xfrm>
          <a:noFill/>
          <a:ln/>
        </p:spPr>
        <p:txBody>
          <a:bodyPr>
            <a:normAutofit/>
          </a:bodyPr>
          <a:lstStyle/>
          <a:p>
            <a:pPr algn="just">
              <a:lnSpc>
                <a:spcPct val="90000"/>
              </a:lnSpc>
            </a:pPr>
            <a:r>
              <a:rPr lang="el-GR" sz="2200" dirty="0">
                <a:latin typeface="Lucida Console" pitchFamily="49" charset="0"/>
              </a:rPr>
              <a:t>Καθηγητής, διευθυντής της Ιαπωνικής Ακαδημίας</a:t>
            </a:r>
            <a:r>
              <a:rPr lang="en-US" sz="2200" dirty="0">
                <a:latin typeface="Lucida Console" pitchFamily="49" charset="0"/>
              </a:rPr>
              <a:t> </a:t>
            </a:r>
            <a:r>
              <a:rPr lang="el-GR" sz="2200" dirty="0">
                <a:latin typeface="Lucida Console" pitchFamily="49" charset="0"/>
              </a:rPr>
              <a:t>Ποιότητας.</a:t>
            </a:r>
          </a:p>
          <a:p>
            <a:pPr algn="just">
              <a:lnSpc>
                <a:spcPct val="90000"/>
              </a:lnSpc>
            </a:pPr>
            <a:endParaRPr lang="en-US" sz="2200" dirty="0" smtClean="0">
              <a:latin typeface="Lucida Console" pitchFamily="49" charset="0"/>
            </a:endParaRPr>
          </a:p>
          <a:p>
            <a:pPr algn="just">
              <a:lnSpc>
                <a:spcPct val="90000"/>
              </a:lnSpc>
            </a:pPr>
            <a:r>
              <a:rPr lang="el-GR" sz="2200" dirty="0" smtClean="0">
                <a:latin typeface="Lucida Console" pitchFamily="49" charset="0"/>
              </a:rPr>
              <a:t>Θεωρεί </a:t>
            </a:r>
            <a:r>
              <a:rPr lang="el-GR" sz="2200" dirty="0">
                <a:latin typeface="Lucida Console" pitchFamily="49" charset="0"/>
              </a:rPr>
              <a:t>σημαντικότερο τον έλεγχο ποιότητας εκτός</a:t>
            </a:r>
            <a:r>
              <a:rPr lang="en-US" sz="2200" dirty="0">
                <a:latin typeface="Lucida Console" pitchFamily="49" charset="0"/>
              </a:rPr>
              <a:t> </a:t>
            </a:r>
            <a:r>
              <a:rPr lang="el-GR" sz="2200" dirty="0">
                <a:latin typeface="Lucida Console" pitchFamily="49" charset="0"/>
              </a:rPr>
              <a:t>γραμμής παραγωγής, ο οποίος αναλύεται σε:</a:t>
            </a:r>
          </a:p>
          <a:p>
            <a:pPr lvl="1" algn="just">
              <a:lnSpc>
                <a:spcPct val="90000"/>
              </a:lnSpc>
            </a:pPr>
            <a:r>
              <a:rPr lang="el-GR" sz="2200" dirty="0">
                <a:latin typeface="Lucida Console" pitchFamily="49" charset="0"/>
              </a:rPr>
              <a:t>σχεδιασμό συστήματος</a:t>
            </a:r>
          </a:p>
          <a:p>
            <a:pPr lvl="1" algn="just">
              <a:lnSpc>
                <a:spcPct val="90000"/>
              </a:lnSpc>
            </a:pPr>
            <a:r>
              <a:rPr lang="el-GR" sz="2200" dirty="0">
                <a:latin typeface="Lucida Console" pitchFamily="49" charset="0"/>
              </a:rPr>
              <a:t>σχεδιασμό παραμέτρων</a:t>
            </a:r>
          </a:p>
          <a:p>
            <a:pPr lvl="1" algn="just">
              <a:lnSpc>
                <a:spcPct val="90000"/>
              </a:lnSpc>
            </a:pPr>
            <a:r>
              <a:rPr lang="el-GR" sz="2200" dirty="0">
                <a:latin typeface="Lucida Console" pitchFamily="49" charset="0"/>
              </a:rPr>
              <a:t>προσδιορισμό ανοχών</a:t>
            </a:r>
          </a:p>
        </p:txBody>
      </p:sp>
      <p:sp>
        <p:nvSpPr>
          <p:cNvPr id="5" name="2 - Τίτλος"/>
          <p:cNvSpPr>
            <a:spLocks noGrp="1"/>
          </p:cNvSpPr>
          <p:nvPr>
            <p:ph type="title"/>
          </p:nvPr>
        </p:nvSpPr>
        <p:spPr>
          <a:xfrm>
            <a:off x="457200" y="704088"/>
            <a:ext cx="8229600" cy="1143000"/>
          </a:xfrm>
        </p:spPr>
        <p:txBody>
          <a:bodyPr/>
          <a:lstStyle/>
          <a:p>
            <a:r>
              <a:rPr lang="en-US" u="sng" dirty="0" smtClean="0">
                <a:solidFill>
                  <a:srgbClr val="FFFF00"/>
                </a:solidFill>
                <a:effectLst/>
              </a:rPr>
              <a:t>Taguchi</a:t>
            </a:r>
            <a:endParaRPr lang="el-GR" u="sng" dirty="0">
              <a:solidFill>
                <a:srgbClr val="FFFF00"/>
              </a:solidFill>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US" u="sng" dirty="0" smtClean="0">
                <a:solidFill>
                  <a:srgbClr val="FFFF00"/>
                </a:solidFill>
                <a:effectLst/>
              </a:rPr>
              <a:t>Taguchi</a:t>
            </a:r>
            <a:endParaRPr lang="el-GR" u="sng" dirty="0">
              <a:solidFill>
                <a:srgbClr val="FFFF00"/>
              </a:solidFill>
              <a:effectLst/>
            </a:endParaRPr>
          </a:p>
        </p:txBody>
      </p:sp>
      <p:sp>
        <p:nvSpPr>
          <p:cNvPr id="2" name="1 - Θέση περιεχομένου"/>
          <p:cNvSpPr>
            <a:spLocks noGrp="1"/>
          </p:cNvSpPr>
          <p:nvPr>
            <p:ph idx="1"/>
          </p:nvPr>
        </p:nvSpPr>
        <p:spPr>
          <a:xfrm>
            <a:off x="107504" y="1916832"/>
            <a:ext cx="8229600" cy="4525963"/>
          </a:xfrm>
        </p:spPr>
        <p:txBody>
          <a:bodyPr/>
          <a:lstStyle/>
          <a:p>
            <a:r>
              <a:rPr lang="el-GR" dirty="0" smtClean="0">
                <a:latin typeface="Lucida Console" pitchFamily="49" charset="0"/>
              </a:rPr>
              <a:t>Ποιότητα είναι η απώλεια που ένα προϊόν προξενεί στην κοινωνία μετά την αποστολή του (1986)</a:t>
            </a:r>
          </a:p>
          <a:p>
            <a:pPr lvl="1"/>
            <a:endParaRPr lang="el-GR" dirty="0" smtClean="0">
              <a:latin typeface="Lucida Console" pitchFamily="49" charset="0"/>
            </a:endParaRPr>
          </a:p>
          <a:p>
            <a:pPr lvl="1"/>
            <a:r>
              <a:rPr lang="el-GR" dirty="0" smtClean="0">
                <a:latin typeface="Lucida Console" pitchFamily="49" charset="0"/>
              </a:rPr>
              <a:t>Αρνητική έννοια της ποιότητας </a:t>
            </a:r>
          </a:p>
          <a:p>
            <a:pPr lvl="1"/>
            <a:endParaRPr lang="el-GR" dirty="0" smtClean="0">
              <a:latin typeface="Lucida Console" pitchFamily="49" charset="0"/>
            </a:endParaRPr>
          </a:p>
          <a:p>
            <a:pPr lvl="1"/>
            <a:r>
              <a:rPr lang="el-GR" dirty="0" smtClean="0">
                <a:latin typeface="Lucida Console" pitchFamily="49" charset="0"/>
              </a:rPr>
              <a:t>Οι συνέπειες της κακής ποιότητας</a:t>
            </a:r>
            <a:endParaRPr lang="el-GR" dirty="0">
              <a:latin typeface="Lucida Console" pitchFamily="49" charset="0"/>
            </a:endParaRPr>
          </a:p>
        </p:txBody>
      </p:sp>
      <p:pic>
        <p:nvPicPr>
          <p:cNvPr id="4" name="3 - Εικόνα" descr="tagushi.jpg"/>
          <p:cNvPicPr>
            <a:picLocks noChangeAspect="1"/>
          </p:cNvPicPr>
          <p:nvPr/>
        </p:nvPicPr>
        <p:blipFill>
          <a:blip r:embed="rId3" cstate="print"/>
          <a:stretch>
            <a:fillRect/>
          </a:stretch>
        </p:blipFill>
        <p:spPr>
          <a:xfrm>
            <a:off x="6732240" y="2420888"/>
            <a:ext cx="2088232" cy="26035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a:xfrm>
            <a:off x="457200" y="476672"/>
            <a:ext cx="8229600" cy="1143000"/>
          </a:xfrm>
        </p:spPr>
        <p:txBody>
          <a:bodyPr/>
          <a:lstStyle/>
          <a:p>
            <a:r>
              <a:rPr lang="en-US" u="sng" dirty="0" err="1" smtClean="0">
                <a:solidFill>
                  <a:srgbClr val="FFFF00"/>
                </a:solidFill>
                <a:effectLst/>
              </a:rPr>
              <a:t>Pfeffer</a:t>
            </a:r>
            <a:endParaRPr lang="el-GR" u="sng" dirty="0">
              <a:solidFill>
                <a:srgbClr val="FFFF00"/>
              </a:solidFill>
              <a:effectLst/>
            </a:endParaRPr>
          </a:p>
        </p:txBody>
      </p:sp>
      <p:sp>
        <p:nvSpPr>
          <p:cNvPr id="2" name="1 - Θέση περιεχομένου"/>
          <p:cNvSpPr>
            <a:spLocks noGrp="1"/>
          </p:cNvSpPr>
          <p:nvPr>
            <p:ph idx="1"/>
          </p:nvPr>
        </p:nvSpPr>
        <p:spPr>
          <a:xfrm>
            <a:off x="457200" y="1999381"/>
            <a:ext cx="8686800" cy="4525963"/>
          </a:xfrm>
        </p:spPr>
        <p:txBody>
          <a:bodyPr/>
          <a:lstStyle/>
          <a:p>
            <a:pPr>
              <a:lnSpc>
                <a:spcPct val="150000"/>
              </a:lnSpc>
            </a:pPr>
            <a:r>
              <a:rPr lang="el-GR" dirty="0" smtClean="0">
                <a:latin typeface="Lucida Console" pitchFamily="49" charset="0"/>
              </a:rPr>
              <a:t>Όλοι μας τη θαυμάζουμε</a:t>
            </a:r>
          </a:p>
          <a:p>
            <a:pPr>
              <a:lnSpc>
                <a:spcPct val="150000"/>
              </a:lnSpc>
            </a:pPr>
            <a:r>
              <a:rPr lang="el-GR" dirty="0" smtClean="0">
                <a:latin typeface="Lucida Console" pitchFamily="49" charset="0"/>
              </a:rPr>
              <a:t>Πολλοί από εμάς τη θέλουμε</a:t>
            </a:r>
          </a:p>
          <a:p>
            <a:pPr>
              <a:lnSpc>
                <a:spcPct val="150000"/>
              </a:lnSpc>
            </a:pPr>
            <a:r>
              <a:rPr lang="el-GR" dirty="0" smtClean="0">
                <a:latin typeface="Lucida Console" pitchFamily="49" charset="0"/>
              </a:rPr>
              <a:t>Λίγοι από εμάς μπορούμε να την έχουμε</a:t>
            </a:r>
            <a:endParaRPr lang="en-US" dirty="0" smtClean="0">
              <a:latin typeface="Lucida Console" pitchFamily="49" charset="0"/>
            </a:endParaRPr>
          </a:p>
          <a:p>
            <a:pPr>
              <a:buNone/>
            </a:pPr>
            <a:endParaRPr lang="el-GR" dirty="0">
              <a:latin typeface="Lucida Console" pitchFamily="49" charset="0"/>
            </a:endParaRPr>
          </a:p>
        </p:txBody>
      </p:sp>
      <p:pic>
        <p:nvPicPr>
          <p:cNvPr id="4" name="3 - Εικόνα" descr="jeffrey_pfeffer.jpg"/>
          <p:cNvPicPr>
            <a:picLocks noChangeAspect="1"/>
          </p:cNvPicPr>
          <p:nvPr/>
        </p:nvPicPr>
        <p:blipFill>
          <a:blip r:embed="rId3" cstate="print"/>
          <a:stretch>
            <a:fillRect/>
          </a:stretch>
        </p:blipFill>
        <p:spPr>
          <a:xfrm>
            <a:off x="5364088" y="4005064"/>
            <a:ext cx="2513856" cy="19691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a:xfrm>
            <a:off x="457200" y="404664"/>
            <a:ext cx="8229600" cy="1143000"/>
          </a:xfrm>
        </p:spPr>
        <p:txBody>
          <a:bodyPr/>
          <a:lstStyle/>
          <a:p>
            <a:r>
              <a:rPr lang="en-US" u="sng" dirty="0" smtClean="0">
                <a:solidFill>
                  <a:srgbClr val="FFFF00"/>
                </a:solidFill>
                <a:effectLst/>
              </a:rPr>
              <a:t>Philip Crosby</a:t>
            </a:r>
            <a:r>
              <a:rPr lang="el-GR" u="sng" dirty="0" smtClean="0">
                <a:solidFill>
                  <a:srgbClr val="FFFF00"/>
                </a:solidFill>
                <a:effectLst/>
              </a:rPr>
              <a:t> </a:t>
            </a:r>
            <a:endParaRPr lang="el-GR" u="sng" dirty="0">
              <a:solidFill>
                <a:srgbClr val="FFFF00"/>
              </a:solidFill>
              <a:effectLst/>
            </a:endParaRPr>
          </a:p>
        </p:txBody>
      </p:sp>
      <p:sp>
        <p:nvSpPr>
          <p:cNvPr id="2" name="1 - Θέση περιεχομένου"/>
          <p:cNvSpPr>
            <a:spLocks noGrp="1"/>
          </p:cNvSpPr>
          <p:nvPr>
            <p:ph idx="1"/>
          </p:nvPr>
        </p:nvSpPr>
        <p:spPr>
          <a:xfrm>
            <a:off x="-180528" y="1916832"/>
            <a:ext cx="10009112" cy="6048672"/>
          </a:xfrm>
        </p:spPr>
        <p:txBody>
          <a:bodyPr>
            <a:normAutofit/>
          </a:bodyPr>
          <a:lstStyle/>
          <a:p>
            <a:pPr>
              <a:lnSpc>
                <a:spcPct val="150000"/>
              </a:lnSpc>
            </a:pPr>
            <a:r>
              <a:rPr lang="el-GR" sz="2500" dirty="0" smtClean="0">
                <a:latin typeface="Lucida Console" pitchFamily="49" charset="0"/>
              </a:rPr>
              <a:t>Στο </a:t>
            </a:r>
            <a:r>
              <a:rPr lang="el-GR" sz="2300" dirty="0" smtClean="0">
                <a:latin typeface="Lucida Console" pitchFamily="49" charset="0"/>
              </a:rPr>
              <a:t>βιβλίο του «</a:t>
            </a:r>
            <a:r>
              <a:rPr lang="el-GR" sz="2300" dirty="0" err="1" smtClean="0">
                <a:latin typeface="Lucida Console" pitchFamily="49" charset="0"/>
              </a:rPr>
              <a:t>Quality</a:t>
            </a:r>
            <a:r>
              <a:rPr lang="el-GR" sz="2300" dirty="0" smtClean="0">
                <a:latin typeface="Lucida Console" pitchFamily="49" charset="0"/>
              </a:rPr>
              <a:t> </a:t>
            </a:r>
            <a:r>
              <a:rPr lang="el-GR" sz="2300" dirty="0" err="1" smtClean="0">
                <a:latin typeface="Lucida Console" pitchFamily="49" charset="0"/>
              </a:rPr>
              <a:t>is</a:t>
            </a:r>
            <a:r>
              <a:rPr lang="el-GR" sz="2300" dirty="0" smtClean="0">
                <a:latin typeface="Lucida Console" pitchFamily="49" charset="0"/>
              </a:rPr>
              <a:t> </a:t>
            </a:r>
            <a:r>
              <a:rPr lang="el-GR" sz="2300" dirty="0" err="1" smtClean="0">
                <a:latin typeface="Lucida Console" pitchFamily="49" charset="0"/>
              </a:rPr>
              <a:t>Free</a:t>
            </a:r>
            <a:r>
              <a:rPr lang="el-GR" sz="2300" dirty="0" smtClean="0">
                <a:latin typeface="Lucida Console" pitchFamily="49" charset="0"/>
              </a:rPr>
              <a:t>» γράφει</a:t>
            </a:r>
            <a:r>
              <a:rPr lang="en-US" sz="2300" dirty="0" smtClean="0">
                <a:latin typeface="Lucida Console" pitchFamily="49" charset="0"/>
              </a:rPr>
              <a:t>:</a:t>
            </a:r>
          </a:p>
          <a:p>
            <a:pPr>
              <a:buNone/>
            </a:pPr>
            <a:r>
              <a:rPr lang="en-US" sz="2300" dirty="0" smtClean="0">
                <a:latin typeface="Lucida Console" pitchFamily="49" charset="0"/>
              </a:rPr>
              <a:t>   </a:t>
            </a:r>
          </a:p>
          <a:p>
            <a:pPr>
              <a:lnSpc>
                <a:spcPct val="160000"/>
              </a:lnSpc>
              <a:buNone/>
            </a:pPr>
            <a:r>
              <a:rPr lang="en-US" sz="2300" dirty="0" smtClean="0">
                <a:latin typeface="Lucida Console" pitchFamily="49" charset="0"/>
              </a:rPr>
              <a:t>   H</a:t>
            </a:r>
            <a:r>
              <a:rPr lang="el-GR" sz="2300" dirty="0" smtClean="0">
                <a:latin typeface="Lucida Console" pitchFamily="49" charset="0"/>
              </a:rPr>
              <a:t> ποιότητα είναι όπως το </a:t>
            </a:r>
            <a:r>
              <a:rPr lang="el-GR" sz="2300" dirty="0" err="1" smtClean="0">
                <a:latin typeface="Lucida Console" pitchFamily="49" charset="0"/>
              </a:rPr>
              <a:t>sex</a:t>
            </a:r>
            <a:r>
              <a:rPr lang="el-GR" sz="2300" dirty="0" smtClean="0">
                <a:latin typeface="Lucida Console" pitchFamily="49" charset="0"/>
              </a:rPr>
              <a:t>:</a:t>
            </a:r>
          </a:p>
          <a:p>
            <a:pPr>
              <a:lnSpc>
                <a:spcPct val="160000"/>
              </a:lnSpc>
              <a:buNone/>
            </a:pPr>
            <a:r>
              <a:rPr lang="el-GR" sz="2300" dirty="0" smtClean="0">
                <a:latin typeface="Lucida Console" pitchFamily="49" charset="0"/>
              </a:rPr>
              <a:t> i.   κάθε άτομο είναι υπέρ αυτού,</a:t>
            </a:r>
          </a:p>
          <a:p>
            <a:pPr>
              <a:lnSpc>
                <a:spcPct val="160000"/>
              </a:lnSpc>
              <a:buNone/>
            </a:pPr>
            <a:r>
              <a:rPr lang="el-GR" sz="2300" dirty="0" smtClean="0">
                <a:latin typeface="Lucida Console" pitchFamily="49" charset="0"/>
              </a:rPr>
              <a:t> ii.  κάθε άτομο δηλώνει ότι το καταλαβαίνει,</a:t>
            </a:r>
          </a:p>
          <a:p>
            <a:pPr>
              <a:lnSpc>
                <a:spcPct val="110000"/>
              </a:lnSpc>
              <a:buNone/>
            </a:pPr>
            <a:r>
              <a:rPr lang="el-GR" sz="2300" dirty="0" smtClean="0">
                <a:latin typeface="Lucida Console" pitchFamily="49" charset="0"/>
              </a:rPr>
              <a:t> iii. λίγοι είναι πρόθυμοι να το εξηγήσουν σε άλλους</a:t>
            </a:r>
          </a:p>
          <a:p>
            <a:pPr>
              <a:lnSpc>
                <a:spcPct val="160000"/>
              </a:lnSpc>
              <a:buNone/>
            </a:pPr>
            <a:r>
              <a:rPr lang="el-GR" sz="2300" dirty="0" smtClean="0">
                <a:latin typeface="Lucida Console" pitchFamily="49" charset="0"/>
              </a:rPr>
              <a:t> </a:t>
            </a:r>
            <a:r>
              <a:rPr lang="el-GR" sz="2300" dirty="0" err="1" smtClean="0">
                <a:latin typeface="Lucida Console" pitchFamily="49" charset="0"/>
              </a:rPr>
              <a:t>iv</a:t>
            </a:r>
            <a:r>
              <a:rPr lang="el-GR" sz="2300" dirty="0" smtClean="0">
                <a:latin typeface="Lucida Console" pitchFamily="49" charset="0"/>
              </a:rPr>
              <a:t>.  η πραγμάτωσή του είναι θέμα προσωπικό,</a:t>
            </a:r>
          </a:p>
          <a:p>
            <a:pPr marL="1169988" indent="-1060450">
              <a:buNone/>
            </a:pPr>
            <a:r>
              <a:rPr lang="el-GR" sz="2300" dirty="0" smtClean="0">
                <a:latin typeface="Lucida Console" pitchFamily="49" charset="0"/>
              </a:rPr>
              <a:t> v.   όταν παρουσιάζονται προβλήματα, φταίει πάντα ο άλλος.</a:t>
            </a:r>
            <a:endParaRPr lang="el-GR" sz="2300"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539750" y="1843608"/>
            <a:ext cx="9072810" cy="5257800"/>
          </a:xfrm>
        </p:spPr>
        <p:txBody>
          <a:bodyPr/>
          <a:lstStyle/>
          <a:p>
            <a:pPr>
              <a:spcBef>
                <a:spcPct val="40000"/>
              </a:spcBef>
            </a:pPr>
            <a:r>
              <a:rPr lang="el-GR" sz="2600" dirty="0">
                <a:latin typeface="Lucida Console" pitchFamily="49" charset="0"/>
              </a:rPr>
              <a:t>Κύρια Χαρακτηριστικά</a:t>
            </a:r>
          </a:p>
          <a:p>
            <a:pPr>
              <a:spcBef>
                <a:spcPct val="40000"/>
              </a:spcBef>
            </a:pPr>
            <a:r>
              <a:rPr lang="el-GR" sz="2600" dirty="0">
                <a:latin typeface="Lucida Console" pitchFamily="49" charset="0"/>
              </a:rPr>
              <a:t>Ιδιαίτερα – Δευτερεύοντα</a:t>
            </a:r>
            <a:r>
              <a:rPr lang="en-US" sz="2600" dirty="0">
                <a:latin typeface="Lucida Console" pitchFamily="49" charset="0"/>
              </a:rPr>
              <a:t> </a:t>
            </a:r>
            <a:r>
              <a:rPr lang="el-GR" sz="2600" dirty="0">
                <a:latin typeface="Lucida Console" pitchFamily="49" charset="0"/>
              </a:rPr>
              <a:t>Χαρακτηριστικά</a:t>
            </a:r>
          </a:p>
          <a:p>
            <a:pPr>
              <a:spcBef>
                <a:spcPct val="40000"/>
              </a:spcBef>
            </a:pPr>
            <a:r>
              <a:rPr lang="el-GR" sz="2600" dirty="0">
                <a:latin typeface="Lucida Console" pitchFamily="49" charset="0"/>
              </a:rPr>
              <a:t>Συμμόρφωση στις Προδιαγραφές</a:t>
            </a:r>
          </a:p>
          <a:p>
            <a:pPr>
              <a:spcBef>
                <a:spcPct val="40000"/>
              </a:spcBef>
            </a:pPr>
            <a:r>
              <a:rPr lang="el-GR" sz="2600" dirty="0">
                <a:latin typeface="Lucida Console" pitchFamily="49" charset="0"/>
              </a:rPr>
              <a:t>Αξιοπιστία</a:t>
            </a:r>
          </a:p>
          <a:p>
            <a:pPr>
              <a:spcBef>
                <a:spcPct val="40000"/>
              </a:spcBef>
            </a:pPr>
            <a:r>
              <a:rPr lang="el-GR" sz="2600" dirty="0">
                <a:latin typeface="Lucida Console" pitchFamily="49" charset="0"/>
              </a:rPr>
              <a:t>Διάρκεια Ζωής</a:t>
            </a:r>
          </a:p>
          <a:p>
            <a:pPr>
              <a:spcBef>
                <a:spcPct val="40000"/>
              </a:spcBef>
            </a:pPr>
            <a:r>
              <a:rPr lang="el-GR" sz="2600" dirty="0">
                <a:latin typeface="Lucida Console" pitchFamily="49" charset="0"/>
              </a:rPr>
              <a:t>Χαρακτηριστικά </a:t>
            </a:r>
            <a:r>
              <a:rPr lang="el-GR" sz="2600" dirty="0" smtClean="0">
                <a:latin typeface="Lucida Console" pitchFamily="49" charset="0"/>
              </a:rPr>
              <a:t>Εξυπηρέτησης-Επιδιόρθωσης</a:t>
            </a:r>
            <a:endParaRPr lang="el-GR" sz="2600" dirty="0">
              <a:latin typeface="Lucida Console" pitchFamily="49" charset="0"/>
            </a:endParaRPr>
          </a:p>
          <a:p>
            <a:pPr>
              <a:spcBef>
                <a:spcPct val="40000"/>
              </a:spcBef>
            </a:pPr>
            <a:r>
              <a:rPr lang="el-GR" sz="2600" dirty="0">
                <a:latin typeface="Lucida Console" pitchFamily="49" charset="0"/>
              </a:rPr>
              <a:t>Αισθητική</a:t>
            </a:r>
          </a:p>
          <a:p>
            <a:pPr>
              <a:spcBef>
                <a:spcPct val="40000"/>
              </a:spcBef>
            </a:pPr>
            <a:r>
              <a:rPr lang="el-GR" sz="2600" dirty="0">
                <a:latin typeface="Lucida Console" pitchFamily="49" charset="0"/>
              </a:rPr>
              <a:t>Υποκειμενική Εκτίμηση - Αντίληψη</a:t>
            </a:r>
          </a:p>
        </p:txBody>
      </p:sp>
      <p:sp>
        <p:nvSpPr>
          <p:cNvPr id="6"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0" y="2419672"/>
            <a:ext cx="9215810" cy="5257800"/>
          </a:xfrm>
        </p:spPr>
        <p:txBody>
          <a:bodyPr>
            <a:normAutofit/>
          </a:bodyPr>
          <a:lstStyle/>
          <a:p>
            <a:pPr marL="0" indent="0" algn="just">
              <a:lnSpc>
                <a:spcPct val="120000"/>
              </a:lnSpc>
              <a:spcBef>
                <a:spcPct val="40000"/>
              </a:spcBef>
              <a:buNone/>
            </a:pPr>
            <a:r>
              <a:rPr lang="el-GR" sz="2400" dirty="0">
                <a:latin typeface="Lucida Console" pitchFamily="49" charset="0"/>
              </a:rPr>
              <a:t>Τα χαρακτηριστικά ή οι λειτουργίες του προϊόντος που ικανοποιούν τις </a:t>
            </a:r>
            <a:r>
              <a:rPr lang="el-GR" sz="2400" dirty="0" smtClean="0">
                <a:latin typeface="Lucida Console" pitchFamily="49" charset="0"/>
              </a:rPr>
              <a:t>βασικές </a:t>
            </a:r>
            <a:r>
              <a:rPr lang="el-GR" sz="2400" dirty="0">
                <a:latin typeface="Lucida Console" pitchFamily="49" charset="0"/>
              </a:rPr>
              <a:t>ανάγκες των εξωτερικών και εσωτερικών </a:t>
            </a:r>
            <a:r>
              <a:rPr lang="el-GR" sz="2400" dirty="0" smtClean="0">
                <a:latin typeface="Lucida Console" pitchFamily="49" charset="0"/>
              </a:rPr>
              <a:t>πελατών</a:t>
            </a:r>
            <a:endParaRPr lang="el-GR" sz="2600" dirty="0">
              <a:latin typeface="Lucida Console" pitchFamily="49" charset="0"/>
            </a:endParaRPr>
          </a:p>
          <a:p>
            <a:pPr marL="0" indent="0" algn="just">
              <a:lnSpc>
                <a:spcPct val="120000"/>
              </a:lnSpc>
              <a:spcBef>
                <a:spcPct val="40000"/>
              </a:spcBef>
              <a:buNone/>
            </a:pPr>
            <a:r>
              <a:rPr lang="el-GR" sz="2400" dirty="0">
                <a:latin typeface="Lucida Console" pitchFamily="49" charset="0"/>
              </a:rPr>
              <a:t>Συνήθως αντικειμενικά και μετρήσιμα </a:t>
            </a:r>
            <a:r>
              <a:rPr lang="el-GR" sz="2400" dirty="0" smtClean="0">
                <a:latin typeface="Lucida Console" pitchFamily="49" charset="0"/>
              </a:rPr>
              <a:t>που καθορίζονται </a:t>
            </a:r>
            <a:r>
              <a:rPr lang="el-GR" sz="2400" dirty="0">
                <a:latin typeface="Lucida Console" pitchFamily="49" charset="0"/>
              </a:rPr>
              <a:t>από ορισμένους δείκτες ποιότητας σχετικούς με το προϊόν ή τον χρήστη</a:t>
            </a:r>
            <a:r>
              <a:rPr lang="de-DE" sz="2400" dirty="0">
                <a:latin typeface="Lucida Console" pitchFamily="49" charset="0"/>
              </a:rPr>
              <a:t> (</a:t>
            </a:r>
            <a:r>
              <a:rPr lang="el-GR" sz="2400" dirty="0">
                <a:latin typeface="Lucida Console" pitchFamily="49" charset="0"/>
              </a:rPr>
              <a:t>εξωτερικός</a:t>
            </a:r>
            <a:r>
              <a:rPr lang="el-GR" sz="2400" dirty="0" smtClean="0">
                <a:latin typeface="Lucida Console" pitchFamily="49" charset="0"/>
              </a:rPr>
              <a:t>).</a:t>
            </a:r>
          </a:p>
          <a:p>
            <a:pPr marL="0" indent="0" algn="just">
              <a:lnSpc>
                <a:spcPct val="120000"/>
              </a:lnSpc>
              <a:spcBef>
                <a:spcPct val="40000"/>
              </a:spcBef>
              <a:buNone/>
            </a:pPr>
            <a:r>
              <a:rPr lang="el-GR" sz="2400" dirty="0" smtClean="0">
                <a:latin typeface="Lucida Console" pitchFamily="49" charset="0"/>
              </a:rPr>
              <a:t>Αντίστοιχα χαρακτηριστικά: ευκολία </a:t>
            </a:r>
            <a:r>
              <a:rPr lang="el-GR" sz="2400" dirty="0">
                <a:latin typeface="Lucida Console" pitchFamily="49" charset="0"/>
              </a:rPr>
              <a:t>της </a:t>
            </a:r>
            <a:r>
              <a:rPr lang="el-GR" sz="2400" dirty="0" smtClean="0">
                <a:latin typeface="Lucida Console" pitchFamily="49" charset="0"/>
              </a:rPr>
              <a:t>συναρμολόγησης, η εξήγηση </a:t>
            </a:r>
            <a:r>
              <a:rPr lang="el-GR" sz="2400" dirty="0">
                <a:latin typeface="Lucida Console" pitchFamily="49" charset="0"/>
              </a:rPr>
              <a:t>σε αγοραστή </a:t>
            </a:r>
            <a:r>
              <a:rPr lang="el-GR" sz="2400" dirty="0" smtClean="0">
                <a:latin typeface="Lucida Console" pitchFamily="49" charset="0"/>
              </a:rPr>
              <a:t>του τρόπου </a:t>
            </a:r>
            <a:r>
              <a:rPr lang="el-GR" sz="2400" dirty="0">
                <a:latin typeface="Lucida Console" pitchFamily="49" charset="0"/>
              </a:rPr>
              <a:t>με τον οποίο </a:t>
            </a:r>
            <a:r>
              <a:rPr lang="el-GR" sz="2400" dirty="0" smtClean="0">
                <a:latin typeface="Lucida Console" pitchFamily="49" charset="0"/>
              </a:rPr>
              <a:t>χρησιμοποιείται το προϊόν</a:t>
            </a:r>
            <a:endParaRPr lang="el-GR" sz="2400" dirty="0">
              <a:latin typeface="Lucida Console" pitchFamily="49" charset="0"/>
            </a:endParaRPr>
          </a:p>
        </p:txBody>
      </p:sp>
      <p:sp>
        <p:nvSpPr>
          <p:cNvPr id="6" name="Rectangle 3"/>
          <p:cNvSpPr txBox="1">
            <a:spLocks noChangeArrowheads="1"/>
          </p:cNvSpPr>
          <p:nvPr/>
        </p:nvSpPr>
        <p:spPr>
          <a:xfrm>
            <a:off x="216222" y="1843608"/>
            <a:ext cx="8604250" cy="5257800"/>
          </a:xfrm>
          <a:prstGeom prst="rect">
            <a:avLst/>
          </a:prstGeom>
        </p:spPr>
        <p:txBody>
          <a:bodyPr vert="horz">
            <a:normAutofit/>
          </a:bodyPr>
          <a:lstStyle/>
          <a:p>
            <a:pPr marL="365760" marR="0" lvl="0" indent="-256032" algn="l" defTabSz="914400" rtl="0" eaLnBrk="1" fontAlgn="auto" latinLnBrk="0" hangingPunct="1">
              <a:lnSpc>
                <a:spcPct val="100000"/>
              </a:lnSpc>
              <a:spcBef>
                <a:spcPct val="40000"/>
              </a:spcBef>
              <a:spcAft>
                <a:spcPts val="0"/>
              </a:spcAft>
              <a:buClr>
                <a:schemeClr val="accent1"/>
              </a:buClr>
              <a:buSzPct val="68000"/>
              <a:buFont typeface="Wingdings 3"/>
              <a:buChar char=""/>
              <a:tabLst/>
              <a:defRPr/>
            </a:pPr>
            <a:r>
              <a:rPr kumimoji="0" lang="el-GR" sz="2600" b="0" i="0" u="sng" strike="noStrike" kern="1200" cap="none" spc="0" normalizeH="0" baseline="0" noProof="0" dirty="0" smtClean="0">
                <a:ln>
                  <a:noFill/>
                </a:ln>
                <a:solidFill>
                  <a:schemeClr val="tx1"/>
                </a:solidFill>
                <a:effectLst/>
                <a:uLnTx/>
                <a:uFillTx/>
                <a:latin typeface="Lucida Console" pitchFamily="49" charset="0"/>
              </a:rPr>
              <a:t>Κύρια Χαρακτηριστικά</a:t>
            </a:r>
            <a:r>
              <a:rPr kumimoji="0" lang="el-GR" sz="2600" b="0" i="0" u="none" strike="noStrike" kern="1200" cap="none" spc="0" normalizeH="0" baseline="0" noProof="0" dirty="0" smtClean="0">
                <a:ln>
                  <a:noFill/>
                </a:ln>
                <a:solidFill>
                  <a:schemeClr val="tx1"/>
                </a:solidFill>
                <a:effectLst/>
                <a:uLnTx/>
                <a:uFillTx/>
                <a:latin typeface="Lucida Console" pitchFamily="49" charset="0"/>
              </a:rPr>
              <a:t>:</a:t>
            </a:r>
          </a:p>
        </p:txBody>
      </p:sp>
      <p:sp>
        <p:nvSpPr>
          <p:cNvPr id="7"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0" y="2635696"/>
            <a:ext cx="9863882" cy="5257800"/>
          </a:xfrm>
        </p:spPr>
        <p:txBody>
          <a:bodyPr>
            <a:normAutofit/>
          </a:bodyPr>
          <a:lstStyle/>
          <a:p>
            <a:pPr marL="0" indent="0">
              <a:lnSpc>
                <a:spcPct val="120000"/>
              </a:lnSpc>
              <a:spcBef>
                <a:spcPct val="40000"/>
              </a:spcBef>
              <a:buNone/>
            </a:pPr>
            <a:r>
              <a:rPr lang="el-GR" sz="2300" dirty="0">
                <a:latin typeface="Lucida Console" pitchFamily="49" charset="0"/>
              </a:rPr>
              <a:t>Υποβοηθούν ή συμπληρώνουν τα βασικά χαρακτηριστικά απόδοσης του προϊόντος.</a:t>
            </a:r>
          </a:p>
          <a:p>
            <a:pPr marL="0" indent="0">
              <a:lnSpc>
                <a:spcPct val="120000"/>
              </a:lnSpc>
              <a:spcBef>
                <a:spcPct val="40000"/>
              </a:spcBef>
              <a:buNone/>
            </a:pPr>
            <a:r>
              <a:rPr lang="el-GR" sz="2300" dirty="0">
                <a:latin typeface="Lucida Console" pitchFamily="49" charset="0"/>
              </a:rPr>
              <a:t>Συνήθως αντικειμενικά και μετρήσιμα.</a:t>
            </a:r>
          </a:p>
          <a:p>
            <a:pPr marL="0" indent="0">
              <a:lnSpc>
                <a:spcPct val="120000"/>
              </a:lnSpc>
              <a:spcBef>
                <a:spcPct val="40000"/>
              </a:spcBef>
              <a:buNone/>
            </a:pPr>
            <a:r>
              <a:rPr lang="el-GR" sz="2300" dirty="0">
                <a:latin typeface="Lucida Console" pitchFamily="49" charset="0"/>
              </a:rPr>
              <a:t>Δεν επηρεάζουν τον βαθμό ικανοποίησης όσο τα βασικά, όμως διευκολύνουν συχνά στη χρήση και συμβάλουν στη διαμόρφωση μιας ευνοϊκότερης αντίληψης για τη γενικότερη εικόνα του προϊόντος.</a:t>
            </a:r>
          </a:p>
          <a:p>
            <a:pPr marL="0" indent="0">
              <a:lnSpc>
                <a:spcPct val="120000"/>
              </a:lnSpc>
              <a:spcBef>
                <a:spcPct val="40000"/>
              </a:spcBef>
              <a:buNone/>
            </a:pPr>
            <a:r>
              <a:rPr lang="el-GR" sz="2300" dirty="0">
                <a:latin typeface="Lucida Console" pitchFamily="49" charset="0"/>
              </a:rPr>
              <a:t>Γίνονται αποτελεσματικά μέσα διαφοροποίησης για προϊόντα και </a:t>
            </a:r>
            <a:r>
              <a:rPr lang="el-GR" sz="2300" dirty="0" smtClean="0">
                <a:latin typeface="Lucida Console" pitchFamily="49" charset="0"/>
              </a:rPr>
              <a:t>υπηρεσίες.</a:t>
            </a:r>
            <a:endParaRPr lang="de-DE" sz="2300" dirty="0">
              <a:latin typeface="Lucida Console" pitchFamily="49" charset="0"/>
            </a:endParaRPr>
          </a:p>
        </p:txBody>
      </p:sp>
      <p:sp>
        <p:nvSpPr>
          <p:cNvPr id="7"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
        <p:nvSpPr>
          <p:cNvPr id="8" name="Rectangle 3"/>
          <p:cNvSpPr txBox="1">
            <a:spLocks noChangeArrowheads="1"/>
          </p:cNvSpPr>
          <p:nvPr/>
        </p:nvSpPr>
        <p:spPr>
          <a:xfrm>
            <a:off x="216222" y="1843608"/>
            <a:ext cx="8604250" cy="5257800"/>
          </a:xfrm>
          <a:prstGeom prst="rect">
            <a:avLst/>
          </a:prstGeom>
        </p:spPr>
        <p:txBody>
          <a:bodyPr vert="horz">
            <a:normAutofit/>
          </a:bodyPr>
          <a:lstStyle/>
          <a:p>
            <a:pPr marL="365760" marR="0" lvl="0" indent="-256032" algn="l" defTabSz="914400" rtl="0" eaLnBrk="1" fontAlgn="auto" latinLnBrk="0" hangingPunct="1">
              <a:lnSpc>
                <a:spcPct val="100000"/>
              </a:lnSpc>
              <a:spcBef>
                <a:spcPct val="40000"/>
              </a:spcBef>
              <a:spcAft>
                <a:spcPts val="0"/>
              </a:spcAft>
              <a:buClr>
                <a:schemeClr val="accent1"/>
              </a:buClr>
              <a:buSzPct val="68000"/>
              <a:buFont typeface="Wingdings 3"/>
              <a:buChar char=""/>
              <a:tabLst/>
              <a:defRPr/>
            </a:pPr>
            <a:r>
              <a:rPr lang="el-GR" sz="2600" u="sng" noProof="0" dirty="0" smtClean="0">
                <a:latin typeface="Lucida Console" pitchFamily="49" charset="0"/>
              </a:rPr>
              <a:t>Δευτερεύοντα</a:t>
            </a:r>
            <a:r>
              <a:rPr kumimoji="0" lang="el-GR" sz="2600" b="0" i="0" u="sng" strike="noStrike" kern="1200" cap="none" spc="0" normalizeH="0" baseline="0" noProof="0" dirty="0" smtClean="0">
                <a:ln>
                  <a:noFill/>
                </a:ln>
                <a:solidFill>
                  <a:schemeClr val="tx1"/>
                </a:solidFill>
                <a:effectLst/>
                <a:uLnTx/>
                <a:uFillTx/>
                <a:latin typeface="Lucida Console" pitchFamily="49" charset="0"/>
              </a:rPr>
              <a:t> Χαρακτηριστικά</a:t>
            </a:r>
            <a:r>
              <a:rPr kumimoji="0" lang="el-GR" sz="2600" b="0" i="0" u="none" strike="noStrike" kern="1200" cap="none" spc="0" normalizeH="0" baseline="0" noProof="0" dirty="0" smtClean="0">
                <a:ln>
                  <a:noFill/>
                </a:ln>
                <a:solidFill>
                  <a:schemeClr val="tx1"/>
                </a:solidFill>
                <a:effectLst/>
                <a:uLnTx/>
                <a:uFillTx/>
                <a:latin typeface="Lucida Console"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z="5400" b="1" dirty="0">
                <a:solidFill>
                  <a:schemeClr val="tx1"/>
                </a:solidFill>
                <a:latin typeface="Arial Black" panose="020B0A04020102020204" pitchFamily="34" charset="0"/>
              </a:rPr>
              <a:t>Δομή</a:t>
            </a:r>
            <a:r>
              <a:rPr lang="el-GR" dirty="0"/>
              <a:t> </a:t>
            </a:r>
            <a:r>
              <a:rPr lang="el-GR" sz="5400" b="1" dirty="0">
                <a:solidFill>
                  <a:schemeClr val="tx1"/>
                </a:solidFill>
                <a:latin typeface="Arial Black" panose="020B0A04020102020204" pitchFamily="34" charset="0"/>
              </a:rPr>
              <a:t>Παρουσίασης</a:t>
            </a:r>
            <a:endParaRPr lang="el-GR" dirty="0"/>
          </a:p>
        </p:txBody>
      </p:sp>
      <p:sp>
        <p:nvSpPr>
          <p:cNvPr id="3" name="Θέση περιεχομένου 2"/>
          <p:cNvSpPr>
            <a:spLocks noGrp="1"/>
          </p:cNvSpPr>
          <p:nvPr>
            <p:ph idx="1"/>
          </p:nvPr>
        </p:nvSpPr>
        <p:spPr/>
        <p:txBody>
          <a:bodyPr/>
          <a:lstStyle/>
          <a:p>
            <a:endParaRPr lang="el-GR" sz="2800" dirty="0" smtClean="0">
              <a:latin typeface="Arial Black" panose="020B0A04020102020204" pitchFamily="34" charset="0"/>
            </a:endParaRPr>
          </a:p>
          <a:p>
            <a:r>
              <a:rPr lang="el-GR" sz="2800" dirty="0" smtClean="0">
                <a:latin typeface="Arial Black" panose="020B0A04020102020204" pitchFamily="34" charset="0"/>
              </a:rPr>
              <a:t>Η </a:t>
            </a:r>
            <a:r>
              <a:rPr lang="el-GR" sz="2800" dirty="0">
                <a:latin typeface="Arial Black" panose="020B0A04020102020204" pitchFamily="34" charset="0"/>
              </a:rPr>
              <a:t>έννοια της Ποιότητας</a:t>
            </a:r>
          </a:p>
          <a:p>
            <a:r>
              <a:rPr lang="el-GR" sz="2800" dirty="0">
                <a:latin typeface="Arial Black" panose="020B0A04020102020204" pitchFamily="34" charset="0"/>
              </a:rPr>
              <a:t>Στάδια εξέλιξης των Συστημάτων </a:t>
            </a:r>
            <a:r>
              <a:rPr lang="el-GR" sz="2800" dirty="0" smtClean="0">
                <a:latin typeface="Arial Black" panose="020B0A04020102020204" pitchFamily="34" charset="0"/>
              </a:rPr>
              <a:t>Ποιότητας</a:t>
            </a:r>
            <a:endParaRPr lang="en-US" sz="2800" dirty="0" smtClean="0">
              <a:latin typeface="Arial Black" panose="020B0A04020102020204" pitchFamily="34" charset="0"/>
            </a:endParaRPr>
          </a:p>
          <a:p>
            <a:r>
              <a:rPr lang="el-GR" sz="2800" dirty="0" smtClean="0">
                <a:latin typeface="Arial Black" panose="020B0A04020102020204" pitchFamily="34" charset="0"/>
              </a:rPr>
              <a:t>Σημασία της Ποιότητας</a:t>
            </a:r>
          </a:p>
          <a:p>
            <a:r>
              <a:rPr lang="el-GR" sz="2800" dirty="0" smtClean="0">
                <a:latin typeface="Arial Black" panose="020B0A04020102020204" pitchFamily="34" charset="0"/>
              </a:rPr>
              <a:t>Αρχές Διαχείρισης της Ποιότητας </a:t>
            </a:r>
            <a:endParaRPr lang="el-GR" sz="2800" dirty="0">
              <a:latin typeface="Arial Black" panose="020B0A04020102020204" pitchFamily="34" charset="0"/>
            </a:endParaRPr>
          </a:p>
          <a:p>
            <a:endParaRPr lang="el-GR" dirty="0"/>
          </a:p>
        </p:txBody>
      </p:sp>
    </p:spTree>
    <p:extLst>
      <p:ext uri="{BB962C8B-B14F-4D97-AF65-F5344CB8AC3E}">
        <p14:creationId xmlns:p14="http://schemas.microsoft.com/office/powerpoint/2010/main" xmlns="" val="231261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0" y="2635696"/>
            <a:ext cx="9144000" cy="5257800"/>
          </a:xfrm>
        </p:spPr>
        <p:txBody>
          <a:bodyPr/>
          <a:lstStyle/>
          <a:p>
            <a:pPr marL="0" indent="0" algn="just">
              <a:lnSpc>
                <a:spcPct val="150000"/>
              </a:lnSpc>
              <a:spcBef>
                <a:spcPct val="40000"/>
              </a:spcBef>
              <a:buNone/>
            </a:pPr>
            <a:r>
              <a:rPr lang="el-GR" sz="2300" dirty="0">
                <a:latin typeface="Lucida Console" pitchFamily="49" charset="0"/>
              </a:rPr>
              <a:t>Μαζί με την αξιοπιστία η συμμόρφωση στις προδιαγραφές ενός προϊόντος αναφέρεται στην έννοια της ποιότητας που έχει ιδιαίτερη σημασία από την σκοπιά του παραγωγού.</a:t>
            </a:r>
          </a:p>
          <a:p>
            <a:pPr marL="0" indent="0" algn="just">
              <a:lnSpc>
                <a:spcPct val="150000"/>
              </a:lnSpc>
              <a:spcBef>
                <a:spcPct val="40000"/>
              </a:spcBef>
              <a:buNone/>
            </a:pPr>
            <a:r>
              <a:rPr lang="el-GR" sz="2300" dirty="0">
                <a:latin typeface="Lucida Console" pitchFamily="49" charset="0"/>
              </a:rPr>
              <a:t>Προσδιορίζει τον βαθμό που σε διαδοχικές μονάδες ενός είδους τηρούνται οι τεχνικές προδιαγραφές για ορισμένα κρίσιμα χαρακτηριστικά.</a:t>
            </a:r>
          </a:p>
        </p:txBody>
      </p:sp>
      <p:sp>
        <p:nvSpPr>
          <p:cNvPr id="7"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
        <p:nvSpPr>
          <p:cNvPr id="8" name="Rectangle 3"/>
          <p:cNvSpPr txBox="1">
            <a:spLocks noChangeArrowheads="1"/>
          </p:cNvSpPr>
          <p:nvPr/>
        </p:nvSpPr>
        <p:spPr>
          <a:xfrm>
            <a:off x="216222" y="1843608"/>
            <a:ext cx="8604250" cy="5257800"/>
          </a:xfrm>
          <a:prstGeom prst="rect">
            <a:avLst/>
          </a:prstGeom>
        </p:spPr>
        <p:txBody>
          <a:bodyPr vert="horz">
            <a:normAutofit/>
          </a:bodyPr>
          <a:lstStyle/>
          <a:p>
            <a:pPr marL="365760" marR="0" lvl="0" indent="-256032" algn="l" defTabSz="914400" rtl="0" eaLnBrk="1" fontAlgn="auto" latinLnBrk="0" hangingPunct="1">
              <a:lnSpc>
                <a:spcPct val="100000"/>
              </a:lnSpc>
              <a:spcBef>
                <a:spcPct val="40000"/>
              </a:spcBef>
              <a:spcAft>
                <a:spcPts val="0"/>
              </a:spcAft>
              <a:buClr>
                <a:schemeClr val="accent1"/>
              </a:buClr>
              <a:buSzPct val="68000"/>
              <a:buFont typeface="Wingdings 3"/>
              <a:buChar char=""/>
              <a:tabLst/>
              <a:defRPr/>
            </a:pPr>
            <a:r>
              <a:rPr lang="el-GR" sz="2600" u="sng" dirty="0" smtClean="0">
                <a:latin typeface="Lucida Console" pitchFamily="49" charset="0"/>
              </a:rPr>
              <a:t>Συμμόρφωση στις Προδιαγραφές</a:t>
            </a:r>
            <a:r>
              <a:rPr kumimoji="0" lang="el-GR" sz="2600" b="0" i="0" u="none" strike="noStrike" kern="1200" cap="none" spc="0" normalizeH="0" baseline="0" noProof="0" dirty="0" smtClean="0">
                <a:ln>
                  <a:noFill/>
                </a:ln>
                <a:solidFill>
                  <a:schemeClr val="tx1"/>
                </a:solidFill>
                <a:effectLst/>
                <a:uLnTx/>
                <a:uFillTx/>
                <a:latin typeface="Lucida Console"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539552" y="2419672"/>
            <a:ext cx="8604250" cy="5257800"/>
          </a:xfrm>
        </p:spPr>
        <p:txBody>
          <a:bodyPr>
            <a:normAutofit/>
          </a:bodyPr>
          <a:lstStyle/>
          <a:p>
            <a:pPr algn="just">
              <a:lnSpc>
                <a:spcPct val="120000"/>
              </a:lnSpc>
              <a:spcBef>
                <a:spcPct val="40000"/>
              </a:spcBef>
              <a:buNone/>
            </a:pPr>
            <a:r>
              <a:rPr lang="el-GR" sz="2200" dirty="0" smtClean="0">
                <a:latin typeface="Lucida Console" pitchFamily="49" charset="0"/>
              </a:rPr>
              <a:t>Προσδιορίζεται </a:t>
            </a:r>
            <a:r>
              <a:rPr lang="el-GR" sz="2200" dirty="0">
                <a:latin typeface="Lucida Console" pitchFamily="49" charset="0"/>
              </a:rPr>
              <a:t>από την πιθανότητα βλάβης σε ένα προκαθορισμένο χρονικό διάστημα κάτω από κανονικές συνθήκες χρήσης.</a:t>
            </a:r>
          </a:p>
          <a:p>
            <a:pPr algn="just">
              <a:lnSpc>
                <a:spcPct val="120000"/>
              </a:lnSpc>
              <a:spcBef>
                <a:spcPct val="40000"/>
              </a:spcBef>
              <a:buNone/>
            </a:pPr>
            <a:r>
              <a:rPr lang="el-GR" sz="2200" dirty="0">
                <a:latin typeface="Lucida Console" pitchFamily="49" charset="0"/>
              </a:rPr>
              <a:t>Έχει ιδιαίτερη σημασία για σχετικά πολύπλοκα προϊόντα.</a:t>
            </a:r>
          </a:p>
          <a:p>
            <a:pPr algn="just">
              <a:lnSpc>
                <a:spcPct val="120000"/>
              </a:lnSpc>
              <a:spcBef>
                <a:spcPct val="40000"/>
              </a:spcBef>
              <a:buNone/>
            </a:pPr>
            <a:r>
              <a:rPr lang="el-GR" sz="2200" dirty="0">
                <a:latin typeface="Lucida Console" pitchFamily="49" charset="0"/>
              </a:rPr>
              <a:t>Κύριοι δείκτες αξιολόγησης της </a:t>
            </a:r>
            <a:r>
              <a:rPr lang="el-GR" sz="2200" dirty="0" smtClean="0">
                <a:latin typeface="Lucida Console" pitchFamily="49" charset="0"/>
              </a:rPr>
              <a:t>αξιοπιστίας:</a:t>
            </a:r>
            <a:endParaRPr lang="el-GR" sz="2200" dirty="0">
              <a:latin typeface="Lucida Console" pitchFamily="49" charset="0"/>
            </a:endParaRPr>
          </a:p>
          <a:p>
            <a:pPr lvl="1" algn="just">
              <a:lnSpc>
                <a:spcPct val="120000"/>
              </a:lnSpc>
              <a:spcBef>
                <a:spcPct val="40000"/>
              </a:spcBef>
            </a:pPr>
            <a:r>
              <a:rPr lang="el-GR" sz="2200" dirty="0">
                <a:latin typeface="Lucida Console" pitchFamily="49" charset="0"/>
              </a:rPr>
              <a:t>Ο μέσος χρόνος μέχρι την πρώτη βλάβη (</a:t>
            </a:r>
            <a:r>
              <a:rPr lang="en-US" sz="2200" dirty="0">
                <a:latin typeface="Lucida Console" pitchFamily="49" charset="0"/>
              </a:rPr>
              <a:t>MTTF)</a:t>
            </a:r>
            <a:r>
              <a:rPr lang="el-GR" sz="2200" dirty="0">
                <a:latin typeface="Lucida Console" pitchFamily="49" charset="0"/>
              </a:rPr>
              <a:t>.</a:t>
            </a:r>
          </a:p>
          <a:p>
            <a:pPr lvl="1" algn="just">
              <a:lnSpc>
                <a:spcPct val="120000"/>
              </a:lnSpc>
              <a:spcBef>
                <a:spcPct val="40000"/>
              </a:spcBef>
            </a:pPr>
            <a:r>
              <a:rPr lang="el-GR" sz="2200" dirty="0">
                <a:latin typeface="Lucida Console" pitchFamily="49" charset="0"/>
              </a:rPr>
              <a:t>Ο μέσος χρόνος μεταξύ διαδοχικών βλαβών</a:t>
            </a:r>
            <a:r>
              <a:rPr lang="en-US" sz="2200" dirty="0">
                <a:latin typeface="Lucida Console" pitchFamily="49" charset="0"/>
              </a:rPr>
              <a:t> (MTBF)</a:t>
            </a:r>
            <a:r>
              <a:rPr lang="el-GR" sz="2200" dirty="0" smtClean="0">
                <a:latin typeface="Lucida Console" pitchFamily="49" charset="0"/>
              </a:rPr>
              <a:t>.</a:t>
            </a:r>
            <a:endParaRPr lang="el-GR" sz="2200" dirty="0">
              <a:latin typeface="Lucida Console" pitchFamily="49" charset="0"/>
            </a:endParaRPr>
          </a:p>
        </p:txBody>
      </p:sp>
      <p:sp>
        <p:nvSpPr>
          <p:cNvPr id="7"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
        <p:nvSpPr>
          <p:cNvPr id="8" name="Rectangle 3"/>
          <p:cNvSpPr txBox="1">
            <a:spLocks noChangeArrowheads="1"/>
          </p:cNvSpPr>
          <p:nvPr/>
        </p:nvSpPr>
        <p:spPr>
          <a:xfrm>
            <a:off x="216222" y="1843608"/>
            <a:ext cx="8604250" cy="5257800"/>
          </a:xfrm>
          <a:prstGeom prst="rect">
            <a:avLst/>
          </a:prstGeom>
        </p:spPr>
        <p:txBody>
          <a:bodyPr vert="horz">
            <a:normAutofit/>
          </a:bodyPr>
          <a:lstStyle/>
          <a:p>
            <a:pPr marL="365760" marR="0" lvl="0" indent="-256032" algn="l" defTabSz="914400" rtl="0" eaLnBrk="1" fontAlgn="auto" latinLnBrk="0" hangingPunct="1">
              <a:lnSpc>
                <a:spcPct val="100000"/>
              </a:lnSpc>
              <a:spcBef>
                <a:spcPct val="40000"/>
              </a:spcBef>
              <a:spcAft>
                <a:spcPts val="0"/>
              </a:spcAft>
              <a:buClr>
                <a:schemeClr val="accent1"/>
              </a:buClr>
              <a:buSzPct val="68000"/>
              <a:buFont typeface="Wingdings 3"/>
              <a:buChar char=""/>
              <a:tabLst/>
              <a:defRPr/>
            </a:pPr>
            <a:r>
              <a:rPr lang="el-GR" sz="2600" u="sng" noProof="0" dirty="0" smtClean="0">
                <a:latin typeface="Lucida Console" pitchFamily="49" charset="0"/>
              </a:rPr>
              <a:t>Αξιοπιστία</a:t>
            </a:r>
            <a:r>
              <a:rPr kumimoji="0" lang="el-GR" sz="2600" b="0" i="0" u="none" strike="noStrike" kern="1200" cap="none" spc="0" normalizeH="0" baseline="0" noProof="0" dirty="0" smtClean="0">
                <a:ln>
                  <a:noFill/>
                </a:ln>
                <a:solidFill>
                  <a:schemeClr val="tx1"/>
                </a:solidFill>
                <a:effectLst/>
                <a:uLnTx/>
                <a:uFillTx/>
                <a:latin typeface="Lucida Console"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107504" y="2707704"/>
            <a:ext cx="9144000" cy="5257800"/>
          </a:xfrm>
        </p:spPr>
        <p:txBody>
          <a:bodyPr>
            <a:noAutofit/>
          </a:bodyPr>
          <a:lstStyle/>
          <a:p>
            <a:pPr marL="0" indent="0" algn="just">
              <a:lnSpc>
                <a:spcPct val="120000"/>
              </a:lnSpc>
              <a:spcBef>
                <a:spcPct val="40000"/>
              </a:spcBef>
              <a:buNone/>
            </a:pPr>
            <a:r>
              <a:rPr lang="el-GR" sz="2200" dirty="0"/>
              <a:t>Η </a:t>
            </a:r>
            <a:r>
              <a:rPr lang="el-GR" sz="2200" dirty="0">
                <a:latin typeface="Lucida Console" pitchFamily="49" charset="0"/>
              </a:rPr>
              <a:t>διάρκεια ζωής ως διάσταση της προσφερόμενης ποιότητας είναι συνάρτηση του χρόνου ή της έντασης χρήσης του προϊόντος.</a:t>
            </a:r>
          </a:p>
          <a:p>
            <a:pPr marL="0" indent="0" algn="just">
              <a:lnSpc>
                <a:spcPct val="120000"/>
              </a:lnSpc>
              <a:spcBef>
                <a:spcPct val="40000"/>
              </a:spcBef>
              <a:buNone/>
            </a:pPr>
            <a:r>
              <a:rPr lang="el-GR" sz="2200" dirty="0">
                <a:latin typeface="Lucida Console" pitchFamily="49" charset="0"/>
              </a:rPr>
              <a:t>Η διάρκεια ζωής συνδέεται απόλυτα με την αξιοπιστία του προϊόντος.</a:t>
            </a:r>
          </a:p>
          <a:p>
            <a:pPr marL="0" indent="0" algn="just">
              <a:lnSpc>
                <a:spcPct val="120000"/>
              </a:lnSpc>
              <a:spcBef>
                <a:spcPct val="40000"/>
              </a:spcBef>
              <a:buNone/>
            </a:pPr>
            <a:r>
              <a:rPr lang="el-GR" sz="2200" dirty="0">
                <a:latin typeface="Lucida Console" pitchFamily="49" charset="0"/>
              </a:rPr>
              <a:t>Όταν δεν υπάρχει δυνατότητα επισκευής, η διάρκεια ζωής μετριέται με βάση τον χρόνο χρήσης μέχρι να χρειαστεί αντικατάσταση</a:t>
            </a:r>
            <a:r>
              <a:rPr lang="el-GR" sz="2200" dirty="0" smtClean="0">
                <a:latin typeface="Lucida Console" pitchFamily="49" charset="0"/>
              </a:rPr>
              <a:t>.</a:t>
            </a:r>
            <a:endParaRPr lang="el-GR" sz="2200" dirty="0">
              <a:latin typeface="Lucida Console" pitchFamily="49" charset="0"/>
            </a:endParaRPr>
          </a:p>
        </p:txBody>
      </p:sp>
      <p:sp>
        <p:nvSpPr>
          <p:cNvPr id="7"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
        <p:nvSpPr>
          <p:cNvPr id="8" name="Rectangle 3"/>
          <p:cNvSpPr txBox="1">
            <a:spLocks noChangeArrowheads="1"/>
          </p:cNvSpPr>
          <p:nvPr/>
        </p:nvSpPr>
        <p:spPr>
          <a:xfrm>
            <a:off x="216222" y="1843608"/>
            <a:ext cx="8604250" cy="5257800"/>
          </a:xfrm>
          <a:prstGeom prst="rect">
            <a:avLst/>
          </a:prstGeom>
        </p:spPr>
        <p:txBody>
          <a:bodyPr vert="horz">
            <a:normAutofit/>
          </a:bodyPr>
          <a:lstStyle/>
          <a:p>
            <a:pPr marL="365760" marR="0" lvl="0" indent="-256032" algn="l" defTabSz="914400" rtl="0" eaLnBrk="1" fontAlgn="auto" latinLnBrk="0" hangingPunct="1">
              <a:lnSpc>
                <a:spcPct val="100000"/>
              </a:lnSpc>
              <a:spcBef>
                <a:spcPct val="40000"/>
              </a:spcBef>
              <a:spcAft>
                <a:spcPts val="0"/>
              </a:spcAft>
              <a:buClr>
                <a:schemeClr val="accent1"/>
              </a:buClr>
              <a:buSzPct val="68000"/>
              <a:buFont typeface="Wingdings 3"/>
              <a:buChar char=""/>
              <a:tabLst/>
              <a:defRPr/>
            </a:pPr>
            <a:r>
              <a:rPr lang="el-GR" sz="2600" u="sng" dirty="0" smtClean="0">
                <a:latin typeface="Lucida Console" pitchFamily="49" charset="0"/>
              </a:rPr>
              <a:t>Διάρκεια Ζωής</a:t>
            </a:r>
            <a:r>
              <a:rPr kumimoji="0" lang="el-GR" sz="2600" b="0" i="0" u="none" strike="noStrike" kern="1200" cap="none" spc="0" normalizeH="0" baseline="0" noProof="0" dirty="0" smtClean="0">
                <a:ln>
                  <a:noFill/>
                </a:ln>
                <a:solidFill>
                  <a:schemeClr val="tx1"/>
                </a:solidFill>
                <a:effectLst/>
                <a:uLnTx/>
                <a:uFillTx/>
                <a:latin typeface="Lucida Console"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6512" y="2779712"/>
            <a:ext cx="9144000" cy="5257800"/>
          </a:xfrm>
        </p:spPr>
        <p:txBody>
          <a:bodyPr>
            <a:noAutofit/>
          </a:bodyPr>
          <a:lstStyle/>
          <a:p>
            <a:pPr marL="0" indent="0" algn="just">
              <a:lnSpc>
                <a:spcPct val="120000"/>
              </a:lnSpc>
              <a:spcBef>
                <a:spcPct val="40000"/>
              </a:spcBef>
              <a:buNone/>
            </a:pPr>
            <a:r>
              <a:rPr lang="el-GR" sz="2200" dirty="0" smtClean="0">
                <a:latin typeface="Lucida Console" pitchFamily="49" charset="0"/>
              </a:rPr>
              <a:t>Όταν </a:t>
            </a:r>
            <a:r>
              <a:rPr lang="el-GR" sz="2200" dirty="0">
                <a:latin typeface="Lucida Console" pitchFamily="49" charset="0"/>
              </a:rPr>
              <a:t>υπάρχει δυνατότητα επισκευής, η διάρκεια ζωής αντιστοιχεί στο χρόνο μέχρι να θεωρείται προτιμότερη η αντικατάστασή του προϊόντος από την επισκευή.</a:t>
            </a:r>
          </a:p>
          <a:p>
            <a:pPr marL="0" indent="0" algn="just">
              <a:lnSpc>
                <a:spcPct val="120000"/>
              </a:lnSpc>
              <a:spcBef>
                <a:spcPct val="40000"/>
              </a:spcBef>
              <a:buNone/>
            </a:pPr>
            <a:r>
              <a:rPr lang="el-GR" sz="2200" dirty="0">
                <a:latin typeface="Lucida Console" pitchFamily="49" charset="0"/>
              </a:rPr>
              <a:t>Ο χρόνος αντικατάστασης επηρεάζεται σημαντικά από το οικονομικό περιβάλλον.</a:t>
            </a:r>
          </a:p>
        </p:txBody>
      </p:sp>
      <p:sp>
        <p:nvSpPr>
          <p:cNvPr id="7"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
        <p:nvSpPr>
          <p:cNvPr id="8" name="Rectangle 3"/>
          <p:cNvSpPr txBox="1">
            <a:spLocks noChangeArrowheads="1"/>
          </p:cNvSpPr>
          <p:nvPr/>
        </p:nvSpPr>
        <p:spPr>
          <a:xfrm>
            <a:off x="216222" y="1843608"/>
            <a:ext cx="8604250" cy="5257800"/>
          </a:xfrm>
          <a:prstGeom prst="rect">
            <a:avLst/>
          </a:prstGeom>
        </p:spPr>
        <p:txBody>
          <a:bodyPr vert="horz">
            <a:normAutofit/>
          </a:bodyPr>
          <a:lstStyle/>
          <a:p>
            <a:pPr marL="365760" marR="0" lvl="0" indent="-256032" algn="l" defTabSz="914400" rtl="0" eaLnBrk="1" fontAlgn="auto" latinLnBrk="0" hangingPunct="1">
              <a:lnSpc>
                <a:spcPct val="100000"/>
              </a:lnSpc>
              <a:spcBef>
                <a:spcPct val="40000"/>
              </a:spcBef>
              <a:spcAft>
                <a:spcPts val="0"/>
              </a:spcAft>
              <a:buClr>
                <a:schemeClr val="accent1"/>
              </a:buClr>
              <a:buSzPct val="68000"/>
              <a:buFont typeface="Wingdings 3"/>
              <a:buChar char=""/>
              <a:tabLst/>
              <a:defRPr/>
            </a:pPr>
            <a:r>
              <a:rPr lang="el-GR" sz="2600" u="sng" dirty="0" smtClean="0">
                <a:latin typeface="Lucida Console" pitchFamily="49" charset="0"/>
              </a:rPr>
              <a:t>Διάρκεια Ζωής</a:t>
            </a:r>
            <a:r>
              <a:rPr kumimoji="0" lang="el-GR" sz="2600" b="0" i="0" u="none" strike="noStrike" kern="1200" cap="none" spc="0" normalizeH="0" baseline="0" noProof="0" dirty="0" smtClean="0">
                <a:ln>
                  <a:noFill/>
                </a:ln>
                <a:solidFill>
                  <a:schemeClr val="tx1"/>
                </a:solidFill>
                <a:effectLst/>
                <a:uLnTx/>
                <a:uFillTx/>
                <a:latin typeface="Lucida Console"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96552" y="2347664"/>
            <a:ext cx="10369152" cy="5257800"/>
          </a:xfrm>
        </p:spPr>
        <p:txBody>
          <a:bodyPr>
            <a:normAutofit/>
          </a:bodyPr>
          <a:lstStyle/>
          <a:p>
            <a:pPr marL="530225" lvl="1" indent="-165100">
              <a:lnSpc>
                <a:spcPct val="150000"/>
              </a:lnSpc>
              <a:buNone/>
            </a:pPr>
            <a:r>
              <a:rPr lang="el-GR" sz="2100" dirty="0" smtClean="0">
                <a:latin typeface="Lucida Console" pitchFamily="49" charset="0"/>
              </a:rPr>
              <a:t>Τη </a:t>
            </a:r>
            <a:r>
              <a:rPr lang="el-GR" sz="2300" dirty="0">
                <a:latin typeface="Lucida Console" pitchFamily="49" charset="0"/>
              </a:rPr>
              <a:t>διαθεσιμότητα ικανού τεχνικού προσωπικού.</a:t>
            </a:r>
          </a:p>
          <a:p>
            <a:pPr marL="530225" lvl="1" indent="-165100">
              <a:lnSpc>
                <a:spcPct val="150000"/>
              </a:lnSpc>
              <a:buNone/>
            </a:pPr>
            <a:r>
              <a:rPr lang="el-GR" sz="2300" dirty="0">
                <a:latin typeface="Lucida Console" pitchFamily="49" charset="0"/>
              </a:rPr>
              <a:t>Την επάρκεια ανταλλακτικών για συντήρηση κι </a:t>
            </a:r>
            <a:r>
              <a:rPr lang="el-GR" sz="2300" dirty="0" smtClean="0">
                <a:latin typeface="Lucida Console" pitchFamily="49" charset="0"/>
              </a:rPr>
              <a:t>επισκευές</a:t>
            </a:r>
            <a:r>
              <a:rPr lang="el-GR" sz="2300" dirty="0">
                <a:latin typeface="Lucida Console" pitchFamily="49" charset="0"/>
              </a:rPr>
              <a:t>.</a:t>
            </a:r>
          </a:p>
          <a:p>
            <a:pPr marL="530225" lvl="1" indent="-165100">
              <a:lnSpc>
                <a:spcPct val="150000"/>
              </a:lnSpc>
              <a:buNone/>
            </a:pPr>
            <a:r>
              <a:rPr lang="el-GR" sz="2300" dirty="0">
                <a:latin typeface="Lucida Console" pitchFamily="49" charset="0"/>
              </a:rPr>
              <a:t>Την ταχύτητα και το κόστος αποκατάστασης βλαβών.</a:t>
            </a:r>
          </a:p>
          <a:p>
            <a:pPr marL="530225" lvl="1" indent="-165100">
              <a:lnSpc>
                <a:spcPct val="150000"/>
              </a:lnSpc>
              <a:buNone/>
            </a:pPr>
            <a:r>
              <a:rPr lang="el-GR" sz="2300" dirty="0">
                <a:latin typeface="Lucida Console" pitchFamily="49" charset="0"/>
              </a:rPr>
              <a:t>Τη συνέπεια και την ευγένεια στις συναλλαγές με τους αγοραστές.</a:t>
            </a:r>
          </a:p>
          <a:p>
            <a:pPr marL="365125" indent="-182563">
              <a:lnSpc>
                <a:spcPct val="150000"/>
              </a:lnSpc>
              <a:buNone/>
            </a:pPr>
            <a:r>
              <a:rPr lang="el-GR" sz="2300" dirty="0" smtClean="0">
                <a:latin typeface="Lucida Console" pitchFamily="49" charset="0"/>
              </a:rPr>
              <a:t> Υπηρεσίες:  παρακολουθούνται </a:t>
            </a:r>
            <a:r>
              <a:rPr lang="el-GR" sz="2300" dirty="0">
                <a:latin typeface="Lucida Console" pitchFamily="49" charset="0"/>
              </a:rPr>
              <a:t>από κάποιο δείκτη </a:t>
            </a:r>
            <a:r>
              <a:rPr lang="el-GR" sz="2300" dirty="0" smtClean="0">
                <a:latin typeface="Lucida Console" pitchFamily="49" charset="0"/>
              </a:rPr>
              <a:t>παραπόνων</a:t>
            </a:r>
            <a:r>
              <a:rPr lang="en-US" sz="2300" dirty="0" smtClean="0">
                <a:latin typeface="Lucida Console" pitchFamily="49" charset="0"/>
              </a:rPr>
              <a:t> </a:t>
            </a:r>
            <a:r>
              <a:rPr lang="el-GR" sz="2300" dirty="0" smtClean="0">
                <a:latin typeface="Lucida Console" pitchFamily="49" charset="0"/>
              </a:rPr>
              <a:t>πελατών </a:t>
            </a:r>
            <a:r>
              <a:rPr lang="el-GR" sz="2300" dirty="0">
                <a:latin typeface="Lucida Console" pitchFamily="49" charset="0"/>
              </a:rPr>
              <a:t>και από το μέσο όρο αποκατάστασης σφαλμάτων ή παραλείψεων</a:t>
            </a:r>
            <a:r>
              <a:rPr lang="el-GR" sz="2100" dirty="0">
                <a:latin typeface="Lucida Console" pitchFamily="49" charset="0"/>
              </a:rPr>
              <a:t>.</a:t>
            </a:r>
          </a:p>
        </p:txBody>
      </p:sp>
      <p:sp>
        <p:nvSpPr>
          <p:cNvPr id="7"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
        <p:nvSpPr>
          <p:cNvPr id="8" name="Rectangle 3"/>
          <p:cNvSpPr txBox="1">
            <a:spLocks noChangeArrowheads="1"/>
          </p:cNvSpPr>
          <p:nvPr/>
        </p:nvSpPr>
        <p:spPr>
          <a:xfrm>
            <a:off x="0" y="1843608"/>
            <a:ext cx="9144000" cy="5257800"/>
          </a:xfrm>
          <a:prstGeom prst="rect">
            <a:avLst/>
          </a:prstGeom>
        </p:spPr>
        <p:txBody>
          <a:bodyPr vert="horz">
            <a:normAutofit/>
          </a:bodyPr>
          <a:lstStyle/>
          <a:p>
            <a:pPr marL="365760" marR="0" lvl="0" indent="-256032" algn="l" defTabSz="914400" rtl="0" eaLnBrk="1" fontAlgn="auto" latinLnBrk="0" hangingPunct="1">
              <a:lnSpc>
                <a:spcPct val="100000"/>
              </a:lnSpc>
              <a:spcBef>
                <a:spcPct val="40000"/>
              </a:spcBef>
              <a:spcAft>
                <a:spcPts val="0"/>
              </a:spcAft>
              <a:buClr>
                <a:schemeClr val="accent1"/>
              </a:buClr>
              <a:buSzPct val="68000"/>
              <a:buFont typeface="Wingdings 3"/>
              <a:buChar char=""/>
              <a:tabLst/>
              <a:defRPr/>
            </a:pPr>
            <a:r>
              <a:rPr lang="en-US" sz="2600" u="sng" dirty="0" smtClean="0">
                <a:latin typeface="Lucida Console" pitchFamily="49" charset="0"/>
              </a:rPr>
              <a:t>X</a:t>
            </a:r>
            <a:r>
              <a:rPr lang="el-GR" sz="2600" u="sng" dirty="0" err="1" smtClean="0">
                <a:latin typeface="Lucida Console" pitchFamily="49" charset="0"/>
              </a:rPr>
              <a:t>αρακτηριστικά</a:t>
            </a:r>
            <a:r>
              <a:rPr lang="el-GR" sz="2600" u="sng" dirty="0" smtClean="0">
                <a:latin typeface="Lucida Console" pitchFamily="49" charset="0"/>
              </a:rPr>
              <a:t> Εξυπηρέτησης-Επιδιόρθωσης</a:t>
            </a:r>
            <a:r>
              <a:rPr kumimoji="0" lang="el-GR" sz="2600" b="0" i="0" u="none" strike="noStrike" kern="1200" cap="none" spc="0" normalizeH="0" baseline="0" noProof="0" dirty="0" smtClean="0">
                <a:ln>
                  <a:noFill/>
                </a:ln>
                <a:solidFill>
                  <a:schemeClr val="tx1"/>
                </a:solidFill>
                <a:effectLst/>
                <a:uLnTx/>
                <a:uFillTx/>
                <a:latin typeface="Lucida Console"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0" y="2275656"/>
            <a:ext cx="9396536" cy="5257800"/>
          </a:xfrm>
        </p:spPr>
        <p:txBody>
          <a:bodyPr>
            <a:normAutofit/>
          </a:bodyPr>
          <a:lstStyle/>
          <a:p>
            <a:pPr>
              <a:lnSpc>
                <a:spcPct val="120000"/>
              </a:lnSpc>
              <a:spcBef>
                <a:spcPct val="40000"/>
              </a:spcBef>
              <a:buNone/>
            </a:pPr>
            <a:r>
              <a:rPr lang="el-GR" sz="2300" dirty="0">
                <a:latin typeface="Lucida Console" pitchFamily="49" charset="0"/>
              </a:rPr>
              <a:t>Μη αντικειμενική και μετρήσιμη όμως…</a:t>
            </a:r>
          </a:p>
          <a:p>
            <a:pPr>
              <a:lnSpc>
                <a:spcPct val="120000"/>
              </a:lnSpc>
              <a:spcBef>
                <a:spcPct val="40000"/>
              </a:spcBef>
              <a:buNone/>
            </a:pPr>
            <a:r>
              <a:rPr lang="el-GR" sz="2300" dirty="0">
                <a:latin typeface="Lucida Console" pitchFamily="49" charset="0"/>
              </a:rPr>
              <a:t>Ο αγοραστής αντιδρά και σε ερεθίσματα που δέχεται από αισθητικής πλευράς.</a:t>
            </a:r>
          </a:p>
          <a:p>
            <a:pPr>
              <a:buNone/>
            </a:pPr>
            <a:r>
              <a:rPr lang="el-GR" sz="2300" dirty="0">
                <a:latin typeface="Lucida Console" pitchFamily="49" charset="0"/>
              </a:rPr>
              <a:t>Ο συνδυασμός αισθητικών χαρακτηριστικών, όπως «πώς δείχνει», το «πώς ακούγεται», το «τι γεύση έχει» συμβάλουν σημαντικά.</a:t>
            </a:r>
          </a:p>
          <a:p>
            <a:pPr>
              <a:buNone/>
            </a:pPr>
            <a:r>
              <a:rPr lang="el-GR" sz="2300" dirty="0">
                <a:latin typeface="Lucida Console" pitchFamily="49" charset="0"/>
              </a:rPr>
              <a:t>Γενικά σε κάθε κρίσιμο σημείο επαφής του πελάτη με την επιχείρηση δίνεται στην επιχείρηση μια σημαντική ευκαιρία να κερδίσει ή να χάσει την εκτίμησή του.</a:t>
            </a:r>
          </a:p>
        </p:txBody>
      </p:sp>
      <p:sp>
        <p:nvSpPr>
          <p:cNvPr id="6" name="Rectangle 3"/>
          <p:cNvSpPr txBox="1">
            <a:spLocks noChangeArrowheads="1"/>
          </p:cNvSpPr>
          <p:nvPr/>
        </p:nvSpPr>
        <p:spPr>
          <a:xfrm>
            <a:off x="692150" y="1752600"/>
            <a:ext cx="8604250" cy="5257800"/>
          </a:xfrm>
          <a:prstGeom prst="rect">
            <a:avLst/>
          </a:prstGeom>
        </p:spPr>
        <p:txBody>
          <a:bodyPr vert="horz">
            <a:normAutofit/>
          </a:bodyPr>
          <a:lstStyle/>
          <a:p>
            <a:pPr marL="365760" marR="0" lvl="0" indent="-256032" algn="l" defTabSz="914400" rtl="0" eaLnBrk="1" fontAlgn="auto" latinLnBrk="0" hangingPunct="1">
              <a:lnSpc>
                <a:spcPct val="100000"/>
              </a:lnSpc>
              <a:spcBef>
                <a:spcPct val="40000"/>
              </a:spcBef>
              <a:spcAft>
                <a:spcPts val="0"/>
              </a:spcAft>
              <a:buClr>
                <a:schemeClr val="accent1"/>
              </a:buClr>
              <a:buSzPct val="68000"/>
              <a:buFont typeface="Wingdings 3"/>
              <a:buChar char=""/>
              <a:tabLst/>
              <a:defRPr/>
            </a:pPr>
            <a:r>
              <a:rPr kumimoji="0" lang="el-GR" sz="2600" b="0" i="0" u="sng" strike="noStrike" kern="1200" cap="none" spc="0" normalizeH="0" baseline="0" noProof="0" dirty="0" smtClean="0">
                <a:ln>
                  <a:noFill/>
                </a:ln>
                <a:solidFill>
                  <a:schemeClr val="tx1"/>
                </a:solidFill>
                <a:effectLst/>
                <a:uLnTx/>
                <a:uFillTx/>
                <a:latin typeface="Lucida Console" pitchFamily="49" charset="0"/>
              </a:rPr>
              <a:t>Αισθητική</a:t>
            </a:r>
            <a:endParaRPr kumimoji="0" lang="el-GR" sz="2600" b="0" i="0" u="none" strike="noStrike" kern="1200" cap="none" spc="0" normalizeH="0" baseline="0" noProof="0" dirty="0" smtClean="0">
              <a:ln>
                <a:noFill/>
              </a:ln>
              <a:solidFill>
                <a:schemeClr val="tx1"/>
              </a:solidFill>
              <a:effectLst/>
              <a:uLnTx/>
              <a:uFillTx/>
              <a:latin typeface="Lucida Console" pitchFamily="49" charset="0"/>
            </a:endParaRPr>
          </a:p>
        </p:txBody>
      </p:sp>
      <p:sp>
        <p:nvSpPr>
          <p:cNvPr id="7"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0" y="2347664"/>
            <a:ext cx="9144000" cy="5257800"/>
          </a:xfrm>
        </p:spPr>
        <p:txBody>
          <a:bodyPr>
            <a:normAutofit/>
          </a:bodyPr>
          <a:lstStyle/>
          <a:p>
            <a:pPr marL="0" indent="0">
              <a:lnSpc>
                <a:spcPct val="150000"/>
              </a:lnSpc>
              <a:buNone/>
            </a:pPr>
            <a:r>
              <a:rPr lang="el-GR" sz="2100" dirty="0">
                <a:latin typeface="Lucida Console" pitchFamily="49" charset="0"/>
              </a:rPr>
              <a:t>Ο μέσος καταναλωτής έχει συχνά περιορισμένη πληροφόρηση για τα χαρακτηριστικά ενός προϊόντος</a:t>
            </a:r>
            <a:r>
              <a:rPr lang="el-GR" sz="2100" dirty="0" smtClean="0">
                <a:latin typeface="Lucida Console" pitchFamily="49" charset="0"/>
              </a:rPr>
              <a:t>.</a:t>
            </a:r>
            <a:endParaRPr lang="en-US" sz="2100" dirty="0" smtClean="0">
              <a:latin typeface="Lucida Console" pitchFamily="49" charset="0"/>
            </a:endParaRPr>
          </a:p>
          <a:p>
            <a:pPr marL="0" indent="0">
              <a:lnSpc>
                <a:spcPct val="150000"/>
              </a:lnSpc>
              <a:buNone/>
            </a:pPr>
            <a:endParaRPr lang="el-GR" sz="2100" dirty="0">
              <a:latin typeface="Lucida Console" pitchFamily="49" charset="0"/>
            </a:endParaRPr>
          </a:p>
          <a:p>
            <a:pPr marL="0" indent="0">
              <a:lnSpc>
                <a:spcPct val="150000"/>
              </a:lnSpc>
              <a:buNone/>
            </a:pPr>
            <a:r>
              <a:rPr lang="en-US" sz="2100" dirty="0" smtClean="0">
                <a:latin typeface="Lucida Console" pitchFamily="49" charset="0"/>
              </a:rPr>
              <a:t>H</a:t>
            </a:r>
            <a:r>
              <a:rPr lang="el-GR" sz="2100" dirty="0" smtClean="0">
                <a:latin typeface="Lucida Console" pitchFamily="49" charset="0"/>
              </a:rPr>
              <a:t> </a:t>
            </a:r>
            <a:r>
              <a:rPr lang="el-GR" sz="2100" dirty="0">
                <a:latin typeface="Lucida Console" pitchFamily="49" charset="0"/>
              </a:rPr>
              <a:t>επιλογή δε γίνεται κατόπιν αξιολόγησης αντικειμενικών κριτηρίων αλλά από τη χρήση έμμεσων ενδείξεων </a:t>
            </a:r>
            <a:r>
              <a:rPr lang="el-GR" sz="2100" dirty="0" smtClean="0">
                <a:latin typeface="Lucida Console" pitchFamily="49" charset="0"/>
              </a:rPr>
              <a:t>ποιότητας</a:t>
            </a:r>
            <a:endParaRPr lang="el-GR" sz="2100" dirty="0">
              <a:latin typeface="Lucida Console" pitchFamily="49" charset="0"/>
            </a:endParaRPr>
          </a:p>
          <a:p>
            <a:pPr marL="0" indent="0">
              <a:lnSpc>
                <a:spcPct val="150000"/>
              </a:lnSpc>
              <a:buNone/>
            </a:pPr>
            <a:r>
              <a:rPr lang="el-GR" sz="2100" dirty="0" smtClean="0">
                <a:latin typeface="Lucida Console" pitchFamily="49" charset="0"/>
              </a:rPr>
              <a:t>(Π.χ. πληροφορίες </a:t>
            </a:r>
            <a:r>
              <a:rPr lang="el-GR" sz="2100" dirty="0">
                <a:latin typeface="Lucida Console" pitchFamily="49" charset="0"/>
              </a:rPr>
              <a:t>σχετικές με την γενική φήμη των προϊόντων μιας επιχείρησης</a:t>
            </a:r>
            <a:r>
              <a:rPr lang="el-GR" sz="2100" dirty="0" smtClean="0">
                <a:latin typeface="Lucida Console" pitchFamily="49" charset="0"/>
              </a:rPr>
              <a:t>.)</a:t>
            </a:r>
            <a:endParaRPr lang="el-GR" sz="2100" dirty="0">
              <a:latin typeface="Lucida Console" pitchFamily="49" charset="0"/>
            </a:endParaRPr>
          </a:p>
        </p:txBody>
      </p:sp>
      <p:sp>
        <p:nvSpPr>
          <p:cNvPr id="6" name="Rectangle 3"/>
          <p:cNvSpPr txBox="1">
            <a:spLocks noChangeArrowheads="1"/>
          </p:cNvSpPr>
          <p:nvPr/>
        </p:nvSpPr>
        <p:spPr>
          <a:xfrm>
            <a:off x="692150" y="1752600"/>
            <a:ext cx="8604250" cy="5257800"/>
          </a:xfrm>
          <a:prstGeom prst="rect">
            <a:avLst/>
          </a:prstGeom>
        </p:spPr>
        <p:txBody>
          <a:bodyPr vert="horz">
            <a:normAutofit/>
          </a:bodyPr>
          <a:lstStyle/>
          <a:p>
            <a:pPr marL="365760" marR="0" lvl="0" indent="-256032" algn="l" defTabSz="914400" rtl="0" eaLnBrk="1" fontAlgn="auto" latinLnBrk="0" hangingPunct="1">
              <a:lnSpc>
                <a:spcPct val="100000"/>
              </a:lnSpc>
              <a:spcBef>
                <a:spcPct val="40000"/>
              </a:spcBef>
              <a:spcAft>
                <a:spcPts val="0"/>
              </a:spcAft>
              <a:buClr>
                <a:schemeClr val="accent1"/>
              </a:buClr>
              <a:buSzPct val="68000"/>
              <a:buFont typeface="Wingdings 3"/>
              <a:buChar char=""/>
              <a:tabLst/>
              <a:defRPr/>
            </a:pPr>
            <a:r>
              <a:rPr lang="el-GR" sz="2600" u="sng" dirty="0" smtClean="0">
                <a:latin typeface="Lucida Console" pitchFamily="49" charset="0"/>
              </a:rPr>
              <a:t>Υποκειμενική Εκτίμηση-Αντίληψη</a:t>
            </a:r>
            <a:endParaRPr kumimoji="0" lang="el-GR" sz="2600" b="0" i="0" u="none" strike="noStrike" kern="1200" cap="none" spc="0" normalizeH="0" baseline="0" noProof="0" dirty="0" smtClean="0">
              <a:ln>
                <a:noFill/>
              </a:ln>
              <a:solidFill>
                <a:schemeClr val="tx1"/>
              </a:solidFill>
              <a:effectLst/>
              <a:uLnTx/>
              <a:uFillTx/>
              <a:latin typeface="Lucida Console" pitchFamily="49" charset="0"/>
            </a:endParaRPr>
          </a:p>
        </p:txBody>
      </p:sp>
      <p:sp>
        <p:nvSpPr>
          <p:cNvPr id="7" name="2 - Τίτλος"/>
          <p:cNvSpPr>
            <a:spLocks noGrp="1"/>
          </p:cNvSpPr>
          <p:nvPr>
            <p:ph type="title"/>
          </p:nvPr>
        </p:nvSpPr>
        <p:spPr>
          <a:xfrm>
            <a:off x="457200" y="476672"/>
            <a:ext cx="8229600" cy="1143000"/>
          </a:xfrm>
        </p:spPr>
        <p:txBody>
          <a:bodyPr/>
          <a:lstStyle/>
          <a:p>
            <a:r>
              <a:rPr lang="en-US" u="sng" dirty="0" smtClean="0">
                <a:solidFill>
                  <a:srgbClr val="FFFF00"/>
                </a:solidFill>
                <a:effectLst/>
              </a:rPr>
              <a:t>David Garvin</a:t>
            </a:r>
            <a:endParaRPr lang="el-GR" u="sng" dirty="0">
              <a:solidFill>
                <a:srgbClr val="FFFF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0" y="2347664"/>
            <a:ext cx="9144000" cy="5257800"/>
          </a:xfrm>
        </p:spPr>
        <p:txBody>
          <a:bodyPr>
            <a:normAutofit/>
          </a:bodyPr>
          <a:lstStyle/>
          <a:p>
            <a:pPr marL="0" indent="0">
              <a:lnSpc>
                <a:spcPct val="150000"/>
              </a:lnSpc>
            </a:pPr>
            <a:r>
              <a:rPr lang="el-GR" sz="2100" dirty="0">
                <a:latin typeface="Lucida Console" pitchFamily="49" charset="0"/>
              </a:rPr>
              <a:t>Ποιότητα είναι κάτι καλύτερο από αυτό των ανταγωνιστών σου. </a:t>
            </a:r>
            <a:r>
              <a:rPr lang="el-GR" sz="2100" dirty="0" err="1">
                <a:latin typeface="Lucida Console" pitchFamily="49" charset="0"/>
              </a:rPr>
              <a:t>JohnOakland</a:t>
            </a:r>
            <a:r>
              <a:rPr lang="el-GR" sz="2100" dirty="0">
                <a:latin typeface="Lucida Console" pitchFamily="49" charset="0"/>
              </a:rPr>
              <a:t> (1989)</a:t>
            </a:r>
          </a:p>
          <a:p>
            <a:pPr marL="0" indent="0">
              <a:lnSpc>
                <a:spcPct val="150000"/>
              </a:lnSpc>
            </a:pPr>
            <a:r>
              <a:rPr lang="el-GR" sz="2100" dirty="0">
                <a:latin typeface="Lucida Console" pitchFamily="49" charset="0"/>
              </a:rPr>
              <a:t>Ποιότητα σημαίνει ανθρώπους, όχι πράγματα. Τα καλύτερα παπούτσια ή κοστούμια γίνονται από ανθρώπους.  </a:t>
            </a:r>
            <a:r>
              <a:rPr lang="el-GR" sz="2100" dirty="0" err="1">
                <a:latin typeface="Lucida Console" pitchFamily="49" charset="0"/>
              </a:rPr>
              <a:t>Robin</a:t>
            </a:r>
            <a:r>
              <a:rPr lang="el-GR" sz="2100" dirty="0">
                <a:latin typeface="Lucida Console" pitchFamily="49" charset="0"/>
              </a:rPr>
              <a:t> de </a:t>
            </a:r>
            <a:r>
              <a:rPr lang="el-GR" sz="2100" dirty="0" err="1">
                <a:latin typeface="Lucida Console" pitchFamily="49" charset="0"/>
              </a:rPr>
              <a:t>Wilde</a:t>
            </a:r>
            <a:r>
              <a:rPr lang="el-GR" sz="2100" dirty="0">
                <a:latin typeface="Lucida Console" pitchFamily="49" charset="0"/>
              </a:rPr>
              <a:t> QC (1996)</a:t>
            </a:r>
          </a:p>
          <a:p>
            <a:pPr marL="0" indent="0">
              <a:lnSpc>
                <a:spcPct val="150000"/>
              </a:lnSpc>
            </a:pPr>
            <a:r>
              <a:rPr lang="el-GR" sz="2100" dirty="0">
                <a:latin typeface="Lucida Console" pitchFamily="49" charset="0"/>
              </a:rPr>
              <a:t>Η ποιότητα αφορά το στένεμα του χάσματος (κενού) μεταξύ αυτού που επιδιώκουμε και αυτού </a:t>
            </a:r>
            <a:r>
              <a:rPr lang="el-GR" sz="2100" dirty="0" smtClean="0">
                <a:latin typeface="Lucida Console" pitchFamily="49" charset="0"/>
              </a:rPr>
              <a:t>που</a:t>
            </a:r>
            <a:r>
              <a:rPr lang="en-US" sz="2100" dirty="0" smtClean="0">
                <a:latin typeface="Lucida Console" pitchFamily="49" charset="0"/>
              </a:rPr>
              <a:t> </a:t>
            </a:r>
            <a:r>
              <a:rPr lang="el-GR" sz="2100" dirty="0" smtClean="0">
                <a:latin typeface="Lucida Console" pitchFamily="49" charset="0"/>
              </a:rPr>
              <a:t>πραγματικά</a:t>
            </a:r>
            <a:r>
              <a:rPr lang="el-GR" sz="2100" dirty="0">
                <a:latin typeface="Lucida Console" pitchFamily="49" charset="0"/>
              </a:rPr>
              <a:t> κάνουμε. </a:t>
            </a:r>
            <a:r>
              <a:rPr lang="el-GR" sz="2100" dirty="0" err="1">
                <a:latin typeface="Lucida Console" pitchFamily="49" charset="0"/>
              </a:rPr>
              <a:t>VincentKane</a:t>
            </a:r>
            <a:r>
              <a:rPr lang="el-GR" sz="2100" dirty="0">
                <a:latin typeface="Lucida Console" pitchFamily="49" charset="0"/>
              </a:rPr>
              <a:t> (1996).</a:t>
            </a:r>
          </a:p>
          <a:p>
            <a:pPr marL="0" indent="0">
              <a:lnSpc>
                <a:spcPct val="150000"/>
              </a:lnSpc>
              <a:buNone/>
            </a:pPr>
            <a:endParaRPr lang="el-GR" sz="2100" dirty="0">
              <a:latin typeface="Lucida Console" pitchFamily="49" charset="0"/>
            </a:endParaRPr>
          </a:p>
        </p:txBody>
      </p:sp>
      <p:sp>
        <p:nvSpPr>
          <p:cNvPr id="6" name="Rectangle 3"/>
          <p:cNvSpPr txBox="1">
            <a:spLocks noChangeArrowheads="1"/>
          </p:cNvSpPr>
          <p:nvPr/>
        </p:nvSpPr>
        <p:spPr>
          <a:xfrm>
            <a:off x="692150" y="1752600"/>
            <a:ext cx="8604250" cy="5257800"/>
          </a:xfrm>
          <a:prstGeom prst="rect">
            <a:avLst/>
          </a:prstGeom>
        </p:spPr>
        <p:txBody>
          <a:bodyPr vert="horz">
            <a:normAutofit/>
          </a:bodyPr>
          <a:lstStyle/>
          <a:p>
            <a:pPr marL="109728" marR="0" lvl="0" algn="l" defTabSz="914400" rtl="0" eaLnBrk="1" fontAlgn="auto" latinLnBrk="0" hangingPunct="1">
              <a:lnSpc>
                <a:spcPct val="100000"/>
              </a:lnSpc>
              <a:spcBef>
                <a:spcPct val="40000"/>
              </a:spcBef>
              <a:spcAft>
                <a:spcPts val="0"/>
              </a:spcAft>
              <a:buClr>
                <a:schemeClr val="accent1"/>
              </a:buClr>
              <a:buSzPct val="68000"/>
              <a:tabLst/>
              <a:defRPr/>
            </a:pPr>
            <a:endParaRPr kumimoji="0" lang="el-GR" sz="2600" b="0" i="0" u="none" strike="noStrike" kern="1200" cap="none" spc="0" normalizeH="0" baseline="0" noProof="0" dirty="0" smtClean="0">
              <a:ln>
                <a:noFill/>
              </a:ln>
              <a:solidFill>
                <a:schemeClr val="tx1"/>
              </a:solidFill>
              <a:effectLst/>
              <a:uLnTx/>
              <a:uFillTx/>
              <a:latin typeface="Lucida Console" pitchFamily="49" charset="0"/>
            </a:endParaRPr>
          </a:p>
        </p:txBody>
      </p:sp>
      <p:sp>
        <p:nvSpPr>
          <p:cNvPr id="7" name="2 - Τίτλος"/>
          <p:cNvSpPr>
            <a:spLocks noGrp="1"/>
          </p:cNvSpPr>
          <p:nvPr>
            <p:ph type="title"/>
          </p:nvPr>
        </p:nvSpPr>
        <p:spPr>
          <a:xfrm>
            <a:off x="457200" y="476672"/>
            <a:ext cx="8229600" cy="1143000"/>
          </a:xfrm>
        </p:spPr>
        <p:txBody>
          <a:bodyPr>
            <a:normAutofit/>
          </a:bodyPr>
          <a:lstStyle/>
          <a:p>
            <a:pPr algn="ctr"/>
            <a:r>
              <a:rPr lang="el-GR" sz="4000" dirty="0" smtClean="0">
                <a:solidFill>
                  <a:schemeClr val="tx1"/>
                </a:solidFill>
                <a:latin typeface="Lucida Console" pitchFamily="49" charset="0"/>
              </a:rPr>
              <a:t>Η έννοια της Ποιότητας</a:t>
            </a:r>
            <a:endParaRPr lang="el-GR" sz="4000" u="sng" dirty="0">
              <a:solidFill>
                <a:srgbClr val="FFFF00"/>
              </a:solidFill>
              <a:effectLst/>
            </a:endParaRPr>
          </a:p>
        </p:txBody>
      </p:sp>
    </p:spTree>
    <p:extLst>
      <p:ext uri="{BB962C8B-B14F-4D97-AF65-F5344CB8AC3E}">
        <p14:creationId xmlns:p14="http://schemas.microsoft.com/office/powerpoint/2010/main" xmlns="" val="147577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0" y="2347664"/>
            <a:ext cx="9144000" cy="5257800"/>
          </a:xfrm>
        </p:spPr>
        <p:txBody>
          <a:bodyPr>
            <a:normAutofit/>
          </a:bodyPr>
          <a:lstStyle/>
          <a:p>
            <a:pPr marL="0" indent="0" algn="just">
              <a:lnSpc>
                <a:spcPct val="150000"/>
              </a:lnSpc>
            </a:pPr>
            <a:r>
              <a:rPr lang="el-GR" sz="2000" dirty="0">
                <a:latin typeface="Arial Black" panose="020B0A04020102020204" pitchFamily="34" charset="0"/>
              </a:rPr>
              <a:t> ‘</a:t>
            </a:r>
            <a:r>
              <a:rPr lang="el-GR" sz="2100" dirty="0">
                <a:latin typeface="Lucida Console" pitchFamily="49" charset="0"/>
              </a:rPr>
              <a:t>’Η ποιότητα είναι μια ασυνήθιστα γλιστερή έννοια, εύκολη να τη φανταστείς, όμως πολύ δύσκολη να την ορίσεις</a:t>
            </a:r>
            <a:r>
              <a:rPr lang="el-GR" sz="2100" dirty="0" smtClean="0">
                <a:latin typeface="Lucida Console" pitchFamily="49" charset="0"/>
              </a:rPr>
              <a:t>’’.</a:t>
            </a:r>
            <a:endParaRPr lang="el-GR" sz="2100" dirty="0">
              <a:latin typeface="Lucida Console" pitchFamily="49" charset="0"/>
            </a:endParaRPr>
          </a:p>
          <a:p>
            <a:pPr marL="0" indent="0" algn="just">
              <a:lnSpc>
                <a:spcPct val="150000"/>
              </a:lnSpc>
            </a:pPr>
            <a:r>
              <a:rPr lang="el-GR" sz="2100" dirty="0">
                <a:latin typeface="Lucida Console" pitchFamily="49" charset="0"/>
              </a:rPr>
              <a:t>Η έννοια της ποιότητας είναι ‘’ζωντανή’’ και διαρκώς μεταβάλλεται. Σε 10 χρόνια από σήμερα ίσως να σημαίνει κάτι τελείως διαφορετικό. Ότι όμως και να σημαίνει, αυτοί που θα προβλέψουν ή θα αντιληφθούν έγκαιρα τη σημασία της ποιότητας θα είναι εκείνοι που θα επιζήσουν στην αγορά.</a:t>
            </a:r>
          </a:p>
          <a:p>
            <a:pPr marL="0" indent="0">
              <a:lnSpc>
                <a:spcPct val="150000"/>
              </a:lnSpc>
              <a:buNone/>
            </a:pPr>
            <a:endParaRPr lang="el-GR" sz="2100" dirty="0">
              <a:latin typeface="Lucida Console" pitchFamily="49" charset="0"/>
            </a:endParaRPr>
          </a:p>
        </p:txBody>
      </p:sp>
      <p:sp>
        <p:nvSpPr>
          <p:cNvPr id="6" name="Rectangle 3"/>
          <p:cNvSpPr txBox="1">
            <a:spLocks noChangeArrowheads="1"/>
          </p:cNvSpPr>
          <p:nvPr/>
        </p:nvSpPr>
        <p:spPr>
          <a:xfrm>
            <a:off x="692150" y="1752600"/>
            <a:ext cx="8604250" cy="5257800"/>
          </a:xfrm>
          <a:prstGeom prst="rect">
            <a:avLst/>
          </a:prstGeom>
        </p:spPr>
        <p:txBody>
          <a:bodyPr vert="horz">
            <a:normAutofit/>
          </a:bodyPr>
          <a:lstStyle/>
          <a:p>
            <a:pPr marL="109728" marR="0" lvl="0" algn="l" defTabSz="914400" rtl="0" eaLnBrk="1" fontAlgn="auto" latinLnBrk="0" hangingPunct="1">
              <a:lnSpc>
                <a:spcPct val="100000"/>
              </a:lnSpc>
              <a:spcBef>
                <a:spcPct val="40000"/>
              </a:spcBef>
              <a:spcAft>
                <a:spcPts val="0"/>
              </a:spcAft>
              <a:buClr>
                <a:schemeClr val="accent1"/>
              </a:buClr>
              <a:buSzPct val="68000"/>
              <a:tabLst/>
              <a:defRPr/>
            </a:pPr>
            <a:endParaRPr kumimoji="0" lang="el-GR" sz="2600" b="0" i="0" u="none" strike="noStrike" kern="1200" cap="none" spc="0" normalizeH="0" baseline="0" noProof="0" dirty="0" smtClean="0">
              <a:ln>
                <a:noFill/>
              </a:ln>
              <a:solidFill>
                <a:schemeClr val="tx1"/>
              </a:solidFill>
              <a:effectLst/>
              <a:uLnTx/>
              <a:uFillTx/>
              <a:latin typeface="Lucida Console" pitchFamily="49" charset="0"/>
            </a:endParaRPr>
          </a:p>
        </p:txBody>
      </p:sp>
      <p:sp>
        <p:nvSpPr>
          <p:cNvPr id="7" name="2 - Τίτλος"/>
          <p:cNvSpPr>
            <a:spLocks noGrp="1"/>
          </p:cNvSpPr>
          <p:nvPr>
            <p:ph type="title"/>
          </p:nvPr>
        </p:nvSpPr>
        <p:spPr>
          <a:xfrm>
            <a:off x="457200" y="476672"/>
            <a:ext cx="8229600" cy="1143000"/>
          </a:xfrm>
        </p:spPr>
        <p:txBody>
          <a:bodyPr>
            <a:normAutofit/>
          </a:bodyPr>
          <a:lstStyle/>
          <a:p>
            <a:pPr algn="ctr"/>
            <a:r>
              <a:rPr lang="el-GR" sz="4000" dirty="0">
                <a:solidFill>
                  <a:schemeClr val="tx1"/>
                </a:solidFill>
                <a:latin typeface="Lucida Console" pitchFamily="49" charset="0"/>
                <a:ea typeface="+mn-ea"/>
                <a:cs typeface="+mn-cs"/>
              </a:rPr>
              <a:t>Η έννοια της Ποιότητας</a:t>
            </a:r>
          </a:p>
        </p:txBody>
      </p:sp>
    </p:spTree>
    <p:extLst>
      <p:ext uri="{BB962C8B-B14F-4D97-AF65-F5344CB8AC3E}">
        <p14:creationId xmlns:p14="http://schemas.microsoft.com/office/powerpoint/2010/main" xmlns="" val="29220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0" y="2347664"/>
            <a:ext cx="9144000" cy="5257800"/>
          </a:xfrm>
        </p:spPr>
        <p:txBody>
          <a:bodyPr>
            <a:normAutofit/>
          </a:bodyPr>
          <a:lstStyle/>
          <a:p>
            <a:pPr algn="just"/>
            <a:r>
              <a:rPr lang="el-GR" sz="2800" dirty="0" smtClean="0">
                <a:latin typeface="Arial Black" panose="020B0A04020102020204" pitchFamily="34" charset="0"/>
              </a:rPr>
              <a:t> </a:t>
            </a:r>
            <a:r>
              <a:rPr lang="el-GR" sz="2800" dirty="0" smtClean="0">
                <a:latin typeface="Lucida Console" pitchFamily="49" charset="0"/>
              </a:rPr>
              <a:t>Ποιότητα είναι το σύνολο των ιδιοτήτων και χαρακτηριστικών ενός προϊόντος ή μιας υπηρεσίας, τα οποία καθορίζει ο κατασκευαστής-προμηθευτής και τα οποία κρίνει ο πελάτης-αποδέκτης ως προς το εάν ικανοποιούν τις απαιτήσεις και/ή τις ανάγκες του.</a:t>
            </a:r>
          </a:p>
          <a:p>
            <a:pPr algn="just">
              <a:buFont typeface="Wingdings" panose="05000000000000000000" pitchFamily="2" charset="2"/>
              <a:buChar char="Ø"/>
            </a:pPr>
            <a:endParaRPr lang="el-GR" sz="2100" dirty="0">
              <a:latin typeface="Lucida Console" pitchFamily="49" charset="0"/>
            </a:endParaRPr>
          </a:p>
        </p:txBody>
      </p:sp>
      <p:sp>
        <p:nvSpPr>
          <p:cNvPr id="6" name="Rectangle 3"/>
          <p:cNvSpPr txBox="1">
            <a:spLocks noChangeArrowheads="1"/>
          </p:cNvSpPr>
          <p:nvPr/>
        </p:nvSpPr>
        <p:spPr>
          <a:xfrm>
            <a:off x="692150" y="1752600"/>
            <a:ext cx="8604250" cy="5257800"/>
          </a:xfrm>
          <a:prstGeom prst="rect">
            <a:avLst/>
          </a:prstGeom>
        </p:spPr>
        <p:txBody>
          <a:bodyPr vert="horz">
            <a:normAutofit/>
          </a:bodyPr>
          <a:lstStyle/>
          <a:p>
            <a:pPr marL="109728" marR="0" lvl="0" algn="l" defTabSz="914400" rtl="0" eaLnBrk="1" fontAlgn="auto" latinLnBrk="0" hangingPunct="1">
              <a:lnSpc>
                <a:spcPct val="100000"/>
              </a:lnSpc>
              <a:spcBef>
                <a:spcPct val="40000"/>
              </a:spcBef>
              <a:spcAft>
                <a:spcPts val="0"/>
              </a:spcAft>
              <a:buClr>
                <a:schemeClr val="accent1"/>
              </a:buClr>
              <a:buSzPct val="68000"/>
              <a:tabLst/>
              <a:defRPr/>
            </a:pPr>
            <a:endParaRPr kumimoji="0" lang="el-GR" sz="2600" b="0" i="0" u="none" strike="noStrike" kern="1200" cap="none" spc="0" normalizeH="0" baseline="0" noProof="0" dirty="0" smtClean="0">
              <a:ln>
                <a:noFill/>
              </a:ln>
              <a:solidFill>
                <a:schemeClr val="tx1"/>
              </a:solidFill>
              <a:effectLst/>
              <a:uLnTx/>
              <a:uFillTx/>
              <a:latin typeface="Lucida Console" pitchFamily="49" charset="0"/>
            </a:endParaRPr>
          </a:p>
        </p:txBody>
      </p:sp>
      <p:sp>
        <p:nvSpPr>
          <p:cNvPr id="7" name="2 - Τίτλος"/>
          <p:cNvSpPr>
            <a:spLocks noGrp="1"/>
          </p:cNvSpPr>
          <p:nvPr>
            <p:ph type="title"/>
          </p:nvPr>
        </p:nvSpPr>
        <p:spPr>
          <a:xfrm>
            <a:off x="457200" y="476672"/>
            <a:ext cx="8229600" cy="1143000"/>
          </a:xfrm>
        </p:spPr>
        <p:txBody>
          <a:bodyPr>
            <a:normAutofit/>
          </a:bodyPr>
          <a:lstStyle/>
          <a:p>
            <a:pPr algn="ctr"/>
            <a:r>
              <a:rPr lang="el-GR" sz="4000" dirty="0" smtClean="0">
                <a:solidFill>
                  <a:schemeClr val="tx1"/>
                </a:solidFill>
                <a:latin typeface="Lucida Console" pitchFamily="49" charset="0"/>
                <a:ea typeface="+mn-ea"/>
                <a:cs typeface="+mn-cs"/>
              </a:rPr>
              <a:t>Ορισμός της </a:t>
            </a:r>
            <a:r>
              <a:rPr lang="el-GR" sz="4000" dirty="0">
                <a:solidFill>
                  <a:schemeClr val="tx1"/>
                </a:solidFill>
                <a:latin typeface="Lucida Console" pitchFamily="49" charset="0"/>
                <a:ea typeface="+mn-ea"/>
                <a:cs typeface="+mn-cs"/>
              </a:rPr>
              <a:t>Ποιότητας</a:t>
            </a:r>
          </a:p>
        </p:txBody>
      </p:sp>
    </p:spTree>
    <p:extLst>
      <p:ext uri="{BB962C8B-B14F-4D97-AF65-F5344CB8AC3E}">
        <p14:creationId xmlns:p14="http://schemas.microsoft.com/office/powerpoint/2010/main" xmlns="" val="36716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z="5400" b="1" dirty="0">
                <a:solidFill>
                  <a:schemeClr val="tx1"/>
                </a:solidFill>
                <a:latin typeface="Arial Black" panose="020B0A04020102020204" pitchFamily="34" charset="0"/>
              </a:rPr>
              <a:t>Δομή</a:t>
            </a:r>
            <a:r>
              <a:rPr lang="el-GR" dirty="0"/>
              <a:t> </a:t>
            </a:r>
            <a:r>
              <a:rPr lang="el-GR" sz="5400" b="1" dirty="0">
                <a:solidFill>
                  <a:schemeClr val="tx1"/>
                </a:solidFill>
                <a:latin typeface="Arial Black" panose="020B0A04020102020204" pitchFamily="34" charset="0"/>
              </a:rPr>
              <a:t>Παρουσίασης</a:t>
            </a:r>
            <a:endParaRPr lang="el-GR" dirty="0"/>
          </a:p>
        </p:txBody>
      </p:sp>
      <p:sp>
        <p:nvSpPr>
          <p:cNvPr id="3" name="Θέση περιεχομένου 2"/>
          <p:cNvSpPr>
            <a:spLocks noGrp="1"/>
          </p:cNvSpPr>
          <p:nvPr>
            <p:ph idx="1"/>
          </p:nvPr>
        </p:nvSpPr>
        <p:spPr/>
        <p:txBody>
          <a:bodyPr/>
          <a:lstStyle/>
          <a:p>
            <a:endParaRPr lang="el-GR" sz="2800" dirty="0" smtClean="0">
              <a:latin typeface="Arial Black" panose="020B0A04020102020204" pitchFamily="34" charset="0"/>
            </a:endParaRPr>
          </a:p>
          <a:p>
            <a:r>
              <a:rPr lang="el-GR" sz="2800" dirty="0" smtClean="0">
                <a:solidFill>
                  <a:srgbClr val="FF0000"/>
                </a:solidFill>
                <a:latin typeface="Arial Black" panose="020B0A04020102020204" pitchFamily="34" charset="0"/>
              </a:rPr>
              <a:t>Η </a:t>
            </a:r>
            <a:r>
              <a:rPr lang="el-GR" sz="2800" dirty="0">
                <a:solidFill>
                  <a:srgbClr val="FF0000"/>
                </a:solidFill>
                <a:latin typeface="Arial Black" panose="020B0A04020102020204" pitchFamily="34" charset="0"/>
              </a:rPr>
              <a:t>έννοια της Ποιότητας</a:t>
            </a:r>
          </a:p>
          <a:p>
            <a:r>
              <a:rPr lang="el-GR" sz="2800" dirty="0">
                <a:latin typeface="Arial Black" panose="020B0A04020102020204" pitchFamily="34" charset="0"/>
              </a:rPr>
              <a:t>Στάδια εξέλιξης των Συστημάτων </a:t>
            </a:r>
            <a:r>
              <a:rPr lang="el-GR" sz="2800" dirty="0" smtClean="0">
                <a:latin typeface="Arial Black" panose="020B0A04020102020204" pitchFamily="34" charset="0"/>
              </a:rPr>
              <a:t>Ποιότητας</a:t>
            </a:r>
            <a:endParaRPr lang="en-US" sz="2800" dirty="0" smtClean="0">
              <a:latin typeface="Arial Black" panose="020B0A04020102020204" pitchFamily="34" charset="0"/>
            </a:endParaRPr>
          </a:p>
          <a:p>
            <a:r>
              <a:rPr lang="el-GR" sz="2800" dirty="0" smtClean="0">
                <a:latin typeface="Arial Black" panose="020B0A04020102020204" pitchFamily="34" charset="0"/>
              </a:rPr>
              <a:t>Σημασία της Ποιότητας</a:t>
            </a:r>
          </a:p>
          <a:p>
            <a:r>
              <a:rPr lang="el-GR" sz="2800" dirty="0" smtClean="0">
                <a:latin typeface="Arial Black" panose="020B0A04020102020204" pitchFamily="34" charset="0"/>
              </a:rPr>
              <a:t>Αρχές Διαχείρισης της Ποιότητας </a:t>
            </a:r>
            <a:endParaRPr lang="el-GR" sz="2800" dirty="0">
              <a:latin typeface="Arial Black" panose="020B0A04020102020204" pitchFamily="34" charset="0"/>
            </a:endParaRPr>
          </a:p>
          <a:p>
            <a:endParaRPr lang="el-GR" dirty="0"/>
          </a:p>
        </p:txBody>
      </p:sp>
    </p:spTree>
    <p:extLst>
      <p:ext uri="{BB962C8B-B14F-4D97-AF65-F5344CB8AC3E}">
        <p14:creationId xmlns:p14="http://schemas.microsoft.com/office/powerpoint/2010/main" xmlns="" val="231261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z="5400" b="1" dirty="0">
                <a:solidFill>
                  <a:schemeClr val="tx1"/>
                </a:solidFill>
                <a:latin typeface="Arial Black" panose="020B0A04020102020204" pitchFamily="34" charset="0"/>
              </a:rPr>
              <a:t>Δομή</a:t>
            </a:r>
            <a:r>
              <a:rPr lang="el-GR" dirty="0"/>
              <a:t> </a:t>
            </a:r>
            <a:r>
              <a:rPr lang="el-GR" sz="5400" b="1" dirty="0">
                <a:solidFill>
                  <a:schemeClr val="tx1"/>
                </a:solidFill>
                <a:latin typeface="Arial Black" panose="020B0A04020102020204" pitchFamily="34" charset="0"/>
              </a:rPr>
              <a:t>Παρουσίασης</a:t>
            </a:r>
            <a:endParaRPr lang="el-GR" dirty="0"/>
          </a:p>
        </p:txBody>
      </p:sp>
      <p:sp>
        <p:nvSpPr>
          <p:cNvPr id="3" name="Θέση περιεχομένου 2"/>
          <p:cNvSpPr>
            <a:spLocks noGrp="1"/>
          </p:cNvSpPr>
          <p:nvPr>
            <p:ph idx="1"/>
          </p:nvPr>
        </p:nvSpPr>
        <p:spPr/>
        <p:txBody>
          <a:bodyPr/>
          <a:lstStyle/>
          <a:p>
            <a:endParaRPr lang="el-GR" sz="2800" dirty="0" smtClean="0">
              <a:latin typeface="Arial Black" panose="020B0A04020102020204" pitchFamily="34" charset="0"/>
            </a:endParaRPr>
          </a:p>
          <a:p>
            <a:r>
              <a:rPr lang="el-GR" sz="2800" dirty="0" smtClean="0">
                <a:latin typeface="Arial Black" panose="020B0A04020102020204" pitchFamily="34" charset="0"/>
              </a:rPr>
              <a:t>Η </a:t>
            </a:r>
            <a:r>
              <a:rPr lang="el-GR" sz="2800" dirty="0">
                <a:latin typeface="Arial Black" panose="020B0A04020102020204" pitchFamily="34" charset="0"/>
              </a:rPr>
              <a:t>έννοια της Ποιότητας</a:t>
            </a:r>
          </a:p>
          <a:p>
            <a:r>
              <a:rPr lang="el-GR" sz="2800" dirty="0">
                <a:solidFill>
                  <a:srgbClr val="FF0000"/>
                </a:solidFill>
                <a:latin typeface="Arial Black" panose="020B0A04020102020204" pitchFamily="34" charset="0"/>
              </a:rPr>
              <a:t>Στάδια εξέλιξης των Συστημάτων </a:t>
            </a:r>
            <a:r>
              <a:rPr lang="el-GR" sz="2800" dirty="0" smtClean="0">
                <a:solidFill>
                  <a:srgbClr val="FF0000"/>
                </a:solidFill>
                <a:latin typeface="Arial Black" panose="020B0A04020102020204" pitchFamily="34" charset="0"/>
              </a:rPr>
              <a:t>Ποιότητας</a:t>
            </a:r>
            <a:endParaRPr lang="en-US" sz="2800" dirty="0" smtClean="0">
              <a:solidFill>
                <a:srgbClr val="FF0000"/>
              </a:solidFill>
              <a:latin typeface="Arial Black" panose="020B0A04020102020204" pitchFamily="34" charset="0"/>
            </a:endParaRPr>
          </a:p>
          <a:p>
            <a:r>
              <a:rPr lang="el-GR" sz="2800" dirty="0" smtClean="0">
                <a:latin typeface="Arial Black" panose="020B0A04020102020204" pitchFamily="34" charset="0"/>
              </a:rPr>
              <a:t>Σημασία της Ποιότητας</a:t>
            </a:r>
          </a:p>
          <a:p>
            <a:r>
              <a:rPr lang="el-GR" sz="2800" dirty="0" smtClean="0">
                <a:latin typeface="Arial Black" panose="020B0A04020102020204" pitchFamily="34" charset="0"/>
              </a:rPr>
              <a:t>Αρχές Διαχείρισης της Ποιότητας </a:t>
            </a:r>
            <a:endParaRPr lang="el-GR" sz="2800" dirty="0">
              <a:latin typeface="Arial Black" panose="020B0A04020102020204" pitchFamily="34" charset="0"/>
            </a:endParaRPr>
          </a:p>
          <a:p>
            <a:endParaRPr lang="el-GR" dirty="0"/>
          </a:p>
        </p:txBody>
      </p:sp>
    </p:spTree>
    <p:extLst>
      <p:ext uri="{BB962C8B-B14F-4D97-AF65-F5344CB8AC3E}">
        <p14:creationId xmlns:p14="http://schemas.microsoft.com/office/powerpoint/2010/main" xmlns="" val="231261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l-GR" sz="2700" b="1" dirty="0">
                <a:solidFill>
                  <a:schemeClr val="tx1"/>
                </a:solidFill>
                <a:latin typeface="Arial Black" panose="020B0A04020102020204" pitchFamily="34" charset="0"/>
              </a:rPr>
              <a:t>Σύστημα Διαχείρισης Ποιότητας</a:t>
            </a:r>
            <a:r>
              <a:rPr lang="el-GR" sz="3300" b="1" dirty="0">
                <a:solidFill>
                  <a:schemeClr val="accent2">
                    <a:lumMod val="50000"/>
                  </a:schemeClr>
                </a:solidFill>
              </a:rPr>
              <a:t/>
            </a:r>
            <a:br>
              <a:rPr lang="el-GR" sz="3300" b="1" dirty="0">
                <a:solidFill>
                  <a:schemeClr val="accent2">
                    <a:lumMod val="50000"/>
                  </a:schemeClr>
                </a:solidFill>
              </a:rPr>
            </a:br>
            <a:endParaRPr lang="el-GR" dirty="0"/>
          </a:p>
        </p:txBody>
      </p:sp>
      <p:sp>
        <p:nvSpPr>
          <p:cNvPr id="3" name="Content Placeholder 2"/>
          <p:cNvSpPr>
            <a:spLocks noGrp="1"/>
          </p:cNvSpPr>
          <p:nvPr>
            <p:ph idx="1"/>
          </p:nvPr>
        </p:nvSpPr>
        <p:spPr/>
        <p:txBody>
          <a:bodyPr>
            <a:normAutofit/>
          </a:bodyPr>
          <a:lstStyle/>
          <a:p>
            <a:pPr marL="0" lvl="0" indent="0" algn="just" fontAlgn="base">
              <a:lnSpc>
                <a:spcPct val="150000"/>
              </a:lnSpc>
              <a:defRPr/>
            </a:pPr>
            <a:r>
              <a:rPr lang="el-GR" altLang="el-GR" sz="2000" dirty="0">
                <a:latin typeface="Arial Black" panose="020B0A04020102020204" pitchFamily="34" charset="0"/>
              </a:rPr>
              <a:t>Σύστημα Διαχείρισης Ποιότητας είναι το σύστημα διαχείρισης για την κατεύθυνση και τον έλεγχο και οργάνωση σχετικά με την ποιότητα.</a:t>
            </a:r>
            <a:endParaRPr lang="en-GB" altLang="el-GR" sz="2000" dirty="0">
              <a:latin typeface="Arial Black" panose="020B0A04020102020204" pitchFamily="34" charset="0"/>
            </a:endParaRPr>
          </a:p>
          <a:p>
            <a:pPr marL="0" indent="0" algn="just" fontAlgn="base">
              <a:lnSpc>
                <a:spcPct val="150000"/>
              </a:lnSpc>
              <a:defRPr/>
            </a:pPr>
            <a:r>
              <a:rPr lang="el-GR" altLang="el-GR" sz="2000" dirty="0">
                <a:latin typeface="Arial Black" panose="020B0A04020102020204" pitchFamily="34" charset="0"/>
              </a:rPr>
              <a:t>Η ποιότητα αναγνωρίζεται ως πλέον δυναμικός παράγοντας και αποτελεί το κλειδί για τη δημιουργία ανταγωνιστικών προϊόντων και υπηρεσιών</a:t>
            </a:r>
            <a:endParaRPr lang="el-GR" sz="2000" dirty="0">
              <a:latin typeface="Arial Black" panose="020B0A04020102020204" pitchFamily="34" charset="0"/>
            </a:endParaRPr>
          </a:p>
        </p:txBody>
      </p:sp>
    </p:spTree>
    <p:extLst>
      <p:ext uri="{BB962C8B-B14F-4D97-AF65-F5344CB8AC3E}">
        <p14:creationId xmlns:p14="http://schemas.microsoft.com/office/powerpoint/2010/main" xmlns="" val="5726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l-GR" sz="2700" b="1" dirty="0">
                <a:solidFill>
                  <a:schemeClr val="tx1"/>
                </a:solidFill>
                <a:latin typeface="Arial Black" panose="020B0A04020102020204" pitchFamily="34" charset="0"/>
              </a:rPr>
              <a:t>Στάδια εξέλιξης των συστημάτων ποιότητας</a:t>
            </a:r>
            <a:r>
              <a:rPr lang="el-GR" sz="3300" b="1" dirty="0">
                <a:solidFill>
                  <a:schemeClr val="accent2">
                    <a:lumMod val="50000"/>
                  </a:schemeClr>
                </a:solidFill>
              </a:rPr>
              <a:t/>
            </a:r>
            <a:br>
              <a:rPr lang="el-GR" sz="3300" b="1" dirty="0">
                <a:solidFill>
                  <a:schemeClr val="accent2">
                    <a:lumMod val="50000"/>
                  </a:schemeClr>
                </a:solidFill>
              </a:rPr>
            </a:br>
            <a:endParaRPr lang="el-GR" dirty="0"/>
          </a:p>
        </p:txBody>
      </p:sp>
      <p:sp>
        <p:nvSpPr>
          <p:cNvPr id="3" name="Content Placeholder 2"/>
          <p:cNvSpPr>
            <a:spLocks noGrp="1"/>
          </p:cNvSpPr>
          <p:nvPr>
            <p:ph idx="1"/>
          </p:nvPr>
        </p:nvSpPr>
        <p:spPr/>
        <p:txBody>
          <a:bodyPr/>
          <a:lstStyle/>
          <a:p>
            <a:pPr marL="0" indent="0">
              <a:buNone/>
            </a:pPr>
            <a:endParaRPr lang="el-GR" dirty="0"/>
          </a:p>
        </p:txBody>
      </p:sp>
      <p:sp>
        <p:nvSpPr>
          <p:cNvPr id="5" name="Down Arrow Callout 4"/>
          <p:cNvSpPr/>
          <p:nvPr/>
        </p:nvSpPr>
        <p:spPr>
          <a:xfrm>
            <a:off x="2978465" y="2491019"/>
            <a:ext cx="1714500" cy="554831"/>
          </a:xfrm>
          <a:prstGeom prst="downArrowCallout">
            <a:avLst/>
          </a:prstGeom>
          <a:gradFill rotWithShape="1">
            <a:gsLst>
              <a:gs pos="0">
                <a:srgbClr val="0F6FC6">
                  <a:tint val="98000"/>
                  <a:shade val="25000"/>
                  <a:satMod val="250000"/>
                </a:srgbClr>
              </a:gs>
              <a:gs pos="68000">
                <a:srgbClr val="0F6FC6">
                  <a:tint val="86000"/>
                  <a:satMod val="115000"/>
                </a:srgbClr>
              </a:gs>
              <a:gs pos="100000">
                <a:srgbClr val="0F6FC6">
                  <a:tint val="50000"/>
                  <a:satMod val="150000"/>
                </a:srgbClr>
              </a:gs>
            </a:gsLst>
            <a:path path="circle">
              <a:fillToRect l="50000" t="130000" r="50000" b="-30000"/>
            </a:path>
          </a:gradFill>
          <a:ln w="9525" cap="flat" cmpd="sng" algn="ctr">
            <a:solidFill>
              <a:srgbClr val="0F6FC6">
                <a:shade val="50000"/>
                <a:satMod val="103000"/>
              </a:srgbClr>
            </a:solidFill>
            <a:prstDash val="solid"/>
          </a:ln>
          <a:effectLst>
            <a:outerShdw blurRad="57150" dist="38100" dir="5400000" algn="ctr" rotWithShape="0">
              <a:srgbClr val="0F6FC6">
                <a:shade val="9000"/>
                <a:satMod val="105000"/>
                <a:alpha val="48000"/>
              </a:srgbClr>
            </a:outerShdw>
          </a:effectLst>
        </p:spPr>
        <p:txBody>
          <a:bodyPr anchor="ctr"/>
          <a:lstStyle/>
          <a:p>
            <a:pPr algn="ctr" defTabSz="685800" fontAlgn="base">
              <a:spcBef>
                <a:spcPct val="0"/>
              </a:spcBef>
              <a:spcAft>
                <a:spcPct val="0"/>
              </a:spcAft>
              <a:defRPr/>
            </a:pPr>
            <a:r>
              <a:rPr lang="el-GR" kern="0" dirty="0">
                <a:solidFill>
                  <a:prstClr val="white"/>
                </a:solidFill>
                <a:latin typeface="Constantia"/>
              </a:rPr>
              <a:t>ΕΠΙΘΕΩΡΗΣΗ</a:t>
            </a:r>
            <a:endParaRPr lang="en-US" kern="0" dirty="0">
              <a:solidFill>
                <a:prstClr val="white"/>
              </a:solidFill>
              <a:latin typeface="Constantia"/>
            </a:endParaRPr>
          </a:p>
        </p:txBody>
      </p:sp>
      <p:sp>
        <p:nvSpPr>
          <p:cNvPr id="6" name="Down Arrow Callout 5"/>
          <p:cNvSpPr/>
          <p:nvPr/>
        </p:nvSpPr>
        <p:spPr>
          <a:xfrm>
            <a:off x="2918338" y="3189799"/>
            <a:ext cx="1834754" cy="671513"/>
          </a:xfrm>
          <a:prstGeom prst="downArrowCallout">
            <a:avLst/>
          </a:prstGeom>
          <a:gradFill rotWithShape="1">
            <a:gsLst>
              <a:gs pos="0">
                <a:srgbClr val="0F6FC6">
                  <a:tint val="98000"/>
                  <a:shade val="25000"/>
                  <a:satMod val="250000"/>
                </a:srgbClr>
              </a:gs>
              <a:gs pos="68000">
                <a:srgbClr val="0F6FC6">
                  <a:tint val="86000"/>
                  <a:satMod val="115000"/>
                </a:srgbClr>
              </a:gs>
              <a:gs pos="100000">
                <a:srgbClr val="0F6FC6">
                  <a:tint val="50000"/>
                  <a:satMod val="150000"/>
                </a:srgbClr>
              </a:gs>
            </a:gsLst>
            <a:path path="circle">
              <a:fillToRect l="50000" t="130000" r="50000" b="-30000"/>
            </a:path>
          </a:gradFill>
          <a:ln w="9525" cap="flat" cmpd="sng" algn="ctr">
            <a:solidFill>
              <a:srgbClr val="0F6FC6">
                <a:shade val="50000"/>
                <a:satMod val="103000"/>
              </a:srgbClr>
            </a:solidFill>
            <a:prstDash val="solid"/>
          </a:ln>
          <a:effectLst>
            <a:outerShdw blurRad="57150" dist="38100" dir="5400000" algn="ctr" rotWithShape="0">
              <a:srgbClr val="0F6FC6">
                <a:shade val="9000"/>
                <a:satMod val="105000"/>
                <a:alpha val="48000"/>
              </a:srgbClr>
            </a:outerShdw>
          </a:effectLst>
        </p:spPr>
        <p:txBody>
          <a:bodyPr anchor="ctr"/>
          <a:lstStyle/>
          <a:p>
            <a:pPr algn="ctr" defTabSz="685800" fontAlgn="base">
              <a:spcBef>
                <a:spcPct val="0"/>
              </a:spcBef>
              <a:spcAft>
                <a:spcPct val="0"/>
              </a:spcAft>
              <a:defRPr/>
            </a:pPr>
            <a:r>
              <a:rPr lang="el-GR" kern="0" dirty="0">
                <a:solidFill>
                  <a:prstClr val="white"/>
                </a:solidFill>
                <a:latin typeface="Constantia"/>
              </a:rPr>
              <a:t>ΕΛΕΓΧΟΣ ΠΟΙΟΤΗΤΑΣ</a:t>
            </a:r>
            <a:endParaRPr lang="en-US" kern="0" dirty="0">
              <a:solidFill>
                <a:prstClr val="white"/>
              </a:solidFill>
              <a:latin typeface="Constantia"/>
            </a:endParaRPr>
          </a:p>
        </p:txBody>
      </p:sp>
      <p:sp>
        <p:nvSpPr>
          <p:cNvPr id="7" name="Down Arrow Callout 6"/>
          <p:cNvSpPr/>
          <p:nvPr/>
        </p:nvSpPr>
        <p:spPr>
          <a:xfrm>
            <a:off x="2590321" y="3936188"/>
            <a:ext cx="2490788" cy="769144"/>
          </a:xfrm>
          <a:prstGeom prst="downArrowCallout">
            <a:avLst/>
          </a:prstGeom>
          <a:gradFill rotWithShape="1">
            <a:gsLst>
              <a:gs pos="0">
                <a:srgbClr val="0F6FC6">
                  <a:tint val="98000"/>
                  <a:shade val="25000"/>
                  <a:satMod val="250000"/>
                </a:srgbClr>
              </a:gs>
              <a:gs pos="68000">
                <a:srgbClr val="0F6FC6">
                  <a:tint val="86000"/>
                  <a:satMod val="115000"/>
                </a:srgbClr>
              </a:gs>
              <a:gs pos="100000">
                <a:srgbClr val="0F6FC6">
                  <a:tint val="50000"/>
                  <a:satMod val="150000"/>
                </a:srgbClr>
              </a:gs>
            </a:gsLst>
            <a:path path="circle">
              <a:fillToRect l="50000" t="130000" r="50000" b="-30000"/>
            </a:path>
          </a:gradFill>
          <a:ln w="9525" cap="flat" cmpd="sng" algn="ctr">
            <a:solidFill>
              <a:srgbClr val="0F6FC6">
                <a:shade val="50000"/>
                <a:satMod val="103000"/>
              </a:srgbClr>
            </a:solidFill>
            <a:prstDash val="solid"/>
          </a:ln>
          <a:effectLst>
            <a:outerShdw blurRad="57150" dist="38100" dir="5400000" algn="ctr" rotWithShape="0">
              <a:srgbClr val="0F6FC6">
                <a:shade val="9000"/>
                <a:satMod val="105000"/>
                <a:alpha val="48000"/>
              </a:srgbClr>
            </a:outerShdw>
          </a:effectLst>
        </p:spPr>
        <p:txBody>
          <a:bodyPr anchor="ctr"/>
          <a:lstStyle/>
          <a:p>
            <a:pPr algn="ctr" defTabSz="685800" fontAlgn="base">
              <a:spcBef>
                <a:spcPct val="0"/>
              </a:spcBef>
              <a:spcAft>
                <a:spcPct val="0"/>
              </a:spcAft>
              <a:defRPr/>
            </a:pPr>
            <a:r>
              <a:rPr lang="el-GR" kern="0" dirty="0">
                <a:solidFill>
                  <a:prstClr val="white"/>
                </a:solidFill>
                <a:latin typeface="Constantia"/>
              </a:rPr>
              <a:t>ΔΙΑΣΦΑΛΙΣΗ ΠΟΙΟΤΗΤΑΣ</a:t>
            </a:r>
            <a:endParaRPr lang="en-US" kern="0" dirty="0">
              <a:solidFill>
                <a:prstClr val="white"/>
              </a:solidFill>
              <a:latin typeface="Constantia"/>
            </a:endParaRPr>
          </a:p>
        </p:txBody>
      </p:sp>
      <p:sp>
        <p:nvSpPr>
          <p:cNvPr id="8" name="Down Arrow Callout 7"/>
          <p:cNvSpPr/>
          <p:nvPr/>
        </p:nvSpPr>
        <p:spPr>
          <a:xfrm>
            <a:off x="2400416" y="4851085"/>
            <a:ext cx="2870597" cy="660797"/>
          </a:xfrm>
          <a:prstGeom prst="downArrowCallout">
            <a:avLst/>
          </a:prstGeom>
          <a:gradFill rotWithShape="1">
            <a:gsLst>
              <a:gs pos="0">
                <a:srgbClr val="0F6FC6">
                  <a:tint val="98000"/>
                  <a:shade val="25000"/>
                  <a:satMod val="250000"/>
                </a:srgbClr>
              </a:gs>
              <a:gs pos="68000">
                <a:srgbClr val="0F6FC6">
                  <a:tint val="86000"/>
                  <a:satMod val="115000"/>
                </a:srgbClr>
              </a:gs>
              <a:gs pos="100000">
                <a:srgbClr val="0F6FC6">
                  <a:tint val="50000"/>
                  <a:satMod val="150000"/>
                </a:srgbClr>
              </a:gs>
            </a:gsLst>
            <a:path path="circle">
              <a:fillToRect l="50000" t="130000" r="50000" b="-30000"/>
            </a:path>
          </a:gradFill>
          <a:ln w="9525" cap="flat" cmpd="sng" algn="ctr">
            <a:solidFill>
              <a:srgbClr val="0F6FC6">
                <a:shade val="50000"/>
                <a:satMod val="103000"/>
              </a:srgbClr>
            </a:solidFill>
            <a:prstDash val="solid"/>
          </a:ln>
          <a:effectLst>
            <a:outerShdw blurRad="57150" dist="38100" dir="5400000" algn="ctr" rotWithShape="0">
              <a:srgbClr val="0F6FC6">
                <a:shade val="9000"/>
                <a:satMod val="105000"/>
                <a:alpha val="48000"/>
              </a:srgbClr>
            </a:outerShdw>
          </a:effectLst>
        </p:spPr>
        <p:txBody>
          <a:bodyPr anchor="ctr"/>
          <a:lstStyle/>
          <a:p>
            <a:pPr algn="ctr" defTabSz="685800" fontAlgn="base">
              <a:spcBef>
                <a:spcPct val="0"/>
              </a:spcBef>
              <a:spcAft>
                <a:spcPct val="0"/>
              </a:spcAft>
              <a:defRPr/>
            </a:pPr>
            <a:r>
              <a:rPr lang="el-GR" kern="0" dirty="0">
                <a:solidFill>
                  <a:prstClr val="white"/>
                </a:solidFill>
                <a:latin typeface="Constantia"/>
              </a:rPr>
              <a:t>ΔΙΟΙΚΗΣΗ ΟΛΙΚΗΣ ΠΟΙΟΤΗΤΑΣ</a:t>
            </a:r>
            <a:endParaRPr lang="en-US" kern="0" dirty="0">
              <a:solidFill>
                <a:prstClr val="white"/>
              </a:solidFill>
              <a:latin typeface="Constantia"/>
            </a:endParaRPr>
          </a:p>
        </p:txBody>
      </p:sp>
    </p:spTree>
    <p:extLst>
      <p:ext uri="{BB962C8B-B14F-4D97-AF65-F5344CB8AC3E}">
        <p14:creationId xmlns:p14="http://schemas.microsoft.com/office/powerpoint/2010/main" xmlns="" val="4753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l-GR" sz="2700" b="1" dirty="0">
                <a:solidFill>
                  <a:schemeClr val="tx1"/>
                </a:solidFill>
                <a:latin typeface="Arial Black" panose="020B0A04020102020204" pitchFamily="34" charset="0"/>
              </a:rPr>
              <a:t>Στάδια εξέλιξης των συστημάτων ποιότητας</a:t>
            </a:r>
            <a:r>
              <a:rPr lang="el-GR" sz="3300" b="1" dirty="0">
                <a:solidFill>
                  <a:schemeClr val="accent2">
                    <a:lumMod val="50000"/>
                  </a:schemeClr>
                </a:solidFill>
              </a:rPr>
              <a:t/>
            </a:r>
            <a:br>
              <a:rPr lang="el-GR" sz="3300" b="1" dirty="0">
                <a:solidFill>
                  <a:schemeClr val="accent2">
                    <a:lumMod val="50000"/>
                  </a:schemeClr>
                </a:solidFill>
              </a:rPr>
            </a:br>
            <a:endParaRPr lang="el-GR" dirty="0"/>
          </a:p>
        </p:txBody>
      </p:sp>
      <p:sp>
        <p:nvSpPr>
          <p:cNvPr id="3" name="Content Placeholder 2"/>
          <p:cNvSpPr>
            <a:spLocks noGrp="1"/>
          </p:cNvSpPr>
          <p:nvPr>
            <p:ph idx="1"/>
          </p:nvPr>
        </p:nvSpPr>
        <p:spPr/>
        <p:txBody>
          <a:bodyPr/>
          <a:lstStyle/>
          <a:p>
            <a:pPr marL="0" indent="0">
              <a:buNone/>
            </a:pPr>
            <a:endParaRPr lang="el-GR" dirty="0"/>
          </a:p>
        </p:txBody>
      </p:sp>
      <p:pic>
        <p:nvPicPr>
          <p:cNvPr id="9" name="Picture Placeholder 8"/>
          <p:cNvPicPr>
            <a:picLocks noChangeAspect="1"/>
          </p:cNvPicPr>
          <p:nvPr/>
        </p:nvPicPr>
        <p:blipFill>
          <a:blip r:embed="rId2" cstate="print">
            <a:extLst>
              <a:ext uri="{28A0092B-C50C-407E-A947-70E740481C1C}">
                <a14:useLocalDpi xmlns:a14="http://schemas.microsoft.com/office/drawing/2010/main" xmlns="" val="0"/>
              </a:ext>
            </a:extLst>
          </a:blip>
          <a:srcRect l="3181" t="16919" r="-986" b="8339"/>
          <a:stretch>
            <a:fillRect/>
          </a:stretch>
        </p:blipFill>
        <p:spPr bwMode="auto">
          <a:xfrm>
            <a:off x="225189" y="2065077"/>
            <a:ext cx="8679976" cy="39356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27649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sz="2700" dirty="0">
                <a:latin typeface="Arial Black" panose="020B0A04020102020204" pitchFamily="34" charset="0"/>
              </a:rPr>
              <a:t>1</a:t>
            </a:r>
            <a:r>
              <a:rPr lang="el-GR" sz="2700" baseline="30000" dirty="0">
                <a:latin typeface="Arial Black" panose="020B0A04020102020204" pitchFamily="34" charset="0"/>
              </a:rPr>
              <a:t>Ο</a:t>
            </a:r>
            <a:r>
              <a:rPr lang="el-GR" sz="2700" dirty="0">
                <a:latin typeface="Arial Black" panose="020B0A04020102020204" pitchFamily="34" charset="0"/>
              </a:rPr>
              <a:t> Στάδιο</a:t>
            </a:r>
            <a:br>
              <a:rPr lang="el-GR" sz="2700" dirty="0">
                <a:latin typeface="Arial Black" panose="020B0A04020102020204" pitchFamily="34" charset="0"/>
              </a:rPr>
            </a:br>
            <a:r>
              <a:rPr lang="el-GR" sz="2700" dirty="0">
                <a:latin typeface="Arial Black" panose="020B0A04020102020204" pitchFamily="34" charset="0"/>
              </a:rPr>
              <a:t>Επιθεώρηση</a:t>
            </a:r>
          </a:p>
        </p:txBody>
      </p:sp>
      <p:sp>
        <p:nvSpPr>
          <p:cNvPr id="3" name="Content Placeholder 2"/>
          <p:cNvSpPr>
            <a:spLocks noGrp="1"/>
          </p:cNvSpPr>
          <p:nvPr>
            <p:ph idx="1"/>
          </p:nvPr>
        </p:nvSpPr>
        <p:spPr/>
        <p:txBody>
          <a:bodyPr>
            <a:normAutofit/>
          </a:bodyPr>
          <a:lstStyle/>
          <a:p>
            <a:pPr marL="0" indent="0" algn="just" fontAlgn="base">
              <a:lnSpc>
                <a:spcPct val="150000"/>
              </a:lnSpc>
              <a:defRPr/>
            </a:pPr>
            <a:r>
              <a:rPr lang="el-GR" altLang="el-GR" sz="2000" dirty="0">
                <a:latin typeface="Arial Black" panose="020B0A04020102020204" pitchFamily="34" charset="0"/>
              </a:rPr>
              <a:t>Η έναρξη της Βιομηχανικής Επανάστασης, με την τεχνολογική πρόοδο, </a:t>
            </a:r>
            <a:r>
              <a:rPr lang="el-GR" altLang="el-GR" sz="2000" dirty="0" smtClean="0">
                <a:latin typeface="Arial Black" panose="020B0A04020102020204" pitchFamily="34" charset="0"/>
              </a:rPr>
              <a:t>δημιουργία </a:t>
            </a:r>
            <a:r>
              <a:rPr lang="el-GR" altLang="el-GR" sz="2000" dirty="0">
                <a:latin typeface="Arial Black" panose="020B0A04020102020204" pitchFamily="34" charset="0"/>
              </a:rPr>
              <a:t>μεγάλων βιομηχανικών μονάδων, με μεγάλο αριθμό ομάδων παραγωγής, των οποίων ο έλεγχος ήταν αδύνατο να πραγματοποιηθεί από τους παραδοσιακούς εργοδηγούς </a:t>
            </a:r>
          </a:p>
          <a:p>
            <a:pPr marL="0" indent="0" algn="just" fontAlgn="base">
              <a:lnSpc>
                <a:spcPct val="150000"/>
              </a:lnSpc>
              <a:defRPr/>
            </a:pPr>
            <a:r>
              <a:rPr lang="el-GR" altLang="el-GR" sz="2000" dirty="0">
                <a:latin typeface="Arial Black" panose="020B0A04020102020204" pitchFamily="34" charset="0"/>
              </a:rPr>
              <a:t>δημιουργήθηκε η πρωταρχική ανεξάρτητη μορφή ελέγχου της ποιότητας, η Επιθεώρηση,</a:t>
            </a:r>
          </a:p>
          <a:p>
            <a:pPr marL="0" indent="0" algn="just" fontAlgn="base">
              <a:lnSpc>
                <a:spcPct val="150000"/>
              </a:lnSpc>
              <a:defRPr/>
            </a:pPr>
            <a:r>
              <a:rPr lang="el-GR" altLang="el-GR" sz="2000" dirty="0">
                <a:latin typeface="Arial Black" panose="020B0A04020102020204" pitchFamily="34" charset="0"/>
              </a:rPr>
              <a:t>σύγκριση των παραγόμενων προϊόντων ή υπηρεσιών με τις δεδομένες πρωτογενείς μορφές προδιαγραφών</a:t>
            </a:r>
          </a:p>
          <a:p>
            <a:endParaRPr lang="el-GR" dirty="0"/>
          </a:p>
        </p:txBody>
      </p:sp>
    </p:spTree>
    <p:extLst>
      <p:ext uri="{BB962C8B-B14F-4D97-AF65-F5344CB8AC3E}">
        <p14:creationId xmlns:p14="http://schemas.microsoft.com/office/powerpoint/2010/main" xmlns="" val="117695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sz="2700" dirty="0">
                <a:latin typeface="Arial Black" panose="020B0A04020102020204" pitchFamily="34" charset="0"/>
              </a:rPr>
              <a:t>2</a:t>
            </a:r>
            <a:r>
              <a:rPr lang="el-GR" sz="2700" baseline="30000" dirty="0">
                <a:latin typeface="Arial Black" panose="020B0A04020102020204" pitchFamily="34" charset="0"/>
              </a:rPr>
              <a:t>Ο</a:t>
            </a:r>
            <a:r>
              <a:rPr lang="el-GR" sz="2700" dirty="0">
                <a:latin typeface="Arial Black" panose="020B0A04020102020204" pitchFamily="34" charset="0"/>
              </a:rPr>
              <a:t> Στάδιο</a:t>
            </a:r>
            <a:br>
              <a:rPr lang="el-GR" sz="2700" dirty="0">
                <a:latin typeface="Arial Black" panose="020B0A04020102020204" pitchFamily="34" charset="0"/>
              </a:rPr>
            </a:br>
            <a:r>
              <a:rPr lang="el-GR" sz="2700" dirty="0">
                <a:latin typeface="Arial Black" panose="020B0A04020102020204" pitchFamily="34" charset="0"/>
              </a:rPr>
              <a:t>Έλεγχος Ποιότητας</a:t>
            </a:r>
          </a:p>
        </p:txBody>
      </p:sp>
      <p:sp>
        <p:nvSpPr>
          <p:cNvPr id="3" name="Content Placeholder 2"/>
          <p:cNvSpPr>
            <a:spLocks noGrp="1"/>
          </p:cNvSpPr>
          <p:nvPr>
            <p:ph idx="1"/>
          </p:nvPr>
        </p:nvSpPr>
        <p:spPr/>
        <p:txBody>
          <a:bodyPr>
            <a:normAutofit/>
          </a:bodyPr>
          <a:lstStyle/>
          <a:p>
            <a:pPr marL="0" indent="0" algn="just" fontAlgn="base">
              <a:lnSpc>
                <a:spcPct val="150000"/>
              </a:lnSpc>
              <a:defRPr/>
            </a:pPr>
            <a:r>
              <a:rPr lang="el-GR" altLang="el-GR" sz="2000" dirty="0">
                <a:latin typeface="Arial Black" panose="020B0A04020102020204" pitchFamily="34" charset="0"/>
              </a:rPr>
              <a:t>Μετά το Β΄ Παγκόσμιο Πόλεμο, περνάμε στο επόμενο στάδιο, όπου οι επιχειρήσεις επιθεωρούν το προϊόν μετά την παραγωγή και προβαίνουν στις αντίστοιχες διορθωτικές ενέργειες, αν  διαπιστωθούν αποκλίσεις από τις αρχικές προδιαγραφές. </a:t>
            </a:r>
          </a:p>
          <a:p>
            <a:pPr marL="0" indent="0" algn="just" fontAlgn="base">
              <a:lnSpc>
                <a:spcPct val="150000"/>
              </a:lnSpc>
              <a:defRPr/>
            </a:pPr>
            <a:r>
              <a:rPr lang="el-GR" altLang="el-GR" sz="2000" dirty="0">
                <a:latin typeface="Arial Black" panose="020B0A04020102020204" pitchFamily="34" charset="0"/>
              </a:rPr>
              <a:t>η εκ των υστέρων ανίχνευση και διόρθωση δημιουργώντας έτσι επιπλέον κόστος για επανεκατεργασίες ή για απορρίψεις άχρηστων προϊόντων.</a:t>
            </a:r>
          </a:p>
          <a:p>
            <a:pPr marL="0" indent="0" algn="just">
              <a:buNone/>
            </a:pPr>
            <a:r>
              <a:rPr lang="el-GR" sz="1800" dirty="0">
                <a:latin typeface="Arial Black" panose="020B0A04020102020204" pitchFamily="34" charset="0"/>
              </a:rPr>
              <a:t> </a:t>
            </a:r>
          </a:p>
          <a:p>
            <a:pPr marL="0" indent="0" algn="just">
              <a:buNone/>
            </a:pPr>
            <a:endParaRPr lang="el-GR" altLang="el-GR" sz="1800" dirty="0">
              <a:latin typeface="Arial Black" panose="020B0A04020102020204" pitchFamily="34" charset="0"/>
            </a:endParaRPr>
          </a:p>
          <a:p>
            <a:endParaRPr lang="el-GR" dirty="0"/>
          </a:p>
        </p:txBody>
      </p:sp>
    </p:spTree>
    <p:extLst>
      <p:ext uri="{BB962C8B-B14F-4D97-AF65-F5344CB8AC3E}">
        <p14:creationId xmlns:p14="http://schemas.microsoft.com/office/powerpoint/2010/main" xmlns="" val="121910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sz="2700" dirty="0">
                <a:latin typeface="Arial Black" panose="020B0A04020102020204" pitchFamily="34" charset="0"/>
              </a:rPr>
              <a:t>3</a:t>
            </a:r>
            <a:r>
              <a:rPr lang="el-GR" sz="2700" baseline="30000" dirty="0">
                <a:latin typeface="Arial Black" panose="020B0A04020102020204" pitchFamily="34" charset="0"/>
              </a:rPr>
              <a:t>Ο</a:t>
            </a:r>
            <a:r>
              <a:rPr lang="el-GR" sz="2700" dirty="0">
                <a:latin typeface="Arial Black" panose="020B0A04020102020204" pitchFamily="34" charset="0"/>
              </a:rPr>
              <a:t> Στάδιο</a:t>
            </a:r>
            <a:br>
              <a:rPr lang="el-GR" sz="2700" dirty="0">
                <a:latin typeface="Arial Black" panose="020B0A04020102020204" pitchFamily="34" charset="0"/>
              </a:rPr>
            </a:br>
            <a:r>
              <a:rPr lang="el-GR" sz="2700" dirty="0">
                <a:latin typeface="Arial Black" panose="020B0A04020102020204" pitchFamily="34" charset="0"/>
              </a:rPr>
              <a:t>Διασφάλιση Ποιότητας</a:t>
            </a:r>
          </a:p>
        </p:txBody>
      </p:sp>
      <p:sp>
        <p:nvSpPr>
          <p:cNvPr id="3" name="Content Placeholder 2"/>
          <p:cNvSpPr>
            <a:spLocks noGrp="1"/>
          </p:cNvSpPr>
          <p:nvPr>
            <p:ph idx="1"/>
          </p:nvPr>
        </p:nvSpPr>
        <p:spPr/>
        <p:txBody>
          <a:bodyPr>
            <a:normAutofit/>
          </a:bodyPr>
          <a:lstStyle/>
          <a:p>
            <a:pPr marL="0" indent="0" algn="just" fontAlgn="base">
              <a:lnSpc>
                <a:spcPct val="150000"/>
              </a:lnSpc>
              <a:defRPr/>
            </a:pPr>
            <a:r>
              <a:rPr lang="el-GR" altLang="el-GR" sz="2000" dirty="0">
                <a:latin typeface="Arial Black" panose="020B0A04020102020204" pitchFamily="34" charset="0"/>
              </a:rPr>
              <a:t>Ολικός έλεγχος της ποιότητας από το στάδιο του σχεδιασμού νέων προϊόντων έως το στάδιο της εξυπηρέτησης μετά την πώληση.</a:t>
            </a:r>
          </a:p>
          <a:p>
            <a:pPr marL="0" indent="0" algn="just" fontAlgn="base">
              <a:lnSpc>
                <a:spcPct val="150000"/>
              </a:lnSpc>
              <a:defRPr/>
            </a:pPr>
            <a:r>
              <a:rPr lang="el-GR" altLang="el-GR" sz="2000" dirty="0">
                <a:latin typeface="Arial Black" panose="020B0A04020102020204" pitchFamily="34" charset="0"/>
              </a:rPr>
              <a:t>Μεγαλύτερη προσοχή δίνεται στο σχεδιασμό των ποιοτικών προϊόντων και στην παρακολούθηση όλων των διεργασιών παραγωγής και διανομής των προϊόντων.</a:t>
            </a:r>
          </a:p>
          <a:p>
            <a:pPr marL="0" indent="0" algn="just">
              <a:buNone/>
            </a:pPr>
            <a:endParaRPr lang="el-GR" altLang="el-GR" sz="1800" dirty="0">
              <a:latin typeface="Arial Black" panose="020B0A04020102020204" pitchFamily="34" charset="0"/>
            </a:endParaRPr>
          </a:p>
          <a:p>
            <a:endParaRPr lang="el-GR" dirty="0"/>
          </a:p>
        </p:txBody>
      </p:sp>
    </p:spTree>
    <p:extLst>
      <p:ext uri="{BB962C8B-B14F-4D97-AF65-F5344CB8AC3E}">
        <p14:creationId xmlns:p14="http://schemas.microsoft.com/office/powerpoint/2010/main" xmlns="" val="338279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sz="2700" dirty="0">
                <a:latin typeface="Arial Black" panose="020B0A04020102020204" pitchFamily="34" charset="0"/>
              </a:rPr>
              <a:t>4</a:t>
            </a:r>
            <a:r>
              <a:rPr lang="el-GR" sz="2700" baseline="30000" dirty="0">
                <a:latin typeface="Arial Black" panose="020B0A04020102020204" pitchFamily="34" charset="0"/>
              </a:rPr>
              <a:t>Ο</a:t>
            </a:r>
            <a:r>
              <a:rPr lang="el-GR" sz="2700" dirty="0">
                <a:latin typeface="Arial Black" panose="020B0A04020102020204" pitchFamily="34" charset="0"/>
              </a:rPr>
              <a:t> Στάδιο</a:t>
            </a:r>
            <a:br>
              <a:rPr lang="el-GR" sz="2700" dirty="0">
                <a:latin typeface="Arial Black" panose="020B0A04020102020204" pitchFamily="34" charset="0"/>
              </a:rPr>
            </a:br>
            <a:r>
              <a:rPr lang="el-GR" sz="2700" dirty="0">
                <a:latin typeface="Arial Black" panose="020B0A04020102020204" pitchFamily="34" charset="0"/>
              </a:rPr>
              <a:t>Διοίκηση Ολικής Ποιότητας</a:t>
            </a:r>
          </a:p>
        </p:txBody>
      </p:sp>
      <p:sp>
        <p:nvSpPr>
          <p:cNvPr id="3" name="Content Placeholder 2"/>
          <p:cNvSpPr>
            <a:spLocks noGrp="1"/>
          </p:cNvSpPr>
          <p:nvPr>
            <p:ph idx="1"/>
          </p:nvPr>
        </p:nvSpPr>
        <p:spPr/>
        <p:txBody>
          <a:bodyPr>
            <a:normAutofit/>
          </a:bodyPr>
          <a:lstStyle/>
          <a:p>
            <a:pPr marL="0" indent="0" algn="just" fontAlgn="base">
              <a:lnSpc>
                <a:spcPct val="150000"/>
              </a:lnSpc>
              <a:defRPr/>
            </a:pPr>
            <a:r>
              <a:rPr lang="el-GR" altLang="el-GR" sz="2000" dirty="0">
                <a:latin typeface="Arial Black" panose="020B0A04020102020204" pitchFamily="34" charset="0"/>
              </a:rPr>
              <a:t>Αποτελεί μια φιλοσοφία διοίκησης με πλήρη δέσμευση στην ικανοποίηση του πελάτη, «εσωτερικού» και «εξωτερικού», μέσα από τη συμμετοχή όλων και τη συνεχή βελτίωση.</a:t>
            </a:r>
          </a:p>
          <a:p>
            <a:pPr marL="0" indent="0" algn="just" fontAlgn="base">
              <a:lnSpc>
                <a:spcPct val="150000"/>
              </a:lnSpc>
              <a:defRPr/>
            </a:pPr>
            <a:r>
              <a:rPr lang="el-GR" altLang="el-GR" sz="2000" dirty="0">
                <a:latin typeface="Arial Black" panose="020B0A04020102020204" pitchFamily="34" charset="0"/>
              </a:rPr>
              <a:t>Αν και δεν υπάρχει ομοφωνία στη βιβλιογραφία σχετικά με τα χαρακτηριστικά που συνθέτουν τη Διοίκηση Ολικής Ποιότητας, ωστόσο ανάμεσα σ’ αυτά στα οποία έχει γίνει εκτενέστερη αναφορά, περιλαμβάνονται</a:t>
            </a:r>
          </a:p>
        </p:txBody>
      </p:sp>
    </p:spTree>
    <p:extLst>
      <p:ext uri="{BB962C8B-B14F-4D97-AF65-F5344CB8AC3E}">
        <p14:creationId xmlns:p14="http://schemas.microsoft.com/office/powerpoint/2010/main" xmlns="" val="100978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sz="2700" dirty="0">
                <a:latin typeface="Arial Black" panose="020B0A04020102020204" pitchFamily="34" charset="0"/>
              </a:rPr>
              <a:t>4</a:t>
            </a:r>
            <a:r>
              <a:rPr lang="el-GR" sz="2700" baseline="30000" dirty="0">
                <a:latin typeface="Arial Black" panose="020B0A04020102020204" pitchFamily="34" charset="0"/>
              </a:rPr>
              <a:t>Ο</a:t>
            </a:r>
            <a:r>
              <a:rPr lang="el-GR" sz="2700" dirty="0">
                <a:latin typeface="Arial Black" panose="020B0A04020102020204" pitchFamily="34" charset="0"/>
              </a:rPr>
              <a:t> Στάδιο</a:t>
            </a:r>
            <a:br>
              <a:rPr lang="el-GR" sz="2700" dirty="0">
                <a:latin typeface="Arial Black" panose="020B0A04020102020204" pitchFamily="34" charset="0"/>
              </a:rPr>
            </a:br>
            <a:r>
              <a:rPr lang="el-GR" sz="2700" dirty="0">
                <a:latin typeface="Arial Black" panose="020B0A04020102020204" pitchFamily="34" charset="0"/>
              </a:rPr>
              <a:t>Διοίκηση Ολικής Ποιότητας</a:t>
            </a:r>
          </a:p>
        </p:txBody>
      </p:sp>
      <p:sp>
        <p:nvSpPr>
          <p:cNvPr id="3" name="Content Placeholder 2"/>
          <p:cNvSpPr>
            <a:spLocks noGrp="1"/>
          </p:cNvSpPr>
          <p:nvPr>
            <p:ph idx="1"/>
          </p:nvPr>
        </p:nvSpPr>
        <p:spPr/>
        <p:txBody>
          <a:bodyPr>
            <a:normAutofit/>
          </a:bodyPr>
          <a:lstStyle/>
          <a:p>
            <a:pPr marL="0" indent="0" algn="just" defTabSz="685800" fontAlgn="base">
              <a:lnSpc>
                <a:spcPct val="150000"/>
              </a:lnSpc>
              <a:spcAft>
                <a:spcPct val="0"/>
              </a:spcAft>
              <a:defRPr/>
            </a:pPr>
            <a:r>
              <a:rPr lang="el-GR" altLang="el-GR" sz="2100" dirty="0">
                <a:latin typeface="Arial Black" panose="020B0A04020102020204" pitchFamily="34" charset="0"/>
              </a:rPr>
              <a:t>η </a:t>
            </a:r>
            <a:r>
              <a:rPr lang="el-GR" altLang="el-GR" sz="2000" dirty="0">
                <a:latin typeface="Arial Black" panose="020B0A04020102020204" pitchFamily="34" charset="0"/>
              </a:rPr>
              <a:t>συνεχής βελτίωση,</a:t>
            </a:r>
          </a:p>
          <a:p>
            <a:pPr marL="0" indent="0" algn="just" defTabSz="685800" fontAlgn="base">
              <a:lnSpc>
                <a:spcPct val="150000"/>
              </a:lnSpc>
              <a:spcAft>
                <a:spcPct val="0"/>
              </a:spcAft>
              <a:defRPr/>
            </a:pPr>
            <a:endParaRPr lang="el-GR" altLang="el-GR" sz="2000" dirty="0">
              <a:latin typeface="Arial Black" panose="020B0A04020102020204" pitchFamily="34" charset="0"/>
            </a:endParaRPr>
          </a:p>
          <a:p>
            <a:pPr marL="0" indent="0" algn="just" defTabSz="685800" fontAlgn="base">
              <a:lnSpc>
                <a:spcPct val="150000"/>
              </a:lnSpc>
              <a:spcAft>
                <a:spcPct val="0"/>
              </a:spcAft>
              <a:defRPr/>
            </a:pPr>
            <a:r>
              <a:rPr lang="el-GR" altLang="el-GR" sz="2000" dirty="0">
                <a:latin typeface="Arial Black" panose="020B0A04020102020204" pitchFamily="34" charset="0"/>
              </a:rPr>
              <a:t>η ικανοποίηση του πελάτη, </a:t>
            </a:r>
          </a:p>
          <a:p>
            <a:pPr marL="0" indent="0" algn="just" defTabSz="685800" fontAlgn="base">
              <a:lnSpc>
                <a:spcPct val="150000"/>
              </a:lnSpc>
              <a:spcAft>
                <a:spcPct val="0"/>
              </a:spcAft>
              <a:defRPr/>
            </a:pPr>
            <a:endParaRPr lang="el-GR" altLang="el-GR" sz="2000" dirty="0">
              <a:latin typeface="Arial Black" panose="020B0A04020102020204" pitchFamily="34" charset="0"/>
            </a:endParaRPr>
          </a:p>
          <a:p>
            <a:pPr marL="0" indent="0" algn="just" defTabSz="685800" fontAlgn="base">
              <a:lnSpc>
                <a:spcPct val="150000"/>
              </a:lnSpc>
              <a:spcAft>
                <a:spcPct val="0"/>
              </a:spcAft>
              <a:defRPr/>
            </a:pPr>
            <a:r>
              <a:rPr lang="el-GR" altLang="el-GR" sz="2000" dirty="0">
                <a:latin typeface="Arial Black" panose="020B0A04020102020204" pitchFamily="34" charset="0"/>
              </a:rPr>
              <a:t>η ομαδική εργασία και </a:t>
            </a:r>
          </a:p>
          <a:p>
            <a:pPr marL="0" indent="0" algn="just" defTabSz="685800" fontAlgn="base">
              <a:lnSpc>
                <a:spcPct val="150000"/>
              </a:lnSpc>
              <a:spcAft>
                <a:spcPct val="0"/>
              </a:spcAft>
              <a:defRPr/>
            </a:pPr>
            <a:endParaRPr lang="el-GR" altLang="el-GR" sz="2000" dirty="0">
              <a:latin typeface="Arial Black" panose="020B0A04020102020204" pitchFamily="34" charset="0"/>
            </a:endParaRPr>
          </a:p>
          <a:p>
            <a:pPr marL="0" indent="0" algn="just" defTabSz="685800" fontAlgn="base">
              <a:lnSpc>
                <a:spcPct val="150000"/>
              </a:lnSpc>
              <a:spcAft>
                <a:spcPct val="0"/>
              </a:spcAft>
              <a:defRPr/>
            </a:pPr>
            <a:r>
              <a:rPr lang="el-GR" altLang="el-GR" sz="2000" dirty="0">
                <a:latin typeface="Arial Black" panose="020B0A04020102020204" pitchFamily="34" charset="0"/>
              </a:rPr>
              <a:t>η ευθύνη της ανώτατης διοίκησης</a:t>
            </a:r>
          </a:p>
        </p:txBody>
      </p:sp>
    </p:spTree>
    <p:extLst>
      <p:ext uri="{BB962C8B-B14F-4D97-AF65-F5344CB8AC3E}">
        <p14:creationId xmlns:p14="http://schemas.microsoft.com/office/powerpoint/2010/main" xmlns="" val="367478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z="5400" b="1" dirty="0">
                <a:solidFill>
                  <a:schemeClr val="tx1"/>
                </a:solidFill>
                <a:latin typeface="Arial Black" panose="020B0A04020102020204" pitchFamily="34" charset="0"/>
              </a:rPr>
              <a:t>Δομή</a:t>
            </a:r>
            <a:r>
              <a:rPr lang="el-GR" dirty="0"/>
              <a:t> </a:t>
            </a:r>
            <a:r>
              <a:rPr lang="el-GR" sz="5400" b="1" dirty="0">
                <a:solidFill>
                  <a:schemeClr val="tx1"/>
                </a:solidFill>
                <a:latin typeface="Arial Black" panose="020B0A04020102020204" pitchFamily="34" charset="0"/>
              </a:rPr>
              <a:t>Παρουσίασης</a:t>
            </a:r>
            <a:endParaRPr lang="el-GR" dirty="0"/>
          </a:p>
        </p:txBody>
      </p:sp>
      <p:sp>
        <p:nvSpPr>
          <p:cNvPr id="3" name="Θέση περιεχομένου 2"/>
          <p:cNvSpPr>
            <a:spLocks noGrp="1"/>
          </p:cNvSpPr>
          <p:nvPr>
            <p:ph idx="1"/>
          </p:nvPr>
        </p:nvSpPr>
        <p:spPr/>
        <p:txBody>
          <a:bodyPr/>
          <a:lstStyle/>
          <a:p>
            <a:endParaRPr lang="el-GR" sz="2800" dirty="0" smtClean="0">
              <a:latin typeface="Arial Black" panose="020B0A04020102020204" pitchFamily="34" charset="0"/>
            </a:endParaRPr>
          </a:p>
          <a:p>
            <a:r>
              <a:rPr lang="el-GR" sz="2800" dirty="0" smtClean="0">
                <a:latin typeface="Arial Black" panose="020B0A04020102020204" pitchFamily="34" charset="0"/>
              </a:rPr>
              <a:t>Η </a:t>
            </a:r>
            <a:r>
              <a:rPr lang="el-GR" sz="2800" dirty="0">
                <a:latin typeface="Arial Black" panose="020B0A04020102020204" pitchFamily="34" charset="0"/>
              </a:rPr>
              <a:t>έννοια της Ποιότητας</a:t>
            </a:r>
          </a:p>
          <a:p>
            <a:r>
              <a:rPr lang="el-GR" sz="2800" dirty="0">
                <a:latin typeface="Arial Black" panose="020B0A04020102020204" pitchFamily="34" charset="0"/>
              </a:rPr>
              <a:t>Στάδια εξέλιξης των Συστημάτων </a:t>
            </a:r>
            <a:r>
              <a:rPr lang="el-GR" sz="2800" dirty="0" smtClean="0">
                <a:latin typeface="Arial Black" panose="020B0A04020102020204" pitchFamily="34" charset="0"/>
              </a:rPr>
              <a:t>Ποιότητας</a:t>
            </a:r>
            <a:endParaRPr lang="en-US" sz="2800" dirty="0" smtClean="0">
              <a:latin typeface="Arial Black" panose="020B0A04020102020204" pitchFamily="34" charset="0"/>
            </a:endParaRPr>
          </a:p>
          <a:p>
            <a:r>
              <a:rPr lang="el-GR" sz="2800" dirty="0" smtClean="0">
                <a:solidFill>
                  <a:srgbClr val="FF0000"/>
                </a:solidFill>
                <a:latin typeface="Arial Black" panose="020B0A04020102020204" pitchFamily="34" charset="0"/>
              </a:rPr>
              <a:t>Σημασία της Ποιότητας</a:t>
            </a:r>
          </a:p>
          <a:p>
            <a:r>
              <a:rPr lang="el-GR" sz="2800" dirty="0" smtClean="0">
                <a:latin typeface="Arial Black" panose="020B0A04020102020204" pitchFamily="34" charset="0"/>
              </a:rPr>
              <a:t>Αρχές Διαχείρισης της Ποιότητας </a:t>
            </a:r>
            <a:endParaRPr lang="el-GR" sz="2800" dirty="0">
              <a:latin typeface="Arial Black" panose="020B0A04020102020204" pitchFamily="34" charset="0"/>
            </a:endParaRPr>
          </a:p>
          <a:p>
            <a:endParaRPr lang="el-GR" dirty="0"/>
          </a:p>
        </p:txBody>
      </p:sp>
    </p:spTree>
    <p:extLst>
      <p:ext uri="{BB962C8B-B14F-4D97-AF65-F5344CB8AC3E}">
        <p14:creationId xmlns:p14="http://schemas.microsoft.com/office/powerpoint/2010/main" xmlns="" val="231261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539552" y="836712"/>
            <a:ext cx="8229600" cy="4389120"/>
          </a:xfrm>
        </p:spPr>
        <p:txBody>
          <a:bodyPr>
            <a:normAutofit/>
          </a:bodyPr>
          <a:lstStyle/>
          <a:p>
            <a:pPr algn="ctr">
              <a:buNone/>
            </a:pPr>
            <a:endParaRPr lang="el-GR" sz="4500" b="1" dirty="0" smtClean="0">
              <a:latin typeface="Lucida Console" pitchFamily="49" charset="0"/>
            </a:endParaRPr>
          </a:p>
          <a:p>
            <a:pPr algn="ctr">
              <a:buNone/>
            </a:pPr>
            <a:r>
              <a:rPr lang="el-GR" sz="4500" b="1" dirty="0" smtClean="0">
                <a:latin typeface="Lucida Console" pitchFamily="49" charset="0"/>
              </a:rPr>
              <a:t>Τι είναι ποιότητα?</a:t>
            </a:r>
            <a:endParaRPr lang="el-GR" sz="4500" b="1" dirty="0">
              <a:latin typeface="Lucida Console" pitchFamily="49" charset="0"/>
            </a:endParaRPr>
          </a:p>
        </p:txBody>
      </p:sp>
      <p:pic>
        <p:nvPicPr>
          <p:cNvPr id="4" name="3 - Εικόνα" descr="quality.jpg"/>
          <p:cNvPicPr>
            <a:picLocks noChangeAspect="1"/>
          </p:cNvPicPr>
          <p:nvPr/>
        </p:nvPicPr>
        <p:blipFill>
          <a:blip r:embed="rId3" cstate="print"/>
          <a:stretch>
            <a:fillRect/>
          </a:stretch>
        </p:blipFill>
        <p:spPr>
          <a:xfrm>
            <a:off x="2699792" y="2852936"/>
            <a:ext cx="3645768" cy="2327432"/>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25 - TextBox"/>
          <p:cNvSpPr txBox="1"/>
          <p:nvPr/>
        </p:nvSpPr>
        <p:spPr>
          <a:xfrm>
            <a:off x="323528" y="1196752"/>
            <a:ext cx="4419600" cy="446276"/>
          </a:xfrm>
          <a:prstGeom prst="rect">
            <a:avLst/>
          </a:prstGeom>
          <a:noFill/>
        </p:spPr>
        <p:txBody>
          <a:bodyPr wrap="square" rtlCol="0">
            <a:spAutoFit/>
          </a:bodyPr>
          <a:lstStyle/>
          <a:p>
            <a:r>
              <a:rPr lang="el-GR" sz="2300" b="1" dirty="0" smtClean="0">
                <a:latin typeface="Lucida Console" pitchFamily="49" charset="0"/>
                <a:cs typeface="Times New Roman" pitchFamily="18" charset="0"/>
              </a:rPr>
              <a:t>Κέρδος</a:t>
            </a:r>
          </a:p>
        </p:txBody>
      </p:sp>
      <p:pic>
        <p:nvPicPr>
          <p:cNvPr id="6" name="5 - Εικόνα" descr="group of eight people.png"/>
          <p:cNvPicPr>
            <a:picLocks noChangeAspect="1"/>
          </p:cNvPicPr>
          <p:nvPr/>
        </p:nvPicPr>
        <p:blipFill>
          <a:blip r:embed="rId3" cstate="print"/>
          <a:stretch>
            <a:fillRect/>
          </a:stretch>
        </p:blipFill>
        <p:spPr>
          <a:xfrm>
            <a:off x="7086600" y="2710805"/>
            <a:ext cx="1333686" cy="905001"/>
          </a:xfrm>
          <a:prstGeom prst="rect">
            <a:avLst/>
          </a:prstGeom>
        </p:spPr>
      </p:pic>
      <p:pic>
        <p:nvPicPr>
          <p:cNvPr id="7" name="6 - Εικόνα" descr="group of people.png"/>
          <p:cNvPicPr>
            <a:picLocks noChangeAspect="1"/>
          </p:cNvPicPr>
          <p:nvPr/>
        </p:nvPicPr>
        <p:blipFill>
          <a:blip r:embed="rId4" cstate="print"/>
          <a:stretch>
            <a:fillRect/>
          </a:stretch>
        </p:blipFill>
        <p:spPr>
          <a:xfrm>
            <a:off x="6705600" y="3877072"/>
            <a:ext cx="2143125" cy="2143125"/>
          </a:xfrm>
          <a:prstGeom prst="rect">
            <a:avLst/>
          </a:prstGeom>
        </p:spPr>
      </p:pic>
      <p:pic>
        <p:nvPicPr>
          <p:cNvPr id="9" name="8 - Εικόνα" descr="gold.jpg"/>
          <p:cNvPicPr>
            <a:picLocks noChangeAspect="1"/>
          </p:cNvPicPr>
          <p:nvPr/>
        </p:nvPicPr>
        <p:blipFill>
          <a:blip r:embed="rId5" cstate="print"/>
          <a:stretch>
            <a:fillRect/>
          </a:stretch>
        </p:blipFill>
        <p:spPr>
          <a:xfrm>
            <a:off x="5410200" y="838200"/>
            <a:ext cx="2705100" cy="1685925"/>
          </a:xfrm>
          <a:prstGeom prst="rect">
            <a:avLst/>
          </a:prstGeom>
        </p:spPr>
      </p:pic>
      <p:pic>
        <p:nvPicPr>
          <p:cNvPr id="10" name="9 - Εικόνα" descr="unsatisfied client.jpg"/>
          <p:cNvPicPr>
            <a:picLocks noChangeAspect="1"/>
          </p:cNvPicPr>
          <p:nvPr/>
        </p:nvPicPr>
        <p:blipFill>
          <a:blip r:embed="rId6" cstate="print"/>
          <a:stretch>
            <a:fillRect/>
          </a:stretch>
        </p:blipFill>
        <p:spPr>
          <a:xfrm>
            <a:off x="533400" y="4258072"/>
            <a:ext cx="2733675" cy="1676400"/>
          </a:xfrm>
          <a:prstGeom prst="rect">
            <a:avLst/>
          </a:prstGeom>
        </p:spPr>
      </p:pic>
      <p:pic>
        <p:nvPicPr>
          <p:cNvPr id="11" name="10 - Εικόνα" descr="satisfied customer.jpg"/>
          <p:cNvPicPr>
            <a:picLocks noChangeAspect="1"/>
          </p:cNvPicPr>
          <p:nvPr/>
        </p:nvPicPr>
        <p:blipFill>
          <a:blip r:embed="rId7" cstate="print"/>
          <a:stretch>
            <a:fillRect/>
          </a:stretch>
        </p:blipFill>
        <p:spPr>
          <a:xfrm>
            <a:off x="533400" y="2406005"/>
            <a:ext cx="2619375" cy="1743075"/>
          </a:xfrm>
          <a:prstGeom prst="rect">
            <a:avLst/>
          </a:prstGeom>
        </p:spPr>
      </p:pic>
      <p:sp>
        <p:nvSpPr>
          <p:cNvPr id="12" name="11 - Δεξιό βέλος"/>
          <p:cNvSpPr/>
          <p:nvPr/>
        </p:nvSpPr>
        <p:spPr>
          <a:xfrm rot="10800000">
            <a:off x="3962400" y="3015605"/>
            <a:ext cx="2057400" cy="38100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12 - Δεξιό βέλος"/>
          <p:cNvSpPr/>
          <p:nvPr/>
        </p:nvSpPr>
        <p:spPr>
          <a:xfrm>
            <a:off x="3962400" y="4867672"/>
            <a:ext cx="2057400"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13 - TextBox"/>
          <p:cNvSpPr txBox="1"/>
          <p:nvPr/>
        </p:nvSpPr>
        <p:spPr>
          <a:xfrm>
            <a:off x="-36512" y="185445"/>
            <a:ext cx="9144000" cy="661720"/>
          </a:xfrm>
          <a:prstGeom prst="rect">
            <a:avLst/>
          </a:prstGeom>
          <a:noFill/>
        </p:spPr>
        <p:txBody>
          <a:bodyPr wrap="square" rtlCol="0">
            <a:spAutoFit/>
          </a:bodyPr>
          <a:lstStyle/>
          <a:p>
            <a:pPr algn="ctr"/>
            <a:r>
              <a:rPr lang="el-GR" sz="3700" b="1" dirty="0" smtClean="0">
                <a:latin typeface="Lucida Console" pitchFamily="49" charset="0"/>
                <a:ea typeface="+mj-ea"/>
                <a:cs typeface="+mj-cs"/>
              </a:rPr>
              <a:t>Σημασία Ποιότητας</a:t>
            </a:r>
            <a:endParaRPr lang="el-GR" sz="3700" b="1" dirty="0">
              <a:latin typeface="Lucida Console" pitchFamily="49" charset="0"/>
              <a:ea typeface="+mj-ea"/>
              <a:cs typeface="+mj-cs"/>
            </a:endParaRPr>
          </a:p>
        </p:txBody>
      </p:sp>
      <p:sp>
        <p:nvSpPr>
          <p:cNvPr id="2" name="TextBox 1"/>
          <p:cNvSpPr txBox="1"/>
          <p:nvPr/>
        </p:nvSpPr>
        <p:spPr>
          <a:xfrm>
            <a:off x="179512" y="6258798"/>
            <a:ext cx="9649072" cy="338554"/>
          </a:xfrm>
          <a:prstGeom prst="rect">
            <a:avLst/>
          </a:prstGeom>
          <a:noFill/>
        </p:spPr>
        <p:txBody>
          <a:bodyPr wrap="square" rtlCol="0">
            <a:spAutoFit/>
          </a:bodyPr>
          <a:lstStyle/>
          <a:p>
            <a:r>
              <a:rPr lang="en-US" sz="1600" i="1" dirty="0" smtClean="0">
                <a:latin typeface="Lucida Console" panose="020B0609040504020204" pitchFamily="49" charset="0"/>
              </a:rPr>
              <a:t>“A Happy customer tells a friend; an unhappy customer tells the world”</a:t>
            </a:r>
            <a:endParaRPr lang="el-GR" sz="1600" i="1" dirty="0">
              <a:latin typeface="Lucida Console" panose="020B060904050402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0"/>
                            </p:stCondLst>
                            <p:childTnLst>
                              <p:par>
                                <p:cTn id="20" presetID="22" presetClass="entr" presetSubtype="2"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 Θέση περιεχομένου"/>
          <p:cNvGraphicFramePr>
            <a:graphicFrameLocks noGrp="1"/>
          </p:cNvGraphicFramePr>
          <p:nvPr>
            <p:ph idx="1"/>
          </p:nvPr>
        </p:nvGraphicFramePr>
        <p:xfrm>
          <a:off x="457200" y="1340768"/>
          <a:ext cx="3538736" cy="4666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6 - Διάγραμμα"/>
          <p:cNvGraphicFramePr/>
          <p:nvPr/>
        </p:nvGraphicFramePr>
        <p:xfrm>
          <a:off x="1259632" y="1052736"/>
          <a:ext cx="6912768" cy="5400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7 - TextBox"/>
          <p:cNvSpPr txBox="1"/>
          <p:nvPr/>
        </p:nvSpPr>
        <p:spPr>
          <a:xfrm>
            <a:off x="-36512" y="185445"/>
            <a:ext cx="9144000" cy="661720"/>
          </a:xfrm>
          <a:prstGeom prst="rect">
            <a:avLst/>
          </a:prstGeom>
          <a:noFill/>
        </p:spPr>
        <p:txBody>
          <a:bodyPr wrap="square" rtlCol="0">
            <a:spAutoFit/>
          </a:bodyPr>
          <a:lstStyle/>
          <a:p>
            <a:pPr algn="ctr"/>
            <a:r>
              <a:rPr lang="el-GR" sz="3700" b="1" dirty="0" smtClean="0">
                <a:latin typeface="Lucida Console" pitchFamily="49" charset="0"/>
              </a:rPr>
              <a:t>Σημασία Ποιότητας</a:t>
            </a:r>
            <a:endParaRPr lang="el-GR" sz="3700" b="1" dirty="0">
              <a:latin typeface="Lucida Console" pitchFamily="49" charset="0"/>
            </a:endParaRPr>
          </a:p>
        </p:txBody>
      </p:sp>
      <p:sp>
        <p:nvSpPr>
          <p:cNvPr id="9" name="8 - TextBox"/>
          <p:cNvSpPr txBox="1"/>
          <p:nvPr/>
        </p:nvSpPr>
        <p:spPr>
          <a:xfrm>
            <a:off x="323528" y="1196752"/>
            <a:ext cx="4419600" cy="446276"/>
          </a:xfrm>
          <a:prstGeom prst="rect">
            <a:avLst/>
          </a:prstGeom>
          <a:noFill/>
        </p:spPr>
        <p:txBody>
          <a:bodyPr wrap="square" rtlCol="0">
            <a:spAutoFit/>
          </a:bodyPr>
          <a:lstStyle/>
          <a:p>
            <a:r>
              <a:rPr lang="el-GR" sz="2300" b="1" dirty="0" smtClean="0">
                <a:latin typeface="Lucida Console" pitchFamily="49" charset="0"/>
                <a:cs typeface="Times New Roman" pitchFamily="18" charset="0"/>
              </a:rPr>
              <a:t>Κέρδος</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21 - Εικόνα" descr="index1.png"/>
          <p:cNvPicPr>
            <a:picLocks noChangeAspect="1"/>
          </p:cNvPicPr>
          <p:nvPr/>
        </p:nvPicPr>
        <p:blipFill>
          <a:blip r:embed="rId3" cstate="print"/>
          <a:stretch>
            <a:fillRect/>
          </a:stretch>
        </p:blipFill>
        <p:spPr>
          <a:xfrm>
            <a:off x="323528" y="2204864"/>
            <a:ext cx="3022848" cy="1511424"/>
          </a:xfrm>
          <a:prstGeom prst="rect">
            <a:avLst/>
          </a:prstGeom>
        </p:spPr>
      </p:pic>
      <p:pic>
        <p:nvPicPr>
          <p:cNvPr id="23" name="22 - Εικόνα" descr="index2.png"/>
          <p:cNvPicPr>
            <a:picLocks noChangeAspect="1"/>
          </p:cNvPicPr>
          <p:nvPr/>
        </p:nvPicPr>
        <p:blipFill>
          <a:blip r:embed="rId4" cstate="print"/>
          <a:stretch>
            <a:fillRect/>
          </a:stretch>
        </p:blipFill>
        <p:spPr>
          <a:xfrm>
            <a:off x="3851920" y="1700808"/>
            <a:ext cx="4077574" cy="962025"/>
          </a:xfrm>
          <a:prstGeom prst="rect">
            <a:avLst/>
          </a:prstGeom>
        </p:spPr>
      </p:pic>
      <p:sp>
        <p:nvSpPr>
          <p:cNvPr id="26" name="25 - TextBox"/>
          <p:cNvSpPr txBox="1"/>
          <p:nvPr/>
        </p:nvSpPr>
        <p:spPr>
          <a:xfrm>
            <a:off x="323528" y="1052736"/>
            <a:ext cx="4419600" cy="446276"/>
          </a:xfrm>
          <a:prstGeom prst="rect">
            <a:avLst/>
          </a:prstGeom>
          <a:noFill/>
        </p:spPr>
        <p:txBody>
          <a:bodyPr wrap="square" rtlCol="0">
            <a:spAutoFit/>
          </a:bodyPr>
          <a:lstStyle/>
          <a:p>
            <a:r>
              <a:rPr lang="el-GR" sz="2300" b="1" dirty="0" smtClean="0">
                <a:latin typeface="Lucida Console" pitchFamily="49" charset="0"/>
                <a:cs typeface="Times New Roman" pitchFamily="18" charset="0"/>
              </a:rPr>
              <a:t>Φήμη Εταιρίας</a:t>
            </a:r>
          </a:p>
        </p:txBody>
      </p:sp>
      <p:sp>
        <p:nvSpPr>
          <p:cNvPr id="30" name="29 - TextBox"/>
          <p:cNvSpPr txBox="1"/>
          <p:nvPr/>
        </p:nvSpPr>
        <p:spPr>
          <a:xfrm>
            <a:off x="6588224" y="6096000"/>
            <a:ext cx="2743200" cy="381000"/>
          </a:xfrm>
          <a:prstGeom prst="rect">
            <a:avLst/>
          </a:prstGeom>
          <a:noFill/>
        </p:spPr>
        <p:txBody>
          <a:bodyPr wrap="square" rtlCol="0">
            <a:spAutoFit/>
          </a:bodyPr>
          <a:lstStyle/>
          <a:p>
            <a:r>
              <a:rPr lang="el-GR" dirty="0" smtClean="0">
                <a:solidFill>
                  <a:schemeClr val="bg1"/>
                </a:solidFill>
              </a:rPr>
              <a:t>ΠΗΓΗ: </a:t>
            </a:r>
            <a:r>
              <a:rPr lang="en-US" i="1" dirty="0" smtClean="0">
                <a:solidFill>
                  <a:schemeClr val="bg1"/>
                </a:solidFill>
              </a:rPr>
              <a:t>Forbes, 2017</a:t>
            </a:r>
            <a:endParaRPr lang="el-GR" i="1" dirty="0">
              <a:solidFill>
                <a:schemeClr val="bg1"/>
              </a:solidFill>
            </a:endParaRPr>
          </a:p>
        </p:txBody>
      </p:sp>
      <p:pic>
        <p:nvPicPr>
          <p:cNvPr id="31" name="30 - Εικόνα" descr="adidas.png"/>
          <p:cNvPicPr>
            <a:picLocks noChangeAspect="1"/>
          </p:cNvPicPr>
          <p:nvPr/>
        </p:nvPicPr>
        <p:blipFill>
          <a:blip r:embed="rId5" cstate="print"/>
          <a:stretch>
            <a:fillRect/>
          </a:stretch>
        </p:blipFill>
        <p:spPr>
          <a:xfrm>
            <a:off x="323528" y="5257800"/>
            <a:ext cx="2374210" cy="1600200"/>
          </a:xfrm>
          <a:prstGeom prst="rect">
            <a:avLst/>
          </a:prstGeom>
        </p:spPr>
      </p:pic>
      <p:pic>
        <p:nvPicPr>
          <p:cNvPr id="32" name="31 - Εικόνα" descr="sony.png"/>
          <p:cNvPicPr>
            <a:picLocks noChangeAspect="1"/>
          </p:cNvPicPr>
          <p:nvPr/>
        </p:nvPicPr>
        <p:blipFill>
          <a:blip r:embed="rId6" cstate="print"/>
          <a:stretch>
            <a:fillRect/>
          </a:stretch>
        </p:blipFill>
        <p:spPr>
          <a:xfrm>
            <a:off x="3059832" y="3933056"/>
            <a:ext cx="2619375" cy="1295400"/>
          </a:xfrm>
          <a:prstGeom prst="rect">
            <a:avLst/>
          </a:prstGeom>
        </p:spPr>
      </p:pic>
      <p:sp>
        <p:nvSpPr>
          <p:cNvPr id="9" name="8 - TextBox"/>
          <p:cNvSpPr txBox="1"/>
          <p:nvPr/>
        </p:nvSpPr>
        <p:spPr>
          <a:xfrm>
            <a:off x="-36512" y="185445"/>
            <a:ext cx="9144000" cy="661720"/>
          </a:xfrm>
          <a:prstGeom prst="rect">
            <a:avLst/>
          </a:prstGeom>
          <a:noFill/>
        </p:spPr>
        <p:txBody>
          <a:bodyPr wrap="square" rtlCol="0">
            <a:spAutoFit/>
          </a:bodyPr>
          <a:lstStyle/>
          <a:p>
            <a:pPr algn="ctr"/>
            <a:r>
              <a:rPr lang="el-GR" sz="3700" b="1" dirty="0" smtClean="0">
                <a:latin typeface="Lucida Console" pitchFamily="49" charset="0"/>
              </a:rPr>
              <a:t>Σημασία Ποιότητας</a:t>
            </a:r>
            <a:endParaRPr lang="el-GR" sz="3700" b="1" dirty="0">
              <a:latin typeface="Lucida Console" pitchFamily="49" charset="0"/>
            </a:endParaRPr>
          </a:p>
        </p:txBody>
      </p:sp>
      <p:sp>
        <p:nvSpPr>
          <p:cNvPr id="10" name="9 - TextBox"/>
          <p:cNvSpPr txBox="1"/>
          <p:nvPr/>
        </p:nvSpPr>
        <p:spPr>
          <a:xfrm>
            <a:off x="5975648" y="3140968"/>
            <a:ext cx="3168352" cy="1754326"/>
          </a:xfrm>
          <a:prstGeom prst="rect">
            <a:avLst/>
          </a:prstGeom>
          <a:noFill/>
        </p:spPr>
        <p:txBody>
          <a:bodyPr wrap="square" rtlCol="0">
            <a:spAutoFit/>
          </a:bodyPr>
          <a:lstStyle/>
          <a:p>
            <a:r>
              <a:rPr lang="el-GR" dirty="0" smtClean="0">
                <a:solidFill>
                  <a:schemeClr val="accent3"/>
                </a:solidFill>
              </a:rPr>
              <a:t>«</a:t>
            </a:r>
            <a:r>
              <a:rPr lang="en-US" dirty="0" smtClean="0">
                <a:solidFill>
                  <a:schemeClr val="accent3"/>
                </a:solidFill>
              </a:rPr>
              <a:t>X</a:t>
            </a:r>
            <a:r>
              <a:rPr lang="el-GR" dirty="0" err="1" smtClean="0">
                <a:solidFill>
                  <a:schemeClr val="accent3"/>
                </a:solidFill>
              </a:rPr>
              <a:t>ρειάζονται</a:t>
            </a:r>
            <a:r>
              <a:rPr lang="el-GR" dirty="0" smtClean="0">
                <a:solidFill>
                  <a:schemeClr val="accent3"/>
                </a:solidFill>
              </a:rPr>
              <a:t> 20 χρόνια για να χτίσεις τη φήμη μιας εταιρείας και μόλις πέντε λεπτά για να την καταστρέψεις..”</a:t>
            </a:r>
          </a:p>
          <a:p>
            <a:r>
              <a:rPr lang="en-US" i="1" dirty="0" smtClean="0">
                <a:solidFill>
                  <a:schemeClr val="accent3"/>
                </a:solidFill>
              </a:rPr>
              <a:t>Warren Buffet</a:t>
            </a:r>
            <a:endParaRPr lang="el-GR" i="1"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 Ευθεία γραμμή σύνδεσης"/>
          <p:cNvCxnSpPr/>
          <p:nvPr/>
        </p:nvCxnSpPr>
        <p:spPr>
          <a:xfrm>
            <a:off x="685800" y="5791200"/>
            <a:ext cx="228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 Ευθεία γραμμή σύνδεσης"/>
          <p:cNvCxnSpPr/>
          <p:nvPr/>
        </p:nvCxnSpPr>
        <p:spPr>
          <a:xfrm rot="5400000" flipH="1" flipV="1">
            <a:off x="2133600" y="49530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11 - Ευθεία γραμμή σύνδεσης"/>
          <p:cNvCxnSpPr/>
          <p:nvPr/>
        </p:nvCxnSpPr>
        <p:spPr>
          <a:xfrm>
            <a:off x="2971800" y="4114800"/>
            <a:ext cx="228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12 - Ευθεία γραμμή σύνδεσης"/>
          <p:cNvCxnSpPr/>
          <p:nvPr/>
        </p:nvCxnSpPr>
        <p:spPr>
          <a:xfrm rot="5400000" flipH="1" flipV="1">
            <a:off x="4419600" y="32766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13 - Ευθεία γραμμή σύνδεσης"/>
          <p:cNvCxnSpPr/>
          <p:nvPr/>
        </p:nvCxnSpPr>
        <p:spPr>
          <a:xfrm>
            <a:off x="5257800" y="2438400"/>
            <a:ext cx="2286000" cy="0"/>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14 - TextBox"/>
          <p:cNvSpPr txBox="1"/>
          <p:nvPr/>
        </p:nvSpPr>
        <p:spPr>
          <a:xfrm>
            <a:off x="762000" y="5105400"/>
            <a:ext cx="2057400" cy="646331"/>
          </a:xfrm>
          <a:prstGeom prst="rect">
            <a:avLst/>
          </a:prstGeom>
          <a:noFill/>
        </p:spPr>
        <p:txBody>
          <a:bodyPr wrap="square" rtlCol="0">
            <a:spAutoFit/>
          </a:bodyPr>
          <a:lstStyle/>
          <a:p>
            <a:pPr algn="ctr"/>
            <a:r>
              <a:rPr lang="el-GR" dirty="0" smtClean="0">
                <a:latin typeface="Lucida Console" pitchFamily="49" charset="0"/>
              </a:rPr>
              <a:t>Εξυπηρέτηση</a:t>
            </a:r>
          </a:p>
          <a:p>
            <a:pPr algn="ctr"/>
            <a:r>
              <a:rPr lang="el-GR" dirty="0" smtClean="0">
                <a:latin typeface="Lucida Console" pitchFamily="49" charset="0"/>
              </a:rPr>
              <a:t>Πελατών</a:t>
            </a:r>
            <a:endParaRPr lang="el-GR" dirty="0">
              <a:latin typeface="Lucida Console" pitchFamily="49" charset="0"/>
            </a:endParaRPr>
          </a:p>
        </p:txBody>
      </p:sp>
      <p:sp>
        <p:nvSpPr>
          <p:cNvPr id="16" name="15 - TextBox"/>
          <p:cNvSpPr txBox="1"/>
          <p:nvPr/>
        </p:nvSpPr>
        <p:spPr>
          <a:xfrm>
            <a:off x="3200400" y="3429000"/>
            <a:ext cx="2057400" cy="646331"/>
          </a:xfrm>
          <a:prstGeom prst="rect">
            <a:avLst/>
          </a:prstGeom>
          <a:noFill/>
        </p:spPr>
        <p:txBody>
          <a:bodyPr wrap="square" rtlCol="0">
            <a:spAutoFit/>
          </a:bodyPr>
          <a:lstStyle/>
          <a:p>
            <a:pPr algn="ctr"/>
            <a:r>
              <a:rPr lang="el-GR" dirty="0" smtClean="0">
                <a:solidFill>
                  <a:srgbClr val="FFFF00"/>
                </a:solidFill>
                <a:latin typeface="Lucida Console" pitchFamily="49" charset="0"/>
              </a:rPr>
              <a:t>Ικανοποίηση</a:t>
            </a:r>
          </a:p>
          <a:p>
            <a:pPr algn="ctr"/>
            <a:r>
              <a:rPr lang="el-GR" dirty="0" smtClean="0">
                <a:solidFill>
                  <a:srgbClr val="FFFF00"/>
                </a:solidFill>
                <a:latin typeface="Lucida Console" pitchFamily="49" charset="0"/>
              </a:rPr>
              <a:t>Πελατών</a:t>
            </a:r>
            <a:endParaRPr lang="el-GR" dirty="0">
              <a:solidFill>
                <a:srgbClr val="FFFF00"/>
              </a:solidFill>
              <a:latin typeface="Lucida Console" pitchFamily="49" charset="0"/>
            </a:endParaRPr>
          </a:p>
        </p:txBody>
      </p:sp>
      <p:sp>
        <p:nvSpPr>
          <p:cNvPr id="17" name="16 - TextBox"/>
          <p:cNvSpPr txBox="1"/>
          <p:nvPr/>
        </p:nvSpPr>
        <p:spPr>
          <a:xfrm>
            <a:off x="5486400" y="1752600"/>
            <a:ext cx="2057400" cy="646331"/>
          </a:xfrm>
          <a:prstGeom prst="rect">
            <a:avLst/>
          </a:prstGeom>
          <a:noFill/>
        </p:spPr>
        <p:txBody>
          <a:bodyPr wrap="square" rtlCol="0">
            <a:spAutoFit/>
          </a:bodyPr>
          <a:lstStyle/>
          <a:p>
            <a:pPr algn="ctr"/>
            <a:r>
              <a:rPr lang="el-GR" dirty="0" smtClean="0">
                <a:solidFill>
                  <a:schemeClr val="accent4">
                    <a:lumMod val="40000"/>
                    <a:lumOff val="60000"/>
                  </a:schemeClr>
                </a:solidFill>
                <a:latin typeface="Lucida Console" pitchFamily="49" charset="0"/>
              </a:rPr>
              <a:t>Προσήλωση</a:t>
            </a:r>
          </a:p>
          <a:p>
            <a:pPr algn="ctr"/>
            <a:r>
              <a:rPr lang="el-GR" dirty="0" smtClean="0">
                <a:solidFill>
                  <a:schemeClr val="accent4">
                    <a:lumMod val="40000"/>
                    <a:lumOff val="60000"/>
                  </a:schemeClr>
                </a:solidFill>
                <a:latin typeface="Lucida Console" pitchFamily="49" charset="0"/>
              </a:rPr>
              <a:t>Πελατών</a:t>
            </a:r>
            <a:endParaRPr lang="el-GR" dirty="0">
              <a:solidFill>
                <a:schemeClr val="accent4">
                  <a:lumMod val="40000"/>
                  <a:lumOff val="60000"/>
                </a:schemeClr>
              </a:solidFill>
              <a:latin typeface="Lucida Console" pitchFamily="49" charset="0"/>
            </a:endParaRPr>
          </a:p>
        </p:txBody>
      </p:sp>
      <p:sp>
        <p:nvSpPr>
          <p:cNvPr id="18" name="17 - Δεξιό βέλος"/>
          <p:cNvSpPr/>
          <p:nvPr/>
        </p:nvSpPr>
        <p:spPr>
          <a:xfrm rot="19189718">
            <a:off x="2107165" y="4321040"/>
            <a:ext cx="5795748" cy="533400"/>
          </a:xfrm>
          <a:prstGeom prst="rightArrow">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19 - TextBox"/>
          <p:cNvSpPr txBox="1"/>
          <p:nvPr/>
        </p:nvSpPr>
        <p:spPr>
          <a:xfrm>
            <a:off x="4876800" y="4888468"/>
            <a:ext cx="3511624" cy="477054"/>
          </a:xfrm>
          <a:prstGeom prst="rect">
            <a:avLst/>
          </a:prstGeom>
          <a:noFill/>
        </p:spPr>
        <p:txBody>
          <a:bodyPr wrap="square" rtlCol="0">
            <a:spAutoFit/>
          </a:bodyPr>
          <a:lstStyle/>
          <a:p>
            <a:r>
              <a:rPr lang="el-GR" sz="2500" b="1" dirty="0" smtClean="0">
                <a:solidFill>
                  <a:srgbClr val="FF0000"/>
                </a:solidFill>
                <a:latin typeface="Lucida Console" pitchFamily="49" charset="0"/>
              </a:rPr>
              <a:t>ΦΗΜΗ ΕΤΑΙΡΙΑΣ</a:t>
            </a:r>
            <a:endParaRPr lang="el-GR" sz="2500" b="1" dirty="0">
              <a:solidFill>
                <a:srgbClr val="FF0000"/>
              </a:solidFill>
              <a:latin typeface="Lucida Console" pitchFamily="49" charset="0"/>
            </a:endParaRPr>
          </a:p>
        </p:txBody>
      </p:sp>
      <p:sp>
        <p:nvSpPr>
          <p:cNvPr id="21" name="20 - TextBox"/>
          <p:cNvSpPr txBox="1"/>
          <p:nvPr/>
        </p:nvSpPr>
        <p:spPr>
          <a:xfrm>
            <a:off x="-36512" y="185445"/>
            <a:ext cx="9144000" cy="769441"/>
          </a:xfrm>
          <a:prstGeom prst="rect">
            <a:avLst/>
          </a:prstGeom>
          <a:noFill/>
        </p:spPr>
        <p:txBody>
          <a:bodyPr wrap="square" rtlCol="0">
            <a:spAutoFit/>
          </a:bodyPr>
          <a:lstStyle/>
          <a:p>
            <a:pPr algn="ctr"/>
            <a:r>
              <a:rPr lang="el-GR" sz="4400" b="1" dirty="0" smtClean="0">
                <a:latin typeface="Lucida Console" pitchFamily="49" charset="0"/>
              </a:rPr>
              <a:t>Σημασία Ποιότητας</a:t>
            </a:r>
            <a:endParaRPr lang="el-GR" sz="44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1000"/>
                                        <p:tgtEl>
                                          <p:spTgt spid="11"/>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childTnLst>
                          </p:cTn>
                        </p:par>
                        <p:par>
                          <p:cTn id="19" fill="hold">
                            <p:stCondLst>
                              <p:cond delay="3000"/>
                            </p:stCondLst>
                            <p:childTnLst>
                              <p:par>
                                <p:cTn id="20" presetID="1"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par>
                          <p:cTn id="22" fill="hold">
                            <p:stCondLst>
                              <p:cond delay="3000"/>
                            </p:stCondLst>
                            <p:childTnLst>
                              <p:par>
                                <p:cTn id="23" presetID="22" presetClass="entr" presetSubtype="4"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1000"/>
                                        <p:tgtEl>
                                          <p:spTgt spid="13"/>
                                        </p:tgtEl>
                                      </p:cBhvr>
                                    </p:animEffect>
                                  </p:childTnLst>
                                </p:cTn>
                              </p:par>
                            </p:childTnLst>
                          </p:cTn>
                        </p:par>
                        <p:par>
                          <p:cTn id="26" fill="hold">
                            <p:stCondLst>
                              <p:cond delay="40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1000"/>
                                        <p:tgtEl>
                                          <p:spTgt spid="14"/>
                                        </p:tgtEl>
                                      </p:cBhvr>
                                    </p:animEffect>
                                  </p:childTnLst>
                                </p:cTn>
                              </p:par>
                            </p:childTnLst>
                          </p:cTn>
                        </p:par>
                        <p:par>
                          <p:cTn id="30" fill="hold">
                            <p:stCondLst>
                              <p:cond delay="5000"/>
                            </p:stCondLst>
                            <p:childTnLst>
                              <p:par>
                                <p:cTn id="31" presetID="1"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1000"/>
                                        <p:tgtEl>
                                          <p:spTgt spid="18"/>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animBg="1"/>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 Έλλειψη"/>
          <p:cNvSpPr/>
          <p:nvPr/>
        </p:nvSpPr>
        <p:spPr>
          <a:xfrm>
            <a:off x="1475656" y="1340768"/>
            <a:ext cx="6048672" cy="5184576"/>
          </a:xfrm>
          <a:prstGeom prst="ellipse">
            <a:avLst/>
          </a:prstGeom>
        </p:spPr>
        <p:style>
          <a:lnRef idx="1">
            <a:schemeClr val="accent6"/>
          </a:lnRef>
          <a:fillRef idx="2">
            <a:schemeClr val="accent6"/>
          </a:fillRef>
          <a:effectRef idx="1">
            <a:schemeClr val="accent6"/>
          </a:effectRef>
          <a:fontRef idx="minor">
            <a:schemeClr val="dk1"/>
          </a:fontRef>
        </p:style>
        <p:txBody>
          <a:bodyPr vert="vert270" rtlCol="0" anchor="t" anchorCtr="1"/>
          <a:lstStyle/>
          <a:p>
            <a:pPr algn="ctr"/>
            <a:r>
              <a:rPr lang="el-GR" sz="3200" b="1" cap="all" dirty="0" smtClean="0">
                <a:ln w="9000" cmpd="sng">
                  <a:solidFill>
                    <a:schemeClr val="accent4">
                      <a:shade val="50000"/>
                      <a:satMod val="120000"/>
                    </a:schemeClr>
                  </a:solidFill>
                  <a:prstDash val="solid"/>
                </a:ln>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shape">
                    <a:fillToRect l="50000" t="50000" r="50000" b="50000"/>
                  </a:path>
                  <a:tileRect/>
                </a:gradFill>
                <a:effectLst>
                  <a:reflection blurRad="12700" stA="28000" endPos="45000" dist="1000" dir="5400000" sy="-100000" algn="bl" rotWithShape="0"/>
                </a:effectLst>
              </a:rPr>
              <a:t>ΕΠΙΧΕΙΡΗΣΗ </a:t>
            </a:r>
          </a:p>
          <a:p>
            <a:pPr algn="ctr"/>
            <a:endParaRPr lang="el-GR" sz="3200" b="1" cap="all" dirty="0" smtClean="0">
              <a:ln w="9000" cmpd="sng">
                <a:solidFill>
                  <a:schemeClr val="accent4">
                    <a:shade val="50000"/>
                    <a:satMod val="120000"/>
                  </a:schemeClr>
                </a:solidFill>
                <a:prstDash val="solid"/>
              </a:ln>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shape">
                  <a:fillToRect l="50000" t="50000" r="50000" b="50000"/>
                </a:path>
                <a:tileRect/>
              </a:gradFill>
              <a:effectLst>
                <a:reflection blurRad="12700" stA="28000" endPos="45000" dist="1000" dir="5400000" sy="-100000" algn="bl" rotWithShape="0"/>
              </a:effectLst>
            </a:endParaRPr>
          </a:p>
          <a:p>
            <a:pPr algn="ctr"/>
            <a:endParaRPr lang="el-GR" sz="3200" b="1" cap="all" dirty="0" smtClean="0">
              <a:ln w="9000" cmpd="sng">
                <a:solidFill>
                  <a:schemeClr val="accent4">
                    <a:shade val="50000"/>
                    <a:satMod val="120000"/>
                  </a:schemeClr>
                </a:solidFill>
                <a:prstDash val="solid"/>
              </a:ln>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shape">
                  <a:fillToRect l="50000" t="50000" r="50000" b="50000"/>
                </a:path>
                <a:tileRect/>
              </a:gradFill>
              <a:effectLst>
                <a:reflection blurRad="12700" stA="28000" endPos="45000" dist="1000" dir="5400000" sy="-100000" algn="bl" rotWithShape="0"/>
              </a:effectLst>
            </a:endParaRPr>
          </a:p>
          <a:p>
            <a:pPr algn="ctr"/>
            <a:endParaRPr lang="el-GR" sz="3200" b="1" cap="all" dirty="0" smtClean="0">
              <a:ln w="9000" cmpd="sng">
                <a:solidFill>
                  <a:schemeClr val="accent4">
                    <a:shade val="50000"/>
                    <a:satMod val="120000"/>
                  </a:schemeClr>
                </a:solidFill>
                <a:prstDash val="solid"/>
              </a:ln>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shape">
                  <a:fillToRect l="50000" t="50000" r="50000" b="50000"/>
                </a:path>
                <a:tileRect/>
              </a:gradFill>
              <a:effectLst>
                <a:reflection blurRad="12700" stA="28000" endPos="45000" dist="1000" dir="5400000" sy="-100000" algn="bl" rotWithShape="0"/>
              </a:effectLst>
            </a:endParaRPr>
          </a:p>
          <a:p>
            <a:pPr algn="ctr"/>
            <a:endParaRPr lang="el-GR" sz="3200" b="1" cap="all" dirty="0" smtClean="0">
              <a:ln w="9000" cmpd="sng">
                <a:solidFill>
                  <a:schemeClr val="accent4">
                    <a:shade val="50000"/>
                    <a:satMod val="120000"/>
                  </a:schemeClr>
                </a:solidFill>
                <a:prstDash val="solid"/>
              </a:ln>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shape">
                  <a:fillToRect l="50000" t="50000" r="50000" b="50000"/>
                </a:path>
                <a:tileRect/>
              </a:gradFill>
              <a:effectLst>
                <a:reflection blurRad="12700" stA="28000" endPos="45000" dist="1000" dir="5400000" sy="-100000" algn="bl" rotWithShape="0"/>
              </a:effectLst>
            </a:endParaRPr>
          </a:p>
          <a:p>
            <a:pPr algn="ctr"/>
            <a:endParaRPr lang="el-GR" sz="3200" b="1" cap="all" dirty="0" smtClean="0">
              <a:ln w="9000" cmpd="sng">
                <a:solidFill>
                  <a:schemeClr val="accent4">
                    <a:shade val="50000"/>
                    <a:satMod val="120000"/>
                  </a:schemeClr>
                </a:solidFill>
                <a:prstDash val="solid"/>
              </a:ln>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shape">
                  <a:fillToRect l="50000" t="50000" r="50000" b="50000"/>
                </a:path>
                <a:tileRect/>
              </a:gradFill>
              <a:effectLst>
                <a:reflection blurRad="12700" stA="28000" endPos="45000" dist="1000" dir="5400000" sy="-100000" algn="bl" rotWithShape="0"/>
              </a:effectLst>
            </a:endParaRPr>
          </a:p>
          <a:p>
            <a:pPr algn="ctr"/>
            <a:endParaRPr lang="el-GR" sz="3200" b="1" cap="all" dirty="0" smtClean="0">
              <a:ln w="9000" cmpd="sng">
                <a:solidFill>
                  <a:schemeClr val="accent4">
                    <a:shade val="50000"/>
                    <a:satMod val="120000"/>
                  </a:schemeClr>
                </a:solidFill>
                <a:prstDash val="solid"/>
              </a:ln>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shape">
                  <a:fillToRect l="50000" t="50000" r="50000" b="50000"/>
                </a:path>
                <a:tileRect/>
              </a:gradFill>
              <a:effectLst>
                <a:reflection blurRad="12700" stA="28000" endPos="45000" dist="1000" dir="5400000" sy="-100000" algn="bl" rotWithShape="0"/>
              </a:effectLst>
            </a:endParaRPr>
          </a:p>
          <a:p>
            <a:pPr algn="ctr"/>
            <a:r>
              <a:rPr lang="el-GR" sz="3200" b="1" cap="all" dirty="0" smtClean="0">
                <a:ln w="9000" cmpd="sng">
                  <a:solidFill>
                    <a:schemeClr val="accent4">
                      <a:shade val="50000"/>
                      <a:satMod val="120000"/>
                    </a:schemeClr>
                  </a:solidFill>
                  <a:prstDash val="solid"/>
                </a:ln>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shape">
                    <a:fillToRect l="50000" t="50000" r="50000" b="50000"/>
                  </a:path>
                  <a:tileRect/>
                </a:gradFill>
                <a:effectLst>
                  <a:reflection blurRad="12700" stA="28000" endPos="45000" dist="1000" dir="5400000" sy="-100000" algn="bl" rotWithShape="0"/>
                </a:effectLst>
              </a:rPr>
              <a:t>ΚΑΤΑΝΑΛΩΤΗΣ</a:t>
            </a:r>
          </a:p>
        </p:txBody>
      </p:sp>
      <p:sp>
        <p:nvSpPr>
          <p:cNvPr id="10" name="9 - Έλλειψη"/>
          <p:cNvSpPr/>
          <p:nvPr/>
        </p:nvSpPr>
        <p:spPr>
          <a:xfrm>
            <a:off x="2267744" y="2492896"/>
            <a:ext cx="720080" cy="29523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4 - Επεξήγηση με αριστερό-δεξιό βέλος"/>
          <p:cNvSpPr/>
          <p:nvPr/>
        </p:nvSpPr>
        <p:spPr>
          <a:xfrm>
            <a:off x="3563888" y="2708920"/>
            <a:ext cx="1872208" cy="2232248"/>
          </a:xfrm>
          <a:prstGeom prst="leftRightArrow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2" name="11 - Έλλειψη"/>
          <p:cNvSpPr/>
          <p:nvPr/>
        </p:nvSpPr>
        <p:spPr>
          <a:xfrm>
            <a:off x="5652120" y="2132856"/>
            <a:ext cx="864096" cy="3600400"/>
          </a:xfrm>
          <a:prstGeom prst="ellipse">
            <a:avLst/>
          </a:prstGeom>
          <a:noFill/>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10 - TextBox"/>
          <p:cNvSpPr txBox="1"/>
          <p:nvPr/>
        </p:nvSpPr>
        <p:spPr>
          <a:xfrm>
            <a:off x="-36512" y="185445"/>
            <a:ext cx="9144000" cy="769441"/>
          </a:xfrm>
          <a:prstGeom prst="rect">
            <a:avLst/>
          </a:prstGeom>
          <a:noFill/>
        </p:spPr>
        <p:txBody>
          <a:bodyPr wrap="square" rtlCol="0">
            <a:spAutoFit/>
          </a:bodyPr>
          <a:lstStyle/>
          <a:p>
            <a:pPr algn="ctr"/>
            <a:r>
              <a:rPr lang="el-GR" sz="4400" b="1" dirty="0" smtClean="0">
                <a:latin typeface="Lucida Console" pitchFamily="49" charset="0"/>
              </a:rPr>
              <a:t>Σημασία Ποιότητας</a:t>
            </a:r>
            <a:endParaRPr lang="el-GR" sz="4400" b="1" dirty="0">
              <a:latin typeface="Lucida Console" pitchFamily="49" charset="0"/>
            </a:endParaRPr>
          </a:p>
        </p:txBody>
      </p:sp>
      <p:sp>
        <p:nvSpPr>
          <p:cNvPr id="13" name="12 - TextBox"/>
          <p:cNvSpPr txBox="1"/>
          <p:nvPr/>
        </p:nvSpPr>
        <p:spPr>
          <a:xfrm>
            <a:off x="323528" y="1052736"/>
            <a:ext cx="4419600" cy="446276"/>
          </a:xfrm>
          <a:prstGeom prst="rect">
            <a:avLst/>
          </a:prstGeom>
          <a:noFill/>
        </p:spPr>
        <p:txBody>
          <a:bodyPr wrap="square" rtlCol="0">
            <a:spAutoFit/>
          </a:bodyPr>
          <a:lstStyle/>
          <a:p>
            <a:r>
              <a:rPr lang="el-GR" sz="2300" b="1" dirty="0" smtClean="0">
                <a:latin typeface="Lucida Console" pitchFamily="49" charset="0"/>
                <a:cs typeface="Times New Roman" pitchFamily="18" charset="0"/>
              </a:rPr>
              <a:t>Κοινωνικό Σύνολο</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a:xfrm>
            <a:off x="457200" y="1642797"/>
            <a:ext cx="8363272" cy="4738531"/>
          </a:xfrm>
        </p:spPr>
        <p:txBody>
          <a:bodyPr>
            <a:normAutofit/>
          </a:bodyPr>
          <a:lstStyle/>
          <a:p>
            <a:pPr>
              <a:buFont typeface="Wingdings" pitchFamily="2" charset="2"/>
              <a:buChar char="v"/>
            </a:pPr>
            <a:r>
              <a:rPr lang="el-GR" dirty="0" smtClean="0">
                <a:latin typeface="Lucida Console" pitchFamily="49" charset="0"/>
              </a:rPr>
              <a:t>Ικανοποιημένοι πελάτες</a:t>
            </a:r>
          </a:p>
          <a:p>
            <a:pPr>
              <a:buFont typeface="Wingdings" pitchFamily="2" charset="2"/>
              <a:buChar char="v"/>
            </a:pPr>
            <a:r>
              <a:rPr lang="el-GR" dirty="0" smtClean="0">
                <a:latin typeface="Lucida Console" pitchFamily="49" charset="0"/>
              </a:rPr>
              <a:t>Εξοικονόμηση φυσικών πόρων κι μείωση περιβαλλοντικών επιπτώσεων</a:t>
            </a:r>
          </a:p>
          <a:p>
            <a:pPr>
              <a:buFont typeface="Wingdings" pitchFamily="2" charset="2"/>
              <a:buChar char="v"/>
            </a:pPr>
            <a:r>
              <a:rPr lang="el-GR" dirty="0" smtClean="0">
                <a:latin typeface="Lucida Console" pitchFamily="49" charset="0"/>
              </a:rPr>
              <a:t>Αύξηση ανταγωνιστικότητας για εκπλήρωση των προσδοκιών του καταναλωτή</a:t>
            </a:r>
          </a:p>
          <a:p>
            <a:pPr>
              <a:buFont typeface="Wingdings" pitchFamily="2" charset="2"/>
              <a:buChar char="v"/>
            </a:pPr>
            <a:r>
              <a:rPr lang="el-GR" dirty="0" smtClean="0">
                <a:latin typeface="Lucida Console" pitchFamily="49" charset="0"/>
              </a:rPr>
              <a:t>Αυξημένο επίπεδο αγοραστικής συνείδησης</a:t>
            </a:r>
          </a:p>
          <a:p>
            <a:pPr>
              <a:buFont typeface="Wingdings" pitchFamily="2" charset="2"/>
              <a:buChar char="v"/>
            </a:pPr>
            <a:r>
              <a:rPr lang="el-GR" dirty="0" smtClean="0">
                <a:latin typeface="Lucida Console" pitchFamily="49" charset="0"/>
              </a:rPr>
              <a:t>Υγιείς επιχειρήσεις με σταθερές εργασιακές συνθήκες</a:t>
            </a:r>
          </a:p>
          <a:p>
            <a:pPr>
              <a:buFont typeface="Wingdings" pitchFamily="2" charset="2"/>
              <a:buChar char="v"/>
            </a:pPr>
            <a:r>
              <a:rPr lang="el-GR" dirty="0" smtClean="0">
                <a:latin typeface="Lucida Console" pitchFamily="49" charset="0"/>
              </a:rPr>
              <a:t>Αύξηση δημιουργικότητας</a:t>
            </a:r>
          </a:p>
          <a:p>
            <a:pPr>
              <a:buFont typeface="Wingdings" pitchFamily="2" charset="2"/>
              <a:buChar char="v"/>
            </a:pPr>
            <a:r>
              <a:rPr lang="el-GR" dirty="0" smtClean="0">
                <a:latin typeface="Lucida Console" pitchFamily="49" charset="0"/>
              </a:rPr>
              <a:t>Ποιότητα ζωής</a:t>
            </a:r>
          </a:p>
        </p:txBody>
      </p:sp>
      <p:sp>
        <p:nvSpPr>
          <p:cNvPr id="5" name="4 - TextBox"/>
          <p:cNvSpPr txBox="1"/>
          <p:nvPr/>
        </p:nvSpPr>
        <p:spPr>
          <a:xfrm>
            <a:off x="-36512" y="185445"/>
            <a:ext cx="9144000" cy="769441"/>
          </a:xfrm>
          <a:prstGeom prst="rect">
            <a:avLst/>
          </a:prstGeom>
          <a:noFill/>
        </p:spPr>
        <p:txBody>
          <a:bodyPr wrap="square" rtlCol="0">
            <a:spAutoFit/>
          </a:bodyPr>
          <a:lstStyle/>
          <a:p>
            <a:pPr algn="ctr"/>
            <a:r>
              <a:rPr lang="el-GR" sz="4400" b="1" dirty="0" smtClean="0">
                <a:latin typeface="Lucida Console" pitchFamily="49" charset="0"/>
              </a:rPr>
              <a:t>Σημασία Ποιότητας</a:t>
            </a:r>
            <a:endParaRPr lang="el-GR" sz="4400" b="1" dirty="0">
              <a:latin typeface="Lucida Console" pitchFamily="49" charset="0"/>
            </a:endParaRPr>
          </a:p>
        </p:txBody>
      </p:sp>
      <p:sp>
        <p:nvSpPr>
          <p:cNvPr id="6" name="5 - TextBox"/>
          <p:cNvSpPr txBox="1"/>
          <p:nvPr/>
        </p:nvSpPr>
        <p:spPr>
          <a:xfrm>
            <a:off x="323528" y="1052736"/>
            <a:ext cx="4419600" cy="446276"/>
          </a:xfrm>
          <a:prstGeom prst="rect">
            <a:avLst/>
          </a:prstGeom>
          <a:noFill/>
        </p:spPr>
        <p:txBody>
          <a:bodyPr wrap="square" rtlCol="0">
            <a:spAutoFit/>
          </a:bodyPr>
          <a:lstStyle/>
          <a:p>
            <a:r>
              <a:rPr lang="el-GR" sz="2300" b="1" dirty="0" smtClean="0">
                <a:latin typeface="Lucida Console" pitchFamily="49" charset="0"/>
                <a:cs typeface="Times New Roman" pitchFamily="18" charset="0"/>
              </a:rPr>
              <a:t>Κοινωνικό Σύνολο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5496" y="1196752"/>
            <a:ext cx="9108504" cy="5257800"/>
          </a:xfrm>
        </p:spPr>
        <p:txBody>
          <a:bodyPr>
            <a:noAutofit/>
          </a:bodyPr>
          <a:lstStyle/>
          <a:p>
            <a:pPr>
              <a:lnSpc>
                <a:spcPct val="120000"/>
              </a:lnSpc>
              <a:spcAft>
                <a:spcPct val="40000"/>
              </a:spcAft>
            </a:pPr>
            <a:r>
              <a:rPr lang="el-GR" sz="2400" dirty="0" smtClean="0">
                <a:latin typeface="Lucida Console" pitchFamily="49" charset="0"/>
              </a:rPr>
              <a:t>Θετικές Επιπτώσεις από Καλή Ποιότητα.</a:t>
            </a:r>
          </a:p>
          <a:p>
            <a:pPr>
              <a:lnSpc>
                <a:spcPct val="120000"/>
              </a:lnSpc>
              <a:spcAft>
                <a:spcPct val="40000"/>
              </a:spcAft>
            </a:pPr>
            <a:endParaRPr lang="el-GR" sz="1200" dirty="0" smtClean="0">
              <a:latin typeface="Lucida Console" pitchFamily="49" charset="0"/>
            </a:endParaRPr>
          </a:p>
          <a:p>
            <a:pPr lvl="1">
              <a:lnSpc>
                <a:spcPct val="120000"/>
              </a:lnSpc>
              <a:buFont typeface="Wingdings" pitchFamily="2" charset="2"/>
              <a:buChar char="§"/>
            </a:pPr>
            <a:r>
              <a:rPr lang="el-GR" sz="2400" dirty="0" smtClean="0">
                <a:latin typeface="Lucida Console" pitchFamily="49" charset="0"/>
              </a:rPr>
              <a:t>Η σχετική ποιότητα των προϊόντων και υπηρεσιών όπως την αντιλαμβάνονται οι αγοραστές επηρεάζει καθοριστικά την αύξηση του μεριδίου της αγοράς. </a:t>
            </a:r>
            <a:br>
              <a:rPr lang="el-GR" sz="2400" dirty="0" smtClean="0">
                <a:latin typeface="Lucida Console" pitchFamily="49" charset="0"/>
              </a:rPr>
            </a:br>
            <a:endParaRPr lang="el-GR" sz="600" dirty="0" smtClean="0">
              <a:latin typeface="Lucida Console" pitchFamily="49" charset="0"/>
            </a:endParaRPr>
          </a:p>
          <a:p>
            <a:pPr lvl="1">
              <a:lnSpc>
                <a:spcPct val="120000"/>
              </a:lnSpc>
              <a:buNone/>
            </a:pPr>
            <a:r>
              <a:rPr lang="el-GR" sz="2400" dirty="0" smtClean="0">
                <a:latin typeface="Lucida Console" pitchFamily="49" charset="0"/>
              </a:rPr>
              <a:t> («σχετική ποιότητα»= παρεχόμενη ποιότητα σε σχέση με αυτήν των ανταγωνιστών)</a:t>
            </a:r>
          </a:p>
          <a:p>
            <a:pPr lvl="1" algn="just">
              <a:lnSpc>
                <a:spcPct val="120000"/>
              </a:lnSpc>
            </a:pPr>
            <a:endParaRPr lang="el-GR" sz="2400" dirty="0" smtClean="0">
              <a:latin typeface="Lucida Console" pitchFamily="49" charset="0"/>
            </a:endParaRPr>
          </a:p>
        </p:txBody>
      </p:sp>
      <p:sp>
        <p:nvSpPr>
          <p:cNvPr id="5" name="4 - TextBox"/>
          <p:cNvSpPr txBox="1"/>
          <p:nvPr/>
        </p:nvSpPr>
        <p:spPr>
          <a:xfrm>
            <a:off x="-36512" y="185445"/>
            <a:ext cx="9144000" cy="769441"/>
          </a:xfrm>
          <a:prstGeom prst="rect">
            <a:avLst/>
          </a:prstGeom>
          <a:noFill/>
        </p:spPr>
        <p:txBody>
          <a:bodyPr wrap="square" rtlCol="0">
            <a:spAutoFit/>
          </a:bodyPr>
          <a:lstStyle/>
          <a:p>
            <a:pPr algn="ctr"/>
            <a:r>
              <a:rPr lang="el-GR" sz="4400" b="1" dirty="0" smtClean="0">
                <a:latin typeface="Lucida Console" pitchFamily="49" charset="0"/>
              </a:rPr>
              <a:t>Σημασία Ποιότητας</a:t>
            </a:r>
            <a:endParaRPr lang="el-GR" sz="44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5496" y="1196752"/>
            <a:ext cx="9108504" cy="5257800"/>
          </a:xfrm>
        </p:spPr>
        <p:txBody>
          <a:bodyPr>
            <a:noAutofit/>
          </a:bodyPr>
          <a:lstStyle/>
          <a:p>
            <a:pPr>
              <a:lnSpc>
                <a:spcPct val="120000"/>
              </a:lnSpc>
              <a:spcAft>
                <a:spcPct val="40000"/>
              </a:spcAft>
            </a:pPr>
            <a:r>
              <a:rPr lang="el-GR" sz="2400" dirty="0" smtClean="0">
                <a:latin typeface="Lucida Console" pitchFamily="49" charset="0"/>
              </a:rPr>
              <a:t>Θετικές Επιπτώσεις από Καλή Ποιότητα.</a:t>
            </a:r>
          </a:p>
          <a:p>
            <a:pPr lvl="1" algn="just">
              <a:lnSpc>
                <a:spcPct val="120000"/>
              </a:lnSpc>
              <a:buFont typeface="Wingdings" pitchFamily="2" charset="2"/>
              <a:buChar char="§"/>
            </a:pPr>
            <a:r>
              <a:rPr lang="el-GR" sz="2400" dirty="0" smtClean="0">
                <a:latin typeface="Lucida Console" pitchFamily="49" charset="0"/>
              </a:rPr>
              <a:t>Οι μεταβολές στην σχετική ποιότητα έχουν πολύ πιο σημαντικές επιπτώσεις στο μερίδιο της αγοράς από τις μεταβολές στην τιμή του προϊόντος.</a:t>
            </a:r>
          </a:p>
          <a:p>
            <a:pPr lvl="1" algn="just">
              <a:lnSpc>
                <a:spcPct val="120000"/>
              </a:lnSpc>
              <a:buFont typeface="Wingdings" pitchFamily="2" charset="2"/>
              <a:buChar char="§"/>
            </a:pPr>
            <a:endParaRPr lang="el-GR" sz="1800" dirty="0" smtClean="0">
              <a:latin typeface="Lucida Console" pitchFamily="49" charset="0"/>
            </a:endParaRPr>
          </a:p>
          <a:p>
            <a:pPr lvl="1" algn="just">
              <a:lnSpc>
                <a:spcPct val="120000"/>
              </a:lnSpc>
              <a:buFont typeface="Wingdings" pitchFamily="2" charset="2"/>
              <a:buChar char="§"/>
            </a:pPr>
            <a:r>
              <a:rPr lang="el-GR" sz="2400" dirty="0" smtClean="0">
                <a:latin typeface="Lucida Console" pitchFamily="49" charset="0"/>
              </a:rPr>
              <a:t>Οι επιχειρήσεις με προϊόντα στο υψηλότερο 33% της αγοράς, από πλευράς θετικής ποιότητας, εμφανίζουν διπλάσια κέρδη σε σύγκριση με τις επιχειρήσεις που ανήκουν στο χαμηλότερο 33% της αγοράς.</a:t>
            </a:r>
          </a:p>
        </p:txBody>
      </p:sp>
      <p:sp>
        <p:nvSpPr>
          <p:cNvPr id="5" name="4 - TextBox"/>
          <p:cNvSpPr txBox="1"/>
          <p:nvPr/>
        </p:nvSpPr>
        <p:spPr>
          <a:xfrm>
            <a:off x="-36512" y="185445"/>
            <a:ext cx="9144000" cy="769441"/>
          </a:xfrm>
          <a:prstGeom prst="rect">
            <a:avLst/>
          </a:prstGeom>
          <a:noFill/>
        </p:spPr>
        <p:txBody>
          <a:bodyPr wrap="square" rtlCol="0">
            <a:spAutoFit/>
          </a:bodyPr>
          <a:lstStyle/>
          <a:p>
            <a:pPr algn="ctr"/>
            <a:r>
              <a:rPr lang="el-GR" sz="4400" b="1" dirty="0" smtClean="0">
                <a:latin typeface="Lucida Console" pitchFamily="49" charset="0"/>
              </a:rPr>
              <a:t>Σημασία Ποιότητας</a:t>
            </a:r>
            <a:endParaRPr lang="el-GR" sz="44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251520" y="1124744"/>
            <a:ext cx="8892480" cy="5733256"/>
          </a:xfrm>
        </p:spPr>
        <p:txBody>
          <a:bodyPr>
            <a:noAutofit/>
          </a:bodyPr>
          <a:lstStyle/>
          <a:p>
            <a:pPr>
              <a:lnSpc>
                <a:spcPct val="120000"/>
              </a:lnSpc>
              <a:spcAft>
                <a:spcPct val="40000"/>
              </a:spcAft>
            </a:pPr>
            <a:r>
              <a:rPr lang="el-GR" sz="2400" dirty="0">
                <a:latin typeface="Lucida Console" pitchFamily="49" charset="0"/>
              </a:rPr>
              <a:t>Αρνητικές Επιπτώσεις από Κακή Ποιότητα.</a:t>
            </a:r>
          </a:p>
          <a:p>
            <a:pPr lvl="1">
              <a:lnSpc>
                <a:spcPct val="120000"/>
              </a:lnSpc>
              <a:buFont typeface="Wingdings" pitchFamily="2" charset="2"/>
              <a:buChar char="§"/>
            </a:pPr>
            <a:r>
              <a:rPr lang="el-GR" sz="2400" dirty="0" smtClean="0">
                <a:latin typeface="Lucida Console" pitchFamily="49" charset="0"/>
              </a:rPr>
              <a:t>Περίπου η 1 στις 4 συναλλαγές μιας επιχείρησης δημιουργεί κάποιο πρόβλημα με τους πελάτες.</a:t>
            </a:r>
          </a:p>
          <a:p>
            <a:pPr lvl="1">
              <a:lnSpc>
                <a:spcPct val="120000"/>
              </a:lnSpc>
              <a:buFont typeface="Wingdings" pitchFamily="2" charset="2"/>
              <a:buChar char="§"/>
            </a:pPr>
            <a:endParaRPr lang="el-GR" sz="1200" dirty="0" smtClean="0">
              <a:latin typeface="Lucida Console" pitchFamily="49" charset="0"/>
            </a:endParaRPr>
          </a:p>
          <a:p>
            <a:pPr lvl="1" algn="just">
              <a:lnSpc>
                <a:spcPct val="120000"/>
              </a:lnSpc>
              <a:buFont typeface="Wingdings" pitchFamily="2" charset="2"/>
              <a:buChar char="§"/>
            </a:pPr>
            <a:r>
              <a:rPr lang="el-GR" sz="2400" dirty="0" smtClean="0">
                <a:latin typeface="Lucida Console" pitchFamily="49" charset="0"/>
              </a:rPr>
              <a:t>Από τους πελάτες εκείνους με κάποιο πρόβλημα, το 70-90% δεν παραπονιέται. Συνεπώς για κάθε ένα παράπονο που δέχεται η επιχείρηση αντιστοιχούν άλλοι τρεις που δεν έμειναν ικανοποιημένοι αλλά δεν ακούγονται.</a:t>
            </a:r>
          </a:p>
        </p:txBody>
      </p:sp>
      <p:sp>
        <p:nvSpPr>
          <p:cNvPr id="5" name="4 - TextBox"/>
          <p:cNvSpPr txBox="1"/>
          <p:nvPr/>
        </p:nvSpPr>
        <p:spPr>
          <a:xfrm>
            <a:off x="-36512" y="185445"/>
            <a:ext cx="9144000" cy="769441"/>
          </a:xfrm>
          <a:prstGeom prst="rect">
            <a:avLst/>
          </a:prstGeom>
          <a:noFill/>
        </p:spPr>
        <p:txBody>
          <a:bodyPr wrap="square" rtlCol="0">
            <a:spAutoFit/>
          </a:bodyPr>
          <a:lstStyle/>
          <a:p>
            <a:pPr algn="ctr"/>
            <a:r>
              <a:rPr lang="el-GR" sz="4400" b="1" dirty="0" smtClean="0">
                <a:latin typeface="Lucida Console" pitchFamily="49" charset="0"/>
              </a:rPr>
              <a:t>Σημασία Ποιότητας</a:t>
            </a:r>
            <a:endParaRPr lang="el-GR" sz="44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251520" y="1124744"/>
            <a:ext cx="8892480" cy="5733256"/>
          </a:xfrm>
        </p:spPr>
        <p:txBody>
          <a:bodyPr>
            <a:noAutofit/>
          </a:bodyPr>
          <a:lstStyle/>
          <a:p>
            <a:pPr>
              <a:lnSpc>
                <a:spcPct val="120000"/>
              </a:lnSpc>
              <a:spcAft>
                <a:spcPct val="40000"/>
              </a:spcAft>
            </a:pPr>
            <a:r>
              <a:rPr lang="el-GR" sz="2400" dirty="0">
                <a:latin typeface="Lucida Console" pitchFamily="49" charset="0"/>
              </a:rPr>
              <a:t>Αρνητικές Επιπτώσεις από Κακή Ποιότητα.</a:t>
            </a:r>
          </a:p>
          <a:p>
            <a:pPr lvl="1" algn="just">
              <a:lnSpc>
                <a:spcPct val="120000"/>
              </a:lnSpc>
              <a:buFont typeface="Wingdings" pitchFamily="2" charset="2"/>
              <a:buChar char="§"/>
            </a:pPr>
            <a:r>
              <a:rPr lang="el-GR" sz="2400" dirty="0" smtClean="0">
                <a:latin typeface="Lucida Console" pitchFamily="49" charset="0"/>
              </a:rPr>
              <a:t>Από τους δυσαρεστημένους πελάτες που δεν παραπονιούνται, μόνο ο ένας στους δέκα επιστρέφει για συναλλαγές με την ίδια επιχείρηση.</a:t>
            </a:r>
          </a:p>
          <a:p>
            <a:pPr lvl="1" algn="just">
              <a:lnSpc>
                <a:spcPct val="120000"/>
              </a:lnSpc>
              <a:buFont typeface="Wingdings" pitchFamily="2" charset="2"/>
              <a:buChar char="§"/>
            </a:pPr>
            <a:endParaRPr lang="el-GR" sz="1200" dirty="0" smtClean="0">
              <a:latin typeface="Lucida Console" pitchFamily="49" charset="0"/>
            </a:endParaRPr>
          </a:p>
          <a:p>
            <a:pPr lvl="1" algn="just">
              <a:lnSpc>
                <a:spcPct val="120000"/>
              </a:lnSpc>
              <a:buFont typeface="Wingdings" pitchFamily="2" charset="2"/>
              <a:buChar char="§"/>
            </a:pPr>
            <a:r>
              <a:rPr lang="el-GR" sz="2400" dirty="0" smtClean="0">
                <a:latin typeface="Lucida Console" pitchFamily="49" charset="0"/>
              </a:rPr>
              <a:t>Το κόστος για την προσέλκυση ενός νέου πελάτη είναι για μια επιχείρηση 5</a:t>
            </a:r>
            <a:r>
              <a:rPr lang="en-US" sz="2400" dirty="0" smtClean="0">
                <a:latin typeface="Lucida Console" pitchFamily="49" charset="0"/>
              </a:rPr>
              <a:t> </a:t>
            </a:r>
            <a:r>
              <a:rPr lang="el-GR" sz="2400" dirty="0" smtClean="0">
                <a:latin typeface="Lucida Console" pitchFamily="49" charset="0"/>
              </a:rPr>
              <a:t>φορές μεγαλύτερο από το κόστος διατήρησης ενός παλαιού πελάτη. </a:t>
            </a:r>
          </a:p>
        </p:txBody>
      </p:sp>
      <p:sp>
        <p:nvSpPr>
          <p:cNvPr id="5" name="4 - TextBox"/>
          <p:cNvSpPr txBox="1"/>
          <p:nvPr/>
        </p:nvSpPr>
        <p:spPr>
          <a:xfrm>
            <a:off x="-36512" y="185445"/>
            <a:ext cx="9144000" cy="769441"/>
          </a:xfrm>
          <a:prstGeom prst="rect">
            <a:avLst/>
          </a:prstGeom>
          <a:noFill/>
        </p:spPr>
        <p:txBody>
          <a:bodyPr wrap="square" rtlCol="0">
            <a:spAutoFit/>
          </a:bodyPr>
          <a:lstStyle/>
          <a:p>
            <a:pPr algn="ctr"/>
            <a:r>
              <a:rPr lang="el-GR" sz="4400" b="1" dirty="0" smtClean="0">
                <a:latin typeface="Lucida Console" pitchFamily="49" charset="0"/>
              </a:rPr>
              <a:t>Σημασία Ποιότητας</a:t>
            </a:r>
            <a:endParaRPr lang="el-GR" sz="44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a:xfrm>
            <a:off x="0" y="116632"/>
            <a:ext cx="9144000" cy="1143000"/>
          </a:xfrm>
        </p:spPr>
        <p:txBody>
          <a:bodyPr>
            <a:normAutofit/>
          </a:bodyPr>
          <a:lstStyle/>
          <a:p>
            <a:pPr algn="ctr"/>
            <a:r>
              <a:rPr lang="el-GR" sz="4200" dirty="0" smtClean="0">
                <a:solidFill>
                  <a:schemeClr val="tx1"/>
                </a:solidFill>
                <a:effectLst/>
                <a:latin typeface="Lucida Console" pitchFamily="49" charset="0"/>
              </a:rPr>
              <a:t>Ορισμοί </a:t>
            </a:r>
            <a:r>
              <a:rPr lang="el-GR" sz="4200" dirty="0" smtClean="0">
                <a:solidFill>
                  <a:schemeClr val="tx1"/>
                </a:solidFill>
                <a:effectLst/>
                <a:latin typeface="Lucida Console" pitchFamily="49" charset="0"/>
              </a:rPr>
              <a:t>Ποιότητας</a:t>
            </a:r>
            <a:endParaRPr lang="el-GR" sz="4200" dirty="0">
              <a:solidFill>
                <a:schemeClr val="tx1"/>
              </a:solidFill>
              <a:effectLst/>
              <a:latin typeface="Lucida Console" pitchFamily="49" charset="0"/>
            </a:endParaRPr>
          </a:p>
        </p:txBody>
      </p:sp>
      <p:graphicFrame>
        <p:nvGraphicFramePr>
          <p:cNvPr id="8" name="7 - Θέση περιεχομένου"/>
          <p:cNvGraphicFramePr>
            <a:graphicFrameLocks noGrp="1"/>
          </p:cNvGraphicFramePr>
          <p:nvPr>
            <p:ph idx="1"/>
          </p:nvPr>
        </p:nvGraphicFramePr>
        <p:xfrm>
          <a:off x="457200" y="1481138"/>
          <a:ext cx="8435280" cy="4972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67544" y="1340768"/>
            <a:ext cx="8604250" cy="5257800"/>
          </a:xfrm>
        </p:spPr>
        <p:txBody>
          <a:bodyPr>
            <a:noAutofit/>
          </a:bodyPr>
          <a:lstStyle/>
          <a:p>
            <a:pPr algn="just">
              <a:lnSpc>
                <a:spcPct val="110000"/>
              </a:lnSpc>
              <a:spcAft>
                <a:spcPct val="40000"/>
              </a:spcAft>
            </a:pPr>
            <a:r>
              <a:rPr lang="el-GR" sz="2400" dirty="0" smtClean="0">
                <a:latin typeface="Lucida Console" pitchFamily="49" charset="0"/>
              </a:rPr>
              <a:t>Αρνητικές Επιπτώσεις από Κακή Ποιότητα.</a:t>
            </a:r>
          </a:p>
          <a:p>
            <a:pPr lvl="1" algn="just">
              <a:lnSpc>
                <a:spcPct val="110000"/>
              </a:lnSpc>
              <a:buFont typeface="Wingdings" pitchFamily="2" charset="2"/>
              <a:buChar char="§"/>
            </a:pPr>
            <a:r>
              <a:rPr lang="el-GR" sz="2400" dirty="0" smtClean="0">
                <a:latin typeface="Lucida Console" pitchFamily="49" charset="0"/>
              </a:rPr>
              <a:t> Ο τρόπος που αντιμετωπίζονται οι πελάτες εκείνοι που έχουν παράπονα επηρεάζει καθοριστικά την μετέπειτα συμπεριφορά τους</a:t>
            </a:r>
          </a:p>
          <a:p>
            <a:pPr lvl="1" algn="just">
              <a:lnSpc>
                <a:spcPct val="110000"/>
              </a:lnSpc>
              <a:buFont typeface="Wingdings" pitchFamily="2" charset="2"/>
              <a:buChar char="§"/>
            </a:pPr>
            <a:endParaRPr lang="el-GR" sz="600" dirty="0" smtClean="0">
              <a:latin typeface="Lucida Console" pitchFamily="49" charset="0"/>
            </a:endParaRPr>
          </a:p>
          <a:p>
            <a:pPr lvl="2" algn="just">
              <a:lnSpc>
                <a:spcPct val="110000"/>
              </a:lnSpc>
            </a:pPr>
            <a:r>
              <a:rPr lang="el-GR" sz="2400" dirty="0" smtClean="0">
                <a:latin typeface="Lucida Console" pitchFamily="49" charset="0"/>
              </a:rPr>
              <a:t>Στην περίπτωση κακής μεταχείρισης μετά την υποβολή παραπόνων, το 83%, δηλ. οι 4 στους 5, στην επόμενη συναλλαγή επιλέγουν άλλη επιχείρηση.</a:t>
            </a:r>
          </a:p>
          <a:p>
            <a:pPr lvl="2" algn="just">
              <a:lnSpc>
                <a:spcPct val="110000"/>
              </a:lnSpc>
            </a:pPr>
            <a:r>
              <a:rPr lang="el-GR" sz="2400" dirty="0" smtClean="0">
                <a:latin typeface="Lucida Console" pitchFamily="49" charset="0"/>
              </a:rPr>
              <a:t>Στην περίπτωση καλής μεταχείρισης, το </a:t>
            </a:r>
            <a:br>
              <a:rPr lang="el-GR" sz="2400" dirty="0" smtClean="0">
                <a:latin typeface="Lucida Console" pitchFamily="49" charset="0"/>
              </a:rPr>
            </a:br>
            <a:r>
              <a:rPr lang="el-GR" sz="2400" dirty="0" smtClean="0">
                <a:latin typeface="Lucida Console" pitchFamily="49" charset="0"/>
              </a:rPr>
              <a:t>70-90% επιστρέφει και για άλλες συναλλαγές στην ίδια επιχείρηση.</a:t>
            </a:r>
          </a:p>
        </p:txBody>
      </p:sp>
      <p:sp>
        <p:nvSpPr>
          <p:cNvPr id="5" name="4 - TextBox"/>
          <p:cNvSpPr txBox="1"/>
          <p:nvPr/>
        </p:nvSpPr>
        <p:spPr>
          <a:xfrm>
            <a:off x="-36512" y="185445"/>
            <a:ext cx="9144000" cy="769441"/>
          </a:xfrm>
          <a:prstGeom prst="rect">
            <a:avLst/>
          </a:prstGeom>
          <a:noFill/>
        </p:spPr>
        <p:txBody>
          <a:bodyPr wrap="square" rtlCol="0">
            <a:spAutoFit/>
          </a:bodyPr>
          <a:lstStyle/>
          <a:p>
            <a:pPr algn="ctr"/>
            <a:r>
              <a:rPr lang="el-GR" sz="4400" b="1" dirty="0" smtClean="0">
                <a:latin typeface="Lucida Console" pitchFamily="49" charset="0"/>
              </a:rPr>
              <a:t>Σημασία Ποιότητας</a:t>
            </a:r>
            <a:endParaRPr lang="el-GR" sz="44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67544" y="1340768"/>
            <a:ext cx="8604250" cy="5257800"/>
          </a:xfrm>
        </p:spPr>
        <p:txBody>
          <a:bodyPr>
            <a:noAutofit/>
          </a:bodyPr>
          <a:lstStyle/>
          <a:p>
            <a:pPr>
              <a:lnSpc>
                <a:spcPct val="110000"/>
              </a:lnSpc>
              <a:spcAft>
                <a:spcPct val="40000"/>
              </a:spcAft>
            </a:pPr>
            <a:r>
              <a:rPr lang="el-GR" sz="2400" dirty="0" smtClean="0">
                <a:latin typeface="Lucida Console" pitchFamily="49" charset="0"/>
              </a:rPr>
              <a:t>Αρνητικές Επιπτώσεις από Κακή Ποιότητα.</a:t>
            </a:r>
          </a:p>
          <a:p>
            <a:pPr lvl="1" algn="just">
              <a:lnSpc>
                <a:spcPct val="110000"/>
              </a:lnSpc>
              <a:buFont typeface="Wingdings" pitchFamily="2" charset="2"/>
              <a:buChar char="§"/>
            </a:pPr>
            <a:r>
              <a:rPr lang="el-GR" sz="2400" dirty="0" smtClean="0">
                <a:latin typeface="Lucida Console" pitchFamily="49" charset="0"/>
              </a:rPr>
              <a:t>Η δυσαρέσκεια του πελάτη με ένα είδος προϊόντος επιδρά αρνητικά στην αξιολόγηση και των άλλων προϊόντων και υπηρεσιών που προσφέρει η επιχείρηση.</a:t>
            </a:r>
          </a:p>
          <a:p>
            <a:pPr lvl="1" algn="just">
              <a:lnSpc>
                <a:spcPct val="110000"/>
              </a:lnSpc>
              <a:buFont typeface="Wingdings" pitchFamily="2" charset="2"/>
              <a:buChar char="§"/>
            </a:pPr>
            <a:endParaRPr lang="el-GR" sz="1200" dirty="0" smtClean="0">
              <a:latin typeface="Lucida Console" pitchFamily="49" charset="0"/>
            </a:endParaRPr>
          </a:p>
          <a:p>
            <a:pPr lvl="1" algn="just">
              <a:lnSpc>
                <a:spcPct val="110000"/>
              </a:lnSpc>
              <a:buFont typeface="Wingdings" pitchFamily="2" charset="2"/>
              <a:buChar char="§"/>
            </a:pPr>
            <a:r>
              <a:rPr lang="el-GR" sz="2400" dirty="0" smtClean="0">
                <a:latin typeface="Lucida Console" pitchFamily="49" charset="0"/>
              </a:rPr>
              <a:t>Το 20-50% του λειτουργικού κόστους μιας επιχείρησης συνδέεται με προβλήματα ποιότητας που δεν θα υπήρχαν, αν κάθε δραστηριότητα γινόταν σωστά την πρώτη φ</a:t>
            </a:r>
            <a:r>
              <a:rPr lang="el-GR" sz="2400" dirty="0"/>
              <a:t>ορά.</a:t>
            </a:r>
          </a:p>
        </p:txBody>
      </p:sp>
      <p:sp>
        <p:nvSpPr>
          <p:cNvPr id="5" name="4 - TextBox"/>
          <p:cNvSpPr txBox="1"/>
          <p:nvPr/>
        </p:nvSpPr>
        <p:spPr>
          <a:xfrm>
            <a:off x="-36512" y="185445"/>
            <a:ext cx="9144000" cy="769441"/>
          </a:xfrm>
          <a:prstGeom prst="rect">
            <a:avLst/>
          </a:prstGeom>
          <a:noFill/>
        </p:spPr>
        <p:txBody>
          <a:bodyPr wrap="square" rtlCol="0">
            <a:spAutoFit/>
          </a:bodyPr>
          <a:lstStyle/>
          <a:p>
            <a:pPr algn="ctr"/>
            <a:r>
              <a:rPr lang="el-GR" sz="4400" b="1" dirty="0" smtClean="0">
                <a:latin typeface="Lucida Console" pitchFamily="49" charset="0"/>
              </a:rPr>
              <a:t>Σημασία Ποιότητας</a:t>
            </a:r>
            <a:endParaRPr lang="el-GR" sz="44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z="5400" b="1" dirty="0">
                <a:solidFill>
                  <a:schemeClr val="tx1"/>
                </a:solidFill>
                <a:latin typeface="Arial Black" panose="020B0A04020102020204" pitchFamily="34" charset="0"/>
              </a:rPr>
              <a:t>Δομή</a:t>
            </a:r>
            <a:r>
              <a:rPr lang="el-GR" dirty="0"/>
              <a:t> </a:t>
            </a:r>
            <a:r>
              <a:rPr lang="el-GR" sz="5400" b="1" dirty="0">
                <a:solidFill>
                  <a:schemeClr val="tx1"/>
                </a:solidFill>
                <a:latin typeface="Arial Black" panose="020B0A04020102020204" pitchFamily="34" charset="0"/>
              </a:rPr>
              <a:t>Παρουσίασης</a:t>
            </a:r>
            <a:endParaRPr lang="el-GR" dirty="0"/>
          </a:p>
        </p:txBody>
      </p:sp>
      <p:sp>
        <p:nvSpPr>
          <p:cNvPr id="3" name="Θέση περιεχομένου 2"/>
          <p:cNvSpPr>
            <a:spLocks noGrp="1"/>
          </p:cNvSpPr>
          <p:nvPr>
            <p:ph idx="1"/>
          </p:nvPr>
        </p:nvSpPr>
        <p:spPr/>
        <p:txBody>
          <a:bodyPr/>
          <a:lstStyle/>
          <a:p>
            <a:endParaRPr lang="el-GR" sz="2800" dirty="0" smtClean="0">
              <a:latin typeface="Arial Black" panose="020B0A04020102020204" pitchFamily="34" charset="0"/>
            </a:endParaRPr>
          </a:p>
          <a:p>
            <a:r>
              <a:rPr lang="el-GR" sz="2800" dirty="0" smtClean="0">
                <a:latin typeface="Arial Black" panose="020B0A04020102020204" pitchFamily="34" charset="0"/>
              </a:rPr>
              <a:t>Η </a:t>
            </a:r>
            <a:r>
              <a:rPr lang="el-GR" sz="2800" dirty="0">
                <a:latin typeface="Arial Black" panose="020B0A04020102020204" pitchFamily="34" charset="0"/>
              </a:rPr>
              <a:t>έννοια της Ποιότητας</a:t>
            </a:r>
          </a:p>
          <a:p>
            <a:r>
              <a:rPr lang="el-GR" sz="2800" dirty="0">
                <a:latin typeface="Arial Black" panose="020B0A04020102020204" pitchFamily="34" charset="0"/>
              </a:rPr>
              <a:t>Στάδια εξέλιξης των Συστημάτων </a:t>
            </a:r>
            <a:r>
              <a:rPr lang="el-GR" sz="2800" dirty="0" smtClean="0">
                <a:latin typeface="Arial Black" panose="020B0A04020102020204" pitchFamily="34" charset="0"/>
              </a:rPr>
              <a:t>Ποιότητας</a:t>
            </a:r>
            <a:endParaRPr lang="en-US" sz="2800" dirty="0" smtClean="0">
              <a:latin typeface="Arial Black" panose="020B0A04020102020204" pitchFamily="34" charset="0"/>
            </a:endParaRPr>
          </a:p>
          <a:p>
            <a:r>
              <a:rPr lang="el-GR" sz="2800" dirty="0" smtClean="0">
                <a:latin typeface="Arial Black" panose="020B0A04020102020204" pitchFamily="34" charset="0"/>
              </a:rPr>
              <a:t>Σημασία της Ποιότητας</a:t>
            </a:r>
          </a:p>
          <a:p>
            <a:r>
              <a:rPr lang="el-GR" sz="2800" dirty="0" smtClean="0">
                <a:solidFill>
                  <a:srgbClr val="FF0000"/>
                </a:solidFill>
                <a:latin typeface="Arial Black" panose="020B0A04020102020204" pitchFamily="34" charset="0"/>
              </a:rPr>
              <a:t>Αρχές Διαχείρισης της Ποιότητας</a:t>
            </a:r>
            <a:r>
              <a:rPr lang="el-GR" sz="2800" dirty="0" smtClean="0">
                <a:latin typeface="Arial Black" panose="020B0A04020102020204" pitchFamily="34" charset="0"/>
              </a:rPr>
              <a:t> </a:t>
            </a:r>
            <a:endParaRPr lang="el-GR" sz="2800" dirty="0">
              <a:latin typeface="Arial Black" panose="020B0A04020102020204" pitchFamily="34" charset="0"/>
            </a:endParaRPr>
          </a:p>
          <a:p>
            <a:endParaRPr lang="el-GR" dirty="0"/>
          </a:p>
        </p:txBody>
      </p:sp>
    </p:spTree>
    <p:extLst>
      <p:ext uri="{BB962C8B-B14F-4D97-AF65-F5344CB8AC3E}">
        <p14:creationId xmlns:p14="http://schemas.microsoft.com/office/powerpoint/2010/main" xmlns="" val="231261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txBox="1">
            <a:spLocks/>
          </p:cNvSpPr>
          <p:nvPr/>
        </p:nvSpPr>
        <p:spPr>
          <a:xfrm>
            <a:off x="457200" y="274638"/>
            <a:ext cx="8229600" cy="1143000"/>
          </a:xfrm>
          <a:prstGeom prst="rect">
            <a:avLst/>
          </a:prstGeom>
        </p:spPr>
        <p:txBody>
          <a:bodyPr>
            <a:normAutofit fontScale="90000" lnSpcReduction="1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
        <p:nvSpPr>
          <p:cNvPr id="4" name="3 - TextBox"/>
          <p:cNvSpPr txBox="1"/>
          <p:nvPr/>
        </p:nvSpPr>
        <p:spPr>
          <a:xfrm>
            <a:off x="467544" y="1916832"/>
            <a:ext cx="8136904" cy="2862322"/>
          </a:xfrm>
          <a:prstGeom prst="rect">
            <a:avLst/>
          </a:prstGeom>
          <a:noFill/>
        </p:spPr>
        <p:txBody>
          <a:bodyPr wrap="square" rtlCol="0">
            <a:spAutoFit/>
          </a:bodyPr>
          <a:lstStyle/>
          <a:p>
            <a:pPr algn="just">
              <a:lnSpc>
                <a:spcPct val="150000"/>
              </a:lnSpc>
            </a:pPr>
            <a:r>
              <a:rPr lang="el-GR" sz="2400" dirty="0" smtClean="0">
                <a:latin typeface="Lucida Console" pitchFamily="49" charset="0"/>
              </a:rPr>
              <a:t>Κάθε βασικός κανόνας για τη διοίκηση του φορέα με σκοπό τη συνεχή βελτίωση των επιδόσεων του απέναντι στους πελάτες και έναντι των προσδοκιών των φορέων που έχουν συμφέρον από αυτόν</a:t>
            </a:r>
            <a:endParaRPr lang="el-GR" sz="2400" dirty="0">
              <a:latin typeface="Lucida Console"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 Εικόνα" descr="mm arxes poiothtas.png"/>
          <p:cNvPicPr>
            <a:picLocks noChangeAspect="1"/>
          </p:cNvPicPr>
          <p:nvPr/>
        </p:nvPicPr>
        <p:blipFill>
          <a:blip r:embed="rId3" cstate="print">
            <a:lum bright="-6000"/>
          </a:blip>
          <a:stretch>
            <a:fillRect/>
          </a:stretch>
        </p:blipFill>
        <p:spPr>
          <a:xfrm>
            <a:off x="-828600" y="1340768"/>
            <a:ext cx="10801200" cy="6048672"/>
          </a:xfrm>
          <a:prstGeom prst="rect">
            <a:avLst/>
          </a:prstGeom>
        </p:spPr>
      </p:pic>
      <p:sp>
        <p:nvSpPr>
          <p:cNvPr id="3" name="2 - Τίτλος"/>
          <p:cNvSpPr txBox="1">
            <a:spLocks/>
          </p:cNvSpPr>
          <p:nvPr/>
        </p:nvSpPr>
        <p:spPr>
          <a:xfrm>
            <a:off x="0" y="274638"/>
            <a:ext cx="9144000" cy="1143000"/>
          </a:xfrm>
          <a:prstGeom prst="rect">
            <a:avLst/>
          </a:prstGeo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l-GR" sz="4100" b="1" i="0" u="none" strike="noStrike" kern="1200" cap="none" spc="0" normalizeH="0" baseline="0" noProof="0" dirty="0" smtClean="0">
                <a:ln>
                  <a:noFill/>
                </a:ln>
                <a:uLnTx/>
                <a:uFillTx/>
                <a:latin typeface="Lucida Console" pitchFamily="49" charset="0"/>
                <a:ea typeface="+mj-ea"/>
                <a:cs typeface="+mj-cs"/>
              </a:rPr>
              <a:t>Αρχές Διαχείρισης της ποιότητας </a:t>
            </a:r>
            <a:endParaRPr kumimoji="0" lang="el-GR" sz="4100" b="1" i="0" u="none" strike="noStrike" kern="1200" cap="none" spc="0" normalizeH="0" baseline="0" noProof="0" dirty="0">
              <a:ln>
                <a:noFill/>
              </a:ln>
              <a:uLnTx/>
              <a:uFillTx/>
              <a:latin typeface="Lucida Console" pitchFamily="49" charset="0"/>
              <a:ea typeface="+mj-ea"/>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a:xfrm>
            <a:off x="457200" y="1783357"/>
            <a:ext cx="8229600" cy="4525963"/>
          </a:xfrm>
        </p:spPr>
        <p:txBody>
          <a:bodyPr/>
          <a:lstStyle/>
          <a:p>
            <a:pPr marL="624078" indent="-514350">
              <a:buNone/>
            </a:pPr>
            <a:r>
              <a:rPr lang="el-GR" sz="2400" dirty="0" smtClean="0">
                <a:latin typeface="Lucida Console" pitchFamily="49" charset="0"/>
              </a:rPr>
              <a:t>1.	Η ύπαρξη και η επιβίωση κάθε επιχείρησης στηρίζεται στους πελάτες της και γι αυτό πρέπει:</a:t>
            </a:r>
          </a:p>
          <a:p>
            <a:pPr marL="624078" indent="-514350">
              <a:buNone/>
            </a:pPr>
            <a:endParaRPr lang="el-GR" dirty="0" smtClean="0">
              <a:latin typeface="Lucida Console" pitchFamily="49" charset="0"/>
            </a:endParaRPr>
          </a:p>
          <a:p>
            <a:pPr lvl="1"/>
            <a:r>
              <a:rPr lang="el-GR" dirty="0" smtClean="0">
                <a:latin typeface="Lucida Console" pitchFamily="49" charset="0"/>
              </a:rPr>
              <a:t>Να αντιλαμβάνεται τις τρέχουσες και μελλοντικές ανάγκες τους</a:t>
            </a:r>
          </a:p>
          <a:p>
            <a:pPr lvl="1"/>
            <a:endParaRPr lang="el-GR" dirty="0" smtClean="0">
              <a:latin typeface="Lucida Console" pitchFamily="49" charset="0"/>
            </a:endParaRPr>
          </a:p>
          <a:p>
            <a:pPr lvl="1"/>
            <a:r>
              <a:rPr lang="el-GR" dirty="0" smtClean="0">
                <a:latin typeface="Lucida Console" pitchFamily="49" charset="0"/>
              </a:rPr>
              <a:t>Να ικανοποιεί τις απαιτήσεις τους</a:t>
            </a:r>
          </a:p>
          <a:p>
            <a:pPr lvl="1"/>
            <a:endParaRPr lang="el-GR" dirty="0" smtClean="0">
              <a:latin typeface="Lucida Console" pitchFamily="49" charset="0"/>
            </a:endParaRPr>
          </a:p>
          <a:p>
            <a:pPr lvl="1"/>
            <a:r>
              <a:rPr lang="el-GR" dirty="0" smtClean="0">
                <a:latin typeface="Lucida Console" pitchFamily="49" charset="0"/>
              </a:rPr>
              <a:t>Να ξεπερνά τις προσδοκίες τους</a:t>
            </a:r>
            <a:endParaRPr lang="el-GR" dirty="0">
              <a:latin typeface="Lucida Console" pitchFamily="49" charset="0"/>
            </a:endParaRPr>
          </a:p>
        </p:txBody>
      </p:sp>
      <p:sp>
        <p:nvSpPr>
          <p:cNvPr id="5" name="2 - Τίτλος"/>
          <p:cNvSpPr txBox="1">
            <a:spLocks/>
          </p:cNvSpPr>
          <p:nvPr/>
        </p:nvSpPr>
        <p:spPr>
          <a:xfrm>
            <a:off x="0" y="4270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 TextBox"/>
          <p:cNvSpPr txBox="1"/>
          <p:nvPr/>
        </p:nvSpPr>
        <p:spPr>
          <a:xfrm>
            <a:off x="179512" y="1124744"/>
            <a:ext cx="8964488" cy="1360116"/>
          </a:xfrm>
          <a:prstGeom prst="rect">
            <a:avLst/>
          </a:prstGeom>
          <a:noFill/>
        </p:spPr>
        <p:txBody>
          <a:bodyPr wrap="square" rtlCol="0">
            <a:spAutoFit/>
          </a:bodyPr>
          <a:lstStyle/>
          <a:p>
            <a:pPr marL="179388" indent="-179388">
              <a:lnSpc>
                <a:spcPct val="150000"/>
              </a:lnSpc>
              <a:buFont typeface="Arial" pitchFamily="34" charset="0"/>
              <a:buChar char="•"/>
            </a:pPr>
            <a:r>
              <a:rPr lang="el-GR" sz="1900" dirty="0" smtClean="0">
                <a:latin typeface="Lucida Console" pitchFamily="49" charset="0"/>
              </a:rPr>
              <a:t>Ένας ευχαριστημένος πελάτης φέρνει  οκτώ (8) νέους πελάτες, ενώ ένας δυσαρεστημένος πελάτης διώχνει άλλους είκοσι δύο (22)</a:t>
            </a:r>
            <a:endParaRPr lang="el-GR" sz="1900" dirty="0">
              <a:latin typeface="Lucida Console" pitchFamily="49" charset="0"/>
            </a:endParaRPr>
          </a:p>
        </p:txBody>
      </p:sp>
      <p:sp>
        <p:nvSpPr>
          <p:cNvPr id="16" name="15 - TextBox"/>
          <p:cNvSpPr txBox="1"/>
          <p:nvPr/>
        </p:nvSpPr>
        <p:spPr>
          <a:xfrm>
            <a:off x="179512" y="2420888"/>
            <a:ext cx="8964488" cy="1360116"/>
          </a:xfrm>
          <a:prstGeom prst="rect">
            <a:avLst/>
          </a:prstGeom>
          <a:noFill/>
        </p:spPr>
        <p:txBody>
          <a:bodyPr wrap="square" rtlCol="0">
            <a:spAutoFit/>
          </a:bodyPr>
          <a:lstStyle/>
          <a:p>
            <a:pPr marL="179388" indent="-179388">
              <a:lnSpc>
                <a:spcPct val="150000"/>
              </a:lnSpc>
              <a:buFont typeface="Arial" pitchFamily="34" charset="0"/>
              <a:buChar char="•"/>
            </a:pPr>
            <a:r>
              <a:rPr lang="el-GR" sz="1900" dirty="0" smtClean="0"/>
              <a:t> </a:t>
            </a:r>
            <a:r>
              <a:rPr lang="el-GR" sz="1900" dirty="0" smtClean="0">
                <a:latin typeface="Lucida Console" pitchFamily="49" charset="0"/>
              </a:rPr>
              <a:t>Αν ο πελάτης δε βρει αυτό που ψάχνει κατά 60% αλλάζει κατάστημα, 28% αγοράζει κάτι άλλο και μόλις 12% θα ξαναπάει να το αναζητήσει.</a:t>
            </a:r>
            <a:endParaRPr lang="el-GR" sz="1900" dirty="0">
              <a:latin typeface="Lucida Console" pitchFamily="49" charset="0"/>
            </a:endParaRPr>
          </a:p>
        </p:txBody>
      </p:sp>
      <p:sp>
        <p:nvSpPr>
          <p:cNvPr id="18" name="17 - Ορθογώνιο"/>
          <p:cNvSpPr/>
          <p:nvPr/>
        </p:nvSpPr>
        <p:spPr>
          <a:xfrm>
            <a:off x="179512" y="5128156"/>
            <a:ext cx="8839200" cy="677108"/>
          </a:xfrm>
          <a:prstGeom prst="rect">
            <a:avLst/>
          </a:prstGeom>
        </p:spPr>
        <p:txBody>
          <a:bodyPr wrap="square">
            <a:spAutoFit/>
          </a:bodyPr>
          <a:lstStyle/>
          <a:p>
            <a:pPr marL="179388" indent="-179388">
              <a:buFont typeface="Arial" pitchFamily="34" charset="0"/>
              <a:buChar char="•"/>
            </a:pPr>
            <a:r>
              <a:rPr lang="en-US" sz="1900" dirty="0" smtClean="0">
                <a:latin typeface="Lucida Console" pitchFamily="49" charset="0"/>
              </a:rPr>
              <a:t>“</a:t>
            </a:r>
            <a:r>
              <a:rPr lang="el-GR" sz="1900" dirty="0" smtClean="0">
                <a:latin typeface="Lucida Console" pitchFamily="49" charset="0"/>
              </a:rPr>
              <a:t>Τα προϊόντα πάνε και έρχονται αλλά οι πελάτες μένουν” (</a:t>
            </a:r>
            <a:r>
              <a:rPr lang="en-GB" sz="1900" dirty="0" smtClean="0">
                <a:latin typeface="Lucida Console" pitchFamily="49" charset="0"/>
              </a:rPr>
              <a:t>Hogan</a:t>
            </a:r>
            <a:r>
              <a:rPr lang="el-GR" sz="1900" dirty="0" smtClean="0">
                <a:latin typeface="Lucida Console" pitchFamily="49" charset="0"/>
              </a:rPr>
              <a:t>, </a:t>
            </a:r>
            <a:r>
              <a:rPr lang="en-GB" sz="1900" dirty="0" smtClean="0">
                <a:latin typeface="Lucida Console" pitchFamily="49" charset="0"/>
              </a:rPr>
              <a:t>Lemon</a:t>
            </a:r>
            <a:r>
              <a:rPr lang="el-GR" sz="1900" dirty="0" smtClean="0">
                <a:latin typeface="Lucida Console" pitchFamily="49" charset="0"/>
              </a:rPr>
              <a:t>, &amp; </a:t>
            </a:r>
            <a:r>
              <a:rPr lang="en-GB" sz="1900" dirty="0" smtClean="0">
                <a:latin typeface="Lucida Console" pitchFamily="49" charset="0"/>
              </a:rPr>
              <a:t>Rust</a:t>
            </a:r>
            <a:r>
              <a:rPr lang="el-GR" sz="1900" dirty="0" smtClean="0">
                <a:latin typeface="Lucida Console" pitchFamily="49" charset="0"/>
              </a:rPr>
              <a:t> 2002)</a:t>
            </a:r>
          </a:p>
        </p:txBody>
      </p:sp>
      <p:sp>
        <p:nvSpPr>
          <p:cNvPr id="19" name="18 - Ορθογώνιο"/>
          <p:cNvSpPr/>
          <p:nvPr/>
        </p:nvSpPr>
        <p:spPr>
          <a:xfrm>
            <a:off x="179512" y="3717032"/>
            <a:ext cx="8763000" cy="1360116"/>
          </a:xfrm>
          <a:prstGeom prst="rect">
            <a:avLst/>
          </a:prstGeom>
        </p:spPr>
        <p:txBody>
          <a:bodyPr wrap="square">
            <a:spAutoFit/>
          </a:bodyPr>
          <a:lstStyle/>
          <a:p>
            <a:pPr marL="88900" indent="-88900">
              <a:lnSpc>
                <a:spcPct val="150000"/>
              </a:lnSpc>
              <a:buFont typeface="Arial" pitchFamily="34" charset="0"/>
              <a:buChar char="•"/>
            </a:pPr>
            <a:r>
              <a:rPr lang="el-GR" sz="1900" dirty="0" smtClean="0">
                <a:latin typeface="Lucida Console" pitchFamily="49" charset="0"/>
              </a:rPr>
              <a:t> Το κόστος προσέλκυσης ενός νέου πελάτη είναι πέντε (5) φορές μεγαλύτερο από το κόστος διατήρησης ενός (1) ικανοποιημένου</a:t>
            </a:r>
          </a:p>
        </p:txBody>
      </p:sp>
      <p:sp>
        <p:nvSpPr>
          <p:cNvPr id="8" name="7 - Ορθογώνιο"/>
          <p:cNvSpPr/>
          <p:nvPr/>
        </p:nvSpPr>
        <p:spPr>
          <a:xfrm>
            <a:off x="251520" y="5951021"/>
            <a:ext cx="11916816" cy="677108"/>
          </a:xfrm>
          <a:prstGeom prst="rect">
            <a:avLst/>
          </a:prstGeom>
        </p:spPr>
        <p:txBody>
          <a:bodyPr wrap="square">
            <a:spAutoFit/>
          </a:bodyPr>
          <a:lstStyle/>
          <a:p>
            <a:pPr marL="179388" indent="-179388">
              <a:buFont typeface="Arial" pitchFamily="34" charset="0"/>
              <a:buChar char="•"/>
            </a:pPr>
            <a:r>
              <a:rPr lang="en-US" sz="1900" dirty="0" smtClean="0">
                <a:latin typeface="Lucida Console" pitchFamily="49" charset="0"/>
              </a:rPr>
              <a:t>“</a:t>
            </a:r>
            <a:r>
              <a:rPr lang="el-GR" sz="1900" dirty="0" smtClean="0">
                <a:latin typeface="Lucida Console" pitchFamily="49" charset="0"/>
              </a:rPr>
              <a:t>Η Εξυπηρέτηση του πελάτη θα αποτελέσει</a:t>
            </a:r>
            <a:r>
              <a:rPr lang="en-US" sz="1900" dirty="0" smtClean="0">
                <a:latin typeface="Lucida Console" pitchFamily="49" charset="0"/>
              </a:rPr>
              <a:t> </a:t>
            </a:r>
            <a:r>
              <a:rPr lang="el-GR" sz="1900" dirty="0" smtClean="0">
                <a:latin typeface="Lucida Console" pitchFamily="49" charset="0"/>
              </a:rPr>
              <a:t>την</a:t>
            </a:r>
            <a:endParaRPr lang="en-US" sz="1900" dirty="0" smtClean="0">
              <a:latin typeface="Lucida Console" pitchFamily="49" charset="0"/>
            </a:endParaRPr>
          </a:p>
          <a:p>
            <a:pPr marL="179388" indent="-179388"/>
            <a:r>
              <a:rPr lang="en-US" sz="1900" dirty="0" smtClean="0">
                <a:latin typeface="Lucida Console" pitchFamily="49" charset="0"/>
              </a:rPr>
              <a:t> </a:t>
            </a:r>
            <a:r>
              <a:rPr lang="el-GR" sz="1900" dirty="0" smtClean="0">
                <a:latin typeface="Lucida Console" pitchFamily="49" charset="0"/>
              </a:rPr>
              <a:t> κυριότερη λειτουργία σε κάθε</a:t>
            </a:r>
            <a:r>
              <a:rPr lang="en-US" sz="1900" dirty="0" smtClean="0">
                <a:latin typeface="Lucida Console" pitchFamily="49" charset="0"/>
              </a:rPr>
              <a:t> </a:t>
            </a:r>
            <a:r>
              <a:rPr lang="el-GR" sz="1900" dirty="0" smtClean="0">
                <a:latin typeface="Lucida Console" pitchFamily="49" charset="0"/>
              </a:rPr>
              <a:t>επιχείρηση”</a:t>
            </a:r>
            <a:r>
              <a:rPr lang="en-US" sz="1900" dirty="0" smtClean="0">
                <a:latin typeface="Lucida Console" pitchFamily="49" charset="0"/>
              </a:rPr>
              <a:t>   </a:t>
            </a:r>
            <a:r>
              <a:rPr lang="el-GR" sz="1900" dirty="0" smtClean="0">
                <a:latin typeface="Lucida Console" pitchFamily="49" charset="0"/>
              </a:rPr>
              <a:t>(</a:t>
            </a:r>
            <a:r>
              <a:rPr lang="en-US" sz="1900" dirty="0" smtClean="0">
                <a:latin typeface="Lucida Console" pitchFamily="49" charset="0"/>
              </a:rPr>
              <a:t>Bill Gates</a:t>
            </a:r>
            <a:r>
              <a:rPr lang="el-GR" sz="1900" dirty="0" smtClean="0">
                <a:latin typeface="Lucida Console" pitchFamily="49" charset="0"/>
              </a:rPr>
              <a:t>)</a:t>
            </a:r>
          </a:p>
        </p:txBody>
      </p:sp>
      <p:sp>
        <p:nvSpPr>
          <p:cNvPr id="13" name="2 - Τίτλος"/>
          <p:cNvSpPr txBox="1">
            <a:spLocks/>
          </p:cNvSpPr>
          <p:nvPr/>
        </p:nvSpPr>
        <p:spPr>
          <a:xfrm>
            <a:off x="0" y="2746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a:xfrm>
            <a:off x="179512" y="1484784"/>
            <a:ext cx="8229600" cy="4389120"/>
          </a:xfrm>
        </p:spPr>
        <p:txBody>
          <a:bodyPr>
            <a:normAutofit/>
          </a:bodyPr>
          <a:lstStyle/>
          <a:p>
            <a:pPr marL="624078" indent="-514350" algn="just">
              <a:lnSpc>
                <a:spcPct val="150000"/>
              </a:lnSpc>
              <a:buNone/>
            </a:pPr>
            <a:endParaRPr lang="el-GR" sz="2400" dirty="0" smtClean="0">
              <a:latin typeface="Lucida Console" pitchFamily="49" charset="0"/>
            </a:endParaRPr>
          </a:p>
          <a:p>
            <a:pPr marL="624078" indent="-514350">
              <a:lnSpc>
                <a:spcPct val="150000"/>
              </a:lnSpc>
              <a:buNone/>
            </a:pPr>
            <a:r>
              <a:rPr lang="el-GR" sz="2400" b="1" dirty="0" smtClean="0">
                <a:solidFill>
                  <a:srgbClr val="00B050"/>
                </a:solidFill>
                <a:latin typeface="Lucida Console" pitchFamily="49" charset="0"/>
              </a:rPr>
              <a:t>	</a:t>
            </a:r>
            <a:r>
              <a:rPr lang="el-GR" sz="2400" b="1" dirty="0" smtClean="0">
                <a:latin typeface="Lucida Console" pitchFamily="49" charset="0"/>
              </a:rPr>
              <a:t>2.</a:t>
            </a:r>
            <a:r>
              <a:rPr lang="el-GR" sz="2400" dirty="0" smtClean="0">
                <a:latin typeface="Lucida Console" pitchFamily="49" charset="0"/>
              </a:rPr>
              <a:t> Οι επικεφαλής των επιχειρήσεων πρέπει να καθιερώσουν μια αρμονική συνεργασία μέσα στην επιχείρηση, με τη δημιουργία και τη διατήρηση ενός περιβάλλοντος τέτοιου όπου όλοι να εμπλέκονται στην επίτευξη των στόχων της επιχείρησης</a:t>
            </a:r>
            <a:endParaRPr lang="el-GR" sz="2400" dirty="0">
              <a:latin typeface="Lucida Console" pitchFamily="49" charset="0"/>
            </a:endParaRPr>
          </a:p>
        </p:txBody>
      </p:sp>
      <p:sp>
        <p:nvSpPr>
          <p:cNvPr id="6" name="2 - Τίτλος"/>
          <p:cNvSpPr txBox="1">
            <a:spLocks/>
          </p:cNvSpPr>
          <p:nvPr/>
        </p:nvSpPr>
        <p:spPr>
          <a:xfrm>
            <a:off x="0" y="2746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lstStyle/>
          <a:p>
            <a:pPr marL="624078" indent="-514350">
              <a:lnSpc>
                <a:spcPct val="150000"/>
              </a:lnSpc>
              <a:buNone/>
            </a:pPr>
            <a:endParaRPr lang="el-GR" sz="2400" dirty="0" smtClean="0">
              <a:latin typeface="Lucida Console" pitchFamily="49" charset="0"/>
            </a:endParaRPr>
          </a:p>
          <a:p>
            <a:pPr marL="624078" indent="-514350">
              <a:lnSpc>
                <a:spcPct val="150000"/>
              </a:lnSpc>
              <a:buNone/>
            </a:pPr>
            <a:r>
              <a:rPr lang="el-GR" sz="2400" b="1" dirty="0" smtClean="0">
                <a:solidFill>
                  <a:srgbClr val="7030A0"/>
                </a:solidFill>
                <a:latin typeface="Lucida Console" pitchFamily="49" charset="0"/>
              </a:rPr>
              <a:t>	</a:t>
            </a:r>
            <a:r>
              <a:rPr lang="el-GR" sz="2400" dirty="0" smtClean="0">
                <a:latin typeface="Lucida Console" pitchFamily="49" charset="0"/>
              </a:rPr>
              <a:t>3. Το ανθρώπινο δυναμικό σε όλα τα ιεραρχικά επίπεδα είναι ο κορμός μιας επιχείρησης . Η  ενασχόληση του με αυτή επιτρέπει στις ικανότητες του να χρησιμοποιούνται προς όφελος της επιχείρησης</a:t>
            </a:r>
            <a:r>
              <a:rPr lang="el-GR" dirty="0" smtClean="0">
                <a:latin typeface="Lucida Console" pitchFamily="49" charset="0"/>
              </a:rPr>
              <a:t>.</a:t>
            </a:r>
            <a:endParaRPr lang="el-GR" dirty="0">
              <a:latin typeface="Lucida Console" pitchFamily="49" charset="0"/>
            </a:endParaRPr>
          </a:p>
        </p:txBody>
      </p:sp>
      <p:sp>
        <p:nvSpPr>
          <p:cNvPr id="6" name="2 - Τίτλος"/>
          <p:cNvSpPr txBox="1">
            <a:spLocks/>
          </p:cNvSpPr>
          <p:nvPr/>
        </p:nvSpPr>
        <p:spPr>
          <a:xfrm>
            <a:off x="0" y="2746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normAutofit/>
          </a:bodyPr>
          <a:lstStyle/>
          <a:p>
            <a:pPr>
              <a:lnSpc>
                <a:spcPct val="150000"/>
              </a:lnSpc>
              <a:buNone/>
            </a:pPr>
            <a:endParaRPr lang="el-GR" sz="2500" b="1" dirty="0" smtClean="0">
              <a:solidFill>
                <a:schemeClr val="accent4">
                  <a:lumMod val="60000"/>
                  <a:lumOff val="40000"/>
                </a:schemeClr>
              </a:solidFill>
              <a:latin typeface="Lucida Console" pitchFamily="49" charset="0"/>
            </a:endParaRPr>
          </a:p>
          <a:p>
            <a:pPr>
              <a:lnSpc>
                <a:spcPct val="150000"/>
              </a:lnSpc>
              <a:buNone/>
            </a:pPr>
            <a:r>
              <a:rPr lang="el-GR" sz="2500" b="1" dirty="0" smtClean="0">
                <a:solidFill>
                  <a:schemeClr val="accent4">
                    <a:lumMod val="60000"/>
                    <a:lumOff val="40000"/>
                  </a:schemeClr>
                </a:solidFill>
                <a:latin typeface="Lucida Console" pitchFamily="49" charset="0"/>
              </a:rPr>
              <a:t>  </a:t>
            </a:r>
            <a:r>
              <a:rPr lang="el-GR" sz="2500" dirty="0" smtClean="0">
                <a:latin typeface="Lucida Console" pitchFamily="49" charset="0"/>
              </a:rPr>
              <a:t>4.	Ένα επιθυμητό αποτέλεσμα επιτυγχάνεται πιο εύκολα όταν πηγές και σχετιζόμενες δραστηριότητες συνδυάζονται σε μια ενιαία διεργασία</a:t>
            </a:r>
            <a:endParaRPr lang="el-GR" sz="2500" dirty="0">
              <a:latin typeface="Lucida Console" pitchFamily="49" charset="0"/>
            </a:endParaRPr>
          </a:p>
        </p:txBody>
      </p:sp>
      <p:sp>
        <p:nvSpPr>
          <p:cNvPr id="6" name="2 - Τίτλος"/>
          <p:cNvSpPr txBox="1">
            <a:spLocks/>
          </p:cNvSpPr>
          <p:nvPr/>
        </p:nvSpPr>
        <p:spPr>
          <a:xfrm>
            <a:off x="0" y="2746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0" y="2347664"/>
            <a:ext cx="9396536" cy="5257800"/>
          </a:xfrm>
        </p:spPr>
        <p:txBody>
          <a:bodyPr>
            <a:normAutofit/>
          </a:bodyPr>
          <a:lstStyle/>
          <a:p>
            <a:r>
              <a:rPr lang="el-GR" sz="2400" dirty="0">
                <a:latin typeface="Lucida Console" pitchFamily="49" charset="0"/>
              </a:rPr>
              <a:t>Αμερικάνος μηχανικός, καθηγητής Πανεπιστημίου</a:t>
            </a:r>
            <a:r>
              <a:rPr lang="el-GR" sz="2400" dirty="0" smtClean="0">
                <a:latin typeface="Lucida Console" pitchFamily="49" charset="0"/>
              </a:rPr>
              <a:t>,</a:t>
            </a:r>
            <a:r>
              <a:rPr lang="en-US" sz="2400" dirty="0" smtClean="0">
                <a:latin typeface="Lucida Console" pitchFamily="49" charset="0"/>
              </a:rPr>
              <a:t/>
            </a:r>
            <a:br>
              <a:rPr lang="en-US" sz="2400" dirty="0" smtClean="0">
                <a:latin typeface="Lucida Console" pitchFamily="49" charset="0"/>
              </a:rPr>
            </a:br>
            <a:r>
              <a:rPr lang="el-GR" sz="2400" dirty="0" smtClean="0">
                <a:latin typeface="Lucida Console" pitchFamily="49" charset="0"/>
              </a:rPr>
              <a:t>ο</a:t>
            </a:r>
            <a:r>
              <a:rPr lang="en-US" sz="2400" dirty="0" smtClean="0">
                <a:latin typeface="Lucida Console" pitchFamily="49" charset="0"/>
              </a:rPr>
              <a:t> </a:t>
            </a:r>
            <a:r>
              <a:rPr lang="el-GR" sz="2400" dirty="0">
                <a:latin typeface="Lucida Console" pitchFamily="49" charset="0"/>
              </a:rPr>
              <a:t>οποίος στις αρχές της δεκαετίας του ‘50 πραγματοποίησε σεμινάρια ποιότητας στην Ιαπωνία.</a:t>
            </a:r>
          </a:p>
          <a:p>
            <a:endParaRPr lang="en-US" sz="1200" dirty="0" smtClean="0">
              <a:latin typeface="Lucida Console" pitchFamily="49" charset="0"/>
            </a:endParaRPr>
          </a:p>
          <a:p>
            <a:r>
              <a:rPr lang="el-GR" sz="2400" dirty="0" smtClean="0">
                <a:latin typeface="Lucida Console" pitchFamily="49" charset="0"/>
              </a:rPr>
              <a:t>«</a:t>
            </a:r>
            <a:r>
              <a:rPr lang="el-GR" sz="2400" dirty="0">
                <a:latin typeface="Lucida Console" pitchFamily="49" charset="0"/>
              </a:rPr>
              <a:t>Η ποιότητα σχεδιάζεται και δεν είναι ποτέ τυχαία».</a:t>
            </a:r>
          </a:p>
          <a:p>
            <a:endParaRPr lang="en-US" sz="1200" dirty="0" smtClean="0">
              <a:latin typeface="Lucida Console" pitchFamily="49" charset="0"/>
            </a:endParaRPr>
          </a:p>
          <a:p>
            <a:r>
              <a:rPr lang="el-GR" sz="2400" dirty="0" smtClean="0">
                <a:latin typeface="Lucida Console" pitchFamily="49" charset="0"/>
              </a:rPr>
              <a:t>Η </a:t>
            </a:r>
            <a:r>
              <a:rPr lang="el-GR" sz="2400" dirty="0">
                <a:latin typeface="Lucida Console" pitchFamily="49" charset="0"/>
              </a:rPr>
              <a:t>διοίκηση της ποιότητας μπορεί να εξεταστεί ως ένα</a:t>
            </a:r>
            <a:r>
              <a:rPr lang="en-US" sz="2400" dirty="0">
                <a:latin typeface="Lucida Console" pitchFamily="49" charset="0"/>
              </a:rPr>
              <a:t> </a:t>
            </a:r>
            <a:r>
              <a:rPr lang="el-GR" sz="2400" dirty="0">
                <a:latin typeface="Lucida Console" pitchFamily="49" charset="0"/>
              </a:rPr>
              <a:t>οργανωμένο σύνολο βασικών λειτουργιών για την</a:t>
            </a:r>
            <a:r>
              <a:rPr lang="en-US" sz="2400" dirty="0">
                <a:latin typeface="Lucida Console" pitchFamily="49" charset="0"/>
              </a:rPr>
              <a:t> </a:t>
            </a:r>
            <a:r>
              <a:rPr lang="el-GR" sz="2400" dirty="0">
                <a:latin typeface="Lucida Console" pitchFamily="49" charset="0"/>
              </a:rPr>
              <a:t>ποιότητα, ανάλογο με αυτό που έχουμε για άλλα μεγέθη</a:t>
            </a:r>
            <a:r>
              <a:rPr lang="en-US" sz="2400" dirty="0">
                <a:latin typeface="Lucida Console" pitchFamily="49" charset="0"/>
              </a:rPr>
              <a:t> </a:t>
            </a:r>
            <a:r>
              <a:rPr lang="el-GR" sz="2400" dirty="0">
                <a:latin typeface="Lucida Console" pitchFamily="49" charset="0"/>
              </a:rPr>
              <a:t>της επιχειρηματικής δραστηριότητας (οικονομικά,</a:t>
            </a:r>
            <a:r>
              <a:rPr lang="en-US" sz="2400" dirty="0">
                <a:latin typeface="Lucida Console" pitchFamily="49" charset="0"/>
              </a:rPr>
              <a:t> </a:t>
            </a:r>
            <a:r>
              <a:rPr lang="el-GR" sz="2400" dirty="0">
                <a:latin typeface="Lucida Console" pitchFamily="49" charset="0"/>
              </a:rPr>
              <a:t>παραγωγικότητα, κλπ).</a:t>
            </a:r>
          </a:p>
        </p:txBody>
      </p:sp>
      <p:sp>
        <p:nvSpPr>
          <p:cNvPr id="5" name="2 - Τίτλος"/>
          <p:cNvSpPr>
            <a:spLocks noGrp="1"/>
          </p:cNvSpPr>
          <p:nvPr>
            <p:ph type="title"/>
          </p:nvPr>
        </p:nvSpPr>
        <p:spPr>
          <a:xfrm>
            <a:off x="457200" y="704088"/>
            <a:ext cx="8229600" cy="1143000"/>
          </a:xfrm>
        </p:spPr>
        <p:txBody>
          <a:bodyPr/>
          <a:lstStyle/>
          <a:p>
            <a:r>
              <a:rPr lang="en-US" u="sng" dirty="0" err="1" smtClean="0">
                <a:solidFill>
                  <a:srgbClr val="FFFF00"/>
                </a:solidFill>
                <a:effectLst/>
                <a:latin typeface="Lucida Console" pitchFamily="49" charset="0"/>
              </a:rPr>
              <a:t>Juran</a:t>
            </a:r>
            <a:endParaRPr lang="el-GR" u="sng" dirty="0">
              <a:solidFill>
                <a:srgbClr val="FFFF00"/>
              </a:solidFill>
              <a:effectLst/>
              <a:latin typeface="Lucida Console"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a:xfrm>
            <a:off x="457200" y="1927373"/>
            <a:ext cx="8229600" cy="4525963"/>
          </a:xfrm>
        </p:spPr>
        <p:txBody>
          <a:bodyPr/>
          <a:lstStyle/>
          <a:p>
            <a:pPr>
              <a:lnSpc>
                <a:spcPct val="150000"/>
              </a:lnSpc>
              <a:buNone/>
            </a:pPr>
            <a:r>
              <a:rPr lang="el-GR" b="1" dirty="0" smtClean="0">
                <a:solidFill>
                  <a:srgbClr val="0070C0"/>
                </a:solidFill>
              </a:rPr>
              <a:t>	</a:t>
            </a:r>
            <a:r>
              <a:rPr lang="el-GR" sz="2500" dirty="0" smtClean="0">
                <a:latin typeface="Lucida Console" pitchFamily="49" charset="0"/>
              </a:rPr>
              <a:t>5.	Η κατανόηση και η διαχείριση ενός συστήματος  διεργασιών για ένα συγκεκριμένο στόχο βελτιώνουν την αποτελεσματικότητα και την απόδοση μιας επιχείρησης</a:t>
            </a:r>
            <a:endParaRPr lang="el-GR" sz="2500" dirty="0">
              <a:latin typeface="Lucida Console" pitchFamily="49" charset="0"/>
            </a:endParaRPr>
          </a:p>
        </p:txBody>
      </p:sp>
      <p:sp>
        <p:nvSpPr>
          <p:cNvPr id="6" name="2 - Τίτλος"/>
          <p:cNvSpPr txBox="1">
            <a:spLocks/>
          </p:cNvSpPr>
          <p:nvPr/>
        </p:nvSpPr>
        <p:spPr>
          <a:xfrm>
            <a:off x="0" y="2746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normAutofit/>
          </a:bodyPr>
          <a:lstStyle/>
          <a:p>
            <a:pPr>
              <a:lnSpc>
                <a:spcPct val="150000"/>
              </a:lnSpc>
              <a:buNone/>
            </a:pPr>
            <a:endParaRPr lang="el-GR" sz="2500" b="1" dirty="0" smtClean="0">
              <a:solidFill>
                <a:srgbClr val="FF0000"/>
              </a:solidFill>
              <a:latin typeface="Lucida Console" pitchFamily="49" charset="0"/>
            </a:endParaRPr>
          </a:p>
          <a:p>
            <a:pPr>
              <a:lnSpc>
                <a:spcPct val="150000"/>
              </a:lnSpc>
              <a:buNone/>
            </a:pPr>
            <a:r>
              <a:rPr lang="el-GR" sz="2500" dirty="0" smtClean="0">
                <a:solidFill>
                  <a:srgbClr val="FF0000"/>
                </a:solidFill>
                <a:latin typeface="Lucida Console" pitchFamily="49" charset="0"/>
              </a:rPr>
              <a:t>  </a:t>
            </a:r>
            <a:r>
              <a:rPr lang="el-GR" sz="2500" dirty="0" smtClean="0">
                <a:latin typeface="Lucida Console" pitchFamily="49" charset="0"/>
              </a:rPr>
              <a:t>6.	Η συνεχής βελτίωση πρέπει να είναι μόνιμος και αντικειμενικός στόχος της επιχείρησης</a:t>
            </a:r>
            <a:endParaRPr lang="el-GR" sz="2500" dirty="0">
              <a:latin typeface="Lucida Console" pitchFamily="49" charset="0"/>
            </a:endParaRPr>
          </a:p>
        </p:txBody>
      </p:sp>
      <p:sp>
        <p:nvSpPr>
          <p:cNvPr id="4" name="2 - Τίτλος"/>
          <p:cNvSpPr txBox="1">
            <a:spLocks/>
          </p:cNvSpPr>
          <p:nvPr/>
        </p:nvSpPr>
        <p:spPr>
          <a:xfrm>
            <a:off x="0" y="2746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a:xfrm>
            <a:off x="457200" y="1481328"/>
            <a:ext cx="8686800" cy="4525963"/>
          </a:xfrm>
        </p:spPr>
        <p:txBody>
          <a:bodyPr>
            <a:normAutofit/>
          </a:bodyPr>
          <a:lstStyle/>
          <a:p>
            <a:pPr>
              <a:lnSpc>
                <a:spcPct val="150000"/>
              </a:lnSpc>
              <a:buNone/>
            </a:pPr>
            <a:endParaRPr lang="el-GR" sz="2500" b="1" dirty="0" smtClean="0">
              <a:solidFill>
                <a:srgbClr val="00B050"/>
              </a:solidFill>
              <a:latin typeface="Lucida Console" pitchFamily="49" charset="0"/>
            </a:endParaRPr>
          </a:p>
          <a:p>
            <a:pPr marL="1352550" indent="-1243013">
              <a:lnSpc>
                <a:spcPct val="150000"/>
              </a:lnSpc>
              <a:buNone/>
            </a:pPr>
            <a:r>
              <a:rPr lang="el-GR" sz="2500" b="1" dirty="0" smtClean="0">
                <a:solidFill>
                  <a:srgbClr val="00B050"/>
                </a:solidFill>
                <a:latin typeface="Lucida Console" pitchFamily="49" charset="0"/>
              </a:rPr>
              <a:t>   </a:t>
            </a:r>
            <a:r>
              <a:rPr lang="el-GR" sz="2500" dirty="0" smtClean="0">
                <a:latin typeface="Lucida Console" pitchFamily="49" charset="0"/>
              </a:rPr>
              <a:t>7.	Οι αποτελεσματικές και ορθολογικές αποφάσεις βασίζονται στην ανάλυση δεδομένων και πληροφοριών</a:t>
            </a:r>
            <a:endParaRPr lang="el-GR" sz="2500" dirty="0">
              <a:latin typeface="Lucida Console" pitchFamily="49" charset="0"/>
            </a:endParaRPr>
          </a:p>
        </p:txBody>
      </p:sp>
      <p:sp>
        <p:nvSpPr>
          <p:cNvPr id="6" name="2 - Τίτλος"/>
          <p:cNvSpPr txBox="1">
            <a:spLocks/>
          </p:cNvSpPr>
          <p:nvPr/>
        </p:nvSpPr>
        <p:spPr>
          <a:xfrm>
            <a:off x="0" y="2746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ΚΑΤΙΟΥΛΑ\Dropbox\ΔΙΔΑΣΚΑΛΙΑ\ΔΙΑΧΕΙΡΙΣΗ ΕΦΟΔΙΑΣΤΙΚΩΝ ΑΛΥΣΙΔΩΝ-ΠΔΜ ΧΕ 2017-18\Εικόνες\data knowlegde.jpg"/>
          <p:cNvPicPr>
            <a:picLocks noChangeAspect="1" noChangeArrowheads="1"/>
          </p:cNvPicPr>
          <p:nvPr/>
        </p:nvPicPr>
        <p:blipFill>
          <a:blip r:embed="rId2" cstate="print"/>
          <a:srcRect/>
          <a:stretch>
            <a:fillRect/>
          </a:stretch>
        </p:blipFill>
        <p:spPr bwMode="auto">
          <a:xfrm>
            <a:off x="1037134" y="2721145"/>
            <a:ext cx="6735266" cy="3451055"/>
          </a:xfrm>
          <a:prstGeom prst="rect">
            <a:avLst/>
          </a:prstGeom>
          <a:noFill/>
        </p:spPr>
      </p:pic>
      <p:sp>
        <p:nvSpPr>
          <p:cNvPr id="11" name="10 - Ορθογώνιο"/>
          <p:cNvSpPr/>
          <p:nvPr/>
        </p:nvSpPr>
        <p:spPr>
          <a:xfrm>
            <a:off x="762000" y="3505200"/>
            <a:ext cx="1752600" cy="190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11 - Ορθογώνιο"/>
          <p:cNvSpPr/>
          <p:nvPr/>
        </p:nvSpPr>
        <p:spPr>
          <a:xfrm>
            <a:off x="2819400" y="2492544"/>
            <a:ext cx="1981200" cy="18508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12 - Ορθογώνιο"/>
          <p:cNvSpPr/>
          <p:nvPr/>
        </p:nvSpPr>
        <p:spPr>
          <a:xfrm>
            <a:off x="4572000" y="4800600"/>
            <a:ext cx="19812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13 - Ορθογώνιο"/>
          <p:cNvSpPr/>
          <p:nvPr/>
        </p:nvSpPr>
        <p:spPr>
          <a:xfrm>
            <a:off x="6019800" y="2819400"/>
            <a:ext cx="19812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2 - Τίτλος"/>
          <p:cNvSpPr txBox="1">
            <a:spLocks/>
          </p:cNvSpPr>
          <p:nvPr/>
        </p:nvSpPr>
        <p:spPr>
          <a:xfrm>
            <a:off x="0" y="2746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περιεχομένου"/>
          <p:cNvSpPr>
            <a:spLocks noGrp="1"/>
          </p:cNvSpPr>
          <p:nvPr>
            <p:ph idx="1"/>
          </p:nvPr>
        </p:nvSpPr>
        <p:spPr/>
        <p:txBody>
          <a:bodyPr>
            <a:normAutofit/>
          </a:bodyPr>
          <a:lstStyle/>
          <a:p>
            <a:pPr>
              <a:buNone/>
            </a:pPr>
            <a:endParaRPr lang="el-GR" sz="2500" b="1" dirty="0" smtClean="0">
              <a:solidFill>
                <a:schemeClr val="accent2">
                  <a:lumMod val="75000"/>
                </a:schemeClr>
              </a:solidFill>
              <a:latin typeface="Lucida Console" pitchFamily="49" charset="0"/>
            </a:endParaRPr>
          </a:p>
          <a:p>
            <a:pPr>
              <a:lnSpc>
                <a:spcPct val="150000"/>
              </a:lnSpc>
              <a:buNone/>
            </a:pPr>
            <a:r>
              <a:rPr lang="el-GR" sz="2500" b="1" dirty="0" smtClean="0">
                <a:latin typeface="Lucida Console" pitchFamily="49" charset="0"/>
              </a:rPr>
              <a:t>  </a:t>
            </a:r>
            <a:r>
              <a:rPr lang="el-GR" sz="2500" dirty="0" smtClean="0">
                <a:latin typeface="Lucida Console" pitchFamily="49" charset="0"/>
              </a:rPr>
              <a:t>8.	</a:t>
            </a:r>
            <a:r>
              <a:rPr lang="en-US" sz="2500" dirty="0" smtClean="0">
                <a:latin typeface="Lucida Console" pitchFamily="49" charset="0"/>
              </a:rPr>
              <a:t> </a:t>
            </a:r>
            <a:r>
              <a:rPr lang="el-GR" sz="2500" dirty="0" smtClean="0">
                <a:latin typeface="Lucida Console" pitchFamily="49" charset="0"/>
              </a:rPr>
              <a:t>Μια επιχείρηση και οι προμηθευτές της είναι ανεξάρτητοι ο ένας από τον άλλον, και μια «επ’ αμοιβαία ωφελεία» σχέση αυξάνει την ικανότητα και των δύο να βελτιώσουν την εμπορική τους αξία</a:t>
            </a:r>
            <a:endParaRPr lang="el-GR" sz="2500" dirty="0">
              <a:latin typeface="Lucida Console" pitchFamily="49" charset="0"/>
            </a:endParaRPr>
          </a:p>
        </p:txBody>
      </p:sp>
      <p:sp>
        <p:nvSpPr>
          <p:cNvPr id="4" name="2 - Τίτλος"/>
          <p:cNvSpPr txBox="1">
            <a:spLocks/>
          </p:cNvSpPr>
          <p:nvPr/>
        </p:nvSpPr>
        <p:spPr>
          <a:xfrm>
            <a:off x="0" y="274638"/>
            <a:ext cx="9144000" cy="1143000"/>
          </a:xfrm>
          <a:prstGeom prst="rect">
            <a:avLst/>
          </a:prstGeom>
        </p:spPr>
        <p:txBody>
          <a:bodyPr>
            <a:normAutofit fontScale="90000"/>
          </a:bodyPr>
          <a:lstStyle/>
          <a:p>
            <a:pPr lvl="0" algn="ctr">
              <a:spcBef>
                <a:spcPct val="0"/>
              </a:spcBef>
              <a:defRPr/>
            </a:pPr>
            <a:r>
              <a:rPr lang="el-GR" sz="4100" b="1" dirty="0" smtClean="0">
                <a:latin typeface="Lucida Console" pitchFamily="49" charset="0"/>
              </a:rPr>
              <a:t>Αρχές Διαχείρισης της ποιότητας </a:t>
            </a:r>
            <a:endParaRPr lang="el-GR" sz="4100" b="1" dirty="0">
              <a:latin typeface="Lucida Console"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 Ορθογώνιο"/>
          <p:cNvSpPr/>
          <p:nvPr/>
        </p:nvSpPr>
        <p:spPr>
          <a:xfrm>
            <a:off x="4522180" y="4581128"/>
            <a:ext cx="4368505" cy="1754326"/>
          </a:xfrm>
          <a:prstGeom prst="rect">
            <a:avLst/>
          </a:prstGeom>
          <a:noFill/>
        </p:spPr>
        <p:txBody>
          <a:bodyPr wrap="none" lIns="91440" tIns="45720" rIns="91440" bIns="45720">
            <a:spAutoFit/>
          </a:bodyPr>
          <a:lstStyle/>
          <a:p>
            <a:pPr algn="ctr"/>
            <a:endParaRPr lang="en-US" sz="5400" b="1" cap="none" spc="0" dirty="0" smtClean="0">
              <a:ln w="17780" cmpd="sng">
                <a:noFill/>
                <a:prstDash val="solid"/>
                <a:miter lim="800000"/>
              </a:ln>
              <a:latin typeface="Lucida Console" pitchFamily="49" charset="0"/>
            </a:endParaRPr>
          </a:p>
          <a:p>
            <a:pPr algn="ctr">
              <a:buNone/>
            </a:pPr>
            <a:r>
              <a:rPr lang="el-GR" sz="5400" b="1" cap="none" spc="0" dirty="0" smtClean="0">
                <a:ln w="17780" cmpd="sng">
                  <a:noFill/>
                  <a:prstDash val="solid"/>
                  <a:miter lim="800000"/>
                </a:ln>
                <a:latin typeface="Lucida Console" pitchFamily="49" charset="0"/>
              </a:rPr>
              <a:t>Ερωτήσεις;</a:t>
            </a:r>
            <a:endParaRPr lang="el-GR" sz="5400" b="1" cap="none" spc="0" dirty="0">
              <a:ln w="17780" cmpd="sng">
                <a:noFill/>
                <a:prstDash val="solid"/>
                <a:miter lim="800000"/>
              </a:ln>
              <a:latin typeface="Lucida Console" pitchFamily="49" charset="0"/>
            </a:endParaRPr>
          </a:p>
        </p:txBody>
      </p:sp>
      <p:sp>
        <p:nvSpPr>
          <p:cNvPr id="8" name="7 - Κουμπί ενέργειας: Βοήθεια">
            <a:hlinkClick r:id="" action="ppaction://noaction" highlightClick="1"/>
          </p:cNvPr>
          <p:cNvSpPr/>
          <p:nvPr/>
        </p:nvSpPr>
        <p:spPr>
          <a:xfrm>
            <a:off x="1187624" y="3429000"/>
            <a:ext cx="1800200" cy="2664296"/>
          </a:xfrm>
          <a:prstGeom prst="actionButtonHelp">
            <a:avLst/>
          </a:prstGeom>
          <a:solidFill>
            <a:srgbClr val="FFFF66"/>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US" u="sng" dirty="0" err="1" smtClean="0">
                <a:solidFill>
                  <a:srgbClr val="FFFF00"/>
                </a:solidFill>
                <a:effectLst/>
                <a:latin typeface="Lucida Console" pitchFamily="49" charset="0"/>
              </a:rPr>
              <a:t>Juran</a:t>
            </a:r>
            <a:endParaRPr lang="el-GR" u="sng" dirty="0">
              <a:solidFill>
                <a:srgbClr val="FFFF00"/>
              </a:solidFill>
              <a:effectLst/>
              <a:latin typeface="Lucida Console" pitchFamily="49" charset="0"/>
            </a:endParaRPr>
          </a:p>
        </p:txBody>
      </p:sp>
      <p:sp>
        <p:nvSpPr>
          <p:cNvPr id="2" name="1 - Θέση περιεχομένου"/>
          <p:cNvSpPr>
            <a:spLocks noGrp="1"/>
          </p:cNvSpPr>
          <p:nvPr>
            <p:ph idx="1"/>
          </p:nvPr>
        </p:nvSpPr>
        <p:spPr>
          <a:xfrm>
            <a:off x="86816" y="1711349"/>
            <a:ext cx="8229600" cy="4525963"/>
          </a:xfrm>
        </p:spPr>
        <p:txBody>
          <a:bodyPr>
            <a:normAutofit/>
          </a:bodyPr>
          <a:lstStyle/>
          <a:p>
            <a:pPr marL="393192" lvl="1" indent="0">
              <a:buNone/>
            </a:pPr>
            <a:r>
              <a:rPr lang="el-GR" dirty="0" smtClean="0">
                <a:ln w="0" cmpd="dbl">
                  <a:noFill/>
                  <a:prstDash val="solid"/>
                  <a:miter lim="800000"/>
                </a:ln>
                <a:effectLst>
                  <a:outerShdw blurRad="38100" dist="38100" dir="7020000" algn="tl">
                    <a:srgbClr val="000000">
                      <a:alpha val="35000"/>
                    </a:srgbClr>
                  </a:outerShdw>
                </a:effectLst>
                <a:latin typeface="Lucida Console" pitchFamily="49" charset="0"/>
              </a:rPr>
              <a:t>Ποιότητα </a:t>
            </a:r>
            <a:r>
              <a:rPr lang="el-GR" dirty="0">
                <a:ln w="0" cmpd="dbl">
                  <a:noFill/>
                  <a:prstDash val="solid"/>
                  <a:miter lim="800000"/>
                </a:ln>
                <a:effectLst>
                  <a:outerShdw blurRad="38100" dist="38100" dir="7020000" algn="tl">
                    <a:srgbClr val="000000">
                      <a:alpha val="35000"/>
                    </a:srgbClr>
                  </a:outerShdw>
                </a:effectLst>
                <a:latin typeface="Lucida Console" pitchFamily="49" charset="0"/>
              </a:rPr>
              <a:t>σημαίνει να ταιριάζει το προϊόν ή η υπηρεσία στο σκοπό ή τη χρήση για την οποία προορίζεται - </a:t>
            </a:r>
            <a:r>
              <a:rPr lang="el-GR" dirty="0" err="1">
                <a:ln w="0" cmpd="dbl">
                  <a:noFill/>
                  <a:prstDash val="solid"/>
                  <a:miter lim="800000"/>
                </a:ln>
                <a:effectLst>
                  <a:outerShdw blurRad="38100" dist="38100" dir="7020000" algn="tl">
                    <a:srgbClr val="000000">
                      <a:alpha val="35000"/>
                    </a:srgbClr>
                  </a:outerShdw>
                </a:effectLst>
                <a:latin typeface="Lucida Console" pitchFamily="49" charset="0"/>
              </a:rPr>
              <a:t>Juran</a:t>
            </a:r>
            <a:r>
              <a:rPr lang="el-GR" dirty="0">
                <a:ln w="0" cmpd="dbl">
                  <a:noFill/>
                  <a:prstDash val="solid"/>
                  <a:miter lim="800000"/>
                </a:ln>
                <a:effectLst>
                  <a:outerShdw blurRad="38100" dist="38100" dir="7020000" algn="tl">
                    <a:srgbClr val="000000">
                      <a:alpha val="35000"/>
                    </a:srgbClr>
                  </a:outerShdw>
                </a:effectLst>
                <a:latin typeface="Lucida Console" pitchFamily="49" charset="0"/>
              </a:rPr>
              <a:t> (1950)</a:t>
            </a:r>
          </a:p>
          <a:p>
            <a:pPr lvl="1"/>
            <a:endParaRPr lang="el-GR" dirty="0" smtClean="0">
              <a:ln w="0" cmpd="dbl">
                <a:noFill/>
                <a:prstDash val="solid"/>
                <a:miter lim="800000"/>
              </a:ln>
              <a:effectLst>
                <a:outerShdw blurRad="38100" dist="38100" dir="7020000" algn="tl">
                  <a:srgbClr val="000000">
                    <a:alpha val="35000"/>
                  </a:srgbClr>
                </a:outerShdw>
              </a:effectLst>
              <a:latin typeface="Lucida Console" pitchFamily="49" charset="0"/>
            </a:endParaRPr>
          </a:p>
          <a:p>
            <a:pPr lvl="1"/>
            <a:r>
              <a:rPr lang="el-GR" sz="2200" dirty="0" smtClean="0">
                <a:ln w="0" cmpd="dbl">
                  <a:noFill/>
                  <a:prstDash val="solid"/>
                  <a:miter lim="800000"/>
                </a:ln>
                <a:effectLst>
                  <a:outerShdw blurRad="38100" dist="38100" dir="7020000" algn="tl">
                    <a:srgbClr val="000000">
                      <a:alpha val="35000"/>
                    </a:srgbClr>
                  </a:outerShdw>
                </a:effectLst>
                <a:latin typeface="Lucida Console" pitchFamily="49" charset="0"/>
              </a:rPr>
              <a:t>Δεν αναφέρεται σε υπηρεσίες</a:t>
            </a:r>
          </a:p>
          <a:p>
            <a:pPr lvl="1"/>
            <a:endParaRPr lang="el-GR" sz="2200" dirty="0" smtClean="0">
              <a:ln w="0" cmpd="dbl">
                <a:noFill/>
                <a:prstDash val="solid"/>
                <a:miter lim="800000"/>
              </a:ln>
              <a:effectLst>
                <a:outerShdw blurRad="38100" dist="38100" dir="7020000" algn="tl">
                  <a:srgbClr val="000000">
                    <a:alpha val="35000"/>
                  </a:srgbClr>
                </a:outerShdw>
              </a:effectLst>
              <a:latin typeface="Lucida Console" pitchFamily="49" charset="0"/>
            </a:endParaRPr>
          </a:p>
          <a:p>
            <a:pPr lvl="1"/>
            <a:r>
              <a:rPr lang="el-GR" sz="2200" dirty="0" smtClean="0">
                <a:ln w="0" cmpd="dbl">
                  <a:noFill/>
                  <a:prstDash val="solid"/>
                  <a:miter lim="800000"/>
                </a:ln>
                <a:effectLst>
                  <a:outerShdw blurRad="38100" dist="38100" dir="7020000" algn="tl">
                    <a:srgbClr val="000000">
                      <a:alpha val="35000"/>
                    </a:srgbClr>
                  </a:outerShdw>
                </a:effectLst>
                <a:latin typeface="Lucida Console" pitchFamily="49" charset="0"/>
              </a:rPr>
              <a:t>Εστιάζει στην χρηστικότητα</a:t>
            </a:r>
          </a:p>
          <a:p>
            <a:pPr lvl="1">
              <a:buNone/>
            </a:pPr>
            <a:r>
              <a:rPr lang="el-GR" sz="2200" dirty="0" smtClean="0">
                <a:ln w="0" cmpd="dbl">
                  <a:noFill/>
                  <a:prstDash val="solid"/>
                  <a:miter lim="800000"/>
                </a:ln>
                <a:effectLst>
                  <a:outerShdw blurRad="38100" dist="38100" dir="7020000" algn="tl">
                    <a:srgbClr val="000000">
                      <a:alpha val="35000"/>
                    </a:srgbClr>
                  </a:outerShdw>
                </a:effectLst>
                <a:latin typeface="Lucida Console" pitchFamily="49" charset="0"/>
              </a:rPr>
              <a:t>  του προϊόντος.</a:t>
            </a:r>
            <a:endParaRPr lang="en-US" sz="2200" dirty="0" smtClean="0">
              <a:ln w="0" cmpd="dbl">
                <a:noFill/>
                <a:prstDash val="solid"/>
                <a:miter lim="800000"/>
              </a:ln>
              <a:effectLst>
                <a:outerShdw blurRad="38100" dist="38100" dir="7020000" algn="tl">
                  <a:srgbClr val="000000">
                    <a:alpha val="35000"/>
                  </a:srgbClr>
                </a:outerShdw>
              </a:effectLst>
              <a:latin typeface="Lucida Console" pitchFamily="49" charset="0"/>
            </a:endParaRPr>
          </a:p>
          <a:p>
            <a:pPr>
              <a:buNone/>
            </a:pPr>
            <a:endParaRPr lang="en-US" sz="2200" dirty="0" smtClean="0">
              <a:ln w="0">
                <a:noFill/>
              </a:ln>
              <a:latin typeface="Lucida Console" pitchFamily="49" charset="0"/>
            </a:endParaRPr>
          </a:p>
          <a:p>
            <a:pPr>
              <a:buNone/>
            </a:pPr>
            <a:r>
              <a:rPr lang="el-GR" dirty="0" smtClean="0">
                <a:ln w="0">
                  <a:noFill/>
                </a:ln>
                <a:latin typeface="Lucida Console" pitchFamily="49" charset="0"/>
              </a:rPr>
              <a:t>	</a:t>
            </a:r>
            <a:endParaRPr lang="en-US" dirty="0" smtClean="0">
              <a:ln w="0">
                <a:noFill/>
              </a:ln>
              <a:latin typeface="Lucida Console" pitchFamily="49" charset="0"/>
            </a:endParaRPr>
          </a:p>
          <a:p>
            <a:endParaRPr lang="el-GR" dirty="0">
              <a:ln w="0">
                <a:noFill/>
              </a:ln>
              <a:solidFill>
                <a:srgbClr val="FF0000"/>
              </a:solidFill>
              <a:latin typeface="Lucida Console" pitchFamily="49" charset="0"/>
            </a:endParaRPr>
          </a:p>
        </p:txBody>
      </p:sp>
      <p:pic>
        <p:nvPicPr>
          <p:cNvPr id="7" name="6 - Εικόνα" descr="joseph_juran.jpg"/>
          <p:cNvPicPr>
            <a:picLocks noChangeAspect="1"/>
          </p:cNvPicPr>
          <p:nvPr/>
        </p:nvPicPr>
        <p:blipFill>
          <a:blip r:embed="rId3" cstate="print"/>
          <a:stretch>
            <a:fillRect/>
          </a:stretch>
        </p:blipFill>
        <p:spPr>
          <a:xfrm>
            <a:off x="5868144" y="2852936"/>
            <a:ext cx="2881946" cy="23816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23528" y="1915616"/>
            <a:ext cx="8604250" cy="5257800"/>
          </a:xfrm>
        </p:spPr>
        <p:txBody>
          <a:bodyPr>
            <a:normAutofit/>
          </a:bodyPr>
          <a:lstStyle/>
          <a:p>
            <a:pPr>
              <a:lnSpc>
                <a:spcPct val="120000"/>
              </a:lnSpc>
            </a:pPr>
            <a:r>
              <a:rPr lang="el-GR" sz="2400" dirty="0">
                <a:latin typeface="Lucida Console" pitchFamily="49" charset="0"/>
              </a:rPr>
              <a:t>Αμερικάνος </a:t>
            </a:r>
            <a:r>
              <a:rPr lang="el-GR" sz="2400" dirty="0" smtClean="0">
                <a:latin typeface="Lucida Console" pitchFamily="49" charset="0"/>
              </a:rPr>
              <a:t>σύμβουλος</a:t>
            </a:r>
            <a:r>
              <a:rPr lang="en-US" sz="2400" dirty="0">
                <a:latin typeface="Lucida Console" pitchFamily="49" charset="0"/>
              </a:rPr>
              <a:t> </a:t>
            </a:r>
            <a:r>
              <a:rPr lang="el-GR" sz="2400" dirty="0" smtClean="0">
                <a:latin typeface="Lucida Console" pitchFamily="49" charset="0"/>
              </a:rPr>
              <a:t>του</a:t>
            </a:r>
            <a:r>
              <a:rPr lang="el-GR" sz="2400" dirty="0">
                <a:latin typeface="Lucida Console" pitchFamily="49" charset="0"/>
              </a:rPr>
              <a:t> </a:t>
            </a:r>
            <a:r>
              <a:rPr lang="el-GR" sz="2400" dirty="0" err="1" smtClean="0">
                <a:latin typeface="Lucida Console" pitchFamily="49" charset="0"/>
              </a:rPr>
              <a:t>management</a:t>
            </a:r>
            <a:r>
              <a:rPr lang="el-GR" sz="2400" dirty="0" smtClean="0">
                <a:latin typeface="Lucida Console" pitchFamily="49" charset="0"/>
              </a:rPr>
              <a:t> </a:t>
            </a:r>
            <a:endParaRPr lang="en-US" sz="2400" dirty="0" smtClean="0">
              <a:latin typeface="Lucida Console" pitchFamily="49" charset="0"/>
            </a:endParaRPr>
          </a:p>
          <a:p>
            <a:pPr>
              <a:lnSpc>
                <a:spcPct val="120000"/>
              </a:lnSpc>
            </a:pPr>
            <a:r>
              <a:rPr lang="el-GR" sz="2400" dirty="0" smtClean="0">
                <a:latin typeface="Lucida Console" pitchFamily="49" charset="0"/>
              </a:rPr>
              <a:t>Θεωρείται </a:t>
            </a:r>
            <a:r>
              <a:rPr lang="el-GR" sz="2400" dirty="0">
                <a:latin typeface="Lucida Console" pitchFamily="49" charset="0"/>
              </a:rPr>
              <a:t>ο πρωτεργάτης της φιλοσοφίας του «κάνε το</a:t>
            </a:r>
            <a:r>
              <a:rPr lang="en-US" sz="2400" dirty="0">
                <a:latin typeface="Lucida Console" pitchFamily="49" charset="0"/>
              </a:rPr>
              <a:t> </a:t>
            </a:r>
            <a:r>
              <a:rPr lang="el-GR" sz="2400" dirty="0">
                <a:latin typeface="Lucida Console" pitchFamily="49" charset="0"/>
              </a:rPr>
              <a:t>σωστό με την πρώτη φορά» και την αρχή των «μηδέν</a:t>
            </a:r>
            <a:r>
              <a:rPr lang="en-US" sz="2400" dirty="0">
                <a:latin typeface="Lucida Console" pitchFamily="49" charset="0"/>
              </a:rPr>
              <a:t> </a:t>
            </a:r>
            <a:r>
              <a:rPr lang="el-GR" sz="2400" dirty="0">
                <a:latin typeface="Lucida Console" pitchFamily="49" charset="0"/>
              </a:rPr>
              <a:t>λαθών».</a:t>
            </a:r>
          </a:p>
          <a:p>
            <a:pPr>
              <a:lnSpc>
                <a:spcPct val="120000"/>
              </a:lnSpc>
            </a:pPr>
            <a:r>
              <a:rPr lang="el-GR" sz="2400" dirty="0">
                <a:latin typeface="Lucida Console" pitchFamily="49" charset="0"/>
              </a:rPr>
              <a:t>Καθιέρωσε την έννοια του «κόστους ποιότητας».</a:t>
            </a:r>
          </a:p>
        </p:txBody>
      </p:sp>
      <p:sp>
        <p:nvSpPr>
          <p:cNvPr id="5" name="2 - Τίτλος"/>
          <p:cNvSpPr>
            <a:spLocks noGrp="1"/>
          </p:cNvSpPr>
          <p:nvPr>
            <p:ph type="title"/>
          </p:nvPr>
        </p:nvSpPr>
        <p:spPr>
          <a:xfrm>
            <a:off x="683568" y="260648"/>
            <a:ext cx="8229600" cy="1143000"/>
          </a:xfrm>
        </p:spPr>
        <p:txBody>
          <a:bodyPr/>
          <a:lstStyle/>
          <a:p>
            <a:r>
              <a:rPr lang="en-US" u="sng" dirty="0" smtClean="0">
                <a:solidFill>
                  <a:srgbClr val="FFFF00"/>
                </a:solidFill>
                <a:effectLst/>
                <a:latin typeface="Lucida Console" pitchFamily="49" charset="0"/>
              </a:rPr>
              <a:t>Crosby</a:t>
            </a:r>
            <a:endParaRPr lang="el-GR" u="sng" dirty="0">
              <a:solidFill>
                <a:srgbClr val="FFFF00"/>
              </a:solidFill>
              <a:effectLst/>
              <a:latin typeface="Lucida Console"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a:xfrm>
            <a:off x="683568" y="260648"/>
            <a:ext cx="8229600" cy="1143000"/>
          </a:xfrm>
        </p:spPr>
        <p:txBody>
          <a:bodyPr/>
          <a:lstStyle/>
          <a:p>
            <a:r>
              <a:rPr lang="en-US" u="sng" dirty="0" smtClean="0">
                <a:solidFill>
                  <a:srgbClr val="FFFF00"/>
                </a:solidFill>
                <a:effectLst/>
                <a:latin typeface="Lucida Console" pitchFamily="49" charset="0"/>
              </a:rPr>
              <a:t>Crosby</a:t>
            </a:r>
            <a:endParaRPr lang="el-GR" u="sng" dirty="0">
              <a:solidFill>
                <a:srgbClr val="FFFF00"/>
              </a:solidFill>
              <a:effectLst/>
              <a:latin typeface="Lucida Console" pitchFamily="49" charset="0"/>
            </a:endParaRPr>
          </a:p>
        </p:txBody>
      </p:sp>
      <p:pic>
        <p:nvPicPr>
          <p:cNvPr id="10241" name="Picture 1"/>
          <p:cNvPicPr>
            <a:picLocks noChangeAspect="1" noChangeArrowheads="1"/>
          </p:cNvPicPr>
          <p:nvPr/>
        </p:nvPicPr>
        <p:blipFill>
          <a:blip r:embed="rId3" cstate="print"/>
          <a:srcRect/>
          <a:stretch>
            <a:fillRect/>
          </a:stretch>
        </p:blipFill>
        <p:spPr bwMode="auto">
          <a:xfrm>
            <a:off x="6444208" y="3789040"/>
            <a:ext cx="2232248" cy="2592288"/>
          </a:xfrm>
          <a:prstGeom prst="rect">
            <a:avLst/>
          </a:prstGeom>
          <a:noFill/>
          <a:ln w="9525">
            <a:solidFill>
              <a:schemeClr val="tx1">
                <a:alpha val="46000"/>
              </a:schemeClr>
            </a:solidFill>
            <a:miter lim="800000"/>
            <a:headEnd/>
            <a:tailEnd/>
          </a:ln>
        </p:spPr>
      </p:pic>
      <p:sp>
        <p:nvSpPr>
          <p:cNvPr id="6" name="5 - TextBox"/>
          <p:cNvSpPr txBox="1"/>
          <p:nvPr/>
        </p:nvSpPr>
        <p:spPr>
          <a:xfrm>
            <a:off x="0" y="1735356"/>
            <a:ext cx="9144000" cy="3277820"/>
          </a:xfrm>
          <a:prstGeom prst="rect">
            <a:avLst/>
          </a:prstGeom>
          <a:noFill/>
          <a:ln>
            <a:noFill/>
          </a:ln>
        </p:spPr>
        <p:txBody>
          <a:bodyPr wrap="square" rtlCol="0">
            <a:spAutoFit/>
          </a:bodyPr>
          <a:lstStyle/>
          <a:p>
            <a:pPr marL="182563" indent="-182563"/>
            <a:r>
              <a:rPr lang="en-US" sz="2700" b="1" kern="0" dirty="0" smtClean="0">
                <a:ln w="0" cmpd="dbl">
                  <a:noFill/>
                  <a:prstDash val="solid"/>
                  <a:miter lim="800000"/>
                </a:ln>
                <a:solidFill>
                  <a:srgbClr val="00B050"/>
                </a:solidFill>
                <a:latin typeface="Lucida Console" pitchFamily="49" charset="0"/>
              </a:rPr>
              <a:t> </a:t>
            </a:r>
            <a:r>
              <a:rPr lang="el-GR" sz="2700" kern="0" dirty="0" smtClean="0">
                <a:ln w="0" cmpd="dbl">
                  <a:noFill/>
                  <a:prstDash val="solid"/>
                  <a:miter lim="800000"/>
                </a:ln>
                <a:latin typeface="Lucida Console" pitchFamily="49" charset="0"/>
              </a:rPr>
              <a:t>Ποιότητα είναι η συμμόρφωση των χαρακτηριστικών ενός προϊόντος με τις απαιτήσεις</a:t>
            </a:r>
            <a:r>
              <a:rPr lang="en-US" sz="2700" kern="0" dirty="0" smtClean="0">
                <a:ln w="0" cmpd="dbl">
                  <a:noFill/>
                  <a:prstDash val="solid"/>
                  <a:miter lim="800000"/>
                </a:ln>
                <a:latin typeface="Lucida Console" pitchFamily="49" charset="0"/>
              </a:rPr>
              <a:t> </a:t>
            </a:r>
            <a:r>
              <a:rPr lang="el-GR" sz="2700" kern="0" dirty="0" smtClean="0">
                <a:ln w="0" cmpd="dbl">
                  <a:noFill/>
                  <a:prstDash val="solid"/>
                  <a:miter lim="800000"/>
                </a:ln>
                <a:latin typeface="Lucida Console" pitchFamily="49" charset="0"/>
              </a:rPr>
              <a:t>του πελάτη </a:t>
            </a:r>
            <a:r>
              <a:rPr lang="en-US" sz="2700" kern="0" dirty="0" smtClean="0">
                <a:ln w="0" cmpd="dbl">
                  <a:noFill/>
                  <a:prstDash val="solid"/>
                  <a:miter lim="800000"/>
                </a:ln>
                <a:latin typeface="Lucida Console" pitchFamily="49" charset="0"/>
              </a:rPr>
              <a:t>(1979)</a:t>
            </a:r>
            <a:endParaRPr lang="el-GR" sz="2700" kern="0" dirty="0" smtClean="0">
              <a:ln w="0" cmpd="dbl">
                <a:noFill/>
                <a:prstDash val="solid"/>
                <a:miter lim="800000"/>
              </a:ln>
              <a:latin typeface="Lucida Console" pitchFamily="49" charset="0"/>
            </a:endParaRPr>
          </a:p>
          <a:p>
            <a:pPr lvl="1"/>
            <a:endParaRPr lang="el-GR" sz="2700" kern="0" dirty="0" smtClean="0">
              <a:ln w="0" cmpd="dbl">
                <a:noFill/>
                <a:prstDash val="solid"/>
                <a:miter lim="800000"/>
              </a:ln>
              <a:latin typeface="Lucida Console" pitchFamily="49" charset="0"/>
            </a:endParaRPr>
          </a:p>
          <a:p>
            <a:pPr lvl="1">
              <a:buFont typeface="Arial" pitchFamily="34" charset="0"/>
              <a:buChar char="•"/>
            </a:pPr>
            <a:r>
              <a:rPr lang="en-US" sz="2700" kern="0" dirty="0" smtClean="0">
                <a:ln w="0" cmpd="dbl">
                  <a:noFill/>
                  <a:prstDash val="solid"/>
                  <a:miter lim="800000"/>
                </a:ln>
                <a:latin typeface="Lucida Console" pitchFamily="49" charset="0"/>
              </a:rPr>
              <a:t> </a:t>
            </a:r>
            <a:r>
              <a:rPr lang="el-GR" sz="2700" kern="0" dirty="0" smtClean="0">
                <a:ln w="0" cmpd="dbl">
                  <a:noFill/>
                  <a:prstDash val="solid"/>
                  <a:miter lim="800000"/>
                </a:ln>
                <a:latin typeface="Lucida Console" pitchFamily="49" charset="0"/>
              </a:rPr>
              <a:t>Δεν αναφέρεται στις υπηρεσίες</a:t>
            </a:r>
          </a:p>
          <a:p>
            <a:pPr lvl="1"/>
            <a:endParaRPr lang="el-GR" sz="2700" kern="0" dirty="0" smtClean="0">
              <a:ln w="0" cmpd="dbl">
                <a:noFill/>
                <a:prstDash val="solid"/>
                <a:miter lim="800000"/>
              </a:ln>
              <a:latin typeface="Lucida Console" pitchFamily="49" charset="0"/>
            </a:endParaRPr>
          </a:p>
          <a:p>
            <a:pPr lvl="1">
              <a:buFont typeface="Arial" pitchFamily="34" charset="0"/>
              <a:buChar char="•"/>
            </a:pPr>
            <a:r>
              <a:rPr lang="en-US" sz="2700" kern="0" dirty="0" smtClean="0">
                <a:ln w="0" cmpd="dbl">
                  <a:noFill/>
                  <a:prstDash val="solid"/>
                  <a:miter lim="800000"/>
                </a:ln>
                <a:latin typeface="Lucida Console" pitchFamily="49" charset="0"/>
              </a:rPr>
              <a:t> </a:t>
            </a:r>
            <a:r>
              <a:rPr lang="el-GR" sz="2700" kern="0" dirty="0" smtClean="0">
                <a:ln w="0" cmpd="dbl">
                  <a:noFill/>
                  <a:prstDash val="solid"/>
                  <a:miter lim="800000"/>
                </a:ln>
                <a:latin typeface="Lucida Console" pitchFamily="49" charset="0"/>
              </a:rPr>
              <a:t>Εστιάζει στον πελάτη</a:t>
            </a:r>
          </a:p>
          <a:p>
            <a:endParaRPr lang="el-GR" kern="0" dirty="0">
              <a:ln w="0">
                <a:noFill/>
              </a:ln>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οή">
  <a:themeElements>
    <a:clrScheme name="Ροή">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Ροή">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Ροή">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14087</TotalTime>
  <Words>2630</Words>
  <Application>Microsoft Office PowerPoint</Application>
  <PresentationFormat>Προβολή στην οθόνη (4:3)</PresentationFormat>
  <Paragraphs>379</Paragraphs>
  <Slides>65</Slides>
  <Notes>25</Notes>
  <HiddenSlides>0</HiddenSlides>
  <MMClips>0</MMClips>
  <ScaleCrop>false</ScaleCrop>
  <HeadingPairs>
    <vt:vector size="4" baseType="variant">
      <vt:variant>
        <vt:lpstr>Θέμα</vt:lpstr>
      </vt:variant>
      <vt:variant>
        <vt:i4>1</vt:i4>
      </vt:variant>
      <vt:variant>
        <vt:lpstr>Τίτλοι διαφανειών</vt:lpstr>
      </vt:variant>
      <vt:variant>
        <vt:i4>65</vt:i4>
      </vt:variant>
    </vt:vector>
  </HeadingPairs>
  <TitlesOfParts>
    <vt:vector size="66" baseType="lpstr">
      <vt:lpstr>Ροή</vt:lpstr>
      <vt:lpstr>Διοίκηση Ολικής Ποιότητας </vt:lpstr>
      <vt:lpstr>Δομή Παρουσίασης</vt:lpstr>
      <vt:lpstr>Δομή Παρουσίασης</vt:lpstr>
      <vt:lpstr>Διαφάνεια 4</vt:lpstr>
      <vt:lpstr>Ορισμοί Ποιότητας</vt:lpstr>
      <vt:lpstr>Juran</vt:lpstr>
      <vt:lpstr>Juran</vt:lpstr>
      <vt:lpstr>Crosby</vt:lpstr>
      <vt:lpstr>Crosby</vt:lpstr>
      <vt:lpstr>Deming</vt:lpstr>
      <vt:lpstr>Deming</vt:lpstr>
      <vt:lpstr>Feigenbaum</vt:lpstr>
      <vt:lpstr>Taguchi</vt:lpstr>
      <vt:lpstr>Taguchi</vt:lpstr>
      <vt:lpstr>Pfeffer</vt:lpstr>
      <vt:lpstr>Philip Crosby </vt:lpstr>
      <vt:lpstr>David Garvin</vt:lpstr>
      <vt:lpstr>David Garvin</vt:lpstr>
      <vt:lpstr>David Garvin</vt:lpstr>
      <vt:lpstr>David Garvin</vt:lpstr>
      <vt:lpstr>David Garvin</vt:lpstr>
      <vt:lpstr>David Garvin</vt:lpstr>
      <vt:lpstr>David Garvin</vt:lpstr>
      <vt:lpstr>David Garvin</vt:lpstr>
      <vt:lpstr>David Garvin</vt:lpstr>
      <vt:lpstr>David Garvin</vt:lpstr>
      <vt:lpstr>Η έννοια της Ποιότητας</vt:lpstr>
      <vt:lpstr>Η έννοια της Ποιότητας</vt:lpstr>
      <vt:lpstr>Ορισμός της Ποιότητας</vt:lpstr>
      <vt:lpstr>Δομή Παρουσίασης</vt:lpstr>
      <vt:lpstr>Σύστημα Διαχείρισης Ποιότητας </vt:lpstr>
      <vt:lpstr>Στάδια εξέλιξης των συστημάτων ποιότητας </vt:lpstr>
      <vt:lpstr>Στάδια εξέλιξης των συστημάτων ποιότητας </vt:lpstr>
      <vt:lpstr>1Ο Στάδιο Επιθεώρηση</vt:lpstr>
      <vt:lpstr>2Ο Στάδιο Έλεγχος Ποιότητας</vt:lpstr>
      <vt:lpstr>3Ο Στάδιο Διασφάλιση Ποιότητας</vt:lpstr>
      <vt:lpstr>4Ο Στάδιο Διοίκηση Ολικής Ποιότητας</vt:lpstr>
      <vt:lpstr>4Ο Στάδιο Διοίκηση Ολικής Ποιότητας</vt:lpstr>
      <vt:lpstr>Δομή Παρουσίασης</vt:lpstr>
      <vt:lpstr>Διαφάνεια 40</vt:lpstr>
      <vt:lpstr>Διαφάνεια 41</vt:lpstr>
      <vt:lpstr>Διαφάνεια 42</vt:lpstr>
      <vt:lpstr>Διαφάνεια 43</vt:lpstr>
      <vt:lpstr>Διαφάνεια 44</vt:lpstr>
      <vt:lpstr>Διαφάνεια 45</vt:lpstr>
      <vt:lpstr>Διαφάνεια 46</vt:lpstr>
      <vt:lpstr>Διαφάνεια 47</vt:lpstr>
      <vt:lpstr>Διαφάνεια 48</vt:lpstr>
      <vt:lpstr>Διαφάνεια 49</vt:lpstr>
      <vt:lpstr>Διαφάνεια 50</vt:lpstr>
      <vt:lpstr>Διαφάνεια 51</vt:lpstr>
      <vt:lpstr>Δομή Παρουσίασης</vt:lpstr>
      <vt:lpstr>Διαφάνεια 53</vt:lpstr>
      <vt:lpstr>Διαφάνεια 54</vt:lpstr>
      <vt:lpstr>Διαφάνεια 55</vt:lpstr>
      <vt:lpstr>Διαφάνεια 56</vt:lpstr>
      <vt:lpstr>Διαφάνεια 57</vt:lpstr>
      <vt:lpstr>Διαφάνεια 58</vt:lpstr>
      <vt:lpstr>Διαφάνεια 59</vt:lpstr>
      <vt:lpstr>Διαφάνεια 60</vt:lpstr>
      <vt:lpstr>Διαφάνεια 61</vt:lpstr>
      <vt:lpstr>Διαφάνεια 62</vt:lpstr>
      <vt:lpstr>Διαφάνεια 63</vt:lpstr>
      <vt:lpstr>Διαφάνεια 64</vt:lpstr>
      <vt:lpstr>Διαφάνεια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ΠΟΙΟΤΗΤΑ</dc:title>
  <dc:creator>SOFIA</dc:creator>
  <cp:lastModifiedBy>user</cp:lastModifiedBy>
  <cp:revision>395</cp:revision>
  <dcterms:created xsi:type="dcterms:W3CDTF">2015-02-26T05:20:07Z</dcterms:created>
  <dcterms:modified xsi:type="dcterms:W3CDTF">2018-09-30T21:03:37Z</dcterms:modified>
</cp:coreProperties>
</file>