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notesMasterIdLst>
    <p:notesMasterId r:id="rId24"/>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B41CEA-8917-4947-AB18-579A5CB74A71}" type="datetimeFigureOut">
              <a:rPr lang="el-GR" smtClean="0"/>
              <a:t>23/10/2018</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DBC5CE-9021-4E73-A11C-EE9F49512204}" type="slidenum">
              <a:rPr lang="el-GR" smtClean="0"/>
              <a:t>‹#›</a:t>
            </a:fld>
            <a:endParaRPr lang="el-GR"/>
          </a:p>
        </p:txBody>
      </p:sp>
    </p:spTree>
    <p:extLst>
      <p:ext uri="{BB962C8B-B14F-4D97-AF65-F5344CB8AC3E}">
        <p14:creationId xmlns:p14="http://schemas.microsoft.com/office/powerpoint/2010/main" val="26667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fontAlgn="base">
              <a:spcBef>
                <a:spcPct val="0"/>
              </a:spcBef>
              <a:spcAft>
                <a:spcPct val="0"/>
              </a:spcAft>
            </a:pPr>
            <a:fld id="{B092D36D-281B-4636-8DC0-4C817D37C970}" type="slidenum">
              <a:rPr lang="en-US" altLang="en-US" sz="1200">
                <a:solidFill>
                  <a:srgbClr val="000000"/>
                </a:solidFill>
                <a:latin typeface="Arial" panose="020B0604020202020204" pitchFamily="34" charset="0"/>
              </a:rPr>
              <a:pPr algn="r" fontAlgn="base">
                <a:spcBef>
                  <a:spcPct val="0"/>
                </a:spcBef>
                <a:spcAft>
                  <a:spcPct val="0"/>
                </a:spcAft>
              </a:pPr>
              <a:t>1</a:t>
            </a:fld>
            <a:endParaRPr lang="en-US" altLang="en-US" sz="1200">
              <a:solidFill>
                <a:srgbClr val="000000"/>
              </a:solidFill>
              <a:latin typeface="Arial" panose="020B0604020202020204" pitchFamily="3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l-GR" altLang="en-US" smtClean="0">
              <a:latin typeface="Arial" panose="020B0604020202020204" pitchFamily="34" charset="0"/>
            </a:endParaRPr>
          </a:p>
        </p:txBody>
      </p:sp>
    </p:spTree>
    <p:extLst>
      <p:ext uri="{BB962C8B-B14F-4D97-AF65-F5344CB8AC3E}">
        <p14:creationId xmlns:p14="http://schemas.microsoft.com/office/powerpoint/2010/main" val="2663712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392C745-2D8E-4407-BF0F-AACD5703A8DD}" type="slidenum">
              <a:rPr lang="en-US" altLang="en-US" sz="1200" smtClean="0">
                <a:solidFill>
                  <a:srgbClr val="000000"/>
                </a:solidFill>
                <a:latin typeface="Arial" panose="020B0604020202020204" pitchFamily="34" charset="0"/>
              </a:rPr>
              <a:pPr/>
              <a:t>18</a:t>
            </a:fld>
            <a:endParaRPr lang="en-US" altLang="en-US" sz="1200" smtClean="0">
              <a:solidFill>
                <a:srgbClr val="000000"/>
              </a:solidFill>
              <a:latin typeface="Arial" panose="020B0604020202020204"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l-GR" altLang="en-US" smtClean="0">
              <a:latin typeface="Arial" panose="020B0604020202020204" pitchFamily="34" charset="0"/>
            </a:endParaRPr>
          </a:p>
        </p:txBody>
      </p:sp>
    </p:spTree>
    <p:extLst>
      <p:ext uri="{BB962C8B-B14F-4D97-AF65-F5344CB8AC3E}">
        <p14:creationId xmlns:p14="http://schemas.microsoft.com/office/powerpoint/2010/main" val="4039591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FADA840-81AA-493D-8C74-10D8280454DD}" type="slidenum">
              <a:rPr lang="en-US" altLang="en-US" sz="1200" smtClean="0">
                <a:solidFill>
                  <a:srgbClr val="000000"/>
                </a:solidFill>
                <a:latin typeface="Arial" panose="020B0604020202020204" pitchFamily="34" charset="0"/>
              </a:rPr>
              <a:pPr/>
              <a:t>19</a:t>
            </a:fld>
            <a:endParaRPr lang="en-US" altLang="en-US" sz="1200" smtClean="0">
              <a:solidFill>
                <a:srgbClr val="000000"/>
              </a:solidFill>
              <a:latin typeface="Arial" panose="020B0604020202020204"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l-GR" altLang="en-US" smtClean="0">
              <a:latin typeface="Arial" panose="020B0604020202020204" pitchFamily="34" charset="0"/>
            </a:endParaRPr>
          </a:p>
        </p:txBody>
      </p:sp>
    </p:spTree>
    <p:extLst>
      <p:ext uri="{BB962C8B-B14F-4D97-AF65-F5344CB8AC3E}">
        <p14:creationId xmlns:p14="http://schemas.microsoft.com/office/powerpoint/2010/main" val="3444622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14D477C-6AFC-410E-846B-BD3418108459}" type="slidenum">
              <a:rPr lang="en-US" altLang="en-US" sz="1200" smtClean="0">
                <a:solidFill>
                  <a:srgbClr val="000000"/>
                </a:solidFill>
                <a:latin typeface="Arial" panose="020B0604020202020204" pitchFamily="34" charset="0"/>
              </a:rPr>
              <a:pPr/>
              <a:t>20</a:t>
            </a:fld>
            <a:endParaRPr lang="en-US" altLang="en-US" sz="1200" smtClean="0">
              <a:solidFill>
                <a:srgbClr val="000000"/>
              </a:solidFill>
              <a:latin typeface="Arial" panose="020B0604020202020204"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l-GR" altLang="en-US" smtClean="0">
              <a:latin typeface="Arial" panose="020B0604020202020204" pitchFamily="34" charset="0"/>
            </a:endParaRPr>
          </a:p>
        </p:txBody>
      </p:sp>
    </p:spTree>
    <p:extLst>
      <p:ext uri="{BB962C8B-B14F-4D97-AF65-F5344CB8AC3E}">
        <p14:creationId xmlns:p14="http://schemas.microsoft.com/office/powerpoint/2010/main" val="724476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253398-B08E-4252-957C-72B1DBCFDFF7}" type="slidenum">
              <a:rPr lang="en-US" altLang="en-US" sz="1200" smtClean="0">
                <a:solidFill>
                  <a:srgbClr val="000000"/>
                </a:solidFill>
                <a:latin typeface="Arial" panose="020B0604020202020204" pitchFamily="34" charset="0"/>
              </a:rPr>
              <a:pPr/>
              <a:t>21</a:t>
            </a:fld>
            <a:endParaRPr lang="en-US" altLang="en-US" sz="1200" smtClean="0">
              <a:solidFill>
                <a:srgbClr val="000000"/>
              </a:solidFill>
              <a:latin typeface="Arial" panose="020B0604020202020204"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l-GR" altLang="en-US" smtClean="0">
              <a:latin typeface="Arial" panose="020B0604020202020204" pitchFamily="34" charset="0"/>
            </a:endParaRPr>
          </a:p>
        </p:txBody>
      </p:sp>
    </p:spTree>
    <p:extLst>
      <p:ext uri="{BB962C8B-B14F-4D97-AF65-F5344CB8AC3E}">
        <p14:creationId xmlns:p14="http://schemas.microsoft.com/office/powerpoint/2010/main" val="2507723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A9276DD-09B9-4A13-AE0E-E205C7B2A4EC}" type="slidenum">
              <a:rPr lang="en-US" altLang="en-US" sz="1200" smtClean="0">
                <a:solidFill>
                  <a:srgbClr val="000000"/>
                </a:solidFill>
                <a:latin typeface="Arial" panose="020B0604020202020204" pitchFamily="34" charset="0"/>
              </a:rPr>
              <a:pPr/>
              <a:t>6</a:t>
            </a:fld>
            <a:endParaRPr lang="en-US" altLang="en-US" sz="1200" smtClean="0">
              <a:solidFill>
                <a:srgbClr val="000000"/>
              </a:solidFill>
              <a:latin typeface="Arial" panose="020B0604020202020204"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l-GR" altLang="en-US" smtClean="0">
              <a:latin typeface="Arial" panose="020B0604020202020204" pitchFamily="34" charset="0"/>
            </a:endParaRPr>
          </a:p>
        </p:txBody>
      </p:sp>
    </p:spTree>
    <p:extLst>
      <p:ext uri="{BB962C8B-B14F-4D97-AF65-F5344CB8AC3E}">
        <p14:creationId xmlns:p14="http://schemas.microsoft.com/office/powerpoint/2010/main" val="3062992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211FF1-DEFE-4DA3-9823-43BC1D2E334B}" type="slidenum">
              <a:rPr lang="en-US" altLang="en-US" sz="1200" smtClean="0">
                <a:solidFill>
                  <a:srgbClr val="000000"/>
                </a:solidFill>
                <a:latin typeface="Arial" panose="020B0604020202020204" pitchFamily="34" charset="0"/>
              </a:rPr>
              <a:pPr/>
              <a:t>7</a:t>
            </a:fld>
            <a:endParaRPr lang="en-US" altLang="en-US" sz="1200" smtClean="0">
              <a:solidFill>
                <a:srgbClr val="000000"/>
              </a:solidFill>
              <a:latin typeface="Arial" panose="020B0604020202020204"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l-GR" altLang="en-US" smtClean="0">
              <a:latin typeface="Arial" panose="020B0604020202020204" pitchFamily="34" charset="0"/>
            </a:endParaRPr>
          </a:p>
        </p:txBody>
      </p:sp>
    </p:spTree>
    <p:extLst>
      <p:ext uri="{BB962C8B-B14F-4D97-AF65-F5344CB8AC3E}">
        <p14:creationId xmlns:p14="http://schemas.microsoft.com/office/powerpoint/2010/main" val="797631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085FCC3-A0E1-47F1-AAA6-09B0FB0D5D8E}" type="slidenum">
              <a:rPr lang="en-US" altLang="en-US" sz="1200" smtClean="0">
                <a:solidFill>
                  <a:srgbClr val="000000"/>
                </a:solidFill>
                <a:latin typeface="Arial" panose="020B0604020202020204" pitchFamily="34" charset="0"/>
              </a:rPr>
              <a:pPr/>
              <a:t>8</a:t>
            </a:fld>
            <a:endParaRPr lang="en-US" altLang="en-US" sz="1200" smtClean="0">
              <a:solidFill>
                <a:srgbClr val="000000"/>
              </a:solidFill>
              <a:latin typeface="Arial" panose="020B0604020202020204"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l-GR" altLang="en-US" smtClean="0">
              <a:latin typeface="Arial" panose="020B0604020202020204" pitchFamily="34" charset="0"/>
            </a:endParaRPr>
          </a:p>
        </p:txBody>
      </p:sp>
    </p:spTree>
    <p:extLst>
      <p:ext uri="{BB962C8B-B14F-4D97-AF65-F5344CB8AC3E}">
        <p14:creationId xmlns:p14="http://schemas.microsoft.com/office/powerpoint/2010/main" val="2210120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A666F8E-12B8-40AD-8DC8-79997BE077F8}" type="slidenum">
              <a:rPr lang="en-US" altLang="en-US" sz="1200" smtClean="0">
                <a:solidFill>
                  <a:srgbClr val="000000"/>
                </a:solidFill>
                <a:latin typeface="Arial" panose="020B0604020202020204" pitchFamily="34" charset="0"/>
              </a:rPr>
              <a:pPr/>
              <a:t>9</a:t>
            </a:fld>
            <a:endParaRPr lang="en-US" altLang="en-US" sz="1200" smtClean="0">
              <a:solidFill>
                <a:srgbClr val="000000"/>
              </a:solidFill>
              <a:latin typeface="Arial" panose="020B0604020202020204"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l-GR" altLang="en-US" smtClean="0">
              <a:latin typeface="Arial" panose="020B0604020202020204" pitchFamily="34" charset="0"/>
            </a:endParaRPr>
          </a:p>
        </p:txBody>
      </p:sp>
    </p:spTree>
    <p:extLst>
      <p:ext uri="{BB962C8B-B14F-4D97-AF65-F5344CB8AC3E}">
        <p14:creationId xmlns:p14="http://schemas.microsoft.com/office/powerpoint/2010/main" val="1543631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55A12BF-555E-4D76-B559-54C4BADDBA85}" type="slidenum">
              <a:rPr lang="en-US" altLang="en-US" sz="1200" smtClean="0">
                <a:solidFill>
                  <a:srgbClr val="000000"/>
                </a:solidFill>
                <a:latin typeface="Arial" panose="020B0604020202020204" pitchFamily="34" charset="0"/>
              </a:rPr>
              <a:pPr/>
              <a:t>10</a:t>
            </a:fld>
            <a:endParaRPr lang="en-US" altLang="en-US" sz="1200" smtClean="0">
              <a:solidFill>
                <a:srgbClr val="000000"/>
              </a:solidFill>
              <a:latin typeface="Arial" panose="020B0604020202020204"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l-GR" altLang="en-US" smtClean="0">
              <a:latin typeface="Arial" panose="020B0604020202020204" pitchFamily="34" charset="0"/>
            </a:endParaRPr>
          </a:p>
        </p:txBody>
      </p:sp>
    </p:spTree>
    <p:extLst>
      <p:ext uri="{BB962C8B-B14F-4D97-AF65-F5344CB8AC3E}">
        <p14:creationId xmlns:p14="http://schemas.microsoft.com/office/powerpoint/2010/main" val="3090737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191BC6D-18D5-4EB5-8244-21C2B3F33273}" type="slidenum">
              <a:rPr lang="en-US" altLang="en-US" sz="1200" smtClean="0">
                <a:solidFill>
                  <a:srgbClr val="000000"/>
                </a:solidFill>
                <a:latin typeface="Arial" panose="020B0604020202020204" pitchFamily="34" charset="0"/>
              </a:rPr>
              <a:pPr/>
              <a:t>11</a:t>
            </a:fld>
            <a:endParaRPr lang="en-US" altLang="en-US" sz="1200" smtClean="0">
              <a:solidFill>
                <a:srgbClr val="000000"/>
              </a:solidFill>
              <a:latin typeface="Arial" panose="020B0604020202020204"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l-GR" altLang="en-US" smtClean="0">
              <a:latin typeface="Arial" panose="020B0604020202020204" pitchFamily="34" charset="0"/>
            </a:endParaRPr>
          </a:p>
        </p:txBody>
      </p:sp>
    </p:spTree>
    <p:extLst>
      <p:ext uri="{BB962C8B-B14F-4D97-AF65-F5344CB8AC3E}">
        <p14:creationId xmlns:p14="http://schemas.microsoft.com/office/powerpoint/2010/main" val="135455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5E55F27-A055-4B15-87C6-5D961A372BAA}" type="slidenum">
              <a:rPr lang="en-US" altLang="en-US" sz="1200" smtClean="0">
                <a:solidFill>
                  <a:srgbClr val="000000"/>
                </a:solidFill>
                <a:latin typeface="Arial" panose="020B0604020202020204" pitchFamily="34" charset="0"/>
              </a:rPr>
              <a:pPr/>
              <a:t>13</a:t>
            </a:fld>
            <a:endParaRPr lang="en-US" altLang="en-US" sz="1200" smtClean="0">
              <a:solidFill>
                <a:srgbClr val="000000"/>
              </a:solidFill>
              <a:latin typeface="Arial" panose="020B0604020202020204"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l-GR" altLang="en-US" smtClean="0">
              <a:latin typeface="Arial" panose="020B0604020202020204" pitchFamily="34" charset="0"/>
            </a:endParaRPr>
          </a:p>
        </p:txBody>
      </p:sp>
    </p:spTree>
    <p:extLst>
      <p:ext uri="{BB962C8B-B14F-4D97-AF65-F5344CB8AC3E}">
        <p14:creationId xmlns:p14="http://schemas.microsoft.com/office/powerpoint/2010/main" val="1256590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CAF4687-4589-4144-ACD8-0A506A6FDFE9}" type="slidenum">
              <a:rPr lang="en-US" altLang="en-US" sz="1200" smtClean="0">
                <a:solidFill>
                  <a:srgbClr val="000000"/>
                </a:solidFill>
                <a:latin typeface="Arial" panose="020B0604020202020204" pitchFamily="34" charset="0"/>
              </a:rPr>
              <a:pPr/>
              <a:t>17</a:t>
            </a:fld>
            <a:endParaRPr lang="en-US" altLang="en-US" sz="1200" smtClean="0">
              <a:solidFill>
                <a:srgbClr val="000000"/>
              </a:solidFill>
              <a:latin typeface="Arial" panose="020B0604020202020204"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l-GR" altLang="en-US" smtClean="0">
              <a:latin typeface="Arial" panose="020B0604020202020204" pitchFamily="34" charset="0"/>
            </a:endParaRPr>
          </a:p>
        </p:txBody>
      </p:sp>
    </p:spTree>
    <p:extLst>
      <p:ext uri="{BB962C8B-B14F-4D97-AF65-F5344CB8AC3E}">
        <p14:creationId xmlns:p14="http://schemas.microsoft.com/office/powerpoint/2010/main" val="17227439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11"/>
          <p:cNvGrpSpPr>
            <a:grpSpLocks/>
          </p:cNvGrpSpPr>
          <p:nvPr/>
        </p:nvGrpSpPr>
        <p:grpSpPr bwMode="auto">
          <a:xfrm>
            <a:off x="0" y="0"/>
            <a:ext cx="12192000" cy="6858000"/>
            <a:chOff x="0" y="0"/>
            <a:chExt cx="9144677" cy="6858000"/>
          </a:xfrm>
        </p:grpSpPr>
        <p:pic>
          <p:nvPicPr>
            <p:cNvPr id="5" name="Picture 12" descr="SD-PanelTitle-R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7" name="Picture 14" descr="HDRibbonTitle-UniformTrim.png"/>
            <p:cNvPicPr>
              <a:picLocks noChangeAspect="1"/>
            </p:cNvPicPr>
            <p:nvPr/>
          </p:nvPicPr>
          <p:blipFill>
            <a:blip r:embed="rId3">
              <a:extLst>
                <a:ext uri="{28A0092B-C50C-407E-A947-70E740481C1C}">
                  <a14:useLocalDpi xmlns:a14="http://schemas.microsoft.com/office/drawing/2010/main" val="0"/>
                </a:ext>
              </a:extLst>
            </a:blip>
            <a:srcRect l="-2" r="47958"/>
            <a:stretch>
              <a:fillRect/>
            </a:stretch>
          </p:blipFill>
          <p:spPr bwMode="auto">
            <a:xfrm>
              <a:off x="0" y="3128434"/>
              <a:ext cx="1664208" cy="61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5" descr="HDRibbonTitle-UniformTrim.png"/>
            <p:cNvPicPr>
              <a:picLocks noChangeAspect="1"/>
            </p:cNvPicPr>
            <p:nvPr/>
          </p:nvPicPr>
          <p:blipFill>
            <a:blip r:embed="rId3">
              <a:extLst>
                <a:ext uri="{28A0092B-C50C-407E-A947-70E740481C1C}">
                  <a14:useLocalDpi xmlns:a14="http://schemas.microsoft.com/office/drawing/2010/main" val="0"/>
                </a:ext>
              </a:extLst>
            </a:blip>
            <a:srcRect l="-2" r="47958"/>
            <a:stretch>
              <a:fillRect/>
            </a:stretch>
          </p:blipFill>
          <p:spPr bwMode="auto">
            <a:xfrm>
              <a:off x="7480469" y="3128434"/>
              <a:ext cx="1664208" cy="61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9" name="Straight Connector 8"/>
          <p:cNvCxnSpPr/>
          <p:nvPr/>
        </p:nvCxnSpPr>
        <p:spPr>
          <a:xfrm>
            <a:off x="2692400" y="3471863"/>
            <a:ext cx="681778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p:nvPr>
        </p:nvSpPr>
        <p:spPr>
          <a:xfrm>
            <a:off x="2562579" y="1811864"/>
            <a:ext cx="7078488"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562579" y="3598328"/>
            <a:ext cx="7078488" cy="1377651"/>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3"/>
          <p:cNvSpPr>
            <a:spLocks noGrp="1"/>
          </p:cNvSpPr>
          <p:nvPr>
            <p:ph type="dt" sz="half" idx="10"/>
          </p:nvPr>
        </p:nvSpPr>
        <p:spPr>
          <a:xfrm>
            <a:off x="8087784" y="5054600"/>
            <a:ext cx="897467" cy="279400"/>
          </a:xfrm>
        </p:spPr>
        <p:txBody>
          <a:bodyPr/>
          <a:lstStyle>
            <a:lvl1pPr>
              <a:defRPr/>
            </a:lvl1pPr>
          </a:lstStyle>
          <a:p>
            <a:pPr>
              <a:defRPr/>
            </a:pPr>
            <a:fld id="{7511DAAB-8C6B-4D80-BF20-8CD4BE0B5213}" type="datetimeFigureOut">
              <a:rPr lang="en-US">
                <a:solidFill>
                  <a:prstClr val="black"/>
                </a:solidFill>
              </a:rPr>
              <a:pPr>
                <a:defRPr/>
              </a:pPr>
              <a:t>10/23/2018</a:t>
            </a:fld>
            <a:endParaRPr lang="en-US" dirty="0">
              <a:solidFill>
                <a:prstClr val="black"/>
              </a:solidFill>
            </a:endParaRPr>
          </a:p>
        </p:txBody>
      </p:sp>
      <p:sp>
        <p:nvSpPr>
          <p:cNvPr id="11" name="Footer Placeholder 4"/>
          <p:cNvSpPr>
            <a:spLocks noGrp="1"/>
          </p:cNvSpPr>
          <p:nvPr>
            <p:ph type="ftr" sz="quarter" idx="11"/>
          </p:nvPr>
        </p:nvSpPr>
        <p:spPr>
          <a:xfrm>
            <a:off x="2563284" y="5054600"/>
            <a:ext cx="5418667" cy="279400"/>
          </a:xfrm>
        </p:spPr>
        <p:txBody>
          <a:bodyPr/>
          <a:lstStyle>
            <a:lvl1pPr>
              <a:defRPr/>
            </a:lvl1pPr>
          </a:lstStyle>
          <a:p>
            <a:pPr>
              <a:defRPr/>
            </a:pPr>
            <a:endParaRPr lang="en-US">
              <a:solidFill>
                <a:prstClr val="black"/>
              </a:solidFill>
            </a:endParaRPr>
          </a:p>
        </p:txBody>
      </p:sp>
      <p:sp>
        <p:nvSpPr>
          <p:cNvPr id="12" name="Slide Number Placeholder 5"/>
          <p:cNvSpPr>
            <a:spLocks noGrp="1"/>
          </p:cNvSpPr>
          <p:nvPr>
            <p:ph type="sldNum" sz="quarter" idx="12"/>
          </p:nvPr>
        </p:nvSpPr>
        <p:spPr>
          <a:xfrm>
            <a:off x="9088967" y="5054600"/>
            <a:ext cx="552451" cy="279400"/>
          </a:xfrm>
        </p:spPr>
        <p:txBody>
          <a:bodyPr/>
          <a:lstStyle>
            <a:lvl1pPr>
              <a:defRPr/>
            </a:lvl1pPr>
          </a:lstStyle>
          <a:p>
            <a:pPr>
              <a:defRPr/>
            </a:pPr>
            <a:fld id="{582D2502-8EA7-440F-AE42-08F054C9D022}"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46131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9155" y="4815415"/>
            <a:ext cx="9064979"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68347" y="1032934"/>
            <a:ext cx="9455309"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569155" y="5382153"/>
            <a:ext cx="9064979" cy="49371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D75A9B0-3336-403E-A021-44955894BF1C}" type="datetimeFigureOut">
              <a:rPr lang="en-US">
                <a:solidFill>
                  <a:prstClr val="black"/>
                </a:solidFill>
              </a:rPr>
              <a:pPr>
                <a:defRPr/>
              </a:pPr>
              <a:t>10/23/2018</a:t>
            </a:fld>
            <a:endParaRPr lang="en-US" dirty="0">
              <a:solidFill>
                <a:prstClr val="black"/>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pPr>
              <a:defRPr/>
            </a:pPr>
            <a:fld id="{DCAEB14F-8CBF-4CD4-BF18-DCAEFF3D9153}"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692072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cxnSp>
        <p:nvCxnSpPr>
          <p:cNvPr id="4" name="Straight Connector 3"/>
          <p:cNvCxnSpPr/>
          <p:nvPr/>
        </p:nvCxnSpPr>
        <p:spPr>
          <a:xfrm>
            <a:off x="1703918" y="4140200"/>
            <a:ext cx="8809567"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569155" y="906873"/>
            <a:ext cx="9064979" cy="3097860"/>
          </a:xfrm>
        </p:spPr>
        <p:txBody>
          <a:bodyP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569154" y="4275666"/>
            <a:ext cx="9064981"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BAEB58C-CC11-4BD8-805B-6BD841D194F2}" type="datetimeFigureOut">
              <a:rPr lang="en-US">
                <a:solidFill>
                  <a:prstClr val="black"/>
                </a:solidFill>
              </a:rPr>
              <a:pPr>
                <a:defRPr/>
              </a:pPr>
              <a:t>10/23/2018</a:t>
            </a:fld>
            <a:endParaRPr lang="en-US" dirty="0">
              <a:solidFill>
                <a:prstClr val="black"/>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pPr>
              <a:defRPr/>
            </a:pPr>
            <a:fld id="{C36D89F9-35F5-4E8F-89F8-EAF41F377143}"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345429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132417" y="904875"/>
            <a:ext cx="609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defRPr/>
            </a:pPr>
            <a:r>
              <a:rPr lang="en-US" altLang="el-GR" sz="7200" smtClean="0">
                <a:solidFill>
                  <a:prstClr val="black"/>
                </a:solidFill>
              </a:rPr>
              <a:t>“</a:t>
            </a:r>
          </a:p>
        </p:txBody>
      </p:sp>
      <p:sp>
        <p:nvSpPr>
          <p:cNvPr id="6" name="TextBox 5"/>
          <p:cNvSpPr txBox="1">
            <a:spLocks noChangeArrowheads="1"/>
          </p:cNvSpPr>
          <p:nvPr/>
        </p:nvSpPr>
        <p:spPr bwMode="auto">
          <a:xfrm>
            <a:off x="10179051" y="2827339"/>
            <a:ext cx="6096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0" fontAlgn="base" hangingPunct="0">
              <a:spcBef>
                <a:spcPct val="0"/>
              </a:spcBef>
              <a:spcAft>
                <a:spcPct val="0"/>
              </a:spcAft>
              <a:defRPr/>
            </a:pPr>
            <a:r>
              <a:rPr lang="en-US" altLang="el-GR" sz="7200" smtClean="0">
                <a:solidFill>
                  <a:prstClr val="black"/>
                </a:solidFill>
              </a:rPr>
              <a:t>”</a:t>
            </a:r>
          </a:p>
        </p:txBody>
      </p:sp>
      <p:cxnSp>
        <p:nvCxnSpPr>
          <p:cNvPr id="7" name="Straight Connector 6"/>
          <p:cNvCxnSpPr/>
          <p:nvPr/>
        </p:nvCxnSpPr>
        <p:spPr>
          <a:xfrm>
            <a:off x="1703918" y="4140200"/>
            <a:ext cx="879474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779111" y="982132"/>
            <a:ext cx="8533667" cy="2370668"/>
          </a:xfrm>
        </p:spPr>
        <p:txBody>
          <a:bodyP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133600" y="3352800"/>
            <a:ext cx="7857064"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569151" y="4343401"/>
            <a:ext cx="9064984"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Date Placeholder 3"/>
          <p:cNvSpPr>
            <a:spLocks noGrp="1"/>
          </p:cNvSpPr>
          <p:nvPr>
            <p:ph type="dt" sz="half" idx="14"/>
          </p:nvPr>
        </p:nvSpPr>
        <p:spPr/>
        <p:txBody>
          <a:bodyPr/>
          <a:lstStyle>
            <a:lvl1pPr>
              <a:defRPr/>
            </a:lvl1pPr>
          </a:lstStyle>
          <a:p>
            <a:pPr>
              <a:defRPr/>
            </a:pPr>
            <a:fld id="{1D609F4A-7899-406F-87BB-DCD87F07EA16}" type="datetimeFigureOut">
              <a:rPr lang="en-US">
                <a:solidFill>
                  <a:prstClr val="black"/>
                </a:solidFill>
              </a:rPr>
              <a:pPr>
                <a:defRPr/>
              </a:pPr>
              <a:t>10/23/2018</a:t>
            </a:fld>
            <a:endParaRPr lang="en-US" dirty="0">
              <a:solidFill>
                <a:prstClr val="black"/>
              </a:solidFill>
            </a:endParaRPr>
          </a:p>
        </p:txBody>
      </p:sp>
      <p:sp>
        <p:nvSpPr>
          <p:cNvPr id="9" name="Footer Placeholder 4"/>
          <p:cNvSpPr>
            <a:spLocks noGrp="1"/>
          </p:cNvSpPr>
          <p:nvPr>
            <p:ph type="ftr" sz="quarter" idx="15"/>
          </p:nvPr>
        </p:nvSpPr>
        <p:spPr/>
        <p:txBody>
          <a:bodyPr/>
          <a:lstStyle>
            <a:lvl1pPr>
              <a:defRPr/>
            </a:lvl1pPr>
          </a:lstStyle>
          <a:p>
            <a:pPr>
              <a:defRPr/>
            </a:pPr>
            <a:endParaRPr lang="en-US">
              <a:solidFill>
                <a:prstClr val="black"/>
              </a:solidFill>
            </a:endParaRPr>
          </a:p>
        </p:txBody>
      </p:sp>
      <p:sp>
        <p:nvSpPr>
          <p:cNvPr id="11" name="Slide Number Placeholder 5"/>
          <p:cNvSpPr>
            <a:spLocks noGrp="1"/>
          </p:cNvSpPr>
          <p:nvPr>
            <p:ph type="sldNum" sz="quarter" idx="16"/>
          </p:nvPr>
        </p:nvSpPr>
        <p:spPr/>
        <p:txBody>
          <a:bodyPr/>
          <a:lstStyle>
            <a:lvl1pPr>
              <a:defRPr/>
            </a:lvl1pPr>
          </a:lstStyle>
          <a:p>
            <a:pPr>
              <a:defRPr/>
            </a:pPr>
            <a:fld id="{66F0D3D9-89B0-473E-9B59-B18BEF3C394C}"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689259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569159" y="3308581"/>
            <a:ext cx="9064971"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569158" y="4777381"/>
            <a:ext cx="9064973" cy="860400"/>
          </a:xfrm>
        </p:spPr>
        <p:txBody>
          <a:bodyP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760C2EA-A7D8-4896-9E25-FB11F5BB41C8}" type="datetimeFigureOut">
              <a:rPr lang="en-US">
                <a:solidFill>
                  <a:prstClr val="black"/>
                </a:solidFill>
              </a:rPr>
              <a:pPr>
                <a:defRPr/>
              </a:pPr>
              <a:t>10/23/2018</a:t>
            </a:fld>
            <a:endParaRPr lang="en-US" dirty="0">
              <a:solidFill>
                <a:prstClr val="black"/>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AA7C70E7-FE86-409C-9E3E-E296285270A4}"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597223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170517" y="896938"/>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defRPr/>
            </a:pPr>
            <a:r>
              <a:rPr lang="en-US" altLang="el-GR" sz="8000" smtClean="0">
                <a:solidFill>
                  <a:prstClr val="black"/>
                </a:solidFill>
              </a:rPr>
              <a:t>“</a:t>
            </a:r>
          </a:p>
        </p:txBody>
      </p:sp>
      <p:sp>
        <p:nvSpPr>
          <p:cNvPr id="6" name="TextBox 5"/>
          <p:cNvSpPr txBox="1">
            <a:spLocks noChangeArrowheads="1"/>
          </p:cNvSpPr>
          <p:nvPr/>
        </p:nvSpPr>
        <p:spPr bwMode="auto">
          <a:xfrm>
            <a:off x="10200217" y="2608263"/>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0" fontAlgn="base" hangingPunct="0">
              <a:spcBef>
                <a:spcPct val="0"/>
              </a:spcBef>
              <a:spcAft>
                <a:spcPct val="0"/>
              </a:spcAft>
              <a:defRPr/>
            </a:pPr>
            <a:r>
              <a:rPr lang="en-US" altLang="el-GR" sz="8000" smtClean="0">
                <a:solidFill>
                  <a:prstClr val="black"/>
                </a:solidFill>
              </a:rPr>
              <a:t>”</a:t>
            </a:r>
          </a:p>
        </p:txBody>
      </p:sp>
      <p:cxnSp>
        <p:nvCxnSpPr>
          <p:cNvPr id="7" name="Straight Connector 6"/>
          <p:cNvCxnSpPr/>
          <p:nvPr/>
        </p:nvCxnSpPr>
        <p:spPr>
          <a:xfrm>
            <a:off x="1703918" y="3429000"/>
            <a:ext cx="879474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879222" y="982132"/>
            <a:ext cx="8433557" cy="2243668"/>
          </a:xfrm>
        </p:spPr>
        <p:txBody>
          <a:bodyPr>
            <a:normAutofit/>
          </a:bodyPr>
          <a:lstStyle>
            <a:lvl1pPr algn="ctr">
              <a:defRPr sz="3200"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1569158" y="3639312"/>
            <a:ext cx="9064973"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569154" y="4529667"/>
            <a:ext cx="9064981" cy="1346200"/>
          </a:xfrm>
        </p:spPr>
        <p:txBody>
          <a:bodyPr>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Date Placeholder 3"/>
          <p:cNvSpPr>
            <a:spLocks noGrp="1"/>
          </p:cNvSpPr>
          <p:nvPr>
            <p:ph type="dt" sz="half" idx="14"/>
          </p:nvPr>
        </p:nvSpPr>
        <p:spPr/>
        <p:txBody>
          <a:bodyPr/>
          <a:lstStyle>
            <a:lvl1pPr>
              <a:defRPr/>
            </a:lvl1pPr>
          </a:lstStyle>
          <a:p>
            <a:pPr>
              <a:defRPr/>
            </a:pPr>
            <a:fld id="{349DD6ED-0FF9-4942-A348-B935980B5EB3}" type="datetimeFigureOut">
              <a:rPr lang="en-US">
                <a:solidFill>
                  <a:prstClr val="black"/>
                </a:solidFill>
              </a:rPr>
              <a:pPr>
                <a:defRPr/>
              </a:pPr>
              <a:t>10/23/2018</a:t>
            </a:fld>
            <a:endParaRPr lang="en-US" dirty="0">
              <a:solidFill>
                <a:prstClr val="black"/>
              </a:solidFill>
            </a:endParaRPr>
          </a:p>
        </p:txBody>
      </p:sp>
      <p:sp>
        <p:nvSpPr>
          <p:cNvPr id="9" name="Footer Placeholder 4"/>
          <p:cNvSpPr>
            <a:spLocks noGrp="1"/>
          </p:cNvSpPr>
          <p:nvPr>
            <p:ph type="ftr" sz="quarter" idx="15"/>
          </p:nvPr>
        </p:nvSpPr>
        <p:spPr/>
        <p:txBody>
          <a:bodyPr/>
          <a:lstStyle>
            <a:lvl1pPr>
              <a:defRPr/>
            </a:lvl1pPr>
          </a:lstStyle>
          <a:p>
            <a:pPr>
              <a:defRPr/>
            </a:pPr>
            <a:endParaRPr lang="en-US">
              <a:solidFill>
                <a:prstClr val="black"/>
              </a:solidFill>
            </a:endParaRPr>
          </a:p>
        </p:txBody>
      </p:sp>
      <p:sp>
        <p:nvSpPr>
          <p:cNvPr id="10" name="Slide Number Placeholder 5"/>
          <p:cNvSpPr>
            <a:spLocks noGrp="1"/>
          </p:cNvSpPr>
          <p:nvPr>
            <p:ph type="sldNum" sz="quarter" idx="16"/>
          </p:nvPr>
        </p:nvSpPr>
        <p:spPr/>
        <p:txBody>
          <a:bodyPr/>
          <a:lstStyle>
            <a:lvl1pPr>
              <a:defRPr/>
            </a:lvl1pPr>
          </a:lstStyle>
          <a:p>
            <a:pPr>
              <a:defRPr/>
            </a:pPr>
            <a:fld id="{6FD8B9C2-DAEB-4A06-8499-BE2C470FDB7B}"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655635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cxnSp>
        <p:nvCxnSpPr>
          <p:cNvPr id="5" name="Straight Connector 4"/>
          <p:cNvCxnSpPr/>
          <p:nvPr/>
        </p:nvCxnSpPr>
        <p:spPr>
          <a:xfrm>
            <a:off x="1703918" y="3429000"/>
            <a:ext cx="8809567"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569153" y="982132"/>
            <a:ext cx="9064979" cy="2294467"/>
          </a:xfrm>
        </p:spPr>
        <p:txBody>
          <a:bodyPr rtlCol="0">
            <a:normAutofit/>
          </a:bodyPr>
          <a:lstStyle>
            <a:lvl1pPr>
              <a:defRPr lang="en-US" sz="3200" b="0" dirty="0"/>
            </a:lvl1pPr>
          </a:lstStyle>
          <a:p>
            <a:pPr lvl="0"/>
            <a:r>
              <a:rPr lang="en-US" smtClean="0"/>
              <a:t>Click to edit Master title style</a:t>
            </a:r>
            <a:endParaRPr lang="en-US" dirty="0"/>
          </a:p>
        </p:txBody>
      </p:sp>
      <p:sp>
        <p:nvSpPr>
          <p:cNvPr id="14" name="Text Placeholder 2"/>
          <p:cNvSpPr>
            <a:spLocks noGrp="1"/>
          </p:cNvSpPr>
          <p:nvPr>
            <p:ph type="body" idx="13"/>
          </p:nvPr>
        </p:nvSpPr>
        <p:spPr>
          <a:xfrm>
            <a:off x="1569158" y="3566160"/>
            <a:ext cx="9064973"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569155" y="4470401"/>
            <a:ext cx="9064979" cy="1405467"/>
          </a:xfrm>
        </p:spPr>
        <p:txBody>
          <a:bodyPr>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Date Placeholder 3"/>
          <p:cNvSpPr>
            <a:spLocks noGrp="1"/>
          </p:cNvSpPr>
          <p:nvPr>
            <p:ph type="dt" sz="half" idx="14"/>
          </p:nvPr>
        </p:nvSpPr>
        <p:spPr/>
        <p:txBody>
          <a:bodyPr/>
          <a:lstStyle>
            <a:lvl1pPr>
              <a:defRPr/>
            </a:lvl1pPr>
          </a:lstStyle>
          <a:p>
            <a:pPr>
              <a:defRPr/>
            </a:pPr>
            <a:fld id="{E6D45084-B4C7-4A75-9363-BCFE62EDC9BE}" type="datetimeFigureOut">
              <a:rPr lang="en-US">
                <a:solidFill>
                  <a:prstClr val="black"/>
                </a:solidFill>
              </a:rPr>
              <a:pPr>
                <a:defRPr/>
              </a:pPr>
              <a:t>10/23/2018</a:t>
            </a:fld>
            <a:endParaRPr lang="en-US" dirty="0">
              <a:solidFill>
                <a:prstClr val="black"/>
              </a:solidFill>
            </a:endParaRPr>
          </a:p>
        </p:txBody>
      </p:sp>
      <p:sp>
        <p:nvSpPr>
          <p:cNvPr id="7" name="Footer Placeholder 4"/>
          <p:cNvSpPr>
            <a:spLocks noGrp="1"/>
          </p:cNvSpPr>
          <p:nvPr>
            <p:ph type="ftr" sz="quarter" idx="15"/>
          </p:nvPr>
        </p:nvSpPr>
        <p:spPr/>
        <p:txBody>
          <a:bodyPr/>
          <a:lstStyle>
            <a:lvl1pPr>
              <a:defRPr/>
            </a:lvl1pPr>
          </a:lstStyle>
          <a:p>
            <a:pPr>
              <a:defRPr/>
            </a:pPr>
            <a:endParaRPr lang="en-US">
              <a:solidFill>
                <a:prstClr val="black"/>
              </a:solidFill>
            </a:endParaRPr>
          </a:p>
        </p:txBody>
      </p:sp>
      <p:sp>
        <p:nvSpPr>
          <p:cNvPr id="8" name="Slide Number Placeholder 5"/>
          <p:cNvSpPr>
            <a:spLocks noGrp="1"/>
          </p:cNvSpPr>
          <p:nvPr>
            <p:ph type="sldNum" sz="quarter" idx="16"/>
          </p:nvPr>
        </p:nvSpPr>
        <p:spPr/>
        <p:txBody>
          <a:bodyPr/>
          <a:lstStyle>
            <a:lvl1pPr>
              <a:defRPr/>
            </a:lvl1pPr>
          </a:lstStyle>
          <a:p>
            <a:pPr>
              <a:defRPr/>
            </a:pPr>
            <a:fld id="{7B946E88-991D-4F49-91B5-30441B0ACA6C}"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907529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p:cNvCxnSpPr/>
          <p:nvPr/>
        </p:nvCxnSpPr>
        <p:spPr>
          <a:xfrm>
            <a:off x="1703918" y="2354263"/>
            <a:ext cx="8809567"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69154" y="2490136"/>
            <a:ext cx="9064981" cy="33857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3505308A-7173-4589-9593-48641F18B23E}" type="datetimeFigureOut">
              <a:rPr lang="en-US">
                <a:solidFill>
                  <a:prstClr val="black"/>
                </a:solidFill>
              </a:rPr>
              <a:pPr>
                <a:defRPr/>
              </a:pPr>
              <a:t>10/23/2018</a:t>
            </a:fld>
            <a:endParaRPr lang="en-US" dirty="0">
              <a:solidFill>
                <a:prstClr val="black"/>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pPr>
              <a:defRPr/>
            </a:pPr>
            <a:fld id="{8D7BFD16-FC7F-409B-8893-D04F75A2B0C5}"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16055784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cxnSp>
        <p:nvCxnSpPr>
          <p:cNvPr id="4" name="Straight Connector 3"/>
          <p:cNvCxnSpPr/>
          <p:nvPr/>
        </p:nvCxnSpPr>
        <p:spPr>
          <a:xfrm>
            <a:off x="8326967" y="906464"/>
            <a:ext cx="0" cy="4968875"/>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Vertical Title 1"/>
          <p:cNvSpPr>
            <a:spLocks noGrp="1"/>
          </p:cNvSpPr>
          <p:nvPr>
            <p:ph type="title" orient="vert"/>
          </p:nvPr>
        </p:nvSpPr>
        <p:spPr>
          <a:xfrm>
            <a:off x="8475556" y="906874"/>
            <a:ext cx="2158573"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69157" y="906874"/>
            <a:ext cx="6554012" cy="49689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1A1D183E-561C-408D-B83F-FB128986633B}" type="datetimeFigureOut">
              <a:rPr lang="en-US">
                <a:solidFill>
                  <a:prstClr val="black"/>
                </a:solidFill>
              </a:rPr>
              <a:pPr>
                <a:defRPr/>
              </a:pPr>
              <a:t>10/23/2018</a:t>
            </a:fld>
            <a:endParaRPr lang="en-US" dirty="0">
              <a:solidFill>
                <a:prstClr val="black"/>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pPr>
              <a:defRPr/>
            </a:pPr>
            <a:fld id="{779E74EF-663B-4A9E-954D-33E9D2E9AAEB}"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9558525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1"/>
          <p:cNvGrpSpPr>
            <a:grpSpLocks/>
          </p:cNvGrpSpPr>
          <p:nvPr/>
        </p:nvGrpSpPr>
        <p:grpSpPr bwMode="auto">
          <a:xfrm>
            <a:off x="0" y="0"/>
            <a:ext cx="12192000" cy="6858000"/>
            <a:chOff x="0" y="0"/>
            <a:chExt cx="9144677" cy="6858000"/>
          </a:xfrm>
        </p:grpSpPr>
        <p:pic>
          <p:nvPicPr>
            <p:cNvPr id="5" name="Picture 12" descr="SD-PanelTitle-R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7" name="Picture 14" descr="HDRibbonTitle-UniformTrim.png"/>
            <p:cNvPicPr>
              <a:picLocks noChangeAspect="1"/>
            </p:cNvPicPr>
            <p:nvPr/>
          </p:nvPicPr>
          <p:blipFill>
            <a:blip r:embed="rId3">
              <a:extLst>
                <a:ext uri="{28A0092B-C50C-407E-A947-70E740481C1C}">
                  <a14:useLocalDpi xmlns:a14="http://schemas.microsoft.com/office/drawing/2010/main" val="0"/>
                </a:ext>
              </a:extLst>
            </a:blip>
            <a:srcRect l="-2" r="47958"/>
            <a:stretch>
              <a:fillRect/>
            </a:stretch>
          </p:blipFill>
          <p:spPr bwMode="auto">
            <a:xfrm>
              <a:off x="0" y="3128434"/>
              <a:ext cx="1664208" cy="61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5" descr="HDRibbonTitle-UniformTrim.png"/>
            <p:cNvPicPr>
              <a:picLocks noChangeAspect="1"/>
            </p:cNvPicPr>
            <p:nvPr/>
          </p:nvPicPr>
          <p:blipFill>
            <a:blip r:embed="rId3">
              <a:extLst>
                <a:ext uri="{28A0092B-C50C-407E-A947-70E740481C1C}">
                  <a14:useLocalDpi xmlns:a14="http://schemas.microsoft.com/office/drawing/2010/main" val="0"/>
                </a:ext>
              </a:extLst>
            </a:blip>
            <a:srcRect l="-2" r="47958"/>
            <a:stretch>
              <a:fillRect/>
            </a:stretch>
          </p:blipFill>
          <p:spPr bwMode="auto">
            <a:xfrm>
              <a:off x="7480469" y="3128434"/>
              <a:ext cx="1664208" cy="61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9" name="Straight Connector 8"/>
          <p:cNvCxnSpPr/>
          <p:nvPr/>
        </p:nvCxnSpPr>
        <p:spPr>
          <a:xfrm>
            <a:off x="2692400" y="3471863"/>
            <a:ext cx="681778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p:nvPr>
        </p:nvSpPr>
        <p:spPr>
          <a:xfrm>
            <a:off x="2562579" y="1811864"/>
            <a:ext cx="7078488"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562579" y="3598328"/>
            <a:ext cx="7078488" cy="1377651"/>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3"/>
          <p:cNvSpPr>
            <a:spLocks noGrp="1"/>
          </p:cNvSpPr>
          <p:nvPr>
            <p:ph type="dt" sz="half" idx="10"/>
          </p:nvPr>
        </p:nvSpPr>
        <p:spPr>
          <a:xfrm>
            <a:off x="8087784" y="5054600"/>
            <a:ext cx="897467" cy="279400"/>
          </a:xfrm>
        </p:spPr>
        <p:txBody>
          <a:bodyPr/>
          <a:lstStyle>
            <a:lvl1pPr>
              <a:defRPr/>
            </a:lvl1pPr>
          </a:lstStyle>
          <a:p>
            <a:pPr>
              <a:defRPr/>
            </a:pPr>
            <a:fld id="{1B38C536-211B-47A4-BB3A-1D3FC9D1EE43}" type="datetimeFigureOut">
              <a:rPr lang="en-US">
                <a:solidFill>
                  <a:prstClr val="black"/>
                </a:solidFill>
              </a:rPr>
              <a:pPr>
                <a:defRPr/>
              </a:pPr>
              <a:t>10/23/2018</a:t>
            </a:fld>
            <a:endParaRPr lang="en-US" dirty="0">
              <a:solidFill>
                <a:prstClr val="black"/>
              </a:solidFill>
            </a:endParaRPr>
          </a:p>
        </p:txBody>
      </p:sp>
      <p:sp>
        <p:nvSpPr>
          <p:cNvPr id="11" name="Footer Placeholder 4"/>
          <p:cNvSpPr>
            <a:spLocks noGrp="1"/>
          </p:cNvSpPr>
          <p:nvPr>
            <p:ph type="ftr" sz="quarter" idx="11"/>
          </p:nvPr>
        </p:nvSpPr>
        <p:spPr>
          <a:xfrm>
            <a:off x="2563284" y="5054600"/>
            <a:ext cx="5418667" cy="279400"/>
          </a:xfrm>
        </p:spPr>
        <p:txBody>
          <a:bodyPr/>
          <a:lstStyle>
            <a:lvl1pPr>
              <a:defRPr/>
            </a:lvl1pPr>
          </a:lstStyle>
          <a:p>
            <a:pPr>
              <a:defRPr/>
            </a:pPr>
            <a:endParaRPr lang="en-US">
              <a:solidFill>
                <a:prstClr val="black"/>
              </a:solidFill>
            </a:endParaRPr>
          </a:p>
        </p:txBody>
      </p:sp>
      <p:sp>
        <p:nvSpPr>
          <p:cNvPr id="12" name="Slide Number Placeholder 5"/>
          <p:cNvSpPr>
            <a:spLocks noGrp="1"/>
          </p:cNvSpPr>
          <p:nvPr>
            <p:ph type="sldNum" sz="quarter" idx="12"/>
          </p:nvPr>
        </p:nvSpPr>
        <p:spPr>
          <a:xfrm>
            <a:off x="9088967" y="5054600"/>
            <a:ext cx="552451" cy="279400"/>
          </a:xfrm>
        </p:spPr>
        <p:txBody>
          <a:bodyPr/>
          <a:lstStyle>
            <a:lvl1pPr>
              <a:defRPr/>
            </a:lvl1pPr>
          </a:lstStyle>
          <a:p>
            <a:pPr>
              <a:defRPr/>
            </a:pPr>
            <a:fld id="{F6493E80-B6E5-4AFB-A4CC-B5AD90D88159}"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8396822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1703918" y="2355850"/>
            <a:ext cx="879474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9555ABD-0B93-4725-9088-C836E2820CB9}" type="datetimeFigureOut">
              <a:rPr lang="en-US">
                <a:solidFill>
                  <a:prstClr val="black"/>
                </a:solidFill>
              </a:rPr>
              <a:pPr>
                <a:defRPr/>
              </a:pPr>
              <a:t>10/23/2018</a:t>
            </a:fld>
            <a:endParaRPr lang="en-US" dirty="0">
              <a:solidFill>
                <a:prstClr val="black"/>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pPr>
              <a:defRPr/>
            </a:pPr>
            <a:fld id="{B5485813-887E-4DC9-8D60-F5DCC3C7BE41}"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878143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1703918" y="2355850"/>
            <a:ext cx="879474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0B23EB7-AECC-48C7-8D90-ED9FA512419D}" type="datetimeFigureOut">
              <a:rPr lang="en-US">
                <a:solidFill>
                  <a:prstClr val="black"/>
                </a:solidFill>
              </a:rPr>
              <a:pPr>
                <a:defRPr/>
              </a:pPr>
              <a:t>10/23/2018</a:t>
            </a:fld>
            <a:endParaRPr lang="en-US" dirty="0">
              <a:solidFill>
                <a:prstClr val="black"/>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pPr>
              <a:defRPr/>
            </a:pPr>
            <a:fld id="{CED6EA26-8E81-4567-9D34-C582813FCE44}"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9570299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p:cNvCxnSpPr/>
          <p:nvPr/>
        </p:nvCxnSpPr>
        <p:spPr>
          <a:xfrm>
            <a:off x="1703918" y="3598863"/>
            <a:ext cx="879474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704620" y="1641413"/>
            <a:ext cx="8794045"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704620" y="3734860"/>
            <a:ext cx="8794045" cy="1090015"/>
          </a:xfrm>
        </p:spPr>
        <p:txBody>
          <a:bodyPr>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04C51A5-C59D-4398-A018-CC5E8B226CFA}" type="datetimeFigureOut">
              <a:rPr lang="en-US">
                <a:solidFill>
                  <a:prstClr val="black"/>
                </a:solidFill>
              </a:rPr>
              <a:pPr>
                <a:defRPr/>
              </a:pPr>
              <a:t>10/23/2018</a:t>
            </a:fld>
            <a:endParaRPr lang="en-US" dirty="0">
              <a:solidFill>
                <a:prstClr val="black"/>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pPr>
              <a:defRPr/>
            </a:pPr>
            <a:fld id="{CAD51641-D87B-416C-9052-37E467D0AB32}"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826682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p:nvCxnSpPr>
        <p:spPr>
          <a:xfrm>
            <a:off x="1703918" y="2355850"/>
            <a:ext cx="879474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569155" y="915338"/>
            <a:ext cx="9064979"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69155" y="2487168"/>
            <a:ext cx="445008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3536" y="2487168"/>
            <a:ext cx="445008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4"/>
          <p:cNvSpPr>
            <a:spLocks noGrp="1"/>
          </p:cNvSpPr>
          <p:nvPr>
            <p:ph type="dt" sz="half" idx="10"/>
          </p:nvPr>
        </p:nvSpPr>
        <p:spPr/>
        <p:txBody>
          <a:bodyPr/>
          <a:lstStyle>
            <a:lvl1pPr>
              <a:defRPr/>
            </a:lvl1pPr>
          </a:lstStyle>
          <a:p>
            <a:pPr>
              <a:defRPr/>
            </a:pPr>
            <a:fld id="{4B043ECF-0B6A-41A4-A58C-DDA555974179}" type="datetimeFigureOut">
              <a:rPr lang="en-US">
                <a:solidFill>
                  <a:prstClr val="black"/>
                </a:solidFill>
              </a:rPr>
              <a:pPr>
                <a:defRPr/>
              </a:pPr>
              <a:t>10/23/2018</a:t>
            </a:fld>
            <a:endParaRPr lang="en-US" dirty="0">
              <a:solidFill>
                <a:prstClr val="black"/>
              </a:solidFill>
            </a:endParaRPr>
          </a:p>
        </p:txBody>
      </p:sp>
      <p:sp>
        <p:nvSpPr>
          <p:cNvPr id="7" name="Footer Placeholder 5"/>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8" name="Slide Number Placeholder 6"/>
          <p:cNvSpPr>
            <a:spLocks noGrp="1"/>
          </p:cNvSpPr>
          <p:nvPr>
            <p:ph type="sldNum" sz="quarter" idx="12"/>
          </p:nvPr>
        </p:nvSpPr>
        <p:spPr/>
        <p:txBody>
          <a:bodyPr/>
          <a:lstStyle>
            <a:lvl1pPr>
              <a:defRPr/>
            </a:lvl1pPr>
          </a:lstStyle>
          <a:p>
            <a:pPr>
              <a:defRPr/>
            </a:pPr>
            <a:fld id="{0CEE4206-FAE0-4BDB-B48D-64A4FB1F07E5}"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5944751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a:off x="1703918" y="2354263"/>
            <a:ext cx="879474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9157" y="2658533"/>
            <a:ext cx="44500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69157" y="3243263"/>
            <a:ext cx="445008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9109" y="2658533"/>
            <a:ext cx="44500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109" y="3243263"/>
            <a:ext cx="445008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678FE085-AD59-4371-9839-BFF7C0F948AA}" type="datetimeFigureOut">
              <a:rPr lang="en-US">
                <a:solidFill>
                  <a:prstClr val="black"/>
                </a:solidFill>
              </a:rPr>
              <a:pPr>
                <a:defRPr/>
              </a:pPr>
              <a:t>10/23/2018</a:t>
            </a:fld>
            <a:endParaRPr lang="en-US" dirty="0">
              <a:solidFill>
                <a:prstClr val="black"/>
              </a:solidFill>
            </a:endParaRPr>
          </a:p>
        </p:txBody>
      </p:sp>
      <p:sp>
        <p:nvSpPr>
          <p:cNvPr id="9" name="Footer Placeholder 7"/>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10" name="Slide Number Placeholder 8"/>
          <p:cNvSpPr>
            <a:spLocks noGrp="1"/>
          </p:cNvSpPr>
          <p:nvPr>
            <p:ph type="sldNum" sz="quarter" idx="12"/>
          </p:nvPr>
        </p:nvSpPr>
        <p:spPr/>
        <p:txBody>
          <a:bodyPr/>
          <a:lstStyle>
            <a:lvl1pPr>
              <a:defRPr/>
            </a:lvl1pPr>
          </a:lstStyle>
          <a:p>
            <a:pPr>
              <a:defRPr/>
            </a:pPr>
            <a:fld id="{677DCD21-FAF6-4792-AB92-ACA0916E3C86}"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4785977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p:nvCxnSpPr>
        <p:spPr>
          <a:xfrm>
            <a:off x="1703918" y="2354263"/>
            <a:ext cx="879474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569154" y="915338"/>
            <a:ext cx="9064980" cy="1303867"/>
          </a:xfrm>
        </p:spPr>
        <p:txBody>
          <a:bodyPr/>
          <a:lstStyle/>
          <a:p>
            <a:r>
              <a:rPr lang="en-US" smtClean="0"/>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fld id="{6523DD51-D277-45B1-B5E7-F2E2CD20395D}" type="datetimeFigureOut">
              <a:rPr lang="en-US">
                <a:solidFill>
                  <a:prstClr val="black"/>
                </a:solidFill>
              </a:rPr>
              <a:pPr>
                <a:defRPr/>
              </a:pPr>
              <a:t>10/23/2018</a:t>
            </a:fld>
            <a:endParaRPr lang="en-US" dirty="0">
              <a:solidFill>
                <a:prstClr val="black"/>
              </a:solidFill>
            </a:endParaRPr>
          </a:p>
        </p:txBody>
      </p:sp>
      <p:sp>
        <p:nvSpPr>
          <p:cNvPr id="5" name="Footer Placeholder 3"/>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4"/>
          <p:cNvSpPr>
            <a:spLocks noGrp="1"/>
          </p:cNvSpPr>
          <p:nvPr>
            <p:ph type="sldNum" sz="quarter" idx="12"/>
          </p:nvPr>
        </p:nvSpPr>
        <p:spPr/>
        <p:txBody>
          <a:bodyPr/>
          <a:lstStyle>
            <a:lvl1pPr>
              <a:defRPr/>
            </a:lvl1pPr>
          </a:lstStyle>
          <a:p>
            <a:pPr>
              <a:defRPr/>
            </a:pPr>
            <a:fld id="{6C093A78-DC04-4133-854D-B4C4EC9239B0}"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5324818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67F25A5-9B6A-4B94-8B80-FEB39ED47983}" type="datetimeFigureOut">
              <a:rPr lang="en-US">
                <a:solidFill>
                  <a:prstClr val="black"/>
                </a:solidFill>
              </a:rPr>
              <a:pPr>
                <a:defRPr/>
              </a:pPr>
              <a:t>10/23/2018</a:t>
            </a:fld>
            <a:endParaRPr lang="en-US" dirty="0">
              <a:solidFill>
                <a:prstClr val="black"/>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4" name="Slide Number Placeholder 5"/>
          <p:cNvSpPr>
            <a:spLocks noGrp="1"/>
          </p:cNvSpPr>
          <p:nvPr>
            <p:ph type="sldNum" sz="quarter" idx="12"/>
          </p:nvPr>
        </p:nvSpPr>
        <p:spPr/>
        <p:txBody>
          <a:bodyPr/>
          <a:lstStyle>
            <a:lvl1pPr>
              <a:defRPr/>
            </a:lvl1pPr>
          </a:lstStyle>
          <a:p>
            <a:pPr>
              <a:defRPr/>
            </a:pPr>
            <a:fld id="{AA254C3E-8E68-4FB7-92EE-955927AD1F55}"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1292607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p:cNvCxnSpPr/>
          <p:nvPr/>
        </p:nvCxnSpPr>
        <p:spPr>
          <a:xfrm>
            <a:off x="1703918" y="2913063"/>
            <a:ext cx="311150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569153" y="1388534"/>
            <a:ext cx="3382397"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93417" y="982133"/>
            <a:ext cx="5140719"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69153" y="3031065"/>
            <a:ext cx="3382397" cy="2438404"/>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2460A6E0-D38C-4927-ACDA-DE5BFC9EF163}" type="datetimeFigureOut">
              <a:rPr lang="en-US">
                <a:solidFill>
                  <a:prstClr val="black"/>
                </a:solidFill>
              </a:rPr>
              <a:pPr>
                <a:defRPr/>
              </a:pPr>
              <a:t>10/23/2018</a:t>
            </a:fld>
            <a:endParaRPr lang="en-US" dirty="0">
              <a:solidFill>
                <a:prstClr val="black"/>
              </a:solidFill>
            </a:endParaRPr>
          </a:p>
        </p:txBody>
      </p:sp>
      <p:sp>
        <p:nvSpPr>
          <p:cNvPr id="7" name="Footer Placeholder 5"/>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8" name="Slide Number Placeholder 6"/>
          <p:cNvSpPr>
            <a:spLocks noGrp="1"/>
          </p:cNvSpPr>
          <p:nvPr>
            <p:ph type="sldNum" sz="quarter" idx="12"/>
          </p:nvPr>
        </p:nvSpPr>
        <p:spPr/>
        <p:txBody>
          <a:bodyPr/>
          <a:lstStyle>
            <a:lvl1pPr>
              <a:defRPr/>
            </a:lvl1pPr>
          </a:lstStyle>
          <a:p>
            <a:pPr>
              <a:defRPr/>
            </a:pPr>
            <a:fld id="{064FCD08-72DC-4AF4-91AB-8E0A97765866}"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7424258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9153" y="1883832"/>
            <a:ext cx="4842936"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6910759" y="1032933"/>
            <a:ext cx="3905951"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569154" y="3255432"/>
            <a:ext cx="4842935"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DB1BAB7-3E8E-43BD-A07B-E6CFD9C7C3FA}" type="datetimeFigureOut">
              <a:rPr lang="en-US">
                <a:solidFill>
                  <a:prstClr val="black"/>
                </a:solidFill>
              </a:rPr>
              <a:pPr>
                <a:defRPr/>
              </a:pPr>
              <a:t>10/23/2018</a:t>
            </a:fld>
            <a:endParaRPr lang="en-US" dirty="0">
              <a:solidFill>
                <a:prstClr val="black"/>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pPr>
              <a:defRPr/>
            </a:pPr>
            <a:fld id="{4EC012BB-CD88-44F1-B03A-0A5D949CF357}"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9070264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9155" y="4815415"/>
            <a:ext cx="9064979"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68347" y="1032934"/>
            <a:ext cx="9455309"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569155" y="5382153"/>
            <a:ext cx="9064979" cy="49371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FEEEBCF-51F0-41FE-A147-17BFD8FA3874}" type="datetimeFigureOut">
              <a:rPr lang="en-US">
                <a:solidFill>
                  <a:prstClr val="black"/>
                </a:solidFill>
              </a:rPr>
              <a:pPr>
                <a:defRPr/>
              </a:pPr>
              <a:t>10/23/2018</a:t>
            </a:fld>
            <a:endParaRPr lang="en-US" dirty="0">
              <a:solidFill>
                <a:prstClr val="black"/>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pPr>
              <a:defRPr/>
            </a:pPr>
            <a:fld id="{BEC469BC-80B8-49FA-9248-0F471956E786}"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1634375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cxnSp>
        <p:nvCxnSpPr>
          <p:cNvPr id="4" name="Straight Connector 3"/>
          <p:cNvCxnSpPr/>
          <p:nvPr/>
        </p:nvCxnSpPr>
        <p:spPr>
          <a:xfrm>
            <a:off x="1703918" y="4140200"/>
            <a:ext cx="8809567"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569155" y="906873"/>
            <a:ext cx="9064979" cy="3097860"/>
          </a:xfrm>
        </p:spPr>
        <p:txBody>
          <a:bodyP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569154" y="4275666"/>
            <a:ext cx="9064981"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D95562F-52DA-453C-9273-00D1E0EC8F51}" type="datetimeFigureOut">
              <a:rPr lang="en-US">
                <a:solidFill>
                  <a:prstClr val="black"/>
                </a:solidFill>
              </a:rPr>
              <a:pPr>
                <a:defRPr/>
              </a:pPr>
              <a:t>10/23/2018</a:t>
            </a:fld>
            <a:endParaRPr lang="en-US" dirty="0">
              <a:solidFill>
                <a:prstClr val="black"/>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pPr>
              <a:defRPr/>
            </a:pPr>
            <a:fld id="{3E0DF093-CDBE-45C1-8761-8ABE62B717E8}"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1643196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132417" y="904875"/>
            <a:ext cx="609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defRPr/>
            </a:pPr>
            <a:r>
              <a:rPr lang="en-US" altLang="el-GR" sz="7200" smtClean="0">
                <a:solidFill>
                  <a:prstClr val="black"/>
                </a:solidFill>
              </a:rPr>
              <a:t>“</a:t>
            </a:r>
          </a:p>
        </p:txBody>
      </p:sp>
      <p:sp>
        <p:nvSpPr>
          <p:cNvPr id="6" name="TextBox 5"/>
          <p:cNvSpPr txBox="1">
            <a:spLocks noChangeArrowheads="1"/>
          </p:cNvSpPr>
          <p:nvPr/>
        </p:nvSpPr>
        <p:spPr bwMode="auto">
          <a:xfrm>
            <a:off x="10179051" y="2827339"/>
            <a:ext cx="6096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0" fontAlgn="base" hangingPunct="0">
              <a:spcBef>
                <a:spcPct val="0"/>
              </a:spcBef>
              <a:spcAft>
                <a:spcPct val="0"/>
              </a:spcAft>
              <a:defRPr/>
            </a:pPr>
            <a:r>
              <a:rPr lang="en-US" altLang="el-GR" sz="7200" smtClean="0">
                <a:solidFill>
                  <a:prstClr val="black"/>
                </a:solidFill>
              </a:rPr>
              <a:t>”</a:t>
            </a:r>
          </a:p>
        </p:txBody>
      </p:sp>
      <p:cxnSp>
        <p:nvCxnSpPr>
          <p:cNvPr id="7" name="Straight Connector 6"/>
          <p:cNvCxnSpPr/>
          <p:nvPr/>
        </p:nvCxnSpPr>
        <p:spPr>
          <a:xfrm>
            <a:off x="1703918" y="4140200"/>
            <a:ext cx="879474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779111" y="982132"/>
            <a:ext cx="8533667" cy="2370668"/>
          </a:xfrm>
        </p:spPr>
        <p:txBody>
          <a:bodyP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133600" y="3352800"/>
            <a:ext cx="7857064"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569151" y="4343401"/>
            <a:ext cx="9064984"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Date Placeholder 3"/>
          <p:cNvSpPr>
            <a:spLocks noGrp="1"/>
          </p:cNvSpPr>
          <p:nvPr>
            <p:ph type="dt" sz="half" idx="14"/>
          </p:nvPr>
        </p:nvSpPr>
        <p:spPr/>
        <p:txBody>
          <a:bodyPr/>
          <a:lstStyle>
            <a:lvl1pPr>
              <a:defRPr/>
            </a:lvl1pPr>
          </a:lstStyle>
          <a:p>
            <a:pPr>
              <a:defRPr/>
            </a:pPr>
            <a:fld id="{36D54085-DED6-46A0-BC44-89BE51429103}" type="datetimeFigureOut">
              <a:rPr lang="en-US">
                <a:solidFill>
                  <a:prstClr val="black"/>
                </a:solidFill>
              </a:rPr>
              <a:pPr>
                <a:defRPr/>
              </a:pPr>
              <a:t>10/23/2018</a:t>
            </a:fld>
            <a:endParaRPr lang="en-US" dirty="0">
              <a:solidFill>
                <a:prstClr val="black"/>
              </a:solidFill>
            </a:endParaRPr>
          </a:p>
        </p:txBody>
      </p:sp>
      <p:sp>
        <p:nvSpPr>
          <p:cNvPr id="9" name="Footer Placeholder 4"/>
          <p:cNvSpPr>
            <a:spLocks noGrp="1"/>
          </p:cNvSpPr>
          <p:nvPr>
            <p:ph type="ftr" sz="quarter" idx="15"/>
          </p:nvPr>
        </p:nvSpPr>
        <p:spPr/>
        <p:txBody>
          <a:bodyPr/>
          <a:lstStyle>
            <a:lvl1pPr>
              <a:defRPr/>
            </a:lvl1pPr>
          </a:lstStyle>
          <a:p>
            <a:pPr>
              <a:defRPr/>
            </a:pPr>
            <a:endParaRPr lang="en-US">
              <a:solidFill>
                <a:prstClr val="black"/>
              </a:solidFill>
            </a:endParaRPr>
          </a:p>
        </p:txBody>
      </p:sp>
      <p:sp>
        <p:nvSpPr>
          <p:cNvPr id="11" name="Slide Number Placeholder 5"/>
          <p:cNvSpPr>
            <a:spLocks noGrp="1"/>
          </p:cNvSpPr>
          <p:nvPr>
            <p:ph type="sldNum" sz="quarter" idx="16"/>
          </p:nvPr>
        </p:nvSpPr>
        <p:spPr/>
        <p:txBody>
          <a:bodyPr/>
          <a:lstStyle>
            <a:lvl1pPr>
              <a:defRPr/>
            </a:lvl1pPr>
          </a:lstStyle>
          <a:p>
            <a:pPr>
              <a:defRPr/>
            </a:pPr>
            <a:fld id="{134F8C53-710A-4D1B-A0B0-42E54A1DE2F3}"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720466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p:cNvCxnSpPr/>
          <p:nvPr/>
        </p:nvCxnSpPr>
        <p:spPr>
          <a:xfrm>
            <a:off x="1703918" y="3598863"/>
            <a:ext cx="879474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704620" y="1641413"/>
            <a:ext cx="8794045"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704620" y="3734860"/>
            <a:ext cx="8794045" cy="1090015"/>
          </a:xfrm>
        </p:spPr>
        <p:txBody>
          <a:bodyPr>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1615F4E-15CA-4993-BD23-5F615187F1BD}" type="datetimeFigureOut">
              <a:rPr lang="en-US">
                <a:solidFill>
                  <a:prstClr val="black"/>
                </a:solidFill>
              </a:rPr>
              <a:pPr>
                <a:defRPr/>
              </a:pPr>
              <a:t>10/23/2018</a:t>
            </a:fld>
            <a:endParaRPr lang="en-US" dirty="0">
              <a:solidFill>
                <a:prstClr val="black"/>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pPr>
              <a:defRPr/>
            </a:pPr>
            <a:fld id="{376C9F74-6CAD-4C94-8363-F81F75BB86BE}"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6183539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569159" y="3308581"/>
            <a:ext cx="9064971"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569158" y="4777381"/>
            <a:ext cx="9064973" cy="860400"/>
          </a:xfrm>
        </p:spPr>
        <p:txBody>
          <a:bodyP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01B5AF7-2C15-4502-A2A5-F3A9191BA82E}" type="datetimeFigureOut">
              <a:rPr lang="en-US">
                <a:solidFill>
                  <a:prstClr val="black"/>
                </a:solidFill>
              </a:rPr>
              <a:pPr>
                <a:defRPr/>
              </a:pPr>
              <a:t>10/23/2018</a:t>
            </a:fld>
            <a:endParaRPr lang="en-US" dirty="0">
              <a:solidFill>
                <a:prstClr val="black"/>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3CD35948-D5DD-4335-A44F-2C10656698D8}"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897558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170517" y="896938"/>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defRPr/>
            </a:pPr>
            <a:r>
              <a:rPr lang="en-US" altLang="el-GR" sz="8000" smtClean="0">
                <a:solidFill>
                  <a:prstClr val="black"/>
                </a:solidFill>
              </a:rPr>
              <a:t>“</a:t>
            </a:r>
          </a:p>
        </p:txBody>
      </p:sp>
      <p:sp>
        <p:nvSpPr>
          <p:cNvPr id="6" name="TextBox 5"/>
          <p:cNvSpPr txBox="1">
            <a:spLocks noChangeArrowheads="1"/>
          </p:cNvSpPr>
          <p:nvPr/>
        </p:nvSpPr>
        <p:spPr bwMode="auto">
          <a:xfrm>
            <a:off x="10200217" y="2608263"/>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0" fontAlgn="base" hangingPunct="0">
              <a:spcBef>
                <a:spcPct val="0"/>
              </a:spcBef>
              <a:spcAft>
                <a:spcPct val="0"/>
              </a:spcAft>
              <a:defRPr/>
            </a:pPr>
            <a:r>
              <a:rPr lang="en-US" altLang="el-GR" sz="8000" smtClean="0">
                <a:solidFill>
                  <a:prstClr val="black"/>
                </a:solidFill>
              </a:rPr>
              <a:t>”</a:t>
            </a:r>
          </a:p>
        </p:txBody>
      </p:sp>
      <p:cxnSp>
        <p:nvCxnSpPr>
          <p:cNvPr id="7" name="Straight Connector 6"/>
          <p:cNvCxnSpPr/>
          <p:nvPr/>
        </p:nvCxnSpPr>
        <p:spPr>
          <a:xfrm>
            <a:off x="1703918" y="3429000"/>
            <a:ext cx="879474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879222" y="982132"/>
            <a:ext cx="8433557" cy="2243668"/>
          </a:xfrm>
        </p:spPr>
        <p:txBody>
          <a:bodyPr>
            <a:normAutofit/>
          </a:bodyPr>
          <a:lstStyle>
            <a:lvl1pPr algn="ctr">
              <a:defRPr sz="3200"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1569158" y="3639312"/>
            <a:ext cx="9064973"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569154" y="4529667"/>
            <a:ext cx="9064981" cy="1346200"/>
          </a:xfrm>
        </p:spPr>
        <p:txBody>
          <a:bodyPr>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Date Placeholder 3"/>
          <p:cNvSpPr>
            <a:spLocks noGrp="1"/>
          </p:cNvSpPr>
          <p:nvPr>
            <p:ph type="dt" sz="half" idx="14"/>
          </p:nvPr>
        </p:nvSpPr>
        <p:spPr/>
        <p:txBody>
          <a:bodyPr/>
          <a:lstStyle>
            <a:lvl1pPr>
              <a:defRPr/>
            </a:lvl1pPr>
          </a:lstStyle>
          <a:p>
            <a:pPr>
              <a:defRPr/>
            </a:pPr>
            <a:fld id="{73065DDD-12E3-459C-94D8-4F7CEED4264C}" type="datetimeFigureOut">
              <a:rPr lang="en-US">
                <a:solidFill>
                  <a:prstClr val="black"/>
                </a:solidFill>
              </a:rPr>
              <a:pPr>
                <a:defRPr/>
              </a:pPr>
              <a:t>10/23/2018</a:t>
            </a:fld>
            <a:endParaRPr lang="en-US" dirty="0">
              <a:solidFill>
                <a:prstClr val="black"/>
              </a:solidFill>
            </a:endParaRPr>
          </a:p>
        </p:txBody>
      </p:sp>
      <p:sp>
        <p:nvSpPr>
          <p:cNvPr id="9" name="Footer Placeholder 4"/>
          <p:cNvSpPr>
            <a:spLocks noGrp="1"/>
          </p:cNvSpPr>
          <p:nvPr>
            <p:ph type="ftr" sz="quarter" idx="15"/>
          </p:nvPr>
        </p:nvSpPr>
        <p:spPr/>
        <p:txBody>
          <a:bodyPr/>
          <a:lstStyle>
            <a:lvl1pPr>
              <a:defRPr/>
            </a:lvl1pPr>
          </a:lstStyle>
          <a:p>
            <a:pPr>
              <a:defRPr/>
            </a:pPr>
            <a:endParaRPr lang="en-US">
              <a:solidFill>
                <a:prstClr val="black"/>
              </a:solidFill>
            </a:endParaRPr>
          </a:p>
        </p:txBody>
      </p:sp>
      <p:sp>
        <p:nvSpPr>
          <p:cNvPr id="10" name="Slide Number Placeholder 5"/>
          <p:cNvSpPr>
            <a:spLocks noGrp="1"/>
          </p:cNvSpPr>
          <p:nvPr>
            <p:ph type="sldNum" sz="quarter" idx="16"/>
          </p:nvPr>
        </p:nvSpPr>
        <p:spPr/>
        <p:txBody>
          <a:bodyPr/>
          <a:lstStyle>
            <a:lvl1pPr>
              <a:defRPr/>
            </a:lvl1pPr>
          </a:lstStyle>
          <a:p>
            <a:pPr>
              <a:defRPr/>
            </a:pPr>
            <a:fld id="{7C5D8772-A414-4BA0-8D87-0B96E8EE9251}"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58370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cxnSp>
        <p:nvCxnSpPr>
          <p:cNvPr id="5" name="Straight Connector 4"/>
          <p:cNvCxnSpPr/>
          <p:nvPr/>
        </p:nvCxnSpPr>
        <p:spPr>
          <a:xfrm>
            <a:off x="1703918" y="3429000"/>
            <a:ext cx="8809567"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569153" y="982132"/>
            <a:ext cx="9064979" cy="2294467"/>
          </a:xfrm>
        </p:spPr>
        <p:txBody>
          <a:bodyPr rtlCol="0">
            <a:normAutofit/>
          </a:bodyPr>
          <a:lstStyle>
            <a:lvl1pPr>
              <a:defRPr lang="en-US" sz="3200" b="0" dirty="0"/>
            </a:lvl1pPr>
          </a:lstStyle>
          <a:p>
            <a:pPr lvl="0"/>
            <a:r>
              <a:rPr lang="en-US" smtClean="0"/>
              <a:t>Click to edit Master title style</a:t>
            </a:r>
            <a:endParaRPr lang="en-US" dirty="0"/>
          </a:p>
        </p:txBody>
      </p:sp>
      <p:sp>
        <p:nvSpPr>
          <p:cNvPr id="14" name="Text Placeholder 2"/>
          <p:cNvSpPr>
            <a:spLocks noGrp="1"/>
          </p:cNvSpPr>
          <p:nvPr>
            <p:ph type="body" idx="13"/>
          </p:nvPr>
        </p:nvSpPr>
        <p:spPr>
          <a:xfrm>
            <a:off x="1569158" y="3566160"/>
            <a:ext cx="9064973"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569155" y="4470401"/>
            <a:ext cx="9064979" cy="1405467"/>
          </a:xfrm>
        </p:spPr>
        <p:txBody>
          <a:bodyPr>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Date Placeholder 3"/>
          <p:cNvSpPr>
            <a:spLocks noGrp="1"/>
          </p:cNvSpPr>
          <p:nvPr>
            <p:ph type="dt" sz="half" idx="14"/>
          </p:nvPr>
        </p:nvSpPr>
        <p:spPr/>
        <p:txBody>
          <a:bodyPr/>
          <a:lstStyle>
            <a:lvl1pPr>
              <a:defRPr/>
            </a:lvl1pPr>
          </a:lstStyle>
          <a:p>
            <a:pPr>
              <a:defRPr/>
            </a:pPr>
            <a:fld id="{32341316-714A-497D-83C5-80F0FFBFCFCC}" type="datetimeFigureOut">
              <a:rPr lang="en-US">
                <a:solidFill>
                  <a:prstClr val="black"/>
                </a:solidFill>
              </a:rPr>
              <a:pPr>
                <a:defRPr/>
              </a:pPr>
              <a:t>10/23/2018</a:t>
            </a:fld>
            <a:endParaRPr lang="en-US" dirty="0">
              <a:solidFill>
                <a:prstClr val="black"/>
              </a:solidFill>
            </a:endParaRPr>
          </a:p>
        </p:txBody>
      </p:sp>
      <p:sp>
        <p:nvSpPr>
          <p:cNvPr id="7" name="Footer Placeholder 4"/>
          <p:cNvSpPr>
            <a:spLocks noGrp="1"/>
          </p:cNvSpPr>
          <p:nvPr>
            <p:ph type="ftr" sz="quarter" idx="15"/>
          </p:nvPr>
        </p:nvSpPr>
        <p:spPr/>
        <p:txBody>
          <a:bodyPr/>
          <a:lstStyle>
            <a:lvl1pPr>
              <a:defRPr/>
            </a:lvl1pPr>
          </a:lstStyle>
          <a:p>
            <a:pPr>
              <a:defRPr/>
            </a:pPr>
            <a:endParaRPr lang="en-US">
              <a:solidFill>
                <a:prstClr val="black"/>
              </a:solidFill>
            </a:endParaRPr>
          </a:p>
        </p:txBody>
      </p:sp>
      <p:sp>
        <p:nvSpPr>
          <p:cNvPr id="8" name="Slide Number Placeholder 5"/>
          <p:cNvSpPr>
            <a:spLocks noGrp="1"/>
          </p:cNvSpPr>
          <p:nvPr>
            <p:ph type="sldNum" sz="quarter" idx="16"/>
          </p:nvPr>
        </p:nvSpPr>
        <p:spPr/>
        <p:txBody>
          <a:bodyPr/>
          <a:lstStyle>
            <a:lvl1pPr>
              <a:defRPr/>
            </a:lvl1pPr>
          </a:lstStyle>
          <a:p>
            <a:pPr>
              <a:defRPr/>
            </a:pPr>
            <a:fld id="{C725175B-9E19-4DCB-90BB-38C5E8E4A164}"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9944848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p:cNvCxnSpPr/>
          <p:nvPr/>
        </p:nvCxnSpPr>
        <p:spPr>
          <a:xfrm>
            <a:off x="1703918" y="2354263"/>
            <a:ext cx="8809567"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69154" y="2490136"/>
            <a:ext cx="9064981" cy="33857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BC88A2D5-8D4F-4466-A765-04F75F0DBC20}" type="datetimeFigureOut">
              <a:rPr lang="en-US">
                <a:solidFill>
                  <a:prstClr val="black"/>
                </a:solidFill>
              </a:rPr>
              <a:pPr>
                <a:defRPr/>
              </a:pPr>
              <a:t>10/23/2018</a:t>
            </a:fld>
            <a:endParaRPr lang="en-US" dirty="0">
              <a:solidFill>
                <a:prstClr val="black"/>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pPr>
              <a:defRPr/>
            </a:pPr>
            <a:fld id="{3D4D5E9D-4C07-4EB8-A33E-2F34DC191006}"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9501369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cxnSp>
        <p:nvCxnSpPr>
          <p:cNvPr id="4" name="Straight Connector 3"/>
          <p:cNvCxnSpPr/>
          <p:nvPr/>
        </p:nvCxnSpPr>
        <p:spPr>
          <a:xfrm>
            <a:off x="8326967" y="906464"/>
            <a:ext cx="0" cy="4968875"/>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Vertical Title 1"/>
          <p:cNvSpPr>
            <a:spLocks noGrp="1"/>
          </p:cNvSpPr>
          <p:nvPr>
            <p:ph type="title" orient="vert"/>
          </p:nvPr>
        </p:nvSpPr>
        <p:spPr>
          <a:xfrm>
            <a:off x="8475556" y="906874"/>
            <a:ext cx="2158573"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69157" y="906874"/>
            <a:ext cx="6554012" cy="49689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C3C6383A-8DB1-43D1-BB49-EBA282EA215A}" type="datetimeFigureOut">
              <a:rPr lang="en-US">
                <a:solidFill>
                  <a:prstClr val="black"/>
                </a:solidFill>
              </a:rPr>
              <a:pPr>
                <a:defRPr/>
              </a:pPr>
              <a:t>10/23/2018</a:t>
            </a:fld>
            <a:endParaRPr lang="en-US" dirty="0">
              <a:solidFill>
                <a:prstClr val="black"/>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pPr>
              <a:defRPr/>
            </a:pPr>
            <a:fld id="{778AAFD4-6200-49AA-83C2-58BA2921CE6C}"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10305235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Rectangle 14"/>
          <p:cNvSpPr>
            <a:spLocks noChangeArrowheads="1"/>
          </p:cNvSpPr>
          <p:nvPr userDrawn="1"/>
        </p:nvSpPr>
        <p:spPr bwMode="auto">
          <a:xfrm>
            <a:off x="609600" y="457200"/>
            <a:ext cx="10871200" cy="5791200"/>
          </a:xfrm>
          <a:prstGeom prst="rect">
            <a:avLst/>
          </a:prstGeom>
          <a:solidFill>
            <a:srgbClr val="FFFFFF"/>
          </a:solidFill>
          <a:ln w="28575">
            <a:solidFill>
              <a:srgbClr val="996633"/>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defRPr/>
            </a:pPr>
            <a:endParaRPr lang="el-GR" altLang="en-US" sz="2400" smtClean="0">
              <a:solidFill>
                <a:prstClr val="black"/>
              </a:solidFill>
            </a:endParaRPr>
          </a:p>
        </p:txBody>
      </p:sp>
    </p:spTree>
    <p:extLst>
      <p:ext uri="{BB962C8B-B14F-4D97-AF65-F5344CB8AC3E}">
        <p14:creationId xmlns:p14="http://schemas.microsoft.com/office/powerpoint/2010/main" val="4122810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p:nvCxnSpPr>
        <p:spPr>
          <a:xfrm>
            <a:off x="1703918" y="2355850"/>
            <a:ext cx="879474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569155" y="915338"/>
            <a:ext cx="9064979"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69155" y="2487168"/>
            <a:ext cx="445008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3536" y="2487168"/>
            <a:ext cx="445008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4"/>
          <p:cNvSpPr>
            <a:spLocks noGrp="1"/>
          </p:cNvSpPr>
          <p:nvPr>
            <p:ph type="dt" sz="half" idx="10"/>
          </p:nvPr>
        </p:nvSpPr>
        <p:spPr/>
        <p:txBody>
          <a:bodyPr/>
          <a:lstStyle>
            <a:lvl1pPr>
              <a:defRPr/>
            </a:lvl1pPr>
          </a:lstStyle>
          <a:p>
            <a:pPr>
              <a:defRPr/>
            </a:pPr>
            <a:fld id="{633DB8DD-E2D0-46F5-A7EE-6622A9C52867}" type="datetimeFigureOut">
              <a:rPr lang="en-US">
                <a:solidFill>
                  <a:prstClr val="black"/>
                </a:solidFill>
              </a:rPr>
              <a:pPr>
                <a:defRPr/>
              </a:pPr>
              <a:t>10/23/2018</a:t>
            </a:fld>
            <a:endParaRPr lang="en-US" dirty="0">
              <a:solidFill>
                <a:prstClr val="black"/>
              </a:solidFill>
            </a:endParaRPr>
          </a:p>
        </p:txBody>
      </p:sp>
      <p:sp>
        <p:nvSpPr>
          <p:cNvPr id="7" name="Footer Placeholder 5"/>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8" name="Slide Number Placeholder 6"/>
          <p:cNvSpPr>
            <a:spLocks noGrp="1"/>
          </p:cNvSpPr>
          <p:nvPr>
            <p:ph type="sldNum" sz="quarter" idx="12"/>
          </p:nvPr>
        </p:nvSpPr>
        <p:spPr/>
        <p:txBody>
          <a:bodyPr/>
          <a:lstStyle>
            <a:lvl1pPr>
              <a:defRPr/>
            </a:lvl1pPr>
          </a:lstStyle>
          <a:p>
            <a:pPr>
              <a:defRPr/>
            </a:pPr>
            <a:fld id="{0350713C-41F4-4F0D-902B-F787E6E0E598}"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975730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a:off x="1703918" y="2354263"/>
            <a:ext cx="879474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9157" y="2658533"/>
            <a:ext cx="44500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69157" y="3243263"/>
            <a:ext cx="445008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9109" y="2658533"/>
            <a:ext cx="44500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109" y="3243263"/>
            <a:ext cx="445008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C541152B-1314-4F12-B153-6EC60E57F1D6}" type="datetimeFigureOut">
              <a:rPr lang="en-US">
                <a:solidFill>
                  <a:prstClr val="black"/>
                </a:solidFill>
              </a:rPr>
              <a:pPr>
                <a:defRPr/>
              </a:pPr>
              <a:t>10/23/2018</a:t>
            </a:fld>
            <a:endParaRPr lang="en-US" dirty="0">
              <a:solidFill>
                <a:prstClr val="black"/>
              </a:solidFill>
            </a:endParaRPr>
          </a:p>
        </p:txBody>
      </p:sp>
      <p:sp>
        <p:nvSpPr>
          <p:cNvPr id="9" name="Footer Placeholder 7"/>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10" name="Slide Number Placeholder 8"/>
          <p:cNvSpPr>
            <a:spLocks noGrp="1"/>
          </p:cNvSpPr>
          <p:nvPr>
            <p:ph type="sldNum" sz="quarter" idx="12"/>
          </p:nvPr>
        </p:nvSpPr>
        <p:spPr/>
        <p:txBody>
          <a:bodyPr/>
          <a:lstStyle>
            <a:lvl1pPr>
              <a:defRPr/>
            </a:lvl1pPr>
          </a:lstStyle>
          <a:p>
            <a:pPr>
              <a:defRPr/>
            </a:pPr>
            <a:fld id="{37920F71-37DE-473C-A383-49B87B7FA67C}"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1054648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p:nvCxnSpPr>
        <p:spPr>
          <a:xfrm>
            <a:off x="1703918" y="2354263"/>
            <a:ext cx="879474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569154" y="915338"/>
            <a:ext cx="9064980" cy="1303867"/>
          </a:xfrm>
        </p:spPr>
        <p:txBody>
          <a:bodyPr/>
          <a:lstStyle/>
          <a:p>
            <a:r>
              <a:rPr lang="en-US" smtClean="0"/>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fld id="{7E2B7C2B-064E-49AA-BCFD-5D9FECE6BD9B}" type="datetimeFigureOut">
              <a:rPr lang="en-US">
                <a:solidFill>
                  <a:prstClr val="black"/>
                </a:solidFill>
              </a:rPr>
              <a:pPr>
                <a:defRPr/>
              </a:pPr>
              <a:t>10/23/2018</a:t>
            </a:fld>
            <a:endParaRPr lang="en-US" dirty="0">
              <a:solidFill>
                <a:prstClr val="black"/>
              </a:solidFill>
            </a:endParaRPr>
          </a:p>
        </p:txBody>
      </p:sp>
      <p:sp>
        <p:nvSpPr>
          <p:cNvPr id="5" name="Footer Placeholder 3"/>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4"/>
          <p:cNvSpPr>
            <a:spLocks noGrp="1"/>
          </p:cNvSpPr>
          <p:nvPr>
            <p:ph type="sldNum" sz="quarter" idx="12"/>
          </p:nvPr>
        </p:nvSpPr>
        <p:spPr/>
        <p:txBody>
          <a:bodyPr/>
          <a:lstStyle>
            <a:lvl1pPr>
              <a:defRPr/>
            </a:lvl1pPr>
          </a:lstStyle>
          <a:p>
            <a:pPr>
              <a:defRPr/>
            </a:pPr>
            <a:fld id="{2851DDBC-30EB-445F-AA93-E1C7DB54A16C}"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1075325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C6A7B1D-B276-4B9D-ABE6-F6E0BDC4DC3E}" type="datetimeFigureOut">
              <a:rPr lang="en-US">
                <a:solidFill>
                  <a:prstClr val="black"/>
                </a:solidFill>
              </a:rPr>
              <a:pPr>
                <a:defRPr/>
              </a:pPr>
              <a:t>10/23/2018</a:t>
            </a:fld>
            <a:endParaRPr lang="en-US" dirty="0">
              <a:solidFill>
                <a:prstClr val="black"/>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4" name="Slide Number Placeholder 5"/>
          <p:cNvSpPr>
            <a:spLocks noGrp="1"/>
          </p:cNvSpPr>
          <p:nvPr>
            <p:ph type="sldNum" sz="quarter" idx="12"/>
          </p:nvPr>
        </p:nvSpPr>
        <p:spPr/>
        <p:txBody>
          <a:bodyPr/>
          <a:lstStyle>
            <a:lvl1pPr>
              <a:defRPr/>
            </a:lvl1pPr>
          </a:lstStyle>
          <a:p>
            <a:pPr>
              <a:defRPr/>
            </a:pPr>
            <a:fld id="{2BF9698F-9EFB-4B2F-AA27-3A88BA8B8054}"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499129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p:cNvCxnSpPr/>
          <p:nvPr/>
        </p:nvCxnSpPr>
        <p:spPr>
          <a:xfrm>
            <a:off x="1703918" y="2913063"/>
            <a:ext cx="311150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569153" y="1388534"/>
            <a:ext cx="3382397"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93417" y="982133"/>
            <a:ext cx="5140719"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69153" y="3031065"/>
            <a:ext cx="3382397" cy="2438404"/>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B9BA1352-8289-40D7-AA72-32450D40B4B5}" type="datetimeFigureOut">
              <a:rPr lang="en-US">
                <a:solidFill>
                  <a:prstClr val="black"/>
                </a:solidFill>
              </a:rPr>
              <a:pPr>
                <a:defRPr/>
              </a:pPr>
              <a:t>10/23/2018</a:t>
            </a:fld>
            <a:endParaRPr lang="en-US" dirty="0">
              <a:solidFill>
                <a:prstClr val="black"/>
              </a:solidFill>
            </a:endParaRPr>
          </a:p>
        </p:txBody>
      </p:sp>
      <p:sp>
        <p:nvSpPr>
          <p:cNvPr id="7" name="Footer Placeholder 5"/>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8" name="Slide Number Placeholder 6"/>
          <p:cNvSpPr>
            <a:spLocks noGrp="1"/>
          </p:cNvSpPr>
          <p:nvPr>
            <p:ph type="sldNum" sz="quarter" idx="12"/>
          </p:nvPr>
        </p:nvSpPr>
        <p:spPr/>
        <p:txBody>
          <a:bodyPr/>
          <a:lstStyle>
            <a:lvl1pPr>
              <a:defRPr/>
            </a:lvl1pPr>
          </a:lstStyle>
          <a:p>
            <a:pPr>
              <a:defRPr/>
            </a:pPr>
            <a:fld id="{43E110B9-86BC-4A9B-8A9C-E71353C519D9}"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735301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9153" y="1883832"/>
            <a:ext cx="4842936"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6910759" y="1032933"/>
            <a:ext cx="3905951"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569154" y="3255432"/>
            <a:ext cx="4842935"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66FB9B-1158-45B9-B4C5-343CDB8B316B}" type="datetimeFigureOut">
              <a:rPr lang="en-US">
                <a:solidFill>
                  <a:prstClr val="black"/>
                </a:solidFill>
              </a:rPr>
              <a:pPr>
                <a:defRPr/>
              </a:pPr>
              <a:t>10/23/2018</a:t>
            </a:fld>
            <a:endParaRPr lang="en-US" dirty="0">
              <a:solidFill>
                <a:prstClr val="black"/>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pPr>
              <a:defRPr/>
            </a:pPr>
            <a:fld id="{284B2CF9-2310-4B4A-B449-272BA5528767}"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090469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image" Target="../media/image3.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2.jpe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grpSp>
        <p:nvGrpSpPr>
          <p:cNvPr id="1026" name="Group 6"/>
          <p:cNvGrpSpPr>
            <a:grpSpLocks/>
          </p:cNvGrpSpPr>
          <p:nvPr/>
        </p:nvGrpSpPr>
        <p:grpSpPr bwMode="auto">
          <a:xfrm>
            <a:off x="0" y="0"/>
            <a:ext cx="12202584" cy="6858000"/>
            <a:chOff x="0" y="0"/>
            <a:chExt cx="9152467" cy="6858000"/>
          </a:xfrm>
        </p:grpSpPr>
        <p:pic>
          <p:nvPicPr>
            <p:cNvPr id="1032" name="Picture 7" descr="SD-PanelContent.png"/>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36" name="Picture 9" descr="HDRibbonContent-UniformTrim.png"/>
            <p:cNvPicPr>
              <a:picLocks noChangeAspect="1"/>
            </p:cNvPicPr>
            <p:nvPr/>
          </p:nvPicPr>
          <p:blipFill>
            <a:blip r:embed="rId21">
              <a:extLst>
                <a:ext uri="{28A0092B-C50C-407E-A947-70E740481C1C}">
                  <a14:useLocalDpi xmlns:a14="http://schemas.microsoft.com/office/drawing/2010/main" val="0"/>
                </a:ext>
              </a:extLst>
            </a:blip>
            <a:srcRect l="2" r="14240"/>
            <a:stretch>
              <a:fillRect/>
            </a:stretch>
          </p:blipFill>
          <p:spPr bwMode="auto">
            <a:xfrm>
              <a:off x="0" y="3128434"/>
              <a:ext cx="6858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10" descr="HDRibbonContent-UniformTrim.png"/>
            <p:cNvPicPr>
              <a:picLocks noChangeAspect="1"/>
            </p:cNvPicPr>
            <p:nvPr/>
          </p:nvPicPr>
          <p:blipFill>
            <a:blip r:embed="rId21">
              <a:extLst>
                <a:ext uri="{28A0092B-C50C-407E-A947-70E740481C1C}">
                  <a14:useLocalDpi xmlns:a14="http://schemas.microsoft.com/office/drawing/2010/main" val="0"/>
                </a:ext>
              </a:extLst>
            </a:blip>
            <a:srcRect l="2" r="14240"/>
            <a:stretch>
              <a:fillRect/>
            </a:stretch>
          </p:blipFill>
          <p:spPr bwMode="auto">
            <a:xfrm>
              <a:off x="8466667" y="3128434"/>
              <a:ext cx="6858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7" name="Title Placeholder 1"/>
          <p:cNvSpPr>
            <a:spLocks noGrp="1"/>
          </p:cNvSpPr>
          <p:nvPr>
            <p:ph type="title"/>
          </p:nvPr>
        </p:nvSpPr>
        <p:spPr bwMode="auto">
          <a:xfrm>
            <a:off x="1568451" y="915989"/>
            <a:ext cx="9065683" cy="130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l-GR" smtClean="0"/>
              <a:t>Click to edit Master title style</a:t>
            </a:r>
          </a:p>
        </p:txBody>
      </p:sp>
      <p:sp>
        <p:nvSpPr>
          <p:cNvPr id="1028" name="Text Placeholder 2"/>
          <p:cNvSpPr>
            <a:spLocks noGrp="1"/>
          </p:cNvSpPr>
          <p:nvPr>
            <p:ph type="body" idx="1"/>
          </p:nvPr>
        </p:nvSpPr>
        <p:spPr bwMode="auto">
          <a:xfrm>
            <a:off x="1568451" y="2490789"/>
            <a:ext cx="9065683"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l-GR" smtClean="0"/>
              <a:t>Click to edit Master text styles</a:t>
            </a:r>
          </a:p>
          <a:p>
            <a:pPr lvl="1"/>
            <a:r>
              <a:rPr lang="en-US" altLang="el-GR" smtClean="0"/>
              <a:t>Second level</a:t>
            </a:r>
          </a:p>
          <a:p>
            <a:pPr lvl="2"/>
            <a:r>
              <a:rPr lang="en-US" altLang="el-GR" smtClean="0"/>
              <a:t>Third level</a:t>
            </a:r>
          </a:p>
          <a:p>
            <a:pPr lvl="3"/>
            <a:r>
              <a:rPr lang="en-US" altLang="el-GR" smtClean="0"/>
              <a:t>Fourth level</a:t>
            </a:r>
          </a:p>
          <a:p>
            <a:pPr lvl="4"/>
            <a:r>
              <a:rPr lang="en-US" altLang="el-GR" smtClean="0"/>
              <a:t>Fifth level</a:t>
            </a:r>
          </a:p>
        </p:txBody>
      </p:sp>
      <p:sp>
        <p:nvSpPr>
          <p:cNvPr id="4" name="Date Placeholder 3"/>
          <p:cNvSpPr>
            <a:spLocks noGrp="1"/>
          </p:cNvSpPr>
          <p:nvPr>
            <p:ph type="dt" sz="half" idx="2"/>
          </p:nvPr>
        </p:nvSpPr>
        <p:spPr>
          <a:xfrm>
            <a:off x="8475133" y="5961063"/>
            <a:ext cx="153246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eaLnBrk="0" fontAlgn="base" hangingPunct="0">
              <a:spcBef>
                <a:spcPct val="0"/>
              </a:spcBef>
              <a:spcAft>
                <a:spcPct val="0"/>
              </a:spcAft>
              <a:defRPr/>
            </a:pPr>
            <a:fld id="{24CB1B8E-0510-4137-9788-45F9885C0A66}" type="datetimeFigureOut">
              <a:rPr lang="en-US">
                <a:solidFill>
                  <a:prstClr val="black"/>
                </a:solidFill>
              </a:rPr>
              <a:pPr eaLnBrk="0" fontAlgn="base" hangingPunct="0">
                <a:spcBef>
                  <a:spcPct val="0"/>
                </a:spcBef>
                <a:spcAft>
                  <a:spcPct val="0"/>
                </a:spcAft>
                <a:defRPr/>
              </a:pPr>
              <a:t>10/23/2018</a:t>
            </a:fld>
            <a:endParaRPr lang="en-US" dirty="0">
              <a:solidFill>
                <a:prstClr val="black"/>
              </a:solidFill>
            </a:endParaRPr>
          </a:p>
        </p:txBody>
      </p:sp>
      <p:sp>
        <p:nvSpPr>
          <p:cNvPr id="5" name="Footer Placeholder 4"/>
          <p:cNvSpPr>
            <a:spLocks noGrp="1"/>
          </p:cNvSpPr>
          <p:nvPr>
            <p:ph type="ftr" sz="quarter" idx="3"/>
          </p:nvPr>
        </p:nvSpPr>
        <p:spPr>
          <a:xfrm>
            <a:off x="1568451" y="5961063"/>
            <a:ext cx="68072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eaLnBrk="0" fontAlgn="base" hangingPunct="0">
              <a:spcBef>
                <a:spcPct val="0"/>
              </a:spcBef>
              <a:spcAft>
                <a:spcPct val="0"/>
              </a:spcAft>
              <a:defRPr/>
            </a:pPr>
            <a:endParaRPr lang="en-US">
              <a:solidFill>
                <a:prstClr val="black"/>
              </a:solidFill>
            </a:endParaRPr>
          </a:p>
        </p:txBody>
      </p:sp>
      <p:sp>
        <p:nvSpPr>
          <p:cNvPr id="6" name="Slide Number Placeholder 5"/>
          <p:cNvSpPr>
            <a:spLocks noGrp="1"/>
          </p:cNvSpPr>
          <p:nvPr>
            <p:ph type="sldNum" sz="quarter" idx="4"/>
          </p:nvPr>
        </p:nvSpPr>
        <p:spPr>
          <a:xfrm>
            <a:off x="10107085" y="5961063"/>
            <a:ext cx="527049"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eaLnBrk="0" fontAlgn="base" hangingPunct="0">
              <a:spcBef>
                <a:spcPct val="0"/>
              </a:spcBef>
              <a:spcAft>
                <a:spcPct val="0"/>
              </a:spcAft>
              <a:defRPr/>
            </a:pPr>
            <a:fld id="{EDA9A7AF-40A8-40C9-A3C4-9B1B304A4BE0}" type="slidenum">
              <a:rPr lang="en-US">
                <a:solidFill>
                  <a:prstClr val="black"/>
                </a:solidFill>
              </a:rPr>
              <a:pPr eaLnBrk="0" fontAlgn="base" hangingPunct="0">
                <a:spcBef>
                  <a:spcPct val="0"/>
                </a:spcBef>
                <a:spcAft>
                  <a:spcPct val="0"/>
                </a:spcAft>
                <a:defRPr/>
              </a:pPr>
              <a:t>‹#›</a:t>
            </a:fld>
            <a:endParaRPr lang="en-US" dirty="0">
              <a:solidFill>
                <a:prstClr val="black"/>
              </a:solidFill>
            </a:endParaRPr>
          </a:p>
        </p:txBody>
      </p:sp>
    </p:spTree>
    <p:extLst>
      <p:ext uri="{BB962C8B-B14F-4D97-AF65-F5344CB8AC3E}">
        <p14:creationId xmlns:p14="http://schemas.microsoft.com/office/powerpoint/2010/main" val="24051573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0" fontAlgn="base" hangingPunct="0">
        <a:spcBef>
          <a:spcPct val="0"/>
        </a:spcBef>
        <a:spcAft>
          <a:spcPct val="0"/>
        </a:spcAft>
        <a:defRPr sz="4000" kern="1200">
          <a:ln w="3175" cmpd="sng">
            <a:noFill/>
          </a:ln>
          <a:solidFill>
            <a:srgbClr val="262626"/>
          </a:solidFill>
          <a:latin typeface="+mj-lt"/>
          <a:ea typeface="+mj-ea"/>
          <a:cs typeface="+mj-cs"/>
        </a:defRPr>
      </a:lvl1pPr>
      <a:lvl2pPr algn="ctr" defTabSz="457200" rtl="0" eaLnBrk="0" fontAlgn="base" hangingPunct="0">
        <a:spcBef>
          <a:spcPct val="0"/>
        </a:spcBef>
        <a:spcAft>
          <a:spcPct val="0"/>
        </a:spcAft>
        <a:defRPr sz="4000">
          <a:solidFill>
            <a:srgbClr val="262626"/>
          </a:solidFill>
          <a:latin typeface="Garamond" panose="02020404030301010803" pitchFamily="18" charset="0"/>
        </a:defRPr>
      </a:lvl2pPr>
      <a:lvl3pPr algn="ctr" defTabSz="457200" rtl="0" eaLnBrk="0" fontAlgn="base" hangingPunct="0">
        <a:spcBef>
          <a:spcPct val="0"/>
        </a:spcBef>
        <a:spcAft>
          <a:spcPct val="0"/>
        </a:spcAft>
        <a:defRPr sz="4000">
          <a:solidFill>
            <a:srgbClr val="262626"/>
          </a:solidFill>
          <a:latin typeface="Garamond" panose="02020404030301010803" pitchFamily="18" charset="0"/>
        </a:defRPr>
      </a:lvl3pPr>
      <a:lvl4pPr algn="ctr" defTabSz="457200" rtl="0" eaLnBrk="0" fontAlgn="base" hangingPunct="0">
        <a:spcBef>
          <a:spcPct val="0"/>
        </a:spcBef>
        <a:spcAft>
          <a:spcPct val="0"/>
        </a:spcAft>
        <a:defRPr sz="4000">
          <a:solidFill>
            <a:srgbClr val="262626"/>
          </a:solidFill>
          <a:latin typeface="Garamond" panose="02020404030301010803" pitchFamily="18" charset="0"/>
        </a:defRPr>
      </a:lvl4pPr>
      <a:lvl5pPr algn="ctr" defTabSz="457200" rtl="0" eaLnBrk="0" fontAlgn="base" hangingPunct="0">
        <a:spcBef>
          <a:spcPct val="0"/>
        </a:spcBef>
        <a:spcAft>
          <a:spcPct val="0"/>
        </a:spcAft>
        <a:defRPr sz="4000">
          <a:solidFill>
            <a:srgbClr val="262626"/>
          </a:solidFill>
          <a:latin typeface="Garamond" panose="02020404030301010803" pitchFamily="18"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0" fontAlgn="base" hangingPunct="0">
        <a:spcBef>
          <a:spcPct val="20000"/>
        </a:spcBef>
        <a:spcAft>
          <a:spcPts val="600"/>
        </a:spcAft>
        <a:buClr>
          <a:schemeClr val="accent1"/>
        </a:buClr>
        <a:buSzPct val="115000"/>
        <a:buFont typeface="Arial" panose="020B0604020202020204" pitchFamily="34" charset="0"/>
        <a:buChar char="•"/>
        <a:defRPr sz="2400" kern="1200">
          <a:solidFill>
            <a:srgbClr val="262626"/>
          </a:solidFill>
          <a:latin typeface="+mn-lt"/>
          <a:ea typeface="+mn-ea"/>
          <a:cs typeface="+mn-cs"/>
        </a:defRPr>
      </a:lvl1pPr>
      <a:lvl2pPr marL="742950" indent="-285750" algn="l" defTabSz="457200" rtl="0" eaLnBrk="0" fontAlgn="base" hangingPunct="0">
        <a:spcBef>
          <a:spcPct val="20000"/>
        </a:spcBef>
        <a:spcAft>
          <a:spcPts val="600"/>
        </a:spcAft>
        <a:buClr>
          <a:schemeClr val="accent1"/>
        </a:buClr>
        <a:buSzPct val="115000"/>
        <a:buFont typeface="Arial" panose="020B0604020202020204" pitchFamily="34" charset="0"/>
        <a:buChar char="•"/>
        <a:defRPr sz="2000" kern="1200">
          <a:solidFill>
            <a:srgbClr val="262626"/>
          </a:solidFill>
          <a:latin typeface="+mn-lt"/>
          <a:ea typeface="+mn-ea"/>
          <a:cs typeface="+mn-cs"/>
        </a:defRPr>
      </a:lvl2pPr>
      <a:lvl3pPr marL="1200150" indent="-285750" algn="l" defTabSz="457200" rtl="0" eaLnBrk="0" fontAlgn="base" hangingPunct="0">
        <a:spcBef>
          <a:spcPct val="20000"/>
        </a:spcBef>
        <a:spcAft>
          <a:spcPts val="600"/>
        </a:spcAft>
        <a:buClr>
          <a:schemeClr val="accent1"/>
        </a:buClr>
        <a:buSzPct val="115000"/>
        <a:buFont typeface="Arial" panose="020B0604020202020204" pitchFamily="34" charset="0"/>
        <a:buChar char="•"/>
        <a:defRPr kern="1200">
          <a:solidFill>
            <a:srgbClr val="262626"/>
          </a:solidFill>
          <a:latin typeface="+mn-lt"/>
          <a:ea typeface="+mn-ea"/>
          <a:cs typeface="+mn-cs"/>
        </a:defRPr>
      </a:lvl3pPr>
      <a:lvl4pPr marL="1543050" indent="-171450" algn="l" defTabSz="457200" rtl="0" eaLnBrk="0" fontAlgn="base" hangingPunct="0">
        <a:spcBef>
          <a:spcPct val="20000"/>
        </a:spcBef>
        <a:spcAft>
          <a:spcPts val="600"/>
        </a:spcAft>
        <a:buClr>
          <a:schemeClr val="accent1"/>
        </a:buClr>
        <a:buSzPct val="115000"/>
        <a:buFont typeface="Arial" panose="020B0604020202020204" pitchFamily="34" charset="0"/>
        <a:buChar char="•"/>
        <a:defRPr sz="1600" kern="1200">
          <a:solidFill>
            <a:srgbClr val="262626"/>
          </a:solidFill>
          <a:latin typeface="+mn-lt"/>
          <a:ea typeface="+mn-ea"/>
          <a:cs typeface="+mn-cs"/>
        </a:defRPr>
      </a:lvl4pPr>
      <a:lvl5pPr marL="2000250" indent="-171450" algn="l" defTabSz="457200" rtl="0" eaLnBrk="0" fontAlgn="base" hangingPunct="0">
        <a:spcBef>
          <a:spcPct val="20000"/>
        </a:spcBef>
        <a:spcAft>
          <a:spcPts val="600"/>
        </a:spcAft>
        <a:buClr>
          <a:schemeClr val="accent1"/>
        </a:buClr>
        <a:buSzPct val="115000"/>
        <a:buFont typeface="Arial" panose="020B0604020202020204" pitchFamily="34" charset="0"/>
        <a:buChar char="•"/>
        <a:defRPr sz="1400" kern="1200">
          <a:solidFill>
            <a:srgbClr val="262626"/>
          </a:solidFill>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20"/>
          <a:srcRect/>
          <a:stretch>
            <a:fillRect/>
          </a:stretch>
        </a:blipFill>
        <a:effectLst/>
      </p:bgPr>
    </p:bg>
    <p:spTree>
      <p:nvGrpSpPr>
        <p:cNvPr id="1" name=""/>
        <p:cNvGrpSpPr/>
        <p:nvPr/>
      </p:nvGrpSpPr>
      <p:grpSpPr>
        <a:xfrm>
          <a:off x="0" y="0"/>
          <a:ext cx="0" cy="0"/>
          <a:chOff x="0" y="0"/>
          <a:chExt cx="0" cy="0"/>
        </a:xfrm>
      </p:grpSpPr>
      <p:grpSp>
        <p:nvGrpSpPr>
          <p:cNvPr id="2050" name="Group 6"/>
          <p:cNvGrpSpPr>
            <a:grpSpLocks/>
          </p:cNvGrpSpPr>
          <p:nvPr/>
        </p:nvGrpSpPr>
        <p:grpSpPr bwMode="auto">
          <a:xfrm>
            <a:off x="0" y="0"/>
            <a:ext cx="12202584" cy="6858000"/>
            <a:chOff x="0" y="0"/>
            <a:chExt cx="9152467" cy="6858000"/>
          </a:xfrm>
        </p:grpSpPr>
        <p:pic>
          <p:nvPicPr>
            <p:cNvPr id="2056" name="Picture 7" descr="SD-PanelContent.png"/>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060" name="Picture 9" descr="HDRibbonContent-UniformTrim.png"/>
            <p:cNvPicPr>
              <a:picLocks noChangeAspect="1"/>
            </p:cNvPicPr>
            <p:nvPr/>
          </p:nvPicPr>
          <p:blipFill>
            <a:blip r:embed="rId22">
              <a:extLst>
                <a:ext uri="{28A0092B-C50C-407E-A947-70E740481C1C}">
                  <a14:useLocalDpi xmlns:a14="http://schemas.microsoft.com/office/drawing/2010/main" val="0"/>
                </a:ext>
              </a:extLst>
            </a:blip>
            <a:srcRect l="2" r="14240"/>
            <a:stretch>
              <a:fillRect/>
            </a:stretch>
          </p:blipFill>
          <p:spPr bwMode="auto">
            <a:xfrm>
              <a:off x="0" y="3128434"/>
              <a:ext cx="6858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0" descr="HDRibbonContent-UniformTrim.png"/>
            <p:cNvPicPr>
              <a:picLocks noChangeAspect="1"/>
            </p:cNvPicPr>
            <p:nvPr/>
          </p:nvPicPr>
          <p:blipFill>
            <a:blip r:embed="rId22">
              <a:extLst>
                <a:ext uri="{28A0092B-C50C-407E-A947-70E740481C1C}">
                  <a14:useLocalDpi xmlns:a14="http://schemas.microsoft.com/office/drawing/2010/main" val="0"/>
                </a:ext>
              </a:extLst>
            </a:blip>
            <a:srcRect l="2" r="14240"/>
            <a:stretch>
              <a:fillRect/>
            </a:stretch>
          </p:blipFill>
          <p:spPr bwMode="auto">
            <a:xfrm>
              <a:off x="8466667" y="3128434"/>
              <a:ext cx="6858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51" name="Title Placeholder 1"/>
          <p:cNvSpPr>
            <a:spLocks noGrp="1"/>
          </p:cNvSpPr>
          <p:nvPr>
            <p:ph type="title"/>
          </p:nvPr>
        </p:nvSpPr>
        <p:spPr bwMode="auto">
          <a:xfrm>
            <a:off x="1568451" y="915989"/>
            <a:ext cx="9065683" cy="130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l-GR" smtClean="0"/>
              <a:t>Click to edit Master title style</a:t>
            </a:r>
          </a:p>
        </p:txBody>
      </p:sp>
      <p:sp>
        <p:nvSpPr>
          <p:cNvPr id="2052" name="Text Placeholder 2"/>
          <p:cNvSpPr>
            <a:spLocks noGrp="1"/>
          </p:cNvSpPr>
          <p:nvPr>
            <p:ph type="body" idx="1"/>
          </p:nvPr>
        </p:nvSpPr>
        <p:spPr bwMode="auto">
          <a:xfrm>
            <a:off x="1568451" y="2490789"/>
            <a:ext cx="9065683"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l-GR" smtClean="0"/>
              <a:t>Click to edit Master text styles</a:t>
            </a:r>
          </a:p>
          <a:p>
            <a:pPr lvl="1"/>
            <a:r>
              <a:rPr lang="en-US" altLang="el-GR" smtClean="0"/>
              <a:t>Second level</a:t>
            </a:r>
          </a:p>
          <a:p>
            <a:pPr lvl="2"/>
            <a:r>
              <a:rPr lang="en-US" altLang="el-GR" smtClean="0"/>
              <a:t>Third level</a:t>
            </a:r>
          </a:p>
          <a:p>
            <a:pPr lvl="3"/>
            <a:r>
              <a:rPr lang="en-US" altLang="el-GR" smtClean="0"/>
              <a:t>Fourth level</a:t>
            </a:r>
          </a:p>
          <a:p>
            <a:pPr lvl="4"/>
            <a:r>
              <a:rPr lang="en-US" altLang="el-GR" smtClean="0"/>
              <a:t>Fifth level</a:t>
            </a:r>
          </a:p>
        </p:txBody>
      </p:sp>
      <p:sp>
        <p:nvSpPr>
          <p:cNvPr id="4" name="Date Placeholder 3"/>
          <p:cNvSpPr>
            <a:spLocks noGrp="1"/>
          </p:cNvSpPr>
          <p:nvPr>
            <p:ph type="dt" sz="half" idx="2"/>
          </p:nvPr>
        </p:nvSpPr>
        <p:spPr>
          <a:xfrm>
            <a:off x="8475133" y="5961063"/>
            <a:ext cx="153246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eaLnBrk="0" fontAlgn="base" hangingPunct="0">
              <a:spcBef>
                <a:spcPct val="0"/>
              </a:spcBef>
              <a:spcAft>
                <a:spcPct val="0"/>
              </a:spcAft>
              <a:defRPr/>
            </a:pPr>
            <a:fld id="{00737756-C499-42D2-9895-41C883A3DFE0}" type="datetimeFigureOut">
              <a:rPr lang="en-US">
                <a:solidFill>
                  <a:prstClr val="black"/>
                </a:solidFill>
              </a:rPr>
              <a:pPr eaLnBrk="0" fontAlgn="base" hangingPunct="0">
                <a:spcBef>
                  <a:spcPct val="0"/>
                </a:spcBef>
                <a:spcAft>
                  <a:spcPct val="0"/>
                </a:spcAft>
                <a:defRPr/>
              </a:pPr>
              <a:t>10/23/2018</a:t>
            </a:fld>
            <a:endParaRPr lang="en-US" dirty="0">
              <a:solidFill>
                <a:prstClr val="black"/>
              </a:solidFill>
            </a:endParaRPr>
          </a:p>
        </p:txBody>
      </p:sp>
      <p:sp>
        <p:nvSpPr>
          <p:cNvPr id="5" name="Footer Placeholder 4"/>
          <p:cNvSpPr>
            <a:spLocks noGrp="1"/>
          </p:cNvSpPr>
          <p:nvPr>
            <p:ph type="ftr" sz="quarter" idx="3"/>
          </p:nvPr>
        </p:nvSpPr>
        <p:spPr>
          <a:xfrm>
            <a:off x="1568451" y="5961063"/>
            <a:ext cx="68072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eaLnBrk="0" fontAlgn="base" hangingPunct="0">
              <a:spcBef>
                <a:spcPct val="0"/>
              </a:spcBef>
              <a:spcAft>
                <a:spcPct val="0"/>
              </a:spcAft>
              <a:defRPr/>
            </a:pPr>
            <a:endParaRPr lang="en-US">
              <a:solidFill>
                <a:prstClr val="black"/>
              </a:solidFill>
            </a:endParaRPr>
          </a:p>
        </p:txBody>
      </p:sp>
      <p:sp>
        <p:nvSpPr>
          <p:cNvPr id="6" name="Slide Number Placeholder 5"/>
          <p:cNvSpPr>
            <a:spLocks noGrp="1"/>
          </p:cNvSpPr>
          <p:nvPr>
            <p:ph type="sldNum" sz="quarter" idx="4"/>
          </p:nvPr>
        </p:nvSpPr>
        <p:spPr>
          <a:xfrm>
            <a:off x="10107085" y="5961063"/>
            <a:ext cx="527049"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eaLnBrk="0" fontAlgn="base" hangingPunct="0">
              <a:spcBef>
                <a:spcPct val="0"/>
              </a:spcBef>
              <a:spcAft>
                <a:spcPct val="0"/>
              </a:spcAft>
              <a:defRPr/>
            </a:pPr>
            <a:fld id="{F399B1DE-94E6-41C3-BEB6-337B3A3890FE}" type="slidenum">
              <a:rPr lang="en-US">
                <a:solidFill>
                  <a:prstClr val="black"/>
                </a:solidFill>
              </a:rPr>
              <a:pPr eaLnBrk="0" fontAlgn="base" hangingPunct="0">
                <a:spcBef>
                  <a:spcPct val="0"/>
                </a:spcBef>
                <a:spcAft>
                  <a:spcPct val="0"/>
                </a:spcAft>
                <a:defRPr/>
              </a:pPr>
              <a:t>‹#›</a:t>
            </a:fld>
            <a:endParaRPr lang="en-US" dirty="0">
              <a:solidFill>
                <a:prstClr val="black"/>
              </a:solidFill>
            </a:endParaRPr>
          </a:p>
        </p:txBody>
      </p:sp>
    </p:spTree>
    <p:extLst>
      <p:ext uri="{BB962C8B-B14F-4D97-AF65-F5344CB8AC3E}">
        <p14:creationId xmlns:p14="http://schemas.microsoft.com/office/powerpoint/2010/main" val="362178748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Lst>
  <p:txStyles>
    <p:titleStyle>
      <a:lvl1pPr algn="ctr" defTabSz="457200" rtl="0" eaLnBrk="0" fontAlgn="base" hangingPunct="0">
        <a:spcBef>
          <a:spcPct val="0"/>
        </a:spcBef>
        <a:spcAft>
          <a:spcPct val="0"/>
        </a:spcAft>
        <a:defRPr sz="4000" kern="1200">
          <a:ln w="3175" cmpd="sng">
            <a:noFill/>
          </a:ln>
          <a:solidFill>
            <a:srgbClr val="262626"/>
          </a:solidFill>
          <a:latin typeface="+mj-lt"/>
          <a:ea typeface="+mj-ea"/>
          <a:cs typeface="+mj-cs"/>
        </a:defRPr>
      </a:lvl1pPr>
      <a:lvl2pPr algn="ctr" defTabSz="457200" rtl="0" eaLnBrk="0" fontAlgn="base" hangingPunct="0">
        <a:spcBef>
          <a:spcPct val="0"/>
        </a:spcBef>
        <a:spcAft>
          <a:spcPct val="0"/>
        </a:spcAft>
        <a:defRPr sz="4000">
          <a:solidFill>
            <a:srgbClr val="262626"/>
          </a:solidFill>
          <a:latin typeface="Garamond" panose="02020404030301010803" pitchFamily="18" charset="0"/>
        </a:defRPr>
      </a:lvl2pPr>
      <a:lvl3pPr algn="ctr" defTabSz="457200" rtl="0" eaLnBrk="0" fontAlgn="base" hangingPunct="0">
        <a:spcBef>
          <a:spcPct val="0"/>
        </a:spcBef>
        <a:spcAft>
          <a:spcPct val="0"/>
        </a:spcAft>
        <a:defRPr sz="4000">
          <a:solidFill>
            <a:srgbClr val="262626"/>
          </a:solidFill>
          <a:latin typeface="Garamond" panose="02020404030301010803" pitchFamily="18" charset="0"/>
        </a:defRPr>
      </a:lvl3pPr>
      <a:lvl4pPr algn="ctr" defTabSz="457200" rtl="0" eaLnBrk="0" fontAlgn="base" hangingPunct="0">
        <a:spcBef>
          <a:spcPct val="0"/>
        </a:spcBef>
        <a:spcAft>
          <a:spcPct val="0"/>
        </a:spcAft>
        <a:defRPr sz="4000">
          <a:solidFill>
            <a:srgbClr val="262626"/>
          </a:solidFill>
          <a:latin typeface="Garamond" panose="02020404030301010803" pitchFamily="18" charset="0"/>
        </a:defRPr>
      </a:lvl4pPr>
      <a:lvl5pPr algn="ctr" defTabSz="457200" rtl="0" eaLnBrk="0" fontAlgn="base" hangingPunct="0">
        <a:spcBef>
          <a:spcPct val="0"/>
        </a:spcBef>
        <a:spcAft>
          <a:spcPct val="0"/>
        </a:spcAft>
        <a:defRPr sz="4000">
          <a:solidFill>
            <a:srgbClr val="262626"/>
          </a:solidFill>
          <a:latin typeface="Garamond" panose="02020404030301010803" pitchFamily="18"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0" fontAlgn="base" hangingPunct="0">
        <a:spcBef>
          <a:spcPct val="20000"/>
        </a:spcBef>
        <a:spcAft>
          <a:spcPts val="600"/>
        </a:spcAft>
        <a:buClr>
          <a:schemeClr val="accent1"/>
        </a:buClr>
        <a:buSzPct val="115000"/>
        <a:buFont typeface="Arial" panose="020B0604020202020204" pitchFamily="34" charset="0"/>
        <a:buChar char="•"/>
        <a:defRPr sz="2400" kern="1200">
          <a:solidFill>
            <a:srgbClr val="262626"/>
          </a:solidFill>
          <a:latin typeface="+mn-lt"/>
          <a:ea typeface="+mn-ea"/>
          <a:cs typeface="+mn-cs"/>
        </a:defRPr>
      </a:lvl1pPr>
      <a:lvl2pPr marL="742950" indent="-285750" algn="l" defTabSz="457200" rtl="0" eaLnBrk="0" fontAlgn="base" hangingPunct="0">
        <a:spcBef>
          <a:spcPct val="20000"/>
        </a:spcBef>
        <a:spcAft>
          <a:spcPts val="600"/>
        </a:spcAft>
        <a:buClr>
          <a:schemeClr val="accent1"/>
        </a:buClr>
        <a:buSzPct val="115000"/>
        <a:buFont typeface="Arial" panose="020B0604020202020204" pitchFamily="34" charset="0"/>
        <a:buChar char="•"/>
        <a:defRPr sz="2000" kern="1200">
          <a:solidFill>
            <a:srgbClr val="262626"/>
          </a:solidFill>
          <a:latin typeface="+mn-lt"/>
          <a:ea typeface="+mn-ea"/>
          <a:cs typeface="+mn-cs"/>
        </a:defRPr>
      </a:lvl2pPr>
      <a:lvl3pPr marL="1200150" indent="-285750" algn="l" defTabSz="457200" rtl="0" eaLnBrk="0" fontAlgn="base" hangingPunct="0">
        <a:spcBef>
          <a:spcPct val="20000"/>
        </a:spcBef>
        <a:spcAft>
          <a:spcPts val="600"/>
        </a:spcAft>
        <a:buClr>
          <a:schemeClr val="accent1"/>
        </a:buClr>
        <a:buSzPct val="115000"/>
        <a:buFont typeface="Arial" panose="020B0604020202020204" pitchFamily="34" charset="0"/>
        <a:buChar char="•"/>
        <a:defRPr kern="1200">
          <a:solidFill>
            <a:srgbClr val="262626"/>
          </a:solidFill>
          <a:latin typeface="+mn-lt"/>
          <a:ea typeface="+mn-ea"/>
          <a:cs typeface="+mn-cs"/>
        </a:defRPr>
      </a:lvl3pPr>
      <a:lvl4pPr marL="1543050" indent="-171450" algn="l" defTabSz="457200" rtl="0" eaLnBrk="0" fontAlgn="base" hangingPunct="0">
        <a:spcBef>
          <a:spcPct val="20000"/>
        </a:spcBef>
        <a:spcAft>
          <a:spcPts val="600"/>
        </a:spcAft>
        <a:buClr>
          <a:schemeClr val="accent1"/>
        </a:buClr>
        <a:buSzPct val="115000"/>
        <a:buFont typeface="Arial" panose="020B0604020202020204" pitchFamily="34" charset="0"/>
        <a:buChar char="•"/>
        <a:defRPr sz="1600" kern="1200">
          <a:solidFill>
            <a:srgbClr val="262626"/>
          </a:solidFill>
          <a:latin typeface="+mn-lt"/>
          <a:ea typeface="+mn-ea"/>
          <a:cs typeface="+mn-cs"/>
        </a:defRPr>
      </a:lvl4pPr>
      <a:lvl5pPr marL="2000250" indent="-171450" algn="l" defTabSz="457200" rtl="0" eaLnBrk="0" fontAlgn="base" hangingPunct="0">
        <a:spcBef>
          <a:spcPct val="20000"/>
        </a:spcBef>
        <a:spcAft>
          <a:spcPts val="600"/>
        </a:spcAft>
        <a:buClr>
          <a:schemeClr val="accent1"/>
        </a:buClr>
        <a:buSzPct val="115000"/>
        <a:buFont typeface="Arial" panose="020B0604020202020204" pitchFamily="34" charset="0"/>
        <a:buChar char="•"/>
        <a:defRPr sz="1400" kern="1200">
          <a:solidFill>
            <a:srgbClr val="262626"/>
          </a:solidFill>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5.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9"/>
          <p:cNvSpPr>
            <a:spLocks noChangeArrowheads="1"/>
          </p:cNvSpPr>
          <p:nvPr/>
        </p:nvSpPr>
        <p:spPr bwMode="auto">
          <a:xfrm>
            <a:off x="3443288" y="1981201"/>
            <a:ext cx="5372100" cy="1685925"/>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fontAlgn="base">
              <a:spcBef>
                <a:spcPct val="0"/>
              </a:spcBef>
              <a:spcAft>
                <a:spcPct val="0"/>
              </a:spcAft>
            </a:pPr>
            <a:r>
              <a:rPr lang="el-GR" altLang="en-US" sz="4000">
                <a:solidFill>
                  <a:srgbClr val="FFFF99"/>
                </a:solidFill>
              </a:rPr>
              <a:t>Ψηφιακά Συστήματα</a:t>
            </a:r>
          </a:p>
          <a:p>
            <a:pPr algn="ctr" fontAlgn="base">
              <a:spcBef>
                <a:spcPct val="0"/>
              </a:spcBef>
              <a:spcAft>
                <a:spcPct val="0"/>
              </a:spcAft>
            </a:pPr>
            <a:endParaRPr lang="el-GR" altLang="en-US" sz="4000">
              <a:solidFill>
                <a:srgbClr val="FFFF99"/>
              </a:solidFill>
            </a:endParaRPr>
          </a:p>
          <a:p>
            <a:pPr algn="ctr" fontAlgn="base">
              <a:spcBef>
                <a:spcPct val="0"/>
              </a:spcBef>
              <a:spcAft>
                <a:spcPct val="0"/>
              </a:spcAft>
            </a:pPr>
            <a:r>
              <a:rPr lang="el-GR" altLang="en-US">
                <a:solidFill>
                  <a:srgbClr val="FFFF99"/>
                </a:solidFill>
              </a:rPr>
              <a:t>Διάλεξη </a:t>
            </a:r>
            <a:r>
              <a:rPr lang="en-US" altLang="en-US">
                <a:solidFill>
                  <a:srgbClr val="FFFF99"/>
                </a:solidFill>
              </a:rPr>
              <a:t>2</a:t>
            </a:r>
            <a:r>
              <a:rPr lang="el-GR" altLang="en-US">
                <a:solidFill>
                  <a:srgbClr val="FFFF99"/>
                </a:solidFill>
              </a:rPr>
              <a:t> – Δυαδικοί Αριθμοί &amp; Κώδικες</a:t>
            </a:r>
            <a:endParaRPr lang="en-US" altLang="en-US">
              <a:solidFill>
                <a:srgbClr val="FFFF99"/>
              </a:solidFill>
            </a:endParaRPr>
          </a:p>
        </p:txBody>
      </p:sp>
      <p:sp>
        <p:nvSpPr>
          <p:cNvPr id="31748" name="TextBox 1"/>
          <p:cNvSpPr txBox="1">
            <a:spLocks noChangeArrowheads="1"/>
          </p:cNvSpPr>
          <p:nvPr/>
        </p:nvSpPr>
        <p:spPr bwMode="auto">
          <a:xfrm>
            <a:off x="4183063" y="5257801"/>
            <a:ext cx="3886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0" eaLnBrk="0" fontAlgn="base" hangingPunct="0">
              <a:spcBef>
                <a:spcPct val="0"/>
              </a:spcBef>
              <a:spcAft>
                <a:spcPct val="0"/>
              </a:spcAft>
            </a:pPr>
            <a:r>
              <a:rPr lang="el-GR" altLang="el-GR" sz="1200" dirty="0">
                <a:solidFill>
                  <a:prstClr val="black"/>
                </a:solidFill>
              </a:rPr>
              <a:t>Εξάμηνο Α Ακαδημαϊκού Έτους 2018-2019</a:t>
            </a:r>
          </a:p>
          <a:p>
            <a:pPr lvl="0" eaLnBrk="0" fontAlgn="base" hangingPunct="0">
              <a:spcBef>
                <a:spcPct val="0"/>
              </a:spcBef>
              <a:spcAft>
                <a:spcPct val="0"/>
              </a:spcAft>
            </a:pPr>
            <a:endParaRPr lang="el-GR" altLang="el-GR" sz="1200" dirty="0">
              <a:solidFill>
                <a:prstClr val="black"/>
              </a:solidFill>
            </a:endParaRPr>
          </a:p>
          <a:p>
            <a:pPr lvl="0" eaLnBrk="0" fontAlgn="base" hangingPunct="0">
              <a:spcBef>
                <a:spcPct val="0"/>
              </a:spcBef>
              <a:spcAft>
                <a:spcPct val="0"/>
              </a:spcAft>
            </a:pPr>
            <a:r>
              <a:rPr lang="el-GR" altLang="el-GR" sz="1200" dirty="0" err="1">
                <a:solidFill>
                  <a:prstClr val="black"/>
                </a:solidFill>
              </a:rPr>
              <a:t>Σγός</a:t>
            </a:r>
            <a:r>
              <a:rPr lang="el-GR" altLang="el-GR" sz="1200">
                <a:solidFill>
                  <a:prstClr val="black"/>
                </a:solidFill>
              </a:rPr>
              <a:t> (ΜΗ) Τουζλούδης Δήμος</a:t>
            </a:r>
            <a:endParaRPr lang="el-GR" altLang="el-GR" sz="1200" dirty="0">
              <a:solidFill>
                <a:prstClr val="black"/>
              </a:solidFill>
            </a:endParaRPr>
          </a:p>
        </p:txBody>
      </p:sp>
    </p:spTree>
    <p:extLst>
      <p:ext uri="{BB962C8B-B14F-4D97-AF65-F5344CB8AC3E}">
        <p14:creationId xmlns:p14="http://schemas.microsoft.com/office/powerpoint/2010/main" val="468508820"/>
      </p:ext>
    </p:extLst>
  </p:cSld>
  <p:clrMapOvr>
    <a:masterClrMapping/>
  </p:clrMapOvr>
  <p:transition>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Text Box 5"/>
          <p:cNvSpPr txBox="1">
            <a:spLocks noChangeArrowheads="1"/>
          </p:cNvSpPr>
          <p:nvPr/>
        </p:nvSpPr>
        <p:spPr bwMode="auto">
          <a:xfrm>
            <a:off x="2057400" y="990601"/>
            <a:ext cx="7924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0" fontAlgn="base" hangingPunct="0">
              <a:spcBef>
                <a:spcPct val="50000"/>
              </a:spcBef>
              <a:spcAft>
                <a:spcPct val="0"/>
              </a:spcAft>
            </a:pPr>
            <a:r>
              <a:rPr lang="el-GR" altLang="en-US">
                <a:solidFill>
                  <a:prstClr val="black"/>
                </a:solidFill>
              </a:rPr>
              <a:t>Η μετατροπή ενός δεκαδικού σε δυαδικό, μπορεί να πραγματοποιηθεί μέσω της αντίστροφης διαδικασίας. Στην περίπτωση αυτή γράφουμε την δεκαδική μορφή των δυνάμεων του 2, και ξεκινώντας από την δύναμη που είναι αμέσως μικρότερη από τον δεκαδικό αριθμό κατεβαίνουμε προς μικρότερες δυνάμεις, αθροίζοντας κάθε φορά τον αριθμό που υπολοίπεται .</a:t>
            </a:r>
          </a:p>
        </p:txBody>
      </p:sp>
      <p:sp>
        <p:nvSpPr>
          <p:cNvPr id="118790" name="Text Box 6"/>
          <p:cNvSpPr txBox="1">
            <a:spLocks noChangeArrowheads="1"/>
          </p:cNvSpPr>
          <p:nvPr/>
        </p:nvSpPr>
        <p:spPr bwMode="auto">
          <a:xfrm>
            <a:off x="3505200" y="3698875"/>
            <a:ext cx="632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l-GR" altLang="en-US">
                <a:solidFill>
                  <a:prstClr val="black"/>
                </a:solidFill>
              </a:rPr>
              <a:t>Μετατρέψτε τον δεκαδικό αριθμό </a:t>
            </a:r>
            <a:r>
              <a:rPr lang="en-US" altLang="en-US">
                <a:solidFill>
                  <a:prstClr val="black"/>
                </a:solidFill>
              </a:rPr>
              <a:t>49 </a:t>
            </a:r>
            <a:r>
              <a:rPr lang="el-GR" altLang="en-US">
                <a:solidFill>
                  <a:prstClr val="black"/>
                </a:solidFill>
              </a:rPr>
              <a:t>σε δυαδικό</a:t>
            </a:r>
            <a:r>
              <a:rPr lang="en-US" altLang="en-US">
                <a:solidFill>
                  <a:prstClr val="black"/>
                </a:solidFill>
              </a:rPr>
              <a:t>.</a:t>
            </a:r>
          </a:p>
        </p:txBody>
      </p:sp>
      <p:sp>
        <p:nvSpPr>
          <p:cNvPr id="118794" name="Text Box 10"/>
          <p:cNvSpPr txBox="1">
            <a:spLocks noChangeArrowheads="1"/>
          </p:cNvSpPr>
          <p:nvPr/>
        </p:nvSpPr>
        <p:spPr bwMode="auto">
          <a:xfrm>
            <a:off x="3733800" y="4400551"/>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n-US" altLang="en-US" sz="2000">
                <a:solidFill>
                  <a:srgbClr val="FF0000"/>
                </a:solidFill>
              </a:rPr>
              <a:t>2</a:t>
            </a:r>
            <a:r>
              <a:rPr lang="en-US" altLang="en-US" sz="2000" baseline="30000">
                <a:solidFill>
                  <a:srgbClr val="FF0000"/>
                </a:solidFill>
              </a:rPr>
              <a:t>6</a:t>
            </a:r>
            <a:r>
              <a:rPr lang="en-US" altLang="en-US" sz="2000">
                <a:solidFill>
                  <a:srgbClr val="FF0000"/>
                </a:solidFill>
              </a:rPr>
              <a:t>  2</a:t>
            </a:r>
            <a:r>
              <a:rPr lang="en-US" altLang="en-US" sz="2000" baseline="30000">
                <a:solidFill>
                  <a:srgbClr val="FF0000"/>
                </a:solidFill>
              </a:rPr>
              <a:t>5</a:t>
            </a:r>
            <a:r>
              <a:rPr lang="en-US" altLang="en-US" sz="2000">
                <a:solidFill>
                  <a:srgbClr val="FF0000"/>
                </a:solidFill>
              </a:rPr>
              <a:t>  2</a:t>
            </a:r>
            <a:r>
              <a:rPr lang="en-US" altLang="en-US" sz="2000" baseline="30000">
                <a:solidFill>
                  <a:srgbClr val="FF0000"/>
                </a:solidFill>
              </a:rPr>
              <a:t>4</a:t>
            </a:r>
            <a:r>
              <a:rPr lang="en-US" altLang="en-US" sz="2000">
                <a:solidFill>
                  <a:srgbClr val="FF0000"/>
                </a:solidFill>
              </a:rPr>
              <a:t>  2</a:t>
            </a:r>
            <a:r>
              <a:rPr lang="en-US" altLang="en-US" sz="2000" baseline="30000">
                <a:solidFill>
                  <a:srgbClr val="FF0000"/>
                </a:solidFill>
              </a:rPr>
              <a:t>3</a:t>
            </a:r>
            <a:r>
              <a:rPr lang="en-US" altLang="en-US" sz="2000">
                <a:solidFill>
                  <a:srgbClr val="FF0000"/>
                </a:solidFill>
              </a:rPr>
              <a:t>  2</a:t>
            </a:r>
            <a:r>
              <a:rPr lang="en-US" altLang="en-US" sz="2000" baseline="30000">
                <a:solidFill>
                  <a:srgbClr val="FF0000"/>
                </a:solidFill>
              </a:rPr>
              <a:t>2</a:t>
            </a:r>
            <a:r>
              <a:rPr lang="en-US" altLang="en-US" sz="2000">
                <a:solidFill>
                  <a:srgbClr val="FF0000"/>
                </a:solidFill>
              </a:rPr>
              <a:t> 2</a:t>
            </a:r>
            <a:r>
              <a:rPr lang="en-US" altLang="en-US" sz="2000" baseline="30000">
                <a:solidFill>
                  <a:srgbClr val="FF0000"/>
                </a:solidFill>
              </a:rPr>
              <a:t>1</a:t>
            </a:r>
            <a:r>
              <a:rPr lang="en-US" altLang="en-US" sz="2000">
                <a:solidFill>
                  <a:srgbClr val="FF0000"/>
                </a:solidFill>
              </a:rPr>
              <a:t>  2</a:t>
            </a:r>
            <a:r>
              <a:rPr lang="en-US" altLang="en-US" sz="2000" baseline="30000">
                <a:solidFill>
                  <a:srgbClr val="FF0000"/>
                </a:solidFill>
              </a:rPr>
              <a:t>0</a:t>
            </a:r>
            <a:r>
              <a:rPr lang="en-US" altLang="en-US" sz="2000">
                <a:solidFill>
                  <a:srgbClr val="FF0000"/>
                </a:solidFill>
              </a:rPr>
              <a:t>.</a:t>
            </a:r>
            <a:endParaRPr lang="en-US" altLang="en-US" sz="2000" baseline="30000">
              <a:solidFill>
                <a:srgbClr val="FF0000"/>
              </a:solidFill>
            </a:endParaRPr>
          </a:p>
        </p:txBody>
      </p:sp>
      <p:sp>
        <p:nvSpPr>
          <p:cNvPr id="118795" name="Text Box 11"/>
          <p:cNvSpPr txBox="1">
            <a:spLocks noChangeArrowheads="1"/>
          </p:cNvSpPr>
          <p:nvPr/>
        </p:nvSpPr>
        <p:spPr bwMode="auto">
          <a:xfrm>
            <a:off x="3733800" y="4705351"/>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defRPr/>
            </a:pPr>
            <a:r>
              <a:rPr lang="en-US" altLang="en-US" sz="2000" strike="sngStrike" dirty="0">
                <a:solidFill>
                  <a:prstClr val="black"/>
                </a:solidFill>
              </a:rPr>
              <a:t>64</a:t>
            </a:r>
            <a:r>
              <a:rPr lang="en-US" altLang="en-US" sz="2000" dirty="0">
                <a:solidFill>
                  <a:prstClr val="black"/>
                </a:solidFill>
              </a:rPr>
              <a:t> 32 16  8   4   2   1. </a:t>
            </a:r>
          </a:p>
        </p:txBody>
      </p:sp>
      <p:sp>
        <p:nvSpPr>
          <p:cNvPr id="118796" name="Text Box 12"/>
          <p:cNvSpPr txBox="1">
            <a:spLocks noChangeArrowheads="1"/>
          </p:cNvSpPr>
          <p:nvPr/>
        </p:nvSpPr>
        <p:spPr bwMode="auto">
          <a:xfrm>
            <a:off x="3810000" y="5010151"/>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l-GR" altLang="en-US" sz="2000">
                <a:solidFill>
                  <a:srgbClr val="FF0000"/>
                </a:solidFill>
              </a:rPr>
              <a:t>  </a:t>
            </a:r>
            <a:r>
              <a:rPr lang="en-US" altLang="en-US" sz="2000">
                <a:solidFill>
                  <a:srgbClr val="FF0000"/>
                </a:solidFill>
              </a:rPr>
              <a:t>  1   1   0   0   0   1.   </a:t>
            </a:r>
          </a:p>
        </p:txBody>
      </p:sp>
      <p:sp>
        <p:nvSpPr>
          <p:cNvPr id="46087" name="Rectangle 19"/>
          <p:cNvSpPr>
            <a:spLocks noChangeArrowheads="1"/>
          </p:cNvSpPr>
          <p:nvPr/>
        </p:nvSpPr>
        <p:spPr bwMode="auto">
          <a:xfrm>
            <a:off x="2819400" y="547689"/>
            <a:ext cx="6400800" cy="460375"/>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r>
              <a:rPr lang="el-GR" altLang="en-US">
                <a:solidFill>
                  <a:srgbClr val="FFFF99"/>
                </a:solidFill>
              </a:rPr>
              <a:t>Μετατροπή αριθμού από το δεκαδικό στο δυαδικό</a:t>
            </a:r>
            <a:endParaRPr lang="en-US" altLang="en-US">
              <a:solidFill>
                <a:srgbClr val="FFFF99"/>
              </a:solidFill>
            </a:endParaRPr>
          </a:p>
        </p:txBody>
      </p:sp>
      <p:sp>
        <p:nvSpPr>
          <p:cNvPr id="12" name="WordArt 17"/>
          <p:cNvSpPr>
            <a:spLocks noChangeArrowheads="1" noChangeShapeType="1" noTextEdit="1"/>
          </p:cNvSpPr>
          <p:nvPr/>
        </p:nvSpPr>
        <p:spPr bwMode="auto">
          <a:xfrm>
            <a:off x="2057400" y="3714751"/>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fontAlgn="base" hangingPunct="0">
              <a:spcBef>
                <a:spcPct val="0"/>
              </a:spcBef>
              <a:spcAft>
                <a:spcPct val="0"/>
              </a:spcAft>
            </a:pPr>
            <a:r>
              <a:rPr lang="el-GR"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Παράδειγμα</a:t>
            </a:r>
          </a:p>
        </p:txBody>
      </p:sp>
      <p:sp>
        <p:nvSpPr>
          <p:cNvPr id="13" name="WordArt 18"/>
          <p:cNvSpPr>
            <a:spLocks noChangeArrowheads="1" noChangeShapeType="1" noTextEdit="1"/>
          </p:cNvSpPr>
          <p:nvPr/>
        </p:nvSpPr>
        <p:spPr bwMode="auto">
          <a:xfrm>
            <a:off x="2057400" y="4476751"/>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fontAlgn="base" hangingPunct="0">
              <a:spcBef>
                <a:spcPct val="0"/>
              </a:spcBef>
              <a:spcAft>
                <a:spcPct val="0"/>
              </a:spcAft>
            </a:pPr>
            <a:r>
              <a:rPr lang="el-GR"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Λύση</a:t>
            </a:r>
          </a:p>
        </p:txBody>
      </p:sp>
      <p:sp>
        <p:nvSpPr>
          <p:cNvPr id="14" name="Text Box 6"/>
          <p:cNvSpPr txBox="1">
            <a:spLocks noChangeArrowheads="1"/>
          </p:cNvSpPr>
          <p:nvPr/>
        </p:nvSpPr>
        <p:spPr bwMode="auto">
          <a:xfrm>
            <a:off x="6781800" y="4686300"/>
            <a:ext cx="3657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l-GR" altLang="en-US" sz="2000">
                <a:solidFill>
                  <a:prstClr val="black"/>
                </a:solidFill>
              </a:rPr>
              <a:t>Δεκαδική μορφή δυνάμεων 2</a:t>
            </a:r>
            <a:endParaRPr lang="en-US" altLang="en-US" sz="2000">
              <a:solidFill>
                <a:prstClr val="black"/>
              </a:solidFill>
            </a:endParaRPr>
          </a:p>
        </p:txBody>
      </p:sp>
      <p:cxnSp>
        <p:nvCxnSpPr>
          <p:cNvPr id="43019" name="Straight Arrow Connector 15"/>
          <p:cNvCxnSpPr>
            <a:cxnSpLocks noChangeShapeType="1"/>
          </p:cNvCxnSpPr>
          <p:nvPr/>
        </p:nvCxnSpPr>
        <p:spPr bwMode="auto">
          <a:xfrm>
            <a:off x="6019800" y="4933950"/>
            <a:ext cx="7620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020" name="Elbow Connector 17"/>
          <p:cNvCxnSpPr>
            <a:cxnSpLocks noChangeShapeType="1"/>
          </p:cNvCxnSpPr>
          <p:nvPr/>
        </p:nvCxnSpPr>
        <p:spPr bwMode="auto">
          <a:xfrm>
            <a:off x="4267200" y="5467350"/>
            <a:ext cx="381000" cy="323850"/>
          </a:xfrm>
          <a:prstGeom prst="bent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9" name="Text Box 6"/>
          <p:cNvSpPr txBox="1">
            <a:spLocks noChangeArrowheads="1"/>
          </p:cNvSpPr>
          <p:nvPr/>
        </p:nvSpPr>
        <p:spPr bwMode="auto">
          <a:xfrm>
            <a:off x="4572000" y="5638800"/>
            <a:ext cx="3657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l-GR" altLang="en-US" sz="2000">
                <a:solidFill>
                  <a:prstClr val="black"/>
                </a:solidFill>
              </a:rPr>
              <a:t>Αφετηρία υπολογισμού </a:t>
            </a:r>
            <a:endParaRPr lang="en-US" altLang="en-US" sz="2000">
              <a:solidFill>
                <a:prstClr val="black"/>
              </a:solidFill>
            </a:endParaRPr>
          </a:p>
        </p:txBody>
      </p:sp>
      <p:cxnSp>
        <p:nvCxnSpPr>
          <p:cNvPr id="3" name="Straight Arrow Connector 2"/>
          <p:cNvCxnSpPr>
            <a:stCxn id="118796" idx="1"/>
          </p:cNvCxnSpPr>
          <p:nvPr/>
        </p:nvCxnSpPr>
        <p:spPr>
          <a:xfrm flipH="1">
            <a:off x="3505200" y="5208588"/>
            <a:ext cx="304800" cy="582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a:spLocks noChangeArrowheads="1"/>
          </p:cNvSpPr>
          <p:nvPr/>
        </p:nvSpPr>
        <p:spPr bwMode="auto">
          <a:xfrm>
            <a:off x="2309814" y="5638801"/>
            <a:ext cx="1957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l-GR" altLang="el-GR">
                <a:solidFill>
                  <a:prstClr val="black"/>
                </a:solidFill>
              </a:rPr>
              <a:t>Αφού 64&gt;49</a:t>
            </a:r>
          </a:p>
        </p:txBody>
      </p:sp>
    </p:spTree>
    <p:extLst>
      <p:ext uri="{BB962C8B-B14F-4D97-AF65-F5344CB8AC3E}">
        <p14:creationId xmlns:p14="http://schemas.microsoft.com/office/powerpoint/2010/main" val="2867905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8790"/>
                                        </p:tgtEl>
                                        <p:attrNameLst>
                                          <p:attrName>style.visibility</p:attrName>
                                        </p:attrNameLst>
                                      </p:cBhvr>
                                      <p:to>
                                        <p:strVal val="visible"/>
                                      </p:to>
                                    </p:set>
                                    <p:anim calcmode="lin" valueType="num">
                                      <p:cBhvr additive="base">
                                        <p:cTn id="7" dur="500" fill="hold"/>
                                        <p:tgtEl>
                                          <p:spTgt spid="118790"/>
                                        </p:tgtEl>
                                        <p:attrNameLst>
                                          <p:attrName>ppt_x</p:attrName>
                                        </p:attrNameLst>
                                      </p:cBhvr>
                                      <p:tavLst>
                                        <p:tav tm="0">
                                          <p:val>
                                            <p:strVal val="1+#ppt_w/2"/>
                                          </p:val>
                                        </p:tav>
                                        <p:tav tm="100000">
                                          <p:val>
                                            <p:strVal val="#ppt_x"/>
                                          </p:val>
                                        </p:tav>
                                      </p:tavLst>
                                    </p:anim>
                                    <p:anim calcmode="lin" valueType="num">
                                      <p:cBhvr additive="base">
                                        <p:cTn id="8" dur="500" fill="hold"/>
                                        <p:tgtEl>
                                          <p:spTgt spid="11879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118794"/>
                                        </p:tgtEl>
                                        <p:attrNameLst>
                                          <p:attrName>style.visibility</p:attrName>
                                        </p:attrNameLst>
                                      </p:cBhvr>
                                      <p:to>
                                        <p:strVal val="visible"/>
                                      </p:to>
                                    </p:set>
                                    <p:animEffect transition="in" filter="wipe(right)">
                                      <p:cBhvr>
                                        <p:cTn id="13" dur="2000"/>
                                        <p:tgtEl>
                                          <p:spTgt spid="118794"/>
                                        </p:tgtEl>
                                      </p:cBhvr>
                                    </p:animEffect>
                                  </p:childTnLst>
                                </p:cTn>
                              </p:par>
                            </p:childTnLst>
                          </p:cTn>
                        </p:par>
                        <p:par>
                          <p:cTn id="14" fill="hold" nodeType="afterGroup">
                            <p:stCondLst>
                              <p:cond delay="2000"/>
                            </p:stCondLst>
                            <p:childTnLst>
                              <p:par>
                                <p:cTn id="15" presetID="2" presetClass="entr" presetSubtype="4" fill="hold" nodeType="afterEffect">
                                  <p:stCondLst>
                                    <p:cond delay="0"/>
                                  </p:stCondLst>
                                  <p:childTnLst>
                                    <p:set>
                                      <p:cBhvr>
                                        <p:cTn id="16" dur="1" fill="hold">
                                          <p:stCondLst>
                                            <p:cond delay="0"/>
                                          </p:stCondLst>
                                        </p:cTn>
                                        <p:tgtEl>
                                          <p:spTgt spid="118795"/>
                                        </p:tgtEl>
                                        <p:attrNameLst>
                                          <p:attrName>style.visibility</p:attrName>
                                        </p:attrNameLst>
                                      </p:cBhvr>
                                      <p:to>
                                        <p:strVal val="visible"/>
                                      </p:to>
                                    </p:set>
                                    <p:anim calcmode="lin" valueType="num">
                                      <p:cBhvr additive="base">
                                        <p:cTn id="17" dur="500" fill="hold"/>
                                        <p:tgtEl>
                                          <p:spTgt spid="118795"/>
                                        </p:tgtEl>
                                        <p:attrNameLst>
                                          <p:attrName>ppt_x</p:attrName>
                                        </p:attrNameLst>
                                      </p:cBhvr>
                                      <p:tavLst>
                                        <p:tav tm="0">
                                          <p:val>
                                            <p:strVal val="#ppt_x"/>
                                          </p:val>
                                        </p:tav>
                                        <p:tav tm="100000">
                                          <p:val>
                                            <p:strVal val="#ppt_x"/>
                                          </p:val>
                                        </p:tav>
                                      </p:tavLst>
                                    </p:anim>
                                    <p:anim calcmode="lin" valueType="num">
                                      <p:cBhvr additive="base">
                                        <p:cTn id="18" dur="500" fill="hold"/>
                                        <p:tgtEl>
                                          <p:spTgt spid="11879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18796"/>
                                        </p:tgtEl>
                                        <p:attrNameLst>
                                          <p:attrName>style.visibility</p:attrName>
                                        </p:attrNameLst>
                                      </p:cBhvr>
                                      <p:to>
                                        <p:strVal val="visible"/>
                                      </p:to>
                                    </p:set>
                                    <p:animEffect transition="in" filter="wipe(left)">
                                      <p:cBhvr>
                                        <p:cTn id="23" dur="2000"/>
                                        <p:tgtEl>
                                          <p:spTgt spid="11879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dissolve">
                                      <p:cBhvr>
                                        <p:cTn id="33" dur="500"/>
                                        <p:tgtEl>
                                          <p:spTgt spid="1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3020"/>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30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0" grpId="0"/>
      <p:bldP spid="118794" grpId="0"/>
      <p:bldP spid="118796" grpId="0"/>
      <p:bldP spid="12" grpId="0" animBg="1"/>
      <p:bldP spid="13" grpId="0" animBg="1"/>
      <p:bldP spid="14" grpId="0"/>
      <p:bldP spid="19"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Text Box 5"/>
          <p:cNvSpPr txBox="1">
            <a:spLocks noChangeArrowheads="1"/>
          </p:cNvSpPr>
          <p:nvPr/>
        </p:nvSpPr>
        <p:spPr bwMode="auto">
          <a:xfrm>
            <a:off x="2362200" y="1066800"/>
            <a:ext cx="7620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0" fontAlgn="base" hangingPunct="0">
              <a:spcBef>
                <a:spcPct val="50000"/>
              </a:spcBef>
              <a:spcAft>
                <a:spcPct val="0"/>
              </a:spcAft>
            </a:pPr>
            <a:r>
              <a:rPr lang="el-GR" altLang="en-US">
                <a:solidFill>
                  <a:prstClr val="black"/>
                </a:solidFill>
              </a:rPr>
              <a:t>Η μετατροπή ενός δεκαδικού σε δυαδικό μπορεί να πραγματοποιηθεί μέσω διαδοχικών διαιρέσεων με το 2. Τα υπόλοιπα είναι οι συντελεστές του δυαδικό αριθμού.</a:t>
            </a:r>
          </a:p>
        </p:txBody>
      </p:sp>
      <p:pic>
        <p:nvPicPr>
          <p:cNvPr id="196610" name="Picture 2"/>
          <p:cNvPicPr>
            <a:picLocks noChangeAspect="1" noChangeArrowheads="1"/>
          </p:cNvPicPr>
          <p:nvPr/>
        </p:nvPicPr>
        <p:blipFill>
          <a:blip r:embed="rId3"/>
          <a:srcRect/>
          <a:stretch>
            <a:fillRect/>
          </a:stretch>
        </p:blipFill>
        <p:spPr bwMode="auto">
          <a:xfrm>
            <a:off x="3048000" y="2286000"/>
            <a:ext cx="5410200" cy="3881438"/>
          </a:xfrm>
          <a:prstGeom prst="rect">
            <a:avLst/>
          </a:prstGeom>
          <a:noFill/>
          <a:ln w="9525">
            <a:solidFill>
              <a:schemeClr val="tx2">
                <a:lumMod val="60000"/>
                <a:lumOff val="40000"/>
              </a:schemeClr>
            </a:solidFill>
            <a:miter lim="800000"/>
            <a:headEnd/>
            <a:tailEnd/>
          </a:ln>
          <a:effectLst/>
        </p:spPr>
      </p:pic>
      <p:sp>
        <p:nvSpPr>
          <p:cNvPr id="48132" name="Rectangle 19"/>
          <p:cNvSpPr>
            <a:spLocks noChangeArrowheads="1"/>
          </p:cNvSpPr>
          <p:nvPr/>
        </p:nvSpPr>
        <p:spPr bwMode="auto">
          <a:xfrm>
            <a:off x="2611439" y="585788"/>
            <a:ext cx="6815137" cy="461962"/>
          </a:xfrm>
          <a:prstGeom prst="rect">
            <a:avLst/>
          </a:prstGeom>
          <a:solidFill>
            <a:srgbClr val="996633"/>
          </a:solidFill>
          <a:ln w="9525">
            <a:solidFill>
              <a:srgbClr val="000000"/>
            </a:solidFill>
            <a:miter lim="800000"/>
            <a:headEnd/>
            <a:tailEnd/>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r>
              <a:rPr lang="el-GR" altLang="en-US">
                <a:solidFill>
                  <a:srgbClr val="FFFF99"/>
                </a:solidFill>
              </a:rPr>
              <a:t>Μετατροπή αριθμού από το δεκαδικό στο δυαδικό (2)</a:t>
            </a:r>
            <a:endParaRPr lang="en-US" altLang="en-US">
              <a:solidFill>
                <a:srgbClr val="FFFF99"/>
              </a:solidFill>
            </a:endParaRPr>
          </a:p>
        </p:txBody>
      </p:sp>
      <p:sp>
        <p:nvSpPr>
          <p:cNvPr id="48133" name="TextBox 5"/>
          <p:cNvSpPr txBox="1">
            <a:spLocks noChangeArrowheads="1"/>
          </p:cNvSpPr>
          <p:nvPr/>
        </p:nvSpPr>
        <p:spPr bwMode="auto">
          <a:xfrm>
            <a:off x="6019800" y="2405064"/>
            <a:ext cx="1676400" cy="3381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l-GR" altLang="en-US" sz="1600">
                <a:solidFill>
                  <a:srgbClr val="FF0000"/>
                </a:solidFill>
              </a:rPr>
              <a:t>Υπόλοιπα</a:t>
            </a:r>
          </a:p>
        </p:txBody>
      </p:sp>
      <p:sp>
        <p:nvSpPr>
          <p:cNvPr id="48134" name="TextBox 6"/>
          <p:cNvSpPr txBox="1">
            <a:spLocks noChangeArrowheads="1"/>
          </p:cNvSpPr>
          <p:nvPr/>
        </p:nvSpPr>
        <p:spPr bwMode="auto">
          <a:xfrm>
            <a:off x="3276600" y="5334000"/>
            <a:ext cx="2057400" cy="584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l-GR" altLang="en-US" sz="1600">
                <a:solidFill>
                  <a:srgbClr val="FF0000"/>
                </a:solidFill>
              </a:rPr>
              <a:t>Η διαδικασία σταματά για ακέραιο πηλίκο 0</a:t>
            </a:r>
          </a:p>
        </p:txBody>
      </p:sp>
    </p:spTree>
    <p:extLst>
      <p:ext uri="{BB962C8B-B14F-4D97-AF65-F5344CB8AC3E}">
        <p14:creationId xmlns:p14="http://schemas.microsoft.com/office/powerpoint/2010/main" val="7376222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el-GR" altLang="el-GR" smtClean="0">
                <a:ln>
                  <a:noFill/>
                </a:ln>
              </a:rPr>
              <a:t>47</a:t>
            </a:r>
          </a:p>
        </p:txBody>
      </p:sp>
      <p:pic>
        <p:nvPicPr>
          <p:cNvPr id="5017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88935" y="3416954"/>
            <a:ext cx="1617663"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8905410" y="2954991"/>
            <a:ext cx="2886075" cy="2257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l-GR" sz="2400" b="1">
              <a:ln w="22225">
                <a:solidFill>
                  <a:srgbClr val="3C9770"/>
                </a:solidFill>
                <a:prstDash val="solid"/>
              </a:ln>
              <a:solidFill>
                <a:srgbClr val="3C9770">
                  <a:lumMod val="40000"/>
                  <a:lumOff val="60000"/>
                </a:srgbClr>
              </a:solidFill>
            </a:endParaRPr>
          </a:p>
        </p:txBody>
      </p:sp>
      <p:sp>
        <p:nvSpPr>
          <p:cNvPr id="50181" name="TextBox 5"/>
          <p:cNvSpPr txBox="1">
            <a:spLocks noChangeArrowheads="1"/>
          </p:cNvSpPr>
          <p:nvPr/>
        </p:nvSpPr>
        <p:spPr bwMode="auto">
          <a:xfrm>
            <a:off x="9657557" y="3621740"/>
            <a:ext cx="20208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0"/>
              </a:spcBef>
              <a:spcAft>
                <a:spcPct val="0"/>
              </a:spcAft>
            </a:pPr>
            <a:r>
              <a:rPr lang="el-GR" altLang="el-GR" sz="5400" dirty="0">
                <a:solidFill>
                  <a:prstClr val="black"/>
                </a:solidFill>
              </a:rPr>
              <a:t>?</a:t>
            </a:r>
          </a:p>
        </p:txBody>
      </p:sp>
    </p:spTree>
    <p:extLst>
      <p:ext uri="{BB962C8B-B14F-4D97-AF65-F5344CB8AC3E}">
        <p14:creationId xmlns:p14="http://schemas.microsoft.com/office/powerpoint/2010/main" val="3072151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Text Box 5"/>
          <p:cNvSpPr txBox="1">
            <a:spLocks noChangeArrowheads="1"/>
          </p:cNvSpPr>
          <p:nvPr/>
        </p:nvSpPr>
        <p:spPr bwMode="auto">
          <a:xfrm>
            <a:off x="2424113" y="1052514"/>
            <a:ext cx="76200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0" fontAlgn="base" hangingPunct="0">
              <a:spcBef>
                <a:spcPct val="50000"/>
              </a:spcBef>
              <a:spcAft>
                <a:spcPct val="0"/>
              </a:spcAft>
            </a:pPr>
            <a:r>
              <a:rPr lang="el-GR" altLang="en-US">
                <a:solidFill>
                  <a:prstClr val="black"/>
                </a:solidFill>
              </a:rPr>
              <a:t>Η μετατροπή ενός κλασματικού δεκαδικού αριθμού σε δυαδικό πραγματοποιείται μέσω διαδοχικών πολλαπλασιασμών με το 2. Οι συντελεστές του δυαδικού αριθμού είναι το ακέραιο μέρος των γινομένων </a:t>
            </a:r>
          </a:p>
        </p:txBody>
      </p:sp>
      <p:sp>
        <p:nvSpPr>
          <p:cNvPr id="122886" name="Text Box 6"/>
          <p:cNvSpPr txBox="1">
            <a:spLocks noChangeArrowheads="1"/>
          </p:cNvSpPr>
          <p:nvPr/>
        </p:nvSpPr>
        <p:spPr bwMode="auto">
          <a:xfrm>
            <a:off x="3429000" y="2819401"/>
            <a:ext cx="6629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l-GR" altLang="en-US" dirty="0">
                <a:solidFill>
                  <a:prstClr val="black"/>
                </a:solidFill>
              </a:rPr>
              <a:t>Μετατρέψτε τον κλασματικό αριθμό </a:t>
            </a:r>
            <a:r>
              <a:rPr lang="en-US" altLang="en-US" dirty="0" smtClean="0">
                <a:solidFill>
                  <a:prstClr val="black"/>
                </a:solidFill>
              </a:rPr>
              <a:t>0.</a:t>
            </a:r>
            <a:r>
              <a:rPr lang="el-GR" altLang="en-US" dirty="0" smtClean="0">
                <a:solidFill>
                  <a:prstClr val="black"/>
                </a:solidFill>
              </a:rPr>
              <a:t>6875</a:t>
            </a:r>
            <a:r>
              <a:rPr lang="en-US" altLang="en-US" dirty="0" smtClean="0">
                <a:solidFill>
                  <a:prstClr val="black"/>
                </a:solidFill>
              </a:rPr>
              <a:t> </a:t>
            </a:r>
            <a:r>
              <a:rPr lang="el-GR" altLang="en-US" dirty="0">
                <a:solidFill>
                  <a:prstClr val="black"/>
                </a:solidFill>
              </a:rPr>
              <a:t>σε δυαδικό</a:t>
            </a:r>
            <a:endParaRPr lang="en-US" altLang="en-US" dirty="0">
              <a:solidFill>
                <a:prstClr val="black"/>
              </a:solidFill>
            </a:endParaRPr>
          </a:p>
        </p:txBody>
      </p:sp>
      <p:sp>
        <p:nvSpPr>
          <p:cNvPr id="122929" name="Text Box 49"/>
          <p:cNvSpPr txBox="1">
            <a:spLocks noChangeArrowheads="1"/>
          </p:cNvSpPr>
          <p:nvPr/>
        </p:nvSpPr>
        <p:spPr bwMode="auto">
          <a:xfrm>
            <a:off x="3733800" y="3733801"/>
            <a:ext cx="457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n-US" altLang="en-US" dirty="0" smtClean="0">
                <a:solidFill>
                  <a:prstClr val="black"/>
                </a:solidFill>
              </a:rPr>
              <a:t>0.</a:t>
            </a:r>
            <a:r>
              <a:rPr lang="el-GR" altLang="en-US" dirty="0" smtClean="0">
                <a:solidFill>
                  <a:prstClr val="black"/>
                </a:solidFill>
              </a:rPr>
              <a:t>6875</a:t>
            </a:r>
            <a:r>
              <a:rPr lang="en-US" altLang="en-US" dirty="0" smtClean="0">
                <a:solidFill>
                  <a:prstClr val="black"/>
                </a:solidFill>
              </a:rPr>
              <a:t> </a:t>
            </a:r>
            <a:r>
              <a:rPr lang="en-US" altLang="en-US" dirty="0">
                <a:solidFill>
                  <a:prstClr val="black"/>
                </a:solidFill>
                <a:latin typeface="Arial" panose="020B0604020202020204" pitchFamily="34" charset="0"/>
              </a:rPr>
              <a:t>x</a:t>
            </a:r>
            <a:r>
              <a:rPr lang="en-US" altLang="en-US" dirty="0">
                <a:solidFill>
                  <a:prstClr val="black"/>
                </a:solidFill>
              </a:rPr>
              <a:t> 2 = </a:t>
            </a:r>
            <a:r>
              <a:rPr lang="el-GR" altLang="en-US" dirty="0" smtClean="0">
                <a:solidFill>
                  <a:srgbClr val="FF0000"/>
                </a:solidFill>
              </a:rPr>
              <a:t>1</a:t>
            </a:r>
            <a:r>
              <a:rPr lang="en-US" altLang="en-US" dirty="0" smtClean="0">
                <a:solidFill>
                  <a:prstClr val="black"/>
                </a:solidFill>
              </a:rPr>
              <a:t>.</a:t>
            </a:r>
            <a:r>
              <a:rPr lang="el-GR" altLang="en-US" dirty="0" smtClean="0">
                <a:solidFill>
                  <a:srgbClr val="008000"/>
                </a:solidFill>
              </a:rPr>
              <a:t>3750</a:t>
            </a:r>
            <a:r>
              <a:rPr lang="en-US" altLang="en-US" dirty="0" smtClean="0">
                <a:solidFill>
                  <a:prstClr val="black"/>
                </a:solidFill>
              </a:rPr>
              <a:t> </a:t>
            </a:r>
            <a:r>
              <a:rPr lang="el-GR" altLang="en-US" dirty="0">
                <a:solidFill>
                  <a:prstClr val="black"/>
                </a:solidFill>
              </a:rPr>
              <a:t>, ακέραιος</a:t>
            </a:r>
            <a:r>
              <a:rPr lang="en-US" altLang="en-US" dirty="0">
                <a:solidFill>
                  <a:prstClr val="black"/>
                </a:solidFill>
              </a:rPr>
              <a:t> = </a:t>
            </a:r>
            <a:r>
              <a:rPr lang="el-GR" altLang="en-US" dirty="0">
                <a:solidFill>
                  <a:srgbClr val="FF0000"/>
                </a:solidFill>
              </a:rPr>
              <a:t>1</a:t>
            </a:r>
            <a:endParaRPr lang="en-US" altLang="en-US" dirty="0">
              <a:solidFill>
                <a:srgbClr val="FF0000"/>
              </a:solidFill>
            </a:endParaRPr>
          </a:p>
        </p:txBody>
      </p:sp>
      <p:sp>
        <p:nvSpPr>
          <p:cNvPr id="122930" name="Text Box 50"/>
          <p:cNvSpPr txBox="1">
            <a:spLocks noChangeArrowheads="1"/>
          </p:cNvSpPr>
          <p:nvPr/>
        </p:nvSpPr>
        <p:spPr bwMode="auto">
          <a:xfrm>
            <a:off x="3733800" y="4038601"/>
            <a:ext cx="457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n-US" altLang="en-US" dirty="0" smtClean="0">
                <a:solidFill>
                  <a:prstClr val="black"/>
                </a:solidFill>
              </a:rPr>
              <a:t>0.</a:t>
            </a:r>
            <a:r>
              <a:rPr lang="en-US" altLang="en-US" dirty="0" smtClean="0">
                <a:solidFill>
                  <a:srgbClr val="008000"/>
                </a:solidFill>
              </a:rPr>
              <a:t>37</a:t>
            </a:r>
            <a:r>
              <a:rPr lang="el-GR" altLang="en-US" dirty="0" smtClean="0">
                <a:solidFill>
                  <a:srgbClr val="008000"/>
                </a:solidFill>
              </a:rPr>
              <a:t>50</a:t>
            </a:r>
            <a:r>
              <a:rPr lang="en-US" altLang="en-US" dirty="0" smtClean="0">
                <a:solidFill>
                  <a:prstClr val="black"/>
                </a:solidFill>
              </a:rPr>
              <a:t> </a:t>
            </a:r>
            <a:r>
              <a:rPr lang="en-US" altLang="en-US" dirty="0">
                <a:solidFill>
                  <a:prstClr val="black"/>
                </a:solidFill>
                <a:latin typeface="Arial" panose="020B0604020202020204" pitchFamily="34" charset="0"/>
              </a:rPr>
              <a:t>x</a:t>
            </a:r>
            <a:r>
              <a:rPr lang="en-US" altLang="en-US" dirty="0">
                <a:solidFill>
                  <a:prstClr val="black"/>
                </a:solidFill>
              </a:rPr>
              <a:t> 2 = </a:t>
            </a:r>
            <a:r>
              <a:rPr lang="en-US" altLang="en-US" dirty="0" smtClean="0">
                <a:solidFill>
                  <a:srgbClr val="FF0000"/>
                </a:solidFill>
              </a:rPr>
              <a:t>0</a:t>
            </a:r>
            <a:r>
              <a:rPr lang="en-US" altLang="en-US" dirty="0" smtClean="0">
                <a:solidFill>
                  <a:prstClr val="black"/>
                </a:solidFill>
              </a:rPr>
              <a:t>.</a:t>
            </a:r>
            <a:r>
              <a:rPr lang="en-US" altLang="en-US" dirty="0" smtClean="0">
                <a:solidFill>
                  <a:srgbClr val="008000"/>
                </a:solidFill>
              </a:rPr>
              <a:t>75</a:t>
            </a:r>
            <a:r>
              <a:rPr lang="el-GR" altLang="en-US" dirty="0" smtClean="0">
                <a:solidFill>
                  <a:srgbClr val="008000"/>
                </a:solidFill>
              </a:rPr>
              <a:t>00</a:t>
            </a:r>
            <a:r>
              <a:rPr lang="en-US" altLang="en-US" dirty="0" smtClean="0">
                <a:solidFill>
                  <a:prstClr val="black"/>
                </a:solidFill>
              </a:rPr>
              <a:t> </a:t>
            </a:r>
            <a:r>
              <a:rPr lang="el-GR" altLang="en-US" dirty="0">
                <a:solidFill>
                  <a:prstClr val="black"/>
                </a:solidFill>
              </a:rPr>
              <a:t>, ακέραιος</a:t>
            </a:r>
            <a:r>
              <a:rPr lang="en-US" altLang="en-US" dirty="0">
                <a:solidFill>
                  <a:prstClr val="black"/>
                </a:solidFill>
              </a:rPr>
              <a:t> = </a:t>
            </a:r>
            <a:r>
              <a:rPr lang="en-US" altLang="en-US" dirty="0">
                <a:solidFill>
                  <a:srgbClr val="FF0000"/>
                </a:solidFill>
              </a:rPr>
              <a:t>0</a:t>
            </a:r>
          </a:p>
        </p:txBody>
      </p:sp>
      <p:sp>
        <p:nvSpPr>
          <p:cNvPr id="122931" name="Text Box 51"/>
          <p:cNvSpPr txBox="1">
            <a:spLocks noChangeArrowheads="1"/>
          </p:cNvSpPr>
          <p:nvPr/>
        </p:nvSpPr>
        <p:spPr bwMode="auto">
          <a:xfrm>
            <a:off x="3733800" y="4343401"/>
            <a:ext cx="457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n-US" altLang="en-US" dirty="0" smtClean="0">
                <a:solidFill>
                  <a:prstClr val="black"/>
                </a:solidFill>
              </a:rPr>
              <a:t>0.</a:t>
            </a:r>
            <a:r>
              <a:rPr lang="en-US" altLang="en-US" dirty="0" smtClean="0">
                <a:solidFill>
                  <a:srgbClr val="008000"/>
                </a:solidFill>
              </a:rPr>
              <a:t>75</a:t>
            </a:r>
            <a:r>
              <a:rPr lang="el-GR" altLang="en-US" dirty="0" smtClean="0">
                <a:solidFill>
                  <a:srgbClr val="008000"/>
                </a:solidFill>
              </a:rPr>
              <a:t>00</a:t>
            </a:r>
            <a:r>
              <a:rPr lang="en-US" altLang="en-US" dirty="0" smtClean="0">
                <a:solidFill>
                  <a:prstClr val="black"/>
                </a:solidFill>
              </a:rPr>
              <a:t> </a:t>
            </a:r>
            <a:r>
              <a:rPr lang="en-US" altLang="en-US" dirty="0">
                <a:solidFill>
                  <a:prstClr val="black"/>
                </a:solidFill>
                <a:latin typeface="Arial" panose="020B0604020202020204" pitchFamily="34" charset="0"/>
              </a:rPr>
              <a:t>x</a:t>
            </a:r>
            <a:r>
              <a:rPr lang="en-US" altLang="en-US" dirty="0">
                <a:solidFill>
                  <a:prstClr val="black"/>
                </a:solidFill>
              </a:rPr>
              <a:t> 2 = </a:t>
            </a:r>
            <a:r>
              <a:rPr lang="en-US" altLang="en-US" dirty="0" smtClean="0">
                <a:solidFill>
                  <a:srgbClr val="FF0000"/>
                </a:solidFill>
              </a:rPr>
              <a:t>1</a:t>
            </a:r>
            <a:r>
              <a:rPr lang="en-US" altLang="en-US" dirty="0" smtClean="0">
                <a:solidFill>
                  <a:prstClr val="black"/>
                </a:solidFill>
              </a:rPr>
              <a:t>.</a:t>
            </a:r>
            <a:r>
              <a:rPr lang="en-US" altLang="en-US" dirty="0" smtClean="0">
                <a:solidFill>
                  <a:srgbClr val="008000"/>
                </a:solidFill>
              </a:rPr>
              <a:t>50</a:t>
            </a:r>
            <a:r>
              <a:rPr lang="el-GR" altLang="en-US" dirty="0" smtClean="0">
                <a:solidFill>
                  <a:srgbClr val="008000"/>
                </a:solidFill>
              </a:rPr>
              <a:t>00</a:t>
            </a:r>
            <a:r>
              <a:rPr lang="en-US" altLang="en-US" dirty="0" smtClean="0">
                <a:solidFill>
                  <a:prstClr val="black"/>
                </a:solidFill>
              </a:rPr>
              <a:t> </a:t>
            </a:r>
            <a:r>
              <a:rPr lang="el-GR" altLang="en-US" dirty="0">
                <a:solidFill>
                  <a:prstClr val="black"/>
                </a:solidFill>
              </a:rPr>
              <a:t>, ακέραιος</a:t>
            </a:r>
            <a:r>
              <a:rPr lang="en-US" altLang="en-US" dirty="0">
                <a:solidFill>
                  <a:prstClr val="black"/>
                </a:solidFill>
              </a:rPr>
              <a:t> = </a:t>
            </a:r>
            <a:r>
              <a:rPr lang="en-US" altLang="en-US" dirty="0">
                <a:solidFill>
                  <a:srgbClr val="FF0000"/>
                </a:solidFill>
              </a:rPr>
              <a:t>1</a:t>
            </a:r>
          </a:p>
        </p:txBody>
      </p:sp>
      <p:sp>
        <p:nvSpPr>
          <p:cNvPr id="122932" name="Text Box 52"/>
          <p:cNvSpPr txBox="1">
            <a:spLocks noChangeArrowheads="1"/>
          </p:cNvSpPr>
          <p:nvPr/>
        </p:nvSpPr>
        <p:spPr bwMode="auto">
          <a:xfrm>
            <a:off x="3733800" y="4648201"/>
            <a:ext cx="457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n-US" altLang="en-US" dirty="0" smtClean="0">
                <a:solidFill>
                  <a:prstClr val="black"/>
                </a:solidFill>
              </a:rPr>
              <a:t>0.</a:t>
            </a:r>
            <a:r>
              <a:rPr lang="en-US" altLang="en-US" dirty="0" smtClean="0">
                <a:solidFill>
                  <a:srgbClr val="008000"/>
                </a:solidFill>
              </a:rPr>
              <a:t>50</a:t>
            </a:r>
            <a:r>
              <a:rPr lang="el-GR" altLang="en-US" dirty="0" smtClean="0">
                <a:solidFill>
                  <a:srgbClr val="008000"/>
                </a:solidFill>
              </a:rPr>
              <a:t>00</a:t>
            </a:r>
            <a:r>
              <a:rPr lang="en-US" altLang="en-US" dirty="0" smtClean="0">
                <a:solidFill>
                  <a:prstClr val="black"/>
                </a:solidFill>
              </a:rPr>
              <a:t> </a:t>
            </a:r>
            <a:r>
              <a:rPr lang="en-US" altLang="en-US" dirty="0">
                <a:solidFill>
                  <a:prstClr val="black"/>
                </a:solidFill>
                <a:latin typeface="Arial" panose="020B0604020202020204" pitchFamily="34" charset="0"/>
              </a:rPr>
              <a:t>x</a:t>
            </a:r>
            <a:r>
              <a:rPr lang="en-US" altLang="en-US" dirty="0">
                <a:solidFill>
                  <a:prstClr val="black"/>
                </a:solidFill>
              </a:rPr>
              <a:t> 2 = </a:t>
            </a:r>
            <a:r>
              <a:rPr lang="en-US" altLang="en-US" dirty="0" smtClean="0">
                <a:solidFill>
                  <a:srgbClr val="FF0000"/>
                </a:solidFill>
              </a:rPr>
              <a:t>1</a:t>
            </a:r>
            <a:r>
              <a:rPr lang="en-US" altLang="en-US" dirty="0" smtClean="0">
                <a:solidFill>
                  <a:prstClr val="black"/>
                </a:solidFill>
              </a:rPr>
              <a:t>.</a:t>
            </a:r>
            <a:r>
              <a:rPr lang="en-US" altLang="en-US" dirty="0" smtClean="0">
                <a:solidFill>
                  <a:srgbClr val="008000"/>
                </a:solidFill>
              </a:rPr>
              <a:t>00</a:t>
            </a:r>
            <a:r>
              <a:rPr lang="el-GR" altLang="en-US" dirty="0" smtClean="0">
                <a:solidFill>
                  <a:srgbClr val="008000"/>
                </a:solidFill>
              </a:rPr>
              <a:t>00</a:t>
            </a:r>
            <a:r>
              <a:rPr lang="en-US" altLang="en-US" dirty="0" smtClean="0">
                <a:solidFill>
                  <a:prstClr val="black"/>
                </a:solidFill>
              </a:rPr>
              <a:t> </a:t>
            </a:r>
            <a:r>
              <a:rPr lang="el-GR" altLang="en-US" dirty="0">
                <a:solidFill>
                  <a:prstClr val="black"/>
                </a:solidFill>
              </a:rPr>
              <a:t>, ακέραιος</a:t>
            </a:r>
            <a:r>
              <a:rPr lang="en-US" altLang="en-US" dirty="0">
                <a:solidFill>
                  <a:prstClr val="black"/>
                </a:solidFill>
              </a:rPr>
              <a:t> = </a:t>
            </a:r>
            <a:r>
              <a:rPr lang="en-US" altLang="en-US" dirty="0">
                <a:solidFill>
                  <a:srgbClr val="FF0000"/>
                </a:solidFill>
              </a:rPr>
              <a:t>1</a:t>
            </a:r>
          </a:p>
        </p:txBody>
      </p:sp>
      <p:sp>
        <p:nvSpPr>
          <p:cNvPr id="122934" name="Text Box 54"/>
          <p:cNvSpPr txBox="1">
            <a:spLocks noChangeArrowheads="1"/>
          </p:cNvSpPr>
          <p:nvPr/>
        </p:nvSpPr>
        <p:spPr bwMode="auto">
          <a:xfrm>
            <a:off x="5029200" y="5638800"/>
            <a:ext cx="495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l-GR" altLang="en-US" dirty="0">
                <a:solidFill>
                  <a:prstClr val="black"/>
                </a:solidFill>
              </a:rPr>
              <a:t>Απάντηση</a:t>
            </a:r>
            <a:r>
              <a:rPr lang="en-US" altLang="en-US" dirty="0">
                <a:solidFill>
                  <a:prstClr val="black"/>
                </a:solidFill>
              </a:rPr>
              <a:t>= </a:t>
            </a:r>
            <a:r>
              <a:rPr lang="el-GR" altLang="en-US" dirty="0">
                <a:solidFill>
                  <a:prstClr val="black"/>
                </a:solidFill>
              </a:rPr>
              <a:t>0</a:t>
            </a:r>
            <a:r>
              <a:rPr lang="en-US" altLang="en-US" dirty="0" smtClean="0">
                <a:solidFill>
                  <a:srgbClr val="FF0000"/>
                </a:solidFill>
              </a:rPr>
              <a:t>.</a:t>
            </a:r>
            <a:r>
              <a:rPr lang="el-GR" altLang="en-US" dirty="0" smtClean="0">
                <a:solidFill>
                  <a:srgbClr val="FF0000"/>
                </a:solidFill>
              </a:rPr>
              <a:t>1011</a:t>
            </a:r>
            <a:r>
              <a:rPr lang="en-US" altLang="en-US" sz="1400" dirty="0" smtClean="0">
                <a:solidFill>
                  <a:srgbClr val="FF0000"/>
                </a:solidFill>
              </a:rPr>
              <a:t> </a:t>
            </a:r>
            <a:endParaRPr lang="en-US" altLang="en-US" sz="1400" dirty="0">
              <a:solidFill>
                <a:srgbClr val="FF0000"/>
              </a:solidFill>
            </a:endParaRPr>
          </a:p>
        </p:txBody>
      </p:sp>
      <p:sp>
        <p:nvSpPr>
          <p:cNvPr id="122935" name="Line 55"/>
          <p:cNvSpPr>
            <a:spLocks noChangeShapeType="1"/>
          </p:cNvSpPr>
          <p:nvPr/>
        </p:nvSpPr>
        <p:spPr bwMode="auto">
          <a:xfrm>
            <a:off x="8153400" y="3810000"/>
            <a:ext cx="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l-GR" sz="2400">
              <a:solidFill>
                <a:prstClr val="black"/>
              </a:solidFill>
              <a:latin typeface="Times New Roman" panose="02020603050405020304" pitchFamily="18" charset="0"/>
            </a:endParaRPr>
          </a:p>
        </p:txBody>
      </p:sp>
      <p:sp>
        <p:nvSpPr>
          <p:cNvPr id="122936" name="Text Box 56"/>
          <p:cNvSpPr txBox="1">
            <a:spLocks noChangeArrowheads="1"/>
          </p:cNvSpPr>
          <p:nvPr/>
        </p:nvSpPr>
        <p:spPr bwMode="auto">
          <a:xfrm>
            <a:off x="8229600" y="3733800"/>
            <a:ext cx="990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n-US" altLang="en-US" sz="1600">
                <a:solidFill>
                  <a:prstClr val="black"/>
                </a:solidFill>
              </a:rPr>
              <a:t>MSB</a:t>
            </a:r>
          </a:p>
        </p:txBody>
      </p:sp>
      <p:sp>
        <p:nvSpPr>
          <p:cNvPr id="51212" name="Rectangle 19"/>
          <p:cNvSpPr>
            <a:spLocks noChangeArrowheads="1"/>
          </p:cNvSpPr>
          <p:nvPr/>
        </p:nvSpPr>
        <p:spPr bwMode="auto">
          <a:xfrm>
            <a:off x="2133601" y="614363"/>
            <a:ext cx="8023225" cy="461962"/>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r>
              <a:rPr lang="el-GR" altLang="en-US">
                <a:solidFill>
                  <a:srgbClr val="FFFF99"/>
                </a:solidFill>
              </a:rPr>
              <a:t>Μετατροπή κλασματικού αριθμού από το δεκαδικό στο δυαδικό</a:t>
            </a:r>
            <a:endParaRPr lang="en-US" altLang="en-US">
              <a:solidFill>
                <a:srgbClr val="FFFF99"/>
              </a:solidFill>
            </a:endParaRPr>
          </a:p>
        </p:txBody>
      </p:sp>
      <p:sp>
        <p:nvSpPr>
          <p:cNvPr id="16" name="WordArt 17"/>
          <p:cNvSpPr>
            <a:spLocks noChangeArrowheads="1" noChangeShapeType="1" noTextEdit="1"/>
          </p:cNvSpPr>
          <p:nvPr/>
        </p:nvSpPr>
        <p:spPr bwMode="auto">
          <a:xfrm>
            <a:off x="2133600" y="2895601"/>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fontAlgn="base" hangingPunct="0">
              <a:spcBef>
                <a:spcPct val="0"/>
              </a:spcBef>
              <a:spcAft>
                <a:spcPct val="0"/>
              </a:spcAft>
            </a:pPr>
            <a:r>
              <a:rPr lang="el-GR"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Παράδειγμα</a:t>
            </a:r>
          </a:p>
        </p:txBody>
      </p:sp>
      <p:sp>
        <p:nvSpPr>
          <p:cNvPr id="17" name="WordArt 18"/>
          <p:cNvSpPr>
            <a:spLocks noChangeArrowheads="1" noChangeShapeType="1" noTextEdit="1"/>
          </p:cNvSpPr>
          <p:nvPr/>
        </p:nvSpPr>
        <p:spPr bwMode="auto">
          <a:xfrm>
            <a:off x="2133600" y="3970338"/>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fontAlgn="base" hangingPunct="0">
              <a:spcBef>
                <a:spcPct val="0"/>
              </a:spcBef>
              <a:spcAft>
                <a:spcPct val="0"/>
              </a:spcAft>
            </a:pPr>
            <a:r>
              <a:rPr lang="el-GR"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Λύση</a:t>
            </a:r>
          </a:p>
        </p:txBody>
      </p:sp>
    </p:spTree>
    <p:extLst>
      <p:ext uri="{BB962C8B-B14F-4D97-AF65-F5344CB8AC3E}">
        <p14:creationId xmlns:p14="http://schemas.microsoft.com/office/powerpoint/2010/main" val="21861678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122886"/>
                                        </p:tgtEl>
                                        <p:attrNameLst>
                                          <p:attrName>style.visibility</p:attrName>
                                        </p:attrNameLst>
                                      </p:cBhvr>
                                      <p:to>
                                        <p:strVal val="visible"/>
                                      </p:to>
                                    </p:set>
                                    <p:anim calcmode="lin" valueType="num">
                                      <p:cBhvr additive="base">
                                        <p:cTn id="7" dur="500" fill="hold"/>
                                        <p:tgtEl>
                                          <p:spTgt spid="122886"/>
                                        </p:tgtEl>
                                        <p:attrNameLst>
                                          <p:attrName>ppt_x</p:attrName>
                                        </p:attrNameLst>
                                      </p:cBhvr>
                                      <p:tavLst>
                                        <p:tav tm="0">
                                          <p:val>
                                            <p:strVal val="1+#ppt_w/2"/>
                                          </p:val>
                                        </p:tav>
                                        <p:tav tm="100000">
                                          <p:val>
                                            <p:strVal val="#ppt_x"/>
                                          </p:val>
                                        </p:tav>
                                      </p:tavLst>
                                    </p:anim>
                                    <p:anim calcmode="lin" valueType="num">
                                      <p:cBhvr additive="base">
                                        <p:cTn id="8" dur="500" fill="hold"/>
                                        <p:tgtEl>
                                          <p:spTgt spid="12288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22929"/>
                                        </p:tgtEl>
                                        <p:attrNameLst>
                                          <p:attrName>style.visibility</p:attrName>
                                        </p:attrNameLst>
                                      </p:cBhvr>
                                      <p:to>
                                        <p:strVal val="visible"/>
                                      </p:to>
                                    </p:set>
                                    <p:animEffect transition="in" filter="wipe(left)">
                                      <p:cBhvr>
                                        <p:cTn id="12" dur="1000"/>
                                        <p:tgtEl>
                                          <p:spTgt spid="1229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930"/>
                                        </p:tgtEl>
                                        <p:attrNameLst>
                                          <p:attrName>style.visibility</p:attrName>
                                        </p:attrNameLst>
                                      </p:cBhvr>
                                      <p:to>
                                        <p:strVal val="visible"/>
                                      </p:to>
                                    </p:set>
                                    <p:animEffect transition="in" filter="wipe(left)">
                                      <p:cBhvr>
                                        <p:cTn id="17" dur="1000"/>
                                        <p:tgtEl>
                                          <p:spTgt spid="1229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2931"/>
                                        </p:tgtEl>
                                        <p:attrNameLst>
                                          <p:attrName>style.visibility</p:attrName>
                                        </p:attrNameLst>
                                      </p:cBhvr>
                                      <p:to>
                                        <p:strVal val="visible"/>
                                      </p:to>
                                    </p:set>
                                    <p:animEffect transition="in" filter="wipe(left)">
                                      <p:cBhvr>
                                        <p:cTn id="22" dur="1000"/>
                                        <p:tgtEl>
                                          <p:spTgt spid="1229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2932"/>
                                        </p:tgtEl>
                                        <p:attrNameLst>
                                          <p:attrName>style.visibility</p:attrName>
                                        </p:attrNameLst>
                                      </p:cBhvr>
                                      <p:to>
                                        <p:strVal val="visible"/>
                                      </p:to>
                                    </p:set>
                                    <p:animEffect transition="in" filter="wipe(left)">
                                      <p:cBhvr>
                                        <p:cTn id="27" dur="1000"/>
                                        <p:tgtEl>
                                          <p:spTgt spid="122932"/>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22935"/>
                                        </p:tgtEl>
                                        <p:attrNameLst>
                                          <p:attrName>style.visibility</p:attrName>
                                        </p:attrNameLst>
                                      </p:cBhvr>
                                      <p:to>
                                        <p:strVal val="visible"/>
                                      </p:to>
                                    </p:set>
                                    <p:animEffect transition="in" filter="wipe(up)">
                                      <p:cBhvr>
                                        <p:cTn id="30" dur="500"/>
                                        <p:tgtEl>
                                          <p:spTgt spid="122935"/>
                                        </p:tgtEl>
                                      </p:cBhvr>
                                    </p:animEffect>
                                  </p:childTnLst>
                                </p:cTn>
                              </p:par>
                              <p:par>
                                <p:cTn id="31" presetID="2" presetClass="entr" presetSubtype="1" fill="hold" grpId="0" nodeType="withEffect">
                                  <p:stCondLst>
                                    <p:cond delay="0"/>
                                  </p:stCondLst>
                                  <p:childTnLst>
                                    <p:set>
                                      <p:cBhvr>
                                        <p:cTn id="32" dur="1" fill="hold">
                                          <p:stCondLst>
                                            <p:cond delay="0"/>
                                          </p:stCondLst>
                                        </p:cTn>
                                        <p:tgtEl>
                                          <p:spTgt spid="122936"/>
                                        </p:tgtEl>
                                        <p:attrNameLst>
                                          <p:attrName>style.visibility</p:attrName>
                                        </p:attrNameLst>
                                      </p:cBhvr>
                                      <p:to>
                                        <p:strVal val="visible"/>
                                      </p:to>
                                    </p:set>
                                    <p:anim calcmode="lin" valueType="num">
                                      <p:cBhvr additive="base">
                                        <p:cTn id="33" dur="500" fill="hold"/>
                                        <p:tgtEl>
                                          <p:spTgt spid="122936"/>
                                        </p:tgtEl>
                                        <p:attrNameLst>
                                          <p:attrName>ppt_x</p:attrName>
                                        </p:attrNameLst>
                                      </p:cBhvr>
                                      <p:tavLst>
                                        <p:tav tm="0">
                                          <p:val>
                                            <p:strVal val="#ppt_x"/>
                                          </p:val>
                                        </p:tav>
                                        <p:tav tm="100000">
                                          <p:val>
                                            <p:strVal val="#ppt_x"/>
                                          </p:val>
                                        </p:tav>
                                      </p:tavLst>
                                    </p:anim>
                                    <p:anim calcmode="lin" valueType="num">
                                      <p:cBhvr additive="base">
                                        <p:cTn id="34" dur="500" fill="hold"/>
                                        <p:tgtEl>
                                          <p:spTgt spid="122936"/>
                                        </p:tgtEl>
                                        <p:attrNameLst>
                                          <p:attrName>ppt_y</p:attrName>
                                        </p:attrNameLst>
                                      </p:cBhvr>
                                      <p:tavLst>
                                        <p:tav tm="0">
                                          <p:val>
                                            <p:strVal val="0-#ppt_h/2"/>
                                          </p:val>
                                        </p:tav>
                                        <p:tav tm="100000">
                                          <p:val>
                                            <p:strVal val="#ppt_y"/>
                                          </p:val>
                                        </p:tav>
                                      </p:tavLst>
                                    </p:anim>
                                  </p:childTnLst>
                                </p:cTn>
                              </p:par>
                            </p:childTnLst>
                          </p:cTn>
                        </p:par>
                        <p:par>
                          <p:cTn id="35" fill="hold" nodeType="afterGroup">
                            <p:stCondLst>
                              <p:cond delay="1000"/>
                            </p:stCondLst>
                            <p:childTnLst>
                              <p:par>
                                <p:cTn id="36" presetID="37" presetClass="entr" presetSubtype="0" fill="hold" grpId="0" nodeType="afterEffect">
                                  <p:stCondLst>
                                    <p:cond delay="0"/>
                                  </p:stCondLst>
                                  <p:childTnLst>
                                    <p:set>
                                      <p:cBhvr>
                                        <p:cTn id="37" dur="1" fill="hold">
                                          <p:stCondLst>
                                            <p:cond delay="0"/>
                                          </p:stCondLst>
                                        </p:cTn>
                                        <p:tgtEl>
                                          <p:spTgt spid="122934"/>
                                        </p:tgtEl>
                                        <p:attrNameLst>
                                          <p:attrName>style.visibility</p:attrName>
                                        </p:attrNameLst>
                                      </p:cBhvr>
                                      <p:to>
                                        <p:strVal val="visible"/>
                                      </p:to>
                                    </p:set>
                                    <p:animEffect transition="in" filter="fade">
                                      <p:cBhvr>
                                        <p:cTn id="38" dur="1000"/>
                                        <p:tgtEl>
                                          <p:spTgt spid="122934"/>
                                        </p:tgtEl>
                                      </p:cBhvr>
                                    </p:animEffect>
                                    <p:anim calcmode="lin" valueType="num">
                                      <p:cBhvr>
                                        <p:cTn id="39" dur="1000" fill="hold"/>
                                        <p:tgtEl>
                                          <p:spTgt spid="122934"/>
                                        </p:tgtEl>
                                        <p:attrNameLst>
                                          <p:attrName>ppt_x</p:attrName>
                                        </p:attrNameLst>
                                      </p:cBhvr>
                                      <p:tavLst>
                                        <p:tav tm="0">
                                          <p:val>
                                            <p:strVal val="#ppt_x"/>
                                          </p:val>
                                        </p:tav>
                                        <p:tav tm="100000">
                                          <p:val>
                                            <p:strVal val="#ppt_x"/>
                                          </p:val>
                                        </p:tav>
                                      </p:tavLst>
                                    </p:anim>
                                    <p:anim calcmode="lin" valueType="num">
                                      <p:cBhvr>
                                        <p:cTn id="40" dur="900" decel="100000" fill="hold"/>
                                        <p:tgtEl>
                                          <p:spTgt spid="122934"/>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122934"/>
                                        </p:tgtEl>
                                        <p:attrNameLst>
                                          <p:attrName>ppt_y</p:attrName>
                                        </p:attrNameLst>
                                      </p:cBhvr>
                                      <p:tavLst>
                                        <p:tav tm="0">
                                          <p:val>
                                            <p:strVal val="#ppt_y-.03"/>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dissolve">
                                      <p:cBhvr>
                                        <p:cTn id="46" dur="500"/>
                                        <p:tgtEl>
                                          <p:spTgt spid="1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dissolve">
                                      <p:cBhvr>
                                        <p:cTn id="5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6" grpId="0"/>
      <p:bldP spid="122929" grpId="0"/>
      <p:bldP spid="122930" grpId="0"/>
      <p:bldP spid="122931" grpId="0"/>
      <p:bldP spid="122932" grpId="0"/>
      <p:bldP spid="122934" grpId="0"/>
      <p:bldP spid="122935" grpId="0" animBg="1"/>
      <p:bldP spid="122936" grpId="0"/>
      <p:bldP spid="16"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1"/>
          <p:cNvPicPr>
            <a:picLocks noChangeAspect="1"/>
          </p:cNvPicPr>
          <p:nvPr/>
        </p:nvPicPr>
        <p:blipFill>
          <a:blip r:embed="rId2">
            <a:extLst>
              <a:ext uri="{28A0092B-C50C-407E-A947-70E740481C1C}">
                <a14:useLocalDpi xmlns:a14="http://schemas.microsoft.com/office/drawing/2010/main" val="0"/>
              </a:ext>
            </a:extLst>
          </a:blip>
          <a:srcRect l="6342" t="49608" r="12057" b="9566"/>
          <a:stretch>
            <a:fillRect/>
          </a:stretch>
        </p:blipFill>
        <p:spPr bwMode="auto">
          <a:xfrm>
            <a:off x="2152650" y="2657475"/>
            <a:ext cx="7958138" cy="29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TextBox 2"/>
          <p:cNvSpPr txBox="1">
            <a:spLocks noChangeArrowheads="1"/>
          </p:cNvSpPr>
          <p:nvPr/>
        </p:nvSpPr>
        <p:spPr bwMode="auto">
          <a:xfrm>
            <a:off x="2481263" y="911225"/>
            <a:ext cx="73009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0" fontAlgn="base" hangingPunct="0">
              <a:spcBef>
                <a:spcPct val="0"/>
              </a:spcBef>
              <a:spcAft>
                <a:spcPct val="0"/>
              </a:spcAft>
            </a:pPr>
            <a:r>
              <a:rPr lang="el-GR" altLang="el-GR" sz="3200">
                <a:solidFill>
                  <a:prstClr val="black"/>
                </a:solidFill>
              </a:rPr>
              <a:t>Εφαρμογή: Μετατροπή 0, 25 στο δυαδικό</a:t>
            </a:r>
          </a:p>
        </p:txBody>
      </p:sp>
    </p:spTree>
    <p:extLst>
      <p:ext uri="{BB962C8B-B14F-4D97-AF65-F5344CB8AC3E}">
        <p14:creationId xmlns:p14="http://schemas.microsoft.com/office/powerpoint/2010/main" val="42209690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Box 1"/>
          <p:cNvSpPr txBox="1">
            <a:spLocks noChangeArrowheads="1"/>
          </p:cNvSpPr>
          <p:nvPr/>
        </p:nvSpPr>
        <p:spPr bwMode="auto">
          <a:xfrm>
            <a:off x="2481263" y="911226"/>
            <a:ext cx="73009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0" fontAlgn="base" hangingPunct="0">
              <a:spcBef>
                <a:spcPct val="0"/>
              </a:spcBef>
              <a:spcAft>
                <a:spcPct val="0"/>
              </a:spcAft>
            </a:pPr>
            <a:r>
              <a:rPr lang="el-GR" altLang="el-GR">
                <a:solidFill>
                  <a:prstClr val="black"/>
                </a:solidFill>
              </a:rPr>
              <a:t>Εφαρμογή: Μετατροπή αριθμ. 41,6875 στο δυαδικό</a:t>
            </a:r>
          </a:p>
        </p:txBody>
      </p:sp>
      <p:pic>
        <p:nvPicPr>
          <p:cNvPr id="54275" name="Picture 2"/>
          <p:cNvPicPr>
            <a:picLocks noChangeAspect="1"/>
          </p:cNvPicPr>
          <p:nvPr/>
        </p:nvPicPr>
        <p:blipFill>
          <a:blip r:embed="rId2">
            <a:extLst>
              <a:ext uri="{28A0092B-C50C-407E-A947-70E740481C1C}">
                <a14:useLocalDpi xmlns:a14="http://schemas.microsoft.com/office/drawing/2010/main" val="0"/>
              </a:ext>
            </a:extLst>
          </a:blip>
          <a:srcRect l="12202" t="34373" r="12933" b="12691"/>
          <a:stretch>
            <a:fillRect/>
          </a:stretch>
        </p:blipFill>
        <p:spPr bwMode="auto">
          <a:xfrm>
            <a:off x="2481263" y="1914526"/>
            <a:ext cx="7300912" cy="387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TextBox 4"/>
          <p:cNvSpPr txBox="1">
            <a:spLocks noChangeArrowheads="1"/>
          </p:cNvSpPr>
          <p:nvPr/>
        </p:nvSpPr>
        <p:spPr bwMode="auto">
          <a:xfrm>
            <a:off x="9280405" y="1645310"/>
            <a:ext cx="20193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0"/>
              </a:spcBef>
              <a:spcAft>
                <a:spcPct val="0"/>
              </a:spcAft>
            </a:pPr>
            <a:r>
              <a:rPr lang="el-GR" altLang="el-GR" sz="5400" dirty="0">
                <a:solidFill>
                  <a:prstClr val="black"/>
                </a:solidFill>
              </a:rPr>
              <a:t>?</a:t>
            </a:r>
          </a:p>
        </p:txBody>
      </p:sp>
    </p:spTree>
    <p:extLst>
      <p:ext uri="{BB962C8B-B14F-4D97-AF65-F5344CB8AC3E}">
        <p14:creationId xmlns:p14="http://schemas.microsoft.com/office/powerpoint/2010/main" val="9183636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1"/>
          <p:cNvPicPr>
            <a:picLocks noChangeAspect="1"/>
          </p:cNvPicPr>
          <p:nvPr/>
        </p:nvPicPr>
        <p:blipFill>
          <a:blip r:embed="rId2">
            <a:extLst>
              <a:ext uri="{28A0092B-C50C-407E-A947-70E740481C1C}">
                <a14:useLocalDpi xmlns:a14="http://schemas.microsoft.com/office/drawing/2010/main" val="0"/>
              </a:ext>
            </a:extLst>
          </a:blip>
          <a:srcRect l="4291" t="22067" r="10884" b="13081"/>
          <a:stretch>
            <a:fillRect/>
          </a:stretch>
        </p:blipFill>
        <p:spPr bwMode="auto">
          <a:xfrm>
            <a:off x="1924051" y="1028700"/>
            <a:ext cx="8272463"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TextBox 2"/>
          <p:cNvSpPr txBox="1">
            <a:spLocks noChangeArrowheads="1"/>
          </p:cNvSpPr>
          <p:nvPr/>
        </p:nvSpPr>
        <p:spPr bwMode="auto">
          <a:xfrm>
            <a:off x="2324101" y="514351"/>
            <a:ext cx="2200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l-GR" altLang="el-GR">
                <a:solidFill>
                  <a:prstClr val="black"/>
                </a:solidFill>
              </a:rPr>
              <a:t>Συνέχεια…</a:t>
            </a:r>
          </a:p>
        </p:txBody>
      </p:sp>
    </p:spTree>
    <p:extLst>
      <p:ext uri="{BB962C8B-B14F-4D97-AF65-F5344CB8AC3E}">
        <p14:creationId xmlns:p14="http://schemas.microsoft.com/office/powerpoint/2010/main" val="37679891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Text Box 12"/>
          <p:cNvSpPr txBox="1">
            <a:spLocks noChangeArrowheads="1"/>
          </p:cNvSpPr>
          <p:nvPr/>
        </p:nvSpPr>
        <p:spPr bwMode="auto">
          <a:xfrm>
            <a:off x="2286000" y="1143000"/>
            <a:ext cx="7620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0" fontAlgn="base" hangingPunct="0">
              <a:spcBef>
                <a:spcPct val="50000"/>
              </a:spcBef>
              <a:spcAft>
                <a:spcPct val="0"/>
              </a:spcAft>
            </a:pPr>
            <a:r>
              <a:rPr lang="el-GR" altLang="en-US">
                <a:solidFill>
                  <a:prstClr val="black"/>
                </a:solidFill>
              </a:rPr>
              <a:t>Προκειμένου να μετατρέψετε ένα δεκαδικό αριθμό σε κάποια άλλη βάση, διαιρείτε διαδοχικά τον αριθμό με την βάση!</a:t>
            </a:r>
            <a:endParaRPr lang="en-US" altLang="en-US">
              <a:solidFill>
                <a:prstClr val="black"/>
              </a:solidFill>
            </a:endParaRPr>
          </a:p>
        </p:txBody>
      </p:sp>
      <p:sp>
        <p:nvSpPr>
          <p:cNvPr id="56323" name="Rectangle 19"/>
          <p:cNvSpPr>
            <a:spLocks noChangeArrowheads="1"/>
          </p:cNvSpPr>
          <p:nvPr/>
        </p:nvSpPr>
        <p:spPr bwMode="auto">
          <a:xfrm>
            <a:off x="3581400" y="533401"/>
            <a:ext cx="4933950" cy="461963"/>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r>
              <a:rPr lang="el-GR" altLang="en-US">
                <a:solidFill>
                  <a:srgbClr val="FFFF99"/>
                </a:solidFill>
              </a:rPr>
              <a:t>Μετατροπή σε Συστημα Άλλης Βάσης</a:t>
            </a:r>
            <a:endParaRPr lang="en-US" altLang="en-US">
              <a:solidFill>
                <a:srgbClr val="FFFF99"/>
              </a:solidFill>
            </a:endParaRPr>
          </a:p>
        </p:txBody>
      </p:sp>
      <p:sp>
        <p:nvSpPr>
          <p:cNvPr id="39" name="Text Box 49"/>
          <p:cNvSpPr txBox="1">
            <a:spLocks noChangeArrowheads="1"/>
          </p:cNvSpPr>
          <p:nvPr/>
        </p:nvSpPr>
        <p:spPr bwMode="auto">
          <a:xfrm>
            <a:off x="3733800" y="3733801"/>
            <a:ext cx="457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l-GR" altLang="en-US">
                <a:solidFill>
                  <a:prstClr val="black"/>
                </a:solidFill>
              </a:rPr>
              <a:t>153</a:t>
            </a:r>
            <a:r>
              <a:rPr lang="en-US" altLang="en-US">
                <a:solidFill>
                  <a:prstClr val="black"/>
                </a:solidFill>
              </a:rPr>
              <a:t> </a:t>
            </a:r>
            <a:r>
              <a:rPr lang="el-GR" altLang="en-US">
                <a:solidFill>
                  <a:prstClr val="black"/>
                </a:solidFill>
              </a:rPr>
              <a:t>/ 8 = 19</a:t>
            </a:r>
            <a:r>
              <a:rPr lang="en-US" altLang="en-US">
                <a:solidFill>
                  <a:prstClr val="black"/>
                </a:solidFill>
              </a:rPr>
              <a:t> </a:t>
            </a:r>
            <a:r>
              <a:rPr lang="el-GR" altLang="en-US">
                <a:solidFill>
                  <a:prstClr val="black"/>
                </a:solidFill>
              </a:rPr>
              <a:t>, υπόλοιπο</a:t>
            </a:r>
            <a:r>
              <a:rPr lang="en-US" altLang="en-US">
                <a:solidFill>
                  <a:prstClr val="black"/>
                </a:solidFill>
              </a:rPr>
              <a:t> = </a:t>
            </a:r>
            <a:r>
              <a:rPr lang="el-GR" altLang="en-US">
                <a:solidFill>
                  <a:prstClr val="black"/>
                </a:solidFill>
              </a:rPr>
              <a:t>1</a:t>
            </a:r>
            <a:endParaRPr lang="en-US" altLang="en-US">
              <a:solidFill>
                <a:prstClr val="black"/>
              </a:solidFill>
            </a:endParaRPr>
          </a:p>
        </p:txBody>
      </p:sp>
      <p:sp>
        <p:nvSpPr>
          <p:cNvPr id="44" name="Text Box 54"/>
          <p:cNvSpPr txBox="1">
            <a:spLocks noChangeArrowheads="1"/>
          </p:cNvSpPr>
          <p:nvPr/>
        </p:nvSpPr>
        <p:spPr bwMode="auto">
          <a:xfrm>
            <a:off x="4495800" y="5334000"/>
            <a:ext cx="495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l-GR" altLang="en-US">
                <a:solidFill>
                  <a:prstClr val="black"/>
                </a:solidFill>
              </a:rPr>
              <a:t>Απάντηση</a:t>
            </a:r>
            <a:r>
              <a:rPr lang="en-US" altLang="en-US">
                <a:solidFill>
                  <a:prstClr val="black"/>
                </a:solidFill>
              </a:rPr>
              <a:t>= </a:t>
            </a:r>
            <a:r>
              <a:rPr lang="el-GR" altLang="en-US">
                <a:solidFill>
                  <a:srgbClr val="FF0000"/>
                </a:solidFill>
              </a:rPr>
              <a:t>(231)</a:t>
            </a:r>
            <a:r>
              <a:rPr lang="el-GR" altLang="en-US" sz="1200">
                <a:solidFill>
                  <a:srgbClr val="FF0000"/>
                </a:solidFill>
              </a:rPr>
              <a:t>8</a:t>
            </a:r>
            <a:endParaRPr lang="en-US" altLang="en-US" sz="1200">
              <a:solidFill>
                <a:srgbClr val="FF0000"/>
              </a:solidFill>
            </a:endParaRPr>
          </a:p>
        </p:txBody>
      </p:sp>
      <p:sp>
        <p:nvSpPr>
          <p:cNvPr id="47" name="WordArt 17"/>
          <p:cNvSpPr>
            <a:spLocks noChangeArrowheads="1" noChangeShapeType="1" noTextEdit="1"/>
          </p:cNvSpPr>
          <p:nvPr/>
        </p:nvSpPr>
        <p:spPr bwMode="auto">
          <a:xfrm>
            <a:off x="2133600" y="2895601"/>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fontAlgn="base" hangingPunct="0">
              <a:spcBef>
                <a:spcPct val="0"/>
              </a:spcBef>
              <a:spcAft>
                <a:spcPct val="0"/>
              </a:spcAft>
            </a:pPr>
            <a:r>
              <a:rPr lang="el-GR"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Παράδειγμα</a:t>
            </a:r>
          </a:p>
        </p:txBody>
      </p:sp>
      <p:sp>
        <p:nvSpPr>
          <p:cNvPr id="48" name="WordArt 18"/>
          <p:cNvSpPr>
            <a:spLocks noChangeArrowheads="1" noChangeShapeType="1" noTextEdit="1"/>
          </p:cNvSpPr>
          <p:nvPr/>
        </p:nvSpPr>
        <p:spPr bwMode="auto">
          <a:xfrm>
            <a:off x="2133600" y="3970338"/>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fontAlgn="base" hangingPunct="0">
              <a:spcBef>
                <a:spcPct val="0"/>
              </a:spcBef>
              <a:spcAft>
                <a:spcPct val="0"/>
              </a:spcAft>
            </a:pPr>
            <a:r>
              <a:rPr lang="el-GR"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Λύση</a:t>
            </a:r>
          </a:p>
        </p:txBody>
      </p:sp>
      <p:sp>
        <p:nvSpPr>
          <p:cNvPr id="49" name="Text Box 6"/>
          <p:cNvSpPr txBox="1">
            <a:spLocks noChangeArrowheads="1"/>
          </p:cNvSpPr>
          <p:nvPr/>
        </p:nvSpPr>
        <p:spPr bwMode="auto">
          <a:xfrm>
            <a:off x="3429000" y="2819401"/>
            <a:ext cx="6629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l-GR" altLang="en-US">
                <a:solidFill>
                  <a:prstClr val="black"/>
                </a:solidFill>
              </a:rPr>
              <a:t>Μετατρέψτε τον δεκαδικό αριθμό 153</a:t>
            </a:r>
            <a:r>
              <a:rPr lang="en-US" altLang="en-US">
                <a:solidFill>
                  <a:prstClr val="black"/>
                </a:solidFill>
              </a:rPr>
              <a:t> </a:t>
            </a:r>
            <a:r>
              <a:rPr lang="el-GR" altLang="en-US">
                <a:solidFill>
                  <a:prstClr val="black"/>
                </a:solidFill>
              </a:rPr>
              <a:t>σε οκταδικό</a:t>
            </a:r>
            <a:endParaRPr lang="en-US" altLang="en-US">
              <a:solidFill>
                <a:prstClr val="black"/>
              </a:solidFill>
            </a:endParaRPr>
          </a:p>
        </p:txBody>
      </p:sp>
      <p:sp>
        <p:nvSpPr>
          <p:cNvPr id="50" name="Text Box 49"/>
          <p:cNvSpPr txBox="1">
            <a:spLocks noChangeArrowheads="1"/>
          </p:cNvSpPr>
          <p:nvPr/>
        </p:nvSpPr>
        <p:spPr bwMode="auto">
          <a:xfrm>
            <a:off x="3733800" y="4191001"/>
            <a:ext cx="457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l-GR" altLang="en-US">
                <a:solidFill>
                  <a:prstClr val="black"/>
                </a:solidFill>
              </a:rPr>
              <a:t>19</a:t>
            </a:r>
            <a:r>
              <a:rPr lang="en-US" altLang="en-US">
                <a:solidFill>
                  <a:prstClr val="black"/>
                </a:solidFill>
              </a:rPr>
              <a:t> </a:t>
            </a:r>
            <a:r>
              <a:rPr lang="el-GR" altLang="en-US">
                <a:solidFill>
                  <a:prstClr val="black"/>
                </a:solidFill>
              </a:rPr>
              <a:t>/ 8 = 2</a:t>
            </a:r>
            <a:r>
              <a:rPr lang="en-US" altLang="en-US">
                <a:solidFill>
                  <a:prstClr val="black"/>
                </a:solidFill>
              </a:rPr>
              <a:t> </a:t>
            </a:r>
            <a:r>
              <a:rPr lang="el-GR" altLang="en-US">
                <a:solidFill>
                  <a:prstClr val="black"/>
                </a:solidFill>
              </a:rPr>
              <a:t>,     υπόλοιπο</a:t>
            </a:r>
            <a:r>
              <a:rPr lang="en-US" altLang="en-US">
                <a:solidFill>
                  <a:prstClr val="black"/>
                </a:solidFill>
              </a:rPr>
              <a:t> = </a:t>
            </a:r>
            <a:r>
              <a:rPr lang="el-GR" altLang="en-US">
                <a:solidFill>
                  <a:prstClr val="black"/>
                </a:solidFill>
              </a:rPr>
              <a:t>3</a:t>
            </a:r>
            <a:endParaRPr lang="en-US" altLang="en-US">
              <a:solidFill>
                <a:prstClr val="black"/>
              </a:solidFill>
            </a:endParaRPr>
          </a:p>
        </p:txBody>
      </p:sp>
      <p:sp>
        <p:nvSpPr>
          <p:cNvPr id="51" name="Text Box 49"/>
          <p:cNvSpPr txBox="1">
            <a:spLocks noChangeArrowheads="1"/>
          </p:cNvSpPr>
          <p:nvPr/>
        </p:nvSpPr>
        <p:spPr bwMode="auto">
          <a:xfrm>
            <a:off x="3810000" y="4724401"/>
            <a:ext cx="457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l-GR" altLang="en-US">
                <a:solidFill>
                  <a:prstClr val="black"/>
                </a:solidFill>
              </a:rPr>
              <a:t>2</a:t>
            </a:r>
            <a:r>
              <a:rPr lang="en-US" altLang="en-US">
                <a:solidFill>
                  <a:prstClr val="black"/>
                </a:solidFill>
              </a:rPr>
              <a:t> </a:t>
            </a:r>
            <a:r>
              <a:rPr lang="el-GR" altLang="en-US">
                <a:solidFill>
                  <a:prstClr val="black"/>
                </a:solidFill>
              </a:rPr>
              <a:t>/ 8 = 0</a:t>
            </a:r>
            <a:r>
              <a:rPr lang="en-US" altLang="en-US">
                <a:solidFill>
                  <a:prstClr val="black"/>
                </a:solidFill>
              </a:rPr>
              <a:t> </a:t>
            </a:r>
            <a:r>
              <a:rPr lang="el-GR" altLang="en-US">
                <a:solidFill>
                  <a:prstClr val="black"/>
                </a:solidFill>
              </a:rPr>
              <a:t>,      υπόλοιπο</a:t>
            </a:r>
            <a:r>
              <a:rPr lang="en-US" altLang="en-US">
                <a:solidFill>
                  <a:prstClr val="black"/>
                </a:solidFill>
              </a:rPr>
              <a:t> = </a:t>
            </a:r>
            <a:r>
              <a:rPr lang="el-GR" altLang="en-US">
                <a:solidFill>
                  <a:prstClr val="black"/>
                </a:solidFill>
              </a:rPr>
              <a:t>2</a:t>
            </a:r>
            <a:endParaRPr lang="en-US" altLang="en-US">
              <a:solidFill>
                <a:prstClr val="black"/>
              </a:solidFill>
            </a:endParaRPr>
          </a:p>
        </p:txBody>
      </p:sp>
    </p:spTree>
    <p:extLst>
      <p:ext uri="{BB962C8B-B14F-4D97-AF65-F5344CB8AC3E}">
        <p14:creationId xmlns:p14="http://schemas.microsoft.com/office/powerpoint/2010/main" val="10482450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additive="base">
                                        <p:cTn id="12" dur="500" fill="hold"/>
                                        <p:tgtEl>
                                          <p:spTgt spid="49"/>
                                        </p:tgtEl>
                                        <p:attrNameLst>
                                          <p:attrName>ppt_x</p:attrName>
                                        </p:attrNameLst>
                                      </p:cBhvr>
                                      <p:tavLst>
                                        <p:tav tm="0">
                                          <p:val>
                                            <p:strVal val="1+#ppt_w/2"/>
                                          </p:val>
                                        </p:tav>
                                        <p:tav tm="100000">
                                          <p:val>
                                            <p:strVal val="#ppt_x"/>
                                          </p:val>
                                        </p:tav>
                                      </p:tavLst>
                                    </p:anim>
                                    <p:anim calcmode="lin" valueType="num">
                                      <p:cBhvr additive="base">
                                        <p:cTn id="13"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dissolve">
                                      <p:cBhvr>
                                        <p:cTn id="18" dur="500"/>
                                        <p:tgtEl>
                                          <p:spTgt spid="48"/>
                                        </p:tgtEl>
                                      </p:cBhvr>
                                    </p:animEffect>
                                  </p:childTnLst>
                                </p:cTn>
                              </p:par>
                            </p:childTnLst>
                          </p:cTn>
                        </p:par>
                        <p:par>
                          <p:cTn id="19" fill="hold" nodeType="afterGroup">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ipe(left)">
                                      <p:cBhvr>
                                        <p:cTn id="22" dur="1000"/>
                                        <p:tgtEl>
                                          <p:spTgt spid="5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wipe(left)">
                                      <p:cBhvr>
                                        <p:cTn id="25" dur="1000"/>
                                        <p:tgtEl>
                                          <p:spTgt spid="51"/>
                                        </p:tgtEl>
                                      </p:cBhvr>
                                    </p:animEffect>
                                  </p:childTnLst>
                                </p:cTn>
                              </p:par>
                              <p:par>
                                <p:cTn id="26" presetID="37" presetClass="entr" presetSubtype="0"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1000"/>
                                        <p:tgtEl>
                                          <p:spTgt spid="44"/>
                                        </p:tgtEl>
                                      </p:cBhvr>
                                    </p:animEffect>
                                    <p:anim calcmode="lin" valueType="num">
                                      <p:cBhvr>
                                        <p:cTn id="29" dur="1000" fill="hold"/>
                                        <p:tgtEl>
                                          <p:spTgt spid="44"/>
                                        </p:tgtEl>
                                        <p:attrNameLst>
                                          <p:attrName>ppt_x</p:attrName>
                                        </p:attrNameLst>
                                      </p:cBhvr>
                                      <p:tavLst>
                                        <p:tav tm="0">
                                          <p:val>
                                            <p:strVal val="#ppt_x"/>
                                          </p:val>
                                        </p:tav>
                                        <p:tav tm="100000">
                                          <p:val>
                                            <p:strVal val="#ppt_x"/>
                                          </p:val>
                                        </p:tav>
                                      </p:tavLst>
                                    </p:anim>
                                    <p:anim calcmode="lin" valueType="num">
                                      <p:cBhvr>
                                        <p:cTn id="30" dur="900" decel="100000" fill="hold"/>
                                        <p:tgtEl>
                                          <p:spTgt spid="44"/>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44"/>
                                        </p:tgtEl>
                                        <p:attrNameLst>
                                          <p:attrName>ppt_y</p:attrName>
                                        </p:attrNameLst>
                                      </p:cBhvr>
                                      <p:tavLst>
                                        <p:tav tm="0">
                                          <p:val>
                                            <p:strVal val="#ppt_y-.03"/>
                                          </p:val>
                                        </p:tav>
                                        <p:tav tm="100000">
                                          <p:val>
                                            <p:strVal val="#ppt_y"/>
                                          </p:val>
                                        </p:tav>
                                      </p:tavLst>
                                    </p:anim>
                                  </p:childTnLst>
                                </p:cTn>
                              </p:par>
                              <p:par>
                                <p:cTn id="32" presetID="22" presetClass="entr" presetSubtype="8"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left)">
                                      <p:cBhvr>
                                        <p:cTn id="34"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4" grpId="0"/>
      <p:bldP spid="47" grpId="0" animBg="1"/>
      <p:bldP spid="48" grpId="0" animBg="1"/>
      <p:bldP spid="49" grpId="0"/>
      <p:bldP spid="50" grpId="0"/>
      <p:bldP spid="51"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4"/>
          <p:cNvSpPr>
            <a:spLocks noChangeArrowheads="1"/>
          </p:cNvSpPr>
          <p:nvPr/>
        </p:nvSpPr>
        <p:spPr bwMode="auto">
          <a:xfrm>
            <a:off x="3990976" y="523876"/>
            <a:ext cx="3363913" cy="461963"/>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r>
              <a:rPr lang="el-GR" altLang="en-US">
                <a:solidFill>
                  <a:srgbClr val="FFFF99"/>
                </a:solidFill>
              </a:rPr>
              <a:t>Δεκαεξαδικοί Αριθμοί</a:t>
            </a:r>
            <a:r>
              <a:rPr lang="en-US" altLang="en-US">
                <a:solidFill>
                  <a:srgbClr val="FFFF99"/>
                </a:solidFill>
              </a:rPr>
              <a:t> (1)</a:t>
            </a:r>
          </a:p>
        </p:txBody>
      </p:sp>
      <p:sp>
        <p:nvSpPr>
          <p:cNvPr id="58371" name="Text Box 5"/>
          <p:cNvSpPr txBox="1">
            <a:spLocks noChangeArrowheads="1"/>
          </p:cNvSpPr>
          <p:nvPr/>
        </p:nvSpPr>
        <p:spPr bwMode="auto">
          <a:xfrm>
            <a:off x="2066925" y="1066800"/>
            <a:ext cx="48006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0" fontAlgn="base" hangingPunct="0">
              <a:spcBef>
                <a:spcPct val="0"/>
              </a:spcBef>
              <a:spcAft>
                <a:spcPct val="0"/>
              </a:spcAft>
            </a:pPr>
            <a:r>
              <a:rPr lang="el-GR" altLang="en-US">
                <a:solidFill>
                  <a:prstClr val="black"/>
                </a:solidFill>
              </a:rPr>
              <a:t>Στο δεκαεξαδικό χρησιμοποιούνται 16 χαρακτήρες</a:t>
            </a:r>
            <a:r>
              <a:rPr lang="en-US" altLang="en-US">
                <a:solidFill>
                  <a:prstClr val="black"/>
                </a:solidFill>
              </a:rPr>
              <a:t>: </a:t>
            </a:r>
            <a:r>
              <a:rPr lang="el-GR" altLang="en-US">
                <a:solidFill>
                  <a:prstClr val="black"/>
                </a:solidFill>
              </a:rPr>
              <a:t>οι αριθμοί 1-9 και τα γράμματα </a:t>
            </a:r>
            <a:r>
              <a:rPr lang="en-US" altLang="en-US">
                <a:solidFill>
                  <a:prstClr val="black"/>
                </a:solidFill>
              </a:rPr>
              <a:t>A </a:t>
            </a:r>
            <a:r>
              <a:rPr lang="el-GR" altLang="en-US">
                <a:solidFill>
                  <a:prstClr val="black"/>
                </a:solidFill>
              </a:rPr>
              <a:t>-</a:t>
            </a:r>
            <a:r>
              <a:rPr lang="en-US" altLang="en-US">
                <a:solidFill>
                  <a:prstClr val="black"/>
                </a:solidFill>
              </a:rPr>
              <a:t> F. </a:t>
            </a:r>
            <a:endParaRPr lang="el-GR" altLang="en-US">
              <a:solidFill>
                <a:prstClr val="black"/>
              </a:solidFill>
            </a:endParaRPr>
          </a:p>
          <a:p>
            <a:pPr algn="just" eaLnBrk="0" fontAlgn="base" hangingPunct="0">
              <a:spcBef>
                <a:spcPct val="0"/>
              </a:spcBef>
              <a:spcAft>
                <a:spcPct val="0"/>
              </a:spcAft>
            </a:pPr>
            <a:r>
              <a:rPr lang="el-GR" altLang="en-US">
                <a:solidFill>
                  <a:prstClr val="black"/>
                </a:solidFill>
              </a:rPr>
              <a:t>Οι δυαδικοί αριθμοί μπορούν να μετατραπούν σε δεκαεξαδικούς, θεωρώντας ομάδες των 4 </a:t>
            </a:r>
            <a:r>
              <a:rPr lang="en-US" altLang="en-US">
                <a:solidFill>
                  <a:prstClr val="black"/>
                </a:solidFill>
              </a:rPr>
              <a:t>bit </a:t>
            </a:r>
            <a:r>
              <a:rPr lang="el-GR" altLang="en-US">
                <a:solidFill>
                  <a:prstClr val="black"/>
                </a:solidFill>
              </a:rPr>
              <a:t>και βρίσκοντας το αντίστοιχο δεκαεξαδικό χαρακτήρα.</a:t>
            </a:r>
          </a:p>
          <a:p>
            <a:pPr algn="just" eaLnBrk="0" fontAlgn="base" hangingPunct="0">
              <a:spcBef>
                <a:spcPct val="0"/>
              </a:spcBef>
              <a:spcAft>
                <a:spcPct val="0"/>
              </a:spcAft>
            </a:pPr>
            <a:endParaRPr lang="en-US" altLang="en-US">
              <a:solidFill>
                <a:prstClr val="black"/>
              </a:solidFill>
            </a:endParaRPr>
          </a:p>
        </p:txBody>
      </p:sp>
      <p:grpSp>
        <p:nvGrpSpPr>
          <p:cNvPr id="58372" name="Group 22"/>
          <p:cNvGrpSpPr>
            <a:grpSpLocks/>
          </p:cNvGrpSpPr>
          <p:nvPr/>
        </p:nvGrpSpPr>
        <p:grpSpPr bwMode="auto">
          <a:xfrm>
            <a:off x="6972301" y="914400"/>
            <a:ext cx="3209925" cy="5257800"/>
            <a:chOff x="3432" y="576"/>
            <a:chExt cx="2022" cy="3312"/>
          </a:xfrm>
        </p:grpSpPr>
        <p:sp>
          <p:nvSpPr>
            <p:cNvPr id="58377" name="Rectangle 53"/>
            <p:cNvSpPr>
              <a:spLocks noChangeArrowheads="1"/>
            </p:cNvSpPr>
            <p:nvPr/>
          </p:nvSpPr>
          <p:spPr bwMode="auto">
            <a:xfrm>
              <a:off x="3432" y="576"/>
              <a:ext cx="1902" cy="3312"/>
            </a:xfrm>
            <a:prstGeom prst="rect">
              <a:avLst/>
            </a:prstGeom>
            <a:solidFill>
              <a:srgbClr val="EAEAEA"/>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l-GR" altLang="en-US">
                <a:solidFill>
                  <a:prstClr val="black"/>
                </a:solidFill>
              </a:endParaRPr>
            </a:p>
          </p:txBody>
        </p:sp>
        <p:sp>
          <p:nvSpPr>
            <p:cNvPr id="58378" name="Text Box 47"/>
            <p:cNvSpPr txBox="1">
              <a:spLocks noChangeArrowheads="1"/>
            </p:cNvSpPr>
            <p:nvPr/>
          </p:nvSpPr>
          <p:spPr bwMode="auto">
            <a:xfrm>
              <a:off x="3750" y="758"/>
              <a:ext cx="288" cy="3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n-US" altLang="en-US" sz="2000">
                  <a:solidFill>
                    <a:srgbClr val="FF0000"/>
                  </a:solidFill>
                </a:rPr>
                <a:t>0 1 2 3 4 5 6 7 8 9 10 11 12 13 1415</a:t>
              </a:r>
            </a:p>
          </p:txBody>
        </p:sp>
        <p:sp>
          <p:nvSpPr>
            <p:cNvPr id="58379" name="Text Box 48"/>
            <p:cNvSpPr txBox="1">
              <a:spLocks noChangeArrowheads="1"/>
            </p:cNvSpPr>
            <p:nvPr/>
          </p:nvSpPr>
          <p:spPr bwMode="auto">
            <a:xfrm>
              <a:off x="4374" y="758"/>
              <a:ext cx="288" cy="3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n-US" altLang="en-US" sz="2000">
                  <a:solidFill>
                    <a:srgbClr val="008000"/>
                  </a:solidFill>
                </a:rPr>
                <a:t>0 1 2 3 4 5 6 7 8 9 A B C D E F</a:t>
              </a:r>
            </a:p>
          </p:txBody>
        </p:sp>
        <p:sp>
          <p:nvSpPr>
            <p:cNvPr id="58380" name="Text Box 49"/>
            <p:cNvSpPr txBox="1">
              <a:spLocks noChangeArrowheads="1"/>
            </p:cNvSpPr>
            <p:nvPr/>
          </p:nvSpPr>
          <p:spPr bwMode="auto">
            <a:xfrm>
              <a:off x="4854" y="758"/>
              <a:ext cx="528" cy="3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n-US" altLang="en-US" sz="2000">
                  <a:solidFill>
                    <a:srgbClr val="212121"/>
                  </a:solidFill>
                </a:rPr>
                <a:t>0000 0001 0010 0011 0100 0101 0110 0111 1000 1001 1010 1011 1100 1101 1110 1111</a:t>
              </a:r>
            </a:p>
          </p:txBody>
        </p:sp>
        <p:sp>
          <p:nvSpPr>
            <p:cNvPr id="58381" name="Text Box 50"/>
            <p:cNvSpPr txBox="1">
              <a:spLocks noChangeArrowheads="1"/>
            </p:cNvSpPr>
            <p:nvPr/>
          </p:nvSpPr>
          <p:spPr bwMode="auto">
            <a:xfrm>
              <a:off x="3444" y="576"/>
              <a:ext cx="86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l-GR" altLang="en-US" sz="1600">
                  <a:solidFill>
                    <a:srgbClr val="FF0000"/>
                  </a:solidFill>
                </a:rPr>
                <a:t>Δεκαδικοί</a:t>
              </a:r>
              <a:endParaRPr lang="en-US" altLang="en-US" sz="1600">
                <a:solidFill>
                  <a:srgbClr val="FF0000"/>
                </a:solidFill>
              </a:endParaRPr>
            </a:p>
          </p:txBody>
        </p:sp>
        <p:sp>
          <p:nvSpPr>
            <p:cNvPr id="58382" name="Text Box 51"/>
            <p:cNvSpPr txBox="1">
              <a:spLocks noChangeArrowheads="1"/>
            </p:cNvSpPr>
            <p:nvPr/>
          </p:nvSpPr>
          <p:spPr bwMode="auto">
            <a:xfrm>
              <a:off x="4068" y="576"/>
              <a:ext cx="86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l-GR" altLang="en-US" sz="1600">
                  <a:solidFill>
                    <a:srgbClr val="008000"/>
                  </a:solidFill>
                </a:rPr>
                <a:t>Δεκαεξαδικοί</a:t>
              </a:r>
              <a:endParaRPr lang="en-US" altLang="en-US" sz="1600">
                <a:solidFill>
                  <a:srgbClr val="008000"/>
                </a:solidFill>
              </a:endParaRPr>
            </a:p>
          </p:txBody>
        </p:sp>
        <p:sp>
          <p:nvSpPr>
            <p:cNvPr id="58383" name="Text Box 52"/>
            <p:cNvSpPr txBox="1">
              <a:spLocks noChangeArrowheads="1"/>
            </p:cNvSpPr>
            <p:nvPr/>
          </p:nvSpPr>
          <p:spPr bwMode="auto">
            <a:xfrm>
              <a:off x="4830" y="576"/>
              <a:ext cx="6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l-GR" altLang="en-US" sz="1600">
                  <a:solidFill>
                    <a:srgbClr val="212121"/>
                  </a:solidFill>
                </a:rPr>
                <a:t>Δυαδικοί</a:t>
              </a:r>
              <a:endParaRPr lang="en-US" altLang="en-US" sz="1600">
                <a:solidFill>
                  <a:srgbClr val="212121"/>
                </a:solidFill>
              </a:endParaRPr>
            </a:p>
          </p:txBody>
        </p:sp>
        <p:sp>
          <p:nvSpPr>
            <p:cNvPr id="58384" name="Line 54"/>
            <p:cNvSpPr>
              <a:spLocks noChangeShapeType="1"/>
            </p:cNvSpPr>
            <p:nvPr/>
          </p:nvSpPr>
          <p:spPr bwMode="auto">
            <a:xfrm>
              <a:off x="3510" y="768"/>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l-GR" sz="2400">
                <a:solidFill>
                  <a:prstClr val="black"/>
                </a:solidFill>
                <a:latin typeface="Times New Roman" panose="02020603050405020304" pitchFamily="18" charset="0"/>
              </a:endParaRPr>
            </a:p>
          </p:txBody>
        </p:sp>
        <p:sp>
          <p:nvSpPr>
            <p:cNvPr id="58385" name="Line 55"/>
            <p:cNvSpPr>
              <a:spLocks noChangeShapeType="1"/>
            </p:cNvSpPr>
            <p:nvPr/>
          </p:nvSpPr>
          <p:spPr bwMode="auto">
            <a:xfrm>
              <a:off x="4086" y="576"/>
              <a:ext cx="0" cy="3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l-GR" sz="2400">
                <a:solidFill>
                  <a:prstClr val="black"/>
                </a:solidFill>
                <a:latin typeface="Times New Roman" panose="02020603050405020304" pitchFamily="18" charset="0"/>
              </a:endParaRPr>
            </a:p>
          </p:txBody>
        </p:sp>
        <p:sp>
          <p:nvSpPr>
            <p:cNvPr id="58386" name="Line 56"/>
            <p:cNvSpPr>
              <a:spLocks noChangeShapeType="1"/>
            </p:cNvSpPr>
            <p:nvPr/>
          </p:nvSpPr>
          <p:spPr bwMode="auto">
            <a:xfrm>
              <a:off x="4854" y="576"/>
              <a:ext cx="0" cy="3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l-GR" sz="2400">
                <a:solidFill>
                  <a:prstClr val="black"/>
                </a:solidFill>
                <a:latin typeface="Times New Roman" panose="02020603050405020304" pitchFamily="18" charset="0"/>
              </a:endParaRPr>
            </a:p>
          </p:txBody>
        </p:sp>
      </p:grpSp>
      <p:sp>
        <p:nvSpPr>
          <p:cNvPr id="149563" name="Text Box 59"/>
          <p:cNvSpPr txBox="1">
            <a:spLocks noChangeArrowheads="1"/>
          </p:cNvSpPr>
          <p:nvPr/>
        </p:nvSpPr>
        <p:spPr bwMode="auto">
          <a:xfrm>
            <a:off x="3438525" y="4133851"/>
            <a:ext cx="3886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l-GR" altLang="en-US" sz="2000">
                <a:solidFill>
                  <a:prstClr val="black"/>
                </a:solidFill>
              </a:rPr>
              <a:t>Εκφράστε τον</a:t>
            </a:r>
            <a:r>
              <a:rPr lang="en-US" altLang="en-US" sz="2000">
                <a:solidFill>
                  <a:prstClr val="black"/>
                </a:solidFill>
              </a:rPr>
              <a:t> </a:t>
            </a:r>
            <a:r>
              <a:rPr lang="el-GR" altLang="en-US" sz="2000">
                <a:solidFill>
                  <a:prstClr val="black"/>
                </a:solidFill>
              </a:rPr>
              <a:t>δυαδικό </a:t>
            </a:r>
            <a:r>
              <a:rPr lang="en-US" altLang="en-US" sz="2000">
                <a:solidFill>
                  <a:prstClr val="black"/>
                </a:solidFill>
              </a:rPr>
              <a:t/>
            </a:r>
            <a:br>
              <a:rPr lang="en-US" altLang="en-US" sz="2000">
                <a:solidFill>
                  <a:prstClr val="black"/>
                </a:solidFill>
              </a:rPr>
            </a:br>
            <a:r>
              <a:rPr lang="en-US" altLang="en-US" sz="2000">
                <a:solidFill>
                  <a:prstClr val="black"/>
                </a:solidFill>
              </a:rPr>
              <a:t>1001 0110 0000 1110</a:t>
            </a:r>
            <a:r>
              <a:rPr lang="en-US" altLang="en-US" sz="2000" baseline="-25000">
                <a:solidFill>
                  <a:prstClr val="black"/>
                </a:solidFill>
              </a:rPr>
              <a:t>2</a:t>
            </a:r>
            <a:r>
              <a:rPr lang="en-US" altLang="en-US" sz="2000">
                <a:solidFill>
                  <a:prstClr val="black"/>
                </a:solidFill>
              </a:rPr>
              <a:t> </a:t>
            </a:r>
            <a:br>
              <a:rPr lang="en-US" altLang="en-US" sz="2000">
                <a:solidFill>
                  <a:prstClr val="black"/>
                </a:solidFill>
              </a:rPr>
            </a:br>
            <a:r>
              <a:rPr lang="el-GR" altLang="en-US" sz="2000">
                <a:solidFill>
                  <a:prstClr val="black"/>
                </a:solidFill>
              </a:rPr>
              <a:t>στο δεκαεξαδικό</a:t>
            </a:r>
            <a:r>
              <a:rPr lang="en-US" altLang="en-US" sz="2000">
                <a:solidFill>
                  <a:prstClr val="black"/>
                </a:solidFill>
              </a:rPr>
              <a:t>:</a:t>
            </a:r>
          </a:p>
        </p:txBody>
      </p:sp>
      <p:sp>
        <p:nvSpPr>
          <p:cNvPr id="149566" name="Text Box 62"/>
          <p:cNvSpPr txBox="1">
            <a:spLocks noChangeArrowheads="1"/>
          </p:cNvSpPr>
          <p:nvPr/>
        </p:nvSpPr>
        <p:spPr bwMode="auto">
          <a:xfrm>
            <a:off x="3457575" y="5295901"/>
            <a:ext cx="3962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10000"/>
              </a:spcBef>
              <a:spcAft>
                <a:spcPct val="0"/>
              </a:spcAft>
            </a:pPr>
            <a:r>
              <a:rPr lang="el-GR" altLang="en-US" sz="2000">
                <a:solidFill>
                  <a:prstClr val="black"/>
                </a:solidFill>
              </a:rPr>
              <a:t>Θεωρώντας ομάδες των 4 </a:t>
            </a:r>
            <a:r>
              <a:rPr lang="en-US" altLang="en-US" sz="2000">
                <a:solidFill>
                  <a:prstClr val="black"/>
                </a:solidFill>
              </a:rPr>
              <a:t>Bit </a:t>
            </a:r>
            <a:r>
              <a:rPr lang="el-GR" altLang="en-US" sz="2000">
                <a:solidFill>
                  <a:prstClr val="black"/>
                </a:solidFill>
              </a:rPr>
              <a:t>βρίσκουμε ότι είναι </a:t>
            </a:r>
            <a:r>
              <a:rPr lang="en-US" altLang="en-US" sz="2000">
                <a:solidFill>
                  <a:prstClr val="black"/>
                </a:solidFill>
              </a:rPr>
              <a:t>: </a:t>
            </a:r>
            <a:r>
              <a:rPr lang="en-US" altLang="en-US" sz="2000">
                <a:solidFill>
                  <a:srgbClr val="FF0000"/>
                </a:solidFill>
              </a:rPr>
              <a:t>960E</a:t>
            </a:r>
          </a:p>
        </p:txBody>
      </p:sp>
      <p:sp>
        <p:nvSpPr>
          <p:cNvPr id="20" name="WordArt 17"/>
          <p:cNvSpPr>
            <a:spLocks noChangeArrowheads="1" noChangeShapeType="1" noTextEdit="1"/>
          </p:cNvSpPr>
          <p:nvPr/>
        </p:nvSpPr>
        <p:spPr bwMode="auto">
          <a:xfrm>
            <a:off x="2082800" y="4056063"/>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fontAlgn="base" hangingPunct="0">
              <a:spcBef>
                <a:spcPct val="0"/>
              </a:spcBef>
              <a:spcAft>
                <a:spcPct val="0"/>
              </a:spcAft>
            </a:pPr>
            <a:r>
              <a:rPr lang="el-GR"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Παράδειγμα</a:t>
            </a:r>
          </a:p>
        </p:txBody>
      </p:sp>
      <p:sp>
        <p:nvSpPr>
          <p:cNvPr id="21" name="WordArt 18"/>
          <p:cNvSpPr>
            <a:spLocks noChangeArrowheads="1" noChangeShapeType="1" noTextEdit="1"/>
          </p:cNvSpPr>
          <p:nvPr/>
        </p:nvSpPr>
        <p:spPr bwMode="auto">
          <a:xfrm>
            <a:off x="2101850" y="5318126"/>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fontAlgn="base" hangingPunct="0">
              <a:spcBef>
                <a:spcPct val="0"/>
              </a:spcBef>
              <a:spcAft>
                <a:spcPct val="0"/>
              </a:spcAft>
            </a:pPr>
            <a:r>
              <a:rPr lang="el-GR"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Λύση</a:t>
            </a:r>
          </a:p>
        </p:txBody>
      </p:sp>
    </p:spTree>
    <p:extLst>
      <p:ext uri="{BB962C8B-B14F-4D97-AF65-F5344CB8AC3E}">
        <p14:creationId xmlns:p14="http://schemas.microsoft.com/office/powerpoint/2010/main" val="14848602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9563"/>
                                        </p:tgtEl>
                                        <p:attrNameLst>
                                          <p:attrName>style.visibility</p:attrName>
                                        </p:attrNameLst>
                                      </p:cBhvr>
                                      <p:to>
                                        <p:strVal val="visible"/>
                                      </p:to>
                                    </p:set>
                                    <p:anim calcmode="lin" valueType="num">
                                      <p:cBhvr additive="base">
                                        <p:cTn id="7" dur="500" fill="hold"/>
                                        <p:tgtEl>
                                          <p:spTgt spid="149563"/>
                                        </p:tgtEl>
                                        <p:attrNameLst>
                                          <p:attrName>ppt_x</p:attrName>
                                        </p:attrNameLst>
                                      </p:cBhvr>
                                      <p:tavLst>
                                        <p:tav tm="0">
                                          <p:val>
                                            <p:strVal val="1+#ppt_w/2"/>
                                          </p:val>
                                        </p:tav>
                                        <p:tav tm="100000">
                                          <p:val>
                                            <p:strVal val="#ppt_x"/>
                                          </p:val>
                                        </p:tav>
                                      </p:tavLst>
                                    </p:anim>
                                    <p:anim calcmode="lin" valueType="num">
                                      <p:cBhvr additive="base">
                                        <p:cTn id="8" dur="500" fill="hold"/>
                                        <p:tgtEl>
                                          <p:spTgt spid="14956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dissolve">
                                      <p:cBhvr>
                                        <p:cTn id="13" dur="500"/>
                                        <p:tgtEl>
                                          <p:spTgt spid="2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dissolve">
                                      <p:cBhvr>
                                        <p:cTn id="18" dur="500"/>
                                        <p:tgtEl>
                                          <p:spTgt spid="2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49566"/>
                                        </p:tgtEl>
                                        <p:attrNameLst>
                                          <p:attrName>style.visibility</p:attrName>
                                        </p:attrNameLst>
                                      </p:cBhvr>
                                      <p:to>
                                        <p:strVal val="visible"/>
                                      </p:to>
                                    </p:set>
                                    <p:anim calcmode="lin" valueType="num">
                                      <p:cBhvr additive="base">
                                        <p:cTn id="23" dur="500" fill="hold"/>
                                        <p:tgtEl>
                                          <p:spTgt spid="149566"/>
                                        </p:tgtEl>
                                        <p:attrNameLst>
                                          <p:attrName>ppt_x</p:attrName>
                                        </p:attrNameLst>
                                      </p:cBhvr>
                                      <p:tavLst>
                                        <p:tav tm="0">
                                          <p:val>
                                            <p:strVal val="1+#ppt_w/2"/>
                                          </p:val>
                                        </p:tav>
                                        <p:tav tm="100000">
                                          <p:val>
                                            <p:strVal val="#ppt_x"/>
                                          </p:val>
                                        </p:tav>
                                      </p:tavLst>
                                    </p:anim>
                                    <p:anim calcmode="lin" valueType="num">
                                      <p:cBhvr additive="base">
                                        <p:cTn id="24" dur="500" fill="hold"/>
                                        <p:tgtEl>
                                          <p:spTgt spid="1495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63" grpId="0"/>
      <p:bldP spid="149566" grpId="0"/>
      <p:bldP spid="20" grpId="0" animBg="1"/>
      <p:bldP spid="21"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Text Box 6"/>
          <p:cNvSpPr txBox="1">
            <a:spLocks noChangeArrowheads="1"/>
          </p:cNvSpPr>
          <p:nvPr/>
        </p:nvSpPr>
        <p:spPr bwMode="auto">
          <a:xfrm>
            <a:off x="2438401" y="3276600"/>
            <a:ext cx="710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l-GR" altLang="en-US">
              <a:solidFill>
                <a:prstClr val="black"/>
              </a:solidFill>
            </a:endParaRPr>
          </a:p>
        </p:txBody>
      </p:sp>
      <p:sp>
        <p:nvSpPr>
          <p:cNvPr id="60419" name="Text Box 13"/>
          <p:cNvSpPr txBox="1">
            <a:spLocks noChangeArrowheads="1"/>
          </p:cNvSpPr>
          <p:nvPr/>
        </p:nvSpPr>
        <p:spPr bwMode="auto">
          <a:xfrm>
            <a:off x="2085975" y="1085850"/>
            <a:ext cx="4953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l-GR" altLang="en-US">
                <a:solidFill>
                  <a:prstClr val="black"/>
                </a:solidFill>
              </a:rPr>
              <a:t>Στο δεκαεξαδικό σύστημα η βάση είναι το 16. Κάθε ψηφίο έχει συγκεκριμένο βάρος δύναμης του 16. </a:t>
            </a:r>
            <a:endParaRPr lang="en-US" altLang="en-US">
              <a:solidFill>
                <a:prstClr val="black"/>
              </a:solidFill>
            </a:endParaRPr>
          </a:p>
          <a:p>
            <a:pPr eaLnBrk="0" fontAlgn="base" hangingPunct="0">
              <a:spcBef>
                <a:spcPct val="50000"/>
              </a:spcBef>
              <a:spcAft>
                <a:spcPct val="0"/>
              </a:spcAft>
            </a:pPr>
            <a:endParaRPr lang="en-US" altLang="en-US">
              <a:solidFill>
                <a:prstClr val="black"/>
              </a:solidFill>
            </a:endParaRPr>
          </a:p>
        </p:txBody>
      </p:sp>
      <p:sp>
        <p:nvSpPr>
          <p:cNvPr id="151566" name="Rectangle 14"/>
          <p:cNvSpPr>
            <a:spLocks noChangeArrowheads="1"/>
          </p:cNvSpPr>
          <p:nvPr/>
        </p:nvSpPr>
        <p:spPr bwMode="auto">
          <a:xfrm>
            <a:off x="2114551" y="2476501"/>
            <a:ext cx="4333875" cy="6699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fontAlgn="base">
              <a:spcBef>
                <a:spcPct val="0"/>
              </a:spcBef>
              <a:spcAft>
                <a:spcPct val="0"/>
              </a:spcAft>
            </a:pPr>
            <a:endParaRPr lang="el-GR" altLang="en-US">
              <a:solidFill>
                <a:prstClr val="black"/>
              </a:solidFill>
            </a:endParaRPr>
          </a:p>
        </p:txBody>
      </p:sp>
      <p:sp>
        <p:nvSpPr>
          <p:cNvPr id="151567" name="Text Box 15"/>
          <p:cNvSpPr txBox="1">
            <a:spLocks noChangeArrowheads="1"/>
          </p:cNvSpPr>
          <p:nvPr/>
        </p:nvSpPr>
        <p:spPr bwMode="auto">
          <a:xfrm>
            <a:off x="5991225" y="2536826"/>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50000"/>
              </a:spcBef>
              <a:spcAft>
                <a:spcPct val="0"/>
              </a:spcAft>
            </a:pPr>
            <a:r>
              <a:rPr lang="en-US" altLang="en-US" sz="2000" b="1">
                <a:solidFill>
                  <a:prstClr val="black"/>
                </a:solidFill>
              </a:rPr>
              <a:t>.</a:t>
            </a:r>
          </a:p>
        </p:txBody>
      </p:sp>
      <p:sp>
        <p:nvSpPr>
          <p:cNvPr id="151568" name="Text Box 16"/>
          <p:cNvSpPr txBox="1">
            <a:spLocks noChangeArrowheads="1"/>
          </p:cNvSpPr>
          <p:nvPr/>
        </p:nvSpPr>
        <p:spPr bwMode="auto">
          <a:xfrm>
            <a:off x="3714750" y="4943476"/>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50000"/>
              </a:spcBef>
              <a:spcAft>
                <a:spcPct val="0"/>
              </a:spcAft>
            </a:pPr>
            <a:r>
              <a:rPr lang="en-US" altLang="en-US" sz="2000">
                <a:solidFill>
                  <a:prstClr val="black"/>
                </a:solidFill>
              </a:rPr>
              <a:t>1       A      2    F</a:t>
            </a:r>
            <a:r>
              <a:rPr lang="en-US" altLang="en-US" sz="2000" baseline="-25000">
                <a:solidFill>
                  <a:prstClr val="black"/>
                </a:solidFill>
              </a:rPr>
              <a:t>16</a:t>
            </a:r>
            <a:r>
              <a:rPr lang="en-US" altLang="en-US" sz="2000">
                <a:solidFill>
                  <a:prstClr val="black"/>
                </a:solidFill>
              </a:rPr>
              <a:t> </a:t>
            </a:r>
            <a:r>
              <a:rPr lang="el-GR" altLang="en-US" sz="2000">
                <a:solidFill>
                  <a:prstClr val="black"/>
                </a:solidFill>
              </a:rPr>
              <a:t>  (Ψηφία)</a:t>
            </a:r>
            <a:endParaRPr lang="en-US" altLang="en-US" sz="2000">
              <a:solidFill>
                <a:prstClr val="black"/>
              </a:solidFill>
            </a:endParaRPr>
          </a:p>
        </p:txBody>
      </p:sp>
      <p:sp>
        <p:nvSpPr>
          <p:cNvPr id="151569" name="Text Box 17"/>
          <p:cNvSpPr txBox="1">
            <a:spLocks noChangeArrowheads="1"/>
          </p:cNvSpPr>
          <p:nvPr/>
        </p:nvSpPr>
        <p:spPr bwMode="auto">
          <a:xfrm>
            <a:off x="6143625" y="5400676"/>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r>
              <a:rPr lang="en-US" altLang="en-US" sz="2000">
                <a:solidFill>
                  <a:srgbClr val="FF0000"/>
                </a:solidFill>
              </a:rPr>
              <a:t>6703</a:t>
            </a:r>
            <a:r>
              <a:rPr lang="en-US" altLang="en-US" sz="2000" baseline="-25000">
                <a:solidFill>
                  <a:srgbClr val="FF0000"/>
                </a:solidFill>
              </a:rPr>
              <a:t>10</a:t>
            </a:r>
            <a:endParaRPr lang="en-US" altLang="en-US" sz="2000">
              <a:solidFill>
                <a:srgbClr val="FF0000"/>
              </a:solidFill>
            </a:endParaRPr>
          </a:p>
        </p:txBody>
      </p:sp>
      <p:sp>
        <p:nvSpPr>
          <p:cNvPr id="151570" name="Text Box 18"/>
          <p:cNvSpPr txBox="1">
            <a:spLocks noChangeArrowheads="1"/>
          </p:cNvSpPr>
          <p:nvPr/>
        </p:nvSpPr>
        <p:spPr bwMode="auto">
          <a:xfrm>
            <a:off x="2085975" y="2593976"/>
            <a:ext cx="2343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50000"/>
              </a:spcBef>
              <a:spcAft>
                <a:spcPct val="0"/>
              </a:spcAft>
            </a:pPr>
            <a:r>
              <a:rPr lang="el-GR" altLang="en-US" sz="2000">
                <a:solidFill>
                  <a:prstClr val="black"/>
                </a:solidFill>
              </a:rPr>
              <a:t>Βάρη δεκαεξαδικού</a:t>
            </a:r>
            <a:endParaRPr lang="en-US" altLang="en-US" sz="2000">
              <a:solidFill>
                <a:prstClr val="black"/>
              </a:solidFill>
            </a:endParaRPr>
          </a:p>
        </p:txBody>
      </p:sp>
      <p:sp>
        <p:nvSpPr>
          <p:cNvPr id="151572" name="Text Box 20"/>
          <p:cNvSpPr txBox="1">
            <a:spLocks noChangeArrowheads="1"/>
          </p:cNvSpPr>
          <p:nvPr/>
        </p:nvSpPr>
        <p:spPr bwMode="auto">
          <a:xfrm>
            <a:off x="4467225" y="2536826"/>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50000"/>
              </a:spcBef>
              <a:spcAft>
                <a:spcPct val="0"/>
              </a:spcAft>
            </a:pPr>
            <a:r>
              <a:rPr lang="en-US" altLang="en-US" sz="1800">
                <a:solidFill>
                  <a:prstClr val="black"/>
                </a:solidFill>
              </a:rPr>
              <a:t>16</a:t>
            </a:r>
            <a:r>
              <a:rPr lang="en-US" altLang="en-US" sz="1800" baseline="30000">
                <a:solidFill>
                  <a:prstClr val="black"/>
                </a:solidFill>
              </a:rPr>
              <a:t>3</a:t>
            </a:r>
            <a:r>
              <a:rPr lang="en-US" altLang="en-US" sz="1800">
                <a:solidFill>
                  <a:prstClr val="black"/>
                </a:solidFill>
              </a:rPr>
              <a:t>  16</a:t>
            </a:r>
            <a:r>
              <a:rPr lang="en-US" altLang="en-US" sz="1800" baseline="30000">
                <a:solidFill>
                  <a:prstClr val="black"/>
                </a:solidFill>
              </a:rPr>
              <a:t>2</a:t>
            </a:r>
            <a:r>
              <a:rPr lang="en-US" altLang="en-US" sz="1800">
                <a:solidFill>
                  <a:prstClr val="black"/>
                </a:solidFill>
              </a:rPr>
              <a:t>  16</a:t>
            </a:r>
            <a:r>
              <a:rPr lang="en-US" altLang="en-US" sz="1800" baseline="30000">
                <a:solidFill>
                  <a:prstClr val="black"/>
                </a:solidFill>
              </a:rPr>
              <a:t>1</a:t>
            </a:r>
            <a:r>
              <a:rPr lang="en-US" altLang="en-US" sz="1800">
                <a:solidFill>
                  <a:prstClr val="black"/>
                </a:solidFill>
              </a:rPr>
              <a:t>  16</a:t>
            </a:r>
            <a:r>
              <a:rPr lang="en-US" altLang="en-US" sz="1800" baseline="30000">
                <a:solidFill>
                  <a:prstClr val="black"/>
                </a:solidFill>
              </a:rPr>
              <a:t>0</a:t>
            </a:r>
            <a:r>
              <a:rPr lang="en-US" altLang="en-US" sz="1800">
                <a:solidFill>
                  <a:prstClr val="black"/>
                </a:solidFill>
              </a:rPr>
              <a:t> </a:t>
            </a:r>
          </a:p>
        </p:txBody>
      </p:sp>
      <p:sp>
        <p:nvSpPr>
          <p:cNvPr id="151573" name="Text Box 21"/>
          <p:cNvSpPr txBox="1">
            <a:spLocks noChangeArrowheads="1"/>
          </p:cNvSpPr>
          <p:nvPr/>
        </p:nvSpPr>
        <p:spPr bwMode="auto">
          <a:xfrm>
            <a:off x="4314825" y="2765426"/>
            <a:ext cx="182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50000"/>
              </a:spcBef>
              <a:spcAft>
                <a:spcPct val="0"/>
              </a:spcAft>
            </a:pPr>
            <a:r>
              <a:rPr lang="en-US" altLang="en-US" sz="1800">
                <a:solidFill>
                  <a:prstClr val="black"/>
                </a:solidFill>
              </a:rPr>
              <a:t>4096  256   16   1</a:t>
            </a:r>
          </a:p>
        </p:txBody>
      </p:sp>
      <p:sp>
        <p:nvSpPr>
          <p:cNvPr id="151574" name="Text Box 22"/>
          <p:cNvSpPr txBox="1">
            <a:spLocks noChangeArrowheads="1"/>
          </p:cNvSpPr>
          <p:nvPr/>
        </p:nvSpPr>
        <p:spPr bwMode="auto">
          <a:xfrm>
            <a:off x="5991225" y="2765426"/>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50000"/>
              </a:spcBef>
              <a:spcAft>
                <a:spcPct val="0"/>
              </a:spcAft>
            </a:pPr>
            <a:r>
              <a:rPr lang="en-US" altLang="en-US" sz="2000" b="1">
                <a:solidFill>
                  <a:prstClr val="black"/>
                </a:solidFill>
              </a:rPr>
              <a:t>.</a:t>
            </a:r>
          </a:p>
        </p:txBody>
      </p:sp>
      <p:sp>
        <p:nvSpPr>
          <p:cNvPr id="151575" name="Text Box 23"/>
          <p:cNvSpPr txBox="1">
            <a:spLocks noChangeArrowheads="1"/>
          </p:cNvSpPr>
          <p:nvPr/>
        </p:nvSpPr>
        <p:spPr bwMode="auto">
          <a:xfrm>
            <a:off x="4086225" y="2428875"/>
            <a:ext cx="30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50000"/>
              </a:spcBef>
              <a:spcAft>
                <a:spcPct val="0"/>
              </a:spcAft>
            </a:pPr>
            <a:r>
              <a:rPr lang="en-US" altLang="en-US" sz="3600">
                <a:solidFill>
                  <a:prstClr val="black"/>
                </a:solidFill>
              </a:rPr>
              <a:t>{</a:t>
            </a:r>
          </a:p>
        </p:txBody>
      </p:sp>
      <p:sp>
        <p:nvSpPr>
          <p:cNvPr id="151577" name="Text Box 25"/>
          <p:cNvSpPr txBox="1">
            <a:spLocks noChangeArrowheads="1"/>
          </p:cNvSpPr>
          <p:nvPr/>
        </p:nvSpPr>
        <p:spPr bwMode="auto">
          <a:xfrm>
            <a:off x="2987675" y="3976689"/>
            <a:ext cx="3886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l-GR" altLang="en-US" sz="2000">
                <a:solidFill>
                  <a:prstClr val="black"/>
                </a:solidFill>
              </a:rPr>
              <a:t>Εκφράστε τον</a:t>
            </a:r>
            <a:r>
              <a:rPr lang="en-US" altLang="en-US" sz="2000">
                <a:solidFill>
                  <a:prstClr val="black"/>
                </a:solidFill>
              </a:rPr>
              <a:t> 1A2F</a:t>
            </a:r>
            <a:r>
              <a:rPr lang="en-US" altLang="en-US" sz="2000" baseline="-25000">
                <a:solidFill>
                  <a:prstClr val="black"/>
                </a:solidFill>
              </a:rPr>
              <a:t>16</a:t>
            </a:r>
            <a:r>
              <a:rPr lang="en-US" altLang="en-US" sz="2000">
                <a:solidFill>
                  <a:prstClr val="black"/>
                </a:solidFill>
              </a:rPr>
              <a:t> </a:t>
            </a:r>
            <a:r>
              <a:rPr lang="el-GR" altLang="en-US" sz="2000">
                <a:solidFill>
                  <a:prstClr val="black"/>
                </a:solidFill>
              </a:rPr>
              <a:t>στο δεκαδικό</a:t>
            </a:r>
            <a:endParaRPr lang="en-US" altLang="en-US" sz="2000">
              <a:solidFill>
                <a:prstClr val="black"/>
              </a:solidFill>
            </a:endParaRPr>
          </a:p>
        </p:txBody>
      </p:sp>
      <p:sp>
        <p:nvSpPr>
          <p:cNvPr id="151580" name="Text Box 28"/>
          <p:cNvSpPr txBox="1">
            <a:spLocks noChangeArrowheads="1"/>
          </p:cNvSpPr>
          <p:nvPr/>
        </p:nvSpPr>
        <p:spPr bwMode="auto">
          <a:xfrm>
            <a:off x="3590925" y="4514851"/>
            <a:ext cx="3962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r>
              <a:rPr lang="en-US" altLang="en-US" sz="2000">
                <a:solidFill>
                  <a:prstClr val="black"/>
                </a:solidFill>
              </a:rPr>
              <a:t>4096  256   16   1</a:t>
            </a:r>
            <a:r>
              <a:rPr lang="el-GR" altLang="en-US" sz="2000">
                <a:solidFill>
                  <a:prstClr val="black"/>
                </a:solidFill>
              </a:rPr>
              <a:t>     (Βάρη)</a:t>
            </a:r>
            <a:endParaRPr lang="en-US" altLang="en-US" sz="2000">
              <a:solidFill>
                <a:prstClr val="black"/>
              </a:solidFill>
            </a:endParaRPr>
          </a:p>
        </p:txBody>
      </p:sp>
      <p:sp>
        <p:nvSpPr>
          <p:cNvPr id="151581" name="Text Box 29"/>
          <p:cNvSpPr txBox="1">
            <a:spLocks noChangeArrowheads="1"/>
          </p:cNvSpPr>
          <p:nvPr/>
        </p:nvSpPr>
        <p:spPr bwMode="auto">
          <a:xfrm>
            <a:off x="2390775" y="5429251"/>
            <a:ext cx="480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n-US" altLang="en-US" sz="2000">
                <a:solidFill>
                  <a:prstClr val="black"/>
                </a:solidFill>
              </a:rPr>
              <a:t>1(4096) + 10(256) +2(16) +15(1) =</a:t>
            </a:r>
          </a:p>
        </p:txBody>
      </p:sp>
      <p:sp>
        <p:nvSpPr>
          <p:cNvPr id="60432" name="Rectangle 4"/>
          <p:cNvSpPr>
            <a:spLocks noChangeArrowheads="1"/>
          </p:cNvSpPr>
          <p:nvPr/>
        </p:nvSpPr>
        <p:spPr bwMode="auto">
          <a:xfrm>
            <a:off x="4429126" y="523876"/>
            <a:ext cx="3363913" cy="461963"/>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r>
              <a:rPr lang="el-GR" altLang="en-US">
                <a:solidFill>
                  <a:srgbClr val="FFFF99"/>
                </a:solidFill>
              </a:rPr>
              <a:t>Δεκαεξαδικοί Αριθμοί</a:t>
            </a:r>
            <a:r>
              <a:rPr lang="en-US" altLang="en-US">
                <a:solidFill>
                  <a:srgbClr val="FFFF99"/>
                </a:solidFill>
              </a:rPr>
              <a:t> (2)</a:t>
            </a:r>
          </a:p>
        </p:txBody>
      </p:sp>
      <p:grpSp>
        <p:nvGrpSpPr>
          <p:cNvPr id="60433" name="Group 31"/>
          <p:cNvGrpSpPr>
            <a:grpSpLocks/>
          </p:cNvGrpSpPr>
          <p:nvPr/>
        </p:nvGrpSpPr>
        <p:grpSpPr bwMode="auto">
          <a:xfrm>
            <a:off x="6972301" y="914400"/>
            <a:ext cx="3209925" cy="5257800"/>
            <a:chOff x="3432" y="576"/>
            <a:chExt cx="2022" cy="3312"/>
          </a:xfrm>
        </p:grpSpPr>
        <p:sp>
          <p:nvSpPr>
            <p:cNvPr id="60436" name="Rectangle 53"/>
            <p:cNvSpPr>
              <a:spLocks noChangeArrowheads="1"/>
            </p:cNvSpPr>
            <p:nvPr/>
          </p:nvSpPr>
          <p:spPr bwMode="auto">
            <a:xfrm>
              <a:off x="3432" y="576"/>
              <a:ext cx="1902" cy="3312"/>
            </a:xfrm>
            <a:prstGeom prst="rect">
              <a:avLst/>
            </a:prstGeom>
            <a:solidFill>
              <a:srgbClr val="EAEAEA"/>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l-GR" altLang="en-US">
                <a:solidFill>
                  <a:prstClr val="black"/>
                </a:solidFill>
              </a:endParaRPr>
            </a:p>
          </p:txBody>
        </p:sp>
        <p:sp>
          <p:nvSpPr>
            <p:cNvPr id="60437" name="Text Box 47"/>
            <p:cNvSpPr txBox="1">
              <a:spLocks noChangeArrowheads="1"/>
            </p:cNvSpPr>
            <p:nvPr/>
          </p:nvSpPr>
          <p:spPr bwMode="auto">
            <a:xfrm>
              <a:off x="3750" y="758"/>
              <a:ext cx="288" cy="3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n-US" altLang="en-US" sz="2000">
                  <a:solidFill>
                    <a:srgbClr val="FF0000"/>
                  </a:solidFill>
                </a:rPr>
                <a:t>0 1 2 3 4 5 6 7 8 9 10 11 12 13 1415</a:t>
              </a:r>
            </a:p>
          </p:txBody>
        </p:sp>
        <p:sp>
          <p:nvSpPr>
            <p:cNvPr id="60438" name="Text Box 48"/>
            <p:cNvSpPr txBox="1">
              <a:spLocks noChangeArrowheads="1"/>
            </p:cNvSpPr>
            <p:nvPr/>
          </p:nvSpPr>
          <p:spPr bwMode="auto">
            <a:xfrm>
              <a:off x="4374" y="758"/>
              <a:ext cx="288" cy="3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n-US" altLang="en-US" sz="2000">
                  <a:solidFill>
                    <a:srgbClr val="008000"/>
                  </a:solidFill>
                </a:rPr>
                <a:t>0 1 2 3 4 5 6 7 8 9 A B C D E F</a:t>
              </a:r>
            </a:p>
          </p:txBody>
        </p:sp>
        <p:sp>
          <p:nvSpPr>
            <p:cNvPr id="60439" name="Text Box 49"/>
            <p:cNvSpPr txBox="1">
              <a:spLocks noChangeArrowheads="1"/>
            </p:cNvSpPr>
            <p:nvPr/>
          </p:nvSpPr>
          <p:spPr bwMode="auto">
            <a:xfrm>
              <a:off x="4854" y="758"/>
              <a:ext cx="528" cy="3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n-US" altLang="en-US" sz="2000">
                  <a:solidFill>
                    <a:srgbClr val="212121"/>
                  </a:solidFill>
                </a:rPr>
                <a:t>0000 0001 0010 0011 0100 0101 0110 0111 1000 1001 1010 1011 1100 1101 1110 1111</a:t>
              </a:r>
            </a:p>
          </p:txBody>
        </p:sp>
        <p:sp>
          <p:nvSpPr>
            <p:cNvPr id="60440" name="Text Box 50"/>
            <p:cNvSpPr txBox="1">
              <a:spLocks noChangeArrowheads="1"/>
            </p:cNvSpPr>
            <p:nvPr/>
          </p:nvSpPr>
          <p:spPr bwMode="auto">
            <a:xfrm>
              <a:off x="3444" y="576"/>
              <a:ext cx="86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l-GR" altLang="en-US" sz="1600">
                  <a:solidFill>
                    <a:srgbClr val="FF0000"/>
                  </a:solidFill>
                </a:rPr>
                <a:t>Δεκαδικοί</a:t>
              </a:r>
              <a:endParaRPr lang="en-US" altLang="en-US" sz="1600">
                <a:solidFill>
                  <a:srgbClr val="FF0000"/>
                </a:solidFill>
              </a:endParaRPr>
            </a:p>
          </p:txBody>
        </p:sp>
        <p:sp>
          <p:nvSpPr>
            <p:cNvPr id="60441" name="Text Box 51"/>
            <p:cNvSpPr txBox="1">
              <a:spLocks noChangeArrowheads="1"/>
            </p:cNvSpPr>
            <p:nvPr/>
          </p:nvSpPr>
          <p:spPr bwMode="auto">
            <a:xfrm>
              <a:off x="4068" y="576"/>
              <a:ext cx="86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l-GR" altLang="en-US" sz="1600">
                  <a:solidFill>
                    <a:srgbClr val="008000"/>
                  </a:solidFill>
                </a:rPr>
                <a:t>Δεκαεξαδικοί</a:t>
              </a:r>
              <a:endParaRPr lang="en-US" altLang="en-US" sz="1600">
                <a:solidFill>
                  <a:srgbClr val="008000"/>
                </a:solidFill>
              </a:endParaRPr>
            </a:p>
          </p:txBody>
        </p:sp>
        <p:sp>
          <p:nvSpPr>
            <p:cNvPr id="60442" name="Text Box 52"/>
            <p:cNvSpPr txBox="1">
              <a:spLocks noChangeArrowheads="1"/>
            </p:cNvSpPr>
            <p:nvPr/>
          </p:nvSpPr>
          <p:spPr bwMode="auto">
            <a:xfrm>
              <a:off x="4830" y="576"/>
              <a:ext cx="6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l-GR" altLang="en-US" sz="1600">
                  <a:solidFill>
                    <a:srgbClr val="212121"/>
                  </a:solidFill>
                </a:rPr>
                <a:t>Δυαδικοί</a:t>
              </a:r>
              <a:endParaRPr lang="en-US" altLang="en-US" sz="1600">
                <a:solidFill>
                  <a:srgbClr val="212121"/>
                </a:solidFill>
              </a:endParaRPr>
            </a:p>
          </p:txBody>
        </p:sp>
        <p:sp>
          <p:nvSpPr>
            <p:cNvPr id="60443" name="Line 54"/>
            <p:cNvSpPr>
              <a:spLocks noChangeShapeType="1"/>
            </p:cNvSpPr>
            <p:nvPr/>
          </p:nvSpPr>
          <p:spPr bwMode="auto">
            <a:xfrm>
              <a:off x="3510" y="768"/>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l-GR" sz="2400">
                <a:solidFill>
                  <a:prstClr val="black"/>
                </a:solidFill>
                <a:latin typeface="Times New Roman" panose="02020603050405020304" pitchFamily="18" charset="0"/>
              </a:endParaRPr>
            </a:p>
          </p:txBody>
        </p:sp>
        <p:sp>
          <p:nvSpPr>
            <p:cNvPr id="60444" name="Line 55"/>
            <p:cNvSpPr>
              <a:spLocks noChangeShapeType="1"/>
            </p:cNvSpPr>
            <p:nvPr/>
          </p:nvSpPr>
          <p:spPr bwMode="auto">
            <a:xfrm>
              <a:off x="4086" y="576"/>
              <a:ext cx="0" cy="3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l-GR" sz="2400">
                <a:solidFill>
                  <a:prstClr val="black"/>
                </a:solidFill>
                <a:latin typeface="Times New Roman" panose="02020603050405020304" pitchFamily="18" charset="0"/>
              </a:endParaRPr>
            </a:p>
          </p:txBody>
        </p:sp>
        <p:sp>
          <p:nvSpPr>
            <p:cNvPr id="60445" name="Line 56"/>
            <p:cNvSpPr>
              <a:spLocks noChangeShapeType="1"/>
            </p:cNvSpPr>
            <p:nvPr/>
          </p:nvSpPr>
          <p:spPr bwMode="auto">
            <a:xfrm>
              <a:off x="4854" y="576"/>
              <a:ext cx="0" cy="3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l-GR" sz="2400">
                <a:solidFill>
                  <a:prstClr val="black"/>
                </a:solidFill>
                <a:latin typeface="Times New Roman" panose="02020603050405020304" pitchFamily="18" charset="0"/>
              </a:endParaRPr>
            </a:p>
          </p:txBody>
        </p:sp>
      </p:grpSp>
      <p:sp>
        <p:nvSpPr>
          <p:cNvPr id="20" name="WordArt 17"/>
          <p:cNvSpPr>
            <a:spLocks noChangeArrowheads="1" noChangeShapeType="1" noTextEdit="1"/>
          </p:cNvSpPr>
          <p:nvPr/>
        </p:nvSpPr>
        <p:spPr bwMode="auto">
          <a:xfrm>
            <a:off x="2101850" y="3503613"/>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fontAlgn="base" hangingPunct="0">
              <a:spcBef>
                <a:spcPct val="0"/>
              </a:spcBef>
              <a:spcAft>
                <a:spcPct val="0"/>
              </a:spcAft>
            </a:pPr>
            <a:r>
              <a:rPr lang="el-GR"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Παράδειγμα</a:t>
            </a:r>
          </a:p>
        </p:txBody>
      </p:sp>
      <p:sp>
        <p:nvSpPr>
          <p:cNvPr id="21" name="WordArt 18"/>
          <p:cNvSpPr>
            <a:spLocks noChangeArrowheads="1" noChangeShapeType="1" noTextEdit="1"/>
          </p:cNvSpPr>
          <p:nvPr/>
        </p:nvSpPr>
        <p:spPr bwMode="auto">
          <a:xfrm>
            <a:off x="2101850" y="4489451"/>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fontAlgn="base" hangingPunct="0">
              <a:spcBef>
                <a:spcPct val="0"/>
              </a:spcBef>
              <a:spcAft>
                <a:spcPct val="0"/>
              </a:spcAft>
            </a:pPr>
            <a:r>
              <a:rPr lang="el-GR"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Λύση</a:t>
            </a:r>
          </a:p>
        </p:txBody>
      </p:sp>
    </p:spTree>
    <p:extLst>
      <p:ext uri="{BB962C8B-B14F-4D97-AF65-F5344CB8AC3E}">
        <p14:creationId xmlns:p14="http://schemas.microsoft.com/office/powerpoint/2010/main" val="10596762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1566"/>
                                        </p:tgtEl>
                                        <p:attrNameLst>
                                          <p:attrName>style.visibility</p:attrName>
                                        </p:attrNameLst>
                                      </p:cBhvr>
                                      <p:to>
                                        <p:strVal val="visible"/>
                                      </p:to>
                                    </p:set>
                                    <p:animEffect transition="in" filter="dissolve">
                                      <p:cBhvr>
                                        <p:cTn id="7" dur="500"/>
                                        <p:tgtEl>
                                          <p:spTgt spid="15156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51570"/>
                                        </p:tgtEl>
                                        <p:attrNameLst>
                                          <p:attrName>style.visibility</p:attrName>
                                        </p:attrNameLst>
                                      </p:cBhvr>
                                      <p:to>
                                        <p:strVal val="visible"/>
                                      </p:to>
                                    </p:set>
                                    <p:animEffect transition="in" filter="dissolve">
                                      <p:cBhvr>
                                        <p:cTn id="10" dur="500"/>
                                        <p:tgtEl>
                                          <p:spTgt spid="15157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51575"/>
                                        </p:tgtEl>
                                        <p:attrNameLst>
                                          <p:attrName>style.visibility</p:attrName>
                                        </p:attrNameLst>
                                      </p:cBhvr>
                                      <p:to>
                                        <p:strVal val="visible"/>
                                      </p:to>
                                    </p:set>
                                    <p:animEffect transition="in" filter="dissolve">
                                      <p:cBhvr>
                                        <p:cTn id="13" dur="500"/>
                                        <p:tgtEl>
                                          <p:spTgt spid="151575"/>
                                        </p:tgtEl>
                                      </p:cBhvr>
                                    </p:animEffect>
                                  </p:childTnLst>
                                </p:cTn>
                              </p:par>
                              <p:par>
                                <p:cTn id="14" presetID="43" presetClass="entr" presetSubtype="0" fill="hold" grpId="0" nodeType="withEffect">
                                  <p:stCondLst>
                                    <p:cond delay="0"/>
                                  </p:stCondLst>
                                  <p:childTnLst>
                                    <p:set>
                                      <p:cBhvr>
                                        <p:cTn id="15" dur="1" fill="hold">
                                          <p:stCondLst>
                                            <p:cond delay="0"/>
                                          </p:stCondLst>
                                        </p:cTn>
                                        <p:tgtEl>
                                          <p:spTgt spid="151567"/>
                                        </p:tgtEl>
                                        <p:attrNameLst>
                                          <p:attrName>style.visibility</p:attrName>
                                        </p:attrNameLst>
                                      </p:cBhvr>
                                      <p:to>
                                        <p:strVal val="visible"/>
                                      </p:to>
                                    </p:set>
                                    <p:animEffect transition="in" filter="fade">
                                      <p:cBhvr>
                                        <p:cTn id="16" dur="100"/>
                                        <p:tgtEl>
                                          <p:spTgt spid="151567"/>
                                        </p:tgtEl>
                                      </p:cBhvr>
                                    </p:animEffect>
                                    <p:anim calcmode="lin" valueType="num">
                                      <p:cBhvr>
                                        <p:cTn id="17" dur="400" fill="hold"/>
                                        <p:tgtEl>
                                          <p:spTgt spid="151567"/>
                                        </p:tgtEl>
                                        <p:attrNameLst>
                                          <p:attrName>ppt_x</p:attrName>
                                        </p:attrNameLst>
                                      </p:cBhvr>
                                      <p:tavLst>
                                        <p:tav tm="0">
                                          <p:val>
                                            <p:strVal val="#ppt_x"/>
                                          </p:val>
                                        </p:tav>
                                        <p:tav tm="100000">
                                          <p:val>
                                            <p:strVal val="#ppt_x"/>
                                          </p:val>
                                        </p:tav>
                                      </p:tavLst>
                                    </p:anim>
                                    <p:anim calcmode="lin" valueType="num">
                                      <p:cBhvr>
                                        <p:cTn id="18" dur="400" fill="hold"/>
                                        <p:tgtEl>
                                          <p:spTgt spid="151567"/>
                                        </p:tgtEl>
                                        <p:attrNameLst>
                                          <p:attrName>ppt_y</p:attrName>
                                        </p:attrNameLst>
                                      </p:cBhvr>
                                      <p:tavLst>
                                        <p:tav tm="0">
                                          <p:val>
                                            <p:strVal val="#ppt_y+0.31"/>
                                          </p:val>
                                        </p:tav>
                                        <p:tav tm="100000">
                                          <p:val>
                                            <p:strVal val="#ppt_y+0.31"/>
                                          </p:val>
                                        </p:tav>
                                      </p:tavLst>
                                    </p:anim>
                                    <p:anim calcmode="lin" valueType="num">
                                      <p:cBhvr>
                                        <p:cTn id="19" dur="600" decel="50000" fill="hold">
                                          <p:stCondLst>
                                            <p:cond delay="400"/>
                                          </p:stCondLst>
                                        </p:cTn>
                                        <p:tgtEl>
                                          <p:spTgt spid="15156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0" dur="600" decel="50000" fill="hold">
                                          <p:stCondLst>
                                            <p:cond delay="400"/>
                                          </p:stCondLst>
                                        </p:cTn>
                                        <p:tgtEl>
                                          <p:spTgt spid="15156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21" fill="hold" nodeType="afterGroup">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151572"/>
                                        </p:tgtEl>
                                        <p:attrNameLst>
                                          <p:attrName>style.visibility</p:attrName>
                                        </p:attrNameLst>
                                      </p:cBhvr>
                                      <p:to>
                                        <p:strVal val="visible"/>
                                      </p:to>
                                    </p:set>
                                    <p:animEffect transition="in" filter="wipe(right)">
                                      <p:cBhvr>
                                        <p:cTn id="24" dur="1000"/>
                                        <p:tgtEl>
                                          <p:spTgt spid="15157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51574"/>
                                        </p:tgtEl>
                                        <p:attrNameLst>
                                          <p:attrName>style.visibility</p:attrName>
                                        </p:attrNameLst>
                                      </p:cBhvr>
                                      <p:to>
                                        <p:strVal val="visible"/>
                                      </p:to>
                                    </p:set>
                                    <p:anim calcmode="lin" valueType="num">
                                      <p:cBhvr additive="base">
                                        <p:cTn id="29" dur="500" fill="hold"/>
                                        <p:tgtEl>
                                          <p:spTgt spid="151574"/>
                                        </p:tgtEl>
                                        <p:attrNameLst>
                                          <p:attrName>ppt_x</p:attrName>
                                        </p:attrNameLst>
                                      </p:cBhvr>
                                      <p:tavLst>
                                        <p:tav tm="0">
                                          <p:val>
                                            <p:strVal val="#ppt_x"/>
                                          </p:val>
                                        </p:tav>
                                        <p:tav tm="100000">
                                          <p:val>
                                            <p:strVal val="#ppt_x"/>
                                          </p:val>
                                        </p:tav>
                                      </p:tavLst>
                                    </p:anim>
                                    <p:anim calcmode="lin" valueType="num">
                                      <p:cBhvr additive="base">
                                        <p:cTn id="30" dur="500" fill="hold"/>
                                        <p:tgtEl>
                                          <p:spTgt spid="151574"/>
                                        </p:tgtEl>
                                        <p:attrNameLst>
                                          <p:attrName>ppt_y</p:attrName>
                                        </p:attrNameLst>
                                      </p:cBhvr>
                                      <p:tavLst>
                                        <p:tav tm="0">
                                          <p:val>
                                            <p:strVal val="1+#ppt_h/2"/>
                                          </p:val>
                                        </p:tav>
                                        <p:tav tm="100000">
                                          <p:val>
                                            <p:strVal val="#ppt_y"/>
                                          </p:val>
                                        </p:tav>
                                      </p:tavLst>
                                    </p:anim>
                                  </p:childTnLst>
                                </p:cTn>
                              </p:par>
                              <p:par>
                                <p:cTn id="31" presetID="22" presetClass="entr" presetSubtype="2" fill="hold" grpId="0" nodeType="withEffect">
                                  <p:stCondLst>
                                    <p:cond delay="0"/>
                                  </p:stCondLst>
                                  <p:childTnLst>
                                    <p:set>
                                      <p:cBhvr>
                                        <p:cTn id="32" dur="1" fill="hold">
                                          <p:stCondLst>
                                            <p:cond delay="0"/>
                                          </p:stCondLst>
                                        </p:cTn>
                                        <p:tgtEl>
                                          <p:spTgt spid="151573"/>
                                        </p:tgtEl>
                                        <p:attrNameLst>
                                          <p:attrName>style.visibility</p:attrName>
                                        </p:attrNameLst>
                                      </p:cBhvr>
                                      <p:to>
                                        <p:strVal val="visible"/>
                                      </p:to>
                                    </p:set>
                                    <p:animEffect transition="in" filter="wipe(right)">
                                      <p:cBhvr>
                                        <p:cTn id="33" dur="1000"/>
                                        <p:tgtEl>
                                          <p:spTgt spid="151573"/>
                                        </p:tgtEl>
                                      </p:cBhvr>
                                    </p:animEffect>
                                  </p:childTnLst>
                                </p:cTn>
                              </p:par>
                              <p:par>
                                <p:cTn id="34" presetID="2" presetClass="entr" presetSubtype="2" fill="hold" grpId="0" nodeType="withEffect">
                                  <p:stCondLst>
                                    <p:cond delay="0"/>
                                  </p:stCondLst>
                                  <p:childTnLst>
                                    <p:set>
                                      <p:cBhvr>
                                        <p:cTn id="35" dur="1" fill="hold">
                                          <p:stCondLst>
                                            <p:cond delay="0"/>
                                          </p:stCondLst>
                                        </p:cTn>
                                        <p:tgtEl>
                                          <p:spTgt spid="151577"/>
                                        </p:tgtEl>
                                        <p:attrNameLst>
                                          <p:attrName>style.visibility</p:attrName>
                                        </p:attrNameLst>
                                      </p:cBhvr>
                                      <p:to>
                                        <p:strVal val="visible"/>
                                      </p:to>
                                    </p:set>
                                    <p:anim calcmode="lin" valueType="num">
                                      <p:cBhvr additive="base">
                                        <p:cTn id="36" dur="500" fill="hold"/>
                                        <p:tgtEl>
                                          <p:spTgt spid="151577"/>
                                        </p:tgtEl>
                                        <p:attrNameLst>
                                          <p:attrName>ppt_x</p:attrName>
                                        </p:attrNameLst>
                                      </p:cBhvr>
                                      <p:tavLst>
                                        <p:tav tm="0">
                                          <p:val>
                                            <p:strVal val="1+#ppt_w/2"/>
                                          </p:val>
                                        </p:tav>
                                        <p:tav tm="100000">
                                          <p:val>
                                            <p:strVal val="#ppt_x"/>
                                          </p:val>
                                        </p:tav>
                                      </p:tavLst>
                                    </p:anim>
                                    <p:anim calcmode="lin" valueType="num">
                                      <p:cBhvr additive="base">
                                        <p:cTn id="37" dur="500" fill="hold"/>
                                        <p:tgtEl>
                                          <p:spTgt spid="151577"/>
                                        </p:tgtEl>
                                        <p:attrNameLst>
                                          <p:attrName>ppt_y</p:attrName>
                                        </p:attrNameLst>
                                      </p:cBhvr>
                                      <p:tavLst>
                                        <p:tav tm="0">
                                          <p:val>
                                            <p:strVal val="#ppt_y"/>
                                          </p:val>
                                        </p:tav>
                                        <p:tav tm="100000">
                                          <p:val>
                                            <p:strVal val="#ppt_y"/>
                                          </p:val>
                                        </p:tav>
                                      </p:tavLst>
                                    </p:anim>
                                  </p:childTnLst>
                                </p:cTn>
                              </p:par>
                            </p:childTnLst>
                          </p:cTn>
                        </p:par>
                        <p:par>
                          <p:cTn id="38" fill="hold" nodeType="afterGroup">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51580"/>
                                        </p:tgtEl>
                                        <p:attrNameLst>
                                          <p:attrName>style.visibility</p:attrName>
                                        </p:attrNameLst>
                                      </p:cBhvr>
                                      <p:to>
                                        <p:strVal val="visible"/>
                                      </p:to>
                                    </p:set>
                                    <p:animEffect transition="in" filter="wipe(left)">
                                      <p:cBhvr>
                                        <p:cTn id="41" dur="1000"/>
                                        <p:tgtEl>
                                          <p:spTgt spid="15158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151568"/>
                                        </p:tgtEl>
                                        <p:attrNameLst>
                                          <p:attrName>style.visibility</p:attrName>
                                        </p:attrNameLst>
                                      </p:cBhvr>
                                      <p:to>
                                        <p:strVal val="visible"/>
                                      </p:to>
                                    </p:set>
                                    <p:anim calcmode="lin" valueType="num">
                                      <p:cBhvr additive="base">
                                        <p:cTn id="46" dur="1000" fill="hold"/>
                                        <p:tgtEl>
                                          <p:spTgt spid="151568"/>
                                        </p:tgtEl>
                                        <p:attrNameLst>
                                          <p:attrName>ppt_x</p:attrName>
                                        </p:attrNameLst>
                                      </p:cBhvr>
                                      <p:tavLst>
                                        <p:tav tm="0">
                                          <p:val>
                                            <p:strVal val="1+#ppt_w/2"/>
                                          </p:val>
                                        </p:tav>
                                        <p:tav tm="100000">
                                          <p:val>
                                            <p:strVal val="#ppt_x"/>
                                          </p:val>
                                        </p:tav>
                                      </p:tavLst>
                                    </p:anim>
                                    <p:anim calcmode="lin" valueType="num">
                                      <p:cBhvr additive="base">
                                        <p:cTn id="47" dur="1000" fill="hold"/>
                                        <p:tgtEl>
                                          <p:spTgt spid="151568"/>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51581"/>
                                        </p:tgtEl>
                                        <p:attrNameLst>
                                          <p:attrName>style.visibility</p:attrName>
                                        </p:attrNameLst>
                                      </p:cBhvr>
                                      <p:to>
                                        <p:strVal val="visible"/>
                                      </p:to>
                                    </p:set>
                                    <p:animEffect transition="in" filter="wipe(left)">
                                      <p:cBhvr>
                                        <p:cTn id="52" dur="500"/>
                                        <p:tgtEl>
                                          <p:spTgt spid="15158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7" presetClass="entr" presetSubtype="0" fill="hold" grpId="0" nodeType="clickEffect">
                                  <p:stCondLst>
                                    <p:cond delay="0"/>
                                  </p:stCondLst>
                                  <p:childTnLst>
                                    <p:set>
                                      <p:cBhvr>
                                        <p:cTn id="56" dur="1" fill="hold">
                                          <p:stCondLst>
                                            <p:cond delay="0"/>
                                          </p:stCondLst>
                                        </p:cTn>
                                        <p:tgtEl>
                                          <p:spTgt spid="151569"/>
                                        </p:tgtEl>
                                        <p:attrNameLst>
                                          <p:attrName>style.visibility</p:attrName>
                                        </p:attrNameLst>
                                      </p:cBhvr>
                                      <p:to>
                                        <p:strVal val="visible"/>
                                      </p:to>
                                    </p:set>
                                    <p:animEffect transition="in" filter="fade">
                                      <p:cBhvr>
                                        <p:cTn id="57" dur="1000"/>
                                        <p:tgtEl>
                                          <p:spTgt spid="151569"/>
                                        </p:tgtEl>
                                      </p:cBhvr>
                                    </p:animEffect>
                                    <p:anim calcmode="lin" valueType="num">
                                      <p:cBhvr>
                                        <p:cTn id="58" dur="1000" fill="hold"/>
                                        <p:tgtEl>
                                          <p:spTgt spid="151569"/>
                                        </p:tgtEl>
                                        <p:attrNameLst>
                                          <p:attrName>ppt_x</p:attrName>
                                        </p:attrNameLst>
                                      </p:cBhvr>
                                      <p:tavLst>
                                        <p:tav tm="0">
                                          <p:val>
                                            <p:strVal val="#ppt_x"/>
                                          </p:val>
                                        </p:tav>
                                        <p:tav tm="100000">
                                          <p:val>
                                            <p:strVal val="#ppt_x"/>
                                          </p:val>
                                        </p:tav>
                                      </p:tavLst>
                                    </p:anim>
                                    <p:anim calcmode="lin" valueType="num">
                                      <p:cBhvr>
                                        <p:cTn id="59" dur="900" decel="100000" fill="hold"/>
                                        <p:tgtEl>
                                          <p:spTgt spid="151569"/>
                                        </p:tgtEl>
                                        <p:attrNameLst>
                                          <p:attrName>ppt_y</p:attrName>
                                        </p:attrNameLst>
                                      </p:cBhvr>
                                      <p:tavLst>
                                        <p:tav tm="0">
                                          <p:val>
                                            <p:strVal val="#ppt_y+1"/>
                                          </p:val>
                                        </p:tav>
                                        <p:tav tm="100000">
                                          <p:val>
                                            <p:strVal val="#ppt_y-.03"/>
                                          </p:val>
                                        </p:tav>
                                      </p:tavLst>
                                    </p:anim>
                                    <p:anim calcmode="lin" valueType="num">
                                      <p:cBhvr>
                                        <p:cTn id="60" dur="100" accel="100000" fill="hold">
                                          <p:stCondLst>
                                            <p:cond delay="900"/>
                                          </p:stCondLst>
                                        </p:cTn>
                                        <p:tgtEl>
                                          <p:spTgt spid="151569"/>
                                        </p:tgtEl>
                                        <p:attrNameLst>
                                          <p:attrName>ppt_y</p:attrName>
                                        </p:attrNameLst>
                                      </p:cBhvr>
                                      <p:tavLst>
                                        <p:tav tm="0">
                                          <p:val>
                                            <p:strVal val="#ppt_y-.03"/>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dissolve">
                                      <p:cBhvr>
                                        <p:cTn id="65" dur="500"/>
                                        <p:tgtEl>
                                          <p:spTgt spid="2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dissolve">
                                      <p:cBhvr>
                                        <p:cTn id="7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66" grpId="0" animBg="1"/>
      <p:bldP spid="151567" grpId="0"/>
      <p:bldP spid="151568" grpId="0"/>
      <p:bldP spid="151569" grpId="0"/>
      <p:bldP spid="151570" grpId="0"/>
      <p:bldP spid="151572" grpId="0"/>
      <p:bldP spid="151573" grpId="0"/>
      <p:bldP spid="151574" grpId="0"/>
      <p:bldP spid="151575" grpId="0"/>
      <p:bldP spid="151577" grpId="0"/>
      <p:bldP spid="151580" grpId="0"/>
      <p:bldP spid="151581" grpId="0"/>
      <p:bldP spid="20" grpId="0" animBg="1"/>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379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01889" y="857251"/>
            <a:ext cx="7337425"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59183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Text Box 6"/>
          <p:cNvSpPr txBox="1">
            <a:spLocks noChangeArrowheads="1"/>
          </p:cNvSpPr>
          <p:nvPr/>
        </p:nvSpPr>
        <p:spPr bwMode="auto">
          <a:xfrm>
            <a:off x="2181226" y="1143001"/>
            <a:ext cx="5172075"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l-GR" altLang="en-US">
                <a:solidFill>
                  <a:prstClr val="black"/>
                </a:solidFill>
              </a:rPr>
              <a:t>Στο οκταδικό σύστημα χρησιμοποιούνται οι αριθμοί 0-7.</a:t>
            </a:r>
            <a:r>
              <a:rPr lang="en-US" altLang="en-US">
                <a:solidFill>
                  <a:prstClr val="black"/>
                </a:solidFill>
              </a:rPr>
              <a:t/>
            </a:r>
            <a:br>
              <a:rPr lang="en-US" altLang="en-US">
                <a:solidFill>
                  <a:prstClr val="black"/>
                </a:solidFill>
              </a:rPr>
            </a:br>
            <a:r>
              <a:rPr lang="el-GR" altLang="en-US">
                <a:solidFill>
                  <a:prstClr val="black"/>
                </a:solidFill>
              </a:rPr>
              <a:t>Η βάση είναι το 8.</a:t>
            </a:r>
          </a:p>
          <a:p>
            <a:pPr eaLnBrk="0" fontAlgn="base" hangingPunct="0">
              <a:spcBef>
                <a:spcPct val="0"/>
              </a:spcBef>
              <a:spcAft>
                <a:spcPct val="0"/>
              </a:spcAft>
            </a:pPr>
            <a:r>
              <a:rPr lang="el-GR" altLang="en-US">
                <a:solidFill>
                  <a:prstClr val="black"/>
                </a:solidFill>
              </a:rPr>
              <a:t>Οι δυαδικοί αριθμοί μπορούν να μετατραπούν σε οκταδικούς, θεωρώντας ομάδες των 3 </a:t>
            </a:r>
            <a:r>
              <a:rPr lang="en-US" altLang="en-US">
                <a:solidFill>
                  <a:prstClr val="black"/>
                </a:solidFill>
              </a:rPr>
              <a:t>bit </a:t>
            </a:r>
            <a:r>
              <a:rPr lang="el-GR" altLang="en-US">
                <a:solidFill>
                  <a:prstClr val="black"/>
                </a:solidFill>
              </a:rPr>
              <a:t>και βρίσκοντας το αντίστοιχο οκταδικό χαρακτήρα</a:t>
            </a:r>
            <a:endParaRPr lang="en-US" altLang="en-US">
              <a:solidFill>
                <a:prstClr val="black"/>
              </a:solidFill>
            </a:endParaRPr>
          </a:p>
        </p:txBody>
      </p:sp>
      <p:sp>
        <p:nvSpPr>
          <p:cNvPr id="153617" name="Text Box 17"/>
          <p:cNvSpPr txBox="1">
            <a:spLocks noChangeArrowheads="1"/>
          </p:cNvSpPr>
          <p:nvPr/>
        </p:nvSpPr>
        <p:spPr bwMode="auto">
          <a:xfrm>
            <a:off x="3390900" y="3952876"/>
            <a:ext cx="3886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l-GR" altLang="en-US" sz="2000">
                <a:solidFill>
                  <a:prstClr val="black"/>
                </a:solidFill>
              </a:rPr>
              <a:t>Εκφράστε τον</a:t>
            </a:r>
            <a:r>
              <a:rPr lang="en-US" altLang="en-US" sz="2000">
                <a:solidFill>
                  <a:prstClr val="black"/>
                </a:solidFill>
              </a:rPr>
              <a:t> </a:t>
            </a:r>
            <a:r>
              <a:rPr lang="el-GR" altLang="en-US" sz="2000">
                <a:solidFill>
                  <a:prstClr val="black"/>
                </a:solidFill>
              </a:rPr>
              <a:t/>
            </a:r>
            <a:br>
              <a:rPr lang="el-GR" altLang="en-US" sz="2000">
                <a:solidFill>
                  <a:prstClr val="black"/>
                </a:solidFill>
              </a:rPr>
            </a:br>
            <a:r>
              <a:rPr lang="en-US" altLang="en-US" sz="2000">
                <a:solidFill>
                  <a:prstClr val="black"/>
                </a:solidFill>
              </a:rPr>
              <a:t>1 001 011 000 001 110</a:t>
            </a:r>
            <a:r>
              <a:rPr lang="en-US" altLang="en-US" sz="2000" baseline="-25000">
                <a:solidFill>
                  <a:prstClr val="black"/>
                </a:solidFill>
              </a:rPr>
              <a:t>2</a:t>
            </a:r>
            <a:r>
              <a:rPr lang="en-US" altLang="en-US" sz="2000">
                <a:solidFill>
                  <a:prstClr val="black"/>
                </a:solidFill>
              </a:rPr>
              <a:t> </a:t>
            </a:r>
            <a:r>
              <a:rPr lang="el-GR" altLang="en-US" sz="2000">
                <a:solidFill>
                  <a:prstClr val="black"/>
                </a:solidFill>
              </a:rPr>
              <a:t>στο οκταδικό</a:t>
            </a:r>
            <a:r>
              <a:rPr lang="en-US" altLang="en-US" sz="2000">
                <a:solidFill>
                  <a:prstClr val="black"/>
                </a:solidFill>
              </a:rPr>
              <a:t>:</a:t>
            </a:r>
          </a:p>
        </p:txBody>
      </p:sp>
      <p:sp>
        <p:nvSpPr>
          <p:cNvPr id="153620" name="Text Box 20"/>
          <p:cNvSpPr txBox="1">
            <a:spLocks noChangeArrowheads="1"/>
          </p:cNvSpPr>
          <p:nvPr/>
        </p:nvSpPr>
        <p:spPr bwMode="auto">
          <a:xfrm>
            <a:off x="3429000" y="5105401"/>
            <a:ext cx="4038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10000"/>
              </a:spcBef>
              <a:spcAft>
                <a:spcPct val="0"/>
              </a:spcAft>
            </a:pPr>
            <a:r>
              <a:rPr lang="el-GR" altLang="en-US" sz="2000">
                <a:solidFill>
                  <a:prstClr val="black"/>
                </a:solidFill>
              </a:rPr>
              <a:t>Θεωρώντας ομάδες των 3 </a:t>
            </a:r>
            <a:r>
              <a:rPr lang="en-US" altLang="en-US" sz="2000">
                <a:solidFill>
                  <a:prstClr val="black"/>
                </a:solidFill>
              </a:rPr>
              <a:t>Bit </a:t>
            </a:r>
            <a:r>
              <a:rPr lang="el-GR" altLang="en-US" sz="2000">
                <a:solidFill>
                  <a:prstClr val="black"/>
                </a:solidFill>
              </a:rPr>
              <a:t>βρίσκουμε ότι είναι</a:t>
            </a:r>
            <a:r>
              <a:rPr lang="en-US" altLang="en-US" sz="2000">
                <a:solidFill>
                  <a:prstClr val="black"/>
                </a:solidFill>
              </a:rPr>
              <a:t>, </a:t>
            </a:r>
            <a:r>
              <a:rPr lang="en-US" altLang="en-US" sz="2000">
                <a:solidFill>
                  <a:srgbClr val="FF0000"/>
                </a:solidFill>
              </a:rPr>
              <a:t>113016</a:t>
            </a:r>
            <a:r>
              <a:rPr lang="en-US" altLang="en-US" sz="2000" baseline="-25000">
                <a:solidFill>
                  <a:srgbClr val="FF0000"/>
                </a:solidFill>
              </a:rPr>
              <a:t>8</a:t>
            </a:r>
          </a:p>
        </p:txBody>
      </p:sp>
      <p:sp>
        <p:nvSpPr>
          <p:cNvPr id="62469" name="Rectangle 4"/>
          <p:cNvSpPr>
            <a:spLocks noChangeArrowheads="1"/>
          </p:cNvSpPr>
          <p:nvPr/>
        </p:nvSpPr>
        <p:spPr bwMode="auto">
          <a:xfrm>
            <a:off x="4467225" y="523876"/>
            <a:ext cx="2967038" cy="461963"/>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r>
              <a:rPr lang="el-GR" altLang="en-US">
                <a:solidFill>
                  <a:srgbClr val="FFFF99"/>
                </a:solidFill>
              </a:rPr>
              <a:t>Οκταδικοί Αριθμοί</a:t>
            </a:r>
            <a:r>
              <a:rPr lang="en-US" altLang="en-US">
                <a:solidFill>
                  <a:srgbClr val="FFFF99"/>
                </a:solidFill>
              </a:rPr>
              <a:t> (1)</a:t>
            </a:r>
          </a:p>
        </p:txBody>
      </p:sp>
      <p:sp>
        <p:nvSpPr>
          <p:cNvPr id="20" name="WordArt 17"/>
          <p:cNvSpPr>
            <a:spLocks noChangeArrowheads="1" noChangeShapeType="1" noTextEdit="1"/>
          </p:cNvSpPr>
          <p:nvPr/>
        </p:nvSpPr>
        <p:spPr bwMode="auto">
          <a:xfrm>
            <a:off x="2130425" y="3941763"/>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fontAlgn="base" hangingPunct="0">
              <a:spcBef>
                <a:spcPct val="0"/>
              </a:spcBef>
              <a:spcAft>
                <a:spcPct val="0"/>
              </a:spcAft>
            </a:pPr>
            <a:r>
              <a:rPr lang="el-GR"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Παράδειγμα</a:t>
            </a:r>
          </a:p>
        </p:txBody>
      </p:sp>
      <p:sp>
        <p:nvSpPr>
          <p:cNvPr id="21" name="WordArt 18"/>
          <p:cNvSpPr>
            <a:spLocks noChangeArrowheads="1" noChangeShapeType="1" noTextEdit="1"/>
          </p:cNvSpPr>
          <p:nvPr/>
        </p:nvSpPr>
        <p:spPr bwMode="auto">
          <a:xfrm>
            <a:off x="2101850" y="5118101"/>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fontAlgn="base" hangingPunct="0">
              <a:spcBef>
                <a:spcPct val="0"/>
              </a:spcBef>
              <a:spcAft>
                <a:spcPct val="0"/>
              </a:spcAft>
            </a:pPr>
            <a:r>
              <a:rPr lang="el-GR"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Λύση</a:t>
            </a:r>
          </a:p>
        </p:txBody>
      </p:sp>
      <p:grpSp>
        <p:nvGrpSpPr>
          <p:cNvPr id="62472" name="Group 41"/>
          <p:cNvGrpSpPr>
            <a:grpSpLocks/>
          </p:cNvGrpSpPr>
          <p:nvPr/>
        </p:nvGrpSpPr>
        <p:grpSpPr bwMode="auto">
          <a:xfrm>
            <a:off x="7240738" y="1484313"/>
            <a:ext cx="2968625" cy="2906713"/>
            <a:chOff x="5750415" y="914400"/>
            <a:chExt cx="2968581" cy="3123632"/>
          </a:xfrm>
        </p:grpSpPr>
        <p:sp>
          <p:nvSpPr>
            <p:cNvPr id="62473" name="Rectangle 31"/>
            <p:cNvSpPr>
              <a:spLocks noChangeArrowheads="1"/>
            </p:cNvSpPr>
            <p:nvPr/>
          </p:nvSpPr>
          <p:spPr bwMode="auto">
            <a:xfrm>
              <a:off x="5769735" y="914400"/>
              <a:ext cx="2764665" cy="3123632"/>
            </a:xfrm>
            <a:prstGeom prst="rect">
              <a:avLst/>
            </a:prstGeom>
            <a:solidFill>
              <a:srgbClr val="EAEAEA"/>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l-GR" altLang="en-US">
                <a:solidFill>
                  <a:prstClr val="black"/>
                </a:solidFill>
              </a:endParaRPr>
            </a:p>
          </p:txBody>
        </p:sp>
        <p:sp>
          <p:nvSpPr>
            <p:cNvPr id="62474" name="Text Box 32"/>
            <p:cNvSpPr txBox="1">
              <a:spLocks noChangeArrowheads="1"/>
            </p:cNvSpPr>
            <p:nvPr/>
          </p:nvSpPr>
          <p:spPr bwMode="auto">
            <a:xfrm>
              <a:off x="6248400" y="1203325"/>
              <a:ext cx="457200" cy="2745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n-US" altLang="en-US" sz="2000" dirty="0">
                  <a:solidFill>
                    <a:srgbClr val="FF0000"/>
                  </a:solidFill>
                </a:rPr>
                <a:t>0 1 2 3 4 5 6 7</a:t>
              </a:r>
            </a:p>
          </p:txBody>
        </p:sp>
        <p:sp>
          <p:nvSpPr>
            <p:cNvPr id="62475" name="Text Box 33"/>
            <p:cNvSpPr txBox="1">
              <a:spLocks noChangeArrowheads="1"/>
            </p:cNvSpPr>
            <p:nvPr/>
          </p:nvSpPr>
          <p:spPr bwMode="auto">
            <a:xfrm>
              <a:off x="7010400" y="1203325"/>
              <a:ext cx="457200" cy="2745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n-US" altLang="en-US" sz="2000" dirty="0">
                  <a:solidFill>
                    <a:srgbClr val="0000FF"/>
                  </a:solidFill>
                </a:rPr>
                <a:t>0 1 2 3 4 5 6 7</a:t>
              </a:r>
            </a:p>
          </p:txBody>
        </p:sp>
        <p:sp>
          <p:nvSpPr>
            <p:cNvPr id="62476" name="Text Box 34"/>
            <p:cNvSpPr txBox="1">
              <a:spLocks noChangeArrowheads="1"/>
            </p:cNvSpPr>
            <p:nvPr/>
          </p:nvSpPr>
          <p:spPr bwMode="auto">
            <a:xfrm>
              <a:off x="7772400" y="1203325"/>
              <a:ext cx="838200" cy="2745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n-US" altLang="en-US" sz="2000" dirty="0">
                  <a:solidFill>
                    <a:srgbClr val="212121"/>
                  </a:solidFill>
                </a:rPr>
                <a:t>000 001 010 011 100 101 110 111</a:t>
              </a:r>
            </a:p>
          </p:txBody>
        </p:sp>
        <p:sp>
          <p:nvSpPr>
            <p:cNvPr id="62477" name="Text Box 35"/>
            <p:cNvSpPr txBox="1">
              <a:spLocks noChangeArrowheads="1"/>
            </p:cNvSpPr>
            <p:nvPr/>
          </p:nvSpPr>
          <p:spPr bwMode="auto">
            <a:xfrm>
              <a:off x="5750415" y="914400"/>
              <a:ext cx="1371600" cy="363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l-GR" altLang="en-US" sz="1600">
                  <a:solidFill>
                    <a:srgbClr val="FF0000"/>
                  </a:solidFill>
                </a:rPr>
                <a:t>Δεκαδικοί</a:t>
              </a:r>
              <a:endParaRPr lang="en-US" altLang="en-US" sz="1600">
                <a:solidFill>
                  <a:srgbClr val="FF0000"/>
                </a:solidFill>
              </a:endParaRPr>
            </a:p>
          </p:txBody>
        </p:sp>
        <p:sp>
          <p:nvSpPr>
            <p:cNvPr id="62478" name="Text Box 36"/>
            <p:cNvSpPr txBox="1">
              <a:spLocks noChangeArrowheads="1"/>
            </p:cNvSpPr>
            <p:nvPr/>
          </p:nvSpPr>
          <p:spPr bwMode="auto">
            <a:xfrm>
              <a:off x="6664815" y="914400"/>
              <a:ext cx="1371600" cy="363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l-GR" altLang="en-US" sz="1600">
                  <a:solidFill>
                    <a:srgbClr val="0000FF"/>
                  </a:solidFill>
                </a:rPr>
                <a:t>Οκταδικοί</a:t>
              </a:r>
              <a:endParaRPr lang="en-US" altLang="en-US" sz="1600">
                <a:solidFill>
                  <a:srgbClr val="0000FF"/>
                </a:solidFill>
              </a:endParaRPr>
            </a:p>
          </p:txBody>
        </p:sp>
        <p:sp>
          <p:nvSpPr>
            <p:cNvPr id="62479" name="Text Box 37"/>
            <p:cNvSpPr txBox="1">
              <a:spLocks noChangeArrowheads="1"/>
            </p:cNvSpPr>
            <p:nvPr/>
          </p:nvSpPr>
          <p:spPr bwMode="auto">
            <a:xfrm>
              <a:off x="7669368" y="914400"/>
              <a:ext cx="1049628" cy="363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l-GR" altLang="en-US" sz="1600">
                  <a:solidFill>
                    <a:srgbClr val="212121"/>
                  </a:solidFill>
                </a:rPr>
                <a:t>Δυαδικοί</a:t>
              </a:r>
              <a:endParaRPr lang="en-US" altLang="en-US" sz="1600">
                <a:solidFill>
                  <a:srgbClr val="212121"/>
                </a:solidFill>
              </a:endParaRPr>
            </a:p>
          </p:txBody>
        </p:sp>
        <p:sp>
          <p:nvSpPr>
            <p:cNvPr id="62480" name="Line 38"/>
            <p:cNvSpPr>
              <a:spLocks noChangeShapeType="1"/>
            </p:cNvSpPr>
            <p:nvPr/>
          </p:nvSpPr>
          <p:spPr bwMode="auto">
            <a:xfrm>
              <a:off x="5943600" y="12192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l-GR" sz="2400">
                <a:solidFill>
                  <a:prstClr val="black"/>
                </a:solidFill>
                <a:latin typeface="Times New Roman" panose="02020603050405020304" pitchFamily="18" charset="0"/>
              </a:endParaRPr>
            </a:p>
          </p:txBody>
        </p:sp>
        <p:sp>
          <p:nvSpPr>
            <p:cNvPr id="62481" name="Line 39"/>
            <p:cNvSpPr>
              <a:spLocks noChangeShapeType="1"/>
            </p:cNvSpPr>
            <p:nvPr/>
          </p:nvSpPr>
          <p:spPr bwMode="auto">
            <a:xfrm flipH="1">
              <a:off x="6705600" y="914400"/>
              <a:ext cx="11805" cy="3123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l-GR" sz="2400">
                <a:solidFill>
                  <a:prstClr val="black"/>
                </a:solidFill>
                <a:latin typeface="Times New Roman" panose="02020603050405020304" pitchFamily="18" charset="0"/>
              </a:endParaRPr>
            </a:p>
          </p:txBody>
        </p:sp>
        <p:sp>
          <p:nvSpPr>
            <p:cNvPr id="62482" name="Line 40"/>
            <p:cNvSpPr>
              <a:spLocks noChangeShapeType="1"/>
            </p:cNvSpPr>
            <p:nvPr/>
          </p:nvSpPr>
          <p:spPr bwMode="auto">
            <a:xfrm>
              <a:off x="7696200" y="914400"/>
              <a:ext cx="0" cy="3123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l-GR" sz="2400">
                <a:solidFill>
                  <a:prstClr val="black"/>
                </a:solidFill>
                <a:latin typeface="Times New Roman" panose="02020603050405020304" pitchFamily="18" charset="0"/>
              </a:endParaRPr>
            </a:p>
          </p:txBody>
        </p:sp>
      </p:grpSp>
    </p:spTree>
    <p:extLst>
      <p:ext uri="{BB962C8B-B14F-4D97-AF65-F5344CB8AC3E}">
        <p14:creationId xmlns:p14="http://schemas.microsoft.com/office/powerpoint/2010/main" val="41295714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153617"/>
                                        </p:tgtEl>
                                        <p:attrNameLst>
                                          <p:attrName>style.visibility</p:attrName>
                                        </p:attrNameLst>
                                      </p:cBhvr>
                                      <p:to>
                                        <p:strVal val="visible"/>
                                      </p:to>
                                    </p:set>
                                    <p:anim calcmode="lin" valueType="num">
                                      <p:cBhvr additive="base">
                                        <p:cTn id="7" dur="500" fill="hold"/>
                                        <p:tgtEl>
                                          <p:spTgt spid="153617"/>
                                        </p:tgtEl>
                                        <p:attrNameLst>
                                          <p:attrName>ppt_x</p:attrName>
                                        </p:attrNameLst>
                                      </p:cBhvr>
                                      <p:tavLst>
                                        <p:tav tm="0">
                                          <p:val>
                                            <p:strVal val="1+#ppt_w/2"/>
                                          </p:val>
                                        </p:tav>
                                        <p:tav tm="100000">
                                          <p:val>
                                            <p:strVal val="#ppt_x"/>
                                          </p:val>
                                        </p:tav>
                                      </p:tavLst>
                                    </p:anim>
                                    <p:anim calcmode="lin" valueType="num">
                                      <p:cBhvr additive="base">
                                        <p:cTn id="8" dur="500" fill="hold"/>
                                        <p:tgtEl>
                                          <p:spTgt spid="1536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3620"/>
                                        </p:tgtEl>
                                        <p:attrNameLst>
                                          <p:attrName>style.visibility</p:attrName>
                                        </p:attrNameLst>
                                      </p:cBhvr>
                                      <p:to>
                                        <p:strVal val="visible"/>
                                      </p:to>
                                    </p:set>
                                    <p:anim calcmode="lin" valueType="num">
                                      <p:cBhvr additive="base">
                                        <p:cTn id="11" dur="500" fill="hold"/>
                                        <p:tgtEl>
                                          <p:spTgt spid="153620"/>
                                        </p:tgtEl>
                                        <p:attrNameLst>
                                          <p:attrName>ppt_x</p:attrName>
                                        </p:attrNameLst>
                                      </p:cBhvr>
                                      <p:tavLst>
                                        <p:tav tm="0">
                                          <p:val>
                                            <p:strVal val="1+#ppt_w/2"/>
                                          </p:val>
                                        </p:tav>
                                        <p:tav tm="100000">
                                          <p:val>
                                            <p:strVal val="#ppt_x"/>
                                          </p:val>
                                        </p:tav>
                                      </p:tavLst>
                                    </p:anim>
                                    <p:anim calcmode="lin" valueType="num">
                                      <p:cBhvr additive="base">
                                        <p:cTn id="12" dur="500" fill="hold"/>
                                        <p:tgtEl>
                                          <p:spTgt spid="153620"/>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dissolve">
                                      <p:cBhvr>
                                        <p:cTn id="17" dur="500"/>
                                        <p:tgtEl>
                                          <p:spTgt spid="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7" grpId="0"/>
      <p:bldP spid="153620" grpId="0"/>
      <p:bldP spid="20" grpId="0" animBg="1"/>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Text Box 5"/>
          <p:cNvSpPr txBox="1">
            <a:spLocks noChangeArrowheads="1"/>
          </p:cNvSpPr>
          <p:nvPr/>
        </p:nvSpPr>
        <p:spPr bwMode="auto">
          <a:xfrm>
            <a:off x="2438401" y="3276600"/>
            <a:ext cx="710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l-GR" altLang="en-US">
              <a:solidFill>
                <a:prstClr val="black"/>
              </a:solidFill>
            </a:endParaRPr>
          </a:p>
        </p:txBody>
      </p:sp>
      <p:sp>
        <p:nvSpPr>
          <p:cNvPr id="155655" name="Rectangle 7"/>
          <p:cNvSpPr>
            <a:spLocks noChangeArrowheads="1"/>
          </p:cNvSpPr>
          <p:nvPr/>
        </p:nvSpPr>
        <p:spPr bwMode="auto">
          <a:xfrm>
            <a:off x="2366963" y="2400301"/>
            <a:ext cx="4114800" cy="6699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fontAlgn="base">
              <a:spcBef>
                <a:spcPct val="0"/>
              </a:spcBef>
              <a:spcAft>
                <a:spcPct val="0"/>
              </a:spcAft>
            </a:pPr>
            <a:endParaRPr lang="el-GR" altLang="en-US">
              <a:solidFill>
                <a:prstClr val="black"/>
              </a:solidFill>
            </a:endParaRPr>
          </a:p>
        </p:txBody>
      </p:sp>
      <p:sp>
        <p:nvSpPr>
          <p:cNvPr id="155656" name="Text Box 8"/>
          <p:cNvSpPr txBox="1">
            <a:spLocks noChangeArrowheads="1"/>
          </p:cNvSpPr>
          <p:nvPr/>
        </p:nvSpPr>
        <p:spPr bwMode="auto">
          <a:xfrm>
            <a:off x="6024563" y="2460626"/>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50000"/>
              </a:spcBef>
              <a:spcAft>
                <a:spcPct val="0"/>
              </a:spcAft>
            </a:pPr>
            <a:r>
              <a:rPr lang="en-US" altLang="en-US" sz="2000" b="1">
                <a:solidFill>
                  <a:prstClr val="black"/>
                </a:solidFill>
              </a:rPr>
              <a:t>.</a:t>
            </a:r>
          </a:p>
        </p:txBody>
      </p:sp>
      <p:sp>
        <p:nvSpPr>
          <p:cNvPr id="155657" name="Text Box 9"/>
          <p:cNvSpPr txBox="1">
            <a:spLocks noChangeArrowheads="1"/>
          </p:cNvSpPr>
          <p:nvPr/>
        </p:nvSpPr>
        <p:spPr bwMode="auto">
          <a:xfrm>
            <a:off x="3722688" y="4741863"/>
            <a:ext cx="25908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50000"/>
              </a:spcBef>
              <a:spcAft>
                <a:spcPct val="0"/>
              </a:spcAft>
            </a:pPr>
            <a:r>
              <a:rPr lang="en-US" altLang="en-US" sz="2000">
                <a:solidFill>
                  <a:prstClr val="black"/>
                </a:solidFill>
              </a:rPr>
              <a:t>3     7    0   2</a:t>
            </a:r>
            <a:r>
              <a:rPr lang="en-US" altLang="en-US" sz="2000" baseline="-25000">
                <a:solidFill>
                  <a:prstClr val="black"/>
                </a:solidFill>
              </a:rPr>
              <a:t>8</a:t>
            </a:r>
            <a:r>
              <a:rPr lang="el-GR" altLang="en-US" sz="2000" baseline="-25000">
                <a:solidFill>
                  <a:prstClr val="black"/>
                </a:solidFill>
              </a:rPr>
              <a:t>  </a:t>
            </a:r>
            <a:r>
              <a:rPr lang="el-GR" altLang="en-US" sz="2000">
                <a:solidFill>
                  <a:prstClr val="black"/>
                </a:solidFill>
              </a:rPr>
              <a:t>(Ψηφία)</a:t>
            </a:r>
            <a:endParaRPr lang="en-US" altLang="en-US" sz="2000">
              <a:solidFill>
                <a:prstClr val="black"/>
              </a:solidFill>
            </a:endParaRPr>
          </a:p>
          <a:p>
            <a:pPr fontAlgn="base">
              <a:spcBef>
                <a:spcPct val="50000"/>
              </a:spcBef>
              <a:spcAft>
                <a:spcPct val="0"/>
              </a:spcAft>
            </a:pPr>
            <a:r>
              <a:rPr lang="en-US" altLang="en-US" sz="2000">
                <a:solidFill>
                  <a:prstClr val="black"/>
                </a:solidFill>
              </a:rPr>
              <a:t> </a:t>
            </a:r>
          </a:p>
        </p:txBody>
      </p:sp>
      <p:sp>
        <p:nvSpPr>
          <p:cNvPr id="155658" name="Text Box 10"/>
          <p:cNvSpPr txBox="1">
            <a:spLocks noChangeArrowheads="1"/>
          </p:cNvSpPr>
          <p:nvPr/>
        </p:nvSpPr>
        <p:spPr bwMode="auto">
          <a:xfrm>
            <a:off x="6048375" y="5199064"/>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r>
              <a:rPr lang="en-US" altLang="en-US" sz="2000">
                <a:solidFill>
                  <a:srgbClr val="FF0000"/>
                </a:solidFill>
              </a:rPr>
              <a:t>1986</a:t>
            </a:r>
            <a:r>
              <a:rPr lang="en-US" altLang="en-US" sz="2000" baseline="-25000">
                <a:solidFill>
                  <a:srgbClr val="FF0000"/>
                </a:solidFill>
              </a:rPr>
              <a:t>10</a:t>
            </a:r>
            <a:endParaRPr lang="en-US" altLang="en-US" sz="2000">
              <a:solidFill>
                <a:srgbClr val="FF0000"/>
              </a:solidFill>
            </a:endParaRPr>
          </a:p>
        </p:txBody>
      </p:sp>
      <p:sp>
        <p:nvSpPr>
          <p:cNvPr id="155659" name="Text Box 11"/>
          <p:cNvSpPr txBox="1">
            <a:spLocks noChangeArrowheads="1"/>
          </p:cNvSpPr>
          <p:nvPr/>
        </p:nvSpPr>
        <p:spPr bwMode="auto">
          <a:xfrm>
            <a:off x="2443163" y="2536825"/>
            <a:ext cx="213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50000"/>
              </a:spcBef>
              <a:spcAft>
                <a:spcPct val="0"/>
              </a:spcAft>
            </a:pPr>
            <a:r>
              <a:rPr lang="el-GR" altLang="en-US" sz="2000">
                <a:solidFill>
                  <a:prstClr val="black"/>
                </a:solidFill>
              </a:rPr>
              <a:t>Βάρη Οκταδικού</a:t>
            </a:r>
            <a:endParaRPr lang="en-US" altLang="en-US" sz="2000">
              <a:solidFill>
                <a:prstClr val="black"/>
              </a:solidFill>
            </a:endParaRPr>
          </a:p>
        </p:txBody>
      </p:sp>
      <p:sp>
        <p:nvSpPr>
          <p:cNvPr id="155660" name="Text Box 12"/>
          <p:cNvSpPr txBox="1">
            <a:spLocks noChangeArrowheads="1"/>
          </p:cNvSpPr>
          <p:nvPr/>
        </p:nvSpPr>
        <p:spPr bwMode="auto">
          <a:xfrm>
            <a:off x="4500563" y="2460626"/>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50000"/>
              </a:spcBef>
              <a:spcAft>
                <a:spcPct val="0"/>
              </a:spcAft>
            </a:pPr>
            <a:r>
              <a:rPr lang="en-US" altLang="en-US" sz="1800">
                <a:solidFill>
                  <a:prstClr val="black"/>
                </a:solidFill>
              </a:rPr>
              <a:t>8</a:t>
            </a:r>
            <a:r>
              <a:rPr lang="en-US" altLang="en-US" sz="1800" baseline="30000">
                <a:solidFill>
                  <a:prstClr val="black"/>
                </a:solidFill>
              </a:rPr>
              <a:t>3</a:t>
            </a:r>
            <a:r>
              <a:rPr lang="en-US" altLang="en-US" sz="1800">
                <a:solidFill>
                  <a:prstClr val="black"/>
                </a:solidFill>
              </a:rPr>
              <a:t>    8</a:t>
            </a:r>
            <a:r>
              <a:rPr lang="en-US" altLang="en-US" sz="1800" baseline="30000">
                <a:solidFill>
                  <a:prstClr val="black"/>
                </a:solidFill>
              </a:rPr>
              <a:t>2</a:t>
            </a:r>
            <a:r>
              <a:rPr lang="en-US" altLang="en-US" sz="1800">
                <a:solidFill>
                  <a:prstClr val="black"/>
                </a:solidFill>
              </a:rPr>
              <a:t>    8</a:t>
            </a:r>
            <a:r>
              <a:rPr lang="en-US" altLang="en-US" sz="1800" baseline="30000">
                <a:solidFill>
                  <a:prstClr val="black"/>
                </a:solidFill>
              </a:rPr>
              <a:t>1</a:t>
            </a:r>
            <a:r>
              <a:rPr lang="en-US" altLang="en-US" sz="1800">
                <a:solidFill>
                  <a:prstClr val="black"/>
                </a:solidFill>
              </a:rPr>
              <a:t>    8</a:t>
            </a:r>
            <a:r>
              <a:rPr lang="en-US" altLang="en-US" sz="1800" baseline="30000">
                <a:solidFill>
                  <a:prstClr val="black"/>
                </a:solidFill>
              </a:rPr>
              <a:t>0</a:t>
            </a:r>
            <a:r>
              <a:rPr lang="en-US" altLang="en-US" sz="1800">
                <a:solidFill>
                  <a:prstClr val="black"/>
                </a:solidFill>
              </a:rPr>
              <a:t> </a:t>
            </a:r>
          </a:p>
        </p:txBody>
      </p:sp>
      <p:sp>
        <p:nvSpPr>
          <p:cNvPr id="155661" name="Text Box 13"/>
          <p:cNvSpPr txBox="1">
            <a:spLocks noChangeArrowheads="1"/>
          </p:cNvSpPr>
          <p:nvPr/>
        </p:nvSpPr>
        <p:spPr bwMode="auto">
          <a:xfrm>
            <a:off x="4348163" y="2689226"/>
            <a:ext cx="182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50000"/>
              </a:spcBef>
              <a:spcAft>
                <a:spcPct val="0"/>
              </a:spcAft>
            </a:pPr>
            <a:r>
              <a:rPr lang="en-US" altLang="en-US" sz="1800">
                <a:solidFill>
                  <a:prstClr val="black"/>
                </a:solidFill>
              </a:rPr>
              <a:t>512   64     8     1</a:t>
            </a:r>
          </a:p>
        </p:txBody>
      </p:sp>
      <p:sp>
        <p:nvSpPr>
          <p:cNvPr id="155662" name="Text Box 14"/>
          <p:cNvSpPr txBox="1">
            <a:spLocks noChangeArrowheads="1"/>
          </p:cNvSpPr>
          <p:nvPr/>
        </p:nvSpPr>
        <p:spPr bwMode="auto">
          <a:xfrm>
            <a:off x="6024563" y="2689226"/>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50000"/>
              </a:spcBef>
              <a:spcAft>
                <a:spcPct val="0"/>
              </a:spcAft>
            </a:pPr>
            <a:r>
              <a:rPr lang="en-US" altLang="en-US" sz="2000" b="1">
                <a:solidFill>
                  <a:prstClr val="black"/>
                </a:solidFill>
              </a:rPr>
              <a:t>.</a:t>
            </a:r>
          </a:p>
        </p:txBody>
      </p:sp>
      <p:sp>
        <p:nvSpPr>
          <p:cNvPr id="155663" name="Text Box 15"/>
          <p:cNvSpPr txBox="1">
            <a:spLocks noChangeArrowheads="1"/>
          </p:cNvSpPr>
          <p:nvPr/>
        </p:nvSpPr>
        <p:spPr bwMode="auto">
          <a:xfrm>
            <a:off x="4119563" y="2352675"/>
            <a:ext cx="30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50000"/>
              </a:spcBef>
              <a:spcAft>
                <a:spcPct val="0"/>
              </a:spcAft>
            </a:pPr>
            <a:r>
              <a:rPr lang="en-US" altLang="en-US" sz="3600">
                <a:solidFill>
                  <a:prstClr val="black"/>
                </a:solidFill>
              </a:rPr>
              <a:t>{</a:t>
            </a:r>
          </a:p>
        </p:txBody>
      </p:sp>
      <p:sp>
        <p:nvSpPr>
          <p:cNvPr id="155664" name="Text Box 16"/>
          <p:cNvSpPr txBox="1">
            <a:spLocks noChangeArrowheads="1"/>
          </p:cNvSpPr>
          <p:nvPr/>
        </p:nvSpPr>
        <p:spPr bwMode="auto">
          <a:xfrm>
            <a:off x="3467100" y="3421064"/>
            <a:ext cx="3886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l-GR" altLang="en-US" sz="2000">
                <a:solidFill>
                  <a:prstClr val="black"/>
                </a:solidFill>
              </a:rPr>
              <a:t>Εκφράστε τον αριθμό</a:t>
            </a:r>
            <a:r>
              <a:rPr lang="en-US" altLang="en-US" sz="2000">
                <a:solidFill>
                  <a:prstClr val="black"/>
                </a:solidFill>
              </a:rPr>
              <a:t> 3702</a:t>
            </a:r>
            <a:r>
              <a:rPr lang="en-US" altLang="en-US" sz="2000" baseline="-25000">
                <a:solidFill>
                  <a:prstClr val="black"/>
                </a:solidFill>
              </a:rPr>
              <a:t>8</a:t>
            </a:r>
            <a:r>
              <a:rPr lang="en-US" altLang="en-US" sz="2000">
                <a:solidFill>
                  <a:prstClr val="black"/>
                </a:solidFill>
              </a:rPr>
              <a:t> </a:t>
            </a:r>
            <a:r>
              <a:rPr lang="el-GR" altLang="en-US" sz="2000">
                <a:solidFill>
                  <a:prstClr val="black"/>
                </a:solidFill>
              </a:rPr>
              <a:t>στο δεκαδικό</a:t>
            </a:r>
            <a:r>
              <a:rPr lang="en-US" altLang="en-US" sz="2000">
                <a:solidFill>
                  <a:prstClr val="black"/>
                </a:solidFill>
              </a:rPr>
              <a:t>.</a:t>
            </a:r>
          </a:p>
        </p:txBody>
      </p:sp>
      <p:sp>
        <p:nvSpPr>
          <p:cNvPr id="155667" name="Text Box 19"/>
          <p:cNvSpPr txBox="1">
            <a:spLocks noChangeArrowheads="1"/>
          </p:cNvSpPr>
          <p:nvPr/>
        </p:nvSpPr>
        <p:spPr bwMode="auto">
          <a:xfrm>
            <a:off x="3633788" y="4414838"/>
            <a:ext cx="3962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r>
              <a:rPr lang="en-US" altLang="en-US" sz="2000">
                <a:solidFill>
                  <a:prstClr val="black"/>
                </a:solidFill>
              </a:rPr>
              <a:t>512  64   8   1</a:t>
            </a:r>
            <a:r>
              <a:rPr lang="el-GR" altLang="en-US" sz="2000">
                <a:solidFill>
                  <a:prstClr val="black"/>
                </a:solidFill>
              </a:rPr>
              <a:t>   (Βάρη)</a:t>
            </a:r>
            <a:endParaRPr lang="en-US" altLang="en-US" sz="2000">
              <a:solidFill>
                <a:prstClr val="black"/>
              </a:solidFill>
            </a:endParaRPr>
          </a:p>
        </p:txBody>
      </p:sp>
      <p:sp>
        <p:nvSpPr>
          <p:cNvPr id="155668" name="Text Box 20"/>
          <p:cNvSpPr txBox="1">
            <a:spLocks noChangeArrowheads="1"/>
          </p:cNvSpPr>
          <p:nvPr/>
        </p:nvSpPr>
        <p:spPr bwMode="auto">
          <a:xfrm>
            <a:off x="3000375" y="5199064"/>
            <a:ext cx="480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n-US" altLang="en-US" sz="2000" dirty="0">
                <a:solidFill>
                  <a:prstClr val="black"/>
                </a:solidFill>
              </a:rPr>
              <a:t>3(512) + 7(64) +0(8) +2(1) =</a:t>
            </a:r>
          </a:p>
        </p:txBody>
      </p:sp>
      <p:sp>
        <p:nvSpPr>
          <p:cNvPr id="64527" name="Text Box 13"/>
          <p:cNvSpPr txBox="1">
            <a:spLocks noChangeArrowheads="1"/>
          </p:cNvSpPr>
          <p:nvPr/>
        </p:nvSpPr>
        <p:spPr bwMode="auto">
          <a:xfrm>
            <a:off x="2073275" y="1085850"/>
            <a:ext cx="4953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l-GR" altLang="en-US">
                <a:solidFill>
                  <a:prstClr val="black"/>
                </a:solidFill>
              </a:rPr>
              <a:t>Στο οκταδικό σύστημα η βάση είναι το 8. Κάθε ψηφίο έχει συγκεκριμένο βάρος δύναμης του 8. </a:t>
            </a:r>
            <a:endParaRPr lang="en-US" altLang="en-US">
              <a:solidFill>
                <a:prstClr val="black"/>
              </a:solidFill>
            </a:endParaRPr>
          </a:p>
          <a:p>
            <a:pPr eaLnBrk="0" fontAlgn="base" hangingPunct="0">
              <a:spcBef>
                <a:spcPct val="50000"/>
              </a:spcBef>
              <a:spcAft>
                <a:spcPct val="0"/>
              </a:spcAft>
            </a:pPr>
            <a:endParaRPr lang="en-US" altLang="en-US">
              <a:solidFill>
                <a:prstClr val="black"/>
              </a:solidFill>
            </a:endParaRPr>
          </a:p>
        </p:txBody>
      </p:sp>
      <p:sp>
        <p:nvSpPr>
          <p:cNvPr id="64528" name="Rectangle 4"/>
          <p:cNvSpPr>
            <a:spLocks noChangeArrowheads="1"/>
          </p:cNvSpPr>
          <p:nvPr/>
        </p:nvSpPr>
        <p:spPr bwMode="auto">
          <a:xfrm>
            <a:off x="4467225" y="523876"/>
            <a:ext cx="2967038" cy="461963"/>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r>
              <a:rPr lang="el-GR" altLang="en-US">
                <a:solidFill>
                  <a:srgbClr val="FFFF99"/>
                </a:solidFill>
              </a:rPr>
              <a:t>Οκταδικοί Αριθμοί</a:t>
            </a:r>
            <a:r>
              <a:rPr lang="en-US" altLang="en-US">
                <a:solidFill>
                  <a:srgbClr val="FFFF99"/>
                </a:solidFill>
              </a:rPr>
              <a:t> (2)</a:t>
            </a:r>
          </a:p>
        </p:txBody>
      </p:sp>
      <p:sp>
        <p:nvSpPr>
          <p:cNvPr id="64" name="WordArt 17"/>
          <p:cNvSpPr>
            <a:spLocks noChangeArrowheads="1" noChangeShapeType="1" noTextEdit="1"/>
          </p:cNvSpPr>
          <p:nvPr/>
        </p:nvSpPr>
        <p:spPr bwMode="auto">
          <a:xfrm>
            <a:off x="2101850" y="3503613"/>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fontAlgn="base" hangingPunct="0">
              <a:spcBef>
                <a:spcPct val="0"/>
              </a:spcBef>
              <a:spcAft>
                <a:spcPct val="0"/>
              </a:spcAft>
            </a:pPr>
            <a:r>
              <a:rPr lang="el-GR"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Παράδειγμα</a:t>
            </a:r>
          </a:p>
        </p:txBody>
      </p:sp>
      <p:sp>
        <p:nvSpPr>
          <p:cNvPr id="65" name="WordArt 18"/>
          <p:cNvSpPr>
            <a:spLocks noChangeArrowheads="1" noChangeShapeType="1" noTextEdit="1"/>
          </p:cNvSpPr>
          <p:nvPr/>
        </p:nvSpPr>
        <p:spPr bwMode="auto">
          <a:xfrm>
            <a:off x="2101850" y="4489451"/>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fontAlgn="base" hangingPunct="0">
              <a:spcBef>
                <a:spcPct val="0"/>
              </a:spcBef>
              <a:spcAft>
                <a:spcPct val="0"/>
              </a:spcAft>
            </a:pPr>
            <a:r>
              <a:rPr lang="el-GR"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Λύση</a:t>
            </a:r>
          </a:p>
        </p:txBody>
      </p:sp>
      <p:grpSp>
        <p:nvGrpSpPr>
          <p:cNvPr id="30" name="Group 41"/>
          <p:cNvGrpSpPr>
            <a:grpSpLocks/>
          </p:cNvGrpSpPr>
          <p:nvPr/>
        </p:nvGrpSpPr>
        <p:grpSpPr bwMode="auto">
          <a:xfrm>
            <a:off x="7240738" y="1484313"/>
            <a:ext cx="2968625" cy="2906713"/>
            <a:chOff x="5750415" y="914400"/>
            <a:chExt cx="2968581" cy="3123632"/>
          </a:xfrm>
        </p:grpSpPr>
        <p:sp>
          <p:nvSpPr>
            <p:cNvPr id="31" name="Rectangle 31"/>
            <p:cNvSpPr>
              <a:spLocks noChangeArrowheads="1"/>
            </p:cNvSpPr>
            <p:nvPr/>
          </p:nvSpPr>
          <p:spPr bwMode="auto">
            <a:xfrm>
              <a:off x="5769735" y="914400"/>
              <a:ext cx="2764665" cy="3123632"/>
            </a:xfrm>
            <a:prstGeom prst="rect">
              <a:avLst/>
            </a:prstGeom>
            <a:solidFill>
              <a:srgbClr val="EAEAEA"/>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l-GR" altLang="en-US">
                <a:solidFill>
                  <a:prstClr val="black"/>
                </a:solidFill>
              </a:endParaRPr>
            </a:p>
          </p:txBody>
        </p:sp>
        <p:sp>
          <p:nvSpPr>
            <p:cNvPr id="32" name="Text Box 32"/>
            <p:cNvSpPr txBox="1">
              <a:spLocks noChangeArrowheads="1"/>
            </p:cNvSpPr>
            <p:nvPr/>
          </p:nvSpPr>
          <p:spPr bwMode="auto">
            <a:xfrm>
              <a:off x="6248400" y="1203325"/>
              <a:ext cx="457200" cy="2745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n-US" altLang="en-US" sz="2000" dirty="0">
                  <a:solidFill>
                    <a:srgbClr val="FF0000"/>
                  </a:solidFill>
                </a:rPr>
                <a:t>0 1 2 3 4 5 6 7</a:t>
              </a:r>
            </a:p>
          </p:txBody>
        </p:sp>
        <p:sp>
          <p:nvSpPr>
            <p:cNvPr id="33" name="Text Box 33"/>
            <p:cNvSpPr txBox="1">
              <a:spLocks noChangeArrowheads="1"/>
            </p:cNvSpPr>
            <p:nvPr/>
          </p:nvSpPr>
          <p:spPr bwMode="auto">
            <a:xfrm>
              <a:off x="7010400" y="1203325"/>
              <a:ext cx="457200" cy="2745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n-US" altLang="en-US" sz="2000" dirty="0">
                  <a:solidFill>
                    <a:srgbClr val="0000FF"/>
                  </a:solidFill>
                </a:rPr>
                <a:t>0 1 2 3 4 5 6 7</a:t>
              </a:r>
            </a:p>
          </p:txBody>
        </p:sp>
        <p:sp>
          <p:nvSpPr>
            <p:cNvPr id="34" name="Text Box 34"/>
            <p:cNvSpPr txBox="1">
              <a:spLocks noChangeArrowheads="1"/>
            </p:cNvSpPr>
            <p:nvPr/>
          </p:nvSpPr>
          <p:spPr bwMode="auto">
            <a:xfrm>
              <a:off x="7772400" y="1203325"/>
              <a:ext cx="838200" cy="2745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n-US" altLang="en-US" sz="2000" dirty="0">
                  <a:solidFill>
                    <a:srgbClr val="212121"/>
                  </a:solidFill>
                </a:rPr>
                <a:t>000 001 010 011 100 101 110 111</a:t>
              </a:r>
            </a:p>
          </p:txBody>
        </p:sp>
        <p:sp>
          <p:nvSpPr>
            <p:cNvPr id="35" name="Text Box 35"/>
            <p:cNvSpPr txBox="1">
              <a:spLocks noChangeArrowheads="1"/>
            </p:cNvSpPr>
            <p:nvPr/>
          </p:nvSpPr>
          <p:spPr bwMode="auto">
            <a:xfrm>
              <a:off x="5750415" y="914400"/>
              <a:ext cx="1371600" cy="363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l-GR" altLang="en-US" sz="1600">
                  <a:solidFill>
                    <a:srgbClr val="FF0000"/>
                  </a:solidFill>
                </a:rPr>
                <a:t>Δεκαδικοί</a:t>
              </a:r>
              <a:endParaRPr lang="en-US" altLang="en-US" sz="1600">
                <a:solidFill>
                  <a:srgbClr val="FF0000"/>
                </a:solidFill>
              </a:endParaRPr>
            </a:p>
          </p:txBody>
        </p:sp>
        <p:sp>
          <p:nvSpPr>
            <p:cNvPr id="36" name="Text Box 36"/>
            <p:cNvSpPr txBox="1">
              <a:spLocks noChangeArrowheads="1"/>
            </p:cNvSpPr>
            <p:nvPr/>
          </p:nvSpPr>
          <p:spPr bwMode="auto">
            <a:xfrm>
              <a:off x="6664815" y="914400"/>
              <a:ext cx="1371600" cy="363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l-GR" altLang="en-US" sz="1600">
                  <a:solidFill>
                    <a:srgbClr val="0000FF"/>
                  </a:solidFill>
                </a:rPr>
                <a:t>Οκταδικοί</a:t>
              </a:r>
              <a:endParaRPr lang="en-US" altLang="en-US" sz="1600">
                <a:solidFill>
                  <a:srgbClr val="0000FF"/>
                </a:solidFill>
              </a:endParaRPr>
            </a:p>
          </p:txBody>
        </p:sp>
        <p:sp>
          <p:nvSpPr>
            <p:cNvPr id="37" name="Text Box 37"/>
            <p:cNvSpPr txBox="1">
              <a:spLocks noChangeArrowheads="1"/>
            </p:cNvSpPr>
            <p:nvPr/>
          </p:nvSpPr>
          <p:spPr bwMode="auto">
            <a:xfrm>
              <a:off x="7669368" y="914400"/>
              <a:ext cx="1049628" cy="363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l-GR" altLang="en-US" sz="1600">
                  <a:solidFill>
                    <a:srgbClr val="212121"/>
                  </a:solidFill>
                </a:rPr>
                <a:t>Δυαδικοί</a:t>
              </a:r>
              <a:endParaRPr lang="en-US" altLang="en-US" sz="1600">
                <a:solidFill>
                  <a:srgbClr val="212121"/>
                </a:solidFill>
              </a:endParaRPr>
            </a:p>
          </p:txBody>
        </p:sp>
        <p:sp>
          <p:nvSpPr>
            <p:cNvPr id="38" name="Line 38"/>
            <p:cNvSpPr>
              <a:spLocks noChangeShapeType="1"/>
            </p:cNvSpPr>
            <p:nvPr/>
          </p:nvSpPr>
          <p:spPr bwMode="auto">
            <a:xfrm>
              <a:off x="5943600" y="12192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l-GR" sz="2400">
                <a:solidFill>
                  <a:prstClr val="black"/>
                </a:solidFill>
                <a:latin typeface="Times New Roman" panose="02020603050405020304" pitchFamily="18" charset="0"/>
              </a:endParaRPr>
            </a:p>
          </p:txBody>
        </p:sp>
        <p:sp>
          <p:nvSpPr>
            <p:cNvPr id="39" name="Line 39"/>
            <p:cNvSpPr>
              <a:spLocks noChangeShapeType="1"/>
            </p:cNvSpPr>
            <p:nvPr/>
          </p:nvSpPr>
          <p:spPr bwMode="auto">
            <a:xfrm flipH="1">
              <a:off x="6705600" y="914400"/>
              <a:ext cx="11805" cy="3123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l-GR" sz="2400">
                <a:solidFill>
                  <a:prstClr val="black"/>
                </a:solidFill>
                <a:latin typeface="Times New Roman" panose="02020603050405020304" pitchFamily="18" charset="0"/>
              </a:endParaRPr>
            </a:p>
          </p:txBody>
        </p:sp>
        <p:sp>
          <p:nvSpPr>
            <p:cNvPr id="40" name="Line 40"/>
            <p:cNvSpPr>
              <a:spLocks noChangeShapeType="1"/>
            </p:cNvSpPr>
            <p:nvPr/>
          </p:nvSpPr>
          <p:spPr bwMode="auto">
            <a:xfrm>
              <a:off x="7696200" y="914400"/>
              <a:ext cx="0" cy="3123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l-GR" sz="2400">
                <a:solidFill>
                  <a:prstClr val="black"/>
                </a:solidFill>
                <a:latin typeface="Times New Roman" panose="02020603050405020304" pitchFamily="18" charset="0"/>
              </a:endParaRPr>
            </a:p>
          </p:txBody>
        </p:sp>
      </p:grpSp>
    </p:spTree>
    <p:extLst>
      <p:ext uri="{BB962C8B-B14F-4D97-AF65-F5344CB8AC3E}">
        <p14:creationId xmlns:p14="http://schemas.microsoft.com/office/powerpoint/2010/main" val="423476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5655"/>
                                        </p:tgtEl>
                                        <p:attrNameLst>
                                          <p:attrName>style.visibility</p:attrName>
                                        </p:attrNameLst>
                                      </p:cBhvr>
                                      <p:to>
                                        <p:strVal val="visible"/>
                                      </p:to>
                                    </p:set>
                                    <p:animEffect transition="in" filter="dissolve">
                                      <p:cBhvr>
                                        <p:cTn id="7" dur="500"/>
                                        <p:tgtEl>
                                          <p:spTgt spid="15565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55659"/>
                                        </p:tgtEl>
                                        <p:attrNameLst>
                                          <p:attrName>style.visibility</p:attrName>
                                        </p:attrNameLst>
                                      </p:cBhvr>
                                      <p:to>
                                        <p:strVal val="visible"/>
                                      </p:to>
                                    </p:set>
                                    <p:animEffect transition="in" filter="dissolve">
                                      <p:cBhvr>
                                        <p:cTn id="10" dur="500"/>
                                        <p:tgtEl>
                                          <p:spTgt spid="15565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55663"/>
                                        </p:tgtEl>
                                        <p:attrNameLst>
                                          <p:attrName>style.visibility</p:attrName>
                                        </p:attrNameLst>
                                      </p:cBhvr>
                                      <p:to>
                                        <p:strVal val="visible"/>
                                      </p:to>
                                    </p:set>
                                    <p:animEffect transition="in" filter="dissolve">
                                      <p:cBhvr>
                                        <p:cTn id="13" dur="500"/>
                                        <p:tgtEl>
                                          <p:spTgt spid="155663"/>
                                        </p:tgtEl>
                                      </p:cBhvr>
                                    </p:animEffect>
                                  </p:childTnLst>
                                </p:cTn>
                              </p:par>
                              <p:par>
                                <p:cTn id="14" presetID="43" presetClass="entr" presetSubtype="0" fill="hold" grpId="0" nodeType="withEffect">
                                  <p:stCondLst>
                                    <p:cond delay="0"/>
                                  </p:stCondLst>
                                  <p:childTnLst>
                                    <p:set>
                                      <p:cBhvr>
                                        <p:cTn id="15" dur="1" fill="hold">
                                          <p:stCondLst>
                                            <p:cond delay="0"/>
                                          </p:stCondLst>
                                        </p:cTn>
                                        <p:tgtEl>
                                          <p:spTgt spid="155656"/>
                                        </p:tgtEl>
                                        <p:attrNameLst>
                                          <p:attrName>style.visibility</p:attrName>
                                        </p:attrNameLst>
                                      </p:cBhvr>
                                      <p:to>
                                        <p:strVal val="visible"/>
                                      </p:to>
                                    </p:set>
                                    <p:animEffect transition="in" filter="fade">
                                      <p:cBhvr>
                                        <p:cTn id="16" dur="100"/>
                                        <p:tgtEl>
                                          <p:spTgt spid="155656"/>
                                        </p:tgtEl>
                                      </p:cBhvr>
                                    </p:animEffect>
                                    <p:anim calcmode="lin" valueType="num">
                                      <p:cBhvr>
                                        <p:cTn id="17" dur="400" fill="hold"/>
                                        <p:tgtEl>
                                          <p:spTgt spid="155656"/>
                                        </p:tgtEl>
                                        <p:attrNameLst>
                                          <p:attrName>ppt_x</p:attrName>
                                        </p:attrNameLst>
                                      </p:cBhvr>
                                      <p:tavLst>
                                        <p:tav tm="0">
                                          <p:val>
                                            <p:strVal val="#ppt_x"/>
                                          </p:val>
                                        </p:tav>
                                        <p:tav tm="100000">
                                          <p:val>
                                            <p:strVal val="#ppt_x"/>
                                          </p:val>
                                        </p:tav>
                                      </p:tavLst>
                                    </p:anim>
                                    <p:anim calcmode="lin" valueType="num">
                                      <p:cBhvr>
                                        <p:cTn id="18" dur="400" fill="hold"/>
                                        <p:tgtEl>
                                          <p:spTgt spid="155656"/>
                                        </p:tgtEl>
                                        <p:attrNameLst>
                                          <p:attrName>ppt_y</p:attrName>
                                        </p:attrNameLst>
                                      </p:cBhvr>
                                      <p:tavLst>
                                        <p:tav tm="0">
                                          <p:val>
                                            <p:strVal val="#ppt_y+0.31"/>
                                          </p:val>
                                        </p:tav>
                                        <p:tav tm="100000">
                                          <p:val>
                                            <p:strVal val="#ppt_y+0.31"/>
                                          </p:val>
                                        </p:tav>
                                      </p:tavLst>
                                    </p:anim>
                                    <p:anim calcmode="lin" valueType="num">
                                      <p:cBhvr>
                                        <p:cTn id="19" dur="600" decel="50000" fill="hold">
                                          <p:stCondLst>
                                            <p:cond delay="400"/>
                                          </p:stCondLst>
                                        </p:cTn>
                                        <p:tgtEl>
                                          <p:spTgt spid="15565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0" dur="600" decel="50000" fill="hold">
                                          <p:stCondLst>
                                            <p:cond delay="400"/>
                                          </p:stCondLst>
                                        </p:cTn>
                                        <p:tgtEl>
                                          <p:spTgt spid="15565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21" fill="hold" nodeType="afterGroup">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155660"/>
                                        </p:tgtEl>
                                        <p:attrNameLst>
                                          <p:attrName>style.visibility</p:attrName>
                                        </p:attrNameLst>
                                      </p:cBhvr>
                                      <p:to>
                                        <p:strVal val="visible"/>
                                      </p:to>
                                    </p:set>
                                    <p:animEffect transition="in" filter="wipe(right)">
                                      <p:cBhvr>
                                        <p:cTn id="24" dur="1000"/>
                                        <p:tgtEl>
                                          <p:spTgt spid="15566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3" presetClass="entr" presetSubtype="0" fill="hold" grpId="0" nodeType="clickEffect">
                                  <p:stCondLst>
                                    <p:cond delay="0"/>
                                  </p:stCondLst>
                                  <p:childTnLst>
                                    <p:set>
                                      <p:cBhvr>
                                        <p:cTn id="28" dur="1" fill="hold">
                                          <p:stCondLst>
                                            <p:cond delay="0"/>
                                          </p:stCondLst>
                                        </p:cTn>
                                        <p:tgtEl>
                                          <p:spTgt spid="155662"/>
                                        </p:tgtEl>
                                        <p:attrNameLst>
                                          <p:attrName>style.visibility</p:attrName>
                                        </p:attrNameLst>
                                      </p:cBhvr>
                                      <p:to>
                                        <p:strVal val="visible"/>
                                      </p:to>
                                    </p:set>
                                    <p:animEffect transition="in" filter="fade">
                                      <p:cBhvr>
                                        <p:cTn id="29" dur="100"/>
                                        <p:tgtEl>
                                          <p:spTgt spid="155662"/>
                                        </p:tgtEl>
                                      </p:cBhvr>
                                    </p:animEffect>
                                    <p:anim calcmode="lin" valueType="num">
                                      <p:cBhvr>
                                        <p:cTn id="30" dur="400" fill="hold"/>
                                        <p:tgtEl>
                                          <p:spTgt spid="155662"/>
                                        </p:tgtEl>
                                        <p:attrNameLst>
                                          <p:attrName>ppt_x</p:attrName>
                                        </p:attrNameLst>
                                      </p:cBhvr>
                                      <p:tavLst>
                                        <p:tav tm="0">
                                          <p:val>
                                            <p:strVal val="#ppt_x"/>
                                          </p:val>
                                        </p:tav>
                                        <p:tav tm="100000">
                                          <p:val>
                                            <p:strVal val="#ppt_x"/>
                                          </p:val>
                                        </p:tav>
                                      </p:tavLst>
                                    </p:anim>
                                    <p:anim calcmode="lin" valueType="num">
                                      <p:cBhvr>
                                        <p:cTn id="31" dur="400" fill="hold"/>
                                        <p:tgtEl>
                                          <p:spTgt spid="155662"/>
                                        </p:tgtEl>
                                        <p:attrNameLst>
                                          <p:attrName>ppt_y</p:attrName>
                                        </p:attrNameLst>
                                      </p:cBhvr>
                                      <p:tavLst>
                                        <p:tav tm="0">
                                          <p:val>
                                            <p:strVal val="#ppt_y+0.31"/>
                                          </p:val>
                                        </p:tav>
                                        <p:tav tm="100000">
                                          <p:val>
                                            <p:strVal val="#ppt_y+0.31"/>
                                          </p:val>
                                        </p:tav>
                                      </p:tavLst>
                                    </p:anim>
                                    <p:anim calcmode="lin" valueType="num">
                                      <p:cBhvr>
                                        <p:cTn id="32" dur="600" decel="50000" fill="hold">
                                          <p:stCondLst>
                                            <p:cond delay="400"/>
                                          </p:stCondLst>
                                        </p:cTn>
                                        <p:tgtEl>
                                          <p:spTgt spid="15566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3" dur="600" decel="50000" fill="hold">
                                          <p:stCondLst>
                                            <p:cond delay="400"/>
                                          </p:stCondLst>
                                        </p:cTn>
                                        <p:tgtEl>
                                          <p:spTgt spid="15566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34" presetID="22" presetClass="entr" presetSubtype="2" fill="hold" grpId="0" nodeType="withEffect">
                                  <p:stCondLst>
                                    <p:cond delay="0"/>
                                  </p:stCondLst>
                                  <p:childTnLst>
                                    <p:set>
                                      <p:cBhvr>
                                        <p:cTn id="35" dur="1" fill="hold">
                                          <p:stCondLst>
                                            <p:cond delay="0"/>
                                          </p:stCondLst>
                                        </p:cTn>
                                        <p:tgtEl>
                                          <p:spTgt spid="155661"/>
                                        </p:tgtEl>
                                        <p:attrNameLst>
                                          <p:attrName>style.visibility</p:attrName>
                                        </p:attrNameLst>
                                      </p:cBhvr>
                                      <p:to>
                                        <p:strVal val="visible"/>
                                      </p:to>
                                    </p:set>
                                    <p:animEffect transition="in" filter="wipe(right)">
                                      <p:cBhvr>
                                        <p:cTn id="36" dur="1000"/>
                                        <p:tgtEl>
                                          <p:spTgt spid="155661"/>
                                        </p:tgtEl>
                                      </p:cBhvr>
                                    </p:animEffect>
                                  </p:childTnLst>
                                </p:cTn>
                              </p:par>
                              <p:par>
                                <p:cTn id="37" presetID="2" presetClass="entr" presetSubtype="2" fill="hold" grpId="0" nodeType="withEffect">
                                  <p:stCondLst>
                                    <p:cond delay="0"/>
                                  </p:stCondLst>
                                  <p:childTnLst>
                                    <p:set>
                                      <p:cBhvr>
                                        <p:cTn id="38" dur="1" fill="hold">
                                          <p:stCondLst>
                                            <p:cond delay="0"/>
                                          </p:stCondLst>
                                        </p:cTn>
                                        <p:tgtEl>
                                          <p:spTgt spid="155664"/>
                                        </p:tgtEl>
                                        <p:attrNameLst>
                                          <p:attrName>style.visibility</p:attrName>
                                        </p:attrNameLst>
                                      </p:cBhvr>
                                      <p:to>
                                        <p:strVal val="visible"/>
                                      </p:to>
                                    </p:set>
                                    <p:anim calcmode="lin" valueType="num">
                                      <p:cBhvr additive="base">
                                        <p:cTn id="39" dur="500" fill="hold"/>
                                        <p:tgtEl>
                                          <p:spTgt spid="155664"/>
                                        </p:tgtEl>
                                        <p:attrNameLst>
                                          <p:attrName>ppt_x</p:attrName>
                                        </p:attrNameLst>
                                      </p:cBhvr>
                                      <p:tavLst>
                                        <p:tav tm="0">
                                          <p:val>
                                            <p:strVal val="1+#ppt_w/2"/>
                                          </p:val>
                                        </p:tav>
                                        <p:tav tm="100000">
                                          <p:val>
                                            <p:strVal val="#ppt_x"/>
                                          </p:val>
                                        </p:tav>
                                      </p:tavLst>
                                    </p:anim>
                                    <p:anim calcmode="lin" valueType="num">
                                      <p:cBhvr additive="base">
                                        <p:cTn id="40" dur="500" fill="hold"/>
                                        <p:tgtEl>
                                          <p:spTgt spid="155664"/>
                                        </p:tgtEl>
                                        <p:attrNameLst>
                                          <p:attrName>ppt_y</p:attrName>
                                        </p:attrNameLst>
                                      </p:cBhvr>
                                      <p:tavLst>
                                        <p:tav tm="0">
                                          <p:val>
                                            <p:strVal val="#ppt_y"/>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155667"/>
                                        </p:tgtEl>
                                        <p:attrNameLst>
                                          <p:attrName>style.visibility</p:attrName>
                                        </p:attrNameLst>
                                      </p:cBhvr>
                                      <p:to>
                                        <p:strVal val="visible"/>
                                      </p:to>
                                    </p:set>
                                    <p:animEffect transition="in" filter="fade">
                                      <p:cBhvr>
                                        <p:cTn id="43" dur="1000"/>
                                        <p:tgtEl>
                                          <p:spTgt spid="155667"/>
                                        </p:tgtEl>
                                      </p:cBhvr>
                                    </p:animEffect>
                                    <p:anim calcmode="lin" valueType="num">
                                      <p:cBhvr>
                                        <p:cTn id="44" dur="1000" fill="hold"/>
                                        <p:tgtEl>
                                          <p:spTgt spid="155667"/>
                                        </p:tgtEl>
                                        <p:attrNameLst>
                                          <p:attrName>ppt_x</p:attrName>
                                        </p:attrNameLst>
                                      </p:cBhvr>
                                      <p:tavLst>
                                        <p:tav tm="0">
                                          <p:val>
                                            <p:strVal val="#ppt_x"/>
                                          </p:val>
                                        </p:tav>
                                        <p:tav tm="100000">
                                          <p:val>
                                            <p:strVal val="#ppt_x"/>
                                          </p:val>
                                        </p:tav>
                                      </p:tavLst>
                                    </p:anim>
                                    <p:anim calcmode="lin" valueType="num">
                                      <p:cBhvr>
                                        <p:cTn id="45" dur="900" decel="100000" fill="hold"/>
                                        <p:tgtEl>
                                          <p:spTgt spid="155667"/>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55667"/>
                                        </p:tgtEl>
                                        <p:attrNameLst>
                                          <p:attrName>ppt_y</p:attrName>
                                        </p:attrNameLst>
                                      </p:cBhvr>
                                      <p:tavLst>
                                        <p:tav tm="0">
                                          <p:val>
                                            <p:strVal val="#ppt_y-.03"/>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155657"/>
                                        </p:tgtEl>
                                        <p:attrNameLst>
                                          <p:attrName>style.visibility</p:attrName>
                                        </p:attrNameLst>
                                      </p:cBhvr>
                                      <p:to>
                                        <p:strVal val="visible"/>
                                      </p:to>
                                    </p:set>
                                    <p:anim calcmode="lin" valueType="num">
                                      <p:cBhvr additive="base">
                                        <p:cTn id="51" dur="1000" fill="hold"/>
                                        <p:tgtEl>
                                          <p:spTgt spid="155657"/>
                                        </p:tgtEl>
                                        <p:attrNameLst>
                                          <p:attrName>ppt_x</p:attrName>
                                        </p:attrNameLst>
                                      </p:cBhvr>
                                      <p:tavLst>
                                        <p:tav tm="0">
                                          <p:val>
                                            <p:strVal val="1+#ppt_w/2"/>
                                          </p:val>
                                        </p:tav>
                                        <p:tav tm="100000">
                                          <p:val>
                                            <p:strVal val="#ppt_x"/>
                                          </p:val>
                                        </p:tav>
                                      </p:tavLst>
                                    </p:anim>
                                    <p:anim calcmode="lin" valueType="num">
                                      <p:cBhvr additive="base">
                                        <p:cTn id="52" dur="1000" fill="hold"/>
                                        <p:tgtEl>
                                          <p:spTgt spid="155657"/>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5668"/>
                                        </p:tgtEl>
                                        <p:attrNameLst>
                                          <p:attrName>style.visibility</p:attrName>
                                        </p:attrNameLst>
                                      </p:cBhvr>
                                      <p:to>
                                        <p:strVal val="visible"/>
                                      </p:to>
                                    </p:set>
                                    <p:animEffect transition="in" filter="wipe(left)">
                                      <p:cBhvr>
                                        <p:cTn id="57" dur="500"/>
                                        <p:tgtEl>
                                          <p:spTgt spid="15566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7" presetClass="entr" presetSubtype="0" fill="hold" grpId="0" nodeType="clickEffect">
                                  <p:stCondLst>
                                    <p:cond delay="0"/>
                                  </p:stCondLst>
                                  <p:childTnLst>
                                    <p:set>
                                      <p:cBhvr>
                                        <p:cTn id="61" dur="1" fill="hold">
                                          <p:stCondLst>
                                            <p:cond delay="0"/>
                                          </p:stCondLst>
                                        </p:cTn>
                                        <p:tgtEl>
                                          <p:spTgt spid="155658"/>
                                        </p:tgtEl>
                                        <p:attrNameLst>
                                          <p:attrName>style.visibility</p:attrName>
                                        </p:attrNameLst>
                                      </p:cBhvr>
                                      <p:to>
                                        <p:strVal val="visible"/>
                                      </p:to>
                                    </p:set>
                                    <p:animEffect transition="in" filter="fade">
                                      <p:cBhvr>
                                        <p:cTn id="62" dur="1000"/>
                                        <p:tgtEl>
                                          <p:spTgt spid="155658"/>
                                        </p:tgtEl>
                                      </p:cBhvr>
                                    </p:animEffect>
                                    <p:anim calcmode="lin" valueType="num">
                                      <p:cBhvr>
                                        <p:cTn id="63" dur="1000" fill="hold"/>
                                        <p:tgtEl>
                                          <p:spTgt spid="155658"/>
                                        </p:tgtEl>
                                        <p:attrNameLst>
                                          <p:attrName>ppt_x</p:attrName>
                                        </p:attrNameLst>
                                      </p:cBhvr>
                                      <p:tavLst>
                                        <p:tav tm="0">
                                          <p:val>
                                            <p:strVal val="#ppt_x"/>
                                          </p:val>
                                        </p:tav>
                                        <p:tav tm="100000">
                                          <p:val>
                                            <p:strVal val="#ppt_x"/>
                                          </p:val>
                                        </p:tav>
                                      </p:tavLst>
                                    </p:anim>
                                    <p:anim calcmode="lin" valueType="num">
                                      <p:cBhvr>
                                        <p:cTn id="64" dur="900" decel="100000" fill="hold"/>
                                        <p:tgtEl>
                                          <p:spTgt spid="155658"/>
                                        </p:tgtEl>
                                        <p:attrNameLst>
                                          <p:attrName>ppt_y</p:attrName>
                                        </p:attrNameLst>
                                      </p:cBhvr>
                                      <p:tavLst>
                                        <p:tav tm="0">
                                          <p:val>
                                            <p:strVal val="#ppt_y+1"/>
                                          </p:val>
                                        </p:tav>
                                        <p:tav tm="100000">
                                          <p:val>
                                            <p:strVal val="#ppt_y-.03"/>
                                          </p:val>
                                        </p:tav>
                                      </p:tavLst>
                                    </p:anim>
                                    <p:anim calcmode="lin" valueType="num">
                                      <p:cBhvr>
                                        <p:cTn id="65" dur="100" accel="100000" fill="hold">
                                          <p:stCondLst>
                                            <p:cond delay="900"/>
                                          </p:stCondLst>
                                        </p:cTn>
                                        <p:tgtEl>
                                          <p:spTgt spid="155658"/>
                                        </p:tgtEl>
                                        <p:attrNameLst>
                                          <p:attrName>ppt_y</p:attrName>
                                        </p:attrNameLst>
                                      </p:cBhvr>
                                      <p:tavLst>
                                        <p:tav tm="0">
                                          <p:val>
                                            <p:strVal val="#ppt_y-.03"/>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dissolve">
                                      <p:cBhvr>
                                        <p:cTn id="70" dur="500"/>
                                        <p:tgtEl>
                                          <p:spTgt spid="64"/>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65"/>
                                        </p:tgtEl>
                                        <p:attrNameLst>
                                          <p:attrName>style.visibility</p:attrName>
                                        </p:attrNameLst>
                                      </p:cBhvr>
                                      <p:to>
                                        <p:strVal val="visible"/>
                                      </p:to>
                                    </p:set>
                                    <p:animEffect transition="in" filter="dissolve">
                                      <p:cBhvr>
                                        <p:cTn id="75"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5" grpId="0" animBg="1"/>
      <p:bldP spid="155656" grpId="0"/>
      <p:bldP spid="155657" grpId="0"/>
      <p:bldP spid="155658" grpId="0"/>
      <p:bldP spid="155659" grpId="0"/>
      <p:bldP spid="155660" grpId="0"/>
      <p:bldP spid="155661" grpId="0"/>
      <p:bldP spid="155662" grpId="0"/>
      <p:bldP spid="155663" grpId="0"/>
      <p:bldP spid="155664" grpId="0"/>
      <p:bldP spid="155667" grpId="0"/>
      <p:bldP spid="155668" grpId="0"/>
      <p:bldP spid="64" grpId="0" animBg="1"/>
      <p:bldP spid="65"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481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67063" y="1300164"/>
            <a:ext cx="5715000"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Oval 2"/>
          <p:cNvSpPr/>
          <p:nvPr/>
        </p:nvSpPr>
        <p:spPr>
          <a:xfrm>
            <a:off x="5438776" y="1585914"/>
            <a:ext cx="957263" cy="58578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l-GR" sz="2400">
              <a:solidFill>
                <a:prstClr val="white"/>
              </a:solidFill>
            </a:endParaRPr>
          </a:p>
        </p:txBody>
      </p:sp>
      <p:sp>
        <p:nvSpPr>
          <p:cNvPr id="4" name="Oval 3"/>
          <p:cNvSpPr/>
          <p:nvPr/>
        </p:nvSpPr>
        <p:spPr>
          <a:xfrm>
            <a:off x="7405688" y="3509964"/>
            <a:ext cx="957262" cy="58578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l-GR" sz="2400">
              <a:solidFill>
                <a:prstClr val="white"/>
              </a:solidFill>
            </a:endParaRPr>
          </a:p>
        </p:txBody>
      </p:sp>
    </p:spTree>
    <p:extLst>
      <p:ext uri="{BB962C8B-B14F-4D97-AF65-F5344CB8AC3E}">
        <p14:creationId xmlns:p14="http://schemas.microsoft.com/office/powerpoint/2010/main" val="26551864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txBox="1">
            <a:spLocks/>
          </p:cNvSpPr>
          <p:nvPr/>
        </p:nvSpPr>
        <p:spPr bwMode="auto">
          <a:xfrm>
            <a:off x="2686051" y="1017589"/>
            <a:ext cx="6799263" cy="424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defRPr>
            </a:lvl1pPr>
            <a:lvl2pPr marL="742950" indent="-285750" defTabSz="4572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defRPr>
            </a:lvl2pPr>
            <a:lvl3pPr marL="1200150" indent="-285750" defTabSz="4572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defRPr>
            </a:lvl3pPr>
            <a:lvl4pPr marL="1543050" indent="-171450" defTabSz="4572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defRPr>
            </a:lvl4pPr>
            <a:lvl5pPr marL="2000250" indent="-171450" defTabSz="4572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5pPr>
            <a:lvl6pPr marL="24574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6pPr>
            <a:lvl7pPr marL="29146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7pPr>
            <a:lvl8pPr marL="33718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8pPr>
            <a:lvl9pPr marL="38290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9pPr>
          </a:lstStyle>
          <a:p>
            <a:pPr algn="just" fontAlgn="base">
              <a:buClr>
                <a:srgbClr val="83992A"/>
              </a:buClr>
            </a:pPr>
            <a:r>
              <a:rPr lang="el-GR" altLang="el-GR" sz="1800"/>
              <a:t>Τα ψηφιακά συστήματα χειρίζονται διακριτές ποσότητες πληροφορίας (10 δεκαδικά ψηφία, 24 γράμματα αλφαβήτου, 52 χαρτιά τράπουλας, 64 τετράγωνα σκακιέρας κ.α) που παριστάνονται σε ψηφιακή μορφή.</a:t>
            </a:r>
          </a:p>
          <a:p>
            <a:pPr algn="just" fontAlgn="base">
              <a:buClr>
                <a:srgbClr val="83992A"/>
              </a:buClr>
            </a:pPr>
            <a:r>
              <a:rPr lang="el-GR" altLang="el-GR" sz="1800"/>
              <a:t>Οι ποσότητες που λαμβάνουν μέρος στους υπολογισμούς μπορούν να εκφραστούν στο δυαδικό αριθμητικό σύστημα</a:t>
            </a:r>
          </a:p>
          <a:p>
            <a:pPr algn="just" fontAlgn="base">
              <a:buClr>
                <a:srgbClr val="83992A"/>
              </a:buClr>
            </a:pPr>
            <a:r>
              <a:rPr lang="el-GR" altLang="el-GR" sz="1800"/>
              <a:t>Άλλα διακριτά στοιχεία συμπεριλαμβανομένων και των ψηφίων του δεκαδικού αριθμητικού συστήματος παριστάνονται στα ψηφιακά συστήματα με δυαδικούς κώδικες</a:t>
            </a:r>
          </a:p>
          <a:p>
            <a:pPr algn="just" fontAlgn="base">
              <a:buClr>
                <a:srgbClr val="83992A"/>
              </a:buClr>
            </a:pPr>
            <a:r>
              <a:rPr lang="el-GR" altLang="el-GR" sz="1800"/>
              <a:t>Η επεξεργασία των δεδομένων γίνεται με τη χρήση απλών κυκλωμάτων δυαδικής λογικής που χρησιμοποιούν δυαδικά σήματα</a:t>
            </a:r>
          </a:p>
          <a:p>
            <a:pPr algn="just" fontAlgn="base">
              <a:buClr>
                <a:srgbClr val="83992A"/>
              </a:buClr>
            </a:pPr>
            <a:r>
              <a:rPr lang="el-GR" altLang="el-GR" sz="1800" b="1"/>
              <a:t>Ο Αντικειμενικός Σκοπός της σημερινής διάλεξης είναι να έρθετε σε επαφή με βασικές έννοιες δυαδικών συστημάτων.</a:t>
            </a:r>
          </a:p>
        </p:txBody>
      </p:sp>
      <p:pic>
        <p:nvPicPr>
          <p:cNvPr id="35843" name="Picture 2" descr="Macintosh-motherboar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0075" y="4784726"/>
            <a:ext cx="2211388"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Picture 4" descr="Digital.signa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8114" y="5295900"/>
            <a:ext cx="2262187"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Rectangle 29"/>
          <p:cNvSpPr>
            <a:spLocks noChangeArrowheads="1"/>
          </p:cNvSpPr>
          <p:nvPr/>
        </p:nvSpPr>
        <p:spPr bwMode="auto">
          <a:xfrm>
            <a:off x="3952875" y="325438"/>
            <a:ext cx="4267200" cy="461962"/>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r>
              <a:rPr lang="el-GR" altLang="en-US">
                <a:solidFill>
                  <a:srgbClr val="FFFF99"/>
                </a:solidFill>
              </a:rPr>
              <a:t>Αριθμητικά-Δυαδικά Συστήματα</a:t>
            </a:r>
            <a:endParaRPr lang="en-US" altLang="en-US">
              <a:solidFill>
                <a:srgbClr val="FFFF99"/>
              </a:solidFill>
            </a:endParaRPr>
          </a:p>
        </p:txBody>
      </p:sp>
      <p:pic>
        <p:nvPicPr>
          <p:cNvPr id="35846" name="Picture 6" descr="Αποτέλεσμα εικόνας για ψηφιακά συστήματα"/>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9438" y="5022851"/>
            <a:ext cx="262890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7544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6"/>
          <p:cNvSpPr txBox="1">
            <a:spLocks noChangeArrowheads="1"/>
          </p:cNvSpPr>
          <p:nvPr/>
        </p:nvSpPr>
        <p:spPr bwMode="auto">
          <a:xfrm>
            <a:off x="2362200" y="1447800"/>
            <a:ext cx="76962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50000"/>
              </a:spcBef>
              <a:spcAft>
                <a:spcPct val="0"/>
              </a:spcAft>
            </a:pPr>
            <a:r>
              <a:rPr lang="el-GR" altLang="en-US" dirty="0">
                <a:solidFill>
                  <a:prstClr val="black"/>
                </a:solidFill>
              </a:rPr>
              <a:t>Σε ένα ακέραιο αριθμό η θέση κάθε ψηφίου στο δεκαδικό σύστημα αντιστοιχεί σε συγκεκριμένη δύναμη </a:t>
            </a:r>
            <a:r>
              <a:rPr lang="el-GR" altLang="en-US" dirty="0" smtClean="0">
                <a:solidFill>
                  <a:prstClr val="black"/>
                </a:solidFill>
              </a:rPr>
              <a:t>το</a:t>
            </a:r>
            <a:r>
              <a:rPr lang="el-GR" altLang="en-US" dirty="0">
                <a:solidFill>
                  <a:prstClr val="black"/>
                </a:solidFill>
              </a:rPr>
              <a:t>υ</a:t>
            </a:r>
            <a:r>
              <a:rPr lang="el-GR" altLang="en-US" dirty="0" smtClean="0">
                <a:solidFill>
                  <a:prstClr val="black"/>
                </a:solidFill>
              </a:rPr>
              <a:t> </a:t>
            </a:r>
            <a:r>
              <a:rPr lang="el-GR" altLang="en-US" dirty="0">
                <a:solidFill>
                  <a:prstClr val="black"/>
                </a:solidFill>
              </a:rPr>
              <a:t>10, η οποία αυξάνει από δεξιά προς τα αριστερά ξεκινώντας από την </a:t>
            </a:r>
            <a:r>
              <a:rPr lang="en-US" altLang="en-US" dirty="0">
                <a:solidFill>
                  <a:prstClr val="black"/>
                </a:solidFill>
              </a:rPr>
              <a:t>10</a:t>
            </a:r>
            <a:r>
              <a:rPr lang="el-GR" altLang="en-US" baseline="30000" dirty="0">
                <a:solidFill>
                  <a:prstClr val="black"/>
                </a:solidFill>
              </a:rPr>
              <a:t>0</a:t>
            </a:r>
            <a:r>
              <a:rPr lang="en-US" altLang="en-US" dirty="0">
                <a:solidFill>
                  <a:prstClr val="black"/>
                </a:solidFill>
              </a:rPr>
              <a:t> =1:</a:t>
            </a:r>
            <a:endParaRPr lang="el-GR" altLang="en-US" dirty="0">
              <a:solidFill>
                <a:prstClr val="black"/>
              </a:solidFill>
            </a:endParaRPr>
          </a:p>
          <a:p>
            <a:pPr fontAlgn="base">
              <a:spcBef>
                <a:spcPct val="50000"/>
              </a:spcBef>
              <a:spcAft>
                <a:spcPct val="0"/>
              </a:spcAft>
            </a:pPr>
            <a:r>
              <a:rPr lang="el-GR" altLang="en-US" dirty="0">
                <a:solidFill>
                  <a:prstClr val="black"/>
                </a:solidFill>
              </a:rPr>
              <a:t>Στο δεκαδικό σύστημα χρησιμοποιούνται 10 ψηφία (0-9), και η βάση του συστήματος είναι το 10. </a:t>
            </a:r>
          </a:p>
          <a:p>
            <a:pPr fontAlgn="base">
              <a:spcBef>
                <a:spcPct val="50000"/>
              </a:spcBef>
              <a:spcAft>
                <a:spcPct val="0"/>
              </a:spcAft>
            </a:pPr>
            <a:r>
              <a:rPr lang="el-GR" altLang="en-US" dirty="0">
                <a:solidFill>
                  <a:prstClr val="black"/>
                </a:solidFill>
              </a:rPr>
              <a:t>Για τους δεκαδικούς αριθμούς χρησιμοποιούνται αρνητικές δυνάμεις</a:t>
            </a:r>
            <a:r>
              <a:rPr lang="en-US" altLang="en-US" dirty="0">
                <a:solidFill>
                  <a:prstClr val="black"/>
                </a:solidFill>
              </a:rPr>
              <a:t>, </a:t>
            </a:r>
            <a:r>
              <a:rPr lang="el-GR" altLang="en-US" dirty="0">
                <a:solidFill>
                  <a:prstClr val="black"/>
                </a:solidFill>
              </a:rPr>
              <a:t>οι οποίες μειώνονται από δεξιά προς αριστερά</a:t>
            </a:r>
            <a:r>
              <a:rPr lang="en-US" altLang="en-US" dirty="0">
                <a:solidFill>
                  <a:prstClr val="black"/>
                </a:solidFill>
              </a:rPr>
              <a:t>:</a:t>
            </a:r>
            <a:endParaRPr lang="el-GR" altLang="en-US" dirty="0">
              <a:solidFill>
                <a:prstClr val="black"/>
              </a:solidFill>
            </a:endParaRPr>
          </a:p>
        </p:txBody>
      </p:sp>
      <p:sp>
        <p:nvSpPr>
          <p:cNvPr id="36867" name="Rectangle 29"/>
          <p:cNvSpPr>
            <a:spLocks noChangeArrowheads="1"/>
          </p:cNvSpPr>
          <p:nvPr/>
        </p:nvSpPr>
        <p:spPr bwMode="auto">
          <a:xfrm>
            <a:off x="4648200" y="609601"/>
            <a:ext cx="2522538" cy="466725"/>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r>
              <a:rPr lang="el-GR" altLang="en-US">
                <a:solidFill>
                  <a:srgbClr val="FFFF99"/>
                </a:solidFill>
              </a:rPr>
              <a:t>Δεκαδικοί Αριθμοί</a:t>
            </a:r>
            <a:endParaRPr lang="en-US" altLang="en-US">
              <a:solidFill>
                <a:srgbClr val="FFFF99"/>
              </a:solidFill>
            </a:endParaRPr>
          </a:p>
        </p:txBody>
      </p:sp>
      <p:sp>
        <p:nvSpPr>
          <p:cNvPr id="4" name="Text Box 30"/>
          <p:cNvSpPr txBox="1">
            <a:spLocks noChangeArrowheads="1"/>
          </p:cNvSpPr>
          <p:nvPr/>
        </p:nvSpPr>
        <p:spPr bwMode="auto">
          <a:xfrm>
            <a:off x="3886200" y="27432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n-US" altLang="en-US">
                <a:solidFill>
                  <a:srgbClr val="FF0000"/>
                </a:solidFill>
              </a:rPr>
              <a:t>…10</a:t>
            </a:r>
            <a:r>
              <a:rPr lang="en-US" altLang="en-US" baseline="30000">
                <a:solidFill>
                  <a:srgbClr val="FF0000"/>
                </a:solidFill>
              </a:rPr>
              <a:t>5</a:t>
            </a:r>
            <a:r>
              <a:rPr lang="en-US" altLang="en-US">
                <a:solidFill>
                  <a:srgbClr val="FF0000"/>
                </a:solidFill>
              </a:rPr>
              <a:t> 10</a:t>
            </a:r>
            <a:r>
              <a:rPr lang="en-US" altLang="en-US" baseline="30000">
                <a:solidFill>
                  <a:srgbClr val="FF0000"/>
                </a:solidFill>
              </a:rPr>
              <a:t>4</a:t>
            </a:r>
            <a:r>
              <a:rPr lang="en-US" altLang="en-US">
                <a:solidFill>
                  <a:srgbClr val="FF0000"/>
                </a:solidFill>
              </a:rPr>
              <a:t> 10</a:t>
            </a:r>
            <a:r>
              <a:rPr lang="en-US" altLang="en-US" baseline="30000">
                <a:solidFill>
                  <a:srgbClr val="FF0000"/>
                </a:solidFill>
              </a:rPr>
              <a:t>3</a:t>
            </a:r>
            <a:r>
              <a:rPr lang="en-US" altLang="en-US">
                <a:solidFill>
                  <a:srgbClr val="FF0000"/>
                </a:solidFill>
              </a:rPr>
              <a:t> 10</a:t>
            </a:r>
            <a:r>
              <a:rPr lang="en-US" altLang="en-US" baseline="30000">
                <a:solidFill>
                  <a:srgbClr val="FF0000"/>
                </a:solidFill>
              </a:rPr>
              <a:t>2</a:t>
            </a:r>
            <a:r>
              <a:rPr lang="en-US" altLang="en-US">
                <a:solidFill>
                  <a:srgbClr val="FF0000"/>
                </a:solidFill>
              </a:rPr>
              <a:t> 10</a:t>
            </a:r>
            <a:r>
              <a:rPr lang="en-US" altLang="en-US" baseline="30000">
                <a:solidFill>
                  <a:srgbClr val="FF0000"/>
                </a:solidFill>
              </a:rPr>
              <a:t>1</a:t>
            </a:r>
            <a:r>
              <a:rPr lang="en-US" altLang="en-US">
                <a:solidFill>
                  <a:srgbClr val="FF0000"/>
                </a:solidFill>
              </a:rPr>
              <a:t> 10</a:t>
            </a:r>
            <a:r>
              <a:rPr lang="en-US" altLang="en-US" baseline="30000">
                <a:solidFill>
                  <a:srgbClr val="FF0000"/>
                </a:solidFill>
              </a:rPr>
              <a:t>0</a:t>
            </a:r>
            <a:endParaRPr lang="en-US" altLang="en-US" b="1">
              <a:solidFill>
                <a:prstClr val="black"/>
              </a:solidFill>
            </a:endParaRPr>
          </a:p>
        </p:txBody>
      </p:sp>
      <p:sp>
        <p:nvSpPr>
          <p:cNvPr id="5" name="Text Box 32"/>
          <p:cNvSpPr txBox="1">
            <a:spLocks noChangeArrowheads="1"/>
          </p:cNvSpPr>
          <p:nvPr/>
        </p:nvSpPr>
        <p:spPr bwMode="auto">
          <a:xfrm>
            <a:off x="3962400" y="5181600"/>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n-US" altLang="en-US">
                <a:solidFill>
                  <a:prstClr val="black"/>
                </a:solidFill>
              </a:rPr>
              <a:t>10</a:t>
            </a:r>
            <a:r>
              <a:rPr lang="en-US" altLang="en-US" baseline="30000">
                <a:solidFill>
                  <a:prstClr val="black"/>
                </a:solidFill>
              </a:rPr>
              <a:t>2</a:t>
            </a:r>
            <a:r>
              <a:rPr lang="en-US" altLang="en-US">
                <a:solidFill>
                  <a:prstClr val="black"/>
                </a:solidFill>
              </a:rPr>
              <a:t> 10</a:t>
            </a:r>
            <a:r>
              <a:rPr lang="en-US" altLang="en-US" baseline="30000">
                <a:solidFill>
                  <a:prstClr val="black"/>
                </a:solidFill>
              </a:rPr>
              <a:t>1</a:t>
            </a:r>
            <a:r>
              <a:rPr lang="en-US" altLang="en-US">
                <a:solidFill>
                  <a:prstClr val="black"/>
                </a:solidFill>
              </a:rPr>
              <a:t> 10</a:t>
            </a:r>
            <a:r>
              <a:rPr lang="en-US" altLang="en-US" baseline="30000">
                <a:solidFill>
                  <a:prstClr val="black"/>
                </a:solidFill>
              </a:rPr>
              <a:t>0</a:t>
            </a:r>
            <a:r>
              <a:rPr lang="en-US" altLang="en-US" b="1">
                <a:solidFill>
                  <a:prstClr val="black"/>
                </a:solidFill>
              </a:rPr>
              <a:t>. </a:t>
            </a:r>
            <a:r>
              <a:rPr lang="en-US" altLang="en-US">
                <a:solidFill>
                  <a:srgbClr val="FF0000"/>
                </a:solidFill>
              </a:rPr>
              <a:t>10</a:t>
            </a:r>
            <a:r>
              <a:rPr lang="en-US" altLang="en-US" baseline="30000">
                <a:solidFill>
                  <a:srgbClr val="FF0000"/>
                </a:solidFill>
              </a:rPr>
              <a:t>-1</a:t>
            </a:r>
            <a:r>
              <a:rPr lang="en-US" altLang="en-US">
                <a:solidFill>
                  <a:srgbClr val="FF0000"/>
                </a:solidFill>
              </a:rPr>
              <a:t> 10</a:t>
            </a:r>
            <a:r>
              <a:rPr lang="en-US" altLang="en-US" baseline="30000">
                <a:solidFill>
                  <a:srgbClr val="FF0000"/>
                </a:solidFill>
              </a:rPr>
              <a:t>-2</a:t>
            </a:r>
            <a:r>
              <a:rPr lang="en-US" altLang="en-US">
                <a:solidFill>
                  <a:srgbClr val="FF0000"/>
                </a:solidFill>
              </a:rPr>
              <a:t> 10</a:t>
            </a:r>
            <a:r>
              <a:rPr lang="en-US" altLang="en-US" baseline="30000">
                <a:solidFill>
                  <a:srgbClr val="FF0000"/>
                </a:solidFill>
              </a:rPr>
              <a:t>-3</a:t>
            </a:r>
            <a:r>
              <a:rPr lang="en-US" altLang="en-US">
                <a:solidFill>
                  <a:srgbClr val="FF0000"/>
                </a:solidFill>
              </a:rPr>
              <a:t> 10</a:t>
            </a:r>
            <a:r>
              <a:rPr lang="en-US" altLang="en-US" baseline="30000">
                <a:solidFill>
                  <a:srgbClr val="FF0000"/>
                </a:solidFill>
              </a:rPr>
              <a:t>-4</a:t>
            </a:r>
            <a:r>
              <a:rPr lang="en-US" altLang="en-US">
                <a:solidFill>
                  <a:srgbClr val="FF0000"/>
                </a:solidFill>
              </a:rPr>
              <a:t> …</a:t>
            </a:r>
          </a:p>
        </p:txBody>
      </p:sp>
    </p:spTree>
    <p:extLst>
      <p:ext uri="{BB962C8B-B14F-4D97-AF65-F5344CB8AC3E}">
        <p14:creationId xmlns:p14="http://schemas.microsoft.com/office/powerpoint/2010/main" val="18347602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2000"/>
                                        <p:tgtEl>
                                          <p:spTgt spid="4"/>
                                        </p:tgtEl>
                                      </p:cBhvr>
                                    </p:animEffect>
                                  </p:childTnLst>
                                </p:cTn>
                              </p:par>
                            </p:childTnLst>
                          </p:cTn>
                        </p:par>
                        <p:par>
                          <p:cTn id="8" fill="hold" nodeType="afterGroup">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19"/>
          <p:cNvSpPr>
            <a:spLocks noChangeArrowheads="1"/>
          </p:cNvSpPr>
          <p:nvPr/>
        </p:nvSpPr>
        <p:spPr bwMode="auto">
          <a:xfrm>
            <a:off x="3200400" y="2847976"/>
            <a:ext cx="60198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r>
              <a:rPr lang="en-US" altLang="en-US" sz="2000">
                <a:solidFill>
                  <a:prstClr val="black"/>
                </a:solidFill>
              </a:rPr>
              <a:t>     (9 </a:t>
            </a:r>
            <a:r>
              <a:rPr lang="en-US" altLang="en-US" sz="2000">
                <a:solidFill>
                  <a:prstClr val="black"/>
                </a:solidFill>
                <a:latin typeface="Microsoft Sans Serif" panose="020B0604020202020204" pitchFamily="34" charset="0"/>
              </a:rPr>
              <a:t>x</a:t>
            </a:r>
            <a:r>
              <a:rPr lang="en-US" altLang="en-US" sz="2000">
                <a:solidFill>
                  <a:prstClr val="black"/>
                </a:solidFill>
              </a:rPr>
              <a:t> 10</a:t>
            </a:r>
            <a:r>
              <a:rPr lang="en-US" altLang="en-US" sz="2000" baseline="30000">
                <a:solidFill>
                  <a:prstClr val="black"/>
                </a:solidFill>
              </a:rPr>
              <a:t>3</a:t>
            </a:r>
            <a:r>
              <a:rPr lang="en-US" altLang="en-US" sz="2000">
                <a:solidFill>
                  <a:prstClr val="black"/>
                </a:solidFill>
              </a:rPr>
              <a:t>) + (2 </a:t>
            </a:r>
            <a:r>
              <a:rPr lang="en-US" altLang="en-US" sz="2000">
                <a:solidFill>
                  <a:prstClr val="black"/>
                </a:solidFill>
                <a:latin typeface="Microsoft Sans Serif" panose="020B0604020202020204" pitchFamily="34" charset="0"/>
              </a:rPr>
              <a:t>x</a:t>
            </a:r>
            <a:r>
              <a:rPr lang="en-US" altLang="en-US" sz="2000">
                <a:solidFill>
                  <a:prstClr val="black"/>
                </a:solidFill>
              </a:rPr>
              <a:t> 10</a:t>
            </a:r>
            <a:r>
              <a:rPr lang="en-US" altLang="en-US" sz="2000" baseline="30000">
                <a:solidFill>
                  <a:prstClr val="black"/>
                </a:solidFill>
              </a:rPr>
              <a:t>2</a:t>
            </a:r>
            <a:r>
              <a:rPr lang="en-US" altLang="en-US" sz="2000">
                <a:solidFill>
                  <a:prstClr val="black"/>
                </a:solidFill>
              </a:rPr>
              <a:t>) + (4 </a:t>
            </a:r>
            <a:r>
              <a:rPr lang="en-US" altLang="en-US" sz="2000">
                <a:solidFill>
                  <a:prstClr val="black"/>
                </a:solidFill>
                <a:latin typeface="Microsoft Sans Serif" panose="020B0604020202020204" pitchFamily="34" charset="0"/>
              </a:rPr>
              <a:t>x</a:t>
            </a:r>
            <a:r>
              <a:rPr lang="en-US" altLang="en-US" sz="2000">
                <a:solidFill>
                  <a:prstClr val="black"/>
                </a:solidFill>
              </a:rPr>
              <a:t> 10</a:t>
            </a:r>
            <a:r>
              <a:rPr lang="en-US" altLang="en-US" sz="2000" baseline="30000">
                <a:solidFill>
                  <a:prstClr val="black"/>
                </a:solidFill>
              </a:rPr>
              <a:t>1</a:t>
            </a:r>
            <a:r>
              <a:rPr lang="en-US" altLang="en-US" sz="2000">
                <a:solidFill>
                  <a:prstClr val="black"/>
                </a:solidFill>
              </a:rPr>
              <a:t>) + (0 </a:t>
            </a:r>
            <a:r>
              <a:rPr lang="en-US" altLang="en-US" sz="2000">
                <a:solidFill>
                  <a:prstClr val="black"/>
                </a:solidFill>
                <a:latin typeface="Microsoft Sans Serif" panose="020B0604020202020204" pitchFamily="34" charset="0"/>
              </a:rPr>
              <a:t>x</a:t>
            </a:r>
            <a:r>
              <a:rPr lang="en-US" altLang="en-US" sz="2000">
                <a:solidFill>
                  <a:prstClr val="black"/>
                </a:solidFill>
              </a:rPr>
              <a:t> 10</a:t>
            </a:r>
            <a:r>
              <a:rPr lang="en-US" altLang="en-US" sz="2000" baseline="30000">
                <a:solidFill>
                  <a:prstClr val="black"/>
                </a:solidFill>
              </a:rPr>
              <a:t>0</a:t>
            </a:r>
            <a:r>
              <a:rPr lang="en-US" altLang="en-US" sz="2000">
                <a:solidFill>
                  <a:prstClr val="black"/>
                </a:solidFill>
              </a:rPr>
              <a:t>)</a:t>
            </a:r>
          </a:p>
          <a:p>
            <a:pPr fontAlgn="base">
              <a:spcBef>
                <a:spcPct val="0"/>
              </a:spcBef>
              <a:spcAft>
                <a:spcPct val="0"/>
              </a:spcAft>
            </a:pPr>
            <a:r>
              <a:rPr lang="el-GR" altLang="en-US" sz="2000">
                <a:solidFill>
                  <a:prstClr val="black"/>
                </a:solidFill>
              </a:rPr>
              <a:t>        ή</a:t>
            </a:r>
            <a:endParaRPr lang="en-US" altLang="en-US" sz="2000">
              <a:solidFill>
                <a:prstClr val="black"/>
              </a:solidFill>
            </a:endParaRPr>
          </a:p>
          <a:p>
            <a:pPr fontAlgn="base">
              <a:spcBef>
                <a:spcPct val="0"/>
              </a:spcBef>
              <a:spcAft>
                <a:spcPct val="0"/>
              </a:spcAft>
            </a:pPr>
            <a:r>
              <a:rPr lang="en-US" altLang="en-US" sz="2000">
                <a:solidFill>
                  <a:prstClr val="black"/>
                </a:solidFill>
              </a:rPr>
              <a:t>     9 x 1</a:t>
            </a:r>
            <a:r>
              <a:rPr lang="el-GR" altLang="en-US" sz="2000">
                <a:solidFill>
                  <a:prstClr val="black"/>
                </a:solidFill>
              </a:rPr>
              <a:t>.</a:t>
            </a:r>
            <a:r>
              <a:rPr lang="en-US" altLang="en-US" sz="2000">
                <a:solidFill>
                  <a:prstClr val="black"/>
                </a:solidFill>
              </a:rPr>
              <a:t>000 + 2  x 100 + 4 x 10 + 0 x 1 </a:t>
            </a:r>
          </a:p>
          <a:p>
            <a:pPr fontAlgn="base">
              <a:spcBef>
                <a:spcPct val="0"/>
              </a:spcBef>
              <a:spcAft>
                <a:spcPct val="0"/>
              </a:spcAft>
            </a:pPr>
            <a:endParaRPr lang="en-US" altLang="en-US" sz="2000">
              <a:solidFill>
                <a:prstClr val="black"/>
              </a:solidFill>
            </a:endParaRPr>
          </a:p>
        </p:txBody>
      </p:sp>
      <p:sp>
        <p:nvSpPr>
          <p:cNvPr id="4099" name="Text Box 20"/>
          <p:cNvSpPr txBox="1">
            <a:spLocks noChangeArrowheads="1"/>
          </p:cNvSpPr>
          <p:nvPr/>
        </p:nvSpPr>
        <p:spPr bwMode="auto">
          <a:xfrm>
            <a:off x="3581400" y="1676401"/>
            <a:ext cx="5715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l-GR" altLang="en-US" sz="2000" dirty="0">
                <a:solidFill>
                  <a:prstClr val="black"/>
                </a:solidFill>
              </a:rPr>
              <a:t>Εκφράστε τον αριθμό</a:t>
            </a:r>
            <a:r>
              <a:rPr lang="en-US" altLang="en-US" sz="2000" dirty="0">
                <a:solidFill>
                  <a:prstClr val="black"/>
                </a:solidFill>
              </a:rPr>
              <a:t> 9240 </a:t>
            </a:r>
            <a:r>
              <a:rPr lang="el-GR" altLang="en-US" sz="2000" dirty="0">
                <a:solidFill>
                  <a:prstClr val="black"/>
                </a:solidFill>
              </a:rPr>
              <a:t>στο δεκαδικό σύστημα σαν άθροισμα δυνάμεων του 10</a:t>
            </a:r>
            <a:endParaRPr lang="en-US" altLang="en-US" sz="2000" dirty="0">
              <a:solidFill>
                <a:prstClr val="black"/>
              </a:solidFill>
            </a:endParaRPr>
          </a:p>
        </p:txBody>
      </p:sp>
      <p:sp>
        <p:nvSpPr>
          <p:cNvPr id="108565" name="Text Box 21"/>
          <p:cNvSpPr txBox="1">
            <a:spLocks noChangeArrowheads="1"/>
          </p:cNvSpPr>
          <p:nvPr/>
        </p:nvSpPr>
        <p:spPr bwMode="auto">
          <a:xfrm>
            <a:off x="3505200" y="5394326"/>
            <a:ext cx="716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n-US" altLang="en-US" sz="2000">
                <a:solidFill>
                  <a:prstClr val="black"/>
                </a:solidFill>
              </a:rPr>
              <a:t>(4 </a:t>
            </a:r>
            <a:r>
              <a:rPr lang="en-US" altLang="en-US" sz="2000">
                <a:solidFill>
                  <a:prstClr val="black"/>
                </a:solidFill>
                <a:latin typeface="Arial" panose="020B0604020202020204" pitchFamily="34" charset="0"/>
              </a:rPr>
              <a:t>x</a:t>
            </a:r>
            <a:r>
              <a:rPr lang="en-US" altLang="en-US" sz="2000">
                <a:solidFill>
                  <a:prstClr val="black"/>
                </a:solidFill>
              </a:rPr>
              <a:t> 10</a:t>
            </a:r>
            <a:r>
              <a:rPr lang="en-US" altLang="en-US" sz="2000" baseline="30000">
                <a:solidFill>
                  <a:prstClr val="black"/>
                </a:solidFill>
              </a:rPr>
              <a:t>2</a:t>
            </a:r>
            <a:r>
              <a:rPr lang="en-US" altLang="en-US" sz="2000">
                <a:solidFill>
                  <a:prstClr val="black"/>
                </a:solidFill>
              </a:rPr>
              <a:t>) + (8 </a:t>
            </a:r>
            <a:r>
              <a:rPr lang="en-US" altLang="en-US" sz="2000">
                <a:solidFill>
                  <a:prstClr val="black"/>
                </a:solidFill>
                <a:latin typeface="Arial" panose="020B0604020202020204" pitchFamily="34" charset="0"/>
              </a:rPr>
              <a:t>x</a:t>
            </a:r>
            <a:r>
              <a:rPr lang="en-US" altLang="en-US" sz="2000">
                <a:solidFill>
                  <a:prstClr val="black"/>
                </a:solidFill>
              </a:rPr>
              <a:t> 10</a:t>
            </a:r>
            <a:r>
              <a:rPr lang="en-US" altLang="en-US" sz="2000" baseline="30000">
                <a:solidFill>
                  <a:prstClr val="black"/>
                </a:solidFill>
              </a:rPr>
              <a:t>1</a:t>
            </a:r>
            <a:r>
              <a:rPr lang="en-US" altLang="en-US" sz="2000">
                <a:solidFill>
                  <a:prstClr val="black"/>
                </a:solidFill>
              </a:rPr>
              <a:t>) + (0 </a:t>
            </a:r>
            <a:r>
              <a:rPr lang="en-US" altLang="en-US" sz="2000">
                <a:solidFill>
                  <a:prstClr val="black"/>
                </a:solidFill>
                <a:latin typeface="Arial" panose="020B0604020202020204" pitchFamily="34" charset="0"/>
              </a:rPr>
              <a:t>x</a:t>
            </a:r>
            <a:r>
              <a:rPr lang="en-US" altLang="en-US" sz="2000">
                <a:solidFill>
                  <a:prstClr val="black"/>
                </a:solidFill>
              </a:rPr>
              <a:t> 10</a:t>
            </a:r>
            <a:r>
              <a:rPr lang="en-US" altLang="en-US" sz="2000" baseline="30000">
                <a:solidFill>
                  <a:prstClr val="black"/>
                </a:solidFill>
              </a:rPr>
              <a:t>0</a:t>
            </a:r>
            <a:r>
              <a:rPr lang="en-US" altLang="en-US" sz="2000">
                <a:solidFill>
                  <a:prstClr val="black"/>
                </a:solidFill>
              </a:rPr>
              <a:t>) + (5 </a:t>
            </a:r>
            <a:r>
              <a:rPr lang="en-US" altLang="en-US" sz="2000">
                <a:solidFill>
                  <a:prstClr val="black"/>
                </a:solidFill>
                <a:latin typeface="Arial" panose="020B0604020202020204" pitchFamily="34" charset="0"/>
              </a:rPr>
              <a:t>x</a:t>
            </a:r>
            <a:r>
              <a:rPr lang="en-US" altLang="en-US" sz="2000">
                <a:solidFill>
                  <a:prstClr val="black"/>
                </a:solidFill>
              </a:rPr>
              <a:t> 10</a:t>
            </a:r>
            <a:r>
              <a:rPr lang="en-US" altLang="en-US" sz="2000" baseline="30000">
                <a:solidFill>
                  <a:prstClr val="black"/>
                </a:solidFill>
              </a:rPr>
              <a:t>-1</a:t>
            </a:r>
            <a:r>
              <a:rPr lang="en-US" altLang="en-US" sz="2000">
                <a:solidFill>
                  <a:prstClr val="black"/>
                </a:solidFill>
              </a:rPr>
              <a:t>) +(2 </a:t>
            </a:r>
            <a:r>
              <a:rPr lang="en-US" altLang="en-US" sz="2000">
                <a:solidFill>
                  <a:prstClr val="black"/>
                </a:solidFill>
                <a:latin typeface="Arial" panose="020B0604020202020204" pitchFamily="34" charset="0"/>
              </a:rPr>
              <a:t>x</a:t>
            </a:r>
            <a:r>
              <a:rPr lang="en-US" altLang="en-US" sz="2000">
                <a:solidFill>
                  <a:prstClr val="black"/>
                </a:solidFill>
              </a:rPr>
              <a:t> 10</a:t>
            </a:r>
            <a:r>
              <a:rPr lang="en-US" altLang="en-US" sz="2000" baseline="30000">
                <a:solidFill>
                  <a:prstClr val="black"/>
                </a:solidFill>
              </a:rPr>
              <a:t>-2</a:t>
            </a:r>
            <a:r>
              <a:rPr lang="en-US" altLang="en-US" sz="2000">
                <a:solidFill>
                  <a:prstClr val="black"/>
                </a:solidFill>
              </a:rPr>
              <a:t>)</a:t>
            </a:r>
          </a:p>
        </p:txBody>
      </p:sp>
      <p:sp>
        <p:nvSpPr>
          <p:cNvPr id="37893" name="Rectangle 29"/>
          <p:cNvSpPr>
            <a:spLocks noChangeArrowheads="1"/>
          </p:cNvSpPr>
          <p:nvPr/>
        </p:nvSpPr>
        <p:spPr bwMode="auto">
          <a:xfrm>
            <a:off x="4648200" y="609601"/>
            <a:ext cx="2522538" cy="466725"/>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r>
              <a:rPr lang="el-GR" altLang="en-US">
                <a:solidFill>
                  <a:srgbClr val="FFFF99"/>
                </a:solidFill>
              </a:rPr>
              <a:t>Δεκαδικοί Αριθμοί</a:t>
            </a:r>
            <a:endParaRPr lang="en-US" altLang="en-US">
              <a:solidFill>
                <a:srgbClr val="FFFF99"/>
              </a:solidFill>
            </a:endParaRPr>
          </a:p>
        </p:txBody>
      </p:sp>
      <p:sp>
        <p:nvSpPr>
          <p:cNvPr id="77841" name="WordArt 17"/>
          <p:cNvSpPr>
            <a:spLocks noChangeArrowheads="1" noChangeShapeType="1" noTextEdit="1"/>
          </p:cNvSpPr>
          <p:nvPr/>
        </p:nvSpPr>
        <p:spPr bwMode="auto">
          <a:xfrm>
            <a:off x="2133600" y="1897063"/>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fontAlgn="base" hangingPunct="0">
              <a:spcBef>
                <a:spcPct val="0"/>
              </a:spcBef>
              <a:spcAft>
                <a:spcPct val="0"/>
              </a:spcAft>
            </a:pPr>
            <a:r>
              <a:rPr lang="el-GR"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Παράδειγμα</a:t>
            </a:r>
          </a:p>
        </p:txBody>
      </p:sp>
      <p:sp>
        <p:nvSpPr>
          <p:cNvPr id="77842" name="WordArt 18"/>
          <p:cNvSpPr>
            <a:spLocks noChangeArrowheads="1" noChangeShapeType="1" noTextEdit="1"/>
          </p:cNvSpPr>
          <p:nvPr/>
        </p:nvSpPr>
        <p:spPr bwMode="auto">
          <a:xfrm>
            <a:off x="2133600" y="2811463"/>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fontAlgn="base" hangingPunct="0">
              <a:spcBef>
                <a:spcPct val="0"/>
              </a:spcBef>
              <a:spcAft>
                <a:spcPct val="0"/>
              </a:spcAft>
            </a:pPr>
            <a:r>
              <a:rPr lang="el-GR"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Λύση</a:t>
            </a:r>
          </a:p>
        </p:txBody>
      </p:sp>
      <p:sp>
        <p:nvSpPr>
          <p:cNvPr id="2" name="WordArt 17"/>
          <p:cNvSpPr>
            <a:spLocks noChangeArrowheads="1" noChangeShapeType="1" noTextEdit="1"/>
          </p:cNvSpPr>
          <p:nvPr/>
        </p:nvSpPr>
        <p:spPr bwMode="auto">
          <a:xfrm>
            <a:off x="2209800" y="4411663"/>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fontAlgn="base" hangingPunct="0">
              <a:spcBef>
                <a:spcPct val="0"/>
              </a:spcBef>
              <a:spcAft>
                <a:spcPct val="0"/>
              </a:spcAft>
            </a:pPr>
            <a:r>
              <a:rPr lang="el-GR"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Παράδειγμα</a:t>
            </a:r>
          </a:p>
        </p:txBody>
      </p:sp>
      <p:sp>
        <p:nvSpPr>
          <p:cNvPr id="3" name="WordArt 18"/>
          <p:cNvSpPr>
            <a:spLocks noChangeArrowheads="1" noChangeShapeType="1" noTextEdit="1"/>
          </p:cNvSpPr>
          <p:nvPr/>
        </p:nvSpPr>
        <p:spPr bwMode="auto">
          <a:xfrm>
            <a:off x="2209800" y="5326063"/>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fontAlgn="base" hangingPunct="0">
              <a:spcBef>
                <a:spcPct val="0"/>
              </a:spcBef>
              <a:spcAft>
                <a:spcPct val="0"/>
              </a:spcAft>
            </a:pPr>
            <a:r>
              <a:rPr lang="el-GR"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Λύση</a:t>
            </a:r>
          </a:p>
        </p:txBody>
      </p:sp>
      <p:sp>
        <p:nvSpPr>
          <p:cNvPr id="4106" name="Text Box 20"/>
          <p:cNvSpPr txBox="1">
            <a:spLocks noChangeArrowheads="1"/>
          </p:cNvSpPr>
          <p:nvPr/>
        </p:nvSpPr>
        <p:spPr bwMode="auto">
          <a:xfrm>
            <a:off x="3581400" y="4335464"/>
            <a:ext cx="5715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l-GR" altLang="en-US" sz="2000">
                <a:solidFill>
                  <a:prstClr val="black"/>
                </a:solidFill>
              </a:rPr>
              <a:t>Εκφράστε τον αριθμό</a:t>
            </a:r>
            <a:r>
              <a:rPr lang="en-US" altLang="en-US" sz="2000">
                <a:solidFill>
                  <a:prstClr val="black"/>
                </a:solidFill>
              </a:rPr>
              <a:t> 480.52 </a:t>
            </a:r>
            <a:r>
              <a:rPr lang="el-GR" altLang="en-US" sz="2000">
                <a:solidFill>
                  <a:prstClr val="black"/>
                </a:solidFill>
              </a:rPr>
              <a:t>στο δεκαδικό σύστημα σαν άθροισμα δυνάμεων του 10</a:t>
            </a:r>
            <a:endParaRPr lang="en-US" altLang="en-US" sz="2000">
              <a:solidFill>
                <a:prstClr val="black"/>
              </a:solidFill>
            </a:endParaRPr>
          </a:p>
        </p:txBody>
      </p:sp>
    </p:spTree>
    <p:extLst>
      <p:ext uri="{BB962C8B-B14F-4D97-AF65-F5344CB8AC3E}">
        <p14:creationId xmlns:p14="http://schemas.microsoft.com/office/powerpoint/2010/main" val="227301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7841"/>
                                        </p:tgtEl>
                                        <p:attrNameLst>
                                          <p:attrName>style.visibility</p:attrName>
                                        </p:attrNameLst>
                                      </p:cBhvr>
                                      <p:to>
                                        <p:strVal val="visible"/>
                                      </p:to>
                                    </p:set>
                                    <p:animEffect transition="in" filter="dissolve">
                                      <p:cBhvr>
                                        <p:cTn id="7" dur="500"/>
                                        <p:tgtEl>
                                          <p:spTgt spid="7784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09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77842"/>
                                        </p:tgtEl>
                                        <p:attrNameLst>
                                          <p:attrName>style.visibility</p:attrName>
                                        </p:attrNameLst>
                                      </p:cBhvr>
                                      <p:to>
                                        <p:strVal val="visible"/>
                                      </p:to>
                                    </p:set>
                                    <p:animEffect transition="in" filter="dissolve">
                                      <p:cBhvr>
                                        <p:cTn id="14" dur="500"/>
                                        <p:tgtEl>
                                          <p:spTgt spid="77842"/>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409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ssolve">
                                      <p:cBhvr>
                                        <p:cTn id="21" dur="500"/>
                                        <p:tgtEl>
                                          <p:spTgt spid="2"/>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4106"/>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dissolve">
                                      <p:cBhvr>
                                        <p:cTn id="28" dur="500"/>
                                        <p:tgtEl>
                                          <p:spTgt spid="3"/>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1085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p:bldP spid="108565" grpId="0"/>
      <p:bldP spid="77841" grpId="0" animBg="1"/>
      <p:bldP spid="77842" grpId="0" animBg="1"/>
      <p:bldP spid="2" grpId="0" animBg="1"/>
      <p:bldP spid="3" grpId="0" animBg="1"/>
      <p:bldP spid="4106"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4"/>
          <p:cNvSpPr>
            <a:spLocks noChangeArrowheads="1"/>
          </p:cNvSpPr>
          <p:nvPr/>
        </p:nvSpPr>
        <p:spPr bwMode="auto">
          <a:xfrm>
            <a:off x="4876801" y="533401"/>
            <a:ext cx="2390775" cy="466725"/>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r>
              <a:rPr lang="el-GR" altLang="en-US">
                <a:solidFill>
                  <a:srgbClr val="FFFF99"/>
                </a:solidFill>
              </a:rPr>
              <a:t>Δυαδικοί Αριθμοί</a:t>
            </a:r>
            <a:endParaRPr lang="en-US" altLang="en-US">
              <a:solidFill>
                <a:srgbClr val="FFFF99"/>
              </a:solidFill>
            </a:endParaRPr>
          </a:p>
        </p:txBody>
      </p:sp>
      <p:sp>
        <p:nvSpPr>
          <p:cNvPr id="39939" name="Text Box 10"/>
          <p:cNvSpPr txBox="1">
            <a:spLocks noChangeArrowheads="1"/>
          </p:cNvSpPr>
          <p:nvPr/>
        </p:nvSpPr>
        <p:spPr bwMode="auto">
          <a:xfrm>
            <a:off x="2133600" y="1143000"/>
            <a:ext cx="78486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0" fontAlgn="base" hangingPunct="0">
              <a:spcBef>
                <a:spcPct val="50000"/>
              </a:spcBef>
              <a:spcAft>
                <a:spcPct val="0"/>
              </a:spcAft>
            </a:pPr>
            <a:r>
              <a:rPr lang="el-GR" altLang="en-US">
                <a:solidFill>
                  <a:prstClr val="black"/>
                </a:solidFill>
              </a:rPr>
              <a:t>Στα ψηφιακά συστήματα χρησιμοποιείται το δυαδικό σύστημα. Υπάρχουν δύο ψηφία (0, 1) ενώ η θέση κάθε ψηφίου αντιστοιχεί σε συγκεκριμένη δύναμη του 2, η οποία αυξάνει από δεξιά προς τα αριστερά ξεκινώντας από την </a:t>
            </a:r>
            <a:br>
              <a:rPr lang="el-GR" altLang="en-US">
                <a:solidFill>
                  <a:prstClr val="black"/>
                </a:solidFill>
              </a:rPr>
            </a:br>
            <a:r>
              <a:rPr lang="en-US" altLang="en-US">
                <a:solidFill>
                  <a:prstClr val="black"/>
                </a:solidFill>
              </a:rPr>
              <a:t>2</a:t>
            </a:r>
            <a:r>
              <a:rPr lang="en-US" altLang="en-US" baseline="30000">
                <a:solidFill>
                  <a:prstClr val="black"/>
                </a:solidFill>
              </a:rPr>
              <a:t>0</a:t>
            </a:r>
            <a:r>
              <a:rPr lang="en-US" altLang="en-US">
                <a:solidFill>
                  <a:prstClr val="black"/>
                </a:solidFill>
              </a:rPr>
              <a:t> =1</a:t>
            </a:r>
            <a:endParaRPr lang="el-GR" altLang="en-US">
              <a:solidFill>
                <a:prstClr val="black"/>
              </a:solidFill>
            </a:endParaRPr>
          </a:p>
          <a:p>
            <a:pPr eaLnBrk="0" fontAlgn="base" hangingPunct="0">
              <a:spcBef>
                <a:spcPct val="50000"/>
              </a:spcBef>
              <a:spcAft>
                <a:spcPct val="0"/>
              </a:spcAft>
            </a:pPr>
            <a:endParaRPr lang="en-US" altLang="en-US">
              <a:solidFill>
                <a:prstClr val="black"/>
              </a:solidFill>
            </a:endParaRPr>
          </a:p>
        </p:txBody>
      </p:sp>
      <p:sp>
        <p:nvSpPr>
          <p:cNvPr id="112652" name="Text Box 12"/>
          <p:cNvSpPr txBox="1">
            <a:spLocks noChangeArrowheads="1"/>
          </p:cNvSpPr>
          <p:nvPr/>
        </p:nvSpPr>
        <p:spPr bwMode="auto">
          <a:xfrm>
            <a:off x="4343400" y="31242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n-US" altLang="en-US">
                <a:solidFill>
                  <a:srgbClr val="FF0000"/>
                </a:solidFill>
              </a:rPr>
              <a:t>…2</a:t>
            </a:r>
            <a:r>
              <a:rPr lang="en-US" altLang="en-US" baseline="30000">
                <a:solidFill>
                  <a:srgbClr val="FF0000"/>
                </a:solidFill>
              </a:rPr>
              <a:t>5</a:t>
            </a:r>
            <a:r>
              <a:rPr lang="en-US" altLang="en-US">
                <a:solidFill>
                  <a:srgbClr val="FF0000"/>
                </a:solidFill>
              </a:rPr>
              <a:t> 2</a:t>
            </a:r>
            <a:r>
              <a:rPr lang="en-US" altLang="en-US" baseline="30000">
                <a:solidFill>
                  <a:srgbClr val="FF0000"/>
                </a:solidFill>
              </a:rPr>
              <a:t>4</a:t>
            </a:r>
            <a:r>
              <a:rPr lang="en-US" altLang="en-US">
                <a:solidFill>
                  <a:srgbClr val="FF0000"/>
                </a:solidFill>
              </a:rPr>
              <a:t> 2</a:t>
            </a:r>
            <a:r>
              <a:rPr lang="en-US" altLang="en-US" baseline="30000">
                <a:solidFill>
                  <a:srgbClr val="FF0000"/>
                </a:solidFill>
              </a:rPr>
              <a:t>3</a:t>
            </a:r>
            <a:r>
              <a:rPr lang="en-US" altLang="en-US">
                <a:solidFill>
                  <a:srgbClr val="FF0000"/>
                </a:solidFill>
              </a:rPr>
              <a:t> 2</a:t>
            </a:r>
            <a:r>
              <a:rPr lang="en-US" altLang="en-US" baseline="30000">
                <a:solidFill>
                  <a:srgbClr val="FF0000"/>
                </a:solidFill>
              </a:rPr>
              <a:t>2</a:t>
            </a:r>
            <a:r>
              <a:rPr lang="en-US" altLang="en-US">
                <a:solidFill>
                  <a:srgbClr val="FF0000"/>
                </a:solidFill>
              </a:rPr>
              <a:t> 2</a:t>
            </a:r>
            <a:r>
              <a:rPr lang="en-US" altLang="en-US" baseline="30000">
                <a:solidFill>
                  <a:srgbClr val="FF0000"/>
                </a:solidFill>
              </a:rPr>
              <a:t>1</a:t>
            </a:r>
            <a:r>
              <a:rPr lang="en-US" altLang="en-US">
                <a:solidFill>
                  <a:srgbClr val="FF0000"/>
                </a:solidFill>
              </a:rPr>
              <a:t> 2</a:t>
            </a:r>
            <a:r>
              <a:rPr lang="en-US" altLang="en-US" baseline="30000">
                <a:solidFill>
                  <a:srgbClr val="FF0000"/>
                </a:solidFill>
              </a:rPr>
              <a:t>0</a:t>
            </a:r>
            <a:endParaRPr lang="en-US" altLang="en-US" b="1">
              <a:solidFill>
                <a:prstClr val="black"/>
              </a:solidFill>
            </a:endParaRPr>
          </a:p>
        </p:txBody>
      </p:sp>
      <p:sp>
        <p:nvSpPr>
          <p:cNvPr id="112653" name="Text Box 13"/>
          <p:cNvSpPr txBox="1">
            <a:spLocks noChangeArrowheads="1"/>
          </p:cNvSpPr>
          <p:nvPr/>
        </p:nvSpPr>
        <p:spPr bwMode="auto">
          <a:xfrm>
            <a:off x="2286000" y="3810001"/>
            <a:ext cx="7696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l-GR" altLang="en-US" dirty="0">
                <a:solidFill>
                  <a:prstClr val="black"/>
                </a:solidFill>
              </a:rPr>
              <a:t>Για τους </a:t>
            </a:r>
            <a:r>
              <a:rPr lang="el-GR" altLang="en-US" dirty="0" smtClean="0">
                <a:solidFill>
                  <a:prstClr val="black"/>
                </a:solidFill>
              </a:rPr>
              <a:t>δ</a:t>
            </a:r>
            <a:r>
              <a:rPr lang="el-GR" altLang="en-US" dirty="0" smtClean="0">
                <a:solidFill>
                  <a:prstClr val="black"/>
                </a:solidFill>
              </a:rPr>
              <a:t>υαδικούς</a:t>
            </a:r>
            <a:r>
              <a:rPr lang="el-GR" altLang="en-US" dirty="0" smtClean="0">
                <a:solidFill>
                  <a:prstClr val="black"/>
                </a:solidFill>
              </a:rPr>
              <a:t> </a:t>
            </a:r>
            <a:r>
              <a:rPr lang="el-GR" altLang="en-US" dirty="0">
                <a:solidFill>
                  <a:prstClr val="black"/>
                </a:solidFill>
              </a:rPr>
              <a:t>αριθμούς χρησιμοποιούνται αρνητικές δυνάμεις</a:t>
            </a:r>
            <a:r>
              <a:rPr lang="en-US" altLang="en-US" dirty="0">
                <a:solidFill>
                  <a:prstClr val="black"/>
                </a:solidFill>
              </a:rPr>
              <a:t>, </a:t>
            </a:r>
            <a:r>
              <a:rPr lang="el-GR" altLang="en-US" dirty="0">
                <a:solidFill>
                  <a:prstClr val="black"/>
                </a:solidFill>
              </a:rPr>
              <a:t>οι οποίες μειώνονται από δεξιά </a:t>
            </a:r>
            <a:r>
              <a:rPr lang="el-GR" altLang="en-US" dirty="0" smtClean="0">
                <a:solidFill>
                  <a:prstClr val="black"/>
                </a:solidFill>
              </a:rPr>
              <a:t>προς </a:t>
            </a:r>
            <a:r>
              <a:rPr lang="el-GR" altLang="en-US" dirty="0">
                <a:solidFill>
                  <a:prstClr val="black"/>
                </a:solidFill>
              </a:rPr>
              <a:t>αριστερά</a:t>
            </a:r>
            <a:r>
              <a:rPr lang="en-US" altLang="en-US" dirty="0">
                <a:solidFill>
                  <a:prstClr val="black"/>
                </a:solidFill>
              </a:rPr>
              <a:t>:</a:t>
            </a:r>
            <a:endParaRPr lang="el-GR" altLang="en-US" dirty="0">
              <a:solidFill>
                <a:prstClr val="black"/>
              </a:solidFill>
            </a:endParaRPr>
          </a:p>
        </p:txBody>
      </p:sp>
      <p:sp>
        <p:nvSpPr>
          <p:cNvPr id="112654" name="Text Box 14"/>
          <p:cNvSpPr txBox="1">
            <a:spLocks noChangeArrowheads="1"/>
          </p:cNvSpPr>
          <p:nvPr/>
        </p:nvSpPr>
        <p:spPr bwMode="auto">
          <a:xfrm>
            <a:off x="4419600" y="4724400"/>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n-US" altLang="en-US">
                <a:solidFill>
                  <a:prstClr val="black"/>
                </a:solidFill>
              </a:rPr>
              <a:t>2</a:t>
            </a:r>
            <a:r>
              <a:rPr lang="en-US" altLang="en-US" baseline="30000">
                <a:solidFill>
                  <a:prstClr val="black"/>
                </a:solidFill>
              </a:rPr>
              <a:t>2</a:t>
            </a:r>
            <a:r>
              <a:rPr lang="en-US" altLang="en-US">
                <a:solidFill>
                  <a:prstClr val="black"/>
                </a:solidFill>
              </a:rPr>
              <a:t> 2</a:t>
            </a:r>
            <a:r>
              <a:rPr lang="en-US" altLang="en-US" baseline="30000">
                <a:solidFill>
                  <a:prstClr val="black"/>
                </a:solidFill>
              </a:rPr>
              <a:t>1</a:t>
            </a:r>
            <a:r>
              <a:rPr lang="en-US" altLang="en-US">
                <a:solidFill>
                  <a:prstClr val="black"/>
                </a:solidFill>
              </a:rPr>
              <a:t> 2</a:t>
            </a:r>
            <a:r>
              <a:rPr lang="en-US" altLang="en-US" baseline="30000">
                <a:solidFill>
                  <a:prstClr val="black"/>
                </a:solidFill>
              </a:rPr>
              <a:t>0</a:t>
            </a:r>
            <a:r>
              <a:rPr lang="en-US" altLang="en-US" b="1">
                <a:solidFill>
                  <a:prstClr val="black"/>
                </a:solidFill>
              </a:rPr>
              <a:t>. </a:t>
            </a:r>
            <a:r>
              <a:rPr lang="en-US" altLang="en-US">
                <a:solidFill>
                  <a:srgbClr val="FF0000"/>
                </a:solidFill>
              </a:rPr>
              <a:t>2</a:t>
            </a:r>
            <a:r>
              <a:rPr lang="en-US" altLang="en-US" baseline="30000">
                <a:solidFill>
                  <a:srgbClr val="FF0000"/>
                </a:solidFill>
              </a:rPr>
              <a:t>-1</a:t>
            </a:r>
            <a:r>
              <a:rPr lang="en-US" altLang="en-US">
                <a:solidFill>
                  <a:srgbClr val="FF0000"/>
                </a:solidFill>
              </a:rPr>
              <a:t> 2</a:t>
            </a:r>
            <a:r>
              <a:rPr lang="en-US" altLang="en-US" baseline="30000">
                <a:solidFill>
                  <a:srgbClr val="FF0000"/>
                </a:solidFill>
              </a:rPr>
              <a:t>-2</a:t>
            </a:r>
            <a:r>
              <a:rPr lang="en-US" altLang="en-US">
                <a:solidFill>
                  <a:srgbClr val="FF0000"/>
                </a:solidFill>
              </a:rPr>
              <a:t> 2</a:t>
            </a:r>
            <a:r>
              <a:rPr lang="en-US" altLang="en-US" baseline="30000">
                <a:solidFill>
                  <a:srgbClr val="FF0000"/>
                </a:solidFill>
              </a:rPr>
              <a:t>-3</a:t>
            </a:r>
            <a:r>
              <a:rPr lang="en-US" altLang="en-US">
                <a:solidFill>
                  <a:srgbClr val="FF0000"/>
                </a:solidFill>
              </a:rPr>
              <a:t> 2</a:t>
            </a:r>
            <a:r>
              <a:rPr lang="en-US" altLang="en-US" baseline="30000">
                <a:solidFill>
                  <a:srgbClr val="FF0000"/>
                </a:solidFill>
              </a:rPr>
              <a:t>-4</a:t>
            </a:r>
            <a:r>
              <a:rPr lang="en-US" altLang="en-US">
                <a:solidFill>
                  <a:srgbClr val="FF0000"/>
                </a:solidFill>
              </a:rPr>
              <a:t> …</a:t>
            </a:r>
          </a:p>
        </p:txBody>
      </p:sp>
    </p:spTree>
    <p:extLst>
      <p:ext uri="{BB962C8B-B14F-4D97-AF65-F5344CB8AC3E}">
        <p14:creationId xmlns:p14="http://schemas.microsoft.com/office/powerpoint/2010/main" val="41563828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12652"/>
                                        </p:tgtEl>
                                        <p:attrNameLst>
                                          <p:attrName>style.visibility</p:attrName>
                                        </p:attrNameLst>
                                      </p:cBhvr>
                                      <p:to>
                                        <p:strVal val="visible"/>
                                      </p:to>
                                    </p:set>
                                    <p:animEffect transition="in" filter="wipe(right)">
                                      <p:cBhvr>
                                        <p:cTn id="7" dur="2000"/>
                                        <p:tgtEl>
                                          <p:spTgt spid="1126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12653"/>
                                        </p:tgtEl>
                                        <p:attrNameLst>
                                          <p:attrName>style.visibility</p:attrName>
                                        </p:attrNameLst>
                                      </p:cBhvr>
                                      <p:to>
                                        <p:strVal val="visible"/>
                                      </p:to>
                                    </p:set>
                                    <p:anim calcmode="lin" valueType="num">
                                      <p:cBhvr additive="base">
                                        <p:cTn id="12" dur="500" fill="hold"/>
                                        <p:tgtEl>
                                          <p:spTgt spid="112653"/>
                                        </p:tgtEl>
                                        <p:attrNameLst>
                                          <p:attrName>ppt_x</p:attrName>
                                        </p:attrNameLst>
                                      </p:cBhvr>
                                      <p:tavLst>
                                        <p:tav tm="0">
                                          <p:val>
                                            <p:strVal val="0-#ppt_w/2"/>
                                          </p:val>
                                        </p:tav>
                                        <p:tav tm="100000">
                                          <p:val>
                                            <p:strVal val="#ppt_x"/>
                                          </p:val>
                                        </p:tav>
                                      </p:tavLst>
                                    </p:anim>
                                    <p:anim calcmode="lin" valueType="num">
                                      <p:cBhvr additive="base">
                                        <p:cTn id="13" dur="500" fill="hold"/>
                                        <p:tgtEl>
                                          <p:spTgt spid="11265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12654"/>
                                        </p:tgtEl>
                                        <p:attrNameLst>
                                          <p:attrName>style.visibility</p:attrName>
                                        </p:attrNameLst>
                                      </p:cBhvr>
                                      <p:to>
                                        <p:strVal val="visible"/>
                                      </p:to>
                                    </p:set>
                                    <p:animEffect transition="in" filter="wipe(left)">
                                      <p:cBhvr>
                                        <p:cTn id="17" dur="1000"/>
                                        <p:tgtEl>
                                          <p:spTgt spid="112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52" grpId="0"/>
      <p:bldP spid="112653" grpId="0"/>
      <p:bldP spid="112654"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719" name="Rectangle 31"/>
          <p:cNvSpPr>
            <a:spLocks noChangeArrowheads="1"/>
          </p:cNvSpPr>
          <p:nvPr/>
        </p:nvSpPr>
        <p:spPr bwMode="auto">
          <a:xfrm>
            <a:off x="8867775" y="3667125"/>
            <a:ext cx="153988" cy="24384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l-GR" altLang="en-US">
              <a:solidFill>
                <a:prstClr val="black"/>
              </a:solidFill>
            </a:endParaRPr>
          </a:p>
        </p:txBody>
      </p:sp>
      <p:sp>
        <p:nvSpPr>
          <p:cNvPr id="114705" name="Rectangle 17"/>
          <p:cNvSpPr>
            <a:spLocks noChangeArrowheads="1"/>
          </p:cNvSpPr>
          <p:nvPr/>
        </p:nvSpPr>
        <p:spPr bwMode="auto">
          <a:xfrm>
            <a:off x="9467850" y="1524000"/>
            <a:ext cx="153988" cy="3048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l-GR" altLang="en-US">
              <a:solidFill>
                <a:prstClr val="black"/>
              </a:solidFill>
            </a:endParaRPr>
          </a:p>
        </p:txBody>
      </p:sp>
      <p:sp>
        <p:nvSpPr>
          <p:cNvPr id="114706" name="Rectangle 18"/>
          <p:cNvSpPr>
            <a:spLocks noChangeArrowheads="1"/>
          </p:cNvSpPr>
          <p:nvPr/>
        </p:nvSpPr>
        <p:spPr bwMode="auto">
          <a:xfrm>
            <a:off x="9467850" y="2133600"/>
            <a:ext cx="153988" cy="3048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l-GR" altLang="en-US">
              <a:solidFill>
                <a:prstClr val="black"/>
              </a:solidFill>
            </a:endParaRPr>
          </a:p>
        </p:txBody>
      </p:sp>
      <p:sp>
        <p:nvSpPr>
          <p:cNvPr id="114707" name="Rectangle 19"/>
          <p:cNvSpPr>
            <a:spLocks noChangeArrowheads="1"/>
          </p:cNvSpPr>
          <p:nvPr/>
        </p:nvSpPr>
        <p:spPr bwMode="auto">
          <a:xfrm>
            <a:off x="9467850" y="2743200"/>
            <a:ext cx="153988" cy="3048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l-GR" altLang="en-US">
              <a:solidFill>
                <a:prstClr val="black"/>
              </a:solidFill>
            </a:endParaRPr>
          </a:p>
        </p:txBody>
      </p:sp>
      <p:sp>
        <p:nvSpPr>
          <p:cNvPr id="114708" name="Rectangle 20"/>
          <p:cNvSpPr>
            <a:spLocks noChangeArrowheads="1"/>
          </p:cNvSpPr>
          <p:nvPr/>
        </p:nvSpPr>
        <p:spPr bwMode="auto">
          <a:xfrm>
            <a:off x="9467850" y="3352800"/>
            <a:ext cx="153988" cy="3048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l-GR" altLang="en-US">
              <a:solidFill>
                <a:prstClr val="black"/>
              </a:solidFill>
            </a:endParaRPr>
          </a:p>
        </p:txBody>
      </p:sp>
      <p:sp>
        <p:nvSpPr>
          <p:cNvPr id="114709" name="Rectangle 21"/>
          <p:cNvSpPr>
            <a:spLocks noChangeArrowheads="1"/>
          </p:cNvSpPr>
          <p:nvPr/>
        </p:nvSpPr>
        <p:spPr bwMode="auto">
          <a:xfrm>
            <a:off x="9467850" y="3962400"/>
            <a:ext cx="153988" cy="3048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l-GR" altLang="en-US">
              <a:solidFill>
                <a:prstClr val="black"/>
              </a:solidFill>
            </a:endParaRPr>
          </a:p>
        </p:txBody>
      </p:sp>
      <p:sp>
        <p:nvSpPr>
          <p:cNvPr id="114710" name="Rectangle 22"/>
          <p:cNvSpPr>
            <a:spLocks noChangeArrowheads="1"/>
          </p:cNvSpPr>
          <p:nvPr/>
        </p:nvSpPr>
        <p:spPr bwMode="auto">
          <a:xfrm>
            <a:off x="9467850" y="4572000"/>
            <a:ext cx="153988" cy="3048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l-GR" altLang="en-US">
              <a:solidFill>
                <a:prstClr val="black"/>
              </a:solidFill>
            </a:endParaRPr>
          </a:p>
        </p:txBody>
      </p:sp>
      <p:sp>
        <p:nvSpPr>
          <p:cNvPr id="114711" name="Rectangle 23"/>
          <p:cNvSpPr>
            <a:spLocks noChangeArrowheads="1"/>
          </p:cNvSpPr>
          <p:nvPr/>
        </p:nvSpPr>
        <p:spPr bwMode="auto">
          <a:xfrm>
            <a:off x="9467850" y="5181600"/>
            <a:ext cx="153988" cy="3048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l-GR" altLang="en-US">
              <a:solidFill>
                <a:prstClr val="black"/>
              </a:solidFill>
            </a:endParaRPr>
          </a:p>
        </p:txBody>
      </p:sp>
      <p:sp>
        <p:nvSpPr>
          <p:cNvPr id="114712" name="Rectangle 24"/>
          <p:cNvSpPr>
            <a:spLocks noChangeArrowheads="1"/>
          </p:cNvSpPr>
          <p:nvPr/>
        </p:nvSpPr>
        <p:spPr bwMode="auto">
          <a:xfrm>
            <a:off x="9467850" y="5791200"/>
            <a:ext cx="153988" cy="3048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l-GR" altLang="en-US">
              <a:solidFill>
                <a:prstClr val="black"/>
              </a:solidFill>
            </a:endParaRPr>
          </a:p>
        </p:txBody>
      </p:sp>
      <p:sp>
        <p:nvSpPr>
          <p:cNvPr id="114713" name="Rectangle 25"/>
          <p:cNvSpPr>
            <a:spLocks noChangeArrowheads="1"/>
          </p:cNvSpPr>
          <p:nvPr/>
        </p:nvSpPr>
        <p:spPr bwMode="auto">
          <a:xfrm>
            <a:off x="9266239" y="1838325"/>
            <a:ext cx="153987" cy="6096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l-GR" altLang="en-US">
              <a:solidFill>
                <a:prstClr val="black"/>
              </a:solidFill>
            </a:endParaRPr>
          </a:p>
        </p:txBody>
      </p:sp>
      <p:sp>
        <p:nvSpPr>
          <p:cNvPr id="114714" name="Rectangle 26"/>
          <p:cNvSpPr>
            <a:spLocks noChangeArrowheads="1"/>
          </p:cNvSpPr>
          <p:nvPr/>
        </p:nvSpPr>
        <p:spPr bwMode="auto">
          <a:xfrm>
            <a:off x="9266239" y="3057525"/>
            <a:ext cx="153987" cy="6096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l-GR" altLang="en-US">
              <a:solidFill>
                <a:prstClr val="black"/>
              </a:solidFill>
            </a:endParaRPr>
          </a:p>
        </p:txBody>
      </p:sp>
      <p:sp>
        <p:nvSpPr>
          <p:cNvPr id="114715" name="Rectangle 27"/>
          <p:cNvSpPr>
            <a:spLocks noChangeArrowheads="1"/>
          </p:cNvSpPr>
          <p:nvPr/>
        </p:nvSpPr>
        <p:spPr bwMode="auto">
          <a:xfrm>
            <a:off x="9266239" y="4276725"/>
            <a:ext cx="153987" cy="6096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l-GR" altLang="en-US">
              <a:solidFill>
                <a:prstClr val="black"/>
              </a:solidFill>
            </a:endParaRPr>
          </a:p>
        </p:txBody>
      </p:sp>
      <p:sp>
        <p:nvSpPr>
          <p:cNvPr id="114716" name="Rectangle 28"/>
          <p:cNvSpPr>
            <a:spLocks noChangeArrowheads="1"/>
          </p:cNvSpPr>
          <p:nvPr/>
        </p:nvSpPr>
        <p:spPr bwMode="auto">
          <a:xfrm>
            <a:off x="9266239" y="5495925"/>
            <a:ext cx="153987" cy="6096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l-GR" altLang="en-US">
              <a:solidFill>
                <a:prstClr val="black"/>
              </a:solidFill>
            </a:endParaRPr>
          </a:p>
        </p:txBody>
      </p:sp>
      <p:sp>
        <p:nvSpPr>
          <p:cNvPr id="114717" name="Rectangle 29"/>
          <p:cNvSpPr>
            <a:spLocks noChangeArrowheads="1"/>
          </p:cNvSpPr>
          <p:nvPr/>
        </p:nvSpPr>
        <p:spPr bwMode="auto">
          <a:xfrm>
            <a:off x="9066214" y="2438400"/>
            <a:ext cx="153987" cy="12192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l-GR" altLang="en-US">
              <a:solidFill>
                <a:prstClr val="black"/>
              </a:solidFill>
            </a:endParaRPr>
          </a:p>
        </p:txBody>
      </p:sp>
      <p:sp>
        <p:nvSpPr>
          <p:cNvPr id="114718" name="Rectangle 30"/>
          <p:cNvSpPr>
            <a:spLocks noChangeArrowheads="1"/>
          </p:cNvSpPr>
          <p:nvPr/>
        </p:nvSpPr>
        <p:spPr bwMode="auto">
          <a:xfrm>
            <a:off x="9066214" y="4876800"/>
            <a:ext cx="153987" cy="12192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l-GR" altLang="en-US">
              <a:solidFill>
                <a:prstClr val="black"/>
              </a:solidFill>
            </a:endParaRPr>
          </a:p>
        </p:txBody>
      </p:sp>
      <p:sp>
        <p:nvSpPr>
          <p:cNvPr id="42001" name="Rectangle 4"/>
          <p:cNvSpPr>
            <a:spLocks noChangeArrowheads="1"/>
          </p:cNvSpPr>
          <p:nvPr/>
        </p:nvSpPr>
        <p:spPr bwMode="auto">
          <a:xfrm>
            <a:off x="4648201" y="533401"/>
            <a:ext cx="2390775" cy="466725"/>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r>
              <a:rPr lang="el-GR" altLang="en-US">
                <a:solidFill>
                  <a:srgbClr val="FFFF99"/>
                </a:solidFill>
              </a:rPr>
              <a:t>Δυαδικοί Αριθμοί</a:t>
            </a:r>
            <a:endParaRPr lang="en-US" altLang="en-US">
              <a:solidFill>
                <a:srgbClr val="FFFF99"/>
              </a:solidFill>
            </a:endParaRPr>
          </a:p>
        </p:txBody>
      </p:sp>
      <p:sp>
        <p:nvSpPr>
          <p:cNvPr id="42002" name="Text Box 5"/>
          <p:cNvSpPr txBox="1">
            <a:spLocks noChangeArrowheads="1"/>
          </p:cNvSpPr>
          <p:nvPr/>
        </p:nvSpPr>
        <p:spPr bwMode="auto">
          <a:xfrm>
            <a:off x="2209800" y="1219200"/>
            <a:ext cx="55626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0" fontAlgn="base" hangingPunct="0">
              <a:spcBef>
                <a:spcPct val="50000"/>
              </a:spcBef>
              <a:spcAft>
                <a:spcPct val="0"/>
              </a:spcAft>
            </a:pPr>
            <a:r>
              <a:rPr lang="el-GR" altLang="en-US">
                <a:solidFill>
                  <a:prstClr val="black"/>
                </a:solidFill>
              </a:rPr>
              <a:t>Η δυαδική αναπαράσταση των αριθμών 1-15 παρουσιάζεται στον διπλανό πίνακα.</a:t>
            </a:r>
          </a:p>
          <a:p>
            <a:pPr algn="just" eaLnBrk="0" fontAlgn="base" hangingPunct="0">
              <a:spcBef>
                <a:spcPct val="50000"/>
              </a:spcBef>
              <a:spcAft>
                <a:spcPct val="0"/>
              </a:spcAft>
            </a:pPr>
            <a:r>
              <a:rPr lang="el-GR" altLang="en-US">
                <a:solidFill>
                  <a:prstClr val="black"/>
                </a:solidFill>
              </a:rPr>
              <a:t>Παρατηρήστε την θέση των 1 σε κάθε αριθμό, σε σχέση με τον επόμενο και προηγούμενο του</a:t>
            </a:r>
            <a:endParaRPr lang="en-US" altLang="en-US">
              <a:solidFill>
                <a:prstClr val="black"/>
              </a:solidFill>
            </a:endParaRPr>
          </a:p>
        </p:txBody>
      </p:sp>
      <p:sp>
        <p:nvSpPr>
          <p:cNvPr id="42003" name="Rectangle 12"/>
          <p:cNvSpPr>
            <a:spLocks noChangeArrowheads="1"/>
          </p:cNvSpPr>
          <p:nvPr/>
        </p:nvSpPr>
        <p:spPr bwMode="auto">
          <a:xfrm>
            <a:off x="7924800" y="1143000"/>
            <a:ext cx="1828800" cy="502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l-GR" altLang="en-US">
              <a:solidFill>
                <a:prstClr val="black"/>
              </a:solidFill>
            </a:endParaRPr>
          </a:p>
        </p:txBody>
      </p:sp>
      <p:sp>
        <p:nvSpPr>
          <p:cNvPr id="42004" name="Text Box 10"/>
          <p:cNvSpPr txBox="1">
            <a:spLocks noChangeArrowheads="1"/>
          </p:cNvSpPr>
          <p:nvPr/>
        </p:nvSpPr>
        <p:spPr bwMode="auto">
          <a:xfrm>
            <a:off x="8153400" y="1143001"/>
            <a:ext cx="15240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0" fontAlgn="base" hangingPunct="0">
              <a:spcBef>
                <a:spcPct val="0"/>
              </a:spcBef>
              <a:spcAft>
                <a:spcPct val="0"/>
              </a:spcAft>
            </a:pPr>
            <a:r>
              <a:rPr lang="en-US" altLang="en-US" sz="2000">
                <a:solidFill>
                  <a:prstClr val="black"/>
                </a:solidFill>
              </a:rPr>
              <a:t> 0       0 0 0 0</a:t>
            </a:r>
          </a:p>
          <a:p>
            <a:pPr algn="r" eaLnBrk="0" fontAlgn="base" hangingPunct="0">
              <a:spcBef>
                <a:spcPct val="0"/>
              </a:spcBef>
              <a:spcAft>
                <a:spcPct val="0"/>
              </a:spcAft>
            </a:pPr>
            <a:r>
              <a:rPr lang="en-US" altLang="en-US" sz="2000">
                <a:solidFill>
                  <a:prstClr val="black"/>
                </a:solidFill>
              </a:rPr>
              <a:t> 1       0 0 0 1</a:t>
            </a:r>
          </a:p>
          <a:p>
            <a:pPr algn="r" eaLnBrk="0" fontAlgn="base" hangingPunct="0">
              <a:spcBef>
                <a:spcPct val="0"/>
              </a:spcBef>
              <a:spcAft>
                <a:spcPct val="0"/>
              </a:spcAft>
            </a:pPr>
            <a:r>
              <a:rPr lang="en-US" altLang="en-US" sz="2000">
                <a:solidFill>
                  <a:prstClr val="black"/>
                </a:solidFill>
              </a:rPr>
              <a:t> 2       0 0 1 0</a:t>
            </a:r>
          </a:p>
          <a:p>
            <a:pPr algn="r" eaLnBrk="0" fontAlgn="base" hangingPunct="0">
              <a:spcBef>
                <a:spcPct val="0"/>
              </a:spcBef>
              <a:spcAft>
                <a:spcPct val="0"/>
              </a:spcAft>
            </a:pPr>
            <a:r>
              <a:rPr lang="en-US" altLang="en-US" sz="2000">
                <a:solidFill>
                  <a:prstClr val="black"/>
                </a:solidFill>
              </a:rPr>
              <a:t> 3       0 0 1 1</a:t>
            </a:r>
          </a:p>
          <a:p>
            <a:pPr algn="r" eaLnBrk="0" fontAlgn="base" hangingPunct="0">
              <a:spcBef>
                <a:spcPct val="0"/>
              </a:spcBef>
              <a:spcAft>
                <a:spcPct val="0"/>
              </a:spcAft>
            </a:pPr>
            <a:r>
              <a:rPr lang="en-US" altLang="en-US" sz="2000">
                <a:solidFill>
                  <a:prstClr val="black"/>
                </a:solidFill>
              </a:rPr>
              <a:t> 4       0 1 0 0</a:t>
            </a:r>
          </a:p>
          <a:p>
            <a:pPr algn="r" eaLnBrk="0" fontAlgn="base" hangingPunct="0">
              <a:spcBef>
                <a:spcPct val="0"/>
              </a:spcBef>
              <a:spcAft>
                <a:spcPct val="0"/>
              </a:spcAft>
            </a:pPr>
            <a:r>
              <a:rPr lang="en-US" altLang="en-US" sz="2000">
                <a:solidFill>
                  <a:prstClr val="black"/>
                </a:solidFill>
              </a:rPr>
              <a:t> 5       0 1 0 1</a:t>
            </a:r>
          </a:p>
          <a:p>
            <a:pPr algn="r" eaLnBrk="0" fontAlgn="base" hangingPunct="0">
              <a:spcBef>
                <a:spcPct val="0"/>
              </a:spcBef>
              <a:spcAft>
                <a:spcPct val="0"/>
              </a:spcAft>
            </a:pPr>
            <a:r>
              <a:rPr lang="en-US" altLang="en-US" sz="2000">
                <a:solidFill>
                  <a:prstClr val="black"/>
                </a:solidFill>
              </a:rPr>
              <a:t> 6       0 1 1 0</a:t>
            </a:r>
          </a:p>
          <a:p>
            <a:pPr algn="r" eaLnBrk="0" fontAlgn="base" hangingPunct="0">
              <a:spcBef>
                <a:spcPct val="0"/>
              </a:spcBef>
              <a:spcAft>
                <a:spcPct val="0"/>
              </a:spcAft>
            </a:pPr>
            <a:r>
              <a:rPr lang="en-US" altLang="en-US" sz="2000">
                <a:solidFill>
                  <a:prstClr val="black"/>
                </a:solidFill>
              </a:rPr>
              <a:t> 7       0 1 1 1</a:t>
            </a:r>
          </a:p>
          <a:p>
            <a:pPr algn="r" eaLnBrk="0" fontAlgn="base" hangingPunct="0">
              <a:spcBef>
                <a:spcPct val="0"/>
              </a:spcBef>
              <a:spcAft>
                <a:spcPct val="0"/>
              </a:spcAft>
            </a:pPr>
            <a:r>
              <a:rPr lang="en-US" altLang="en-US" sz="2000">
                <a:solidFill>
                  <a:prstClr val="black"/>
                </a:solidFill>
              </a:rPr>
              <a:t> 8       1 0 0 0</a:t>
            </a:r>
          </a:p>
          <a:p>
            <a:pPr algn="r" eaLnBrk="0" fontAlgn="base" hangingPunct="0">
              <a:spcBef>
                <a:spcPct val="0"/>
              </a:spcBef>
              <a:spcAft>
                <a:spcPct val="0"/>
              </a:spcAft>
            </a:pPr>
            <a:r>
              <a:rPr lang="en-US" altLang="en-US" sz="2000">
                <a:solidFill>
                  <a:prstClr val="black"/>
                </a:solidFill>
              </a:rPr>
              <a:t> 9       1 0 0 1</a:t>
            </a:r>
          </a:p>
          <a:p>
            <a:pPr algn="r" eaLnBrk="0" fontAlgn="base" hangingPunct="0">
              <a:spcBef>
                <a:spcPct val="0"/>
              </a:spcBef>
              <a:spcAft>
                <a:spcPct val="0"/>
              </a:spcAft>
            </a:pPr>
            <a:r>
              <a:rPr lang="en-US" altLang="en-US" sz="2000">
                <a:solidFill>
                  <a:prstClr val="black"/>
                </a:solidFill>
              </a:rPr>
              <a:t>10      1 0 1 0</a:t>
            </a:r>
          </a:p>
          <a:p>
            <a:pPr algn="r" eaLnBrk="0" fontAlgn="base" hangingPunct="0">
              <a:spcBef>
                <a:spcPct val="0"/>
              </a:spcBef>
              <a:spcAft>
                <a:spcPct val="0"/>
              </a:spcAft>
            </a:pPr>
            <a:r>
              <a:rPr lang="en-US" altLang="en-US" sz="2000">
                <a:solidFill>
                  <a:prstClr val="black"/>
                </a:solidFill>
              </a:rPr>
              <a:t>11      1 0 1 1</a:t>
            </a:r>
          </a:p>
          <a:p>
            <a:pPr algn="r" eaLnBrk="0" fontAlgn="base" hangingPunct="0">
              <a:spcBef>
                <a:spcPct val="0"/>
              </a:spcBef>
              <a:spcAft>
                <a:spcPct val="0"/>
              </a:spcAft>
            </a:pPr>
            <a:r>
              <a:rPr lang="en-US" altLang="en-US" sz="2000">
                <a:solidFill>
                  <a:prstClr val="black"/>
                </a:solidFill>
              </a:rPr>
              <a:t>12      1 1 0 0</a:t>
            </a:r>
          </a:p>
          <a:p>
            <a:pPr algn="r" eaLnBrk="0" fontAlgn="base" hangingPunct="0">
              <a:spcBef>
                <a:spcPct val="0"/>
              </a:spcBef>
              <a:spcAft>
                <a:spcPct val="0"/>
              </a:spcAft>
            </a:pPr>
            <a:r>
              <a:rPr lang="en-US" altLang="en-US" sz="2000">
                <a:solidFill>
                  <a:prstClr val="black"/>
                </a:solidFill>
              </a:rPr>
              <a:t>13      1 1 0 1</a:t>
            </a:r>
          </a:p>
          <a:p>
            <a:pPr algn="r" eaLnBrk="0" fontAlgn="base" hangingPunct="0">
              <a:spcBef>
                <a:spcPct val="0"/>
              </a:spcBef>
              <a:spcAft>
                <a:spcPct val="0"/>
              </a:spcAft>
            </a:pPr>
            <a:r>
              <a:rPr lang="en-US" altLang="en-US" sz="2000">
                <a:solidFill>
                  <a:prstClr val="black"/>
                </a:solidFill>
              </a:rPr>
              <a:t>14      1 1 1 0</a:t>
            </a:r>
          </a:p>
          <a:p>
            <a:pPr algn="r" eaLnBrk="0" fontAlgn="base" hangingPunct="0">
              <a:spcBef>
                <a:spcPct val="0"/>
              </a:spcBef>
              <a:spcAft>
                <a:spcPct val="0"/>
              </a:spcAft>
            </a:pPr>
            <a:r>
              <a:rPr lang="en-US" altLang="en-US" sz="2000">
                <a:solidFill>
                  <a:prstClr val="black"/>
                </a:solidFill>
              </a:rPr>
              <a:t>15      1 1 1 1</a:t>
            </a:r>
          </a:p>
        </p:txBody>
      </p:sp>
      <p:sp>
        <p:nvSpPr>
          <p:cNvPr id="42005" name="Line 13"/>
          <p:cNvSpPr>
            <a:spLocks noChangeShapeType="1"/>
          </p:cNvSpPr>
          <p:nvPr/>
        </p:nvSpPr>
        <p:spPr bwMode="auto">
          <a:xfrm>
            <a:off x="8763000" y="1143000"/>
            <a:ext cx="0" cy="502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l-GR" sz="2400">
              <a:solidFill>
                <a:prstClr val="black"/>
              </a:solidFill>
              <a:latin typeface="Times New Roman" panose="02020603050405020304" pitchFamily="18" charset="0"/>
            </a:endParaRPr>
          </a:p>
        </p:txBody>
      </p:sp>
      <p:sp>
        <p:nvSpPr>
          <p:cNvPr id="42006" name="Text Box 14"/>
          <p:cNvSpPr txBox="1">
            <a:spLocks noChangeArrowheads="1"/>
          </p:cNvSpPr>
          <p:nvPr/>
        </p:nvSpPr>
        <p:spPr bwMode="auto">
          <a:xfrm>
            <a:off x="8801100" y="525464"/>
            <a:ext cx="1066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l-GR" altLang="en-US" sz="1600">
                <a:solidFill>
                  <a:prstClr val="black"/>
                </a:solidFill>
              </a:rPr>
              <a:t>Δυαδικοί Αριθμοί</a:t>
            </a:r>
            <a:endParaRPr lang="en-US" altLang="en-US" sz="1600">
              <a:solidFill>
                <a:prstClr val="black"/>
              </a:solidFill>
            </a:endParaRPr>
          </a:p>
        </p:txBody>
      </p:sp>
      <p:sp>
        <p:nvSpPr>
          <p:cNvPr id="42007" name="Text Box 15"/>
          <p:cNvSpPr txBox="1">
            <a:spLocks noChangeArrowheads="1"/>
          </p:cNvSpPr>
          <p:nvPr/>
        </p:nvSpPr>
        <p:spPr bwMode="auto">
          <a:xfrm>
            <a:off x="7794625" y="541339"/>
            <a:ext cx="1066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l-GR" altLang="en-US" sz="1600">
                <a:solidFill>
                  <a:prstClr val="black"/>
                </a:solidFill>
              </a:rPr>
              <a:t>Δεκαδικοί Αριθμοί</a:t>
            </a:r>
            <a:endParaRPr lang="en-US" altLang="en-US" sz="1600">
              <a:solidFill>
                <a:prstClr val="black"/>
              </a:solidFill>
            </a:endParaRPr>
          </a:p>
        </p:txBody>
      </p:sp>
      <p:graphicFrame>
        <p:nvGraphicFramePr>
          <p:cNvPr id="114721" name="Object 33"/>
          <p:cNvGraphicFramePr>
            <a:graphicFrameLocks noChangeAspect="1"/>
          </p:cNvGraphicFramePr>
          <p:nvPr/>
        </p:nvGraphicFramePr>
        <p:xfrm>
          <a:off x="2819400" y="4267200"/>
          <a:ext cx="4953000" cy="1873250"/>
        </p:xfrm>
        <a:graphic>
          <a:graphicData uri="http://schemas.openxmlformats.org/presentationml/2006/ole">
            <mc:AlternateContent xmlns:mc="http://schemas.openxmlformats.org/markup-compatibility/2006">
              <mc:Choice xmlns:v="urn:schemas-microsoft-com:vml" Requires="v">
                <p:oleObj spid="_x0000_s1032" name="CorelDRAW" r:id="rId4" imgW="3630649" imgH="1372657" progId="CorelDRAW.Graphic.13">
                  <p:embed/>
                </p:oleObj>
              </mc:Choice>
              <mc:Fallback>
                <p:oleObj name="CorelDRAW" r:id="rId4" imgW="3630649" imgH="1372657" progId="CorelDRAW.Graphic.1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4267200"/>
                        <a:ext cx="4953000" cy="187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4722" name="Text Box 34"/>
          <p:cNvSpPr txBox="1">
            <a:spLocks noChangeArrowheads="1"/>
          </p:cNvSpPr>
          <p:nvPr/>
        </p:nvSpPr>
        <p:spPr bwMode="auto">
          <a:xfrm>
            <a:off x="2209800" y="3352801"/>
            <a:ext cx="5486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0" fontAlgn="base" hangingPunct="0">
              <a:spcBef>
                <a:spcPct val="50000"/>
              </a:spcBef>
              <a:spcAft>
                <a:spcPct val="0"/>
              </a:spcAft>
            </a:pPr>
            <a:r>
              <a:rPr lang="el-GR" altLang="en-US">
                <a:solidFill>
                  <a:prstClr val="black"/>
                </a:solidFill>
              </a:rPr>
              <a:t>Οι ψηφιακοί αριθμητές βασίζονται στην ίδια δυαδική κωδικοποίηση</a:t>
            </a:r>
            <a:endParaRPr lang="en-US" altLang="en-US">
              <a:solidFill>
                <a:prstClr val="black"/>
              </a:solidFill>
            </a:endParaRPr>
          </a:p>
        </p:txBody>
      </p:sp>
      <p:sp>
        <p:nvSpPr>
          <p:cNvPr id="114723" name="Rectangle 35"/>
          <p:cNvSpPr>
            <a:spLocks noChangeArrowheads="1"/>
          </p:cNvSpPr>
          <p:nvPr/>
        </p:nvSpPr>
        <p:spPr bwMode="auto">
          <a:xfrm>
            <a:off x="3589339" y="4267200"/>
            <a:ext cx="2624137" cy="152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l-GR" altLang="en-US">
              <a:solidFill>
                <a:prstClr val="black"/>
              </a:solidFill>
            </a:endParaRPr>
          </a:p>
        </p:txBody>
      </p:sp>
    </p:spTree>
    <p:extLst>
      <p:ext uri="{BB962C8B-B14F-4D97-AF65-F5344CB8AC3E}">
        <p14:creationId xmlns:p14="http://schemas.microsoft.com/office/powerpoint/2010/main" val="3798595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4705"/>
                                        </p:tgtEl>
                                        <p:attrNameLst>
                                          <p:attrName>style.visibility</p:attrName>
                                        </p:attrNameLst>
                                      </p:cBhvr>
                                      <p:to>
                                        <p:strVal val="visible"/>
                                      </p:to>
                                    </p:set>
                                    <p:animEffect transition="in" filter="wipe(up)">
                                      <p:cBhvr>
                                        <p:cTn id="7" dur="500"/>
                                        <p:tgtEl>
                                          <p:spTgt spid="11470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4706"/>
                                        </p:tgtEl>
                                        <p:attrNameLst>
                                          <p:attrName>style.visibility</p:attrName>
                                        </p:attrNameLst>
                                      </p:cBhvr>
                                      <p:to>
                                        <p:strVal val="visible"/>
                                      </p:to>
                                    </p:set>
                                    <p:animEffect transition="in" filter="wipe(up)">
                                      <p:cBhvr>
                                        <p:cTn id="10" dur="500"/>
                                        <p:tgtEl>
                                          <p:spTgt spid="11470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14707"/>
                                        </p:tgtEl>
                                        <p:attrNameLst>
                                          <p:attrName>style.visibility</p:attrName>
                                        </p:attrNameLst>
                                      </p:cBhvr>
                                      <p:to>
                                        <p:strVal val="visible"/>
                                      </p:to>
                                    </p:set>
                                    <p:animEffect transition="in" filter="wipe(up)">
                                      <p:cBhvr>
                                        <p:cTn id="13" dur="500"/>
                                        <p:tgtEl>
                                          <p:spTgt spid="114707"/>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14708"/>
                                        </p:tgtEl>
                                        <p:attrNameLst>
                                          <p:attrName>style.visibility</p:attrName>
                                        </p:attrNameLst>
                                      </p:cBhvr>
                                      <p:to>
                                        <p:strVal val="visible"/>
                                      </p:to>
                                    </p:set>
                                    <p:animEffect transition="in" filter="wipe(up)">
                                      <p:cBhvr>
                                        <p:cTn id="16" dur="500"/>
                                        <p:tgtEl>
                                          <p:spTgt spid="114708"/>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14709"/>
                                        </p:tgtEl>
                                        <p:attrNameLst>
                                          <p:attrName>style.visibility</p:attrName>
                                        </p:attrNameLst>
                                      </p:cBhvr>
                                      <p:to>
                                        <p:strVal val="visible"/>
                                      </p:to>
                                    </p:set>
                                    <p:animEffect transition="in" filter="wipe(up)">
                                      <p:cBhvr>
                                        <p:cTn id="19" dur="500"/>
                                        <p:tgtEl>
                                          <p:spTgt spid="114709"/>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14710"/>
                                        </p:tgtEl>
                                        <p:attrNameLst>
                                          <p:attrName>style.visibility</p:attrName>
                                        </p:attrNameLst>
                                      </p:cBhvr>
                                      <p:to>
                                        <p:strVal val="visible"/>
                                      </p:to>
                                    </p:set>
                                    <p:animEffect transition="in" filter="wipe(up)">
                                      <p:cBhvr>
                                        <p:cTn id="22" dur="500"/>
                                        <p:tgtEl>
                                          <p:spTgt spid="114710"/>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14711"/>
                                        </p:tgtEl>
                                        <p:attrNameLst>
                                          <p:attrName>style.visibility</p:attrName>
                                        </p:attrNameLst>
                                      </p:cBhvr>
                                      <p:to>
                                        <p:strVal val="visible"/>
                                      </p:to>
                                    </p:set>
                                    <p:animEffect transition="in" filter="wipe(up)">
                                      <p:cBhvr>
                                        <p:cTn id="25" dur="500"/>
                                        <p:tgtEl>
                                          <p:spTgt spid="114711"/>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14712"/>
                                        </p:tgtEl>
                                        <p:attrNameLst>
                                          <p:attrName>style.visibility</p:attrName>
                                        </p:attrNameLst>
                                      </p:cBhvr>
                                      <p:to>
                                        <p:strVal val="visible"/>
                                      </p:to>
                                    </p:set>
                                    <p:animEffect transition="in" filter="wipe(up)">
                                      <p:cBhvr>
                                        <p:cTn id="28" dur="500"/>
                                        <p:tgtEl>
                                          <p:spTgt spid="11471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14713"/>
                                        </p:tgtEl>
                                        <p:attrNameLst>
                                          <p:attrName>style.visibility</p:attrName>
                                        </p:attrNameLst>
                                      </p:cBhvr>
                                      <p:to>
                                        <p:strVal val="visible"/>
                                      </p:to>
                                    </p:set>
                                    <p:animEffect transition="in" filter="wipe(up)">
                                      <p:cBhvr>
                                        <p:cTn id="33" dur="500"/>
                                        <p:tgtEl>
                                          <p:spTgt spid="114713"/>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14714"/>
                                        </p:tgtEl>
                                        <p:attrNameLst>
                                          <p:attrName>style.visibility</p:attrName>
                                        </p:attrNameLst>
                                      </p:cBhvr>
                                      <p:to>
                                        <p:strVal val="visible"/>
                                      </p:to>
                                    </p:set>
                                    <p:animEffect transition="in" filter="wipe(up)">
                                      <p:cBhvr>
                                        <p:cTn id="36" dur="500"/>
                                        <p:tgtEl>
                                          <p:spTgt spid="114714"/>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114715"/>
                                        </p:tgtEl>
                                        <p:attrNameLst>
                                          <p:attrName>style.visibility</p:attrName>
                                        </p:attrNameLst>
                                      </p:cBhvr>
                                      <p:to>
                                        <p:strVal val="visible"/>
                                      </p:to>
                                    </p:set>
                                    <p:animEffect transition="in" filter="wipe(up)">
                                      <p:cBhvr>
                                        <p:cTn id="39" dur="500"/>
                                        <p:tgtEl>
                                          <p:spTgt spid="114715"/>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14716"/>
                                        </p:tgtEl>
                                        <p:attrNameLst>
                                          <p:attrName>style.visibility</p:attrName>
                                        </p:attrNameLst>
                                      </p:cBhvr>
                                      <p:to>
                                        <p:strVal val="visible"/>
                                      </p:to>
                                    </p:set>
                                    <p:animEffect transition="in" filter="wipe(up)">
                                      <p:cBhvr>
                                        <p:cTn id="42" dur="500"/>
                                        <p:tgtEl>
                                          <p:spTgt spid="11471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14717"/>
                                        </p:tgtEl>
                                        <p:attrNameLst>
                                          <p:attrName>style.visibility</p:attrName>
                                        </p:attrNameLst>
                                      </p:cBhvr>
                                      <p:to>
                                        <p:strVal val="visible"/>
                                      </p:to>
                                    </p:set>
                                    <p:animEffect transition="in" filter="wipe(up)">
                                      <p:cBhvr>
                                        <p:cTn id="47" dur="500"/>
                                        <p:tgtEl>
                                          <p:spTgt spid="114717"/>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114718"/>
                                        </p:tgtEl>
                                        <p:attrNameLst>
                                          <p:attrName>style.visibility</p:attrName>
                                        </p:attrNameLst>
                                      </p:cBhvr>
                                      <p:to>
                                        <p:strVal val="visible"/>
                                      </p:to>
                                    </p:set>
                                    <p:animEffect transition="in" filter="wipe(up)">
                                      <p:cBhvr>
                                        <p:cTn id="50" dur="500"/>
                                        <p:tgtEl>
                                          <p:spTgt spid="11471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114719"/>
                                        </p:tgtEl>
                                        <p:attrNameLst>
                                          <p:attrName>style.visibility</p:attrName>
                                        </p:attrNameLst>
                                      </p:cBhvr>
                                      <p:to>
                                        <p:strVal val="visible"/>
                                      </p:to>
                                    </p:set>
                                    <p:animEffect transition="in" filter="wipe(up)">
                                      <p:cBhvr>
                                        <p:cTn id="55" dur="500"/>
                                        <p:tgtEl>
                                          <p:spTgt spid="11471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114722"/>
                                        </p:tgtEl>
                                        <p:attrNameLst>
                                          <p:attrName>style.visibility</p:attrName>
                                        </p:attrNameLst>
                                      </p:cBhvr>
                                      <p:to>
                                        <p:strVal val="visible"/>
                                      </p:to>
                                    </p:set>
                                    <p:anim calcmode="lin" valueType="num">
                                      <p:cBhvr additive="base">
                                        <p:cTn id="60" dur="500" fill="hold"/>
                                        <p:tgtEl>
                                          <p:spTgt spid="114722"/>
                                        </p:tgtEl>
                                        <p:attrNameLst>
                                          <p:attrName>ppt_x</p:attrName>
                                        </p:attrNameLst>
                                      </p:cBhvr>
                                      <p:tavLst>
                                        <p:tav tm="0">
                                          <p:val>
                                            <p:strVal val="0-#ppt_w/2"/>
                                          </p:val>
                                        </p:tav>
                                        <p:tav tm="100000">
                                          <p:val>
                                            <p:strVal val="#ppt_x"/>
                                          </p:val>
                                        </p:tav>
                                      </p:tavLst>
                                    </p:anim>
                                    <p:anim calcmode="lin" valueType="num">
                                      <p:cBhvr additive="base">
                                        <p:cTn id="61" dur="500" fill="hold"/>
                                        <p:tgtEl>
                                          <p:spTgt spid="114722"/>
                                        </p:tgtEl>
                                        <p:attrNameLst>
                                          <p:attrName>ppt_y</p:attrName>
                                        </p:attrNameLst>
                                      </p:cBhvr>
                                      <p:tavLst>
                                        <p:tav tm="0">
                                          <p:val>
                                            <p:strVal val="#ppt_y"/>
                                          </p:val>
                                        </p:tav>
                                        <p:tav tm="100000">
                                          <p:val>
                                            <p:strVal val="#ppt_y"/>
                                          </p:val>
                                        </p:tav>
                                      </p:tavLst>
                                    </p:anim>
                                  </p:childTnLst>
                                </p:cTn>
                              </p:par>
                            </p:childTnLst>
                          </p:cTn>
                        </p:par>
                        <p:par>
                          <p:cTn id="62" fill="hold" nodeType="afterGroup">
                            <p:stCondLst>
                              <p:cond delay="500"/>
                            </p:stCondLst>
                            <p:childTnLst>
                              <p:par>
                                <p:cTn id="63" presetID="9" presetClass="entr" presetSubtype="0" fill="hold" nodeType="afterEffect">
                                  <p:stCondLst>
                                    <p:cond delay="0"/>
                                  </p:stCondLst>
                                  <p:childTnLst>
                                    <p:set>
                                      <p:cBhvr>
                                        <p:cTn id="64" dur="1" fill="hold">
                                          <p:stCondLst>
                                            <p:cond delay="0"/>
                                          </p:stCondLst>
                                        </p:cTn>
                                        <p:tgtEl>
                                          <p:spTgt spid="114721"/>
                                        </p:tgtEl>
                                        <p:attrNameLst>
                                          <p:attrName>style.visibility</p:attrName>
                                        </p:attrNameLst>
                                      </p:cBhvr>
                                      <p:to>
                                        <p:strVal val="visible"/>
                                      </p:to>
                                    </p:set>
                                    <p:animEffect transition="in" filter="dissolve">
                                      <p:cBhvr>
                                        <p:cTn id="65" dur="500"/>
                                        <p:tgtEl>
                                          <p:spTgt spid="114721"/>
                                        </p:tgtEl>
                                      </p:cBhvr>
                                    </p:animEffect>
                                  </p:childTnLst>
                                </p:cTn>
                              </p:par>
                              <p:par>
                                <p:cTn id="66" presetID="22" presetClass="exit" presetSubtype="8" fill="hold" grpId="0" nodeType="withEffect">
                                  <p:stCondLst>
                                    <p:cond delay="0"/>
                                  </p:stCondLst>
                                  <p:childTnLst>
                                    <p:animEffect transition="out" filter="wipe(left)">
                                      <p:cBhvr>
                                        <p:cTn id="67" dur="2000"/>
                                        <p:tgtEl>
                                          <p:spTgt spid="114723"/>
                                        </p:tgtEl>
                                      </p:cBhvr>
                                    </p:animEffect>
                                    <p:set>
                                      <p:cBhvr>
                                        <p:cTn id="68" dur="1" fill="hold">
                                          <p:stCondLst>
                                            <p:cond delay="1999"/>
                                          </p:stCondLst>
                                        </p:cTn>
                                        <p:tgtEl>
                                          <p:spTgt spid="1147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19" grpId="0" animBg="1"/>
      <p:bldP spid="114705" grpId="0" animBg="1"/>
      <p:bldP spid="114706" grpId="0" animBg="1"/>
      <p:bldP spid="114707" grpId="0" animBg="1"/>
      <p:bldP spid="114708" grpId="0" animBg="1"/>
      <p:bldP spid="114709" grpId="0" animBg="1"/>
      <p:bldP spid="114710" grpId="0" animBg="1"/>
      <p:bldP spid="114711" grpId="0" animBg="1"/>
      <p:bldP spid="114712" grpId="0" animBg="1"/>
      <p:bldP spid="114713" grpId="0" animBg="1"/>
      <p:bldP spid="114714" grpId="0" animBg="1"/>
      <p:bldP spid="114715" grpId="0" animBg="1"/>
      <p:bldP spid="114716" grpId="0" animBg="1"/>
      <p:bldP spid="114717" grpId="0" animBg="1"/>
      <p:bldP spid="114718" grpId="0" animBg="1"/>
      <p:bldP spid="114722" grpId="0"/>
      <p:bldP spid="114723"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19"/>
          <p:cNvSpPr>
            <a:spLocks noChangeArrowheads="1"/>
          </p:cNvSpPr>
          <p:nvPr/>
        </p:nvSpPr>
        <p:spPr bwMode="auto">
          <a:xfrm>
            <a:off x="2943225" y="604838"/>
            <a:ext cx="6400800" cy="461962"/>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r>
              <a:rPr lang="el-GR" altLang="en-US">
                <a:solidFill>
                  <a:srgbClr val="FFFF99"/>
                </a:solidFill>
              </a:rPr>
              <a:t>Μετατροπή αριθμού από το δυαδικό στο δεκαδικό</a:t>
            </a:r>
            <a:endParaRPr lang="en-US" altLang="en-US">
              <a:solidFill>
                <a:srgbClr val="FFFF99"/>
              </a:solidFill>
            </a:endParaRPr>
          </a:p>
        </p:txBody>
      </p:sp>
      <p:sp>
        <p:nvSpPr>
          <p:cNvPr id="44035" name="Text Box 20"/>
          <p:cNvSpPr txBox="1">
            <a:spLocks noChangeArrowheads="1"/>
          </p:cNvSpPr>
          <p:nvPr/>
        </p:nvSpPr>
        <p:spPr bwMode="auto">
          <a:xfrm>
            <a:off x="2133600" y="1066800"/>
            <a:ext cx="7620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0" fontAlgn="base" hangingPunct="0">
              <a:spcBef>
                <a:spcPct val="50000"/>
              </a:spcBef>
              <a:spcAft>
                <a:spcPct val="0"/>
              </a:spcAft>
            </a:pPr>
            <a:r>
              <a:rPr lang="el-GR" altLang="en-US">
                <a:solidFill>
                  <a:prstClr val="black"/>
                </a:solidFill>
              </a:rPr>
              <a:t>Η μετατροπή ενός δυαδικού αριθμού στον αντίστοιχο δεκαδικό γίνεται πραγματοποιώντας το άθροισμα των συντελεστών 1 και 0 με την αντίστοιχη δύναμη του 2.</a:t>
            </a:r>
            <a:endParaRPr lang="en-US" altLang="en-US">
              <a:solidFill>
                <a:prstClr val="black"/>
              </a:solidFill>
            </a:endParaRPr>
          </a:p>
        </p:txBody>
      </p:sp>
      <p:sp>
        <p:nvSpPr>
          <p:cNvPr id="116765" name="Text Box 29"/>
          <p:cNvSpPr txBox="1">
            <a:spLocks noChangeArrowheads="1"/>
          </p:cNvSpPr>
          <p:nvPr/>
        </p:nvSpPr>
        <p:spPr bwMode="auto">
          <a:xfrm>
            <a:off x="3505200" y="2667001"/>
            <a:ext cx="6324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l-GR" altLang="en-US">
                <a:solidFill>
                  <a:prstClr val="black"/>
                </a:solidFill>
              </a:rPr>
              <a:t>Μετατρέψτε τον δυαδικό αριθμό </a:t>
            </a:r>
            <a:r>
              <a:rPr lang="en-US" altLang="en-US">
                <a:solidFill>
                  <a:prstClr val="black"/>
                </a:solidFill>
              </a:rPr>
              <a:t>100101.01 </a:t>
            </a:r>
            <a:r>
              <a:rPr lang="el-GR" altLang="en-US">
                <a:solidFill>
                  <a:prstClr val="black"/>
                </a:solidFill>
              </a:rPr>
              <a:t>σε δεκαδικό</a:t>
            </a:r>
            <a:endParaRPr lang="en-US" altLang="en-US">
              <a:solidFill>
                <a:prstClr val="black"/>
              </a:solidFill>
            </a:endParaRPr>
          </a:p>
        </p:txBody>
      </p:sp>
      <p:sp>
        <p:nvSpPr>
          <p:cNvPr id="116770" name="Text Box 34"/>
          <p:cNvSpPr txBox="1">
            <a:spLocks noChangeArrowheads="1"/>
          </p:cNvSpPr>
          <p:nvPr/>
        </p:nvSpPr>
        <p:spPr bwMode="auto">
          <a:xfrm>
            <a:off x="3733800" y="3962401"/>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n-US" altLang="en-US" sz="2000">
                <a:solidFill>
                  <a:srgbClr val="FF0000"/>
                </a:solidFill>
              </a:rPr>
              <a:t>2</a:t>
            </a:r>
            <a:r>
              <a:rPr lang="en-US" altLang="en-US" sz="2000" baseline="30000">
                <a:solidFill>
                  <a:srgbClr val="FF0000"/>
                </a:solidFill>
              </a:rPr>
              <a:t>5</a:t>
            </a:r>
            <a:r>
              <a:rPr lang="en-US" altLang="en-US" sz="2000">
                <a:solidFill>
                  <a:srgbClr val="FF0000"/>
                </a:solidFill>
              </a:rPr>
              <a:t>  2</a:t>
            </a:r>
            <a:r>
              <a:rPr lang="en-US" altLang="en-US" sz="2000" baseline="30000">
                <a:solidFill>
                  <a:srgbClr val="FF0000"/>
                </a:solidFill>
              </a:rPr>
              <a:t>4</a:t>
            </a:r>
            <a:r>
              <a:rPr lang="en-US" altLang="en-US" sz="2000">
                <a:solidFill>
                  <a:srgbClr val="FF0000"/>
                </a:solidFill>
              </a:rPr>
              <a:t>  2</a:t>
            </a:r>
            <a:r>
              <a:rPr lang="en-US" altLang="en-US" sz="2000" baseline="30000">
                <a:solidFill>
                  <a:srgbClr val="FF0000"/>
                </a:solidFill>
              </a:rPr>
              <a:t>3</a:t>
            </a:r>
            <a:r>
              <a:rPr lang="en-US" altLang="en-US" sz="2000">
                <a:solidFill>
                  <a:srgbClr val="FF0000"/>
                </a:solidFill>
              </a:rPr>
              <a:t>  2</a:t>
            </a:r>
            <a:r>
              <a:rPr lang="en-US" altLang="en-US" sz="2000" baseline="30000">
                <a:solidFill>
                  <a:srgbClr val="FF0000"/>
                </a:solidFill>
              </a:rPr>
              <a:t>2</a:t>
            </a:r>
            <a:r>
              <a:rPr lang="en-US" altLang="en-US" sz="2000">
                <a:solidFill>
                  <a:srgbClr val="FF0000"/>
                </a:solidFill>
              </a:rPr>
              <a:t>  2</a:t>
            </a:r>
            <a:r>
              <a:rPr lang="en-US" altLang="en-US" sz="2000" baseline="30000">
                <a:solidFill>
                  <a:srgbClr val="FF0000"/>
                </a:solidFill>
              </a:rPr>
              <a:t>1</a:t>
            </a:r>
            <a:r>
              <a:rPr lang="en-US" altLang="en-US" sz="2000">
                <a:solidFill>
                  <a:srgbClr val="FF0000"/>
                </a:solidFill>
              </a:rPr>
              <a:t> 2</a:t>
            </a:r>
            <a:r>
              <a:rPr lang="en-US" altLang="en-US" sz="2000" baseline="30000">
                <a:solidFill>
                  <a:srgbClr val="FF0000"/>
                </a:solidFill>
              </a:rPr>
              <a:t>0</a:t>
            </a:r>
            <a:r>
              <a:rPr lang="en-US" altLang="en-US" sz="2000">
                <a:solidFill>
                  <a:srgbClr val="FF0000"/>
                </a:solidFill>
              </a:rPr>
              <a:t>. 2</a:t>
            </a:r>
            <a:r>
              <a:rPr lang="en-US" altLang="en-US" sz="2000" baseline="30000">
                <a:solidFill>
                  <a:srgbClr val="FF0000"/>
                </a:solidFill>
              </a:rPr>
              <a:t>-1</a:t>
            </a:r>
            <a:r>
              <a:rPr lang="en-US" altLang="en-US" sz="2000">
                <a:solidFill>
                  <a:srgbClr val="FF0000"/>
                </a:solidFill>
              </a:rPr>
              <a:t> 2</a:t>
            </a:r>
            <a:r>
              <a:rPr lang="en-US" altLang="en-US" sz="2000" baseline="30000">
                <a:solidFill>
                  <a:srgbClr val="FF0000"/>
                </a:solidFill>
              </a:rPr>
              <a:t>-2</a:t>
            </a:r>
          </a:p>
        </p:txBody>
      </p:sp>
      <p:sp>
        <p:nvSpPr>
          <p:cNvPr id="116771" name="Text Box 35"/>
          <p:cNvSpPr txBox="1">
            <a:spLocks noChangeArrowheads="1"/>
          </p:cNvSpPr>
          <p:nvPr/>
        </p:nvSpPr>
        <p:spPr bwMode="auto">
          <a:xfrm>
            <a:off x="3733800" y="4267201"/>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n-US" altLang="en-US" sz="2000">
                <a:solidFill>
                  <a:prstClr val="black"/>
                </a:solidFill>
              </a:rPr>
              <a:t>32 16  8   4   2   1 .  ½  ¼ </a:t>
            </a:r>
          </a:p>
        </p:txBody>
      </p:sp>
      <p:sp>
        <p:nvSpPr>
          <p:cNvPr id="116772" name="Text Box 36"/>
          <p:cNvSpPr txBox="1">
            <a:spLocks noChangeArrowheads="1"/>
          </p:cNvSpPr>
          <p:nvPr/>
        </p:nvSpPr>
        <p:spPr bwMode="auto">
          <a:xfrm>
            <a:off x="3810000" y="4648201"/>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n-US" altLang="en-US" sz="2000">
                <a:solidFill>
                  <a:prstClr val="black"/>
                </a:solidFill>
              </a:rPr>
              <a:t>1   0   0   1   0   1.   0   1</a:t>
            </a:r>
          </a:p>
        </p:txBody>
      </p:sp>
      <p:sp>
        <p:nvSpPr>
          <p:cNvPr id="116773" name="Text Box 37"/>
          <p:cNvSpPr txBox="1">
            <a:spLocks noChangeArrowheads="1"/>
          </p:cNvSpPr>
          <p:nvPr/>
        </p:nvSpPr>
        <p:spPr bwMode="auto">
          <a:xfrm>
            <a:off x="3733800" y="5029201"/>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n-US" altLang="en-US" sz="2000">
                <a:solidFill>
                  <a:prstClr val="black"/>
                </a:solidFill>
              </a:rPr>
              <a:t>32           +4     +1       +¼ =</a:t>
            </a:r>
          </a:p>
        </p:txBody>
      </p:sp>
      <p:sp>
        <p:nvSpPr>
          <p:cNvPr id="116774" name="Text Box 38"/>
          <p:cNvSpPr txBox="1">
            <a:spLocks noChangeArrowheads="1"/>
          </p:cNvSpPr>
          <p:nvPr/>
        </p:nvSpPr>
        <p:spPr bwMode="auto">
          <a:xfrm>
            <a:off x="6705600" y="5029201"/>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n-US" altLang="en-US" sz="2000">
                <a:solidFill>
                  <a:srgbClr val="FF0000"/>
                </a:solidFill>
              </a:rPr>
              <a:t>37¼ </a:t>
            </a:r>
          </a:p>
        </p:txBody>
      </p:sp>
      <p:sp>
        <p:nvSpPr>
          <p:cNvPr id="13" name="WordArt 17"/>
          <p:cNvSpPr>
            <a:spLocks noChangeArrowheads="1" noChangeShapeType="1" noTextEdit="1"/>
          </p:cNvSpPr>
          <p:nvPr/>
        </p:nvSpPr>
        <p:spPr bwMode="auto">
          <a:xfrm>
            <a:off x="2057400" y="2667001"/>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fontAlgn="base" hangingPunct="0">
              <a:spcBef>
                <a:spcPct val="0"/>
              </a:spcBef>
              <a:spcAft>
                <a:spcPct val="0"/>
              </a:spcAft>
            </a:pPr>
            <a:r>
              <a:rPr lang="el-GR"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Παράδειγμα</a:t>
            </a:r>
          </a:p>
        </p:txBody>
      </p:sp>
      <p:sp>
        <p:nvSpPr>
          <p:cNvPr id="14" name="WordArt 18"/>
          <p:cNvSpPr>
            <a:spLocks noChangeArrowheads="1" noChangeShapeType="1" noTextEdit="1"/>
          </p:cNvSpPr>
          <p:nvPr/>
        </p:nvSpPr>
        <p:spPr bwMode="auto">
          <a:xfrm>
            <a:off x="2057400" y="3962401"/>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fontAlgn="base" hangingPunct="0">
              <a:spcBef>
                <a:spcPct val="0"/>
              </a:spcBef>
              <a:spcAft>
                <a:spcPct val="0"/>
              </a:spcAft>
            </a:pPr>
            <a:r>
              <a:rPr lang="el-GR"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Λύση</a:t>
            </a:r>
          </a:p>
        </p:txBody>
      </p:sp>
    </p:spTree>
    <p:extLst>
      <p:ext uri="{BB962C8B-B14F-4D97-AF65-F5344CB8AC3E}">
        <p14:creationId xmlns:p14="http://schemas.microsoft.com/office/powerpoint/2010/main" val="33866095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6765"/>
                                        </p:tgtEl>
                                        <p:attrNameLst>
                                          <p:attrName>style.visibility</p:attrName>
                                        </p:attrNameLst>
                                      </p:cBhvr>
                                      <p:to>
                                        <p:strVal val="visible"/>
                                      </p:to>
                                    </p:set>
                                    <p:anim calcmode="lin" valueType="num">
                                      <p:cBhvr additive="base">
                                        <p:cTn id="7" dur="500" fill="hold"/>
                                        <p:tgtEl>
                                          <p:spTgt spid="116765"/>
                                        </p:tgtEl>
                                        <p:attrNameLst>
                                          <p:attrName>ppt_x</p:attrName>
                                        </p:attrNameLst>
                                      </p:cBhvr>
                                      <p:tavLst>
                                        <p:tav tm="0">
                                          <p:val>
                                            <p:strVal val="1+#ppt_w/2"/>
                                          </p:val>
                                        </p:tav>
                                        <p:tav tm="100000">
                                          <p:val>
                                            <p:strVal val="#ppt_x"/>
                                          </p:val>
                                        </p:tav>
                                      </p:tavLst>
                                    </p:anim>
                                    <p:anim calcmode="lin" valueType="num">
                                      <p:cBhvr additive="base">
                                        <p:cTn id="8" dur="500" fill="hold"/>
                                        <p:tgtEl>
                                          <p:spTgt spid="11676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16770"/>
                                        </p:tgtEl>
                                        <p:attrNameLst>
                                          <p:attrName>style.visibility</p:attrName>
                                        </p:attrNameLst>
                                      </p:cBhvr>
                                      <p:to>
                                        <p:strVal val="visible"/>
                                      </p:to>
                                    </p:set>
                                    <p:animEffect transition="in" filter="wipe(left)">
                                      <p:cBhvr>
                                        <p:cTn id="13" dur="1000"/>
                                        <p:tgtEl>
                                          <p:spTgt spid="11677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6771"/>
                                        </p:tgtEl>
                                        <p:attrNameLst>
                                          <p:attrName>style.visibility</p:attrName>
                                        </p:attrNameLst>
                                      </p:cBhvr>
                                      <p:to>
                                        <p:strVal val="visible"/>
                                      </p:to>
                                    </p:set>
                                    <p:anim calcmode="lin" valueType="num">
                                      <p:cBhvr additive="base">
                                        <p:cTn id="18" dur="500" fill="hold"/>
                                        <p:tgtEl>
                                          <p:spTgt spid="116771"/>
                                        </p:tgtEl>
                                        <p:attrNameLst>
                                          <p:attrName>ppt_x</p:attrName>
                                        </p:attrNameLst>
                                      </p:cBhvr>
                                      <p:tavLst>
                                        <p:tav tm="0">
                                          <p:val>
                                            <p:strVal val="#ppt_x"/>
                                          </p:val>
                                        </p:tav>
                                        <p:tav tm="100000">
                                          <p:val>
                                            <p:strVal val="#ppt_x"/>
                                          </p:val>
                                        </p:tav>
                                      </p:tavLst>
                                    </p:anim>
                                    <p:anim calcmode="lin" valueType="num">
                                      <p:cBhvr additive="base">
                                        <p:cTn id="19" dur="500" fill="hold"/>
                                        <p:tgtEl>
                                          <p:spTgt spid="116771"/>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16772"/>
                                        </p:tgtEl>
                                        <p:attrNameLst>
                                          <p:attrName>style.visibility</p:attrName>
                                        </p:attrNameLst>
                                      </p:cBhvr>
                                      <p:to>
                                        <p:strVal val="visible"/>
                                      </p:to>
                                    </p:set>
                                    <p:anim calcmode="lin" valueType="num">
                                      <p:cBhvr additive="base">
                                        <p:cTn id="24" dur="500" fill="hold"/>
                                        <p:tgtEl>
                                          <p:spTgt spid="116772"/>
                                        </p:tgtEl>
                                        <p:attrNameLst>
                                          <p:attrName>ppt_x</p:attrName>
                                        </p:attrNameLst>
                                      </p:cBhvr>
                                      <p:tavLst>
                                        <p:tav tm="0">
                                          <p:val>
                                            <p:strVal val="#ppt_x"/>
                                          </p:val>
                                        </p:tav>
                                        <p:tav tm="100000">
                                          <p:val>
                                            <p:strVal val="#ppt_x"/>
                                          </p:val>
                                        </p:tav>
                                      </p:tavLst>
                                    </p:anim>
                                    <p:anim calcmode="lin" valueType="num">
                                      <p:cBhvr additive="base">
                                        <p:cTn id="25" dur="500" fill="hold"/>
                                        <p:tgtEl>
                                          <p:spTgt spid="116772"/>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16773"/>
                                        </p:tgtEl>
                                        <p:attrNameLst>
                                          <p:attrName>style.visibility</p:attrName>
                                        </p:attrNameLst>
                                      </p:cBhvr>
                                      <p:to>
                                        <p:strVal val="visible"/>
                                      </p:to>
                                    </p:set>
                                    <p:anim calcmode="lin" valueType="num">
                                      <p:cBhvr additive="base">
                                        <p:cTn id="30" dur="500" fill="hold"/>
                                        <p:tgtEl>
                                          <p:spTgt spid="116773"/>
                                        </p:tgtEl>
                                        <p:attrNameLst>
                                          <p:attrName>ppt_x</p:attrName>
                                        </p:attrNameLst>
                                      </p:cBhvr>
                                      <p:tavLst>
                                        <p:tav tm="0">
                                          <p:val>
                                            <p:strVal val="#ppt_x"/>
                                          </p:val>
                                        </p:tav>
                                        <p:tav tm="100000">
                                          <p:val>
                                            <p:strVal val="#ppt_x"/>
                                          </p:val>
                                        </p:tav>
                                      </p:tavLst>
                                    </p:anim>
                                    <p:anim calcmode="lin" valueType="num">
                                      <p:cBhvr additive="base">
                                        <p:cTn id="31" dur="500" fill="hold"/>
                                        <p:tgtEl>
                                          <p:spTgt spid="116773"/>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5" presetClass="entr" presetSubtype="0" fill="hold" grpId="0" nodeType="clickEffect">
                                  <p:stCondLst>
                                    <p:cond delay="0"/>
                                  </p:stCondLst>
                                  <p:childTnLst>
                                    <p:set>
                                      <p:cBhvr>
                                        <p:cTn id="35" dur="1" fill="hold">
                                          <p:stCondLst>
                                            <p:cond delay="0"/>
                                          </p:stCondLst>
                                        </p:cTn>
                                        <p:tgtEl>
                                          <p:spTgt spid="116774"/>
                                        </p:tgtEl>
                                        <p:attrNameLst>
                                          <p:attrName>style.visibility</p:attrName>
                                        </p:attrNameLst>
                                      </p:cBhvr>
                                      <p:to>
                                        <p:strVal val="visible"/>
                                      </p:to>
                                    </p:set>
                                    <p:anim calcmode="lin" valueType="num">
                                      <p:cBhvr>
                                        <p:cTn id="36" dur="1000" fill="hold"/>
                                        <p:tgtEl>
                                          <p:spTgt spid="116774"/>
                                        </p:tgtEl>
                                        <p:attrNameLst>
                                          <p:attrName>ppt_w</p:attrName>
                                        </p:attrNameLst>
                                      </p:cBhvr>
                                      <p:tavLst>
                                        <p:tav tm="0">
                                          <p:val>
                                            <p:fltVal val="0"/>
                                          </p:val>
                                        </p:tav>
                                        <p:tav tm="100000">
                                          <p:val>
                                            <p:strVal val="#ppt_w"/>
                                          </p:val>
                                        </p:tav>
                                      </p:tavLst>
                                    </p:anim>
                                    <p:anim calcmode="lin" valueType="num">
                                      <p:cBhvr>
                                        <p:cTn id="37" dur="1000" fill="hold"/>
                                        <p:tgtEl>
                                          <p:spTgt spid="116774"/>
                                        </p:tgtEl>
                                        <p:attrNameLst>
                                          <p:attrName>ppt_h</p:attrName>
                                        </p:attrNameLst>
                                      </p:cBhvr>
                                      <p:tavLst>
                                        <p:tav tm="0">
                                          <p:val>
                                            <p:fltVal val="0"/>
                                          </p:val>
                                        </p:tav>
                                        <p:tav tm="100000">
                                          <p:val>
                                            <p:strVal val="#ppt_h"/>
                                          </p:val>
                                        </p:tav>
                                      </p:tavLst>
                                    </p:anim>
                                    <p:anim calcmode="lin" valueType="num">
                                      <p:cBhvr>
                                        <p:cTn id="38" dur="1000" fill="hold"/>
                                        <p:tgtEl>
                                          <p:spTgt spid="116774"/>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11677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dissolve">
                                      <p:cBhvr>
                                        <p:cTn id="44" dur="500"/>
                                        <p:tgtEl>
                                          <p:spTgt spid="1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dissolve">
                                      <p:cBhvr>
                                        <p:cTn id="4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5" grpId="0"/>
      <p:bldP spid="116770" grpId="0"/>
      <p:bldP spid="116771" grpId="0"/>
      <p:bldP spid="116772" grpId="0"/>
      <p:bldP spid="116773" grpId="0"/>
      <p:bldP spid="116774" grpId="0"/>
      <p:bldP spid="13" grpId="0" animBg="1"/>
      <p:bldP spid="14"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1_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1263</Words>
  <Application>Microsoft Office PowerPoint</Application>
  <PresentationFormat>Ευρεία οθόνη</PresentationFormat>
  <Paragraphs>189</Paragraphs>
  <Slides>21</Slides>
  <Notes>13</Notes>
  <HiddenSlides>2</HiddenSlides>
  <MMClips>0</MMClips>
  <ScaleCrop>false</ScaleCrop>
  <HeadingPairs>
    <vt:vector size="8" baseType="variant">
      <vt:variant>
        <vt:lpstr>Γραμματοσειρές που χρησιμοποιούνται</vt:lpstr>
      </vt:variant>
      <vt:variant>
        <vt:i4>6</vt:i4>
      </vt:variant>
      <vt:variant>
        <vt:lpstr>Θέμα</vt:lpstr>
      </vt:variant>
      <vt:variant>
        <vt:i4>2</vt:i4>
      </vt:variant>
      <vt:variant>
        <vt:lpstr>Ενσωματωμένοι διακομιστές OLE</vt:lpstr>
      </vt:variant>
      <vt:variant>
        <vt:i4>1</vt:i4>
      </vt:variant>
      <vt:variant>
        <vt:lpstr>Τίτλοι διαφανειών</vt:lpstr>
      </vt:variant>
      <vt:variant>
        <vt:i4>21</vt:i4>
      </vt:variant>
    </vt:vector>
  </HeadingPairs>
  <TitlesOfParts>
    <vt:vector size="30" baseType="lpstr">
      <vt:lpstr>Arial</vt:lpstr>
      <vt:lpstr>Calibri</vt:lpstr>
      <vt:lpstr>Garamond</vt:lpstr>
      <vt:lpstr>Impact</vt:lpstr>
      <vt:lpstr>Microsoft Sans Serif</vt:lpstr>
      <vt:lpstr>Times New Roman</vt:lpstr>
      <vt:lpstr>Organic</vt:lpstr>
      <vt:lpstr>1_Organic</vt:lpstr>
      <vt:lpstr>CorelDRAW</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47</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konina</dc:creator>
  <cp:lastModifiedBy>Dimos Touzloudis</cp:lastModifiedBy>
  <cp:revision>7</cp:revision>
  <dcterms:created xsi:type="dcterms:W3CDTF">2018-03-16T10:57:29Z</dcterms:created>
  <dcterms:modified xsi:type="dcterms:W3CDTF">2018-10-23T17:58:16Z</dcterms:modified>
</cp:coreProperties>
</file>