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6" r:id="rId22"/>
    <p:sldId id="277" r:id="rId23"/>
    <p:sldId id="273" r:id="rId24"/>
    <p:sldId id="274" r:id="rId25"/>
    <p:sldId id="278" r:id="rId26"/>
    <p:sldId id="279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510" autoAdjust="0"/>
  </p:normalViewPr>
  <p:slideViewPr>
    <p:cSldViewPr snapToGrid="0">
      <p:cViewPr varScale="1">
        <p:scale>
          <a:sx n="103" d="100"/>
          <a:sy n="103" d="100"/>
        </p:scale>
        <p:origin x="-8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07796-DEEC-40F7-984F-80B5209AADA6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413D-BF6B-464B-85D8-631C473F36FF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87196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160FE71-1972-420C-90B6-F9A3368F517C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6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 smtClean="0">
                <a:latin typeface="Arial" panose="020B0604020202020204" pitchFamily="34" charset="0"/>
              </a:rPr>
              <a:t>Σελ.16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6EA6B-318F-46FA-AE3A-C8EB225F9902}" type="slidenum">
              <a:rPr lang="en-US" altLang="el-GR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l-G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115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 smtClean="0">
                <a:latin typeface="Arial" panose="020B0604020202020204" pitchFamily="34" charset="0"/>
              </a:rPr>
              <a:t>Σελ.16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6EA6B-318F-46FA-AE3A-C8EB225F9902}" type="slidenum">
              <a:rPr lang="en-US" altLang="el-GR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el-G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74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 smtClean="0">
                <a:latin typeface="Arial" panose="020B0604020202020204" pitchFamily="34" charset="0"/>
              </a:rPr>
              <a:t>Σελ.16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6EA6B-318F-46FA-AE3A-C8EB225F9902}" type="slidenum">
              <a:rPr lang="en-US" altLang="el-GR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l-G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56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72A97B-A1D3-40C9-822C-623FC934E7E2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24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130F07-82ED-4412-9C66-320EE47C1512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75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7C30E8-09B4-4E4C-B30C-FA000588B1C0}" type="slidenum">
              <a:rPr lang="en-US" altLang="en-US" sz="1200" smtClean="0">
                <a:latin typeface="Arial" panose="020B0604020202020204" pitchFamily="34" charset="0"/>
              </a:rPr>
              <a:pPr/>
              <a:t>23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993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el-GR" altLang="el-GR" dirty="0" smtClean="0">
                <a:latin typeface="Arial" panose="020B0604020202020204" pitchFamily="34" charset="0"/>
              </a:rPr>
              <a:t>(26153,740</a:t>
            </a:r>
            <a:r>
              <a:rPr lang="en-US" altLang="el-GR" dirty="0" smtClean="0">
                <a:latin typeface="Arial" panose="020B0604020202020204" pitchFamily="34" charset="0"/>
              </a:rPr>
              <a:t>6</a:t>
            </a:r>
            <a:r>
              <a:rPr lang="el-GR" altLang="el-GR" dirty="0" smtClean="0">
                <a:latin typeface="Arial" panose="020B0604020202020204" pitchFamily="34" charset="0"/>
              </a:rPr>
              <a:t>)</a:t>
            </a:r>
            <a:r>
              <a:rPr lang="el-GR" altLang="el-GR" baseline="-25000" dirty="0" smtClean="0">
                <a:latin typeface="Arial" panose="020B0604020202020204" pitchFamily="34" charset="0"/>
              </a:rPr>
              <a:t>8</a:t>
            </a:r>
          </a:p>
          <a:p>
            <a:pPr marL="228600" indent="-228600">
              <a:buFontTx/>
              <a:buAutoNum type="arabicParenR"/>
            </a:pPr>
            <a:r>
              <a:rPr lang="el-GR" altLang="el-GR" dirty="0" smtClean="0">
                <a:latin typeface="Arial" panose="020B0604020202020204" pitchFamily="34" charset="0"/>
              </a:rPr>
              <a:t>(2</a:t>
            </a:r>
            <a:r>
              <a:rPr lang="en-US" altLang="el-GR" dirty="0" smtClean="0">
                <a:latin typeface="Arial" panose="020B0604020202020204" pitchFamily="34" charset="0"/>
              </a:rPr>
              <a:t>C6B,F2</a:t>
            </a:r>
            <a:r>
              <a:rPr lang="el-GR" altLang="el-GR" dirty="0" smtClean="0">
                <a:latin typeface="Arial" panose="020B0604020202020204" pitchFamily="34" charset="0"/>
              </a:rPr>
              <a:t>)</a:t>
            </a:r>
            <a:r>
              <a:rPr lang="en-US" altLang="el-GR" baseline="-25000" dirty="0" smtClean="0">
                <a:latin typeface="Arial" panose="020B0604020202020204" pitchFamily="34" charset="0"/>
              </a:rPr>
              <a:t>16</a:t>
            </a:r>
          </a:p>
          <a:p>
            <a:pPr marL="228600" indent="-228600">
              <a:buFontTx/>
              <a:buAutoNum type="arabicParenR"/>
            </a:pPr>
            <a:r>
              <a:rPr lang="en-US" altLang="el-GR" dirty="0" smtClean="0">
                <a:latin typeface="Arial" panose="020B0604020202020204" pitchFamily="34" charset="0"/>
              </a:rPr>
              <a:t>(110 111 011 , 001 010 100)</a:t>
            </a:r>
            <a:r>
              <a:rPr lang="en-US" altLang="el-GR" baseline="-25000" dirty="0" smtClean="0">
                <a:latin typeface="Arial" panose="020B0604020202020204" pitchFamily="34" charset="0"/>
              </a:rPr>
              <a:t>2</a:t>
            </a:r>
          </a:p>
          <a:p>
            <a:pPr marL="228600" indent="-228600">
              <a:buFontTx/>
              <a:buAutoNum type="arabicParenR"/>
            </a:pPr>
            <a:r>
              <a:rPr lang="en-US" altLang="el-GR" dirty="0" smtClean="0">
                <a:latin typeface="Arial" panose="020B0604020202020204" pitchFamily="34" charset="0"/>
              </a:rPr>
              <a:t>(0011 0000 0110 , 1101)</a:t>
            </a:r>
            <a:r>
              <a:rPr lang="en-US" altLang="el-GR" baseline="-25000" dirty="0" smtClean="0">
                <a:latin typeface="Arial" panose="020B0604020202020204" pitchFamily="34" charset="0"/>
              </a:rPr>
              <a:t>2</a:t>
            </a:r>
            <a:endParaRPr lang="el-GR" altLang="el-GR" baseline="-25000" dirty="0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C51A39-4310-467E-A8D4-599814A5194D}" type="slidenum">
              <a:rPr lang="en-US" altLang="el-GR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l-G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22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D09E22-596F-4A87-9142-A9FD04977859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12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8C6841-2977-401B-B5BF-2C5FDD432BA5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36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F0153B-0F2B-4D2B-ACC1-DFFF98DB08B7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203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80D27C-B88D-4084-AD45-01985E4D565B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750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FFEF73-07AF-430D-BB56-862E321AAF5C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82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A1C0DB-8ACA-42B1-AC32-1C82ED8CE4D3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41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el-GR" smtClean="0">
                <a:latin typeface="Arial" panose="020B0604020202020204" pitchFamily="34" charset="0"/>
              </a:rPr>
              <a:t>Σελ.16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86EA6B-318F-46FA-AE3A-C8EB225F9902}" type="slidenum">
              <a:rPr lang="en-US" altLang="el-GR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l-G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501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6874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199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9546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9144677" cy="6858000"/>
          </a:xfrm>
        </p:grpSpPr>
        <p:pic>
          <p:nvPicPr>
            <p:cNvPr id="5" name="Picture 12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2692400" y="3471863"/>
            <a:ext cx="681778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784" y="5054600"/>
            <a:ext cx="89746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1251-4FDE-45C5-8B3A-C8DC45FA619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284" y="5054600"/>
            <a:ext cx="541866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67" y="5054600"/>
            <a:ext cx="552451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9C795-55B3-4F10-A343-2CCE4E21B0D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48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235585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24D4B-B5FF-4992-9346-60C9FA0D354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1EC8-DCA2-4FC9-8C98-E83693A3B77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920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35988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10F2F-871A-4850-8E50-9FBBCB9D527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D70DE-CF1F-4D1D-BDBB-5AB42D3EAEA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96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235585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155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8FB00-B002-4680-86FD-211A1CEF324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F4CE2-22A1-498A-9469-7A631D27E4B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536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3918" y="23542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C177C-87E3-4B1E-A0F8-8EE7F21B1DE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9FBF-801D-473C-8D0E-75BD59669E5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47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703918" y="23542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4CBF-9A8A-4935-98A7-7BAC2D24122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6B1E-0EB8-413B-9B2F-047FDB117E8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809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D4B0-9A6F-4DC2-B028-39A2E316CF0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3F066-2AA8-4A0E-872D-E965EFC442D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542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2913063"/>
            <a:ext cx="311150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0242C-F0BC-40D8-8B1E-41668633FAF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E639B-F614-44F6-A8AC-7BD5B559838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97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5808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F9B8C-5E43-4E43-8857-E8B31F86ECB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68CF-3C13-4DE8-8734-01BA413979D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219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B236-BD8B-4773-88B7-F4AA17E2F4A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3CF19-8C4C-4815-9EC6-19B8433C10B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754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4140200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BA79-B5D8-48D2-8F73-763A49C6B07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0BEE4-4EA8-4053-9237-E7A6BB9787E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9407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32417" y="9048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7200" smtClean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179051" y="2827339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7200" smtClean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03918" y="414020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0490-B5E8-4A12-AA8F-E109B7C432A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8D4B-B7F5-4B61-96AF-43483E08F87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652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F311-5926-46F2-9CFE-C1968B57E45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C6190-0B23-47E2-B3BD-4BD1151B863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1273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70517" y="89693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8000" smtClean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0217" y="26082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8000" smtClean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03918" y="342900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8B038-E35F-4296-96DE-A0B53C28D35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8725C-16E5-4C8D-B8D9-DDD4254117F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106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3429000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04F13-95B8-4DF8-8E56-E77F04EB3FA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48F1E-CC3D-4C7D-8BC6-E5EEF802807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455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2354263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3B08-67F2-487A-BB31-68EF3462B074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FD7A-A379-4330-AF38-1D511B033B3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555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326967" y="906464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EC0A8-5A77-410B-A906-A27214A3A7E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736E-549F-43A6-A3B8-4679B468B90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142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9144677" cy="6858000"/>
          </a:xfrm>
        </p:grpSpPr>
        <p:pic>
          <p:nvPicPr>
            <p:cNvPr id="5" name="Picture 12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4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5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2692400" y="3471863"/>
            <a:ext cx="681778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87784" y="5054600"/>
            <a:ext cx="89746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1BDE6-FE69-4CC0-BB86-0382495D0B4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284" y="5054600"/>
            <a:ext cx="541866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67" y="5054600"/>
            <a:ext cx="552451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F74A0-D341-4233-A7D3-4F28E00C9F3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208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220662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235585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18413-3DAF-4EBA-9CB8-01BCDF0C1682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15F6A-E3FE-4718-A98F-6313642D9DD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872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35988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6E282-A02F-46FB-B936-5691C97CEFF5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BC7C7-0BA0-4A49-8542-046E02FA9D3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3255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235585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155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C9B7C-CC44-4FD4-86BD-536CA89E3CC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B7B16-DE94-4F0B-82A3-3DE36943AF5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9535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03918" y="23542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3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7BC1-02C6-419C-8678-F27F999F802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80CD-93E1-4CFC-BD3B-885F97A20D8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928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703918" y="2354263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DFD10-0B90-4A5D-B92B-8CBC646EF41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A434-5377-48D0-A746-18D89160C4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066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BA9F5-A11A-4971-9A29-3630478123B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DCFF-5EFA-429E-85BA-FED4CB891A5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85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2913063"/>
            <a:ext cx="311150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FECB6-3CFF-4993-A03D-63DCFF9A7C3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AF63-3276-4D29-A731-7447123F0F6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7310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14B15-38CF-45F9-A4BA-8F4CF11D9BF5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281C9-BB0A-43BE-B857-56CE10F094D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564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E169-0E37-4862-A958-979294FB9D7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A57CE-26D7-459E-A9F3-61353BA6160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1890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4140200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A36F3-3E93-45B5-927C-DC8599C0D41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EBE4-7D38-46EC-BBC5-DC174642CC7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51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0198758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32417" y="9048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7200" smtClean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179051" y="2827339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7200" smtClean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03918" y="414020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43307-43D6-4FED-AF15-B919A0D8DCD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3ECCF-CC5F-4693-A712-7FDC94E21BE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01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EBB8-B878-4118-86D7-6EE9661B528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F196A-BC72-44F4-B1D5-18FD54A05E2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692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70517" y="89693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8000" smtClean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0217" y="260826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l-GR" sz="8000" smtClean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03918" y="3429000"/>
            <a:ext cx="879474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C05D-712E-4BB9-80ED-6F2C20EB32F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46C6-093A-425D-8ABB-5027B6D94C5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34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03918" y="3429000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287F5-5E1D-47FE-B21D-E9454D124CA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E6A90-8905-44E2-9E46-4F76AE8137D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20913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03918" y="2354263"/>
            <a:ext cx="880956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F5E7-9487-4F5A-B718-3D8144289EC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CD72E-B24F-4E1B-ADBC-119005EB79C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7949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326967" y="906464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ABC5-45B7-4211-AB8D-1E7FD5BBFD9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C747F-416F-44F0-AB65-6FF0C7DEA71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1680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l-GR" altLang="en-US" sz="24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557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161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22263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321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7955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D985-364F-4CF2-A044-590C4DBA0E0E}" type="datetimeFigureOut">
              <a:rPr lang="el-GR" smtClean="0"/>
              <a:pPr/>
              <a:t>31/10/2018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7698-4D96-4932-B6E2-11CAF4476811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5315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12202584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68451" y="915989"/>
            <a:ext cx="906568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68451" y="2490789"/>
            <a:ext cx="906568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133" y="5961063"/>
            <a:ext cx="15324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2BC750-3D64-4EA1-BD3F-685E6290F4C9}" type="datetimeFigureOut">
              <a:rPr lang="en-US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8451" y="5961063"/>
            <a:ext cx="6807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7085" y="5961063"/>
            <a:ext cx="52704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F510BBD-3155-41FC-8368-9E7820117F80}" type="slidenum">
              <a:rPr lang="en-US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71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0" y="0"/>
            <a:ext cx="12202584" cy="6858000"/>
            <a:chOff x="0" y="0"/>
            <a:chExt cx="9152467" cy="6858000"/>
          </a:xfrm>
        </p:grpSpPr>
        <p:pic>
          <p:nvPicPr>
            <p:cNvPr id="2056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60" name="Picture 9" descr="HDRibbonContent-UniformTrim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1" name="Picture 10" descr="HDRibbonContent-UniformTrim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568451" y="915989"/>
            <a:ext cx="906568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68451" y="2490789"/>
            <a:ext cx="906568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 smtClean="0"/>
              <a:t>Click to edit Master text styles</a:t>
            </a:r>
          </a:p>
          <a:p>
            <a:pPr lvl="1"/>
            <a:r>
              <a:rPr lang="en-US" altLang="el-GR" smtClean="0"/>
              <a:t>Second level</a:t>
            </a:r>
          </a:p>
          <a:p>
            <a:pPr lvl="2"/>
            <a:r>
              <a:rPr lang="en-US" altLang="el-GR" smtClean="0"/>
              <a:t>Third level</a:t>
            </a:r>
          </a:p>
          <a:p>
            <a:pPr lvl="3"/>
            <a:r>
              <a:rPr lang="en-US" altLang="el-GR" smtClean="0"/>
              <a:t>Fourth level</a:t>
            </a:r>
          </a:p>
          <a:p>
            <a:pPr lvl="4"/>
            <a:r>
              <a:rPr lang="en-US" altLang="el-G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133" y="5961063"/>
            <a:ext cx="15324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A76772-2EB7-4E8C-BF5C-7F1FE132EA36}" type="datetimeFigureOut">
              <a:rPr lang="en-US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10/31/2018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8451" y="5961063"/>
            <a:ext cx="6807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7085" y="5961063"/>
            <a:ext cx="52704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AC82C2A-A52F-40AB-9EE4-BB201FAC17AD}" type="slidenum">
              <a:rPr lang="en-US">
                <a:solidFill>
                  <a:prstClr val="black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61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y-technology.com/projects/tow/attachment/tow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9"/>
          <p:cNvSpPr>
            <a:spLocks noChangeArrowheads="1"/>
          </p:cNvSpPr>
          <p:nvPr/>
        </p:nvSpPr>
        <p:spPr bwMode="auto">
          <a:xfrm>
            <a:off x="3443288" y="1981201"/>
            <a:ext cx="5372100" cy="16859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4000">
                <a:solidFill>
                  <a:srgbClr val="FFFF99"/>
                </a:solidFill>
              </a:rPr>
              <a:t>Ψηφιακά Συστήματα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l-GR" altLang="en-US" sz="4000">
              <a:solidFill>
                <a:srgbClr val="FFFF99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Διάλεξη </a:t>
            </a:r>
            <a:r>
              <a:rPr lang="en-US" altLang="en-US">
                <a:solidFill>
                  <a:srgbClr val="FFFF99"/>
                </a:solidFill>
              </a:rPr>
              <a:t>2</a:t>
            </a:r>
            <a:r>
              <a:rPr lang="el-GR" altLang="en-US">
                <a:solidFill>
                  <a:srgbClr val="FFFF99"/>
                </a:solidFill>
              </a:rPr>
              <a:t> – Δυαδικοί Αριθμοί &amp; Κώδικες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4183063" y="5257801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200" dirty="0">
                <a:solidFill>
                  <a:prstClr val="black"/>
                </a:solidFill>
              </a:rPr>
              <a:t>Εξάμηνο Α Ακαδημαϊκού Έτους 2018-2019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altLang="el-GR" sz="12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200" dirty="0" err="1">
                <a:solidFill>
                  <a:prstClr val="black"/>
                </a:solidFill>
              </a:rPr>
              <a:t>Σγός</a:t>
            </a:r>
            <a:r>
              <a:rPr lang="el-GR" altLang="el-GR" sz="1200" dirty="0">
                <a:solidFill>
                  <a:prstClr val="black"/>
                </a:solidFill>
              </a:rPr>
              <a:t> (ΜΗ) Τουζλούδης Δήμος</a:t>
            </a:r>
          </a:p>
        </p:txBody>
      </p:sp>
    </p:spTree>
    <p:extLst>
      <p:ext uri="{BB962C8B-B14F-4D97-AF65-F5344CB8AC3E}">
        <p14:creationId xmlns="" xmlns:p14="http://schemas.microsoft.com/office/powerpoint/2010/main" val="229009892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4038600" y="609601"/>
            <a:ext cx="3748088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Δυαδικός Πολλαπλασιασμός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2524125" y="1514476"/>
            <a:ext cx="7158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>
                <a:solidFill>
                  <a:prstClr val="black"/>
                </a:solidFill>
              </a:rPr>
              <a:t>Άσκηση: Να γίνει ο πολλαπλασιασμός του 13 με το 11 σε δυαδικό σύστημα.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271" t="36729" r="21762" b="22282"/>
          <a:stretch>
            <a:fillRect/>
          </a:stretch>
        </p:blipFill>
        <p:spPr bwMode="auto">
          <a:xfrm>
            <a:off x="2532063" y="2787650"/>
            <a:ext cx="6761162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630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Συμπληρώματα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el-GR" dirty="0" smtClean="0"/>
              <a:t>Χρησιμοποιούνται στους ψηφιακούς υπολογιστές για την απλοποίηση πράξεων αριθμητικής αφαίρεσης και για τις λογικές πράξεις</a:t>
            </a:r>
          </a:p>
          <a:p>
            <a:r>
              <a:rPr lang="el-GR" altLang="el-GR" dirty="0" smtClean="0"/>
              <a:t>Υπάρχουν 2 τύπο</a:t>
            </a:r>
            <a:r>
              <a:rPr lang="el-GR" altLang="el-GR" dirty="0"/>
              <a:t>ι</a:t>
            </a:r>
            <a:r>
              <a:rPr lang="el-GR" altLang="el-GR" dirty="0" smtClean="0"/>
              <a:t> συμπληρώματος για κάθε σύστημα βάσης: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altLang="el-GR" dirty="0" smtClean="0"/>
              <a:t>Συμπλήρωμα ως προς τη μειωμένη βάση </a:t>
            </a:r>
            <a:r>
              <a:rPr lang="en-US" altLang="el-GR" dirty="0" smtClean="0"/>
              <a:t>(</a:t>
            </a:r>
            <a:r>
              <a:rPr lang="el-GR" altLang="el-GR" dirty="0" smtClean="0"/>
              <a:t>ως προς </a:t>
            </a:r>
            <a:r>
              <a:rPr lang="en-US" altLang="el-GR" dirty="0" smtClean="0"/>
              <a:t>r-1)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altLang="el-GR" dirty="0" smtClean="0"/>
              <a:t>Συμπλήρωμα ως προς τη βάση </a:t>
            </a:r>
            <a:r>
              <a:rPr lang="en-US" altLang="el-GR" dirty="0" smtClean="0"/>
              <a:t>(</a:t>
            </a:r>
            <a:r>
              <a:rPr lang="el-GR" altLang="el-GR" dirty="0" smtClean="0"/>
              <a:t>ως προς </a:t>
            </a:r>
            <a:r>
              <a:rPr lang="en-US" altLang="el-GR" dirty="0" smtClean="0"/>
              <a:t>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l-G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l-GR" altLang="el-G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l-GR" alt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8321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Συμπλήρωμα ως προς τη μειωμένη βάση </a:t>
            </a:r>
            <a:r>
              <a:rPr lang="en-US" altLang="el-GR" smtClean="0">
                <a:ln>
                  <a:noFill/>
                </a:ln>
              </a:rPr>
              <a:t>(</a:t>
            </a:r>
            <a:r>
              <a:rPr lang="el-GR" altLang="el-GR" smtClean="0">
                <a:ln>
                  <a:noFill/>
                </a:ln>
              </a:rPr>
              <a:t>ως προς </a:t>
            </a:r>
            <a:r>
              <a:rPr lang="en-US" altLang="el-GR" smtClean="0">
                <a:ln>
                  <a:noFill/>
                </a:ln>
              </a:rPr>
              <a:t>r-1)</a:t>
            </a:r>
            <a:br>
              <a:rPr lang="en-US" altLang="el-GR" smtClean="0">
                <a:ln>
                  <a:noFill/>
                </a:ln>
              </a:rPr>
            </a:br>
            <a:endParaRPr lang="el-GR" altLang="el-GR" smtClean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l-GR" dirty="0" smtClean="0"/>
              <a:t>Δεκαδικοί=&gt;</a:t>
            </a:r>
            <a:r>
              <a:rPr lang="en-US" dirty="0" smtClean="0"/>
              <a:t>r=10 =&gt;</a:t>
            </a:r>
            <a:r>
              <a:rPr lang="el-GR" dirty="0" smtClean="0"/>
              <a:t>Συμπλήρωμα ως προς </a:t>
            </a:r>
            <a:r>
              <a:rPr lang="en-US" dirty="0" smtClean="0"/>
              <a:t>r-1=</a:t>
            </a:r>
            <a:r>
              <a:rPr lang="el-GR" dirty="0" smtClean="0"/>
              <a:t>9 </a:t>
            </a:r>
            <a:endParaRPr lang="en-US" dirty="0" smtClean="0"/>
          </a:p>
          <a:p>
            <a:pPr>
              <a:defRPr/>
            </a:pPr>
            <a:r>
              <a:rPr lang="el-GR" dirty="0"/>
              <a:t>Έ</a:t>
            </a:r>
            <a:r>
              <a:rPr lang="el-GR" dirty="0" smtClean="0"/>
              <a:t>στω αριθμός </a:t>
            </a:r>
            <a:r>
              <a:rPr lang="en-US" dirty="0" smtClean="0"/>
              <a:t>N</a:t>
            </a:r>
            <a:r>
              <a:rPr lang="el-GR" dirty="0" smtClean="0"/>
              <a:t> με </a:t>
            </a:r>
            <a:r>
              <a:rPr lang="en-US" dirty="0" smtClean="0"/>
              <a:t>n=4 </a:t>
            </a:r>
            <a:r>
              <a:rPr lang="el-GR" dirty="0" smtClean="0"/>
              <a:t>ψηφία τότε το συμπλήρωμά του ως προς 9 θα είναι (10</a:t>
            </a:r>
            <a:r>
              <a:rPr lang="en-US" baseline="30000" dirty="0" smtClean="0"/>
              <a:t>n</a:t>
            </a:r>
            <a:r>
              <a:rPr lang="el-GR" dirty="0" smtClean="0"/>
              <a:t>-1)-Ν=(10</a:t>
            </a:r>
            <a:r>
              <a:rPr lang="en-US" baseline="30000" dirty="0" smtClean="0"/>
              <a:t> </a:t>
            </a:r>
            <a:r>
              <a:rPr lang="el-GR" baseline="30000" dirty="0" smtClean="0"/>
              <a:t>4</a:t>
            </a:r>
            <a:r>
              <a:rPr lang="el-GR" dirty="0" smtClean="0"/>
              <a:t>-1)-Ν</a:t>
            </a:r>
          </a:p>
          <a:p>
            <a:pPr marL="0" indent="0">
              <a:buNone/>
              <a:defRPr/>
            </a:pPr>
            <a:endParaRPr lang="el-GR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l-GR" dirty="0" smtClean="0"/>
              <a:t>Παράδειγμα: Το συμπλήρωμα ως προς 9 του 546700 είναι: 999999-546700=453299</a:t>
            </a:r>
          </a:p>
        </p:txBody>
      </p:sp>
    </p:spTree>
    <p:extLst>
      <p:ext uri="{BB962C8B-B14F-4D97-AF65-F5344CB8AC3E}">
        <p14:creationId xmlns="" xmlns:p14="http://schemas.microsoft.com/office/powerpoint/2010/main" val="27614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2273300" y="546101"/>
            <a:ext cx="7543800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Δυαδικοί Αριθμοί (Συμπλήρωμα ως προς </a:t>
            </a:r>
            <a:r>
              <a:rPr lang="el-GR" altLang="en-US" b="1">
                <a:solidFill>
                  <a:srgbClr val="FFFF99"/>
                </a:solidFill>
              </a:rPr>
              <a:t>1</a:t>
            </a:r>
            <a:r>
              <a:rPr lang="en-US" altLang="en-US" b="1">
                <a:solidFill>
                  <a:srgbClr val="FFFF99"/>
                </a:solidFill>
              </a:rPr>
              <a:t> [</a:t>
            </a:r>
            <a:r>
              <a:rPr lang="en-US" altLang="en-US">
                <a:solidFill>
                  <a:srgbClr val="FFFF99"/>
                </a:solidFill>
              </a:rPr>
              <a:t>r-1=2-1=1</a:t>
            </a:r>
            <a:r>
              <a:rPr lang="en-US" altLang="en-US" b="1">
                <a:solidFill>
                  <a:srgbClr val="FFFF99"/>
                </a:solidFill>
              </a:rPr>
              <a:t>]</a:t>
            </a:r>
            <a:r>
              <a:rPr lang="el-GR" altLang="en-US">
                <a:solidFill>
                  <a:srgbClr val="FFFF99"/>
                </a:solidFill>
              </a:rPr>
              <a:t>)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2273300" y="1163638"/>
            <a:ext cx="695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Το συμπλήρωμα ως προς 1 ενός δυαδικού αριθμού προκύπτει από την αντιστροφή των ψηφίων του </a:t>
            </a:r>
            <a:br>
              <a:rPr lang="el-GR" altLang="en-US">
                <a:solidFill>
                  <a:prstClr val="black"/>
                </a:solidFill>
              </a:rPr>
            </a:br>
            <a:r>
              <a:rPr lang="el-GR" altLang="en-US">
                <a:solidFill>
                  <a:prstClr val="black"/>
                </a:solidFill>
              </a:rPr>
              <a:t>(0 σε 1 και 1 σε 0)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2273300" y="2414588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Το συμπλήρωμα ως προς 1 του </a:t>
            </a:r>
            <a:r>
              <a:rPr lang="en-US" altLang="en-US">
                <a:solidFill>
                  <a:srgbClr val="008000"/>
                </a:solidFill>
              </a:rPr>
              <a:t>11001010</a:t>
            </a:r>
            <a:r>
              <a:rPr lang="en-US" altLang="en-US">
                <a:solidFill>
                  <a:prstClr val="black"/>
                </a:solidFill>
              </a:rPr>
              <a:t> </a:t>
            </a:r>
            <a:r>
              <a:rPr lang="el-GR" altLang="en-US">
                <a:solidFill>
                  <a:prstClr val="black"/>
                </a:solidFill>
              </a:rPr>
              <a:t>είναι ο</a:t>
            </a:r>
            <a:r>
              <a:rPr lang="en-US" altLang="en-US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6164263" y="28067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00110101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2273300" y="3302001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Στα ψηφιακά κυκλώματα το συμπλήρωμα ως προς ένα υπολογίζεται με την χρήση αντιστροφέων</a:t>
            </a:r>
            <a:r>
              <a:rPr lang="en-US" altLang="en-US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4267200" y="4343400"/>
          <a:ext cx="5562600" cy="1639888"/>
        </p:xfrm>
        <a:graphic>
          <a:graphicData uri="http://schemas.openxmlformats.org/presentationml/2006/ole">
            <p:oleObj spid="_x0000_s1035" name="CorelDRAW" r:id="rId4" imgW="2397240" imgH="697680" progId="">
              <p:embed/>
            </p:oleObj>
          </a:graphicData>
        </a:graphic>
      </p:graphicFrame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4572000" y="4267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8000"/>
                </a:solidFill>
              </a:rPr>
              <a:t>1       1       0       0       1       0       1       0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4572000" y="56388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0       0       1       1       0       1       0       1</a:t>
            </a:r>
          </a:p>
        </p:txBody>
      </p:sp>
    </p:spTree>
    <p:extLst>
      <p:ext uri="{BB962C8B-B14F-4D97-AF65-F5344CB8AC3E}">
        <p14:creationId xmlns="" xmlns:p14="http://schemas.microsoft.com/office/powerpoint/2010/main" val="3645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0" grpId="0"/>
      <p:bldP spid="135191" grpId="0"/>
      <p:bldP spid="135192" grpId="0"/>
      <p:bldP spid="135195" grpId="0"/>
      <p:bldP spid="1351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Συμπλήρωμα ως προς τη βάση </a:t>
            </a:r>
            <a:r>
              <a:rPr lang="en-US" altLang="el-GR" smtClean="0">
                <a:ln>
                  <a:noFill/>
                </a:ln>
              </a:rPr>
              <a:t>(</a:t>
            </a:r>
            <a:r>
              <a:rPr lang="el-GR" altLang="el-GR" smtClean="0">
                <a:ln>
                  <a:noFill/>
                </a:ln>
              </a:rPr>
              <a:t>ως προς </a:t>
            </a:r>
            <a:r>
              <a:rPr lang="en-US" altLang="el-GR" smtClean="0">
                <a:ln>
                  <a:noFill/>
                </a:ln>
              </a:rPr>
              <a:t>r)</a:t>
            </a:r>
            <a:br>
              <a:rPr lang="en-US" altLang="el-GR" smtClean="0">
                <a:ln>
                  <a:noFill/>
                </a:ln>
              </a:rPr>
            </a:br>
            <a:endParaRPr lang="el-GR" altLang="el-GR" smtClean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339" y="2490789"/>
            <a:ext cx="7229475" cy="3444875"/>
          </a:xfrm>
        </p:spPr>
        <p:txBody>
          <a:bodyPr/>
          <a:lstStyle/>
          <a:p>
            <a:pPr>
              <a:defRPr/>
            </a:pPr>
            <a:r>
              <a:rPr lang="el-GR" dirty="0" smtClean="0"/>
              <a:t>Δεκαδικοί</a:t>
            </a:r>
            <a:r>
              <a:rPr lang="en-US" dirty="0" smtClean="0"/>
              <a:t>=&gt;</a:t>
            </a:r>
            <a:r>
              <a:rPr lang="el-GR" dirty="0" smtClean="0"/>
              <a:t>Συμπλήρωμα ως προς </a:t>
            </a:r>
            <a:r>
              <a:rPr lang="en-US" dirty="0" smtClean="0"/>
              <a:t>r=10</a:t>
            </a:r>
            <a:r>
              <a:rPr lang="el-GR" dirty="0" smtClean="0"/>
              <a:t> </a:t>
            </a:r>
            <a:endParaRPr lang="en-US" dirty="0" smtClean="0"/>
          </a:p>
          <a:p>
            <a:pPr>
              <a:defRPr/>
            </a:pPr>
            <a:r>
              <a:rPr lang="el-GR" dirty="0" smtClean="0"/>
              <a:t>Το συμπλήρωμα ως προς 10 προκύπτει αν προσθέσουμε 1 στο συμπλήρωμα ως προς 9.</a:t>
            </a:r>
          </a:p>
          <a:p>
            <a:pPr marL="0" indent="0">
              <a:buNone/>
              <a:defRPr/>
            </a:pPr>
            <a:endParaRPr lang="el-GR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l-GR" dirty="0" smtClean="0"/>
              <a:t>Παράδειγμα: Το συμπλήρωμα ως προς 9 του Ν=1289 είναι: 9999-1289=</a:t>
            </a:r>
            <a:r>
              <a:rPr lang="en-US" dirty="0" smtClean="0"/>
              <a:t>87</a:t>
            </a:r>
            <a:r>
              <a:rPr lang="el-GR" dirty="0" smtClean="0"/>
              <a:t>10. Επομένως το συμπλήρωμα του Ν είναι </a:t>
            </a:r>
            <a:r>
              <a:rPr lang="en-US" dirty="0" smtClean="0"/>
              <a:t>87</a:t>
            </a:r>
            <a:r>
              <a:rPr lang="el-GR" dirty="0" smtClean="0"/>
              <a:t>10+1=</a:t>
            </a:r>
            <a:r>
              <a:rPr lang="en-US" smtClean="0"/>
              <a:t>87</a:t>
            </a:r>
            <a:r>
              <a:rPr lang="el-GR" smtClean="0"/>
              <a:t>11</a:t>
            </a:r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37972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261100" y="1981200"/>
            <a:ext cx="3632200" cy="1905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l-G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337300" y="20447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8000"/>
                </a:solidFill>
              </a:rPr>
              <a:t>11001010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6362700" y="2463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00110101 </a:t>
            </a:r>
            <a:r>
              <a:rPr lang="en-US" altLang="en-US" sz="1400">
                <a:solidFill>
                  <a:srgbClr val="FF0000"/>
                </a:solidFill>
              </a:rPr>
              <a:t>(</a:t>
            </a:r>
            <a:r>
              <a:rPr lang="el-GR" altLang="en-US" sz="1400">
                <a:solidFill>
                  <a:srgbClr val="FF0000"/>
                </a:solidFill>
              </a:rPr>
              <a:t>Συμπήρωμα ως προς 1</a:t>
            </a:r>
            <a:r>
              <a:rPr lang="en-US" altLang="en-US" sz="1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7251700" y="28575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+1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400800" y="32893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00110110 </a:t>
            </a:r>
            <a:r>
              <a:rPr lang="en-US" altLang="en-US" sz="1400">
                <a:solidFill>
                  <a:srgbClr val="FF0000"/>
                </a:solidFill>
              </a:rPr>
              <a:t>(</a:t>
            </a:r>
            <a:r>
              <a:rPr lang="el-GR" altLang="en-US" sz="1400">
                <a:solidFill>
                  <a:srgbClr val="FF0000"/>
                </a:solidFill>
              </a:rPr>
              <a:t>Συμπήρωμα ως προς 2</a:t>
            </a:r>
            <a:r>
              <a:rPr lang="en-US" altLang="en-US" sz="14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2108200" y="3581401"/>
          <a:ext cx="4876800" cy="2455863"/>
        </p:xfrm>
        <a:graphic>
          <a:graphicData uri="http://schemas.openxmlformats.org/presentationml/2006/ole">
            <p:oleObj spid="_x0000_s2059" name="CorelDRAW" r:id="rId4" imgW="2822400" imgH="1402560" progId="">
              <p:embed/>
            </p:oleObj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108200" y="3505201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8000"/>
                </a:solidFill>
              </a:rPr>
              <a:t>1       1       0       0       1       0       1       0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2108200" y="4419601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0       0       1       1       0       1       0       1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6756400" y="39624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108200" y="5715001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0000"/>
                </a:solidFill>
              </a:rPr>
              <a:t>0       0       1       1       0       1       1       0</a:t>
            </a:r>
          </a:p>
        </p:txBody>
      </p:sp>
      <p:sp>
        <p:nvSpPr>
          <p:cNvPr id="53260" name="Rectangle 4"/>
          <p:cNvSpPr>
            <a:spLocks noChangeArrowheads="1"/>
          </p:cNvSpPr>
          <p:nvPr/>
        </p:nvSpPr>
        <p:spPr bwMode="auto">
          <a:xfrm>
            <a:off x="4356101" y="546101"/>
            <a:ext cx="3121025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Συμπλήρωμα ως προς 2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53261" name="Text Box 5"/>
          <p:cNvSpPr txBox="1">
            <a:spLocks noChangeArrowheads="1"/>
          </p:cNvSpPr>
          <p:nvPr/>
        </p:nvSpPr>
        <p:spPr bwMode="auto">
          <a:xfrm>
            <a:off x="2362200" y="965200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Το συμπλήρωμα ως προς 2 ενός δυαδικού αριθμού προκύπτει με την πρόσθεση 1 στο </a:t>
            </a:r>
            <a:r>
              <a:rPr lang="en-US" altLang="en-US">
                <a:solidFill>
                  <a:prstClr val="black"/>
                </a:solidFill>
              </a:rPr>
              <a:t>LSB </a:t>
            </a:r>
            <a:r>
              <a:rPr lang="el-GR" altLang="en-US">
                <a:solidFill>
                  <a:prstClr val="black"/>
                </a:solidFill>
              </a:rPr>
              <a:t>του συμπληρώματος ως προς 1.</a:t>
            </a:r>
          </a:p>
        </p:txBody>
      </p:sp>
    </p:spTree>
    <p:extLst>
      <p:ext uri="{BB962C8B-B14F-4D97-AF65-F5344CB8AC3E}">
        <p14:creationId xmlns="" xmlns:p14="http://schemas.microsoft.com/office/powerpoint/2010/main" val="18078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  <p:bldP spid="137229" grpId="0"/>
      <p:bldP spid="137231" grpId="0"/>
      <p:bldP spid="137233" grpId="0"/>
      <p:bldP spid="137234" grpId="0"/>
      <p:bldP spid="137235" grpId="0"/>
      <p:bldP spid="137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700338" y="915989"/>
            <a:ext cx="6799262" cy="1201737"/>
          </a:xfrm>
        </p:spPr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Αφαίρεση με συμπληρώματα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076" t="-2124" r="-538" b="-141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l-GR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2669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Αφαίρεση με συμπληρώματα-Παραδείγματα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el-GR" dirty="0" smtClean="0"/>
              <a:t>Χρησιμοποιώντας συμπλήρωμα ως προς 10 υπολογίστε για τους δεκαδικούς </a:t>
            </a:r>
            <a:r>
              <a:rPr lang="el-GR" altLang="el-GR" dirty="0"/>
              <a:t>αριθμούς Μ=72532, Ν=3250 </a:t>
            </a:r>
            <a:r>
              <a:rPr lang="el-GR" altLang="el-GR" dirty="0" smtClean="0"/>
              <a:t>τις αφαιρέσεις </a:t>
            </a:r>
          </a:p>
          <a:p>
            <a:pPr marL="0" indent="0" algn="ctr">
              <a:buNone/>
            </a:pPr>
            <a:r>
              <a:rPr lang="el-GR" altLang="el-GR" b="1" dirty="0"/>
              <a:t>α</a:t>
            </a:r>
            <a:r>
              <a:rPr lang="el-GR" altLang="el-GR" b="1" dirty="0" smtClean="0"/>
              <a:t>)Μ-Ν </a:t>
            </a:r>
          </a:p>
          <a:p>
            <a:pPr marL="0" indent="0" algn="ctr">
              <a:buNone/>
            </a:pPr>
            <a:r>
              <a:rPr lang="el-GR" altLang="el-GR" b="1" dirty="0" smtClean="0"/>
              <a:t>β)Ν-Μ </a:t>
            </a:r>
          </a:p>
        </p:txBody>
      </p:sp>
    </p:spTree>
    <p:extLst>
      <p:ext uri="{BB962C8B-B14F-4D97-AF65-F5344CB8AC3E}">
        <p14:creationId xmlns="" xmlns:p14="http://schemas.microsoft.com/office/powerpoint/2010/main" val="1963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Αφαίρεση με συμπληρώματα-Παραδείγματα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el-GR" b="1" dirty="0" smtClean="0"/>
              <a:t>α)Μ-Ν=72532-</a:t>
            </a:r>
            <a:r>
              <a:rPr lang="el-GR" altLang="el-GR" b="1" dirty="0"/>
              <a:t>3250</a:t>
            </a:r>
            <a:endParaRPr lang="el-GR" altLang="el-GR" b="1" dirty="0" smtClean="0"/>
          </a:p>
          <a:p>
            <a:pPr marL="0" indent="0" algn="ctr">
              <a:buNone/>
            </a:pP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dirty="0" smtClean="0"/>
              <a:t>72532</a:t>
            </a:r>
            <a:endParaRPr lang="el-GR" dirty="0" smtClean="0"/>
          </a:p>
          <a:p>
            <a:pPr marL="0" indent="0" algn="ctr">
              <a:buNone/>
            </a:pPr>
            <a:r>
              <a:rPr lang="el-GR" altLang="el-GR" dirty="0" smtClean="0"/>
              <a:t>Συμπλήρωμα ως προς 10 του Ν=</a:t>
            </a:r>
            <a:r>
              <a:rPr lang="el-GR" dirty="0" smtClean="0"/>
              <a:t>96750</a:t>
            </a:r>
          </a:p>
          <a:p>
            <a:pPr marL="0" indent="0" algn="ctr">
              <a:buNone/>
            </a:pPr>
            <a:r>
              <a:rPr lang="el-GR" altLang="el-GR" dirty="0" smtClean="0"/>
              <a:t>72532+96750=169282</a:t>
            </a:r>
          </a:p>
          <a:p>
            <a:pPr marL="0" indent="0">
              <a:buNone/>
            </a:pPr>
            <a:r>
              <a:rPr lang="el-GR" altLang="el-GR" i="1" dirty="0" smtClean="0"/>
              <a:t>Επειδή Μ&gt;Ν</a:t>
            </a:r>
            <a:r>
              <a:rPr lang="el-GR" altLang="el-GR" dirty="0" smtClean="0"/>
              <a:t>						169282</a:t>
            </a:r>
          </a:p>
          <a:p>
            <a:pPr marL="0" indent="0">
              <a:buNone/>
            </a:pPr>
            <a:r>
              <a:rPr lang="el-GR" altLang="el-GR" dirty="0" smtClean="0"/>
              <a:t>									</a:t>
            </a:r>
            <a:r>
              <a:rPr lang="el-GR" altLang="el-GR" u="sng" dirty="0" smtClean="0"/>
              <a:t>-100000</a:t>
            </a:r>
          </a:p>
          <a:p>
            <a:pPr marL="0" indent="0">
              <a:buNone/>
            </a:pPr>
            <a:r>
              <a:rPr lang="el-GR" dirty="0" smtClean="0"/>
              <a:t>									+069282</a:t>
            </a:r>
            <a:endParaRPr lang="el-GR" altLang="el-GR" u="sng" dirty="0"/>
          </a:p>
        </p:txBody>
      </p:sp>
    </p:spTree>
    <p:extLst>
      <p:ext uri="{BB962C8B-B14F-4D97-AF65-F5344CB8AC3E}">
        <p14:creationId xmlns="" xmlns:p14="http://schemas.microsoft.com/office/powerpoint/2010/main" val="23931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Αφαίρεση με συμπληρώματα-Παραδείγματα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el-GR" b="1" dirty="0" smtClean="0"/>
              <a:t>β)Ν-Μ=3250-72532</a:t>
            </a:r>
          </a:p>
          <a:p>
            <a:pPr marL="0" indent="0" algn="ctr">
              <a:buNone/>
            </a:pPr>
            <a:r>
              <a:rPr lang="el-GR" i="1" dirty="0"/>
              <a:t>Ν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l-GR" dirty="0" smtClean="0"/>
              <a:t>03250</a:t>
            </a:r>
          </a:p>
          <a:p>
            <a:pPr marL="0" indent="0" algn="ctr">
              <a:buNone/>
            </a:pPr>
            <a:r>
              <a:rPr lang="el-GR" altLang="el-GR" dirty="0" smtClean="0"/>
              <a:t>Συμπλήρωμα ως προς 10 του Μ=</a:t>
            </a:r>
            <a:r>
              <a:rPr lang="el-GR" dirty="0"/>
              <a:t>27468</a:t>
            </a:r>
            <a:endParaRPr lang="el-GR" dirty="0" smtClean="0"/>
          </a:p>
          <a:p>
            <a:pPr marL="0" indent="0" algn="ctr">
              <a:buNone/>
            </a:pPr>
            <a:r>
              <a:rPr lang="el-GR" altLang="el-GR" dirty="0" smtClean="0"/>
              <a:t>03250+27468=</a:t>
            </a:r>
            <a:r>
              <a:rPr lang="el-GR" dirty="0" smtClean="0"/>
              <a:t>30718</a:t>
            </a:r>
            <a:endParaRPr lang="el-GR" altLang="el-GR" dirty="0" smtClean="0"/>
          </a:p>
          <a:p>
            <a:pPr marL="0" indent="0">
              <a:buNone/>
            </a:pPr>
            <a:r>
              <a:rPr lang="el-GR" altLang="el-GR" i="1" dirty="0"/>
              <a:t>Επειδή </a:t>
            </a:r>
            <a:r>
              <a:rPr lang="el-GR" altLang="el-GR" i="1" dirty="0" smtClean="0"/>
              <a:t>Μ&lt;Ν   βάζουμε αρνητικό πρόσημο και το αποτέλεσμα είναι το συμπλήρωμα ως προς 10 του αθροίσματός μας</a:t>
            </a:r>
          </a:p>
          <a:p>
            <a:pPr marL="0" indent="0">
              <a:buNone/>
            </a:pPr>
            <a:r>
              <a:rPr lang="el-GR" altLang="el-GR" dirty="0"/>
              <a:t>	</a:t>
            </a:r>
            <a:r>
              <a:rPr lang="el-GR" altLang="el-GR" dirty="0" smtClean="0"/>
              <a:t>								-</a:t>
            </a:r>
            <a:r>
              <a:rPr lang="el-GR" dirty="0"/>
              <a:t>69282</a:t>
            </a:r>
            <a:endParaRPr lang="el-GR" altLang="el-GR" dirty="0"/>
          </a:p>
        </p:txBody>
      </p:sp>
    </p:spTree>
    <p:extLst>
      <p:ext uri="{BB962C8B-B14F-4D97-AF65-F5344CB8AC3E}">
        <p14:creationId xmlns="" xmlns:p14="http://schemas.microsoft.com/office/powerpoint/2010/main" val="9580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476376"/>
            <a:ext cx="6138862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476625" y="5170489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l-GR" sz="1400">
                <a:solidFill>
                  <a:prstClr val="black"/>
                </a:solidFill>
                <a:hlinkClick r:id="rId3"/>
              </a:rPr>
              <a:t>http://www.army-technology.com/projects/tow/attachment/tow7/</a:t>
            </a:r>
            <a:endParaRPr lang="el-GR" altLang="el-GR" sz="140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altLang="el-GR" sz="140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18363" y="4010025"/>
            <a:ext cx="11557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l-G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0652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l-GR" smtClean="0">
                <a:ln>
                  <a:noFill/>
                </a:ln>
              </a:rPr>
              <a:t>Αφαίρεση με συμπληρώματα-Παραδείγματα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el-GR" dirty="0" smtClean="0"/>
              <a:t>Χρησιμοποιώντας συμπλήρωμα ως προς 2 υπολογίστε για τους δυαδικούς </a:t>
            </a:r>
            <a:r>
              <a:rPr lang="el-GR" altLang="el-GR" dirty="0"/>
              <a:t>αριθμούς </a:t>
            </a:r>
            <a:r>
              <a:rPr lang="el-GR" altLang="el-GR" dirty="0" smtClean="0"/>
              <a:t>Χ=</a:t>
            </a:r>
            <a:r>
              <a:rPr lang="el-GR" dirty="0"/>
              <a:t>1010100</a:t>
            </a:r>
            <a:r>
              <a:rPr lang="el-GR" altLang="el-GR" dirty="0" smtClean="0"/>
              <a:t>, Υ=</a:t>
            </a:r>
            <a:r>
              <a:rPr lang="el-GR" dirty="0"/>
              <a:t>1000011</a:t>
            </a:r>
            <a:r>
              <a:rPr lang="el-GR" altLang="el-GR" dirty="0" smtClean="0"/>
              <a:t> τις αφαιρέσεις </a:t>
            </a:r>
          </a:p>
          <a:p>
            <a:pPr marL="0" indent="0" algn="ctr">
              <a:buNone/>
            </a:pPr>
            <a:r>
              <a:rPr lang="el-GR" altLang="el-GR" b="1" dirty="0" smtClean="0"/>
              <a:t>α)Χ-Υ </a:t>
            </a:r>
          </a:p>
          <a:p>
            <a:pPr marL="0" indent="0" algn="ctr">
              <a:buNone/>
            </a:pPr>
            <a:r>
              <a:rPr lang="el-GR" altLang="el-GR" b="1" dirty="0" smtClean="0"/>
              <a:t>β)Υ-Χ </a:t>
            </a:r>
          </a:p>
        </p:txBody>
      </p:sp>
    </p:spTree>
    <p:extLst>
      <p:ext uri="{BB962C8B-B14F-4D97-AF65-F5344CB8AC3E}">
        <p14:creationId xmlns="" xmlns:p14="http://schemas.microsoft.com/office/powerpoint/2010/main" val="2304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822701" y="546101"/>
            <a:ext cx="4899025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Προσημασμένοι Δυαδικοί Αριθμοί (1)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2130425" y="1212851"/>
            <a:ext cx="79375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l-GR" altLang="en-US" sz="2000" dirty="0">
                <a:solidFill>
                  <a:prstClr val="black"/>
                </a:solidFill>
              </a:rPr>
              <a:t>Το </a:t>
            </a:r>
            <a:r>
              <a:rPr lang="en-US" altLang="en-US" sz="2000" dirty="0">
                <a:solidFill>
                  <a:prstClr val="black"/>
                </a:solidFill>
              </a:rPr>
              <a:t>bit </a:t>
            </a:r>
            <a:r>
              <a:rPr lang="el-GR" altLang="en-US" sz="2000" dirty="0">
                <a:solidFill>
                  <a:prstClr val="black"/>
                </a:solidFill>
              </a:rPr>
              <a:t>που βρίσκεται στην τελευταία αριστερά θέση σε έναν </a:t>
            </a:r>
            <a:r>
              <a:rPr lang="el-GR" altLang="en-US" sz="2000" b="1" u="sng" dirty="0" err="1">
                <a:solidFill>
                  <a:prstClr val="black"/>
                </a:solidFill>
              </a:rPr>
              <a:t>προσημασμένο</a:t>
            </a:r>
            <a:r>
              <a:rPr lang="el-GR" altLang="en-US" sz="2000" b="1" u="sng" dirty="0">
                <a:solidFill>
                  <a:prstClr val="black"/>
                </a:solidFill>
              </a:rPr>
              <a:t> αριθμό </a:t>
            </a:r>
            <a:r>
              <a:rPr lang="el-GR" altLang="en-US" sz="2000" dirty="0">
                <a:solidFill>
                  <a:prstClr val="black"/>
                </a:solidFill>
              </a:rPr>
              <a:t>είναι το </a:t>
            </a:r>
            <a:r>
              <a:rPr lang="en-US" altLang="en-US" sz="2000" dirty="0">
                <a:solidFill>
                  <a:prstClr val="black"/>
                </a:solidFill>
              </a:rPr>
              <a:t>bit </a:t>
            </a:r>
            <a:r>
              <a:rPr lang="el-GR" altLang="en-US" sz="2000" dirty="0" err="1">
                <a:solidFill>
                  <a:prstClr val="black"/>
                </a:solidFill>
              </a:rPr>
              <a:t>προσήμου</a:t>
            </a:r>
            <a:r>
              <a:rPr lang="el-GR" altLang="en-US" sz="2000" dirty="0">
                <a:solidFill>
                  <a:prstClr val="black"/>
                </a:solidFill>
              </a:rPr>
              <a:t> του, που δηλώνει αν ο αριθμός είναι θετικός ή αρνητικός</a:t>
            </a: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l-GR" altLang="en-US" sz="2000" dirty="0">
                <a:solidFill>
                  <a:prstClr val="black"/>
                </a:solidFill>
              </a:rPr>
              <a:t>Ο χρήστης επιλέγει εάν οι αριθμοί θα έχουν ή όχι πρόσημο </a:t>
            </a: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l-GR" altLang="en-US" sz="2000" dirty="0">
                <a:solidFill>
                  <a:prstClr val="black"/>
                </a:solidFill>
              </a:rPr>
              <a:t>πχ. 11001=&gt; Χωρίς πρόσημο: 25 , Με πρόσημο: -9 </a:t>
            </a:r>
            <a:endParaRPr lang="en-US" altLang="en-US" sz="2000" dirty="0" smtClean="0">
              <a:solidFill>
                <a:prstClr val="black"/>
              </a:solidFill>
            </a:endParaRP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l-GR" altLang="en-US" sz="2000" dirty="0">
                <a:solidFill>
                  <a:prstClr val="black"/>
                </a:solidFill>
              </a:rPr>
              <a:t>Επικρατούσα σύμβαση: Οι </a:t>
            </a:r>
            <a:r>
              <a:rPr lang="el-GR" altLang="en-US" sz="2000" b="1" dirty="0">
                <a:solidFill>
                  <a:srgbClr val="FF0000"/>
                </a:solidFill>
              </a:rPr>
              <a:t>θετικοί</a:t>
            </a:r>
            <a:r>
              <a:rPr lang="el-GR" altLang="en-US" sz="2000" dirty="0">
                <a:solidFill>
                  <a:prstClr val="black"/>
                </a:solidFill>
              </a:rPr>
              <a:t> αριθμοί αποθηκεύονται στην κανονική τους μορφή (με </a:t>
            </a:r>
            <a:r>
              <a:rPr lang="el-GR" altLang="en-US" sz="2000" dirty="0" err="1">
                <a:solidFill>
                  <a:prstClr val="black"/>
                </a:solidFill>
              </a:rPr>
              <a:t>bit</a:t>
            </a:r>
            <a:r>
              <a:rPr lang="el-GR" altLang="en-US" sz="2000" dirty="0">
                <a:solidFill>
                  <a:prstClr val="black"/>
                </a:solidFill>
              </a:rPr>
              <a:t> </a:t>
            </a:r>
            <a:r>
              <a:rPr lang="el-GR" altLang="en-US" sz="2000" dirty="0" err="1">
                <a:solidFill>
                  <a:prstClr val="black"/>
                </a:solidFill>
              </a:rPr>
              <a:t>προσήμου</a:t>
            </a:r>
            <a:r>
              <a:rPr lang="el-GR" altLang="en-US" sz="2000" dirty="0">
                <a:solidFill>
                  <a:prstClr val="black"/>
                </a:solidFill>
              </a:rPr>
              <a:t> </a:t>
            </a:r>
            <a:r>
              <a:rPr lang="el-GR" altLang="en-US" sz="2000" b="1" dirty="0">
                <a:solidFill>
                  <a:srgbClr val="FF0000"/>
                </a:solidFill>
              </a:rPr>
              <a:t>0</a:t>
            </a:r>
            <a:r>
              <a:rPr lang="el-GR" altLang="en-US" sz="2000" dirty="0">
                <a:solidFill>
                  <a:prstClr val="black"/>
                </a:solidFill>
              </a:rPr>
              <a:t>) ενώ οι </a:t>
            </a:r>
            <a:r>
              <a:rPr lang="el-GR" altLang="en-US" sz="2000" dirty="0">
                <a:solidFill>
                  <a:srgbClr val="0000FF"/>
                </a:solidFill>
              </a:rPr>
              <a:t>αρνητικοί</a:t>
            </a:r>
            <a:r>
              <a:rPr lang="el-GR" altLang="en-US" sz="2000" dirty="0">
                <a:solidFill>
                  <a:prstClr val="black"/>
                </a:solidFill>
              </a:rPr>
              <a:t> στην </a:t>
            </a:r>
            <a:r>
              <a:rPr lang="el-GR" altLang="en-US" sz="2000" dirty="0" err="1">
                <a:solidFill>
                  <a:prstClr val="black"/>
                </a:solidFill>
              </a:rPr>
              <a:t>συμπληρωματκή</a:t>
            </a:r>
            <a:r>
              <a:rPr lang="el-GR" altLang="en-US" sz="2000" dirty="0">
                <a:solidFill>
                  <a:prstClr val="black"/>
                </a:solidFill>
              </a:rPr>
              <a:t> μορφή (με </a:t>
            </a:r>
            <a:r>
              <a:rPr lang="el-GR" altLang="en-US" sz="2000" dirty="0" err="1">
                <a:solidFill>
                  <a:prstClr val="black"/>
                </a:solidFill>
              </a:rPr>
              <a:t>bit</a:t>
            </a:r>
            <a:r>
              <a:rPr lang="el-GR" altLang="en-US" sz="2000" dirty="0">
                <a:solidFill>
                  <a:prstClr val="black"/>
                </a:solidFill>
              </a:rPr>
              <a:t> </a:t>
            </a:r>
            <a:r>
              <a:rPr lang="el-GR" altLang="en-US" sz="2000" dirty="0" err="1">
                <a:solidFill>
                  <a:prstClr val="black"/>
                </a:solidFill>
              </a:rPr>
              <a:t>προσήμου</a:t>
            </a:r>
            <a:r>
              <a:rPr lang="el-GR" altLang="en-US" sz="2000" dirty="0">
                <a:solidFill>
                  <a:prstClr val="black"/>
                </a:solidFill>
              </a:rPr>
              <a:t> </a:t>
            </a:r>
            <a:r>
              <a:rPr lang="el-GR" altLang="en-US" sz="2000" dirty="0">
                <a:solidFill>
                  <a:srgbClr val="0000FF"/>
                </a:solidFill>
              </a:rPr>
              <a:t>1</a:t>
            </a:r>
            <a:r>
              <a:rPr lang="el-GR" altLang="en-US" sz="2000" dirty="0">
                <a:solidFill>
                  <a:prstClr val="black"/>
                </a:solidFill>
              </a:rPr>
              <a:t>) </a:t>
            </a: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000" dirty="0" smtClean="0">
                <a:solidFill>
                  <a:prstClr val="black"/>
                </a:solidFill>
              </a:rPr>
              <a:t>PC</a:t>
            </a:r>
            <a:r>
              <a:rPr lang="en-US" altLang="en-US" sz="2000" dirty="0">
                <a:solidFill>
                  <a:prstClr val="black"/>
                </a:solidFill>
              </a:rPr>
              <a:t>: </a:t>
            </a:r>
            <a:r>
              <a:rPr lang="el-GR" altLang="en-US" sz="2000" dirty="0">
                <a:solidFill>
                  <a:prstClr val="black"/>
                </a:solidFill>
              </a:rPr>
              <a:t>Διαφορετικό σύστημα-&gt;</a:t>
            </a:r>
            <a:r>
              <a:rPr lang="el-GR" altLang="en-US" sz="2000" b="1" dirty="0" err="1">
                <a:solidFill>
                  <a:prstClr val="black"/>
                </a:solidFill>
              </a:rPr>
              <a:t>Προσημασμένου</a:t>
            </a:r>
            <a:r>
              <a:rPr lang="el-GR" altLang="en-US" sz="2000" b="1" dirty="0">
                <a:solidFill>
                  <a:prstClr val="black"/>
                </a:solidFill>
              </a:rPr>
              <a:t> συμπληρώματος</a:t>
            </a: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l-GR" altLang="en-US" sz="2000" dirty="0">
                <a:solidFill>
                  <a:prstClr val="black"/>
                </a:solidFill>
              </a:rPr>
              <a:t>Στους υπολογιστές χρησιμοποιείται το </a:t>
            </a:r>
            <a:r>
              <a:rPr lang="el-GR" altLang="en-US" sz="2000" b="1" dirty="0">
                <a:solidFill>
                  <a:prstClr val="black"/>
                </a:solidFill>
              </a:rPr>
              <a:t>συμπλήρωμα ως προς 2 </a:t>
            </a:r>
            <a:r>
              <a:rPr lang="el-GR" altLang="en-US" sz="2000" dirty="0">
                <a:solidFill>
                  <a:prstClr val="black"/>
                </a:solidFill>
              </a:rPr>
              <a:t>για να δηλώσουμε τους </a:t>
            </a:r>
            <a:r>
              <a:rPr lang="el-GR" altLang="en-US" sz="2000" dirty="0" err="1">
                <a:solidFill>
                  <a:prstClr val="black"/>
                </a:solidFill>
              </a:rPr>
              <a:t>προσημασμένους</a:t>
            </a:r>
            <a:r>
              <a:rPr lang="el-GR" altLang="en-US" sz="2000" dirty="0">
                <a:solidFill>
                  <a:prstClr val="black"/>
                </a:solidFill>
              </a:rPr>
              <a:t> δυαδικούς αριθμούς. </a:t>
            </a: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endParaRPr lang="el-GR" altLang="en-US" sz="2000" dirty="0">
              <a:solidFill>
                <a:prstClr val="black"/>
              </a:solidFill>
            </a:endParaRPr>
          </a:p>
          <a:p>
            <a:pPr marL="342900" indent="-342900" algn="just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endParaRPr lang="el-GR" altLang="en-US" sz="2000" dirty="0">
              <a:solidFill>
                <a:prstClr val="black"/>
              </a:solidFill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l-GR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58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711700" y="4483100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 sz="2000">
                <a:solidFill>
                  <a:prstClr val="black"/>
                </a:solidFill>
              </a:rPr>
              <a:t>Δείξτε ότι </a:t>
            </a:r>
            <a:r>
              <a:rPr lang="en-US" altLang="en-US" sz="2000">
                <a:solidFill>
                  <a:prstClr val="black"/>
                </a:solidFill>
              </a:rPr>
              <a:t>11000110 = </a:t>
            </a:r>
            <a:r>
              <a:rPr lang="en-US" altLang="en-US" sz="2000">
                <a:solidFill>
                  <a:prstClr val="black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prstClr val="black"/>
                </a:solidFill>
              </a:rPr>
              <a:t>58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4737100" y="5026026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prstClr val="black"/>
                </a:solidFill>
              </a:rPr>
              <a:t>1   1   0   0   0   1   1   0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4292600" y="5407026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 sz="2000">
                <a:solidFill>
                  <a:prstClr val="black"/>
                </a:solidFill>
              </a:rPr>
              <a:t>  </a:t>
            </a:r>
            <a:r>
              <a:rPr lang="en-US" altLang="en-US" sz="2000">
                <a:solidFill>
                  <a:prstClr val="black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128</a:t>
            </a:r>
            <a:r>
              <a:rPr lang="en-US" altLang="en-US" sz="2000">
                <a:solidFill>
                  <a:prstClr val="black"/>
                </a:solidFill>
              </a:rPr>
              <a:t> </a:t>
            </a:r>
            <a:r>
              <a:rPr lang="en-US" altLang="en-US" sz="2000">
                <a:solidFill>
                  <a:srgbClr val="008000"/>
                </a:solidFill>
              </a:rPr>
              <a:t>64 32 16  8   4   2   1</a:t>
            </a:r>
            <a:r>
              <a:rPr lang="en-US" altLang="en-US" sz="200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4483100" y="5702301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128</a:t>
            </a:r>
            <a:r>
              <a:rPr lang="en-US" altLang="en-US" sz="2000">
                <a:solidFill>
                  <a:prstClr val="black"/>
                </a:solidFill>
              </a:rPr>
              <a:t> </a:t>
            </a:r>
            <a:r>
              <a:rPr lang="en-US" altLang="en-US" sz="2000">
                <a:solidFill>
                  <a:srgbClr val="008000"/>
                </a:solidFill>
              </a:rPr>
              <a:t>+64              +4 +2</a:t>
            </a:r>
            <a:r>
              <a:rPr lang="en-US" altLang="en-US" sz="2000">
                <a:solidFill>
                  <a:prstClr val="black"/>
                </a:solidFill>
              </a:rPr>
              <a:t>       = </a:t>
            </a: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60422" name="Text Box 13"/>
          <p:cNvSpPr txBox="1">
            <a:spLocks noChangeArrowheads="1"/>
          </p:cNvSpPr>
          <p:nvPr/>
        </p:nvSpPr>
        <p:spPr bwMode="auto">
          <a:xfrm>
            <a:off x="2120900" y="1079501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Οι αρνητικοί αριθμοί αποτελούν το συμπλήρωμα ως προς 2 του αντίστοιχου θετικού αριθμού. </a:t>
            </a:r>
          </a:p>
        </p:txBody>
      </p:sp>
      <p:grpSp>
        <p:nvGrpSpPr>
          <p:cNvPr id="60423" name="Group 18"/>
          <p:cNvGrpSpPr>
            <a:grpSpLocks/>
          </p:cNvGrpSpPr>
          <p:nvPr/>
        </p:nvGrpSpPr>
        <p:grpSpPr bwMode="auto">
          <a:xfrm>
            <a:off x="5689600" y="2247901"/>
            <a:ext cx="4940300" cy="766763"/>
            <a:chOff x="3314700" y="2247900"/>
            <a:chExt cx="4940300" cy="766763"/>
          </a:xfrm>
        </p:grpSpPr>
        <p:sp>
          <p:nvSpPr>
            <p:cNvPr id="60429" name="Text Box 14"/>
            <p:cNvSpPr txBox="1">
              <a:spLocks noChangeArrowheads="1"/>
            </p:cNvSpPr>
            <p:nvPr/>
          </p:nvSpPr>
          <p:spPr bwMode="auto">
            <a:xfrm>
              <a:off x="4216400" y="2247900"/>
              <a:ext cx="4038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FF0000"/>
                  </a:solidFill>
                </a:rPr>
                <a:t> 1</a:t>
              </a:r>
              <a:r>
                <a:rPr lang="en-US" altLang="en-US" sz="2000">
                  <a:solidFill>
                    <a:srgbClr val="008000"/>
                  </a:solidFill>
                </a:rPr>
                <a:t>1000110</a:t>
              </a:r>
              <a:endParaRPr lang="en-US" altLang="en-US" sz="2000">
                <a:solidFill>
                  <a:prstClr val="black"/>
                </a:solidFill>
              </a:endParaRPr>
            </a:p>
          </p:txBody>
        </p:sp>
        <p:grpSp>
          <p:nvGrpSpPr>
            <p:cNvPr id="60430" name="Group 21"/>
            <p:cNvGrpSpPr>
              <a:grpSpLocks/>
            </p:cNvGrpSpPr>
            <p:nvPr/>
          </p:nvGrpSpPr>
          <p:grpSpPr bwMode="auto">
            <a:xfrm>
              <a:off x="3314700" y="2568575"/>
              <a:ext cx="4406900" cy="446088"/>
              <a:chOff x="960" y="1930"/>
              <a:chExt cx="2776" cy="281"/>
            </a:xfrm>
          </p:grpSpPr>
          <p:sp>
            <p:nvSpPr>
              <p:cNvPr id="60431" name="Text Box 15"/>
              <p:cNvSpPr txBox="1">
                <a:spLocks noChangeArrowheads="1"/>
              </p:cNvSpPr>
              <p:nvPr/>
            </p:nvSpPr>
            <p:spPr bwMode="auto">
              <a:xfrm>
                <a:off x="960" y="1978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Bit </a:t>
                </a:r>
                <a:r>
                  <a:rPr lang="el-GR" altLang="en-US" sz="1800">
                    <a:solidFill>
                      <a:srgbClr val="FF0000"/>
                    </a:solidFill>
                  </a:rPr>
                  <a:t>προσήμου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60432" name="Line 16"/>
              <p:cNvSpPr>
                <a:spLocks noChangeShapeType="1"/>
              </p:cNvSpPr>
              <p:nvPr/>
            </p:nvSpPr>
            <p:spPr bwMode="auto">
              <a:xfrm flipV="1">
                <a:off x="1488" y="193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l-GR" sz="24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33" name="Text Box 17"/>
              <p:cNvSpPr txBox="1">
                <a:spLocks noChangeArrowheads="1"/>
              </p:cNvSpPr>
              <p:nvPr/>
            </p:nvSpPr>
            <p:spPr bwMode="auto">
              <a:xfrm>
                <a:off x="2208" y="1978"/>
                <a:ext cx="152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800">
                    <a:solidFill>
                      <a:srgbClr val="008000"/>
                    </a:solidFill>
                  </a:rPr>
                  <a:t>Bits </a:t>
                </a:r>
                <a:r>
                  <a:rPr lang="el-GR" altLang="en-US" sz="1800">
                    <a:solidFill>
                      <a:srgbClr val="008000"/>
                    </a:solidFill>
                  </a:rPr>
                  <a:t>μεγέθους αριθμού</a:t>
                </a:r>
                <a:endParaRPr lang="en-US" altLang="en-US" sz="1800">
                  <a:solidFill>
                    <a:srgbClr val="008000"/>
                  </a:solidFill>
                </a:endParaRPr>
              </a:p>
            </p:txBody>
          </p:sp>
          <p:sp>
            <p:nvSpPr>
              <p:cNvPr id="60434" name="Line 18"/>
              <p:cNvSpPr>
                <a:spLocks noChangeShapeType="1"/>
              </p:cNvSpPr>
              <p:nvPr/>
            </p:nvSpPr>
            <p:spPr bwMode="auto">
              <a:xfrm flipH="1" flipV="1">
                <a:off x="2160" y="193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l-GR" sz="240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082800" y="3133726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 sz="2000">
                <a:solidFill>
                  <a:prstClr val="black"/>
                </a:solidFill>
              </a:rPr>
              <a:t>Ένας  απλός τρόπος ανάγνωσης ενός δυαδικού αριθμού με αυτό τον συμβολισμό είναι να θεωρήσουμε ότι το </a:t>
            </a:r>
            <a:r>
              <a:rPr lang="en-US" altLang="en-US" sz="2000">
                <a:solidFill>
                  <a:prstClr val="black"/>
                </a:solidFill>
              </a:rPr>
              <a:t>bit </a:t>
            </a:r>
            <a:r>
              <a:rPr lang="el-GR" altLang="en-US" sz="2000">
                <a:solidFill>
                  <a:prstClr val="black"/>
                </a:solidFill>
              </a:rPr>
              <a:t>προσήμου έχει τιμή -128 (για αριθμό 8-</a:t>
            </a:r>
            <a:r>
              <a:rPr lang="en-US" altLang="en-US" sz="2000">
                <a:solidFill>
                  <a:prstClr val="black"/>
                </a:solidFill>
              </a:rPr>
              <a:t>bit</a:t>
            </a:r>
            <a:r>
              <a:rPr lang="el-GR" altLang="en-US" sz="2000">
                <a:solidFill>
                  <a:prstClr val="black"/>
                </a:solidFill>
              </a:rPr>
              <a:t>) και να αθροισουμε τα υπόλοιπα </a:t>
            </a:r>
            <a:r>
              <a:rPr lang="en-US" altLang="en-US" sz="2000">
                <a:solidFill>
                  <a:prstClr val="black"/>
                </a:solidFill>
              </a:rPr>
              <a:t>bits </a:t>
            </a:r>
            <a:r>
              <a:rPr lang="el-GR" altLang="en-US" sz="2000">
                <a:solidFill>
                  <a:prstClr val="black"/>
                </a:solidFill>
              </a:rPr>
              <a:t>με τα αντίστοιχα βάρη τους</a:t>
            </a:r>
            <a:endParaRPr lang="en-US" altLang="en-US" sz="2000">
              <a:solidFill>
                <a:prstClr val="black"/>
              </a:solidFill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2095500" y="1930401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 sz="2000">
                <a:solidFill>
                  <a:prstClr val="black"/>
                </a:solidFill>
              </a:rPr>
              <a:t>Γνωρίζουμε ότι ο αριθμός +58 γραφεται ως</a:t>
            </a:r>
            <a:r>
              <a:rPr lang="en-US" altLang="en-US" sz="2000">
                <a:solidFill>
                  <a:prstClr val="black"/>
                </a:solidFill>
              </a:rPr>
              <a:t>: </a:t>
            </a:r>
            <a:r>
              <a:rPr lang="en-US" altLang="en-US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008000"/>
                </a:solidFill>
              </a:rPr>
              <a:t>0111010 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l-GR" altLang="en-US" sz="2000">
                <a:solidFill>
                  <a:prstClr val="black"/>
                </a:solidFill>
              </a:rPr>
              <a:t>Ο αριθμός </a:t>
            </a:r>
            <a:r>
              <a:rPr lang="en-US" altLang="en-US" sz="2000">
                <a:solidFill>
                  <a:prstClr val="black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prstClr val="black"/>
                </a:solidFill>
              </a:rPr>
              <a:t>58 </a:t>
            </a:r>
            <a:r>
              <a:rPr lang="el-GR" altLang="en-US" sz="2000">
                <a:solidFill>
                  <a:prstClr val="black"/>
                </a:solidFill>
              </a:rPr>
              <a:t>γράφεται ως</a:t>
            </a:r>
            <a:r>
              <a:rPr lang="en-US" altLang="en-US" sz="200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0426" name="Rectangle 4"/>
          <p:cNvSpPr>
            <a:spLocks noChangeArrowheads="1"/>
          </p:cNvSpPr>
          <p:nvPr/>
        </p:nvSpPr>
        <p:spPr bwMode="auto">
          <a:xfrm>
            <a:off x="3822701" y="546101"/>
            <a:ext cx="4899025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Προσημασμένοι Δυαδικοί Αριθμοί (2)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20" name="WordArt 17"/>
          <p:cNvSpPr>
            <a:spLocks noChangeArrowheads="1" noChangeShapeType="1" noTextEdit="1"/>
          </p:cNvSpPr>
          <p:nvPr/>
        </p:nvSpPr>
        <p:spPr bwMode="auto">
          <a:xfrm>
            <a:off x="3149600" y="4427538"/>
            <a:ext cx="1219200" cy="449262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Παράδειγμα</a:t>
            </a:r>
          </a:p>
        </p:txBody>
      </p:sp>
      <p:sp>
        <p:nvSpPr>
          <p:cNvPr id="21" name="WordArt 18"/>
          <p:cNvSpPr>
            <a:spLocks noChangeArrowheads="1" noChangeShapeType="1" noTextEdit="1"/>
          </p:cNvSpPr>
          <p:nvPr/>
        </p:nvSpPr>
        <p:spPr bwMode="auto">
          <a:xfrm>
            <a:off x="3149600" y="50419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Λύση</a:t>
            </a:r>
          </a:p>
        </p:txBody>
      </p:sp>
    </p:spTree>
    <p:extLst>
      <p:ext uri="{BB962C8B-B14F-4D97-AF65-F5344CB8AC3E}">
        <p14:creationId xmlns="" xmlns:p14="http://schemas.microsoft.com/office/powerpoint/2010/main" val="4084329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/>
      <p:bldP spid="141322" grpId="0"/>
      <p:bldP spid="141323" grpId="0"/>
      <p:bldP spid="141324" grpId="0"/>
      <p:bldP spid="141331" grpId="0"/>
      <p:bldP spid="141332" grpId="0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711700" y="4483100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000"/>
              <a:t>Δείξτε ότι </a:t>
            </a:r>
            <a:r>
              <a:rPr lang="en-US" altLang="en-US" sz="2000"/>
              <a:t>11000110 = </a:t>
            </a:r>
            <a:r>
              <a:rPr lang="en-US" altLang="en-US" sz="2000">
                <a:latin typeface="Symbol" panose="05050102010706020507" pitchFamily="18" charset="2"/>
              </a:rPr>
              <a:t>-</a:t>
            </a:r>
            <a:r>
              <a:rPr lang="en-US" altLang="en-US" sz="2000"/>
              <a:t>58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4737100" y="5026026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1   1   0   0   0   1   1   0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4292600" y="5407026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000"/>
              <a:t>  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128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8000"/>
                </a:solidFill>
              </a:rPr>
              <a:t>64 32 16  8   4   2   1</a:t>
            </a:r>
            <a:r>
              <a:rPr lang="en-US" altLang="en-US" sz="2000"/>
              <a:t>. 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4483100" y="5702301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128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8000"/>
                </a:solidFill>
              </a:rPr>
              <a:t>+64              +4 +2</a:t>
            </a:r>
            <a:r>
              <a:rPr lang="en-US" altLang="en-US" sz="2000"/>
              <a:t>       = </a:t>
            </a:r>
            <a:r>
              <a:rPr lang="en-US" altLang="en-US" sz="200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2095500" y="1185864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l-GR" altLang="en-US" sz="2000" u="sng"/>
              <a:t>Οι αρνητικοί αριθμοί αποτελούν το συμπλήρωμα ως προς 2 του αντίστοιχου θετικού αριθμού. </a:t>
            </a:r>
          </a:p>
        </p:txBody>
      </p:sp>
      <p:grpSp>
        <p:nvGrpSpPr>
          <p:cNvPr id="33799" name="Group 18"/>
          <p:cNvGrpSpPr>
            <a:grpSpLocks/>
          </p:cNvGrpSpPr>
          <p:nvPr/>
        </p:nvGrpSpPr>
        <p:grpSpPr bwMode="auto">
          <a:xfrm>
            <a:off x="5689600" y="2247900"/>
            <a:ext cx="4940300" cy="763588"/>
            <a:chOff x="3314700" y="2247900"/>
            <a:chExt cx="4940300" cy="763588"/>
          </a:xfrm>
        </p:grpSpPr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4216400" y="2247900"/>
              <a:ext cx="4038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 1</a:t>
              </a:r>
              <a:r>
                <a:rPr lang="en-US" altLang="en-US" sz="2000">
                  <a:solidFill>
                    <a:srgbClr val="008000"/>
                  </a:solidFill>
                </a:rPr>
                <a:t>1000110</a:t>
              </a:r>
              <a:endParaRPr lang="en-US" altLang="en-US" sz="2000"/>
            </a:p>
          </p:txBody>
        </p:sp>
        <p:grpSp>
          <p:nvGrpSpPr>
            <p:cNvPr id="33807" name="Group 21"/>
            <p:cNvGrpSpPr>
              <a:grpSpLocks/>
            </p:cNvGrpSpPr>
            <p:nvPr/>
          </p:nvGrpSpPr>
          <p:grpSpPr bwMode="auto">
            <a:xfrm>
              <a:off x="3314700" y="2568575"/>
              <a:ext cx="1828800" cy="442913"/>
              <a:chOff x="960" y="1930"/>
              <a:chExt cx="1152" cy="279"/>
            </a:xfrm>
          </p:grpSpPr>
          <p:sp>
            <p:nvSpPr>
              <p:cNvPr id="33808" name="Text Box 15"/>
              <p:cNvSpPr txBox="1">
                <a:spLocks noChangeArrowheads="1"/>
              </p:cNvSpPr>
              <p:nvPr/>
            </p:nvSpPr>
            <p:spPr bwMode="auto">
              <a:xfrm>
                <a:off x="960" y="1978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Bit </a:t>
                </a:r>
                <a:r>
                  <a:rPr lang="el-GR" altLang="en-US" sz="1800">
                    <a:solidFill>
                      <a:srgbClr val="FF0000"/>
                    </a:solidFill>
                  </a:rPr>
                  <a:t>προσήμου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09" name="Line 16"/>
              <p:cNvSpPr>
                <a:spLocks noChangeShapeType="1"/>
              </p:cNvSpPr>
              <p:nvPr/>
            </p:nvSpPr>
            <p:spPr bwMode="auto">
              <a:xfrm flipV="1">
                <a:off x="1488" y="193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l-GR"/>
              </a:p>
            </p:txBody>
          </p:sp>
        </p:grpSp>
      </p:grp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082800" y="3133726"/>
            <a:ext cx="7848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000"/>
              <a:t>TIP:</a:t>
            </a:r>
            <a:r>
              <a:rPr lang="el-GR" altLang="en-US" sz="2000"/>
              <a:t>Ένας  απλός τρόπος ανάγνωσης ενός δυαδικού αριθμού με αυτό τον συμβολισμό είναι να θεωρήσουμε ότι το </a:t>
            </a:r>
            <a:r>
              <a:rPr lang="en-US" altLang="en-US" sz="2000"/>
              <a:t>bit </a:t>
            </a:r>
            <a:r>
              <a:rPr lang="el-GR" altLang="en-US" sz="2000"/>
              <a:t>προσήμου έχει τιμή -128 (για αριθμό 8-</a:t>
            </a:r>
            <a:r>
              <a:rPr lang="en-US" altLang="en-US" sz="2000"/>
              <a:t>bit</a:t>
            </a:r>
            <a:r>
              <a:rPr lang="el-GR" altLang="en-US" sz="2000"/>
              <a:t>) και να αθροισουμε τα υπόλοιπα </a:t>
            </a:r>
            <a:r>
              <a:rPr lang="en-US" altLang="en-US" sz="2000"/>
              <a:t>bits </a:t>
            </a:r>
            <a:r>
              <a:rPr lang="el-GR" altLang="en-US" sz="2000"/>
              <a:t>με τα αντίστοιχα βάρη τους</a:t>
            </a:r>
            <a:endParaRPr lang="en-US" altLang="en-US" sz="2000"/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2095500" y="1930401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000"/>
              <a:t>Γνωρίζουμε ότι ο αριθμός +58 γραφεται ως</a:t>
            </a:r>
            <a:r>
              <a:rPr lang="en-US" altLang="en-US" sz="2000"/>
              <a:t>: </a:t>
            </a:r>
            <a:r>
              <a:rPr lang="en-US" altLang="en-US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008000"/>
                </a:solidFill>
              </a:rPr>
              <a:t>0111010 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l-GR" altLang="en-US" sz="2000"/>
              <a:t>Ο αριθμός </a:t>
            </a:r>
            <a:r>
              <a:rPr lang="en-US" altLang="en-US" sz="2000">
                <a:latin typeface="Symbol" panose="05050102010706020507" pitchFamily="18" charset="2"/>
              </a:rPr>
              <a:t>-</a:t>
            </a:r>
            <a:r>
              <a:rPr lang="en-US" altLang="en-US" sz="2000"/>
              <a:t>58 </a:t>
            </a:r>
            <a:r>
              <a:rPr lang="el-GR" altLang="en-US" sz="2000"/>
              <a:t>γράφεται ως</a:t>
            </a:r>
            <a:r>
              <a:rPr lang="en-US" altLang="en-US" sz="2000"/>
              <a:t>:</a:t>
            </a:r>
          </a:p>
        </p:txBody>
      </p:sp>
      <p:sp>
        <p:nvSpPr>
          <p:cNvPr id="33802" name="Rectangle 4"/>
          <p:cNvSpPr>
            <a:spLocks noChangeArrowheads="1"/>
          </p:cNvSpPr>
          <p:nvPr/>
        </p:nvSpPr>
        <p:spPr bwMode="auto">
          <a:xfrm>
            <a:off x="1851025" y="579438"/>
            <a:ext cx="8485188" cy="40005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2000">
                <a:solidFill>
                  <a:srgbClr val="FFFF99"/>
                </a:solidFill>
              </a:rPr>
              <a:t>Προσημασμένοι Δυαδικοί Αριθμοί – Σύστημα Προσημασμένου συμπληρώματος</a:t>
            </a:r>
            <a:endParaRPr lang="en-US" altLang="en-US" sz="2000">
              <a:solidFill>
                <a:srgbClr val="FFFF99"/>
              </a:solidFill>
            </a:endParaRPr>
          </a:p>
        </p:txBody>
      </p:sp>
      <p:sp>
        <p:nvSpPr>
          <p:cNvPr id="20" name="WordArt 17"/>
          <p:cNvSpPr>
            <a:spLocks noChangeArrowheads="1" noChangeShapeType="1" noTextEdit="1"/>
          </p:cNvSpPr>
          <p:nvPr/>
        </p:nvSpPr>
        <p:spPr bwMode="auto">
          <a:xfrm>
            <a:off x="3149600" y="4427538"/>
            <a:ext cx="1219200" cy="449262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Παράδειγμα</a:t>
            </a:r>
          </a:p>
        </p:txBody>
      </p:sp>
      <p:sp>
        <p:nvSpPr>
          <p:cNvPr id="21" name="WordArt 18"/>
          <p:cNvSpPr>
            <a:spLocks noChangeArrowheads="1" noChangeShapeType="1" noTextEdit="1"/>
          </p:cNvSpPr>
          <p:nvPr/>
        </p:nvSpPr>
        <p:spPr bwMode="auto">
          <a:xfrm>
            <a:off x="3149600" y="50419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Λύση</a:t>
            </a:r>
          </a:p>
        </p:txBody>
      </p:sp>
      <p:sp>
        <p:nvSpPr>
          <p:cNvPr id="19" name="Rectangle 18"/>
          <p:cNvSpPr/>
          <p:nvPr/>
        </p:nvSpPr>
        <p:spPr>
          <a:xfrm rot="19812501">
            <a:off x="6838554" y="4614315"/>
            <a:ext cx="387609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l-G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Ανακεφαλαίωση</a:t>
            </a:r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561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/>
      <p:bldP spid="141322" grpId="0"/>
      <p:bldP spid="141323" grpId="0"/>
      <p:bldP spid="141324" grpId="0"/>
      <p:bldP spid="141331" grpId="0"/>
      <p:bldP spid="141332" grpId="0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572" t="25490" r="28174" b="6519"/>
          <a:stretch>
            <a:fillRect/>
          </a:stretch>
        </p:blipFill>
        <p:spPr bwMode="auto">
          <a:xfrm>
            <a:off x="3192464" y="946150"/>
            <a:ext cx="5888037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7299326" y="328614"/>
            <a:ext cx="1781175" cy="61039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62575" y="3128963"/>
            <a:ext cx="985838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53238" y="3849688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398963" y="5426076"/>
            <a:ext cx="457200" cy="288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977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 smtClean="0">
                <a:ln>
                  <a:noFill/>
                </a:ln>
              </a:rPr>
              <a:t>Ασκήσεις κατανόησης</a:t>
            </a:r>
            <a:br>
              <a:rPr lang="el-GR" altLang="el-GR" smtClean="0">
                <a:ln>
                  <a:noFill/>
                </a:ln>
              </a:rPr>
            </a:br>
            <a:r>
              <a:rPr lang="el-GR" altLang="el-GR" smtClean="0">
                <a:ln>
                  <a:noFill/>
                </a:ln>
              </a:rPr>
              <a:t>Μετατρέψτε τον αριθμούς:</a:t>
            </a:r>
            <a:br>
              <a:rPr lang="el-GR" altLang="el-GR" smtClean="0">
                <a:ln>
                  <a:noFill/>
                </a:ln>
              </a:rPr>
            </a:br>
            <a:endParaRPr lang="el-GR" altLang="el-GR" smtClean="0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l-GR" dirty="0" smtClean="0"/>
              <a:t>(10 110 001 101 011, 111 100 000 110)</a:t>
            </a:r>
            <a:r>
              <a:rPr lang="el-GR" baseline="-25000" dirty="0" smtClean="0"/>
              <a:t>2 </a:t>
            </a:r>
            <a:r>
              <a:rPr lang="el-GR" dirty="0" smtClean="0"/>
              <a:t>σε </a:t>
            </a:r>
            <a:r>
              <a:rPr lang="el-GR" dirty="0" err="1" smtClean="0"/>
              <a:t>οκταδικά</a:t>
            </a:r>
            <a:r>
              <a:rPr lang="el-GR" dirty="0" smtClean="0"/>
              <a:t> ψηφία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l-GR" dirty="0" smtClean="0"/>
              <a:t>(10 1100 0110 1011, 1111 0010)</a:t>
            </a:r>
            <a:r>
              <a:rPr lang="el-GR" baseline="-25000" dirty="0" smtClean="0"/>
              <a:t>2</a:t>
            </a:r>
            <a:r>
              <a:rPr lang="el-GR" dirty="0" smtClean="0"/>
              <a:t> σε </a:t>
            </a:r>
            <a:r>
              <a:rPr lang="el-GR" dirty="0" err="1" smtClean="0"/>
              <a:t>δεκαεξαδικά</a:t>
            </a:r>
            <a:r>
              <a:rPr lang="el-GR" dirty="0" smtClean="0"/>
              <a:t> ψηφία</a:t>
            </a:r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/>
              <a:t>(673,124)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l-GR" dirty="0" smtClean="0"/>
              <a:t>σε δυαδικά ψηφία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l-GR" dirty="0" smtClean="0"/>
              <a:t>(306,</a:t>
            </a:r>
            <a:r>
              <a:rPr lang="en-US" dirty="0" smtClean="0"/>
              <a:t>D) </a:t>
            </a:r>
            <a:r>
              <a:rPr lang="en-US" baseline="-25000" dirty="0" smtClean="0"/>
              <a:t>16  </a:t>
            </a:r>
            <a:r>
              <a:rPr lang="el-GR" dirty="0" smtClean="0"/>
              <a:t>σε δυαδικά ψηφία</a:t>
            </a:r>
          </a:p>
          <a:p>
            <a:pPr marL="0" indent="0" eaLnBrk="1" hangingPunct="1">
              <a:buNone/>
              <a:defRPr/>
            </a:pPr>
            <a:endParaRPr lang="el-GR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l-GR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l-GR" dirty="0" smtClean="0"/>
          </a:p>
          <a:p>
            <a:pPr marL="0" indent="0" eaLnBrk="1" hangingPunct="1">
              <a:buNone/>
              <a:defRPr/>
            </a:pPr>
            <a:endParaRPr lang="el-GR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1399663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800600" y="533401"/>
            <a:ext cx="2387600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Δυαδική Άθροιση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133600" y="9906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Κανόνες δυαδικής άθροισης</a:t>
            </a:r>
            <a:r>
              <a:rPr lang="en-US" altLang="en-US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81400" y="1447800"/>
          <a:ext cx="472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7526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Άθροισμα</a:t>
                      </a:r>
                      <a:r>
                        <a:rPr lang="el-GR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S)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Κρατούμενο</a:t>
                      </a:r>
                      <a:r>
                        <a:rPr lang="el-GR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C)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+ 0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+ 1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+ 0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+ 1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52800" y="426720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833716"/>
                <a:gridCol w="2204884"/>
              </a:tblGrid>
              <a:tr h="370840">
                <a:tc>
                  <a:txBody>
                    <a:bodyPr/>
                    <a:lstStyle/>
                    <a:p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Άθροισμα</a:t>
                      </a:r>
                      <a:r>
                        <a:rPr lang="el-GR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S)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Κρατούμενο</a:t>
                      </a:r>
                      <a:r>
                        <a:rPr lang="el-GR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C)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+ 0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+ 1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l-G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+ 0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l-G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+ 1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l-G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920" name="Text Box 5"/>
          <p:cNvSpPr txBox="1">
            <a:spLocks noChangeArrowheads="1"/>
          </p:cNvSpPr>
          <p:nvPr/>
        </p:nvSpPr>
        <p:spPr bwMode="auto">
          <a:xfrm>
            <a:off x="2209800" y="3429001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Κανόνες δυαδικής άθροισης</a:t>
            </a:r>
            <a:r>
              <a:rPr lang="en-US" altLang="en-US">
                <a:solidFill>
                  <a:prstClr val="black"/>
                </a:solidFill>
              </a:rPr>
              <a:t> </a:t>
            </a:r>
            <a:r>
              <a:rPr lang="el-GR" altLang="en-US">
                <a:solidFill>
                  <a:prstClr val="black"/>
                </a:solidFill>
              </a:rPr>
              <a:t>με προηγούμενο </a:t>
            </a:r>
            <a:br>
              <a:rPr lang="el-GR" altLang="en-US">
                <a:solidFill>
                  <a:prstClr val="black"/>
                </a:solidFill>
              </a:rPr>
            </a:br>
            <a:r>
              <a:rPr lang="el-GR" altLang="en-US">
                <a:solidFill>
                  <a:prstClr val="black"/>
                </a:solidFill>
              </a:rPr>
              <a:t>κρατούμενο </a:t>
            </a:r>
            <a:r>
              <a:rPr lang="el-GR" altLang="en-US">
                <a:solidFill>
                  <a:srgbClr val="FF0000"/>
                </a:solidFill>
              </a:rPr>
              <a:t>(+1)</a:t>
            </a:r>
            <a:r>
              <a:rPr lang="en-US" altLang="en-US">
                <a:solidFill>
                  <a:prstClr val="black"/>
                </a:solidFill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30325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3962400" y="1752601"/>
            <a:ext cx="541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Προσθέστε τους δυαδικούς αριθμούς </a:t>
            </a:r>
            <a:br>
              <a:rPr lang="el-GR" altLang="en-US">
                <a:solidFill>
                  <a:prstClr val="black"/>
                </a:solidFill>
              </a:rPr>
            </a:br>
            <a:r>
              <a:rPr lang="en-US" altLang="en-US">
                <a:solidFill>
                  <a:prstClr val="black"/>
                </a:solidFill>
              </a:rPr>
              <a:t>00111 </a:t>
            </a:r>
            <a:r>
              <a:rPr lang="el-GR" altLang="en-US">
                <a:solidFill>
                  <a:prstClr val="black"/>
                </a:solidFill>
              </a:rPr>
              <a:t>και </a:t>
            </a:r>
            <a:r>
              <a:rPr lang="en-US" altLang="en-US">
                <a:solidFill>
                  <a:prstClr val="black"/>
                </a:solidFill>
              </a:rPr>
              <a:t>10101.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4419600" y="3276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00111       7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4419600" y="3657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10101     21</a:t>
            </a:r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>
            <a:off x="44196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50292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49085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8768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7561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7244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6037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45720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445135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4419600" y="4114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31102" name="Line 30"/>
          <p:cNvSpPr>
            <a:spLocks noChangeShapeType="1"/>
          </p:cNvSpPr>
          <p:nvPr/>
        </p:nvSpPr>
        <p:spPr bwMode="auto">
          <a:xfrm>
            <a:off x="5638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5626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53340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1" name="WordArt 17"/>
          <p:cNvSpPr>
            <a:spLocks noChangeArrowheads="1" noChangeShapeType="1" noTextEdit="1"/>
          </p:cNvSpPr>
          <p:nvPr/>
        </p:nvSpPr>
        <p:spPr bwMode="auto">
          <a:xfrm>
            <a:off x="2133600" y="18288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Παράδειγμα</a:t>
            </a:r>
          </a:p>
        </p:txBody>
      </p:sp>
      <p:sp>
        <p:nvSpPr>
          <p:cNvPr id="22" name="WordArt 18"/>
          <p:cNvSpPr>
            <a:spLocks noChangeArrowheads="1" noChangeShapeType="1" noTextEdit="1"/>
          </p:cNvSpPr>
          <p:nvPr/>
        </p:nvSpPr>
        <p:spPr bwMode="auto">
          <a:xfrm>
            <a:off x="2133600" y="32766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Λύση</a:t>
            </a:r>
          </a:p>
        </p:txBody>
      </p:sp>
      <p:sp>
        <p:nvSpPr>
          <p:cNvPr id="38932" name="Rectangle 4"/>
          <p:cNvSpPr>
            <a:spLocks noChangeArrowheads="1"/>
          </p:cNvSpPr>
          <p:nvPr/>
        </p:nvSpPr>
        <p:spPr bwMode="auto">
          <a:xfrm>
            <a:off x="4800600" y="533401"/>
            <a:ext cx="2387600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Δυαδική Άθροιση</a:t>
            </a:r>
            <a:endParaRPr lang="en-US" altLang="en-US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5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7" grpId="0"/>
      <p:bldP spid="131090" grpId="0"/>
      <p:bldP spid="131091" grpId="0"/>
      <p:bldP spid="131092" grpId="0" animBg="1"/>
      <p:bldP spid="131093" grpId="0"/>
      <p:bldP spid="131094" grpId="0"/>
      <p:bldP spid="131095" grpId="0"/>
      <p:bldP spid="131096" grpId="0"/>
      <p:bldP spid="131097" grpId="0"/>
      <p:bldP spid="131098" grpId="0"/>
      <p:bldP spid="131099" grpId="0"/>
      <p:bldP spid="131100" grpId="0"/>
      <p:bldP spid="131101" grpId="0"/>
      <p:bldP spid="131102" grpId="0" animBg="1"/>
      <p:bldP spid="131103" grpId="0"/>
      <p:bldP spid="131104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648201" y="533401"/>
            <a:ext cx="2555875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Δυαδική Αφαίρεση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3657600" y="4194176"/>
            <a:ext cx="510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Αφαιρέστε τον δυαδικό αριθμό </a:t>
            </a:r>
            <a:r>
              <a:rPr lang="en-US" altLang="en-US">
                <a:solidFill>
                  <a:prstClr val="black"/>
                </a:solidFill>
              </a:rPr>
              <a:t>011 </a:t>
            </a:r>
            <a:r>
              <a:rPr lang="el-GR" altLang="en-US">
                <a:solidFill>
                  <a:prstClr val="black"/>
                </a:solidFill>
              </a:rPr>
              <a:t/>
            </a:r>
            <a:br>
              <a:rPr lang="el-GR" altLang="en-US">
                <a:solidFill>
                  <a:prstClr val="black"/>
                </a:solidFill>
              </a:rPr>
            </a:br>
            <a:r>
              <a:rPr lang="el-GR" altLang="en-US">
                <a:solidFill>
                  <a:prstClr val="black"/>
                </a:solidFill>
              </a:rPr>
              <a:t>από τον</a:t>
            </a:r>
            <a:r>
              <a:rPr lang="en-US" altLang="en-US">
                <a:solidFill>
                  <a:prstClr val="black"/>
                </a:solidFill>
              </a:rPr>
              <a:t> 101.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2133600" y="9906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Κανόνες δυαδικής αφαίρεσης</a:t>
            </a:r>
            <a:r>
              <a:rPr lang="en-US" altLang="en-US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200400" y="1533525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55"/>
                <a:gridCol w="1611261"/>
                <a:gridCol w="2204884"/>
              </a:tblGrid>
              <a:tr h="370840">
                <a:tc>
                  <a:txBody>
                    <a:bodyPr/>
                    <a:lstStyle/>
                    <a:p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Διαφορά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Δανεικό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l-GR" dirty="0" smtClean="0"/>
                        <a:t>-</a:t>
                      </a:r>
                      <a:r>
                        <a:rPr lang="en-US" dirty="0" smtClean="0"/>
                        <a:t> 0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l-GR" dirty="0" smtClean="0"/>
                        <a:t>-</a:t>
                      </a:r>
                      <a:r>
                        <a:rPr lang="en-US" dirty="0" smtClean="0"/>
                        <a:t> 1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l-GR" dirty="0" smtClean="0"/>
                        <a:t>-</a:t>
                      </a:r>
                      <a:r>
                        <a:rPr lang="en-US" dirty="0" smtClean="0"/>
                        <a:t> 0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l-GR" dirty="0" smtClean="0"/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l-GR" dirty="0" smtClean="0"/>
                        <a:t>-</a:t>
                      </a:r>
                      <a:r>
                        <a:rPr lang="en-US" dirty="0" smtClean="0"/>
                        <a:t> 1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l-GR" dirty="0" smtClean="0"/>
                        <a:t> 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WordArt 17"/>
          <p:cNvSpPr>
            <a:spLocks noChangeArrowheads="1" noChangeShapeType="1" noTextEdit="1"/>
          </p:cNvSpPr>
          <p:nvPr/>
        </p:nvSpPr>
        <p:spPr bwMode="auto">
          <a:xfrm>
            <a:off x="2133600" y="4414838"/>
            <a:ext cx="1219200" cy="449262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Παράδειγμα</a:t>
            </a:r>
          </a:p>
        </p:txBody>
      </p:sp>
      <p:sp>
        <p:nvSpPr>
          <p:cNvPr id="28" name="WordArt 18"/>
          <p:cNvSpPr>
            <a:spLocks noChangeArrowheads="1" noChangeShapeType="1" noTextEdit="1"/>
          </p:cNvSpPr>
          <p:nvPr/>
        </p:nvSpPr>
        <p:spPr bwMode="auto">
          <a:xfrm>
            <a:off x="2133600" y="54864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Λύση</a:t>
            </a:r>
          </a:p>
        </p:txBody>
      </p:sp>
      <p:pic>
        <p:nvPicPr>
          <p:cNvPr id="40993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9" y="5114926"/>
            <a:ext cx="203358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94" name="Straight Arrow Connector 2"/>
          <p:cNvCxnSpPr>
            <a:cxnSpLocks noChangeShapeType="1"/>
          </p:cNvCxnSpPr>
          <p:nvPr/>
        </p:nvCxnSpPr>
        <p:spPr bwMode="auto">
          <a:xfrm flipH="1" flipV="1">
            <a:off x="3467100" y="3416300"/>
            <a:ext cx="10795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5" name="TextBox 4"/>
          <p:cNvSpPr txBox="1">
            <a:spLocks noChangeArrowheads="1"/>
          </p:cNvSpPr>
          <p:nvPr/>
        </p:nvSpPr>
        <p:spPr bwMode="auto">
          <a:xfrm>
            <a:off x="4533900" y="3479801"/>
            <a:ext cx="309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prstClr val="black"/>
                </a:solidFill>
              </a:rPr>
              <a:t>Αφαίρεση με δανεικό 1</a:t>
            </a: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4348163" y="817564"/>
            <a:ext cx="4114800" cy="46037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Δυαδική Πρόσθεση - Αφαίρεση</a:t>
            </a:r>
            <a:endParaRPr lang="en-US" altLang="en-US">
              <a:solidFill>
                <a:srgbClr val="FFFF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9863" y="1836739"/>
            <a:ext cx="554355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2400" u="sng" dirty="0">
                <a:solidFill>
                  <a:prstClr val="black"/>
                </a:solidFill>
                <a:latin typeface="Times New Roman" panose="02020603050405020304" pitchFamily="18" charset="0"/>
              </a:rPr>
              <a:t>Ασκήσεις: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l-GR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1011111+0010100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101-11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10001-1001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101110-10001</a:t>
            </a:r>
          </a:p>
        </p:txBody>
      </p:sp>
    </p:spTree>
    <p:extLst>
      <p:ext uri="{BB962C8B-B14F-4D97-AF65-F5344CB8AC3E}">
        <p14:creationId xmlns="" xmlns:p14="http://schemas.microsoft.com/office/powerpoint/2010/main" val="38663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618" t="58453" r="50922" b="18800"/>
          <a:stretch>
            <a:fillRect/>
          </a:stretch>
        </p:blipFill>
        <p:spPr bwMode="auto">
          <a:xfrm>
            <a:off x="7253288" y="4581525"/>
            <a:ext cx="331311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618" t="24437" r="35599" b="41786"/>
          <a:stretch>
            <a:fillRect/>
          </a:stretch>
        </p:blipFill>
        <p:spPr bwMode="auto">
          <a:xfrm>
            <a:off x="1984376" y="3775075"/>
            <a:ext cx="53054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7253288" y="4581525"/>
            <a:ext cx="0" cy="16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157" t="19518" r="25230" b="38882"/>
          <a:stretch>
            <a:fillRect/>
          </a:stretch>
        </p:blipFill>
        <p:spPr bwMode="auto">
          <a:xfrm>
            <a:off x="1984376" y="514350"/>
            <a:ext cx="671512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134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4038600" y="609601"/>
            <a:ext cx="3748088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>
                <a:solidFill>
                  <a:srgbClr val="FFFF99"/>
                </a:solidFill>
              </a:rPr>
              <a:t>Δυαδικός Πολλαπλασιασμός</a:t>
            </a:r>
            <a:endParaRPr lang="en-US" altLang="en-US">
              <a:solidFill>
                <a:srgbClr val="FFFF99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651"/>
          <a:stretch>
            <a:fillRect/>
          </a:stretch>
        </p:blipFill>
        <p:spPr bwMode="auto">
          <a:xfrm>
            <a:off x="5364164" y="3781425"/>
            <a:ext cx="2422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209800" y="1133475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l-GR" altLang="en-US" dirty="0">
                <a:solidFill>
                  <a:prstClr val="black"/>
                </a:solidFill>
              </a:rPr>
              <a:t>Κανόνες δυαδικού </a:t>
            </a:r>
            <a:r>
              <a:rPr lang="el-GR" altLang="en-US" dirty="0" smtClean="0">
                <a:solidFill>
                  <a:prstClr val="black"/>
                </a:solidFill>
              </a:rPr>
              <a:t>πολλαπλασιασμού</a:t>
            </a:r>
            <a:r>
              <a:rPr lang="en-US" altLang="en-US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1" y="1676400"/>
          <a:ext cx="30527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83"/>
                <a:gridCol w="1611180"/>
              </a:tblGrid>
              <a:tr h="370840">
                <a:tc>
                  <a:txBody>
                    <a:bodyPr/>
                    <a:lstStyle/>
                    <a:p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Γινόμενο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l-GR" dirty="0" smtClean="0"/>
                        <a:t>Χ</a:t>
                      </a:r>
                      <a:r>
                        <a:rPr lang="en-US" dirty="0" smtClean="0"/>
                        <a:t> 0 </a:t>
                      </a:r>
                      <a:endParaRPr lang="el-GR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 marL="91435" marR="91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r>
                        <a:rPr lang="en-US" dirty="0" smtClean="0"/>
                        <a:t> </a:t>
                      </a:r>
                      <a:r>
                        <a:rPr lang="el-GR" dirty="0" smtClean="0"/>
                        <a:t>Χ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dirty="0" smtClean="0"/>
                        <a:t>1 </a:t>
                      </a:r>
                      <a:endParaRPr lang="el-GR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 marL="91435" marR="91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l-GR" dirty="0" smtClean="0"/>
                        <a:t>Χ</a:t>
                      </a:r>
                      <a:r>
                        <a:rPr lang="en-US" dirty="0" smtClean="0"/>
                        <a:t> 0 </a:t>
                      </a:r>
                      <a:endParaRPr lang="el-GR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 marL="91435" marR="9143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l-GR" baseline="0" dirty="0" smtClean="0"/>
                        <a:t> Χ</a:t>
                      </a:r>
                      <a:r>
                        <a:rPr lang="en-US" dirty="0" smtClean="0"/>
                        <a:t> 1 </a:t>
                      </a:r>
                      <a:endParaRPr lang="el-GR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 marL="91435" marR="91435"/>
                </a:tc>
              </a:tr>
            </a:tbl>
          </a:graphicData>
        </a:graphic>
      </p:graphicFrame>
      <p:sp>
        <p:nvSpPr>
          <p:cNvPr id="45081" name="WordArt 17"/>
          <p:cNvSpPr>
            <a:spLocks noChangeArrowheads="1" noChangeShapeType="1" noTextEdit="1"/>
          </p:cNvSpPr>
          <p:nvPr/>
        </p:nvSpPr>
        <p:spPr bwMode="auto">
          <a:xfrm>
            <a:off x="2133600" y="3886201"/>
            <a:ext cx="1219200" cy="44926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Παράδειγμα</a:t>
            </a:r>
          </a:p>
        </p:txBody>
      </p:sp>
      <p:sp>
        <p:nvSpPr>
          <p:cNvPr id="45082" name="TextBox 13"/>
          <p:cNvSpPr txBox="1">
            <a:spLocks noChangeArrowheads="1"/>
          </p:cNvSpPr>
          <p:nvPr/>
        </p:nvSpPr>
        <p:spPr bwMode="auto">
          <a:xfrm>
            <a:off x="4319588" y="4802188"/>
            <a:ext cx="1447800" cy="646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n-US" sz="1800">
                <a:solidFill>
                  <a:srgbClr val="C00000"/>
                </a:solidFill>
              </a:rPr>
              <a:t>Μερικά Γινόμενα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10376" y="5046663"/>
            <a:ext cx="152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10376" y="5418138"/>
            <a:ext cx="152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10376" y="5227638"/>
            <a:ext cx="152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3"/>
          <p:cNvSpPr txBox="1">
            <a:spLocks noChangeArrowheads="1"/>
          </p:cNvSpPr>
          <p:nvPr/>
        </p:nvSpPr>
        <p:spPr bwMode="auto">
          <a:xfrm>
            <a:off x="8339139" y="4802188"/>
            <a:ext cx="167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>
                <a:solidFill>
                  <a:prstClr val="black"/>
                </a:solidFill>
              </a:rPr>
              <a:t>111 επί </a:t>
            </a:r>
            <a:r>
              <a:rPr lang="el-GR" altLang="el-GR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087" name="TextBox 14"/>
          <p:cNvSpPr txBox="1">
            <a:spLocks noChangeArrowheads="1"/>
          </p:cNvSpPr>
          <p:nvPr/>
        </p:nvSpPr>
        <p:spPr bwMode="auto">
          <a:xfrm>
            <a:off x="8339139" y="5046663"/>
            <a:ext cx="167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>
                <a:solidFill>
                  <a:prstClr val="black"/>
                </a:solidFill>
              </a:rPr>
              <a:t>111 επί 0</a:t>
            </a:r>
          </a:p>
        </p:txBody>
      </p:sp>
      <p:sp>
        <p:nvSpPr>
          <p:cNvPr id="45088" name="TextBox 15"/>
          <p:cNvSpPr txBox="1">
            <a:spLocks noChangeArrowheads="1"/>
          </p:cNvSpPr>
          <p:nvPr/>
        </p:nvSpPr>
        <p:spPr bwMode="auto">
          <a:xfrm>
            <a:off x="8339139" y="5291138"/>
            <a:ext cx="167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>
                <a:solidFill>
                  <a:prstClr val="black"/>
                </a:solidFill>
              </a:rPr>
              <a:t>111 επί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16713" y="4578351"/>
            <a:ext cx="93662" cy="79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8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1027</Words>
  <Application>Microsoft Office PowerPoint</Application>
  <PresentationFormat>Προσαρμογή</PresentationFormat>
  <Paragraphs>222</Paragraphs>
  <Slides>24</Slides>
  <Notes>15</Notes>
  <HiddenSlides>2</HiddenSlides>
  <MMClips>0</MMClips>
  <ScaleCrop>false</ScaleCrop>
  <HeadingPairs>
    <vt:vector size="6" baseType="variant">
      <vt:variant>
        <vt:lpstr>Θέμα</vt:lpstr>
      </vt:variant>
      <vt:variant>
        <vt:i4>3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8" baseType="lpstr">
      <vt:lpstr>Office Theme</vt:lpstr>
      <vt:lpstr>Organic</vt:lpstr>
      <vt:lpstr>1_Organic</vt:lpstr>
      <vt:lpstr>CorelDRAW</vt:lpstr>
      <vt:lpstr>Διαφάνεια 1</vt:lpstr>
      <vt:lpstr>Διαφάνεια 2</vt:lpstr>
      <vt:lpstr>Ασκήσεις κατανόησης Μετατρέψτε τον αριθμούς: 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Συμπληρώματα</vt:lpstr>
      <vt:lpstr>Συμπλήρωμα ως προς τη μειωμένη βάση (ως προς r-1) </vt:lpstr>
      <vt:lpstr>Διαφάνεια 13</vt:lpstr>
      <vt:lpstr>Συμπλήρωμα ως προς τη βάση (ως προς r) </vt:lpstr>
      <vt:lpstr>Διαφάνεια 15</vt:lpstr>
      <vt:lpstr>Αφαίρεση με συμπληρώματα</vt:lpstr>
      <vt:lpstr>Αφαίρεση με συμπληρώματα-Παραδείγματα</vt:lpstr>
      <vt:lpstr>Αφαίρεση με συμπληρώματα-Παραδείγματα</vt:lpstr>
      <vt:lpstr>Αφαίρεση με συμπληρώματα-Παραδείγματα</vt:lpstr>
      <vt:lpstr>Αφαίρεση με συμπληρώματα-Παραδείγματα</vt:lpstr>
      <vt:lpstr>Διαφάνεια 21</vt:lpstr>
      <vt:lpstr>Διαφάνεια 22</vt:lpstr>
      <vt:lpstr>Διαφάνεια 23</vt:lpstr>
      <vt:lpstr>Διαφάνεια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konina</dc:creator>
  <cp:lastModifiedBy>instructor</cp:lastModifiedBy>
  <cp:revision>13</cp:revision>
  <dcterms:created xsi:type="dcterms:W3CDTF">2018-03-23T08:18:11Z</dcterms:created>
  <dcterms:modified xsi:type="dcterms:W3CDTF">2018-10-31T06:23:14Z</dcterms:modified>
</cp:coreProperties>
</file>