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08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42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32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7596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86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2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61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455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53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7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3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8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97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9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46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7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ctr">
                <a:lnSpc>
                  <a:spcPct val="100000"/>
                </a:lnSpc>
              </a:p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088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Δικτυακά Πρωτόκολλα &amp; Εποικοινωνίες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2000" b="0" strike="noStrike" cap="all" spc="-1" dirty="0" err="1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ΣτΥΑ</a:t>
            </a: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ΣΓΟΣ (ΕΠ) </a:t>
            </a:r>
            <a:r>
              <a:rPr lang="el-GR" sz="2000" b="0" strike="noStrike" cap="all" spc="-1" dirty="0" err="1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ΣΤΕΡΓΙΑΝΝΗ</a:t>
            </a:r>
            <a:r>
              <a:rPr lang="el-GR" sz="2000" cap="all" spc="-1" dirty="0" err="1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</a:t>
            </a: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ΕΥΡΙΠΙΔΗΣ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Αλληλεπίδραση πρωτοκόλλων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Η επικοινωνία μεταξύ ενός web server και ενός web client αποτελεί παράδειγμα αλληλεπίδρασης μεταξύ διαφόρων πρωτοκόλλων.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Εικόνα 3"/>
          <p:cNvPicPr/>
          <p:nvPr/>
        </p:nvPicPr>
        <p:blipFill>
          <a:blip r:embed="rId2"/>
          <a:stretch/>
        </p:blipFill>
        <p:spPr>
          <a:xfrm>
            <a:off x="3109320" y="2847240"/>
            <a:ext cx="60004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Σουίτες Πρωτοκόλλων και βιομηχανικά πρότυπα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Μια σουίτα πρωτοκόλλων είναι ένα σύνολο πρωτοκόλλων που συνεργάζονται για την παροχή ολοκληρωμένων υπηρεσιών επικοινωνίας δικτύου.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Μια σουίτα πρωτοκόλλου μπορεί να οριστεί από έναν οργανισμό τυποποίησης ή να αναπτυχθεί από έναν προμηθευτή.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Εικόνα 4"/>
          <p:cNvPicPr/>
          <p:nvPr/>
        </p:nvPicPr>
        <p:blipFill>
          <a:blip r:embed="rId2"/>
          <a:stretch/>
        </p:blipFill>
        <p:spPr>
          <a:xfrm>
            <a:off x="2980800" y="3133080"/>
            <a:ext cx="6257520" cy="354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Σουίτα Πρωτοκόλλων TCP/IP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Τα κυριότερα 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πρωτόκολλα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Εικόνα 3"/>
          <p:cNvPicPr/>
          <p:nvPr/>
        </p:nvPicPr>
        <p:blipFill>
          <a:blip r:embed="rId2"/>
          <a:stretch/>
        </p:blipFill>
        <p:spPr>
          <a:xfrm>
            <a:off x="2099520" y="1841760"/>
            <a:ext cx="8020080" cy="474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Μοντέλα Δικτύων με επίπεδα (1)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Ένα μοντέλο δικτύου είναι μία αναπαράσταση της λειτουργίας του δικτύου (περιγραφή των πρωτοκόλλων και των διαδικασιών) και όχι το πραγματικό δίκτυο.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Πλεονεκτήματα μοντέλου δικτύου με επίπεδα: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Υποβοήθηση του σχεδιασμού πρωτοκόλλων επειδή τα πρωτόκολλα που λειτουργούν σε ένα συγκεκριμένο στρώμα έχουν καθορίσει την πληροφορία στην οποία ενεργούν και μια καθορισμένη διεπαφή στα πάνω και κάτω επίπεδα.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Ενίσχυση του ανταγωνισμού, καθώς τα προϊόντα από διαφορετικούς προμηθευτές μπορούν να συνεργαστούν.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Η αλλαγή τεχνολογίας ή δυνατοτήτων σε ένα στρώμα δεν επηρεάζει άλλα επίπεδα επάνω και κάτω.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Παροχή μιας κοινής γλώσσας για να περιγράψει τις λειτουργίες δικτύωσης και τις δυνατότητες.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Μοντέλα Δικτύων με επίπεδα (2)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Βασικά μοντέλα Δικτύων: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TCP/IP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Open Systems Interconnection (OSI)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Εικόνα 3"/>
          <p:cNvPicPr/>
          <p:nvPr/>
        </p:nvPicPr>
        <p:blipFill>
          <a:blip r:embed="rId2"/>
          <a:stretch/>
        </p:blipFill>
        <p:spPr>
          <a:xfrm>
            <a:off x="2116800" y="2689200"/>
            <a:ext cx="7985880" cy="398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Κατάτμηση 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Αδύνατη η αποστολή ενός μηνύματος, ολόκληρης και αδιάλειπτης ροής bit, στο δίκτυο: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Κανένας άλλος δεν μπορεί να κάνει χρήση του δικτύου όσο αποστέλλεται ένα μήνυμα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Μεγάλη καθυστέρηση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Σε περίπτωση αποτυχίας επιβάλλεται αποστολή ξανά ολόκληρου του μηνύματος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Πλεονεκτήματα κατάτμησης: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Μικρότερο μέγεθος μηνυμάτων επιτρέπει πολυπλεξία μηνυμάτων.  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Αύξηση της απόδοσης των δικτύων (σε περίπτωση αποτυχίας ξαναστέλνουμε μόνο τα μικρά κομμάτια που χάθηκαν)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Ενθυλάκωση (Encapsulation) (1)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Καθώς τα δεδομένα εφαρμογής μεταδίδονται προς τα κάτω στη στοίβα πρωτοκόλλων, στο δρόμο προς μετάδοση μέσω του δικτύου, προστίθενται διάφορες πληροφορίες πρωτοκόλλου σε κάθε επίπεδο. Αυτό είναι γνωστό ως διαδικασία </a:t>
            </a: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ενθυλάκωσης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Η μορφή που λαμβάνει ένα κομμάτι δεδομένων σε οποιοδήποτε επίπεδο ονομάζεται μονάδα δεδομένων πρωτοκόλλου (protocol data unit ή PDU).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Σε κάθε στάδιο της διαδικασίας, ένα PDU έχει διαφορετικό όνομα για να αντικατοπτρίζει τις νέες λειτουργίες του.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Ενθυλάκωση (Encapsulation) (2)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Εικόνα 3"/>
          <p:cNvPicPr/>
          <p:nvPr/>
        </p:nvPicPr>
        <p:blipFill>
          <a:blip r:embed="rId2"/>
          <a:stretch/>
        </p:blipFill>
        <p:spPr>
          <a:xfrm>
            <a:off x="646200" y="1511280"/>
            <a:ext cx="5755680" cy="4726080"/>
          </a:xfrm>
          <a:prstGeom prst="rect">
            <a:avLst/>
          </a:prstGeom>
          <a:ln>
            <a:noFill/>
          </a:ln>
        </p:spPr>
      </p:pic>
      <p:pic>
        <p:nvPicPr>
          <p:cNvPr id="151" name="Εικόνα 4"/>
          <p:cNvPicPr/>
          <p:nvPr/>
        </p:nvPicPr>
        <p:blipFill>
          <a:blip r:embed="rId3"/>
          <a:stretch/>
        </p:blipFill>
        <p:spPr>
          <a:xfrm>
            <a:off x="6648840" y="1511280"/>
            <a:ext cx="5256360" cy="33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Δικτυακές Διευθύνσεις (1)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Τα επίπεδα Data Link και Network είναι υπεύθυνα για την παράδοση των δεδομένων από τη συσκευή προέλευσης στη συσκευή προορισμού.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Διευθύνσεις προέλευσης και προορισμού επιπέδου Network: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Υπεύθυνες για την παράδοση του πακέτου IP από την αρχική πηγή στον τελικό προορισμό, είτε στο ίδιο δίκτυο είτε σε απομακρυσμένο δίκτυο.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Διεύθυνση πηγής και προορισμού επίπεδου Data Link: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Υπεύθυνος για την παράδοση του πλαισίου ζεύξης δεδομένων από μια κάρτα διασύνδεσης δικτύου (NIC) σε ένα άλλο NIC στο ίδιο δίκτυο.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6200" y="452880"/>
            <a:ext cx="972504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Δικτυακές Διευθύνσεις (2)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Εικόνα 3"/>
          <p:cNvPicPr/>
          <p:nvPr/>
        </p:nvPicPr>
        <p:blipFill>
          <a:blip r:embed="rId2"/>
          <a:stretch/>
        </p:blipFill>
        <p:spPr>
          <a:xfrm>
            <a:off x="1992600" y="1246680"/>
            <a:ext cx="7031880" cy="1681200"/>
          </a:xfrm>
          <a:prstGeom prst="rect">
            <a:avLst/>
          </a:prstGeom>
          <a:ln>
            <a:noFill/>
          </a:ln>
        </p:spPr>
      </p:pic>
      <p:pic>
        <p:nvPicPr>
          <p:cNvPr id="158" name="Εικόνα 4"/>
          <p:cNvPicPr/>
          <p:nvPr/>
        </p:nvPicPr>
        <p:blipFill>
          <a:blip r:embed="rId3"/>
          <a:stretch/>
        </p:blipFill>
        <p:spPr>
          <a:xfrm>
            <a:off x="220320" y="3027600"/>
            <a:ext cx="5519880" cy="3723480"/>
          </a:xfrm>
          <a:prstGeom prst="rect">
            <a:avLst/>
          </a:prstGeom>
          <a:ln>
            <a:noFill/>
          </a:ln>
        </p:spPr>
      </p:pic>
      <p:pic>
        <p:nvPicPr>
          <p:cNvPr id="159" name="Εικόνα 6"/>
          <p:cNvPicPr/>
          <p:nvPr/>
        </p:nvPicPr>
        <p:blipFill>
          <a:blip r:embed="rId4"/>
          <a:stretch/>
        </p:blipFill>
        <p:spPr>
          <a:xfrm>
            <a:off x="6185160" y="3027600"/>
            <a:ext cx="5679720" cy="372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Κανόνες Επικοινωνίας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98600" y="1147320"/>
            <a:ext cx="1122192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Βασικά στοιχεία: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Πηγή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Προορισμός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Μέσο μετάδοσης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Πρωτόκολλο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Κανόνες της επικοινωνίας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Εικόνα 6"/>
          <p:cNvPicPr/>
          <p:nvPr/>
        </p:nvPicPr>
        <p:blipFill>
          <a:blip r:embed="rId2"/>
          <a:stretch/>
        </p:blipFill>
        <p:spPr>
          <a:xfrm>
            <a:off x="749160" y="4588200"/>
            <a:ext cx="10971360" cy="171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Επικοινωνία στο ίδιο Δίκτυο (1)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Ο ρόλος των διευθύνσεων του επιπέδου Network: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Μια διεύθυνση IP περιέχει δύο μέρη: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Δίκτυο - Το αριστερό μέρος της διεύθυνσης που υποδεικνύει σε ποιο δίκτυο είναι η διεύθυνση IP. Όλες οι συσκευές στο ίδιο δίκτυο θα έχουν το ίδιο τμήμα δικτύου της διεύθυνσης.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Τμήμα συσκευής(host) - Το υπόλοιπο τμήμα της διεύθυνσης που αναγνωρίζει μια συγκεκριμένη συσκευή στο δίκτυο. Το τμήμα host είναι μοναδικό για κάθε συσκευή του δικτύου.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Επικοινωνία στο ίδιο Δίκτυο (2)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Ο ρόλος των διευθύνσεων του επιπέδου Data Link: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Όταν ο αποστολέας και ο παραλήπτης του πακέτου IP είναι στο ίδιο δίκτυο, το Data Link Frame αποστέλλεται απευθείας στη συσκευή λήψης.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Σε ένα δίκτυο Ethernet, οι διευθύνσεις σύνδεσης δεδομένων είναι γνωστές ως διευθύνσεις Ethernet (Media Access Control ή MAC Addresses). 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Οι διευθύνσεις MAC είναι φυσικά ενσωματωμένες στην κάρτα Δικτύου.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Διεύθυνση MAC προέλευσης - Αυτή είναι η διεύθυνση MAC της συσκευής που στέλνει το πλαίσιο σύνδεσης δεδομένων με το ενσωματωμένο πακέτο IP. Η διεύθυνση MAC του PC1 είναι AA-AA-AA-AA-AA-AA, γραμμένη σε δεκαεξαδική μορφή.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Διεύθυνση MAC προορισμού η διεύθυνση MAC προορισμού είναι η διεύθυνση MAC του διακομιστή FTP: CC-CC-CC-CC-CC-CC, γραμμένο σε δεκαεξαδική μορφή.</a:t>
            </a:r>
            <a:endParaRPr lang="el-G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Επικοινωνία στο ίδιο Δίκτυο (3)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Εικόνα 2"/>
          <p:cNvPicPr/>
          <p:nvPr/>
        </p:nvPicPr>
        <p:blipFill>
          <a:blip r:embed="rId2"/>
          <a:stretch/>
        </p:blipFill>
        <p:spPr>
          <a:xfrm>
            <a:off x="2204280" y="1153080"/>
            <a:ext cx="7846200" cy="55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46200" y="452880"/>
            <a:ext cx="9404280" cy="649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Επικοινωνία σε απομακρυσμένο Δίκτυο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Εικόνα 3"/>
          <p:cNvPicPr/>
          <p:nvPr/>
        </p:nvPicPr>
        <p:blipFill>
          <a:blip r:embed="rId2"/>
          <a:stretch/>
        </p:blipFill>
        <p:spPr>
          <a:xfrm>
            <a:off x="2040120" y="1102320"/>
            <a:ext cx="8010360" cy="567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Καθορισμός κανόνων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98600" y="1147320"/>
            <a:ext cx="11221920" cy="571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Πριν την έναρξη της επικοινωνίας πρέπει να καθοριστούν οι κανόνες.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Για την δικτυακή επικοινωνία ένα πρωτόκολλο πρέπει να καθορίσει τα ακόλουθα: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Κωδικοποίηση του μηνύματος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Διαμόρφωση &amp; ενθυλάκωση 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του μηνύματος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Μέγεθος του μηνύματος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Χρονισμός του μηνύματος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Τρόποι παράδοσης του μηνύματος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Εικόνα 3"/>
          <p:cNvPicPr/>
          <p:nvPr/>
        </p:nvPicPr>
        <p:blipFill>
          <a:blip r:embed="rId2"/>
          <a:stretch/>
        </p:blipFill>
        <p:spPr>
          <a:xfrm>
            <a:off x="8116920" y="3180960"/>
            <a:ext cx="3603600" cy="343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Κωδικοποίηση 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98600" y="1147320"/>
            <a:ext cx="11221920" cy="571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Μετατροπή της πληροφορίας σε κατάλληλη μορφή για την μετάδοσή του στο μέσο.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Εξαρτάται από το μέσο μετάδοσης.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Με την άφιξη στον προορισμό εκτελείται η αντίστροφη διαδικασία για την ανάκτηση της αρχικής πληροφορίας.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98600" y="452880"/>
            <a:ext cx="9551880" cy="1238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Διαμόρφωση &amp; ενθυλάκωση 
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Εικόνα 6"/>
          <p:cNvPicPr/>
          <p:nvPr/>
        </p:nvPicPr>
        <p:blipFill>
          <a:blip r:embed="rId2"/>
          <a:stretch/>
        </p:blipFill>
        <p:spPr>
          <a:xfrm>
            <a:off x="2686680" y="1807560"/>
            <a:ext cx="6607080" cy="48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Μέγεθος 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98600" y="1147320"/>
            <a:ext cx="11221920" cy="571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Καθορισμός συγκεκριμένου μεγέθους.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Διάσπαση μεγάλου μηνύματος σε επιμέρους κομμάτια.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Επαναδημιουργία αρχικού μηνύματος από τα επιμέρους κομμάτια στον προορισμό.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Χρονισμός 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98600" y="1147320"/>
            <a:ext cx="11221920" cy="571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Μέθοδος πρόσβασης του μέσου μετάδοσης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Έλεγχος ροής μηνυμάτων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Λήξη χρονικού ορίου απόκρισης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Τρόποι παράδοσης του μηνύματος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Unicast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Multicast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Broadcast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Εικόνα 3"/>
          <p:cNvPicPr/>
          <p:nvPr/>
        </p:nvPicPr>
        <p:blipFill>
          <a:blip r:embed="rId2"/>
          <a:stretch/>
        </p:blipFill>
        <p:spPr>
          <a:xfrm>
            <a:off x="598680" y="3635280"/>
            <a:ext cx="3378600" cy="2637360"/>
          </a:xfrm>
          <a:prstGeom prst="rect">
            <a:avLst/>
          </a:prstGeom>
          <a:ln>
            <a:noFill/>
          </a:ln>
        </p:spPr>
      </p:pic>
      <p:pic>
        <p:nvPicPr>
          <p:cNvPr id="117" name="Εικόνα 4"/>
          <p:cNvPicPr/>
          <p:nvPr/>
        </p:nvPicPr>
        <p:blipFill>
          <a:blip r:embed="rId3"/>
          <a:stretch/>
        </p:blipFill>
        <p:spPr>
          <a:xfrm>
            <a:off x="4269240" y="3635280"/>
            <a:ext cx="3360240" cy="2637360"/>
          </a:xfrm>
          <a:prstGeom prst="rect">
            <a:avLst/>
          </a:prstGeom>
          <a:ln>
            <a:noFill/>
          </a:ln>
        </p:spPr>
      </p:pic>
      <p:pic>
        <p:nvPicPr>
          <p:cNvPr id="118" name="Εικόνα 6"/>
          <p:cNvPicPr/>
          <p:nvPr/>
        </p:nvPicPr>
        <p:blipFill>
          <a:blip r:embed="rId4"/>
          <a:stretch/>
        </p:blipFill>
        <p:spPr>
          <a:xfrm>
            <a:off x="7921440" y="3635280"/>
            <a:ext cx="3443040" cy="26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Δικτυακά Πρωτόκολλα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98600" y="1147320"/>
            <a:ext cx="11221920" cy="55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Καθορίζουν μια κοινή δομή και ένα σύνολο κανόνων για την ανταλλαγή μηνυμάτων μεταξύ συσκευών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π.χ. HTTP, TCP, IP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0320840" y="601200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ΚΕΦ1</a:t>
            </a:r>
            <a:endParaRPr lang="el-G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Εικόνα 7"/>
          <p:cNvPicPr/>
          <p:nvPr/>
        </p:nvPicPr>
        <p:blipFill>
          <a:blip r:embed="rId2"/>
          <a:stretch/>
        </p:blipFill>
        <p:spPr>
          <a:xfrm>
            <a:off x="4231440" y="2509920"/>
            <a:ext cx="5187600" cy="41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876</Words>
  <Application>Microsoft Office PowerPoint</Application>
  <PresentationFormat>Προσαρμογή</PresentationFormat>
  <Paragraphs>124</Paragraphs>
  <Slides>23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4" baseType="lpstr">
      <vt:lpstr>Ιόν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Διαφάνεια 22</vt:lpstr>
      <vt:lpstr>Διαφάνεια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</dc:title>
  <dc:subject/>
  <dc:creator>Eurepedes Stergiannis</dc:creator>
  <dc:description/>
  <cp:lastModifiedBy>instructor</cp:lastModifiedBy>
  <cp:revision>50</cp:revision>
  <dcterms:created xsi:type="dcterms:W3CDTF">2018-09-10T13:49:14Z</dcterms:created>
  <dcterms:modified xsi:type="dcterms:W3CDTF">2018-11-09T09:02:31Z</dcterms:modified>
  <dc:language>el-GR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