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smtClean="0"/>
              <a:t>Στυλ κύριου τίτλου</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41003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79269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smtClean="0"/>
              <a:t>Στυλ κύριου τίτλου</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228778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smtClean="0"/>
              <a:t>Στυλ κύριου τίτλου</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smtClean="0"/>
              <a:t>Επεξεργασία στυλ υποδείγματος κειμένου</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70858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406167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77383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23162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nchorCtr="0"/>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81623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675150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extLst>
      <p:ext uri="{BB962C8B-B14F-4D97-AF65-F5344CB8AC3E}">
        <p14:creationId xmlns:p14="http://schemas.microsoft.com/office/powerpoint/2010/main" xmlns="" val="400632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64711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415895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34040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9631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7" name="Date Placeholder 2"/>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3"/>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4"/>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4515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2"/>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3"/>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79634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smtClean="0"/>
              <a:t>Στυλ κύριου τίτλου</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7"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18516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41470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11/19/2018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extLst>
      <p:ext uri="{BB962C8B-B14F-4D97-AF65-F5344CB8AC3E}">
        <p14:creationId xmlns:p14="http://schemas.microsoft.com/office/powerpoint/2010/main" xmlns="" val="44138486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154880" y="1447920"/>
            <a:ext cx="8825040" cy="33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l-GR" sz="7200" b="0" strike="noStrike" spc="-1">
                <a:solidFill>
                  <a:srgbClr val="EBEBEB"/>
                </a:solidFill>
                <a:uFill>
                  <a:solidFill>
                    <a:srgbClr val="FFFFFF"/>
                  </a:solidFill>
                </a:uFill>
                <a:latin typeface="Century Gothic"/>
              </a:rPr>
              <a:t>LAB – CISCO CONFIGURATION</a:t>
            </a:r>
            <a:endParaRPr lang="el-GR" sz="1800" b="0" strike="noStrike" spc="-1">
              <a:solidFill>
                <a:srgbClr val="000000"/>
              </a:solidFill>
              <a:uFill>
                <a:solidFill>
                  <a:srgbClr val="FFFFFF"/>
                </a:solidFill>
              </a:uFill>
              <a:latin typeface="Arial"/>
            </a:endParaRPr>
          </a:p>
        </p:txBody>
      </p:sp>
      <p:sp>
        <p:nvSpPr>
          <p:cNvPr id="133" name="CustomShape 2"/>
          <p:cNvSpPr/>
          <p:nvPr/>
        </p:nvSpPr>
        <p:spPr>
          <a:xfrm>
            <a:off x="1154880" y="4777560"/>
            <a:ext cx="8825040" cy="86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2000" b="0" strike="noStrike" cap="all" spc="-1" dirty="0" smtClean="0">
                <a:solidFill>
                  <a:srgbClr val="8AD0D6"/>
                </a:solidFill>
                <a:uFill>
                  <a:solidFill>
                    <a:srgbClr val="FFFFFF"/>
                  </a:solidFill>
                </a:uFill>
                <a:latin typeface="Century Gothic"/>
              </a:rPr>
              <a:t>Σ</a:t>
            </a:r>
            <a:r>
              <a:rPr lang="en-US" sz="2000" b="0" strike="noStrike" cap="all" spc="-1" dirty="0" smtClean="0">
                <a:solidFill>
                  <a:srgbClr val="8AD0D6"/>
                </a:solidFill>
                <a:uFill>
                  <a:solidFill>
                    <a:srgbClr val="FFFFFF"/>
                  </a:solidFill>
                </a:uFill>
                <a:latin typeface="Century Gothic"/>
              </a:rPr>
              <a:t>t</a:t>
            </a:r>
            <a:r>
              <a:rPr lang="el-GR" sz="2000" b="0" strike="noStrike" cap="all" spc="-1" dirty="0" smtClean="0">
                <a:solidFill>
                  <a:srgbClr val="8AD0D6"/>
                </a:solidFill>
                <a:uFill>
                  <a:solidFill>
                    <a:srgbClr val="FFFFFF"/>
                  </a:solidFill>
                </a:uFill>
                <a:latin typeface="Century Gothic"/>
              </a:rPr>
              <a:t>ΥΑ </a:t>
            </a:r>
            <a:r>
              <a:rPr lang="el-GR" sz="2000" b="0" strike="noStrike" cap="all" spc="-1" dirty="0">
                <a:solidFill>
                  <a:srgbClr val="8AD0D6"/>
                </a:solidFill>
                <a:uFill>
                  <a:solidFill>
                    <a:srgbClr val="FFFFFF"/>
                  </a:solidFill>
                </a:uFill>
                <a:latin typeface="Century Gothic"/>
              </a:rPr>
              <a:t>2018</a:t>
            </a:r>
            <a:endParaRPr lang="el-GR" sz="1800" b="0" strike="noStrike" spc="-1" dirty="0">
              <a:solidFill>
                <a:srgbClr val="000000"/>
              </a:solidFill>
              <a:uFill>
                <a:solidFill>
                  <a:srgbClr val="FFFFFF"/>
                </a:solidFill>
              </a:uFill>
              <a:latin typeface="Arial"/>
            </a:endParaRPr>
          </a:p>
          <a:p>
            <a:pPr>
              <a:lnSpc>
                <a:spcPct val="100000"/>
              </a:lnSpc>
            </a:pPr>
            <a:r>
              <a:rPr lang="el-GR" sz="2000" b="0" strike="noStrike" cap="all" spc="-1" dirty="0">
                <a:solidFill>
                  <a:srgbClr val="8AD0D6"/>
                </a:solidFill>
                <a:uFill>
                  <a:solidFill>
                    <a:srgbClr val="FFFFFF"/>
                  </a:solidFill>
                </a:uFill>
                <a:latin typeface="Century Gothic"/>
              </a:rPr>
              <a:t>ΣΓΟΣ (ΕΠ</a:t>
            </a:r>
            <a:r>
              <a:rPr lang="el-GR" sz="2000" b="0" strike="noStrike" cap="all" spc="-1">
                <a:solidFill>
                  <a:srgbClr val="8AD0D6"/>
                </a:solidFill>
                <a:uFill>
                  <a:solidFill>
                    <a:srgbClr val="FFFFFF"/>
                  </a:solidFill>
                </a:uFill>
                <a:latin typeface="Century Gothic"/>
              </a:rPr>
              <a:t>) </a:t>
            </a:r>
            <a:r>
              <a:rPr lang="el-GR" sz="2000" b="0" strike="noStrike" cap="all" spc="-1" smtClean="0">
                <a:solidFill>
                  <a:srgbClr val="8AD0D6"/>
                </a:solidFill>
                <a:uFill>
                  <a:solidFill>
                    <a:srgbClr val="FFFFFF"/>
                  </a:solidFill>
                </a:uFill>
                <a:latin typeface="Century Gothic"/>
              </a:rPr>
              <a:t>ΣΤΕΡΓΙΑΝΝΗΣ </a:t>
            </a:r>
            <a:r>
              <a:rPr lang="el-GR" sz="2000" b="0" strike="noStrike" cap="all" spc="-1" dirty="0">
                <a:solidFill>
                  <a:srgbClr val="8AD0D6"/>
                </a:solidFill>
                <a:uFill>
                  <a:solidFill>
                    <a:srgbClr val="FFFFFF"/>
                  </a:solidFill>
                </a:uFill>
                <a:latin typeface="Century Gothic"/>
              </a:rPr>
              <a:t>ΕΥΡΙΠΙΔΗΣ</a:t>
            </a:r>
            <a:endParaRPr lang="el-GR" sz="1800" b="0" strike="noStrike" spc="-1" dirty="0">
              <a:solidFill>
                <a:srgbClr val="000000"/>
              </a:solidFill>
              <a:uFill>
                <a:solidFill>
                  <a:srgbClr val="FFFFFF"/>
                </a:solidFill>
              </a:uFill>
              <a:latin typeface="Arial"/>
            </a:endParaRPr>
          </a:p>
        </p:txBody>
      </p:sp>
      <p:sp>
        <p:nvSpPr>
          <p:cNvPr id="134"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Κρυπτογράφηση Κωδικών </a:t>
            </a:r>
            <a:endParaRPr lang="el-GR" sz="1800" b="0" strike="noStrike" spc="-1">
              <a:solidFill>
                <a:srgbClr val="000000"/>
              </a:solidFill>
              <a:uFill>
                <a:solidFill>
                  <a:srgbClr val="FFFFFF"/>
                </a:solidFill>
              </a:uFill>
              <a:latin typeface="Arial"/>
            </a:endParaRPr>
          </a:p>
        </p:txBody>
      </p:sp>
      <p:sp>
        <p:nvSpPr>
          <p:cNvPr id="171"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72"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73" name="Εικόνα 1"/>
          <p:cNvPicPr/>
          <p:nvPr/>
        </p:nvPicPr>
        <p:blipFill>
          <a:blip r:embed="rId2"/>
          <a:stretch/>
        </p:blipFill>
        <p:spPr>
          <a:xfrm>
            <a:off x="2786400" y="1194480"/>
            <a:ext cx="6515280" cy="522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Παράδειγμα Ασφάλισης Switch</a:t>
            </a:r>
            <a:endParaRPr lang="el-GR" sz="1800" b="0" strike="noStrike" spc="-1">
              <a:solidFill>
                <a:srgbClr val="000000"/>
              </a:solidFill>
              <a:uFill>
                <a:solidFill>
                  <a:srgbClr val="FFFFFF"/>
                </a:solidFill>
              </a:uFill>
              <a:latin typeface="Arial"/>
            </a:endParaRPr>
          </a:p>
        </p:txBody>
      </p:sp>
      <p:sp>
        <p:nvSpPr>
          <p:cNvPr id="175"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8AD0D6"/>
              </a:buClr>
              <a:buSzPct val="80000"/>
              <a:buFont typeface="Wingdings 3" charset="2"/>
              <a:buChar char=""/>
            </a:pPr>
            <a:r>
              <a:rPr lang="el-GR" sz="2400" b="1" strike="noStrike" spc="-1" dirty="0" err="1">
                <a:solidFill>
                  <a:srgbClr val="FFFFFF"/>
                </a:solidFill>
                <a:uFill>
                  <a:solidFill>
                    <a:srgbClr val="FFFFFF"/>
                  </a:solidFill>
                </a:uFill>
                <a:latin typeface="Century Gothic"/>
              </a:rPr>
              <a:t>Encrypt</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all</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passwords</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service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password-encryption</a:t>
            </a: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dirty="0" err="1">
                <a:solidFill>
                  <a:srgbClr val="FFFFFF"/>
                </a:solidFill>
                <a:uFill>
                  <a:solidFill>
                    <a:srgbClr val="FFFFFF"/>
                  </a:solidFill>
                </a:uFill>
                <a:latin typeface="Century Gothic"/>
              </a:rPr>
              <a:t>Secure</a:t>
            </a:r>
            <a:r>
              <a:rPr lang="el-GR" sz="2400" b="1" strike="noStrike" spc="-1" dirty="0">
                <a:solidFill>
                  <a:srgbClr val="FFFFFF"/>
                </a:solidFill>
                <a:uFill>
                  <a:solidFill>
                    <a:srgbClr val="FFFFFF"/>
                  </a:solidFill>
                </a:uFill>
                <a:latin typeface="Century Gothic"/>
              </a:rPr>
              <a:t> the </a:t>
            </a:r>
            <a:r>
              <a:rPr lang="el-GR" sz="2400" b="1" strike="noStrike" spc="-1" dirty="0" err="1">
                <a:solidFill>
                  <a:srgbClr val="FFFFFF"/>
                </a:solidFill>
                <a:uFill>
                  <a:solidFill>
                    <a:srgbClr val="FFFFFF"/>
                  </a:solidFill>
                </a:uFill>
                <a:latin typeface="Century Gothic"/>
              </a:rPr>
              <a:t>privileged</a:t>
            </a:r>
            <a:r>
              <a:rPr lang="el-GR" sz="2400" b="1" strike="noStrike" spc="-1" dirty="0">
                <a:solidFill>
                  <a:srgbClr val="FFFFFF"/>
                </a:solidFill>
                <a:uFill>
                  <a:solidFill>
                    <a:srgbClr val="FFFFFF"/>
                  </a:solidFill>
                </a:uFill>
                <a:latin typeface="Century Gothic"/>
              </a:rPr>
              <a:t> EXEC </a:t>
            </a:r>
            <a:r>
              <a:rPr lang="el-GR" sz="2400" b="1" strike="noStrike" spc="-1" dirty="0" err="1">
                <a:solidFill>
                  <a:srgbClr val="FFFFFF"/>
                </a:solidFill>
                <a:uFill>
                  <a:solidFill>
                    <a:srgbClr val="FFFFFF"/>
                  </a:solidFill>
                </a:uFill>
                <a:latin typeface="Century Gothic"/>
              </a:rPr>
              <a:t>access</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with</a:t>
            </a:r>
            <a:r>
              <a:rPr lang="el-GR" sz="2400" b="1" strike="noStrike" spc="-1" dirty="0">
                <a:solidFill>
                  <a:srgbClr val="FFFFFF"/>
                </a:solidFill>
                <a:uFill>
                  <a:solidFill>
                    <a:srgbClr val="FFFFFF"/>
                  </a:solidFill>
                </a:uFill>
                <a:latin typeface="Century Gothic"/>
              </a:rPr>
              <a:t> the </a:t>
            </a:r>
            <a:r>
              <a:rPr lang="el-GR" sz="2400" b="1" strike="noStrike" spc="-1" dirty="0" err="1">
                <a:solidFill>
                  <a:srgbClr val="FFFFFF"/>
                </a:solidFill>
                <a:uFill>
                  <a:solidFill>
                    <a:srgbClr val="FFFFFF"/>
                  </a:solidFill>
                </a:uFill>
                <a:latin typeface="Century Gothic"/>
              </a:rPr>
              <a:t>password</a:t>
            </a:r>
            <a:r>
              <a:rPr lang="el-GR" sz="2400" b="1" strike="noStrike" spc="-1" dirty="0">
                <a:solidFill>
                  <a:srgbClr val="FFFFFF"/>
                </a:solidFill>
                <a:uFill>
                  <a:solidFill>
                    <a:srgbClr val="FFFFFF"/>
                  </a:solidFill>
                </a:uFill>
                <a:latin typeface="Century Gothic"/>
              </a:rPr>
              <a:t>. Cla55.</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enable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secret</a:t>
            </a:r>
            <a:r>
              <a:rPr lang="el-GR" sz="2400" b="0" strike="noStrike" spc="-1" dirty="0">
                <a:solidFill>
                  <a:srgbClr val="FFFFFF"/>
                </a:solidFill>
                <a:uFill>
                  <a:solidFill>
                    <a:srgbClr val="FFFFFF"/>
                  </a:solidFill>
                </a:uFill>
                <a:latin typeface="Century Gothic"/>
              </a:rPr>
              <a:t> Cla55</a:t>
            </a: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dirty="0" err="1">
                <a:solidFill>
                  <a:srgbClr val="FFFFFF"/>
                </a:solidFill>
                <a:uFill>
                  <a:solidFill>
                    <a:srgbClr val="FFFFFF"/>
                  </a:solidFill>
                </a:uFill>
                <a:latin typeface="Century Gothic"/>
              </a:rPr>
              <a:t>Secure</a:t>
            </a:r>
            <a:r>
              <a:rPr lang="el-GR" sz="2400" b="1" strike="noStrike" spc="-1" dirty="0">
                <a:solidFill>
                  <a:srgbClr val="FFFFFF"/>
                </a:solidFill>
                <a:uFill>
                  <a:solidFill>
                    <a:srgbClr val="FFFFFF"/>
                  </a:solidFill>
                </a:uFill>
                <a:latin typeface="Century Gothic"/>
              </a:rPr>
              <a:t> the </a:t>
            </a:r>
            <a:r>
              <a:rPr lang="el-GR" sz="2400" b="1" strike="noStrike" spc="-1" dirty="0" err="1">
                <a:solidFill>
                  <a:srgbClr val="FFFFFF"/>
                </a:solidFill>
                <a:uFill>
                  <a:solidFill>
                    <a:srgbClr val="FFFFFF"/>
                  </a:solidFill>
                </a:uFill>
                <a:latin typeface="Century Gothic"/>
              </a:rPr>
              <a:t>console</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line.Use</a:t>
            </a:r>
            <a:r>
              <a:rPr lang="el-GR" sz="2400" b="1" strike="noStrike" spc="-1" dirty="0">
                <a:solidFill>
                  <a:srgbClr val="FFFFFF"/>
                </a:solidFill>
                <a:uFill>
                  <a:solidFill>
                    <a:srgbClr val="FFFFFF"/>
                  </a:solidFill>
                </a:uFill>
                <a:latin typeface="Century Gothic"/>
              </a:rPr>
              <a:t> the </a:t>
            </a:r>
            <a:r>
              <a:rPr lang="el-GR" sz="2400" b="1" strike="noStrike" spc="-1" dirty="0" err="1">
                <a:solidFill>
                  <a:srgbClr val="FFFFFF"/>
                </a:solidFill>
                <a:uFill>
                  <a:solidFill>
                    <a:srgbClr val="FFFFFF"/>
                  </a:solidFill>
                </a:uFill>
                <a:latin typeface="Century Gothic"/>
              </a:rPr>
              <a:t>password</a:t>
            </a:r>
            <a:r>
              <a:rPr lang="el-GR" sz="2400" b="1" strike="noStrike" spc="-1" dirty="0">
                <a:solidFill>
                  <a:srgbClr val="FFFFFF"/>
                </a:solidFill>
                <a:uFill>
                  <a:solidFill>
                    <a:srgbClr val="FFFFFF"/>
                  </a:solidFill>
                </a:uFill>
                <a:latin typeface="Century Gothic"/>
              </a:rPr>
              <a:t> Cisc0.Allow </a:t>
            </a:r>
            <a:r>
              <a:rPr lang="el-GR" sz="2400" b="1" strike="noStrike" spc="-1" dirty="0" err="1">
                <a:solidFill>
                  <a:srgbClr val="FFFFFF"/>
                </a:solidFill>
                <a:uFill>
                  <a:solidFill>
                    <a:srgbClr val="FFFFFF"/>
                  </a:solidFill>
                </a:uFill>
                <a:latin typeface="Century Gothic"/>
              </a:rPr>
              <a:t>login</a:t>
            </a:r>
            <a:r>
              <a:rPr lang="el-GR" sz="2400" b="1" strike="noStrike" spc="-1" dirty="0">
                <a:solidFill>
                  <a:srgbClr val="FFFFFF"/>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line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console</a:t>
            </a:r>
            <a:r>
              <a:rPr lang="el-GR" sz="2400" b="0" strike="noStrike" spc="-1" dirty="0">
                <a:solidFill>
                  <a:srgbClr val="FFFFFF"/>
                </a:solidFill>
                <a:uFill>
                  <a:solidFill>
                    <a:srgbClr val="FFFFFF"/>
                  </a:solidFill>
                </a:uFill>
                <a:latin typeface="Century Gothic"/>
              </a:rPr>
              <a:t> 0</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config-line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password</a:t>
            </a:r>
            <a:r>
              <a:rPr lang="el-GR" sz="2400" b="0" strike="noStrike" spc="-1" dirty="0">
                <a:solidFill>
                  <a:srgbClr val="FFFFFF"/>
                </a:solidFill>
                <a:uFill>
                  <a:solidFill>
                    <a:srgbClr val="FFFFFF"/>
                  </a:solidFill>
                </a:uFill>
                <a:latin typeface="Century Gothic"/>
              </a:rPr>
              <a:t> Cisc0</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config-line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login</a:t>
            </a: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dirty="0" err="1">
                <a:solidFill>
                  <a:srgbClr val="FFFFFF"/>
                </a:solidFill>
                <a:uFill>
                  <a:solidFill>
                    <a:srgbClr val="FFFFFF"/>
                  </a:solidFill>
                </a:uFill>
                <a:latin typeface="Century Gothic"/>
              </a:rPr>
              <a:t>Secure</a:t>
            </a:r>
            <a:r>
              <a:rPr lang="el-GR" sz="2400" b="1" strike="noStrike" spc="-1" dirty="0">
                <a:solidFill>
                  <a:srgbClr val="FFFFFF"/>
                </a:solidFill>
                <a:uFill>
                  <a:solidFill>
                    <a:srgbClr val="FFFFFF"/>
                  </a:solidFill>
                </a:uFill>
                <a:latin typeface="Century Gothic"/>
              </a:rPr>
              <a:t> the </a:t>
            </a:r>
            <a:r>
              <a:rPr lang="el-GR" sz="2400" b="1" strike="noStrike" spc="-1" dirty="0" err="1">
                <a:solidFill>
                  <a:srgbClr val="FFFFFF"/>
                </a:solidFill>
                <a:uFill>
                  <a:solidFill>
                    <a:srgbClr val="FFFFFF"/>
                  </a:solidFill>
                </a:uFill>
                <a:latin typeface="Century Gothic"/>
              </a:rPr>
              <a:t>first</a:t>
            </a:r>
            <a:r>
              <a:rPr lang="el-GR" sz="2400" b="1" strike="noStrike" spc="-1" dirty="0">
                <a:solidFill>
                  <a:srgbClr val="FFFFFF"/>
                </a:solidFill>
                <a:uFill>
                  <a:solidFill>
                    <a:srgbClr val="FFFFFF"/>
                  </a:solidFill>
                </a:uFill>
                <a:latin typeface="Century Gothic"/>
              </a:rPr>
              <a:t> 16 VTY </a:t>
            </a:r>
            <a:r>
              <a:rPr lang="el-GR" sz="2400" b="1" strike="noStrike" spc="-1" dirty="0" err="1">
                <a:solidFill>
                  <a:srgbClr val="FFFFFF"/>
                </a:solidFill>
                <a:uFill>
                  <a:solidFill>
                    <a:srgbClr val="FFFFFF"/>
                  </a:solidFill>
                </a:uFill>
                <a:latin typeface="Century Gothic"/>
              </a:rPr>
              <a:t>lines.Use</a:t>
            </a:r>
            <a:r>
              <a:rPr lang="el-GR" sz="2400" b="1" strike="noStrike" spc="-1" dirty="0">
                <a:solidFill>
                  <a:srgbClr val="FFFFFF"/>
                </a:solidFill>
                <a:uFill>
                  <a:solidFill>
                    <a:srgbClr val="FFFFFF"/>
                  </a:solidFill>
                </a:uFill>
                <a:latin typeface="Century Gothic"/>
              </a:rPr>
              <a:t> the </a:t>
            </a:r>
            <a:r>
              <a:rPr lang="el-GR" sz="2400" b="1" strike="noStrike" spc="-1" dirty="0" err="1">
                <a:solidFill>
                  <a:srgbClr val="FFFFFF"/>
                </a:solidFill>
                <a:uFill>
                  <a:solidFill>
                    <a:srgbClr val="FFFFFF"/>
                  </a:solidFill>
                </a:uFill>
                <a:latin typeface="Century Gothic"/>
              </a:rPr>
              <a:t>password</a:t>
            </a:r>
            <a:r>
              <a:rPr lang="el-GR" sz="2400" b="1" strike="noStrike" spc="-1" dirty="0">
                <a:solidFill>
                  <a:srgbClr val="FFFFFF"/>
                </a:solidFill>
                <a:uFill>
                  <a:solidFill>
                    <a:srgbClr val="FFFFFF"/>
                  </a:solidFill>
                </a:uFill>
                <a:latin typeface="Century Gothic"/>
              </a:rPr>
              <a:t> Cisc0.Allow </a:t>
            </a:r>
            <a:r>
              <a:rPr lang="el-GR" sz="2400" b="1" strike="noStrike" spc="-1" dirty="0" err="1">
                <a:solidFill>
                  <a:srgbClr val="FFFFFF"/>
                </a:solidFill>
                <a:uFill>
                  <a:solidFill>
                    <a:srgbClr val="FFFFFF"/>
                  </a:solidFill>
                </a:uFill>
                <a:latin typeface="Century Gothic"/>
              </a:rPr>
              <a:t>login</a:t>
            </a:r>
            <a:r>
              <a:rPr lang="el-GR" sz="2400" b="1" strike="noStrike" spc="-1" dirty="0">
                <a:solidFill>
                  <a:srgbClr val="FFFFFF"/>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line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vty</a:t>
            </a:r>
            <a:r>
              <a:rPr lang="el-GR" sz="2400" b="0" strike="noStrike" spc="-1" dirty="0">
                <a:solidFill>
                  <a:srgbClr val="FFFFFF"/>
                </a:solidFill>
                <a:uFill>
                  <a:solidFill>
                    <a:srgbClr val="FFFFFF"/>
                  </a:solidFill>
                </a:uFill>
                <a:latin typeface="Century Gothic"/>
              </a:rPr>
              <a:t> 0 15</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config-line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password</a:t>
            </a:r>
            <a:r>
              <a:rPr lang="el-GR" sz="2400" b="0" strike="noStrike" spc="-1" dirty="0">
                <a:solidFill>
                  <a:srgbClr val="FFFFFF"/>
                </a:solidFill>
                <a:uFill>
                  <a:solidFill>
                    <a:srgbClr val="FFFFFF"/>
                  </a:solidFill>
                </a:uFill>
                <a:latin typeface="Century Gothic"/>
              </a:rPr>
              <a:t> Cisc0</a:t>
            </a:r>
            <a:endParaRPr lang="el-GR" sz="1800" b="0" strike="noStrike" spc="-1" dirty="0">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dirty="0">
                <a:solidFill>
                  <a:srgbClr val="FFFFFF"/>
                </a:solidFill>
                <a:uFill>
                  <a:solidFill>
                    <a:srgbClr val="FFFFFF"/>
                  </a:solidFill>
                </a:uFill>
                <a:latin typeface="Century Gothic"/>
              </a:rPr>
              <a:t>Sw-Floor-1(</a:t>
            </a:r>
            <a:r>
              <a:rPr lang="el-GR" sz="2400" b="0" strike="noStrike" spc="-1" dirty="0" err="1">
                <a:solidFill>
                  <a:srgbClr val="FFFFFF"/>
                </a:solidFill>
                <a:uFill>
                  <a:solidFill>
                    <a:srgbClr val="FFFFFF"/>
                  </a:solidFill>
                </a:uFill>
                <a:latin typeface="Century Gothic"/>
              </a:rPr>
              <a:t>config-line</a:t>
            </a:r>
            <a:r>
              <a:rPr lang="el-GR" sz="2400" b="0" strike="noStrike" spc="-1" dirty="0">
                <a:solidFill>
                  <a:srgbClr val="FFFFFF"/>
                </a:solidFill>
                <a:uFill>
                  <a:solidFill>
                    <a:srgbClr val="FFFFFF"/>
                  </a:solidFill>
                </a:uFill>
                <a:latin typeface="Century Gothic"/>
              </a:rPr>
              <a:t>)# </a:t>
            </a:r>
            <a:r>
              <a:rPr lang="el-GR" sz="2400" b="0" strike="noStrike" spc="-1" dirty="0" err="1">
                <a:solidFill>
                  <a:srgbClr val="FFFFFF"/>
                </a:solidFill>
                <a:uFill>
                  <a:solidFill>
                    <a:srgbClr val="FFFFFF"/>
                  </a:solidFill>
                </a:uFill>
                <a:latin typeface="Century Gothic"/>
              </a:rPr>
              <a:t>login</a:t>
            </a: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dirty="0" err="1">
                <a:solidFill>
                  <a:srgbClr val="FFFFFF"/>
                </a:solidFill>
                <a:uFill>
                  <a:solidFill>
                    <a:srgbClr val="FFFFFF"/>
                  </a:solidFill>
                </a:uFill>
                <a:latin typeface="Century Gothic"/>
              </a:rPr>
              <a:t>You</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have</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successfully</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limited</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access</a:t>
            </a:r>
            <a:r>
              <a:rPr lang="el-GR" sz="2400" b="1" strike="noStrike" spc="-1" dirty="0">
                <a:solidFill>
                  <a:srgbClr val="FFFFFF"/>
                </a:solidFill>
                <a:uFill>
                  <a:solidFill>
                    <a:srgbClr val="FFFFFF"/>
                  </a:solidFill>
                </a:uFill>
                <a:latin typeface="Century Gothic"/>
              </a:rPr>
              <a:t> </a:t>
            </a:r>
            <a:r>
              <a:rPr lang="el-GR" sz="2400" b="1" strike="noStrike" spc="-1" dirty="0" err="1">
                <a:solidFill>
                  <a:srgbClr val="FFFFFF"/>
                </a:solidFill>
                <a:uFill>
                  <a:solidFill>
                    <a:srgbClr val="FFFFFF"/>
                  </a:solidFill>
                </a:uFill>
                <a:latin typeface="Century Gothic"/>
              </a:rPr>
              <a:t>to</a:t>
            </a:r>
            <a:r>
              <a:rPr lang="el-GR" sz="2400" b="1" strike="noStrike" spc="-1" dirty="0">
                <a:solidFill>
                  <a:srgbClr val="FFFFFF"/>
                </a:solidFill>
                <a:uFill>
                  <a:solidFill>
                    <a:srgbClr val="FFFFFF"/>
                  </a:solidFill>
                </a:uFill>
                <a:latin typeface="Century Gothic"/>
              </a:rPr>
              <a:t> a </a:t>
            </a:r>
            <a:r>
              <a:rPr lang="el-GR" sz="2400" b="1" strike="noStrike" spc="-1" dirty="0" err="1">
                <a:solidFill>
                  <a:srgbClr val="FFFFFF"/>
                </a:solidFill>
                <a:uFill>
                  <a:solidFill>
                    <a:srgbClr val="FFFFFF"/>
                  </a:solidFill>
                </a:uFill>
                <a:latin typeface="Century Gothic"/>
              </a:rPr>
              <a:t>switch</a:t>
            </a:r>
            <a:r>
              <a:rPr lang="el-GR" sz="2400" b="1" strike="noStrike" spc="-1" dirty="0">
                <a:solidFill>
                  <a:srgbClr val="FFFFFF"/>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176"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Αποθήκευση Ρυθμίσεων</a:t>
            </a:r>
            <a:endParaRPr lang="el-GR" sz="1800" b="0" strike="noStrike" spc="-1">
              <a:solidFill>
                <a:srgbClr val="000000"/>
              </a:solidFill>
              <a:uFill>
                <a:solidFill>
                  <a:srgbClr val="FFFFFF"/>
                </a:solidFill>
              </a:uFill>
              <a:latin typeface="Arial"/>
            </a:endParaRPr>
          </a:p>
        </p:txBody>
      </p:sp>
      <p:sp>
        <p:nvSpPr>
          <p:cNvPr id="178"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79"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80" name="Εικόνα 1"/>
          <p:cNvPicPr/>
          <p:nvPr/>
        </p:nvPicPr>
        <p:blipFill>
          <a:blip r:embed="rId2"/>
          <a:stretch/>
        </p:blipFill>
        <p:spPr>
          <a:xfrm>
            <a:off x="1737720" y="1146960"/>
            <a:ext cx="8612640" cy="5554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Ρυθμίσεις Διευθύνσεων ΙΡ</a:t>
            </a:r>
            <a:endParaRPr lang="el-GR" sz="1800" b="0" strike="noStrike" spc="-1">
              <a:solidFill>
                <a:srgbClr val="000000"/>
              </a:solidFill>
              <a:uFill>
                <a:solidFill>
                  <a:srgbClr val="FFFFFF"/>
                </a:solidFill>
              </a:uFill>
              <a:latin typeface="Arial"/>
            </a:endParaRPr>
          </a:p>
        </p:txBody>
      </p:sp>
      <p:sp>
        <p:nvSpPr>
          <p:cNvPr id="182"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83"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84" name="Εικόνα 2"/>
          <p:cNvPicPr/>
          <p:nvPr/>
        </p:nvPicPr>
        <p:blipFill>
          <a:blip r:embed="rId2"/>
          <a:stretch/>
        </p:blipFill>
        <p:spPr>
          <a:xfrm>
            <a:off x="199800" y="1146960"/>
            <a:ext cx="2898000" cy="3409200"/>
          </a:xfrm>
          <a:prstGeom prst="rect">
            <a:avLst/>
          </a:prstGeom>
          <a:ln>
            <a:noFill/>
          </a:ln>
        </p:spPr>
      </p:pic>
      <p:pic>
        <p:nvPicPr>
          <p:cNvPr id="185" name="Εικόνα 3"/>
          <p:cNvPicPr/>
          <p:nvPr/>
        </p:nvPicPr>
        <p:blipFill>
          <a:blip r:embed="rId3"/>
          <a:stretch/>
        </p:blipFill>
        <p:spPr>
          <a:xfrm>
            <a:off x="3250440" y="1146960"/>
            <a:ext cx="2954880" cy="3461400"/>
          </a:xfrm>
          <a:prstGeom prst="rect">
            <a:avLst/>
          </a:prstGeom>
          <a:ln>
            <a:noFill/>
          </a:ln>
        </p:spPr>
      </p:pic>
      <p:pic>
        <p:nvPicPr>
          <p:cNvPr id="186" name="Εικόνα 4"/>
          <p:cNvPicPr/>
          <p:nvPr/>
        </p:nvPicPr>
        <p:blipFill>
          <a:blip r:embed="rId4"/>
          <a:stretch/>
        </p:blipFill>
        <p:spPr>
          <a:xfrm>
            <a:off x="4150440" y="3415680"/>
            <a:ext cx="7381440" cy="288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dirty="0" smtClean="0">
                <a:solidFill>
                  <a:srgbClr val="EBEBEB"/>
                </a:solidFill>
                <a:uFill>
                  <a:solidFill>
                    <a:srgbClr val="FFFFFF"/>
                  </a:solidFill>
                </a:uFill>
                <a:latin typeface="Century Gothic"/>
              </a:rPr>
              <a:t>Banner </a:t>
            </a:r>
            <a:r>
              <a:rPr lang="en-US" sz="4200" spc="-1" dirty="0" err="1" smtClean="0">
                <a:solidFill>
                  <a:srgbClr val="EBEBEB"/>
                </a:solidFill>
                <a:uFill>
                  <a:solidFill>
                    <a:srgbClr val="FFFFFF"/>
                  </a:solidFill>
                </a:uFill>
                <a:latin typeface="Century Gothic"/>
              </a:rPr>
              <a:t>motd</a:t>
            </a:r>
            <a:endParaRPr lang="el-GR" sz="1800" b="0" strike="noStrike" spc="-1" dirty="0">
              <a:solidFill>
                <a:srgbClr val="000000"/>
              </a:solidFill>
              <a:uFill>
                <a:solidFill>
                  <a:srgbClr val="FFFFFF"/>
                </a:solidFill>
              </a:uFill>
              <a:latin typeface="Arial"/>
            </a:endParaRPr>
          </a:p>
        </p:txBody>
      </p:sp>
      <p:sp>
        <p:nvSpPr>
          <p:cNvPr id="182"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83"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
        <p:nvSpPr>
          <p:cNvPr id="8" name="CustomShape 2"/>
          <p:cNvSpPr/>
          <p:nvPr/>
        </p:nvSpPr>
        <p:spPr>
          <a:xfrm>
            <a:off x="585840" y="12993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8AD0D6"/>
              </a:buClr>
              <a:buSzPct val="80000"/>
              <a:buFont typeface="Wingdings 3" charset="2"/>
              <a:buChar char=""/>
            </a:pPr>
            <a:r>
              <a:rPr lang="el-GR" sz="2400" spc="-1" dirty="0">
                <a:solidFill>
                  <a:srgbClr val="FFFFFF"/>
                </a:solidFill>
                <a:uFill>
                  <a:solidFill>
                    <a:srgbClr val="FFFFFF"/>
                  </a:solidFill>
                </a:uFill>
              </a:rPr>
              <a:t>Για να δημιουργήσετε ένα μήνυμα </a:t>
            </a:r>
            <a:r>
              <a:rPr lang="el-GR" sz="2400" spc="-1" dirty="0" err="1">
                <a:solidFill>
                  <a:srgbClr val="FFFFFF"/>
                </a:solidFill>
                <a:uFill>
                  <a:solidFill>
                    <a:srgbClr val="FFFFFF"/>
                  </a:solidFill>
                </a:uFill>
              </a:rPr>
              <a:t>banner</a:t>
            </a:r>
            <a:r>
              <a:rPr lang="el-GR" sz="2400" spc="-1" dirty="0">
                <a:solidFill>
                  <a:srgbClr val="FFFFFF"/>
                </a:solidFill>
                <a:uFill>
                  <a:solidFill>
                    <a:srgbClr val="FFFFFF"/>
                  </a:solidFill>
                </a:uFill>
              </a:rPr>
              <a:t> της ημέρας σε μια συσκευή δικτύου, χρησιμοποιήστε την εντολή </a:t>
            </a:r>
            <a:r>
              <a:rPr lang="el-GR" sz="2400" b="1" spc="-1" dirty="0" err="1">
                <a:solidFill>
                  <a:srgbClr val="FFFFFF"/>
                </a:solidFill>
                <a:uFill>
                  <a:solidFill>
                    <a:srgbClr val="FFFFFF"/>
                  </a:solidFill>
                </a:uFill>
              </a:rPr>
              <a:t>banner</a:t>
            </a:r>
            <a:r>
              <a:rPr lang="el-GR" sz="2400" b="1" spc="-1" dirty="0">
                <a:solidFill>
                  <a:srgbClr val="FFFFFF"/>
                </a:solidFill>
                <a:uFill>
                  <a:solidFill>
                    <a:srgbClr val="FFFFFF"/>
                  </a:solidFill>
                </a:uFill>
              </a:rPr>
              <a:t> </a:t>
            </a:r>
            <a:r>
              <a:rPr lang="el-GR" sz="2400" b="1" spc="-1" dirty="0" err="1">
                <a:solidFill>
                  <a:srgbClr val="FFFFFF"/>
                </a:solidFill>
                <a:uFill>
                  <a:solidFill>
                    <a:srgbClr val="FFFFFF"/>
                  </a:solidFill>
                </a:uFill>
              </a:rPr>
              <a:t>motd</a:t>
            </a:r>
            <a:r>
              <a:rPr lang="el-GR" sz="2400" b="1" spc="-1" dirty="0">
                <a:solidFill>
                  <a:srgbClr val="FFFFFF"/>
                </a:solidFill>
                <a:uFill>
                  <a:solidFill>
                    <a:srgbClr val="FFFFFF"/>
                  </a:solidFill>
                </a:uFill>
              </a:rPr>
              <a:t> # το μήνυμα της ημέρας </a:t>
            </a:r>
            <a:r>
              <a:rPr lang="el-GR" sz="2400" b="1" spc="-1" dirty="0" smtClean="0">
                <a:solidFill>
                  <a:srgbClr val="FFFFFF"/>
                </a:solidFill>
                <a:uFill>
                  <a:solidFill>
                    <a:srgbClr val="FFFFFF"/>
                  </a:solidFill>
                </a:uFill>
              </a:rPr>
              <a:t>#</a:t>
            </a:r>
            <a:endParaRPr lang="en-US" sz="2400" b="1" spc="-1" dirty="0" smtClean="0">
              <a:solidFill>
                <a:srgbClr val="FFFFFF"/>
              </a:solidFill>
              <a:uFill>
                <a:solidFill>
                  <a:srgbClr val="FFFFFF"/>
                </a:solidFill>
              </a:uFill>
            </a:endParaRPr>
          </a:p>
          <a:p>
            <a:pPr marL="343080" indent="-34236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Το "#" στη σύνταξη της εντολής ονομάζεται </a:t>
            </a:r>
            <a:r>
              <a:rPr lang="el-GR" sz="2400" spc="-1" dirty="0" err="1">
                <a:solidFill>
                  <a:srgbClr val="FFFFFF"/>
                </a:solidFill>
                <a:uFill>
                  <a:solidFill>
                    <a:srgbClr val="FFFFFF"/>
                  </a:solidFill>
                </a:uFill>
              </a:rPr>
              <a:t>οριοθετικός</a:t>
            </a:r>
            <a:r>
              <a:rPr lang="el-GR" sz="2400" spc="-1" dirty="0">
                <a:solidFill>
                  <a:srgbClr val="FFFFFF"/>
                </a:solidFill>
                <a:uFill>
                  <a:solidFill>
                    <a:srgbClr val="FFFFFF"/>
                  </a:solidFill>
                </a:uFill>
              </a:rPr>
              <a:t> χαρακτήρας. Εισάγεται πριν και μετά το μήνυμα. Ο χαρακτήρας οριοθέτησης μπορεί να είναι οποιοσδήποτε χαρακτήρας, εφόσον δεν εμφανίζεται στο μήνυμα</a:t>
            </a:r>
            <a:r>
              <a:rPr lang="el-GR" sz="2400" spc="-1" dirty="0" smtClean="0">
                <a:solidFill>
                  <a:srgbClr val="FFFFFF"/>
                </a:solidFill>
                <a:uFill>
                  <a:solidFill>
                    <a:srgbClr val="FFFFFF"/>
                  </a:solidFill>
                </a:uFill>
              </a:rPr>
              <a:t>.</a:t>
            </a:r>
            <a:endParaRPr lang="en-US" sz="2400" spc="-1" dirty="0" smtClean="0">
              <a:solidFill>
                <a:srgbClr val="FFFFFF"/>
              </a:solidFill>
              <a:uFill>
                <a:solidFill>
                  <a:srgbClr val="FFFFFF"/>
                </a:solidFill>
              </a:uFill>
            </a:endParaRPr>
          </a:p>
          <a:p>
            <a:pPr marL="343080" indent="-34236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Το ακριβές περιεχόμενο ή διατύπωση ενός </a:t>
            </a:r>
            <a:r>
              <a:rPr lang="el-GR" sz="2400" spc="-1" dirty="0" err="1">
                <a:solidFill>
                  <a:srgbClr val="FFFFFF"/>
                </a:solidFill>
                <a:uFill>
                  <a:solidFill>
                    <a:srgbClr val="FFFFFF"/>
                  </a:solidFill>
                </a:uFill>
              </a:rPr>
              <a:t>banner</a:t>
            </a:r>
            <a:r>
              <a:rPr lang="el-GR" sz="2400" spc="-1" dirty="0">
                <a:solidFill>
                  <a:srgbClr val="FFFFFF"/>
                </a:solidFill>
                <a:uFill>
                  <a:solidFill>
                    <a:srgbClr val="FFFFFF"/>
                  </a:solidFill>
                </a:uFill>
              </a:rPr>
              <a:t> εξαρτάται από τους τοπικούς νόμους και τις εταιρικές πολιτικές</a:t>
            </a:r>
            <a:r>
              <a:rPr lang="el-GR" sz="2400" spc="-1" dirty="0" smtClean="0">
                <a:solidFill>
                  <a:srgbClr val="FFFFFF"/>
                </a:solidFill>
                <a:uFill>
                  <a:solidFill>
                    <a:srgbClr val="FFFFFF"/>
                  </a:solidFill>
                </a:uFill>
              </a:rPr>
              <a:t>.</a:t>
            </a:r>
            <a:endParaRPr lang="en-US" sz="2400" spc="-1" dirty="0" smtClean="0">
              <a:solidFill>
                <a:srgbClr val="FFFFFF"/>
              </a:solidFill>
              <a:uFill>
                <a:solidFill>
                  <a:srgbClr val="FFFFFF"/>
                </a:solidFill>
              </a:uFill>
            </a:endParaRPr>
          </a:p>
          <a:p>
            <a:pPr marL="343080" indent="-34236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Το </a:t>
            </a:r>
            <a:r>
              <a:rPr lang="el-GR" sz="2400" spc="-1" dirty="0" err="1">
                <a:solidFill>
                  <a:srgbClr val="FFFFFF"/>
                </a:solidFill>
                <a:uFill>
                  <a:solidFill>
                    <a:srgbClr val="FFFFFF"/>
                  </a:solidFill>
                </a:uFill>
              </a:rPr>
              <a:t>banner</a:t>
            </a:r>
            <a:r>
              <a:rPr lang="el-GR" sz="2400" spc="-1" dirty="0" smtClean="0">
                <a:solidFill>
                  <a:srgbClr val="FFFFFF"/>
                </a:solidFill>
                <a:uFill>
                  <a:solidFill>
                    <a:srgbClr val="FFFFFF"/>
                  </a:solidFill>
                </a:uFill>
              </a:rPr>
              <a:t> </a:t>
            </a:r>
            <a:r>
              <a:rPr lang="el-GR" sz="2400" spc="-1" dirty="0">
                <a:solidFill>
                  <a:srgbClr val="FFFFFF"/>
                </a:solidFill>
                <a:uFill>
                  <a:solidFill>
                    <a:srgbClr val="FFFFFF"/>
                  </a:solidFill>
                </a:uFill>
              </a:rPr>
              <a:t>θα πρέπει να δηλώνει ότι επιτρέπεται η πρόσβαση στη συσκευή μόνο εξουσιοδοτημένο προσωπικό. </a:t>
            </a:r>
            <a:endParaRPr lang="en-US" sz="2400" spc="-1" dirty="0" smtClean="0">
              <a:solidFill>
                <a:srgbClr val="FFFFFF"/>
              </a:solidFill>
              <a:uFill>
                <a:solidFill>
                  <a:srgbClr val="FFFFFF"/>
                </a:solidFill>
              </a:uFill>
            </a:endParaRPr>
          </a:p>
          <a:p>
            <a:pPr marL="343080" indent="-34236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Οποιαδήποτε </a:t>
            </a:r>
            <a:r>
              <a:rPr lang="el-GR" sz="2400" spc="-1" dirty="0">
                <a:solidFill>
                  <a:srgbClr val="FFFFFF"/>
                </a:solidFill>
                <a:uFill>
                  <a:solidFill>
                    <a:srgbClr val="FFFFFF"/>
                  </a:solidFill>
                </a:uFill>
              </a:rPr>
              <a:t>διατύπωση που </a:t>
            </a:r>
            <a:r>
              <a:rPr lang="el-GR" sz="2400" spc="-1" dirty="0" smtClean="0">
                <a:solidFill>
                  <a:srgbClr val="FFFFFF"/>
                </a:solidFill>
                <a:uFill>
                  <a:solidFill>
                    <a:srgbClr val="FFFFFF"/>
                  </a:solidFill>
                </a:uFill>
              </a:rPr>
              <a:t>υποδηλώνει</a:t>
            </a:r>
            <a:r>
              <a:rPr lang="en-US" sz="2400" spc="-1" dirty="0" smtClean="0">
                <a:solidFill>
                  <a:srgbClr val="FFFFFF"/>
                </a:solidFill>
                <a:uFill>
                  <a:solidFill>
                    <a:srgbClr val="FFFFFF"/>
                  </a:solidFill>
                </a:uFill>
              </a:rPr>
              <a:t> </a:t>
            </a:r>
            <a:r>
              <a:rPr lang="el-GR" sz="2400" spc="-1" dirty="0" smtClean="0">
                <a:solidFill>
                  <a:srgbClr val="FFFFFF"/>
                </a:solidFill>
                <a:uFill>
                  <a:solidFill>
                    <a:srgbClr val="FFFFFF"/>
                  </a:solidFill>
                </a:uFill>
              </a:rPr>
              <a:t>ότι η  </a:t>
            </a:r>
            <a:r>
              <a:rPr lang="el-GR" sz="2400" spc="-1" dirty="0">
                <a:solidFill>
                  <a:srgbClr val="FFFFFF"/>
                </a:solidFill>
                <a:uFill>
                  <a:solidFill>
                    <a:srgbClr val="FFFFFF"/>
                  </a:solidFill>
                </a:uFill>
              </a:rPr>
              <a:t>σύνδεση είναι "ευπρόσδεκτη" </a:t>
            </a:r>
            <a:r>
              <a:rPr lang="el-GR" sz="2400" spc="-1" dirty="0" smtClean="0">
                <a:solidFill>
                  <a:srgbClr val="FFFFFF"/>
                </a:solidFill>
                <a:uFill>
                  <a:solidFill>
                    <a:srgbClr val="FFFFFF"/>
                  </a:solidFill>
                </a:uFill>
              </a:rPr>
              <a:t>είναι </a:t>
            </a:r>
            <a:r>
              <a:rPr lang="el-GR" sz="2400" spc="-1" dirty="0">
                <a:solidFill>
                  <a:srgbClr val="FFFFFF"/>
                </a:solidFill>
                <a:uFill>
                  <a:solidFill>
                    <a:srgbClr val="FFFFFF"/>
                  </a:solidFill>
                </a:uFill>
              </a:rPr>
              <a:t>ακατάλληλη.</a:t>
            </a:r>
          </a:p>
        </p:txBody>
      </p:sp>
    </p:spTree>
    <p:extLst>
      <p:ext uri="{BB962C8B-B14F-4D97-AF65-F5344CB8AC3E}">
        <p14:creationId xmlns:p14="http://schemas.microsoft.com/office/powerpoint/2010/main" xmlns="" val="24744923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Τρόποι πρόσβασης</a:t>
            </a:r>
            <a:endParaRPr lang="el-GR" sz="1800" b="0" strike="noStrike" spc="-1">
              <a:solidFill>
                <a:srgbClr val="000000"/>
              </a:solidFill>
              <a:uFill>
                <a:solidFill>
                  <a:srgbClr val="FFFFFF"/>
                </a:solidFill>
              </a:uFill>
              <a:latin typeface="Arial"/>
            </a:endParaRPr>
          </a:p>
        </p:txBody>
      </p:sp>
      <p:sp>
        <p:nvSpPr>
          <p:cNvPr id="136"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Βασικοί τρόποι:</a:t>
            </a:r>
            <a:endParaRPr lang="el-GR" sz="1800" b="0" strike="noStrike" spc="-1">
              <a:solidFill>
                <a:srgbClr val="000000"/>
              </a:solidFill>
              <a:uFill>
                <a:solidFill>
                  <a:srgbClr val="FFFFFF"/>
                </a:solidFill>
              </a:uFill>
              <a:latin typeface="Arial"/>
            </a:endParaRPr>
          </a:p>
          <a:p>
            <a:pPr marL="743040" lvl="1" indent="-285120">
              <a:lnSpc>
                <a:spcPct val="100000"/>
              </a:lnSpc>
              <a:buClr>
                <a:srgbClr val="8AD0D6"/>
              </a:buClr>
              <a:buSzPct val="80000"/>
              <a:buFont typeface="Wingdings 3" charset="2"/>
              <a:buChar char=""/>
            </a:pPr>
            <a:r>
              <a:rPr lang="el-GR" sz="2600" b="0" strike="noStrike" spc="-1">
                <a:solidFill>
                  <a:srgbClr val="FFFFFF"/>
                </a:solidFill>
                <a:uFill>
                  <a:solidFill>
                    <a:srgbClr val="FFFFFF"/>
                  </a:solidFill>
                </a:uFill>
                <a:latin typeface="Century Gothic"/>
              </a:rPr>
              <a:t>Console</a:t>
            </a:r>
            <a:endParaRPr lang="el-GR" sz="1800" b="0" strike="noStrike" spc="-1">
              <a:solidFill>
                <a:srgbClr val="000000"/>
              </a:solidFill>
              <a:uFill>
                <a:solidFill>
                  <a:srgbClr val="FFFFFF"/>
                </a:solidFill>
              </a:uFill>
              <a:latin typeface="Arial"/>
            </a:endParaRPr>
          </a:p>
          <a:p>
            <a:pPr marL="1200240" lvl="2" indent="-28512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Πρόκειται για μια θύρα φυσικής διαχείρισης που παρέχει πρόσβαση εκτός δικτύου σε μια συσκευή της Cisco.</a:t>
            </a:r>
            <a:endParaRPr lang="el-GR" sz="1800" b="0" strike="noStrike" spc="-1">
              <a:solidFill>
                <a:srgbClr val="000000"/>
              </a:solidFill>
              <a:uFill>
                <a:solidFill>
                  <a:srgbClr val="FFFFFF"/>
                </a:solidFill>
              </a:uFill>
              <a:latin typeface="Arial"/>
            </a:endParaRPr>
          </a:p>
          <a:p>
            <a:pPr marL="743040" lvl="1" indent="-285120">
              <a:lnSpc>
                <a:spcPct val="100000"/>
              </a:lnSpc>
              <a:buClr>
                <a:srgbClr val="8AD0D6"/>
              </a:buClr>
              <a:buSzPct val="80000"/>
              <a:buFont typeface="Wingdings 3" charset="2"/>
              <a:buChar char=""/>
            </a:pPr>
            <a:r>
              <a:rPr lang="el-GR" sz="2600" b="0" strike="noStrike" spc="-1">
                <a:solidFill>
                  <a:srgbClr val="FFFFFF"/>
                </a:solidFill>
                <a:uFill>
                  <a:solidFill>
                    <a:srgbClr val="FFFFFF"/>
                  </a:solidFill>
                </a:uFill>
                <a:latin typeface="Century Gothic"/>
              </a:rPr>
              <a:t>SSH</a:t>
            </a:r>
            <a:endParaRPr lang="el-GR" sz="1800" b="0" strike="noStrike" spc="-1">
              <a:solidFill>
                <a:srgbClr val="000000"/>
              </a:solidFill>
              <a:uFill>
                <a:solidFill>
                  <a:srgbClr val="FFFFFF"/>
                </a:solidFill>
              </a:uFill>
              <a:latin typeface="Arial"/>
            </a:endParaRPr>
          </a:p>
          <a:p>
            <a:pPr marL="1200240" lvl="2" indent="-28512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Το SSH είναι μια μέθοδος για την απομακρυσμένη εγκατάσταση μιας ασφαλούς σύνδεσης CLI μέσω μιας εικονικής διασύνδεσης διαμέσου του δικτύου.</a:t>
            </a:r>
            <a:endParaRPr lang="el-GR" sz="1800" b="0" strike="noStrike" spc="-1">
              <a:solidFill>
                <a:srgbClr val="000000"/>
              </a:solidFill>
              <a:uFill>
                <a:solidFill>
                  <a:srgbClr val="FFFFFF"/>
                </a:solidFill>
              </a:uFill>
              <a:latin typeface="Arial"/>
            </a:endParaRPr>
          </a:p>
          <a:p>
            <a:pPr marL="743040" lvl="1" indent="-285120">
              <a:lnSpc>
                <a:spcPct val="100000"/>
              </a:lnSpc>
              <a:buClr>
                <a:srgbClr val="8AD0D6"/>
              </a:buClr>
              <a:buSzPct val="80000"/>
              <a:buFont typeface="Wingdings 3" charset="2"/>
              <a:buChar char=""/>
            </a:pPr>
            <a:r>
              <a:rPr lang="el-GR" sz="2600" b="0" strike="noStrike" spc="-1">
                <a:solidFill>
                  <a:srgbClr val="FFFFFF"/>
                </a:solidFill>
                <a:uFill>
                  <a:solidFill>
                    <a:srgbClr val="FFFFFF"/>
                  </a:solidFill>
                </a:uFill>
                <a:latin typeface="Century Gothic"/>
              </a:rPr>
              <a:t>Telnet</a:t>
            </a:r>
            <a:endParaRPr lang="el-GR" sz="1800" b="0" strike="noStrike" spc="-1">
              <a:solidFill>
                <a:srgbClr val="000000"/>
              </a:solidFill>
              <a:uFill>
                <a:solidFill>
                  <a:srgbClr val="FFFFFF"/>
                </a:solidFill>
              </a:uFill>
              <a:latin typeface="Arial"/>
            </a:endParaRPr>
          </a:p>
          <a:p>
            <a:pPr marL="1200240" lvl="2" indent="-28512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Το Telnet είναι μια μέθοδος για την απομακρυσμένη εγκατάσταση μιας </a:t>
            </a:r>
            <a:r>
              <a:rPr lang="el-GR" sz="2400" b="1" strike="noStrike" spc="-1">
                <a:solidFill>
                  <a:srgbClr val="FFFFFF"/>
                </a:solidFill>
                <a:uFill>
                  <a:solidFill>
                    <a:srgbClr val="FFFFFF"/>
                  </a:solidFill>
                </a:uFill>
                <a:latin typeface="Century Gothic"/>
              </a:rPr>
              <a:t>μη</a:t>
            </a:r>
            <a:r>
              <a:rPr lang="el-GR" sz="2400" b="0" strike="noStrike" spc="-1">
                <a:solidFill>
                  <a:srgbClr val="FFFFFF"/>
                </a:solidFill>
                <a:uFill>
                  <a:solidFill>
                    <a:srgbClr val="FFFFFF"/>
                  </a:solidFill>
                </a:uFill>
                <a:latin typeface="Century Gothic"/>
              </a:rPr>
              <a:t> ασφαλούς σύνδεσης CLI μέσω μιας εικονικής διασύνδεσης διαμέσου του δικτύου.</a:t>
            </a:r>
            <a:endParaRPr lang="el-GR" sz="1800" b="0" strike="noStrike" spc="-1">
              <a:solidFill>
                <a:srgbClr val="000000"/>
              </a:solidFill>
              <a:uFill>
                <a:solidFill>
                  <a:srgbClr val="FFFFFF"/>
                </a:solidFill>
              </a:uFill>
              <a:latin typeface="Arial"/>
            </a:endParaRPr>
          </a:p>
          <a:p>
            <a:pPr marL="914760">
              <a:lnSpc>
                <a:spcPct val="100000"/>
              </a:lnSpc>
            </a:pPr>
            <a:endParaRPr lang="el-GR" sz="1800" b="0" strike="noStrike" spc="-1">
              <a:solidFill>
                <a:srgbClr val="000000"/>
              </a:solidFill>
              <a:uFill>
                <a:solidFill>
                  <a:srgbClr val="FFFFFF"/>
                </a:solidFill>
              </a:uFill>
              <a:latin typeface="Arial"/>
            </a:endParaRPr>
          </a:p>
        </p:txBody>
      </p:sp>
      <p:sp>
        <p:nvSpPr>
          <p:cNvPr id="137"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3200" b="0" strike="noStrike" spc="-1">
                <a:solidFill>
                  <a:srgbClr val="EBEBEB"/>
                </a:solidFill>
                <a:uFill>
                  <a:solidFill>
                    <a:srgbClr val="FFFFFF"/>
                  </a:solidFill>
                </a:uFill>
                <a:latin typeface="Century Gothic"/>
              </a:rPr>
              <a:t>Προγράμματα </a:t>
            </a:r>
            <a:r>
              <a:rPr lang="el-GR" sz="3200" b="0" strike="noStrike" spc="-1">
                <a:solidFill>
                  <a:srgbClr val="FFFFFF"/>
                </a:solidFill>
                <a:uFill>
                  <a:solidFill>
                    <a:srgbClr val="FFFFFF"/>
                  </a:solidFill>
                </a:uFill>
                <a:latin typeface="Century Gothic"/>
              </a:rPr>
              <a:t>Προσομοίωσης Τερματικού</a:t>
            </a:r>
            <a:r>
              <a:rPr lang="el-GR" sz="3200" b="0" strike="noStrike" spc="-1">
                <a:solidFill>
                  <a:srgbClr val="EBEBEB"/>
                </a:solidFill>
                <a:uFill>
                  <a:solidFill>
                    <a:srgbClr val="FFFFFF"/>
                  </a:solidFill>
                </a:uFill>
                <a:latin typeface="Century Gothic"/>
              </a:rPr>
              <a:t> </a:t>
            </a:r>
            <a:endParaRPr lang="el-GR" sz="1800" b="0" strike="noStrike" spc="-1">
              <a:solidFill>
                <a:srgbClr val="000000"/>
              </a:solidFill>
              <a:uFill>
                <a:solidFill>
                  <a:srgbClr val="FFFFFF"/>
                </a:solidFill>
              </a:uFill>
              <a:latin typeface="Arial"/>
            </a:endParaRPr>
          </a:p>
        </p:txBody>
      </p:sp>
      <p:sp>
        <p:nvSpPr>
          <p:cNvPr id="139"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Υπάρχουν διαθέσιμα πολλά εξαιρετικά προγράμματα προσομοίωσης τερματικού για σύνδεση σε μια συσκευή δικτύωσης είτε μέσω σειριακής σύνδεσης μέσω θύρας κονσόλας είτε μέσω σύνδεσης SSH / Telnet. Ορισμένα από αυτά είναι:</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PuTTY </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Term Tera </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SecureCRT </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Τερματικό OS X</a:t>
            </a:r>
            <a:endParaRPr lang="el-GR" sz="1800" b="0" strike="noStrike" spc="-1">
              <a:solidFill>
                <a:srgbClr val="000000"/>
              </a:solidFill>
              <a:uFill>
                <a:solidFill>
                  <a:srgbClr val="FFFFFF"/>
                </a:solidFill>
              </a:uFill>
              <a:latin typeface="Arial"/>
            </a:endParaRPr>
          </a:p>
        </p:txBody>
      </p:sp>
      <p:sp>
        <p:nvSpPr>
          <p:cNvPr id="140"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41" name="Εικόνα 1"/>
          <p:cNvPicPr/>
          <p:nvPr/>
        </p:nvPicPr>
        <p:blipFill>
          <a:blip r:embed="rId2"/>
          <a:stretch/>
        </p:blipFill>
        <p:spPr>
          <a:xfrm>
            <a:off x="5068800" y="3344040"/>
            <a:ext cx="5457960" cy="2922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Πρωτεύουσες λειτουργίες εντολών</a:t>
            </a:r>
            <a:endParaRPr lang="el-GR" sz="1800" b="0" strike="noStrike" spc="-1">
              <a:solidFill>
                <a:srgbClr val="000000"/>
              </a:solidFill>
              <a:uFill>
                <a:solidFill>
                  <a:srgbClr val="FFFFFF"/>
                </a:solidFill>
              </a:uFill>
              <a:latin typeface="Arial"/>
            </a:endParaRPr>
          </a:p>
        </p:txBody>
      </p:sp>
      <p:sp>
        <p:nvSpPr>
          <p:cNvPr id="143"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44"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
        <p:nvSpPr>
          <p:cNvPr id="145" name="TextShape 4"/>
          <p:cNvSpPr txBox="1"/>
          <p:nvPr/>
        </p:nvSpPr>
        <p:spPr>
          <a:xfrm>
            <a:off x="498600" y="1146960"/>
            <a:ext cx="11221560" cy="551484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800" b="0" strike="noStrike" spc="-1">
                <a:solidFill>
                  <a:srgbClr val="FFFFFF"/>
                </a:solidFill>
                <a:uFill>
                  <a:solidFill>
                    <a:srgbClr val="FFFFFF"/>
                  </a:solidFill>
                </a:uFill>
                <a:latin typeface="Century Gothic"/>
              </a:rPr>
              <a:t>Ως χαρακτηριστικό ασφαλείας, το λογισμικό Cisco IOS διαχωρίζει την πρόσβαση διαχείρισης στις ακόλουθες δύο λειτουργίες εντολών:</a:t>
            </a:r>
            <a:endParaRPr lang="en-US" sz="2000" b="0" strike="noStrike" spc="-1">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a:solidFill>
                  <a:srgbClr val="FFFFFF"/>
                </a:solidFill>
                <a:uFill>
                  <a:solidFill>
                    <a:srgbClr val="FFFFFF"/>
                  </a:solidFill>
                </a:uFill>
                <a:latin typeface="Century Gothic"/>
              </a:rPr>
              <a:t>User EXEC mode - Αυτή η λειτουργία έχει περιορισμένες δυνατότητες αλλά είναι χρήσιμη για βασικές λειτουργίες. Επιτρέπει μόνο έναν περιορισμένο αριθμό βασικών εντολών παρακολούθησης, αλλά δεν επιτρέπει την εκτέλεση οποιασδήποτε εντολής που μπορεί να αλλάξει τη διαμόρφωση της συσκευής. Η κατάσταση χρήστη EXEC αναγνωρίζεται από την προτροπή CLI που τελειώνει με το σύμβολο </a:t>
            </a:r>
            <a:r>
              <a:rPr lang="en-US" sz="2400" b="1" strike="noStrike" spc="-1">
                <a:solidFill>
                  <a:srgbClr val="FFFFFF"/>
                </a:solidFill>
                <a:uFill>
                  <a:solidFill>
                    <a:srgbClr val="FFFFFF"/>
                  </a:solidFill>
                </a:uFill>
                <a:latin typeface="Century Gothic"/>
              </a:rPr>
              <a:t>“&gt;”</a:t>
            </a:r>
            <a:r>
              <a:rPr lang="en-US" sz="2400" b="0" strike="noStrike" spc="-1">
                <a:solidFill>
                  <a:srgbClr val="FFFFFF"/>
                </a:solidFill>
                <a:uFill>
                  <a:solidFill>
                    <a:srgbClr val="FFFFFF"/>
                  </a:solidFill>
                </a:uFill>
                <a:latin typeface="Century Gothic"/>
              </a:rPr>
              <a:t>.</a:t>
            </a:r>
            <a:endParaRPr lang="en-US" sz="2000" b="0" strike="noStrike" spc="-1">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a:solidFill>
                  <a:srgbClr val="FFFFFF"/>
                </a:solidFill>
                <a:uFill>
                  <a:solidFill>
                    <a:srgbClr val="FFFFFF"/>
                  </a:solidFill>
                </a:uFill>
                <a:latin typeface="Century Gothic"/>
              </a:rPr>
              <a:t>Privileged EXEC mode - Για να εκτελέσετε εντολές διαμόρφωσης, ένας διαχειριστής δικτύου πρέπει να έχει πρόσβαση σε προνομιακή λειτουργία EXEC. Οι υψηλότερες λειτουργίες διαμόρφωσης, όπως η παγκόσμια λειτουργία διαμόρφωσης, μπορούν να επιτευχθούν μόνο από την προνομιακή λειτουργία EXEC. Η προνομιακή λειτουργία EXEC μπορεί να αναγνωριστεί από το μήνυμα που τελειώνει με το σύμβολο </a:t>
            </a:r>
            <a:r>
              <a:rPr lang="en-US" sz="2400" b="1" strike="noStrike" spc="-1">
                <a:solidFill>
                  <a:srgbClr val="FFFFFF"/>
                </a:solidFill>
                <a:uFill>
                  <a:solidFill>
                    <a:srgbClr val="FFFFFF"/>
                  </a:solidFill>
                </a:uFill>
                <a:latin typeface="Century Gothic"/>
              </a:rPr>
              <a:t>“#”</a:t>
            </a:r>
            <a:r>
              <a:rPr lang="en-US" sz="2400" b="0" strike="noStrike" spc="-1">
                <a:solidFill>
                  <a:srgbClr val="FFFFFF"/>
                </a:solidFill>
                <a:uFill>
                  <a:solidFill>
                    <a:srgbClr val="FFFFFF"/>
                  </a:solidFill>
                </a:uFill>
                <a:latin typeface="Century Gothic"/>
              </a:rPr>
              <a:t>.</a:t>
            </a: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Configuration Command Modes</a:t>
            </a:r>
            <a:endParaRPr lang="el-GR" sz="1800" b="0" strike="noStrike" spc="-1">
              <a:solidFill>
                <a:srgbClr val="000000"/>
              </a:solidFill>
              <a:uFill>
                <a:solidFill>
                  <a:srgbClr val="FFFFFF"/>
                </a:solidFill>
              </a:uFill>
              <a:latin typeface="Arial"/>
            </a:endParaRPr>
          </a:p>
        </p:txBody>
      </p:sp>
      <p:sp>
        <p:nvSpPr>
          <p:cNvPr id="147"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Για να ρυθμίσετε τις παραμέτρους της συσκευής, ο χρήστης πρέπει να εισάγει τη λειτουργία Global Configuration</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Από τη λειτουργία Global Configuration, δημιουργούνται αλλαγές στη διαμόρφωση CLI που επηρεάζουν τη λειτουργία της συσκευής στο σύνολό της. </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Δύο συνήθεις τρόποι υπο-διαμόρφωσης περιλαμβάνουν:</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Λειτουργία διαμόρφωσης γραμμής - Χρησιμοποιείται για την παραμετροποίηση κονσόλας, SSH, Telnet ή AUX.</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Λειτουργία διαμόρφωσης διεπαφών - Χρησιμοποιείται για τη διαμόρφωση μιας θύρας διακομιστή ή διεπαφής δικτύου δρομολογητή.</a:t>
            </a:r>
            <a:endParaRPr lang="el-GR" sz="1800" b="0" strike="noStrike" spc="-1">
              <a:solidFill>
                <a:srgbClr val="000000"/>
              </a:solidFill>
              <a:uFill>
                <a:solidFill>
                  <a:srgbClr val="FFFFFF"/>
                </a:solidFill>
              </a:uFill>
              <a:latin typeface="Arial"/>
            </a:endParaRPr>
          </a:p>
        </p:txBody>
      </p:sp>
      <p:sp>
        <p:nvSpPr>
          <p:cNvPr id="148"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Εντολές πλοήγησης</a:t>
            </a:r>
            <a:endParaRPr lang="el-GR" sz="1800" b="0" strike="noStrike" spc="-1">
              <a:solidFill>
                <a:srgbClr val="000000"/>
              </a:solidFill>
              <a:uFill>
                <a:solidFill>
                  <a:srgbClr val="FFFFFF"/>
                </a:solidFill>
              </a:uFill>
              <a:latin typeface="Arial"/>
            </a:endParaRPr>
          </a:p>
        </p:txBody>
      </p:sp>
      <p:sp>
        <p:nvSpPr>
          <p:cNvPr id="150"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2800" b="0" strike="noStrike" spc="-1" dirty="0">
                <a:solidFill>
                  <a:srgbClr val="FFFFFF"/>
                </a:solidFill>
                <a:uFill>
                  <a:solidFill>
                    <a:srgbClr val="FFFFFF"/>
                  </a:solidFill>
                </a:uFill>
                <a:latin typeface="Century Gothic"/>
              </a:rPr>
              <a:t>Για να μετακινηθείτε από τη λειτουργία </a:t>
            </a:r>
            <a:r>
              <a:rPr lang="el-GR" sz="2800" b="0" strike="noStrike" spc="-1" dirty="0" err="1">
                <a:solidFill>
                  <a:srgbClr val="FFFFFF"/>
                </a:solidFill>
                <a:uFill>
                  <a:solidFill>
                    <a:srgbClr val="FFFFFF"/>
                  </a:solidFill>
                </a:uFill>
                <a:latin typeface="Century Gothic"/>
              </a:rPr>
              <a:t>user</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σε </a:t>
            </a:r>
            <a:r>
              <a:rPr lang="el-GR" sz="2800" spc="-1" dirty="0" err="1">
                <a:solidFill>
                  <a:srgbClr val="FFFFFF"/>
                </a:solidFill>
                <a:uFill>
                  <a:solidFill>
                    <a:srgbClr val="FFFFFF"/>
                  </a:solidFill>
                </a:uFill>
                <a:latin typeface="Century Gothic"/>
              </a:rPr>
              <a:t>Privileged</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χρησιμοποιήστε την εντολή </a:t>
            </a:r>
            <a:r>
              <a:rPr lang="el-GR" sz="2800" b="1" strike="noStrike" spc="-1" dirty="0" err="1">
                <a:solidFill>
                  <a:srgbClr val="FFFFFF"/>
                </a:solidFill>
                <a:uFill>
                  <a:solidFill>
                    <a:srgbClr val="FFFFFF"/>
                  </a:solidFill>
                </a:uFill>
                <a:latin typeface="Century Gothic"/>
              </a:rPr>
              <a:t>enable</a:t>
            </a:r>
            <a:r>
              <a:rPr lang="el-GR" sz="2800" b="0" strike="noStrike" spc="-1" dirty="0">
                <a:solidFill>
                  <a:srgbClr val="FFFFFF"/>
                </a:solidFill>
                <a:uFill>
                  <a:solidFill>
                    <a:srgbClr val="FFFFFF"/>
                  </a:solidFill>
                </a:uFill>
                <a:latin typeface="Century Gothic"/>
              </a:rPr>
              <a:t>. </a:t>
            </a:r>
            <a:endParaRPr lang="el-GR" sz="1800" b="0" strike="noStrike" spc="-1" dirty="0">
              <a:solidFill>
                <a:srgbClr val="000000"/>
              </a:solidFill>
              <a:uFill>
                <a:solidFill>
                  <a:srgbClr val="FFFFFF"/>
                </a:solidFill>
              </a:uFill>
              <a:latin typeface="Arial"/>
            </a:endParaRPr>
          </a:p>
          <a:p>
            <a:pPr>
              <a:lnSpc>
                <a:spcPct val="100000"/>
              </a:lnSpc>
            </a:pPr>
            <a:r>
              <a:rPr lang="el-GR" sz="2800" b="0" strike="noStrike" spc="-1" dirty="0">
                <a:solidFill>
                  <a:srgbClr val="FFFFFF"/>
                </a:solidFill>
                <a:uFill>
                  <a:solidFill>
                    <a:srgbClr val="FFFFFF"/>
                  </a:solidFill>
                </a:uFill>
                <a:latin typeface="Century Gothic"/>
              </a:rPr>
              <a:t>Χρησιμοποιήστε την εντολή </a:t>
            </a:r>
            <a:r>
              <a:rPr lang="el-GR" sz="2800" b="1" strike="noStrike" spc="-1" dirty="0" err="1">
                <a:solidFill>
                  <a:srgbClr val="FFFFFF"/>
                </a:solidFill>
                <a:uFill>
                  <a:solidFill>
                    <a:srgbClr val="FFFFFF"/>
                  </a:solidFill>
                </a:uFill>
                <a:latin typeface="Century Gothic"/>
              </a:rPr>
              <a:t>disable</a:t>
            </a:r>
            <a:r>
              <a:rPr lang="el-GR" sz="2800" b="0" strike="noStrike" spc="-1" dirty="0">
                <a:solidFill>
                  <a:srgbClr val="FFFFFF"/>
                </a:solidFill>
                <a:uFill>
                  <a:solidFill>
                    <a:srgbClr val="FFFFFF"/>
                  </a:solidFill>
                </a:uFill>
                <a:latin typeface="Century Gothic"/>
              </a:rPr>
              <a:t> σε </a:t>
            </a:r>
            <a:r>
              <a:rPr lang="el-GR" sz="2800" spc="-1" dirty="0" err="1">
                <a:solidFill>
                  <a:srgbClr val="FFFFFF"/>
                </a:solidFill>
                <a:uFill>
                  <a:solidFill>
                    <a:srgbClr val="FFFFFF"/>
                  </a:solidFill>
                </a:uFill>
                <a:latin typeface="Century Gothic"/>
              </a:rPr>
              <a:t>Privileged</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για να επιστρέψετε στη λειτουργία </a:t>
            </a:r>
            <a:r>
              <a:rPr lang="el-GR" sz="2800" b="0" strike="noStrike" spc="-1" dirty="0" err="1">
                <a:solidFill>
                  <a:srgbClr val="FFFFFF"/>
                </a:solidFill>
                <a:uFill>
                  <a:solidFill>
                    <a:srgbClr val="FFFFFF"/>
                  </a:solidFill>
                </a:uFill>
                <a:latin typeface="Century Gothic"/>
              </a:rPr>
              <a:t>user</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dirty="0">
                <a:solidFill>
                  <a:srgbClr val="FFFFFF"/>
                </a:solidFill>
                <a:uFill>
                  <a:solidFill>
                    <a:srgbClr val="FFFFFF"/>
                  </a:solidFill>
                </a:uFill>
                <a:latin typeface="Century Gothic"/>
              </a:rPr>
              <a:t>Για να μετακινηθείτε μέσα στη λειτουργία </a:t>
            </a:r>
            <a:r>
              <a:rPr lang="el-GR" sz="2800" b="0" strike="noStrike" spc="-1" dirty="0" err="1">
                <a:solidFill>
                  <a:srgbClr val="FFFFFF"/>
                </a:solidFill>
                <a:uFill>
                  <a:solidFill>
                    <a:srgbClr val="FFFFFF"/>
                  </a:solidFill>
                </a:uFill>
                <a:latin typeface="Century Gothic"/>
              </a:rPr>
              <a:t>Global</a:t>
            </a:r>
            <a:r>
              <a:rPr lang="el-GR" sz="2800" b="0" strike="noStrike" spc="-1" dirty="0">
                <a:solidFill>
                  <a:srgbClr val="FFFFFF"/>
                </a:solidFill>
                <a:uFill>
                  <a:solidFill>
                    <a:srgbClr val="FFFFFF"/>
                  </a:solidFill>
                </a:uFill>
                <a:latin typeface="Century Gothic"/>
              </a:rPr>
              <a:t> </a:t>
            </a:r>
            <a:r>
              <a:rPr lang="el-GR" sz="2800" b="0" strike="noStrike" spc="-1" dirty="0" err="1">
                <a:solidFill>
                  <a:srgbClr val="FFFFFF"/>
                </a:solidFill>
                <a:uFill>
                  <a:solidFill>
                    <a:srgbClr val="FFFFFF"/>
                  </a:solidFill>
                </a:uFill>
                <a:latin typeface="Century Gothic"/>
              </a:rPr>
              <a:t>Configuration</a:t>
            </a:r>
            <a:r>
              <a:rPr lang="el-GR" sz="2800" b="0" strike="noStrike" spc="-1" dirty="0">
                <a:solidFill>
                  <a:srgbClr val="FFFFFF"/>
                </a:solidFill>
                <a:uFill>
                  <a:solidFill>
                    <a:srgbClr val="FFFFFF"/>
                  </a:solidFill>
                </a:uFill>
                <a:latin typeface="Century Gothic"/>
              </a:rPr>
              <a:t>, χρησιμοποιήστε την εντολή </a:t>
            </a:r>
            <a:r>
              <a:rPr lang="el-GR" sz="2800" b="1" strike="noStrike" spc="-1" dirty="0" err="1">
                <a:solidFill>
                  <a:srgbClr val="FFFFFF"/>
                </a:solidFill>
                <a:uFill>
                  <a:solidFill>
                    <a:srgbClr val="FFFFFF"/>
                  </a:solidFill>
                </a:uFill>
                <a:latin typeface="Century Gothic"/>
              </a:rPr>
              <a:t>configure</a:t>
            </a:r>
            <a:r>
              <a:rPr lang="el-GR" sz="2800" b="1" strike="noStrike" spc="-1" dirty="0">
                <a:solidFill>
                  <a:srgbClr val="FFFFFF"/>
                </a:solidFill>
                <a:uFill>
                  <a:solidFill>
                    <a:srgbClr val="FFFFFF"/>
                  </a:solidFill>
                </a:uFill>
                <a:latin typeface="Century Gothic"/>
              </a:rPr>
              <a:t> </a:t>
            </a:r>
            <a:r>
              <a:rPr lang="el-GR" sz="2800" b="1" strike="noStrike" spc="-1" dirty="0" err="1">
                <a:solidFill>
                  <a:srgbClr val="FFFFFF"/>
                </a:solidFill>
                <a:uFill>
                  <a:solidFill>
                    <a:srgbClr val="FFFFFF"/>
                  </a:solidFill>
                </a:uFill>
                <a:latin typeface="Century Gothic"/>
              </a:rPr>
              <a:t>terminal</a:t>
            </a:r>
            <a:r>
              <a:rPr lang="el-GR" sz="2800" b="0" strike="noStrike" spc="-1" dirty="0">
                <a:solidFill>
                  <a:srgbClr val="FFFFFF"/>
                </a:solidFill>
                <a:uFill>
                  <a:solidFill>
                    <a:srgbClr val="FFFFFF"/>
                  </a:solidFill>
                </a:uFill>
                <a:latin typeface="Century Gothic"/>
              </a:rPr>
              <a:t>. </a:t>
            </a:r>
            <a:endParaRPr lang="el-GR" sz="1800" b="0" strike="noStrike" spc="-1" dirty="0">
              <a:solidFill>
                <a:srgbClr val="000000"/>
              </a:solidFill>
              <a:uFill>
                <a:solidFill>
                  <a:srgbClr val="FFFFFF"/>
                </a:solidFill>
              </a:uFill>
              <a:latin typeface="Arial"/>
            </a:endParaRPr>
          </a:p>
          <a:p>
            <a:pPr>
              <a:lnSpc>
                <a:spcPct val="100000"/>
              </a:lnSpc>
            </a:pPr>
            <a:r>
              <a:rPr lang="el-GR" sz="2800" b="0" strike="noStrike" spc="-1" dirty="0">
                <a:solidFill>
                  <a:srgbClr val="FFFFFF"/>
                </a:solidFill>
                <a:uFill>
                  <a:solidFill>
                    <a:srgbClr val="FFFFFF"/>
                  </a:solidFill>
                </a:uFill>
                <a:latin typeface="Century Gothic"/>
              </a:rPr>
              <a:t>Για να επιστρέψετε σε </a:t>
            </a:r>
            <a:r>
              <a:rPr lang="el-GR" sz="2800" spc="-1" dirty="0" err="1">
                <a:solidFill>
                  <a:srgbClr val="FFFFFF"/>
                </a:solidFill>
                <a:uFill>
                  <a:solidFill>
                    <a:srgbClr val="FFFFFF"/>
                  </a:solidFill>
                </a:uFill>
                <a:latin typeface="Century Gothic"/>
              </a:rPr>
              <a:t>Privileged</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εισαγάγετε την εντολή </a:t>
            </a:r>
            <a:r>
              <a:rPr lang="el-GR" sz="2800" b="1" strike="noStrike" spc="-1" dirty="0" err="1">
                <a:solidFill>
                  <a:srgbClr val="FFFFFF"/>
                </a:solidFill>
                <a:uFill>
                  <a:solidFill>
                    <a:srgbClr val="FFFFFF"/>
                  </a:solidFill>
                </a:uFill>
                <a:latin typeface="Century Gothic"/>
              </a:rPr>
              <a:t>exit</a:t>
            </a:r>
            <a:r>
              <a:rPr lang="el-GR" sz="2800" b="0" strike="noStrike" spc="-1" dirty="0">
                <a:solidFill>
                  <a:srgbClr val="FFFFFF"/>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151"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52" name="Εικόνα 1"/>
          <p:cNvPicPr/>
          <p:nvPr/>
        </p:nvPicPr>
        <p:blipFill>
          <a:blip r:embed="rId2"/>
          <a:stretch/>
        </p:blipFill>
        <p:spPr>
          <a:xfrm>
            <a:off x="688680" y="5040720"/>
            <a:ext cx="3638160" cy="1595160"/>
          </a:xfrm>
          <a:prstGeom prst="rect">
            <a:avLst/>
          </a:prstGeom>
          <a:ln>
            <a:noFill/>
          </a:ln>
        </p:spPr>
      </p:pic>
      <p:pic>
        <p:nvPicPr>
          <p:cNvPr id="153" name="Εικόνα 2"/>
          <p:cNvPicPr/>
          <p:nvPr/>
        </p:nvPicPr>
        <p:blipFill>
          <a:blip r:embed="rId3"/>
          <a:stretch/>
        </p:blipFill>
        <p:spPr>
          <a:xfrm>
            <a:off x="4497480" y="5028840"/>
            <a:ext cx="3627360" cy="1595160"/>
          </a:xfrm>
          <a:prstGeom prst="rect">
            <a:avLst/>
          </a:prstGeom>
          <a:ln>
            <a:noFill/>
          </a:ln>
        </p:spPr>
      </p:pic>
      <p:pic>
        <p:nvPicPr>
          <p:cNvPr id="154" name="Εικόνα 3"/>
          <p:cNvPicPr/>
          <p:nvPr/>
        </p:nvPicPr>
        <p:blipFill>
          <a:blip r:embed="rId4"/>
          <a:stretch/>
        </p:blipFill>
        <p:spPr>
          <a:xfrm>
            <a:off x="8309520" y="5040000"/>
            <a:ext cx="3570480" cy="90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Βασική Δομή Εντολών IOS</a:t>
            </a:r>
            <a:endParaRPr lang="el-GR" sz="1800" b="0" strike="noStrike" spc="-1">
              <a:solidFill>
                <a:srgbClr val="000000"/>
              </a:solidFill>
              <a:uFill>
                <a:solidFill>
                  <a:srgbClr val="FFFFFF"/>
                </a:solidFill>
              </a:uFill>
              <a:latin typeface="Arial"/>
            </a:endParaRPr>
          </a:p>
        </p:txBody>
      </p:sp>
      <p:sp>
        <p:nvSpPr>
          <p:cNvPr id="156"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endParaRPr lang="el-GR" sz="2800" b="0" strike="noStrike" spc="-1" dirty="0" smtClean="0">
              <a:solidFill>
                <a:srgbClr val="FFFFFF"/>
              </a:solidFill>
              <a:uFill>
                <a:solidFill>
                  <a:srgbClr val="FFFFFF"/>
                </a:solidFill>
              </a:uFill>
              <a:latin typeface="Century Gothic"/>
            </a:endParaRPr>
          </a:p>
          <a:p>
            <a:pPr marL="343080" indent="-342360">
              <a:lnSpc>
                <a:spcPct val="100000"/>
              </a:lnSpc>
              <a:buClr>
                <a:srgbClr val="8AD0D6"/>
              </a:buClr>
              <a:buSzPct val="80000"/>
              <a:buFont typeface="Wingdings 3" charset="2"/>
              <a:buChar char=""/>
            </a:pPr>
            <a:endParaRPr lang="el-GR" sz="2800" spc="-1" dirty="0">
              <a:solidFill>
                <a:srgbClr val="FFFFFF"/>
              </a:solidFill>
              <a:uFill>
                <a:solidFill>
                  <a:srgbClr val="FFFFFF"/>
                </a:solidFill>
              </a:uFill>
              <a:latin typeface="Century Gothic"/>
            </a:endParaRPr>
          </a:p>
          <a:p>
            <a:pPr marL="343080" indent="-342360">
              <a:lnSpc>
                <a:spcPct val="100000"/>
              </a:lnSpc>
              <a:buClr>
                <a:srgbClr val="8AD0D6"/>
              </a:buClr>
              <a:buSzPct val="80000"/>
              <a:buFont typeface="Wingdings 3" charset="2"/>
              <a:buChar char=""/>
            </a:pPr>
            <a:endParaRPr lang="el-GR" sz="2800" b="0" strike="noStrike" spc="-1" dirty="0" smtClean="0">
              <a:solidFill>
                <a:srgbClr val="FFFFFF"/>
              </a:solidFill>
              <a:uFill>
                <a:solidFill>
                  <a:srgbClr val="FFFFFF"/>
                </a:solidFill>
              </a:uFill>
              <a:latin typeface="Century Gothic"/>
            </a:endParaRPr>
          </a:p>
          <a:p>
            <a:pPr marL="343080" indent="-342360">
              <a:lnSpc>
                <a:spcPct val="100000"/>
              </a:lnSpc>
              <a:buClr>
                <a:srgbClr val="8AD0D6"/>
              </a:buClr>
              <a:buSzPct val="80000"/>
              <a:buFont typeface="Wingdings 3" charset="2"/>
              <a:buChar char=""/>
            </a:pPr>
            <a:r>
              <a:rPr lang="el-GR" sz="2800" b="0" strike="noStrike" spc="-1" dirty="0" smtClean="0">
                <a:solidFill>
                  <a:srgbClr val="FFFFFF"/>
                </a:solidFill>
                <a:uFill>
                  <a:solidFill>
                    <a:srgbClr val="FFFFFF"/>
                  </a:solidFill>
                </a:uFill>
                <a:latin typeface="Century Gothic"/>
              </a:rPr>
              <a:t>Με </a:t>
            </a:r>
            <a:r>
              <a:rPr lang="el-GR" sz="2800" b="0" strike="noStrike" spc="-1" dirty="0">
                <a:solidFill>
                  <a:srgbClr val="FFFFFF"/>
                </a:solidFill>
                <a:uFill>
                  <a:solidFill>
                    <a:srgbClr val="FFFFFF"/>
                  </a:solidFill>
                </a:uFill>
                <a:latin typeface="Century Gothic"/>
              </a:rPr>
              <a:t>την εισαγωγή του χαρακτήρα ερωτηματικού “?” σε οποιοδήποτε σημείο της εντολής, μας εμφανίζεται βοήθεια για την σύνταξη της εντολής καθώς και όλες οι δυνατές επιλογές</a:t>
            </a:r>
            <a:endParaRPr lang="el-GR" sz="1800" b="0" strike="noStrike" spc="-1" dirty="0">
              <a:solidFill>
                <a:srgbClr val="000000"/>
              </a:solidFill>
              <a:uFill>
                <a:solidFill>
                  <a:srgbClr val="FFFFFF"/>
                </a:solidFill>
              </a:uFill>
              <a:latin typeface="Arial"/>
            </a:endParaRPr>
          </a:p>
        </p:txBody>
      </p:sp>
      <p:sp>
        <p:nvSpPr>
          <p:cNvPr id="157"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58" name="Εικόνα 4"/>
          <p:cNvPicPr/>
          <p:nvPr/>
        </p:nvPicPr>
        <p:blipFill>
          <a:blip r:embed="rId2"/>
          <a:stretch/>
        </p:blipFill>
        <p:spPr>
          <a:xfrm>
            <a:off x="1937520" y="1472760"/>
            <a:ext cx="7924680" cy="310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Ρύθμιση Ονόματος</a:t>
            </a:r>
            <a:endParaRPr lang="el-GR" sz="1800" b="0" strike="noStrike" spc="-1">
              <a:solidFill>
                <a:srgbClr val="000000"/>
              </a:solidFill>
              <a:uFill>
                <a:solidFill>
                  <a:srgbClr val="FFFFFF"/>
                </a:solidFill>
              </a:uFill>
              <a:latin typeface="Arial"/>
            </a:endParaRPr>
          </a:p>
        </p:txBody>
      </p:sp>
      <p:sp>
        <p:nvSpPr>
          <p:cNvPr id="160"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61"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62" name="Εικόνα 1"/>
          <p:cNvPicPr/>
          <p:nvPr/>
        </p:nvPicPr>
        <p:blipFill>
          <a:blip r:embed="rId2"/>
          <a:stretch/>
        </p:blipFill>
        <p:spPr>
          <a:xfrm>
            <a:off x="4239360" y="1297440"/>
            <a:ext cx="3609720" cy="2666520"/>
          </a:xfrm>
          <a:prstGeom prst="rect">
            <a:avLst/>
          </a:prstGeom>
          <a:ln>
            <a:noFill/>
          </a:ln>
        </p:spPr>
      </p:pic>
      <p:pic>
        <p:nvPicPr>
          <p:cNvPr id="163" name="Εικόνα 2"/>
          <p:cNvPicPr/>
          <p:nvPr/>
        </p:nvPicPr>
        <p:blipFill>
          <a:blip r:embed="rId3"/>
          <a:stretch/>
        </p:blipFill>
        <p:spPr>
          <a:xfrm>
            <a:off x="1483200" y="4114800"/>
            <a:ext cx="9133920" cy="2038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Περιορισμός Πρόσβασης</a:t>
            </a:r>
            <a:endParaRPr lang="el-GR" sz="1800" b="0" strike="noStrike" spc="-1">
              <a:solidFill>
                <a:srgbClr val="000000"/>
              </a:solidFill>
              <a:uFill>
                <a:solidFill>
                  <a:srgbClr val="FFFFFF"/>
                </a:solidFill>
              </a:uFill>
              <a:latin typeface="Arial"/>
            </a:endParaRPr>
          </a:p>
        </p:txBody>
      </p:sp>
      <p:sp>
        <p:nvSpPr>
          <p:cNvPr id="165"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66"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67" name="Εικόνα 3"/>
          <p:cNvPicPr/>
          <p:nvPr/>
        </p:nvPicPr>
        <p:blipFill>
          <a:blip r:embed="rId2"/>
          <a:stretch/>
        </p:blipFill>
        <p:spPr>
          <a:xfrm>
            <a:off x="433440" y="2123280"/>
            <a:ext cx="5393160" cy="3062520"/>
          </a:xfrm>
          <a:prstGeom prst="rect">
            <a:avLst/>
          </a:prstGeom>
          <a:ln>
            <a:noFill/>
          </a:ln>
        </p:spPr>
      </p:pic>
      <p:pic>
        <p:nvPicPr>
          <p:cNvPr id="168" name="Εικόνα 4"/>
          <p:cNvPicPr/>
          <p:nvPr/>
        </p:nvPicPr>
        <p:blipFill>
          <a:blip r:embed="rId3"/>
          <a:stretch/>
        </p:blipFill>
        <p:spPr>
          <a:xfrm>
            <a:off x="6130800" y="2123280"/>
            <a:ext cx="5414400" cy="1649520"/>
          </a:xfrm>
          <a:prstGeom prst="rect">
            <a:avLst/>
          </a:prstGeom>
          <a:ln>
            <a:noFill/>
          </a:ln>
        </p:spPr>
      </p:pic>
      <p:pic>
        <p:nvPicPr>
          <p:cNvPr id="169" name="Εικόνα 6"/>
          <p:cNvPicPr/>
          <p:nvPr/>
        </p:nvPicPr>
        <p:blipFill>
          <a:blip r:embed="rId4"/>
          <a:stretch/>
        </p:blipFill>
        <p:spPr>
          <a:xfrm>
            <a:off x="6130800" y="4069800"/>
            <a:ext cx="5419800" cy="1285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501</TotalTime>
  <Words>661</Words>
  <Application>Microsoft Office PowerPoint</Application>
  <PresentationFormat>Προσαρμογή</PresentationFormat>
  <Paragraphs>88</Paragraphs>
  <Slides>14</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14</vt:i4>
      </vt:variant>
    </vt:vector>
  </HeadingPairs>
  <TitlesOfParts>
    <vt:vector size="15" baseType="lpstr">
      <vt:lpstr>Ιόν</vt:lpstr>
      <vt:lpstr>Διαφάνεια 1</vt:lpstr>
      <vt:lpstr>Διαφάνεια 2</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στα Δίκτυα</dc:title>
  <dc:creator>Eurepedes Stergiannis</dc:creator>
  <cp:lastModifiedBy>instructor</cp:lastModifiedBy>
  <cp:revision>63</cp:revision>
  <dcterms:created xsi:type="dcterms:W3CDTF">2018-09-10T13:49:14Z</dcterms:created>
  <dcterms:modified xsi:type="dcterms:W3CDTF">2018-11-19T06:31:45Z</dcterms:modified>
  <dc:language>el-GR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Ευρεία οθόνη</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