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12192000" cy="685800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7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50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6316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34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6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353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487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7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05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24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78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65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11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565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1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594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l-GR" sz="7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Επίπεδο Πρόσβασης Δικτύου (</a:t>
            </a:r>
            <a:r>
              <a:rPr lang="en-US" sz="7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TCP/IP Model)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2000" b="0" strike="noStrike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ΣΤΥΑ </a:t>
            </a: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2018</a:t>
            </a:r>
            <a:endParaRPr lang="el-G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ΣΓΟΣ (ΕΠ) </a:t>
            </a:r>
            <a:r>
              <a:rPr lang="el-GR" sz="2000" b="0" strike="noStrike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ΣΤΕΡΓΙΑΝΝΗΣ </a:t>
            </a: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ΕΥΡΙΠΙΔΗΣ</a:t>
            </a:r>
            <a:endParaRPr lang="el-G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Φυσικά Μέσα Δικτύου (2)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Σύνδεσμοι χάλκινων καλωδιώσεων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033" y="2056991"/>
            <a:ext cx="5924550" cy="3971925"/>
          </a:xfrm>
          <a:prstGeom prst="rect">
            <a:avLst/>
          </a:prstGeom>
        </p:spPr>
      </p:pic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9" y="2056991"/>
            <a:ext cx="5122325" cy="24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349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Φυσικά Μέσα Δικτύου (3)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Τύποι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UTP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καλωδιώσεων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73" y="1841040"/>
            <a:ext cx="6362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8783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Φυσικά Μέσα Δικτύου (4)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Οπτικές Ίνες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0" y="1841040"/>
            <a:ext cx="5324475" cy="4495800"/>
          </a:xfrm>
          <a:prstGeom prst="rect">
            <a:avLst/>
          </a:prstGeom>
        </p:spPr>
      </p:pic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129" y="1821990"/>
            <a:ext cx="5334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0483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Φυσικά Μέσα Δικτύου (5)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Patch cords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Οπτικών Ινών και σύνδεσμοι 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23" y="2162031"/>
            <a:ext cx="5505450" cy="3829050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00" y="1795319"/>
            <a:ext cx="47815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061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Οπτικές Ίνες </a:t>
            </a: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vs UTP</a:t>
            </a: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καλώδια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lvl="1">
              <a:buClr>
                <a:srgbClr val="8AD0D6"/>
              </a:buClr>
              <a:buSzPct val="80000"/>
            </a:pP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0" y="1841040"/>
            <a:ext cx="10705343" cy="37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4638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Ασύρματα μέσα δικτύου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lvl="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WiFi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lvl="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Bluetooth</a:t>
            </a: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Wi MAX</a:t>
            </a: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60" lvl="0">
              <a:buClr>
                <a:srgbClr val="8AD0D6"/>
              </a:buClr>
              <a:buSzPct val="80000"/>
            </a:pP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ÎÏÎ¿ÏÎ­Î»ÎµÏÎ¼Î± ÎµÎ¹ÎºÏÎ½Î±Ï Î³Î¹Î± wifi wimax bluet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0173" y="1226117"/>
            <a:ext cx="7240307" cy="543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5564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Επίπεδο </a:t>
            </a: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 Link (OSI Model)</a:t>
            </a: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(1)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επίπεδο ζεύξης δεδομένων του μοντέλου OSI (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Layer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2), είναι υπεύθυνο για: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Επιτρέπει στα ανώτερα στρώματα να έχουν πρόσβαση στο μέσο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Αποδοχή των πακέτων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Layer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3 και συσκευασία τους σε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frames</a:t>
            </a: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Προετοιμασία δεδομένων του δικτύου για το φυσικό δίκτυο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Ελέγχει πώς τοποθετούνται και λαμβάνονται δεδομένα στα δικτυακά μέσα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Ανταλλαγή πλαισίων μεταξύ των κόμβων των φυσικών μέσων δικτύου, όπως UTP ή οπτικών ινών</a:t>
            </a: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1878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Επίπεδο </a:t>
            </a: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 Link (OSI Model)</a:t>
            </a: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(2)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Λήψη και κατεύθυνση πακέτων σε ένα πρωτόκολλο ανώτερου επιπέδου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Πραγματοποίηση ανίχνευσης σφαλμάτων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Σημείωση: Οποιαδήποτε συσκευή δικτύου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Layer 2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που είναι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συνδεδεμένη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σε ένα κοινό μέσο ονομάζεται κόμβος.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Οι κόμβοι δημιουργούν και προωθούν πλαίσια. </a:t>
            </a: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121" y="3806820"/>
            <a:ext cx="3575004" cy="28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503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Υποεπίπεδα Επίπεδου </a:t>
            </a: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 Link</a:t>
            </a: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(1)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στρώμα ζεύξης δεδομένων χωρίζεται σε δύο υποεπίπεδα: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Έλεγχος λογικής σύνδεσης (LLC)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- Αυτό το ανώτερο υποεπίπεδο επικοινωνεί με το στρώμα δικτύου. Τοποθετεί πληροφορίες στο </a:t>
            </a:r>
            <a:r>
              <a:rPr lang="en-US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frame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που προσδιορίζει ποιο πρωτόκολλο επιπέδου δικτύου χρησιμοποιείται για το πλαίσιο. Αυτές οι πληροφορίες επιτρέπουν σε πολλά πρωτόκολλα </a:t>
            </a:r>
            <a:r>
              <a:rPr lang="el-GR" sz="2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Layer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3, όπως το IPv4 και το IPv6, να χρησιμοποιούν την ίδια διασύνδεση δικτύου και μέσα αποθήκευσης.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Έλεγχος πρόσβασης μέσων (MAC) 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- Αυτό το κατώτερο υποεπίπεδο ορίζει τις διαδικασίες πρόσβασης μέσων που εκτελούνται από το υλικό. Παρέχει </a:t>
            </a:r>
            <a:r>
              <a:rPr lang="el-GR" sz="2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διευθυνσιοδότηση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στο επίπεδο ζεύξης δεδομένων και πρόσβαση σε διάφορες τεχνολογίες δικτύων.</a:t>
            </a: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261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Υποεπίπεδα Επίπεδου </a:t>
            </a: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 Link</a:t>
            </a: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(2)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buClr>
                <a:srgbClr val="8AD0D6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υποεπίπεδο MAC επικοινωνεί με την τεχνολογία </a:t>
            </a:r>
            <a:r>
              <a:rPr lang="el-GR" sz="2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LAN για την αποστολή και λήψη πλαισίων πάνω από </a:t>
            </a:r>
            <a:r>
              <a:rPr lang="el-GR" sz="26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καλώδιο </a:t>
            </a:r>
            <a:r>
              <a:rPr lang="el-GR" sz="26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χαλκού 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ή οπτικών ινών.</a:t>
            </a:r>
          </a:p>
          <a:p>
            <a:pPr marL="457560" indent="-457200">
              <a:buClr>
                <a:srgbClr val="8AD0D6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Επικοινωνεί επίσης με ασύρματες τεχνολογίες, όπως </a:t>
            </a:r>
            <a:r>
              <a:rPr lang="el-GR" sz="2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Wi-Fi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και </a:t>
            </a:r>
            <a:r>
              <a:rPr lang="el-GR" sz="2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Bluetooth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για την αποστολή και λήψη καρέ με ασύρματο τρόπο.</a:t>
            </a: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07" y="3229525"/>
            <a:ext cx="4676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3666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Φυσικές Συνδέσεις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Ενσύρματες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Ασύρματες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Η σύνδεση γίνεται διαμέσου των αντίστοιχων καρτών δικτύου</a:t>
            </a:r>
            <a:r>
              <a:rPr lang="el-GR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Network Interface Cards (NICs)</a:t>
            </a:r>
            <a:endParaRPr lang="el-GR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ÎÏÎ¿ÏÎ­Î»ÎµÏÎ¼Î± ÎµÎ¹ÎºÏÎ½Î±Ï Î³Î¹Î± n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282" y="3876629"/>
            <a:ext cx="27146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ÎÏÎ¿ÏÎ­Î»ÎµÏÎ¼Î± ÎµÎ¹ÎºÏÎ½Î±Ï Î³Î¹Î± optical 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2889" y="3868073"/>
            <a:ext cx="2509249" cy="169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ÎÏÎ¿ÏÎ­Î»ÎµÏÎ¼Î± ÎµÎ¹ÎºÏÎ½Î±Ï Î³Î¹Î± wireless n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0378" y="3876629"/>
            <a:ext cx="2523841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Υποεπίπεδα Επίπεδου </a:t>
            </a: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 Link</a:t>
            </a: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(3)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355000"/>
            <a:ext cx="8931293" cy="52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02939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 Link</a:t>
            </a: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Frame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επίπεδο </a:t>
            </a:r>
            <a:r>
              <a:rPr lang="el-GR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ζεύξης δεδομένων προετοιμάζει ένα πακέτο για μεταφορά μέσω 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του δικτύου, </a:t>
            </a:r>
            <a:r>
              <a:rPr lang="el-GR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εγκλωβίζοντας το με μια κεφαλίδα και ένα τρέιλερ για να δημιουργήσει ένα πλαίσιο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Υπάρχουν πολλά </a:t>
            </a:r>
            <a:r>
              <a:rPr lang="el-GR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διαφορετικά 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στο συγκεκριμένο επίπεδο </a:t>
            </a:r>
            <a:r>
              <a:rPr lang="el-GR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που περιγράφουν 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τα </a:t>
            </a:r>
            <a:r>
              <a:rPr lang="en-US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frames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l-GR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κάθε τύπος πλαισίου έχει τρία βασικά μέρη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Header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l-GR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endParaRPr lang="el-GR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Treiler</a:t>
            </a:r>
            <a:endParaRPr lang="el-GR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Όλα τα πρωτόκολλα 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ενθυλακώνουν το </a:t>
            </a:r>
            <a:r>
              <a:rPr lang="el-GR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PDU του </a:t>
            </a:r>
            <a:r>
              <a:rPr lang="el-GR" sz="2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Layer</a:t>
            </a:r>
            <a:r>
              <a:rPr lang="el-GR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3 μέσα στο πεδίο δεδομένων του πλαισίου. Ωστόσο, η δομή του πλαισίου και τα πεδία που περιέχονται στην κεφαλίδα και το τρέιλερ ποικίλλουν ανάλογα με το πρωτόκολλο</a:t>
            </a:r>
            <a:r>
              <a:rPr lang="el-GR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l-GR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763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 Link</a:t>
            </a: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Frame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62" y="1112670"/>
            <a:ext cx="9798367" cy="53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93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Φυσικό Επίπεδο (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OSI Model) (1)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φυσικό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επίπεδο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OSI παρέχει τα μέσα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για την μεταφορά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των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bits,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τα οποία σχηματίζουν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ένα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frame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του επιπέδου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 link (OSI)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μέσω του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δικτύου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Αυτ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ό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το επίπεδο δέχεται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ένα πλήρες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frame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από το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επίπεδο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ζεύξης δεδομένων και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κωδικοποιεί ως μια σειρά σημάτων που μεταδίδονται στα τοπικά μέσα. </a:t>
            </a: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Τα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κωδικοποιημένα δυαδικά ψηφία που περιλαμβάνουν ένα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frame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λαμβάνονται είτε από μια ακραία συσκευή είτε από μια ενδιάμεση συσκευή.</a:t>
            </a:r>
            <a:endParaRPr lang="el-GR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193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Φυσικό Επίπεδο (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OSI Model) (2)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5758508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 διαδικασία που υποβάλλονται τα δεδομένα από έναν κόμβο προέλευσης σε έναν κόμβο προορισμού είναι: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Τα δεδομένα χρήστη διαχωρίζονται από το επίπεδο μεταφοράς, τοποθετούνται σε πακέτα από το επίπεδο δικτύου και περαιτέρω εγκλωβίζονται σε πλαίσια από το επίπεδο σύνδεσης δεδομένων.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φυσικό επίπεδο κωδικοποιεί τα πλαίσια και δημιουργεί τα ηλεκτρικά, οπτικά ή ραδιοφωνικά σήματα που αντιπροσωπεύουν τα δυαδικά ψηφία σε κάθε πλαίσιο.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Ακολουθεί η αντίστροφη διαδικασία για να καταλήξουμε στον προορισμό</a:t>
            </a:r>
            <a:endParaRPr lang="el-GR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1267663"/>
            <a:ext cx="5168945" cy="519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867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Μέσα Φυσικού Επιπέδου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Υπάρχουν τρεις βασικές μορφές μέσων δικτύου. Το φυσικό επίπεδο παράγει την αναπαράσταση και τις ομαδοποιήσεις των δυαδικών ψηφίων για κάθε τύπο μέσου όπως: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Καλώδιο χαλκού: Τα σήματα είναι μοτίβα ηλεκτρικών παλμών.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Καλώδιο οπτικών ινών: Τα σήματα είναι παλμοί φωτός.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Ασύρματο: Τα σήματα είναι εκπομπές μικροκυμάτων.</a:t>
            </a:r>
            <a:endParaRPr lang="el-GR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26" y="3999531"/>
            <a:ext cx="4591050" cy="1219200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01" y="5671169"/>
            <a:ext cx="4533900" cy="476250"/>
          </a:xfrm>
          <a:prstGeom prst="rect">
            <a:avLst/>
          </a:prstGeom>
        </p:spPr>
      </p:pic>
      <p:pic>
        <p:nvPicPr>
          <p:cNvPr id="4" name="Εικόνα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67" y="4117609"/>
            <a:ext cx="4724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2708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Χαρακτηριστικά Φυσικού Επιπέδου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Διαφορετικά φυσικά μέσα υποστηρίζουν τη μεταφορά των δυαδικών ψηφίων με διαφορετικούς ρυθμούς. Η μεταφορά δεδομένων συνήθως υπολογίζεται ως προς: </a:t>
            </a:r>
            <a:endParaRPr lang="en-US" sz="3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3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εύρος ζώνης (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bandwidth)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τη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διαμεταγωγή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ή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ρυθμαπόδοση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(throughput)</a:t>
            </a:r>
          </a:p>
          <a:p>
            <a:pPr marL="360">
              <a:lnSpc>
                <a:spcPct val="100000"/>
              </a:lnSpc>
              <a:buClr>
                <a:srgbClr val="8AD0D6"/>
              </a:buClr>
              <a:buSzPct val="80000"/>
            </a:pPr>
            <a:endParaRPr lang="el-GR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568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Bandwidth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εύρος ζώνης είναι η χωρητικότητα ενός μέσου μεταφοράς δεδομένων. 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ψηφιακό εύρος ζώνης μετράει την ποσότητα των δεδομένων που μπορούν να ρέουν από το ένα μέρος στο άλλο σε ένα δεδομένο χρονικό διάστημα. 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εύρος ζώνης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μετράται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συνήθως σε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kilobits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ανά δευτερόλεπτο (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kb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/ s),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megabits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ανά δευτερόλεπτο (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Mb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/ s) ή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gigabits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ανά δευτερόλεπτο (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Gb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/ s). 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77" y="4767943"/>
            <a:ext cx="7738691" cy="1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395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Throughput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ρυθμαπόδοση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είναι το μέτρο της μεταφοράς των δυαδικών ψηφίων στα δικτυακά φυσικά μέσα για μια δεδομένη χρονική περίοδο.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Λόγω πολλών παραγόντων, η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ρυθμαπόδοση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συνήθως δεν ταιριάζει με το καθορισμένο εύρος ζώνης σε εφαρμογές φυσικού επιπέδου. Πολλοί παράγοντες επηρεάζουν την απόδοση, όπως: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μέγεθος της κυκλοφορίας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 τύπος της κυκλοφορίας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 καθυστέρηση που δημιουργείται από τον αριθμό των συσκευών δικτύου που συναντώνται μεταξύ πηγής και προορισμού</a:t>
            </a: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0420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Φυσικά Μέσα Δικτύου (1)</a:t>
            </a:r>
            <a:endParaRPr lang="en-US" sz="4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Χάλκινα καλώδια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Unshielded Twisted-Pair (UTP)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Shielded Twisted-Pair (STP)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Coaxial</a:t>
            </a: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ΚΕΦ3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28" y="2376026"/>
            <a:ext cx="5504606" cy="42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752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910</Words>
  <Application>Microsoft Office PowerPoint</Application>
  <PresentationFormat>Προσαρμογή</PresentationFormat>
  <Paragraphs>108</Paragraphs>
  <Slides>22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3" baseType="lpstr">
      <vt:lpstr>Ιόν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Διαφάνεια 20</vt:lpstr>
      <vt:lpstr>Διαφάνεια 21</vt:lpstr>
      <vt:lpstr>Διαφάνεια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</dc:title>
  <dc:creator>Eurepedes Stergiannis</dc:creator>
  <cp:lastModifiedBy>instructor</cp:lastModifiedBy>
  <cp:revision>68</cp:revision>
  <dcterms:created xsi:type="dcterms:W3CDTF">2018-09-10T13:49:14Z</dcterms:created>
  <dcterms:modified xsi:type="dcterms:W3CDTF">2018-11-29T06:18:54Z</dcterms:modified>
  <dc:language>el-GR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