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7559675" cy="106918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552"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l-GR" smtClean="0"/>
              <a:t>Στυλ κύριου τίτλου</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108770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287730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l-GR" smtClean="0"/>
              <a:t>Στυλ κύριου τίτλου</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3014502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l-GR" smtClean="0"/>
              <a:t>Στυλ κύριου τίτλου</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l-GR" smtClean="0"/>
              <a:t>Επεξεργασία στυλ υποδείγματος κειμένου</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1863163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3954347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smtClean="0"/>
              <a:t>Στυλ κύριου τίτλου</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4"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3488035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smtClean="0"/>
              <a:t>Στυλ κύριου τίτλου</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4"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245560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Vertical Text Placeholder 2"/>
          <p:cNvSpPr>
            <a:spLocks noGrp="1"/>
          </p:cNvSpPr>
          <p:nvPr>
            <p:ph type="body" orient="vert" idx="1"/>
          </p:nvPr>
        </p:nvSpPr>
        <p:spPr/>
        <p:txBody>
          <a:bodyPr vert="eaVert" anchor="t" anchorCtr="0"/>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505353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17744876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2" name="PlaceHolder 2"/>
          <p:cNvSpPr>
            <a:spLocks noGrp="1"/>
          </p:cNvSpPr>
          <p:nvPr>
            <p:ph type="subTitle"/>
          </p:nvPr>
        </p:nvSpPr>
        <p:spPr>
          <a:xfrm>
            <a:off x="1103400" y="2053080"/>
            <a:ext cx="8946360" cy="4195080"/>
          </a:xfrm>
          <a:prstGeom prst="rect">
            <a:avLst/>
          </a:prstGeom>
        </p:spPr>
        <p:txBody>
          <a:bodyPr lIns="0" tIns="0" rIns="0" bIns="0" anchor="ctr"/>
          <a:lstStyle/>
          <a:p>
            <a:pPr algn="ctr"/>
            <a:endParaRPr lang="el-GR"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xmlns="" val="116078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idx="1"/>
          </p:nvPr>
        </p:nvSpPr>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346205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234624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4186785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smtClean="0"/>
              <a:t>Στυλ κύριου τίτλου</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242355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7" name="Date Placeholder 2"/>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3"/>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4"/>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309656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2"/>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3"/>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54511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l-GR" smtClean="0"/>
              <a:t>Στυλ κύριου τίτλου</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7"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6"/>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242565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379413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l-GR" smtClean="0"/>
              <a:t>Στυλ κύριου τίτλου</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algn="ctr">
              <a:lnSpc>
                <a:spcPct val="100000"/>
              </a:lnSpc>
            </a:pPr>
            <a:fld id="{E214811F-656F-4183-ACC3-20EAD80A2E00}" type="slidenum">
              <a:rPr lang="el-GR" sz="2800" b="0" strike="noStrike" spc="-1" smtClean="0">
                <a:solidFill>
                  <a:srgbClr val="FFFFFF"/>
                </a:solidFill>
                <a:uFill>
                  <a:solidFill>
                    <a:srgbClr val="FFFFFF"/>
                  </a:solidFill>
                </a:uFill>
                <a:latin typeface="Century Gothic"/>
              </a:rPr>
              <a:pPr algn="ctr">
                <a:lnSpc>
                  <a:spcPct val="100000"/>
                </a:lnSpc>
              </a:p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1687594725"/>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1154880" y="1447920"/>
            <a:ext cx="8825400" cy="3329280"/>
          </a:xfrm>
          <a:prstGeom prst="rect">
            <a:avLst/>
          </a:prstGeom>
          <a:noFill/>
          <a:ln>
            <a:noFill/>
          </a:ln>
        </p:spPr>
        <p:txBody>
          <a:bodyPr anchor="b"/>
          <a:lstStyle/>
          <a:p>
            <a:pPr>
              <a:lnSpc>
                <a:spcPct val="100000"/>
              </a:lnSpc>
            </a:pPr>
            <a:r>
              <a:rPr lang="el-GR" sz="7200" spc="-1" dirty="0" smtClean="0">
                <a:solidFill>
                  <a:srgbClr val="EBEBEB"/>
                </a:solidFill>
                <a:uFill>
                  <a:solidFill>
                    <a:srgbClr val="FFFFFF"/>
                  </a:solidFill>
                </a:uFill>
                <a:latin typeface="Century Gothic"/>
              </a:rPr>
              <a:t>Επίπεδο Δικτύου</a:t>
            </a:r>
          </a:p>
          <a:p>
            <a:pPr>
              <a:lnSpc>
                <a:spcPct val="100000"/>
              </a:lnSpc>
            </a:pPr>
            <a:r>
              <a:rPr lang="el-GR" sz="7200" b="0" strike="noStrike" spc="-1" dirty="0" smtClean="0">
                <a:solidFill>
                  <a:srgbClr val="EBEBEB"/>
                </a:solidFill>
                <a:uFill>
                  <a:solidFill>
                    <a:srgbClr val="FFFFFF"/>
                  </a:solidFill>
                </a:uFill>
                <a:latin typeface="Century Gothic"/>
              </a:rPr>
              <a:t>(</a:t>
            </a:r>
            <a:r>
              <a:rPr lang="en-US" sz="7200" b="0" strike="noStrike" spc="-1" dirty="0" smtClean="0">
                <a:solidFill>
                  <a:srgbClr val="EBEBEB"/>
                </a:solidFill>
                <a:uFill>
                  <a:solidFill>
                    <a:srgbClr val="FFFFFF"/>
                  </a:solidFill>
                </a:uFill>
                <a:latin typeface="Century Gothic"/>
              </a:rPr>
              <a:t>Layer 3 OSI Model)</a:t>
            </a:r>
            <a:endParaRPr lang="en-US" sz="1800" b="0" strike="noStrike" spc="-1" dirty="0">
              <a:solidFill>
                <a:srgbClr val="FFFFFF"/>
              </a:solidFill>
              <a:uFill>
                <a:solidFill>
                  <a:srgbClr val="FFFFFF"/>
                </a:solidFill>
              </a:uFill>
              <a:latin typeface="Century Gothic"/>
            </a:endParaRPr>
          </a:p>
        </p:txBody>
      </p:sp>
      <p:sp>
        <p:nvSpPr>
          <p:cNvPr id="91" name="TextShape 2"/>
          <p:cNvSpPr txBox="1"/>
          <p:nvPr/>
        </p:nvSpPr>
        <p:spPr>
          <a:xfrm>
            <a:off x="1154880" y="4777560"/>
            <a:ext cx="8825400" cy="861120"/>
          </a:xfrm>
          <a:prstGeom prst="rect">
            <a:avLst/>
          </a:prstGeom>
          <a:noFill/>
          <a:ln>
            <a:noFill/>
          </a:ln>
        </p:spPr>
        <p:txBody>
          <a:bodyPr/>
          <a:lstStyle/>
          <a:p>
            <a:pPr>
              <a:lnSpc>
                <a:spcPct val="100000"/>
              </a:lnSpc>
            </a:pPr>
            <a:r>
              <a:rPr lang="el-GR" sz="2000" b="0" strike="noStrike" cap="all" spc="-1" dirty="0" smtClean="0">
                <a:solidFill>
                  <a:srgbClr val="8AD0D6"/>
                </a:solidFill>
                <a:uFill>
                  <a:solidFill>
                    <a:srgbClr val="FFFFFF"/>
                  </a:solidFill>
                </a:uFill>
                <a:latin typeface="Century Gothic"/>
              </a:rPr>
              <a:t>ΣΤΥΑ </a:t>
            </a:r>
            <a:r>
              <a:rPr lang="el-GR" sz="2000" b="0" strike="noStrike" cap="all" spc="-1" dirty="0">
                <a:solidFill>
                  <a:srgbClr val="8AD0D6"/>
                </a:solidFill>
                <a:uFill>
                  <a:solidFill>
                    <a:srgbClr val="FFFFFF"/>
                  </a:solidFill>
                </a:uFill>
                <a:latin typeface="Century Gothic"/>
              </a:rPr>
              <a:t>2018</a:t>
            </a:r>
            <a:endParaRPr lang="el-GR" sz="3200" b="0" strike="noStrike" spc="-1" dirty="0">
              <a:solidFill>
                <a:srgbClr val="000000"/>
              </a:solidFill>
              <a:uFill>
                <a:solidFill>
                  <a:srgbClr val="FFFFFF"/>
                </a:solidFill>
              </a:uFill>
              <a:latin typeface="Arial"/>
            </a:endParaRPr>
          </a:p>
          <a:p>
            <a:pPr>
              <a:lnSpc>
                <a:spcPct val="100000"/>
              </a:lnSpc>
            </a:pPr>
            <a:r>
              <a:rPr lang="el-GR" sz="2000" b="0" strike="noStrike" cap="all" spc="-1" dirty="0">
                <a:solidFill>
                  <a:srgbClr val="8AD0D6"/>
                </a:solidFill>
                <a:uFill>
                  <a:solidFill>
                    <a:srgbClr val="FFFFFF"/>
                  </a:solidFill>
                </a:uFill>
                <a:latin typeface="Century Gothic"/>
              </a:rPr>
              <a:t>ΣΓΟΣ (ΕΠ) </a:t>
            </a:r>
            <a:r>
              <a:rPr lang="el-GR" sz="2000" b="0" strike="noStrike" cap="all" spc="-1" dirty="0" err="1" smtClean="0">
                <a:solidFill>
                  <a:srgbClr val="8AD0D6"/>
                </a:solidFill>
                <a:uFill>
                  <a:solidFill>
                    <a:srgbClr val="FFFFFF"/>
                  </a:solidFill>
                </a:uFill>
                <a:latin typeface="Century Gothic"/>
              </a:rPr>
              <a:t>ΣΤΕΡΓΙΑΝΝΗσ</a:t>
            </a:r>
            <a:r>
              <a:rPr lang="el-GR" sz="2000" b="0" strike="noStrike" cap="all" spc="-1" dirty="0" smtClean="0">
                <a:solidFill>
                  <a:srgbClr val="8AD0D6"/>
                </a:solidFill>
                <a:uFill>
                  <a:solidFill>
                    <a:srgbClr val="FFFFFF"/>
                  </a:solidFill>
                </a:uFill>
                <a:latin typeface="Century Gothic"/>
              </a:rPr>
              <a:t> </a:t>
            </a:r>
            <a:r>
              <a:rPr lang="el-GR" sz="2000" b="0" strike="noStrike" cap="all" spc="-1" dirty="0">
                <a:solidFill>
                  <a:srgbClr val="8AD0D6"/>
                </a:solidFill>
                <a:uFill>
                  <a:solidFill>
                    <a:srgbClr val="FFFFFF"/>
                  </a:solidFill>
                </a:uFill>
                <a:latin typeface="Century Gothic"/>
              </a:rPr>
              <a:t>ΕΥΡΙΠΙΔΗΣ</a:t>
            </a:r>
            <a:endParaRPr lang="el-GR" sz="3200" b="0" strike="noStrike" spc="-1" dirty="0">
              <a:solidFill>
                <a:srgbClr val="000000"/>
              </a:solidFill>
              <a:uFill>
                <a:solidFill>
                  <a:srgbClr val="FFFFFF"/>
                </a:solidFill>
              </a:uFill>
              <a:latin typeface="Arial"/>
            </a:endParaRPr>
          </a:p>
        </p:txBody>
      </p:sp>
      <p:sp>
        <p:nvSpPr>
          <p:cNvPr id="92"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l-GR" sz="4200" spc="-1" dirty="0">
                <a:solidFill>
                  <a:srgbClr val="EBEBEB"/>
                </a:solidFill>
                <a:uFill>
                  <a:solidFill>
                    <a:srgbClr val="FFFFFF"/>
                  </a:solidFill>
                </a:uFill>
              </a:rPr>
              <a:t>Σημαντικά πεδία </a:t>
            </a:r>
            <a:r>
              <a:rPr lang="el-GR" sz="4200" spc="-1" dirty="0" smtClean="0">
                <a:solidFill>
                  <a:srgbClr val="EBEBEB"/>
                </a:solidFill>
                <a:uFill>
                  <a:solidFill>
                    <a:srgbClr val="FFFFFF"/>
                  </a:solidFill>
                </a:uFill>
              </a:rPr>
              <a:t>κεφαλίδας IPv4 (2)</a:t>
            </a:r>
            <a:endParaRPr lang="en-US" sz="4200" spc="-1" dirty="0">
              <a:solidFill>
                <a:srgbClr val="EBEBEB"/>
              </a:solidFill>
              <a:uFill>
                <a:solidFill>
                  <a:srgbClr val="FFFFFF"/>
                </a:solidFill>
              </a:uFill>
            </a:endParaRPr>
          </a:p>
        </p:txBody>
      </p:sp>
      <p:sp>
        <p:nvSpPr>
          <p:cNvPr id="94" name="TextShape 2"/>
          <p:cNvSpPr txBox="1"/>
          <p:nvPr/>
        </p:nvSpPr>
        <p:spPr>
          <a:xfrm>
            <a:off x="511663" y="1146960"/>
            <a:ext cx="11297160" cy="5319720"/>
          </a:xfrm>
          <a:prstGeom prst="rect">
            <a:avLst/>
          </a:prstGeom>
          <a:noFill/>
          <a:ln>
            <a:noFill/>
          </a:ln>
        </p:spPr>
        <p:txBody>
          <a:bodyPr/>
          <a:lstStyle/>
          <a:p>
            <a:pPr marL="457560" indent="-457200">
              <a:lnSpc>
                <a:spcPct val="100000"/>
              </a:lnSpc>
              <a:buClr>
                <a:srgbClr val="8AD0D6"/>
              </a:buClr>
              <a:buSzPct val="80000"/>
              <a:buFont typeface="Century Gothic" panose="020B0502020202020204" pitchFamily="34" charset="0"/>
              <a:buChar char="►"/>
            </a:pPr>
            <a:r>
              <a:rPr lang="en-US" sz="2800" spc="-1" dirty="0" smtClean="0">
                <a:solidFill>
                  <a:srgbClr val="FFFFFF"/>
                </a:solidFill>
                <a:uFill>
                  <a:solidFill>
                    <a:srgbClr val="FFFFFF"/>
                  </a:solidFill>
                </a:uFill>
              </a:rPr>
              <a:t>Protocol</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Το πεδίο χρησιμοποιείται για την αναγνώριση του πρωτοκόλλου επόμενου επιπέδου. </a:t>
            </a:r>
            <a:r>
              <a:rPr lang="el-GR" sz="2800" spc="-1" dirty="0" smtClean="0">
                <a:solidFill>
                  <a:srgbClr val="FFFFFF"/>
                </a:solidFill>
                <a:uFill>
                  <a:solidFill>
                    <a:srgbClr val="FFFFFF"/>
                  </a:solidFill>
                </a:uFill>
              </a:rPr>
              <a:t>Οι </a:t>
            </a:r>
            <a:r>
              <a:rPr lang="el-GR" sz="2800" spc="-1" dirty="0">
                <a:solidFill>
                  <a:srgbClr val="FFFFFF"/>
                </a:solidFill>
                <a:uFill>
                  <a:solidFill>
                    <a:srgbClr val="FFFFFF"/>
                  </a:solidFill>
                </a:uFill>
              </a:rPr>
              <a:t>κοινές τιμές περιλαμβάνουν το ICMP (1), το TCP (6) και το UDP (17).</a:t>
            </a:r>
          </a:p>
          <a:p>
            <a:pPr marL="457560" indent="-457200">
              <a:lnSpc>
                <a:spcPct val="100000"/>
              </a:lnSpc>
              <a:buClr>
                <a:srgbClr val="8AD0D6"/>
              </a:buClr>
              <a:buSzPct val="80000"/>
              <a:buFont typeface="Century Gothic" panose="020B0502020202020204" pitchFamily="34" charset="0"/>
              <a:buChar char="►"/>
            </a:pPr>
            <a:r>
              <a:rPr lang="en-US" sz="2800" spc="-1" dirty="0" smtClean="0">
                <a:solidFill>
                  <a:srgbClr val="FFFFFF"/>
                </a:solidFill>
                <a:uFill>
                  <a:solidFill>
                    <a:srgbClr val="FFFFFF"/>
                  </a:solidFill>
                </a:uFill>
              </a:rPr>
              <a:t>Source</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IPv4 </a:t>
            </a:r>
            <a:r>
              <a:rPr lang="en-US" sz="2800" spc="-1" dirty="0" smtClean="0">
                <a:solidFill>
                  <a:srgbClr val="FFFFFF"/>
                </a:solidFill>
                <a:uFill>
                  <a:solidFill>
                    <a:srgbClr val="FFFFFF"/>
                  </a:solidFill>
                </a:uFill>
              </a:rPr>
              <a:t>address</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 Περιλαμβάνει δυαδική τιμή 32 </a:t>
            </a:r>
            <a:r>
              <a:rPr lang="el-GR" sz="2800" spc="-1" dirty="0" err="1">
                <a:solidFill>
                  <a:srgbClr val="FFFFFF"/>
                </a:solidFill>
                <a:uFill>
                  <a:solidFill>
                    <a:srgbClr val="FFFFFF"/>
                  </a:solidFill>
                </a:uFill>
              </a:rPr>
              <a:t>bit</a:t>
            </a:r>
            <a:r>
              <a:rPr lang="el-GR" sz="2800" spc="-1" dirty="0">
                <a:solidFill>
                  <a:srgbClr val="FFFFFF"/>
                </a:solidFill>
                <a:uFill>
                  <a:solidFill>
                    <a:srgbClr val="FFFFFF"/>
                  </a:solidFill>
                </a:uFill>
              </a:rPr>
              <a:t> που αντιπροσωπεύει τη διεύθυνση IPv4 προέλευσης του πακέτου. Η διεύθυνση IPv4 πηγής είναι πάντα μια διεύθυνση </a:t>
            </a:r>
            <a:r>
              <a:rPr lang="el-GR" sz="2800" spc="-1" dirty="0" err="1">
                <a:solidFill>
                  <a:srgbClr val="FFFFFF"/>
                </a:solidFill>
                <a:uFill>
                  <a:solidFill>
                    <a:srgbClr val="FFFFFF"/>
                  </a:solidFill>
                </a:uFill>
              </a:rPr>
              <a:t>unicast</a:t>
            </a:r>
            <a:r>
              <a:rPr lang="el-GR" sz="2800" spc="-1" dirty="0">
                <a:solidFill>
                  <a:srgbClr val="FFFFFF"/>
                </a:solidFill>
                <a:uFill>
                  <a:solidFill>
                    <a:srgbClr val="FFFFFF"/>
                  </a:solidFill>
                </a:uFill>
              </a:rPr>
              <a:t>.</a:t>
            </a:r>
          </a:p>
          <a:p>
            <a:pPr marL="457560" indent="-457200">
              <a:lnSpc>
                <a:spcPct val="100000"/>
              </a:lnSpc>
              <a:buClr>
                <a:srgbClr val="8AD0D6"/>
              </a:buClr>
              <a:buSzPct val="80000"/>
              <a:buFont typeface="Century Gothic" panose="020B0502020202020204" pitchFamily="34" charset="0"/>
              <a:buChar char="►"/>
            </a:pPr>
            <a:r>
              <a:rPr lang="en-US" sz="2800" spc="-1" dirty="0" smtClean="0">
                <a:solidFill>
                  <a:srgbClr val="FFFFFF"/>
                </a:solidFill>
                <a:uFill>
                  <a:solidFill>
                    <a:srgbClr val="FFFFFF"/>
                  </a:solidFill>
                </a:uFill>
              </a:rPr>
              <a:t>Destination</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IPv4 </a:t>
            </a:r>
            <a:r>
              <a:rPr lang="en-US" sz="2800" spc="-1" dirty="0">
                <a:solidFill>
                  <a:srgbClr val="FFFFFF"/>
                </a:solidFill>
                <a:uFill>
                  <a:solidFill>
                    <a:srgbClr val="FFFFFF"/>
                  </a:solidFill>
                </a:uFill>
              </a:rPr>
              <a:t>address</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 Περιέχει δυαδική τιμή 32 </a:t>
            </a:r>
            <a:r>
              <a:rPr lang="el-GR" sz="2800" spc="-1" dirty="0" err="1">
                <a:solidFill>
                  <a:srgbClr val="FFFFFF"/>
                </a:solidFill>
                <a:uFill>
                  <a:solidFill>
                    <a:srgbClr val="FFFFFF"/>
                  </a:solidFill>
                </a:uFill>
              </a:rPr>
              <a:t>bit</a:t>
            </a:r>
            <a:r>
              <a:rPr lang="el-GR" sz="2800" spc="-1" dirty="0">
                <a:solidFill>
                  <a:srgbClr val="FFFFFF"/>
                </a:solidFill>
                <a:uFill>
                  <a:solidFill>
                    <a:srgbClr val="FFFFFF"/>
                  </a:solidFill>
                </a:uFill>
              </a:rPr>
              <a:t> που αντιπροσωπεύει τη διεύθυνση IPv4 προορισμού του πακέτου. Η διεύθυνση IPv4 προορισμού είναι μια διεύθυνση </a:t>
            </a:r>
            <a:r>
              <a:rPr lang="el-GR" sz="2800" spc="-1" dirty="0" err="1">
                <a:solidFill>
                  <a:srgbClr val="FFFFFF"/>
                </a:solidFill>
                <a:uFill>
                  <a:solidFill>
                    <a:srgbClr val="FFFFFF"/>
                  </a:solidFill>
                </a:uFill>
              </a:rPr>
              <a:t>unicast</a:t>
            </a:r>
            <a:r>
              <a:rPr lang="el-GR" sz="2800" spc="-1" dirty="0">
                <a:solidFill>
                  <a:srgbClr val="FFFFFF"/>
                </a:solidFill>
                <a:uFill>
                  <a:solidFill>
                    <a:srgbClr val="FFFFFF"/>
                  </a:solidFill>
                </a:uFill>
              </a:rPr>
              <a:t>, </a:t>
            </a:r>
            <a:r>
              <a:rPr lang="el-GR" sz="2800" spc="-1" dirty="0" err="1">
                <a:solidFill>
                  <a:srgbClr val="FFFFFF"/>
                </a:solidFill>
                <a:uFill>
                  <a:solidFill>
                    <a:srgbClr val="FFFFFF"/>
                  </a:solidFill>
                </a:uFill>
              </a:rPr>
              <a:t>multicast</a:t>
            </a:r>
            <a:r>
              <a:rPr lang="el-GR" sz="2800" spc="-1" dirty="0">
                <a:solidFill>
                  <a:srgbClr val="FFFFFF"/>
                </a:solidFill>
                <a:uFill>
                  <a:solidFill>
                    <a:srgbClr val="FFFFFF"/>
                  </a:solidFill>
                </a:uFill>
              </a:rPr>
              <a:t> ή </a:t>
            </a:r>
            <a:r>
              <a:rPr lang="el-GR" sz="2800" spc="-1" dirty="0" err="1">
                <a:solidFill>
                  <a:srgbClr val="FFFFFF"/>
                </a:solidFill>
                <a:uFill>
                  <a:solidFill>
                    <a:srgbClr val="FFFFFF"/>
                  </a:solidFill>
                </a:uFill>
              </a:rPr>
              <a:t>broadcast</a:t>
            </a:r>
            <a:r>
              <a:rPr lang="el-GR" sz="2800" spc="-1" dirty="0" smtClean="0">
                <a:solidFill>
                  <a:srgbClr val="FFFFFF"/>
                </a:solidFill>
                <a:uFill>
                  <a:solidFill>
                    <a:srgbClr val="FFFFFF"/>
                  </a:solidFill>
                </a:uFill>
              </a:rPr>
              <a:t>.</a:t>
            </a:r>
            <a:endParaRPr lang="el-GR" sz="2800" spc="-1" dirty="0">
              <a:solidFill>
                <a:srgbClr val="FFFFFF"/>
              </a:solidFill>
              <a:uFill>
                <a:solidFill>
                  <a:srgbClr val="FFFFFF"/>
                </a:solidFill>
              </a:uFill>
            </a:endParaRPr>
          </a:p>
        </p:txBody>
      </p:sp>
      <p:sp>
        <p:nvSpPr>
          <p:cNvPr id="5"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xmlns="" val="688031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l-GR" sz="4200" spc="-1" dirty="0" smtClean="0">
                <a:solidFill>
                  <a:srgbClr val="EBEBEB"/>
                </a:solidFill>
                <a:uFill>
                  <a:solidFill>
                    <a:srgbClr val="FFFFFF"/>
                  </a:solidFill>
                </a:uFill>
              </a:rPr>
              <a:t>Περιορισμοί IPv4 (1)</a:t>
            </a:r>
            <a:endParaRPr lang="en-US" sz="4200" spc="-1" dirty="0">
              <a:solidFill>
                <a:srgbClr val="EBEBEB"/>
              </a:solidFill>
              <a:uFill>
                <a:solidFill>
                  <a:srgbClr val="FFFFFF"/>
                </a:solidFill>
              </a:uFill>
            </a:endParaRPr>
          </a:p>
        </p:txBody>
      </p:sp>
      <p:sp>
        <p:nvSpPr>
          <p:cNvPr id="94" name="TextShape 2"/>
          <p:cNvSpPr txBox="1"/>
          <p:nvPr/>
        </p:nvSpPr>
        <p:spPr>
          <a:xfrm>
            <a:off x="511663" y="1146960"/>
            <a:ext cx="11297160" cy="5319720"/>
          </a:xfrm>
          <a:prstGeom prst="rect">
            <a:avLst/>
          </a:prstGeom>
          <a:noFill/>
          <a:ln>
            <a:noFill/>
          </a:ln>
        </p:spPr>
        <p:txBody>
          <a:bodyPr/>
          <a:lstStyle/>
          <a:p>
            <a:pPr marL="457560" indent="-457200">
              <a:lnSpc>
                <a:spcPct val="100000"/>
              </a:lnSpc>
              <a:buClr>
                <a:srgbClr val="8AD0D6"/>
              </a:buClr>
              <a:buSzPct val="80000"/>
              <a:buFont typeface="Century Gothic" panose="020B0502020202020204" pitchFamily="34" charset="0"/>
              <a:buChar char="►"/>
            </a:pPr>
            <a:r>
              <a:rPr lang="el-GR" sz="2800" spc="-1" dirty="0" smtClean="0">
                <a:solidFill>
                  <a:srgbClr val="FFFFFF"/>
                </a:solidFill>
                <a:uFill>
                  <a:solidFill>
                    <a:srgbClr val="FFFFFF"/>
                  </a:solidFill>
                </a:uFill>
              </a:rPr>
              <a:t>Με τα </a:t>
            </a:r>
            <a:r>
              <a:rPr lang="el-GR" sz="2800" spc="-1" dirty="0">
                <a:solidFill>
                  <a:srgbClr val="FFFFFF"/>
                </a:solidFill>
                <a:uFill>
                  <a:solidFill>
                    <a:srgbClr val="FFFFFF"/>
                  </a:solidFill>
                </a:uFill>
              </a:rPr>
              <a:t>χρόνια, το IPv4 έχει ενημερωθεί για να αντιμετωπίσει νέες </a:t>
            </a:r>
            <a:r>
              <a:rPr lang="el-GR" sz="2800" spc="-1" dirty="0" smtClean="0">
                <a:solidFill>
                  <a:srgbClr val="FFFFFF"/>
                </a:solidFill>
                <a:uFill>
                  <a:solidFill>
                    <a:srgbClr val="FFFFFF"/>
                  </a:solidFill>
                </a:uFill>
              </a:rPr>
              <a:t>προκλήσεις</a:t>
            </a:r>
          </a:p>
          <a:p>
            <a:pPr marL="457560" indent="-457200">
              <a:lnSpc>
                <a:spcPct val="100000"/>
              </a:lnSpc>
              <a:buClr>
                <a:srgbClr val="8AD0D6"/>
              </a:buClr>
              <a:buSzPct val="80000"/>
              <a:buFont typeface="Century Gothic" panose="020B0502020202020204" pitchFamily="34" charset="0"/>
              <a:buChar char="►"/>
            </a:pP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Ωστόσο, ακόμη και με αλλαγές, το IPv4 εξακολουθεί να έχει τρία σημαντικά ζητήματα</a:t>
            </a:r>
            <a:r>
              <a:rPr lang="el-GR" sz="2800" spc="-1" dirty="0" smtClean="0">
                <a:solidFill>
                  <a:srgbClr val="FFFFFF"/>
                </a:solidFill>
                <a:uFill>
                  <a:solidFill>
                    <a:srgbClr val="FFFFFF"/>
                  </a:solidFill>
                </a:uFill>
              </a:rPr>
              <a:t>:</a:t>
            </a:r>
          </a:p>
          <a:p>
            <a:pPr marL="914760" lvl="1" indent="-457200">
              <a:buClr>
                <a:srgbClr val="8AD0D6"/>
              </a:buClr>
              <a:buSzPct val="80000"/>
              <a:buFont typeface="Century Gothic" panose="020B0502020202020204" pitchFamily="34" charset="0"/>
              <a:buChar char="►"/>
            </a:pPr>
            <a:r>
              <a:rPr lang="el-GR" sz="2800" spc="-1" dirty="0" smtClean="0">
                <a:solidFill>
                  <a:srgbClr val="FFFFFF"/>
                </a:solidFill>
                <a:uFill>
                  <a:solidFill>
                    <a:srgbClr val="FFFFFF"/>
                  </a:solidFill>
                </a:uFill>
              </a:rPr>
              <a:t>Εξάντληση διευθύνσεων </a:t>
            </a:r>
            <a:r>
              <a:rPr lang="el-GR" sz="2800" spc="-1" dirty="0">
                <a:solidFill>
                  <a:srgbClr val="FFFFFF"/>
                </a:solidFill>
                <a:uFill>
                  <a:solidFill>
                    <a:srgbClr val="FFFFFF"/>
                  </a:solidFill>
                </a:uFill>
              </a:rPr>
              <a:t>IP - Το IPv4 διαθέτει έναν περιορισμένο αριθμό διαθέσιμων δημόσιων διευθύνσεων IPv4. Αν και υπάρχουν περίπου 4 δισεκατομμύρια διευθύνσεις IPv4, ο αυξανόμενος αριθμός νέων συσκευών </a:t>
            </a:r>
            <a:r>
              <a:rPr lang="el-GR" sz="2800" spc="-1" dirty="0" smtClean="0">
                <a:solidFill>
                  <a:srgbClr val="FFFFFF"/>
                </a:solidFill>
                <a:uFill>
                  <a:solidFill>
                    <a:srgbClr val="FFFFFF"/>
                  </a:solidFill>
                </a:uFill>
              </a:rPr>
              <a:t>IP</a:t>
            </a:r>
            <a:r>
              <a:rPr lang="el-GR" sz="2800" spc="-1" dirty="0">
                <a:solidFill>
                  <a:srgbClr val="FFFFFF"/>
                </a:solidFill>
                <a:uFill>
                  <a:solidFill>
                    <a:srgbClr val="FFFFFF"/>
                  </a:solidFill>
                </a:uFill>
              </a:rPr>
              <a:t>, οι συνεχείς συνδέσεις και η δυνητική ανάπτυξη λιγότερο ανεπτυγμένων περιφερειών αύξησαν την ανάγκη για περισσότερες διευθύνσεις.</a:t>
            </a:r>
          </a:p>
        </p:txBody>
      </p:sp>
      <p:sp>
        <p:nvSpPr>
          <p:cNvPr id="5"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xmlns="" val="31004059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l-GR" sz="4200" spc="-1" dirty="0" smtClean="0">
                <a:solidFill>
                  <a:srgbClr val="EBEBEB"/>
                </a:solidFill>
                <a:uFill>
                  <a:solidFill>
                    <a:srgbClr val="FFFFFF"/>
                  </a:solidFill>
                </a:uFill>
              </a:rPr>
              <a:t>Περιορισμοί IPv4 (2)</a:t>
            </a:r>
            <a:endParaRPr lang="en-US" sz="4200" spc="-1" dirty="0">
              <a:solidFill>
                <a:srgbClr val="EBEBEB"/>
              </a:solidFill>
              <a:uFill>
                <a:solidFill>
                  <a:srgbClr val="FFFFFF"/>
                </a:solidFill>
              </a:uFill>
            </a:endParaRPr>
          </a:p>
        </p:txBody>
      </p:sp>
      <p:sp>
        <p:nvSpPr>
          <p:cNvPr id="94" name="TextShape 2"/>
          <p:cNvSpPr txBox="1"/>
          <p:nvPr/>
        </p:nvSpPr>
        <p:spPr>
          <a:xfrm>
            <a:off x="511663" y="1146960"/>
            <a:ext cx="11297160" cy="5319720"/>
          </a:xfrm>
          <a:prstGeom prst="rect">
            <a:avLst/>
          </a:prstGeom>
          <a:noFill/>
          <a:ln>
            <a:noFill/>
          </a:ln>
        </p:spPr>
        <p:txBody>
          <a:bodyPr/>
          <a:lstStyle/>
          <a:p>
            <a:pPr marL="457560" indent="-457200">
              <a:lnSpc>
                <a:spcPct val="100000"/>
              </a:lnSpc>
              <a:buClr>
                <a:srgbClr val="8AD0D6"/>
              </a:buClr>
              <a:buSzPct val="80000"/>
              <a:buFont typeface="Century Gothic" panose="020B0502020202020204" pitchFamily="34" charset="0"/>
              <a:buChar char="►"/>
            </a:pPr>
            <a:r>
              <a:rPr lang="el-GR" sz="2400" spc="-1" dirty="0">
                <a:solidFill>
                  <a:srgbClr val="FFFFFF"/>
                </a:solidFill>
                <a:uFill>
                  <a:solidFill>
                    <a:srgbClr val="FFFFFF"/>
                  </a:solidFill>
                </a:uFill>
              </a:rPr>
              <a:t>Διόγκωση πίνακα δρομολόγησης Internet - Ένας πίνακας δρομολόγησης χρησιμοποιείται από τους δρομολογητές για να κάνει τους καλύτερους προσδιορισμούς διαδρομής. Καθώς αυξάνεται ο αριθμός των εξυπηρετητών που συνδέονται με το Διαδίκτυο, ο αριθμός των διαδρομών δικτύου αυξάνεται </a:t>
            </a:r>
            <a:r>
              <a:rPr lang="el-GR" sz="2400" spc="-1" dirty="0" smtClean="0">
                <a:solidFill>
                  <a:srgbClr val="FFFFFF"/>
                </a:solidFill>
                <a:uFill>
                  <a:solidFill>
                    <a:srgbClr val="FFFFFF"/>
                  </a:solidFill>
                </a:uFill>
              </a:rPr>
              <a:t>επίσης καταναλώνοντας </a:t>
            </a:r>
            <a:r>
              <a:rPr lang="el-GR" sz="2400" spc="-1" dirty="0">
                <a:solidFill>
                  <a:srgbClr val="FFFFFF"/>
                </a:solidFill>
                <a:uFill>
                  <a:solidFill>
                    <a:srgbClr val="FFFFFF"/>
                  </a:solidFill>
                </a:uFill>
              </a:rPr>
              <a:t>πολλούς πόρους μνήμης και επεξεργαστή σε δρομολογητές Διαδικτύου.</a:t>
            </a:r>
          </a:p>
          <a:p>
            <a:pPr marL="457560" indent="-457200">
              <a:lnSpc>
                <a:spcPct val="100000"/>
              </a:lnSpc>
              <a:buClr>
                <a:srgbClr val="8AD0D6"/>
              </a:buClr>
              <a:buSzPct val="80000"/>
              <a:buFont typeface="Century Gothic" panose="020B0502020202020204" pitchFamily="34" charset="0"/>
              <a:buChar char="►"/>
            </a:pPr>
            <a:r>
              <a:rPr lang="el-GR" sz="2400" spc="-1" dirty="0">
                <a:solidFill>
                  <a:srgbClr val="FFFFFF"/>
                </a:solidFill>
                <a:uFill>
                  <a:solidFill>
                    <a:srgbClr val="FFFFFF"/>
                  </a:solidFill>
                </a:uFill>
              </a:rPr>
              <a:t>Έλλειψη συνδεσιμότητας από άκρο σε άκρο - Η μετάφραση διεύθυνσης δικτύου (NAT) είναι μια τεχνολογία που εφαρμόζεται συνήθως στα δίκτυα IPv4. Το NAT παρέχει έναν τρόπο για να μοιράζονται πολλές συσκευές </a:t>
            </a:r>
            <a:r>
              <a:rPr lang="el-GR" sz="2400" spc="-1" dirty="0" smtClean="0">
                <a:solidFill>
                  <a:srgbClr val="FFFFFF"/>
                </a:solidFill>
                <a:uFill>
                  <a:solidFill>
                    <a:srgbClr val="FFFFFF"/>
                  </a:solidFill>
                </a:uFill>
              </a:rPr>
              <a:t>με </a:t>
            </a:r>
            <a:r>
              <a:rPr lang="el-GR" sz="2400" spc="-1" dirty="0">
                <a:solidFill>
                  <a:srgbClr val="FFFFFF"/>
                </a:solidFill>
                <a:uFill>
                  <a:solidFill>
                    <a:srgbClr val="FFFFFF"/>
                  </a:solidFill>
                </a:uFill>
              </a:rPr>
              <a:t>μια κοινή διεύθυνση IPv4. Ωστόσο, επειδή η κοινόχρηστη διεύθυνση IPv4 είναι κοινόχρηστη, η διεύθυνση IPv4 ενός εσωτερικού κεντρικού υπολογιστή δικτύου είναι κρυμμένη. Αυτό μπορεί να είναι προβληματικό για τεχνολογίες που απαιτούν σύνδεση από άκρο σε άκρο.</a:t>
            </a:r>
          </a:p>
        </p:txBody>
      </p:sp>
      <p:sp>
        <p:nvSpPr>
          <p:cNvPr id="5"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xmlns="" val="10899700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l-GR" sz="4200" spc="-1" dirty="0" err="1" smtClean="0">
                <a:solidFill>
                  <a:srgbClr val="EBEBEB"/>
                </a:solidFill>
                <a:uFill>
                  <a:solidFill>
                    <a:srgbClr val="FFFFFF"/>
                  </a:solidFill>
                </a:uFill>
              </a:rPr>
              <a:t>IPv</a:t>
            </a:r>
            <a:r>
              <a:rPr lang="en-US" sz="4200" spc="-1" dirty="0" smtClean="0">
                <a:solidFill>
                  <a:srgbClr val="EBEBEB"/>
                </a:solidFill>
                <a:uFill>
                  <a:solidFill>
                    <a:srgbClr val="FFFFFF"/>
                  </a:solidFill>
                </a:uFill>
              </a:rPr>
              <a:t>6</a:t>
            </a:r>
            <a:endParaRPr lang="en-US" sz="4200" spc="-1" dirty="0">
              <a:solidFill>
                <a:srgbClr val="EBEBEB"/>
              </a:solidFill>
              <a:uFill>
                <a:solidFill>
                  <a:srgbClr val="FFFFFF"/>
                </a:solidFill>
              </a:uFill>
            </a:endParaRPr>
          </a:p>
        </p:txBody>
      </p:sp>
      <p:sp>
        <p:nvSpPr>
          <p:cNvPr id="94" name="TextShape 2"/>
          <p:cNvSpPr txBox="1"/>
          <p:nvPr/>
        </p:nvSpPr>
        <p:spPr>
          <a:xfrm>
            <a:off x="511663" y="1146960"/>
            <a:ext cx="11297160" cy="5319720"/>
          </a:xfrm>
          <a:prstGeom prst="rect">
            <a:avLst/>
          </a:prstGeom>
          <a:noFill/>
          <a:ln>
            <a:noFill/>
          </a:ln>
        </p:spPr>
        <p:txBody>
          <a:bodyPr/>
          <a:lstStyle/>
          <a:p>
            <a:pPr marL="457560" indent="-457200">
              <a:lnSpc>
                <a:spcPct val="100000"/>
              </a:lnSpc>
              <a:buClr>
                <a:srgbClr val="8AD0D6"/>
              </a:buClr>
              <a:buSzPct val="80000"/>
              <a:buFont typeface="Century Gothic" panose="020B0502020202020204" pitchFamily="34" charset="0"/>
              <a:buChar char="►"/>
            </a:pPr>
            <a:r>
              <a:rPr lang="el-GR" sz="2800" spc="-1" dirty="0">
                <a:solidFill>
                  <a:srgbClr val="FFFFFF"/>
                </a:solidFill>
                <a:uFill>
                  <a:solidFill>
                    <a:srgbClr val="FFFFFF"/>
                  </a:solidFill>
                </a:uFill>
              </a:rPr>
              <a:t>Το IPv6 ξεπερνά τους περιορισμούς του IPv4 και αποτελεί ισχυρή ενίσχυση με χαρακτηριστικά που ανταποκρίνονται καλύτερα στις τρέχουσες και προβλέψιμες απαιτήσεις του δικτύου</a:t>
            </a:r>
            <a:r>
              <a:rPr lang="el-GR" sz="2800" spc="-1" dirty="0" smtClean="0">
                <a:solidFill>
                  <a:srgbClr val="FFFFFF"/>
                </a:solidFill>
                <a:uFill>
                  <a:solidFill>
                    <a:srgbClr val="FFFFFF"/>
                  </a:solidFill>
                </a:uFill>
              </a:rPr>
              <a:t>.</a:t>
            </a:r>
            <a:endParaRPr lang="el-GR" sz="2800" spc="-1" dirty="0">
              <a:solidFill>
                <a:srgbClr val="FFFFFF"/>
              </a:solidFill>
              <a:uFill>
                <a:solidFill>
                  <a:srgbClr val="FFFFFF"/>
                </a:solidFill>
              </a:uFill>
            </a:endParaRPr>
          </a:p>
          <a:p>
            <a:pPr marL="457560" indent="-457200">
              <a:lnSpc>
                <a:spcPct val="100000"/>
              </a:lnSpc>
              <a:buClr>
                <a:srgbClr val="8AD0D6"/>
              </a:buClr>
              <a:buSzPct val="80000"/>
              <a:buFont typeface="Century Gothic" panose="020B0502020202020204" pitchFamily="34" charset="0"/>
              <a:buChar char="►"/>
            </a:pPr>
            <a:r>
              <a:rPr lang="el-GR" sz="2800" spc="-1" dirty="0">
                <a:solidFill>
                  <a:srgbClr val="FFFFFF"/>
                </a:solidFill>
                <a:uFill>
                  <a:solidFill>
                    <a:srgbClr val="FFFFFF"/>
                  </a:solidFill>
                </a:uFill>
              </a:rPr>
              <a:t>Οι βελτιώσεις που παρέχει το IPv6 περιλαμβάνουν</a:t>
            </a:r>
            <a:r>
              <a:rPr lang="el-GR" sz="2800" spc="-1" dirty="0" smtClean="0">
                <a:solidFill>
                  <a:srgbClr val="FFFFFF"/>
                </a:solidFill>
                <a:uFill>
                  <a:solidFill>
                    <a:srgbClr val="FFFFFF"/>
                  </a:solidFill>
                </a:uFill>
              </a:rPr>
              <a:t>:</a:t>
            </a:r>
            <a:endParaRPr lang="el-GR" sz="2800" spc="-1" dirty="0">
              <a:solidFill>
                <a:srgbClr val="FFFFFF"/>
              </a:solidFill>
              <a:uFill>
                <a:solidFill>
                  <a:srgbClr val="FFFFFF"/>
                </a:solidFill>
              </a:uFill>
            </a:endParaRPr>
          </a:p>
          <a:p>
            <a:pPr marL="914760" lvl="1" indent="-457200">
              <a:buClr>
                <a:srgbClr val="8AD0D6"/>
              </a:buClr>
              <a:buSzPct val="80000"/>
              <a:buFont typeface="Century Gothic" panose="020B0502020202020204" pitchFamily="34" charset="0"/>
              <a:buChar char="►"/>
            </a:pPr>
            <a:r>
              <a:rPr lang="el-GR" sz="2400" spc="-1" dirty="0">
                <a:solidFill>
                  <a:srgbClr val="FFFFFF"/>
                </a:solidFill>
                <a:uFill>
                  <a:solidFill>
                    <a:srgbClr val="FFFFFF"/>
                  </a:solidFill>
                </a:uFill>
              </a:rPr>
              <a:t>Αυξημένος χώρος διευθύνσεων - Οι διευθύνσεις IPv6 βασίζονται σε ιεραρχική διεύθυνση 128-bit, σε αντίθεση με το IPv4 με 32 </a:t>
            </a:r>
            <a:r>
              <a:rPr lang="el-GR" sz="2400" spc="-1" dirty="0" err="1">
                <a:solidFill>
                  <a:srgbClr val="FFFFFF"/>
                </a:solidFill>
                <a:uFill>
                  <a:solidFill>
                    <a:srgbClr val="FFFFFF"/>
                  </a:solidFill>
                </a:uFill>
              </a:rPr>
              <a:t>bit</a:t>
            </a:r>
            <a:r>
              <a:rPr lang="el-GR" sz="2400" spc="-1" dirty="0">
                <a:solidFill>
                  <a:srgbClr val="FFFFFF"/>
                </a:solidFill>
                <a:uFill>
                  <a:solidFill>
                    <a:srgbClr val="FFFFFF"/>
                  </a:solidFill>
                </a:uFill>
              </a:rPr>
              <a:t>.</a:t>
            </a:r>
          </a:p>
          <a:p>
            <a:pPr marL="914760" lvl="1" indent="-457200">
              <a:buClr>
                <a:srgbClr val="8AD0D6"/>
              </a:buClr>
              <a:buSzPct val="80000"/>
              <a:buFont typeface="Century Gothic" panose="020B0502020202020204" pitchFamily="34" charset="0"/>
              <a:buChar char="►"/>
            </a:pPr>
            <a:r>
              <a:rPr lang="el-GR" sz="2400" spc="-1" dirty="0">
                <a:solidFill>
                  <a:srgbClr val="FFFFFF"/>
                </a:solidFill>
                <a:uFill>
                  <a:solidFill>
                    <a:srgbClr val="FFFFFF"/>
                  </a:solidFill>
                </a:uFill>
              </a:rPr>
              <a:t>Βελτιωμένο χειρισμό πακέτων - Η κεφαλίδα IPv6 έχει απλουστευθεί με λιγότερα πεδία.</a:t>
            </a:r>
          </a:p>
          <a:p>
            <a:pPr marL="914760" lvl="1" indent="-457200">
              <a:buClr>
                <a:srgbClr val="8AD0D6"/>
              </a:buClr>
              <a:buSzPct val="80000"/>
              <a:buFont typeface="Century Gothic" panose="020B0502020202020204" pitchFamily="34" charset="0"/>
              <a:buChar char="►"/>
            </a:pPr>
            <a:r>
              <a:rPr lang="el-GR" sz="2400" spc="-1" dirty="0">
                <a:solidFill>
                  <a:srgbClr val="FFFFFF"/>
                </a:solidFill>
                <a:uFill>
                  <a:solidFill>
                    <a:srgbClr val="FFFFFF"/>
                  </a:solidFill>
                </a:uFill>
              </a:rPr>
              <a:t>Εξαλείφει την ανάγκη για NAT - Με τόσο μεγάλο αριθμό δημόσιων διευθύνσεων IPv6, δεν </a:t>
            </a:r>
            <a:r>
              <a:rPr lang="el-GR" sz="2400" spc="-1" dirty="0" smtClean="0">
                <a:solidFill>
                  <a:srgbClr val="FFFFFF"/>
                </a:solidFill>
                <a:uFill>
                  <a:solidFill>
                    <a:srgbClr val="FFFFFF"/>
                  </a:solidFill>
                </a:uFill>
              </a:rPr>
              <a:t>απαιτείται. Αυτό </a:t>
            </a:r>
            <a:r>
              <a:rPr lang="el-GR" sz="2400" spc="-1" dirty="0">
                <a:solidFill>
                  <a:srgbClr val="FFFFFF"/>
                </a:solidFill>
                <a:uFill>
                  <a:solidFill>
                    <a:srgbClr val="FFFFFF"/>
                  </a:solidFill>
                </a:uFill>
              </a:rPr>
              <a:t>αποτρέπει ορισμένα από τα προβλήματα εφαρμογής που προκαλούνται από το NAT, τα οποία αντιμετωπίζουν εφαρμογές που απαιτούν σύνδεση από άκρο σε άκρο.</a:t>
            </a:r>
          </a:p>
        </p:txBody>
      </p:sp>
      <p:sp>
        <p:nvSpPr>
          <p:cNvPr id="5"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xmlns="" val="159172648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l-GR" sz="4200" spc="-1" dirty="0" smtClean="0">
                <a:solidFill>
                  <a:srgbClr val="EBEBEB"/>
                </a:solidFill>
                <a:uFill>
                  <a:solidFill>
                    <a:srgbClr val="FFFFFF"/>
                  </a:solidFill>
                </a:uFill>
              </a:rPr>
              <a:t>Αριθμός Διευθύνσεων</a:t>
            </a:r>
            <a:endParaRPr lang="en-US" sz="4200" spc="-1" dirty="0">
              <a:solidFill>
                <a:srgbClr val="EBEBEB"/>
              </a:solidFill>
              <a:uFill>
                <a:solidFill>
                  <a:srgbClr val="FFFFFF"/>
                </a:solidFill>
              </a:uFill>
            </a:endParaRPr>
          </a:p>
        </p:txBody>
      </p:sp>
      <p:sp>
        <p:nvSpPr>
          <p:cNvPr id="5"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1910340" y="1146960"/>
            <a:ext cx="8814265" cy="5443333"/>
          </a:xfrm>
          <a:prstGeom prst="rect">
            <a:avLst/>
          </a:prstGeom>
        </p:spPr>
      </p:pic>
    </p:spTree>
    <p:extLst>
      <p:ext uri="{BB962C8B-B14F-4D97-AF65-F5344CB8AC3E}">
        <p14:creationId xmlns:p14="http://schemas.microsoft.com/office/powerpoint/2010/main" xmlns="" val="33324610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n-US" sz="4200" spc="-1" dirty="0">
                <a:solidFill>
                  <a:srgbClr val="EBEBEB"/>
                </a:solidFill>
                <a:uFill>
                  <a:solidFill>
                    <a:srgbClr val="FFFFFF"/>
                  </a:solidFill>
                </a:uFill>
              </a:rPr>
              <a:t>IPv6 Packet Header</a:t>
            </a:r>
          </a:p>
        </p:txBody>
      </p:sp>
      <p:sp>
        <p:nvSpPr>
          <p:cNvPr id="5"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pic>
        <p:nvPicPr>
          <p:cNvPr id="4" name="Εικόνα 3"/>
          <p:cNvPicPr>
            <a:picLocks noChangeAspect="1"/>
          </p:cNvPicPr>
          <p:nvPr/>
        </p:nvPicPr>
        <p:blipFill>
          <a:blip r:embed="rId2"/>
          <a:stretch>
            <a:fillRect/>
          </a:stretch>
        </p:blipFill>
        <p:spPr>
          <a:xfrm>
            <a:off x="1973919" y="1146960"/>
            <a:ext cx="8231335" cy="5368262"/>
          </a:xfrm>
          <a:prstGeom prst="rect">
            <a:avLst/>
          </a:prstGeom>
        </p:spPr>
      </p:pic>
    </p:spTree>
    <p:extLst>
      <p:ext uri="{BB962C8B-B14F-4D97-AF65-F5344CB8AC3E}">
        <p14:creationId xmlns:p14="http://schemas.microsoft.com/office/powerpoint/2010/main" xmlns="" val="2947917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l-GR" sz="4200" spc="-1" dirty="0">
                <a:solidFill>
                  <a:srgbClr val="EBEBEB"/>
                </a:solidFill>
                <a:uFill>
                  <a:solidFill>
                    <a:srgbClr val="FFFFFF"/>
                  </a:solidFill>
                </a:uFill>
              </a:rPr>
              <a:t>Σημαντικά πεδία </a:t>
            </a:r>
            <a:r>
              <a:rPr lang="el-GR" sz="4200" spc="-1" dirty="0" smtClean="0">
                <a:solidFill>
                  <a:srgbClr val="EBEBEB"/>
                </a:solidFill>
                <a:uFill>
                  <a:solidFill>
                    <a:srgbClr val="FFFFFF"/>
                  </a:solidFill>
                </a:uFill>
              </a:rPr>
              <a:t>κεφαλίδας IPv6 (1)</a:t>
            </a:r>
            <a:endParaRPr lang="en-US" sz="4200" spc="-1" dirty="0">
              <a:solidFill>
                <a:srgbClr val="EBEBEB"/>
              </a:solidFill>
              <a:uFill>
                <a:solidFill>
                  <a:srgbClr val="FFFFFF"/>
                </a:solidFill>
              </a:uFill>
            </a:endParaRPr>
          </a:p>
        </p:txBody>
      </p:sp>
      <p:sp>
        <p:nvSpPr>
          <p:cNvPr id="94" name="TextShape 2"/>
          <p:cNvSpPr txBox="1"/>
          <p:nvPr/>
        </p:nvSpPr>
        <p:spPr>
          <a:xfrm>
            <a:off x="511663" y="1146960"/>
            <a:ext cx="11297160" cy="5319720"/>
          </a:xfrm>
          <a:prstGeom prst="rect">
            <a:avLst/>
          </a:prstGeom>
          <a:noFill/>
          <a:ln>
            <a:noFill/>
          </a:ln>
        </p:spPr>
        <p:txBody>
          <a:bodyPr/>
          <a:lstStyle/>
          <a:p>
            <a:pPr marL="457560" indent="-457200">
              <a:lnSpc>
                <a:spcPct val="100000"/>
              </a:lnSpc>
              <a:buClr>
                <a:srgbClr val="8AD0D6"/>
              </a:buClr>
              <a:buSzPct val="80000"/>
              <a:buFont typeface="Century Gothic" panose="020B0502020202020204" pitchFamily="34" charset="0"/>
              <a:buChar char="►"/>
            </a:pPr>
            <a:r>
              <a:rPr lang="en-US" sz="2800" spc="-1" dirty="0" smtClean="0">
                <a:solidFill>
                  <a:srgbClr val="FFFFFF"/>
                </a:solidFill>
                <a:uFill>
                  <a:solidFill>
                    <a:srgbClr val="FFFFFF"/>
                  </a:solidFill>
                </a:uFill>
              </a:rPr>
              <a:t>Version</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 Αυτό το πεδίο περιέχει μια δυαδική τιμή 4 δυαδικών ψηφίων που έχει οριστεί σε 0110, η οποία τα αναγνωρίζει ως πακέτο IP έκδοσης 6.</a:t>
            </a:r>
          </a:p>
          <a:p>
            <a:pPr marL="457560" indent="-457200">
              <a:lnSpc>
                <a:spcPct val="100000"/>
              </a:lnSpc>
              <a:buClr>
                <a:srgbClr val="8AD0D6"/>
              </a:buClr>
              <a:buSzPct val="80000"/>
              <a:buFont typeface="Century Gothic" panose="020B0502020202020204" pitchFamily="34" charset="0"/>
              <a:buChar char="►"/>
            </a:pPr>
            <a:r>
              <a:rPr lang="en-US" sz="2800" spc="-1" dirty="0" smtClean="0">
                <a:solidFill>
                  <a:srgbClr val="FFFFFF"/>
                </a:solidFill>
                <a:uFill>
                  <a:solidFill>
                    <a:srgbClr val="FFFFFF"/>
                  </a:solidFill>
                </a:uFill>
              </a:rPr>
              <a:t>Traffic class</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Αυτό το πεδίο 8-bit είναι ισοδύναμο με το πεδίο Διαφοροποιημένες Υπηρεσίες (DS) IPv4.</a:t>
            </a:r>
          </a:p>
          <a:p>
            <a:pPr marL="457560" indent="-457200">
              <a:lnSpc>
                <a:spcPct val="100000"/>
              </a:lnSpc>
              <a:buClr>
                <a:srgbClr val="8AD0D6"/>
              </a:buClr>
              <a:buSzPct val="80000"/>
              <a:buFont typeface="Century Gothic" panose="020B0502020202020204" pitchFamily="34" charset="0"/>
              <a:buChar char="►"/>
            </a:pPr>
            <a:r>
              <a:rPr lang="en-US" sz="2800" spc="-1" dirty="0" smtClean="0">
                <a:solidFill>
                  <a:srgbClr val="FFFFFF"/>
                </a:solidFill>
                <a:uFill>
                  <a:solidFill>
                    <a:srgbClr val="FFFFFF"/>
                  </a:solidFill>
                </a:uFill>
              </a:rPr>
              <a:t>Flow label</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Αυτό το πεδίο 20-bit υποδηλώνει ότι όλα τα πακέτα με την ίδια ετικέτα ροής λαμβάνουν τον ίδιο τύπο χειρισμού από τους δρομολογητές.</a:t>
            </a:r>
          </a:p>
          <a:p>
            <a:pPr marL="457560" indent="-457200">
              <a:lnSpc>
                <a:spcPct val="100000"/>
              </a:lnSpc>
              <a:buClr>
                <a:srgbClr val="8AD0D6"/>
              </a:buClr>
              <a:buSzPct val="80000"/>
              <a:buFont typeface="Century Gothic" panose="020B0502020202020204" pitchFamily="34" charset="0"/>
              <a:buChar char="►"/>
            </a:pPr>
            <a:r>
              <a:rPr lang="en-US" sz="2800" spc="-1" dirty="0">
                <a:solidFill>
                  <a:srgbClr val="FFFFFF"/>
                </a:solidFill>
                <a:uFill>
                  <a:solidFill>
                    <a:srgbClr val="FFFFFF"/>
                  </a:solidFill>
                </a:uFill>
              </a:rPr>
              <a:t>Payload Length</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Αυτό το πεδίο 16-bit υποδεικνύει το μήκος του τμήματος δεδομένων ή του ωφέλιμου φορτίου του πακέτου IPv6</a:t>
            </a:r>
            <a:r>
              <a:rPr lang="el-GR" sz="2800" spc="-1" dirty="0" smtClean="0">
                <a:solidFill>
                  <a:srgbClr val="FFFFFF"/>
                </a:solidFill>
                <a:uFill>
                  <a:solidFill>
                    <a:srgbClr val="FFFFFF"/>
                  </a:solidFill>
                </a:uFill>
              </a:rPr>
              <a:t>.</a:t>
            </a:r>
            <a:endParaRPr lang="el-GR" sz="2800" spc="-1" dirty="0">
              <a:solidFill>
                <a:srgbClr val="FFFFFF"/>
              </a:solidFill>
              <a:uFill>
                <a:solidFill>
                  <a:srgbClr val="FFFFFF"/>
                </a:solidFill>
              </a:uFill>
            </a:endParaRPr>
          </a:p>
        </p:txBody>
      </p:sp>
      <p:sp>
        <p:nvSpPr>
          <p:cNvPr id="5"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xmlns="" val="15875728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l-GR" sz="4200" spc="-1" dirty="0">
                <a:solidFill>
                  <a:srgbClr val="EBEBEB"/>
                </a:solidFill>
                <a:uFill>
                  <a:solidFill>
                    <a:srgbClr val="FFFFFF"/>
                  </a:solidFill>
                </a:uFill>
              </a:rPr>
              <a:t>Σημαντικά πεδία </a:t>
            </a:r>
            <a:r>
              <a:rPr lang="el-GR" sz="4200" spc="-1" dirty="0" smtClean="0">
                <a:solidFill>
                  <a:srgbClr val="EBEBEB"/>
                </a:solidFill>
                <a:uFill>
                  <a:solidFill>
                    <a:srgbClr val="FFFFFF"/>
                  </a:solidFill>
                </a:uFill>
              </a:rPr>
              <a:t>κεφαλίδας IPv6 (</a:t>
            </a:r>
            <a:r>
              <a:rPr lang="en-US" sz="4200" spc="-1" dirty="0" smtClean="0">
                <a:solidFill>
                  <a:srgbClr val="EBEBEB"/>
                </a:solidFill>
                <a:uFill>
                  <a:solidFill>
                    <a:srgbClr val="FFFFFF"/>
                  </a:solidFill>
                </a:uFill>
              </a:rPr>
              <a:t>2</a:t>
            </a:r>
            <a:r>
              <a:rPr lang="el-GR" sz="4200" spc="-1" dirty="0" smtClean="0">
                <a:solidFill>
                  <a:srgbClr val="EBEBEB"/>
                </a:solidFill>
                <a:uFill>
                  <a:solidFill>
                    <a:srgbClr val="FFFFFF"/>
                  </a:solidFill>
                </a:uFill>
              </a:rPr>
              <a:t>)</a:t>
            </a:r>
            <a:endParaRPr lang="en-US" sz="4200" spc="-1" dirty="0">
              <a:solidFill>
                <a:srgbClr val="EBEBEB"/>
              </a:solidFill>
              <a:uFill>
                <a:solidFill>
                  <a:srgbClr val="FFFFFF"/>
                </a:solidFill>
              </a:uFill>
            </a:endParaRPr>
          </a:p>
        </p:txBody>
      </p:sp>
      <p:sp>
        <p:nvSpPr>
          <p:cNvPr id="94" name="TextShape 2"/>
          <p:cNvSpPr txBox="1"/>
          <p:nvPr/>
        </p:nvSpPr>
        <p:spPr>
          <a:xfrm>
            <a:off x="511663" y="1146960"/>
            <a:ext cx="11297160" cy="5319720"/>
          </a:xfrm>
          <a:prstGeom prst="rect">
            <a:avLst/>
          </a:prstGeom>
          <a:noFill/>
          <a:ln>
            <a:noFill/>
          </a:ln>
        </p:spPr>
        <p:txBody>
          <a:bodyPr/>
          <a:lstStyle/>
          <a:p>
            <a:pPr marL="457560" indent="-457200">
              <a:lnSpc>
                <a:spcPct val="100000"/>
              </a:lnSpc>
              <a:buClr>
                <a:srgbClr val="8AD0D6"/>
              </a:buClr>
              <a:buSzPct val="80000"/>
              <a:buFont typeface="Century Gothic" panose="020B0502020202020204" pitchFamily="34" charset="0"/>
              <a:buChar char="►"/>
            </a:pPr>
            <a:r>
              <a:rPr lang="el-GR" sz="2800" spc="-1" dirty="0" err="1">
                <a:solidFill>
                  <a:srgbClr val="FFFFFF"/>
                </a:solidFill>
                <a:uFill>
                  <a:solidFill>
                    <a:srgbClr val="FFFFFF"/>
                  </a:solidFill>
                </a:uFill>
              </a:rPr>
              <a:t>Next</a:t>
            </a:r>
            <a:r>
              <a:rPr lang="el-GR" sz="2800" spc="-1" dirty="0">
                <a:solidFill>
                  <a:srgbClr val="FFFFFF"/>
                </a:solidFill>
                <a:uFill>
                  <a:solidFill>
                    <a:srgbClr val="FFFFFF"/>
                  </a:solidFill>
                </a:uFill>
              </a:rPr>
              <a:t> </a:t>
            </a:r>
            <a:r>
              <a:rPr lang="el-GR" sz="2800" spc="-1" dirty="0" err="1">
                <a:solidFill>
                  <a:srgbClr val="FFFFFF"/>
                </a:solidFill>
                <a:uFill>
                  <a:solidFill>
                    <a:srgbClr val="FFFFFF"/>
                  </a:solidFill>
                </a:uFill>
              </a:rPr>
              <a:t>Header</a:t>
            </a:r>
            <a:r>
              <a:rPr lang="el-GR" sz="2800" spc="-1" dirty="0">
                <a:solidFill>
                  <a:srgbClr val="FFFFFF"/>
                </a:solidFill>
                <a:uFill>
                  <a:solidFill>
                    <a:srgbClr val="FFFFFF"/>
                  </a:solidFill>
                </a:uFill>
              </a:rPr>
              <a:t> - Αυτό το πεδίο 8-bit είναι ισοδύναμο με το πρωτόκολλο IPv4. </a:t>
            </a:r>
            <a:endParaRPr lang="en-US" sz="2800" spc="-1" dirty="0" smtClean="0">
              <a:solidFill>
                <a:srgbClr val="FFFFFF"/>
              </a:solidFill>
              <a:uFill>
                <a:solidFill>
                  <a:srgbClr val="FFFFFF"/>
                </a:solidFill>
              </a:uFill>
            </a:endParaRPr>
          </a:p>
          <a:p>
            <a:pPr marL="457560" indent="-457200">
              <a:lnSpc>
                <a:spcPct val="100000"/>
              </a:lnSpc>
              <a:buClr>
                <a:srgbClr val="8AD0D6"/>
              </a:buClr>
              <a:buSzPct val="80000"/>
              <a:buFont typeface="Century Gothic" panose="020B0502020202020204" pitchFamily="34" charset="0"/>
              <a:buChar char="►"/>
            </a:pPr>
            <a:r>
              <a:rPr lang="en-US" sz="2800" spc="-1" dirty="0">
                <a:solidFill>
                  <a:srgbClr val="FFFFFF"/>
                </a:solidFill>
                <a:uFill>
                  <a:solidFill>
                    <a:srgbClr val="FFFFFF"/>
                  </a:solidFill>
                </a:uFill>
              </a:rPr>
              <a:t>Hop Limit </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Αυτό το πεδίο 8-bit αντικαθιστά το πεδίο IPv4 TTL. Αυτή η τιμή μειώνεται κατά μία τιμή από κάθε δρομολογητή που προωθεί το πακέτο. Όταν ο μετρητής φτάσει στο 0, το πακέτο απορρίπτεται και ένα μήνυμα ICMPv6 </a:t>
            </a:r>
            <a:r>
              <a:rPr lang="el-GR" sz="2800" spc="-1" dirty="0" err="1">
                <a:solidFill>
                  <a:srgbClr val="FFFFFF"/>
                </a:solidFill>
                <a:uFill>
                  <a:solidFill>
                    <a:srgbClr val="FFFFFF"/>
                  </a:solidFill>
                </a:uFill>
              </a:rPr>
              <a:t>Time</a:t>
            </a:r>
            <a:r>
              <a:rPr lang="el-GR" sz="2800" spc="-1" dirty="0">
                <a:solidFill>
                  <a:srgbClr val="FFFFFF"/>
                </a:solidFill>
                <a:uFill>
                  <a:solidFill>
                    <a:srgbClr val="FFFFFF"/>
                  </a:solidFill>
                </a:uFill>
              </a:rPr>
              <a:t> </a:t>
            </a:r>
            <a:r>
              <a:rPr lang="el-GR" sz="2800" spc="-1" dirty="0" err="1">
                <a:solidFill>
                  <a:srgbClr val="FFFFFF"/>
                </a:solidFill>
                <a:uFill>
                  <a:solidFill>
                    <a:srgbClr val="FFFFFF"/>
                  </a:solidFill>
                </a:uFill>
              </a:rPr>
              <a:t>Exceeded</a:t>
            </a:r>
            <a:r>
              <a:rPr lang="el-GR" sz="2800" spc="-1" dirty="0">
                <a:solidFill>
                  <a:srgbClr val="FFFFFF"/>
                </a:solidFill>
                <a:uFill>
                  <a:solidFill>
                    <a:srgbClr val="FFFFFF"/>
                  </a:solidFill>
                </a:uFill>
              </a:rPr>
              <a:t> προωθείται στον κεντρικό </a:t>
            </a:r>
            <a:r>
              <a:rPr lang="el-GR" sz="2800" spc="-1" dirty="0" smtClean="0">
                <a:solidFill>
                  <a:srgbClr val="FFFFFF"/>
                </a:solidFill>
                <a:uFill>
                  <a:solidFill>
                    <a:srgbClr val="FFFFFF"/>
                  </a:solidFill>
                </a:uFill>
              </a:rPr>
              <a:t>αποστολέα</a:t>
            </a:r>
            <a:endParaRPr lang="en-US" sz="2800" spc="-1" dirty="0" smtClean="0">
              <a:solidFill>
                <a:srgbClr val="FFFFFF"/>
              </a:solidFill>
              <a:uFill>
                <a:solidFill>
                  <a:srgbClr val="FFFFFF"/>
                </a:solidFill>
              </a:uFill>
            </a:endParaRPr>
          </a:p>
          <a:p>
            <a:pPr marL="457560" indent="-457200">
              <a:lnSpc>
                <a:spcPct val="100000"/>
              </a:lnSpc>
              <a:buClr>
                <a:srgbClr val="8AD0D6"/>
              </a:buClr>
              <a:buSzPct val="80000"/>
              <a:buFont typeface="Century Gothic" panose="020B0502020202020204" pitchFamily="34" charset="0"/>
              <a:buChar char="►"/>
            </a:pPr>
            <a:r>
              <a:rPr lang="en-US" sz="2800" spc="-1" dirty="0">
                <a:solidFill>
                  <a:srgbClr val="FFFFFF"/>
                </a:solidFill>
                <a:uFill>
                  <a:solidFill>
                    <a:srgbClr val="FFFFFF"/>
                  </a:solidFill>
                </a:uFill>
              </a:rPr>
              <a:t>Source IPv6 Address</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Αυτό το πεδίο 128-bit αναγνωρίζει τη διεύθυνση IPv6 του κεντρικού υπολογιστή αποστολής.</a:t>
            </a:r>
          </a:p>
          <a:p>
            <a:pPr marL="457560" indent="-457200">
              <a:lnSpc>
                <a:spcPct val="100000"/>
              </a:lnSpc>
              <a:buClr>
                <a:srgbClr val="8AD0D6"/>
              </a:buClr>
              <a:buSzPct val="80000"/>
              <a:buFont typeface="Century Gothic" panose="020B0502020202020204" pitchFamily="34" charset="0"/>
              <a:buChar char="►"/>
            </a:pPr>
            <a:r>
              <a:rPr lang="en-US" sz="2800" spc="-1" dirty="0">
                <a:solidFill>
                  <a:srgbClr val="FFFFFF"/>
                </a:solidFill>
                <a:uFill>
                  <a:solidFill>
                    <a:srgbClr val="FFFFFF"/>
                  </a:solidFill>
                </a:uFill>
              </a:rPr>
              <a:t>Destination IPv6 Address </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Αυτό το πεδίο 128-bit προσδιορίζει τη διεύθυνση IPv6 του κεντρικού υπολογιστή που λαμβάνει</a:t>
            </a:r>
          </a:p>
        </p:txBody>
      </p:sp>
      <p:sp>
        <p:nvSpPr>
          <p:cNvPr id="5"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xmlns="" val="19118704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l-GR" sz="4200" spc="-1" dirty="0" smtClean="0">
                <a:solidFill>
                  <a:srgbClr val="EBEBEB"/>
                </a:solidFill>
                <a:uFill>
                  <a:solidFill>
                    <a:srgbClr val="FFFFFF"/>
                  </a:solidFill>
                </a:uFill>
              </a:rPr>
              <a:t>Επίπεδο Δικτύου</a:t>
            </a:r>
            <a:endParaRPr lang="en-US" sz="4200" spc="-1" dirty="0">
              <a:solidFill>
                <a:srgbClr val="EBEBEB"/>
              </a:solidFill>
              <a:uFill>
                <a:solidFill>
                  <a:srgbClr val="FFFFFF"/>
                </a:solidFill>
              </a:uFill>
            </a:endParaRPr>
          </a:p>
        </p:txBody>
      </p:sp>
      <p:sp>
        <p:nvSpPr>
          <p:cNvPr id="94" name="TextShape 2"/>
          <p:cNvSpPr txBox="1"/>
          <p:nvPr/>
        </p:nvSpPr>
        <p:spPr>
          <a:xfrm>
            <a:off x="511663" y="1146960"/>
            <a:ext cx="11297160" cy="5319720"/>
          </a:xfrm>
          <a:prstGeom prst="rect">
            <a:avLst/>
          </a:prstGeom>
          <a:noFill/>
          <a:ln>
            <a:noFill/>
          </a:ln>
        </p:spPr>
        <p:txBody>
          <a:bodyPr/>
          <a:lstStyle/>
          <a:p>
            <a:pPr>
              <a:lnSpc>
                <a:spcPct val="100000"/>
              </a:lnSpc>
            </a:pPr>
            <a:endParaRPr lang="en-US" sz="2000" b="0" strike="noStrike" spc="-1" dirty="0">
              <a:solidFill>
                <a:srgbClr val="FFFFFF"/>
              </a:solidFill>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l-GR" sz="2800" spc="-1" dirty="0">
                <a:solidFill>
                  <a:srgbClr val="FFFFFF"/>
                </a:solidFill>
                <a:uFill>
                  <a:solidFill>
                    <a:srgbClr val="FFFFFF"/>
                  </a:solidFill>
                </a:uFill>
              </a:rPr>
              <a:t>Το επίπεδο δικτύου ή το OSI </a:t>
            </a:r>
            <a:r>
              <a:rPr lang="el-GR" sz="2800" spc="-1" dirty="0" err="1">
                <a:solidFill>
                  <a:srgbClr val="FFFFFF"/>
                </a:solidFill>
                <a:uFill>
                  <a:solidFill>
                    <a:srgbClr val="FFFFFF"/>
                  </a:solidFill>
                </a:uFill>
              </a:rPr>
              <a:t>Layer</a:t>
            </a:r>
            <a:r>
              <a:rPr lang="el-GR" sz="2800" spc="-1" dirty="0">
                <a:solidFill>
                  <a:srgbClr val="FFFFFF"/>
                </a:solidFill>
                <a:uFill>
                  <a:solidFill>
                    <a:srgbClr val="FFFFFF"/>
                  </a:solidFill>
                </a:uFill>
              </a:rPr>
              <a:t> 3 παρέχει υπηρεσίες που επιτρέπουν στις τελικές συσκευές να ανταλλάσσουν δεδομένα στο δίκτυο</a:t>
            </a:r>
            <a:r>
              <a:rPr lang="el-GR" sz="2800" spc="-1" dirty="0" smtClean="0">
                <a:solidFill>
                  <a:srgbClr val="FFFFFF"/>
                </a:solidFill>
                <a:uFill>
                  <a:solidFill>
                    <a:srgbClr val="FFFFFF"/>
                  </a:solidFill>
                </a:uFill>
              </a:rPr>
              <a:t>.</a:t>
            </a:r>
            <a:endParaRPr lang="en-US" sz="2800" spc="-1" dirty="0" smtClean="0">
              <a:solidFill>
                <a:srgbClr val="FFFFFF"/>
              </a:solidFill>
              <a:uFill>
                <a:solidFill>
                  <a:srgbClr val="FFFFFF"/>
                </a:solidFill>
              </a:uFill>
            </a:endParaRPr>
          </a:p>
          <a:p>
            <a:pPr marL="343080" indent="-34272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latin typeface="Century Gothic"/>
              </a:rPr>
              <a:t>Βασικές Διεργασίες:</a:t>
            </a:r>
          </a:p>
          <a:p>
            <a:pPr marL="800280" lvl="1" indent="-342720">
              <a:buClr>
                <a:srgbClr val="8AD0D6"/>
              </a:buClr>
              <a:buSzPct val="80000"/>
              <a:buFont typeface="Wingdings 3" charset="2"/>
              <a:buChar char=""/>
            </a:pPr>
            <a:r>
              <a:rPr lang="el-GR" sz="2800" b="0" strike="noStrike" spc="-1" dirty="0" err="1" smtClean="0">
                <a:solidFill>
                  <a:srgbClr val="FFFFFF"/>
                </a:solidFill>
                <a:uFill>
                  <a:solidFill>
                    <a:srgbClr val="FFFFFF"/>
                  </a:solidFill>
                </a:uFill>
                <a:latin typeface="Century Gothic"/>
              </a:rPr>
              <a:t>Διευθυνσιοδότηση</a:t>
            </a:r>
            <a:r>
              <a:rPr lang="el-GR" sz="2800" b="0" strike="noStrike" spc="-1" dirty="0" smtClean="0">
                <a:solidFill>
                  <a:srgbClr val="FFFFFF"/>
                </a:solidFill>
                <a:uFill>
                  <a:solidFill>
                    <a:srgbClr val="FFFFFF"/>
                  </a:solidFill>
                </a:uFill>
                <a:latin typeface="Century Gothic"/>
              </a:rPr>
              <a:t> τελικών συσκευών</a:t>
            </a:r>
          </a:p>
          <a:p>
            <a:pPr marL="800280" lvl="1" indent="-342720">
              <a:buClr>
                <a:srgbClr val="8AD0D6"/>
              </a:buClr>
              <a:buSzPct val="80000"/>
              <a:buFont typeface="Wingdings 3" charset="2"/>
              <a:buChar char=""/>
            </a:pPr>
            <a:r>
              <a:rPr lang="el-GR" sz="2800" spc="-1" dirty="0">
                <a:solidFill>
                  <a:srgbClr val="FFFFFF"/>
                </a:solidFill>
                <a:uFill>
                  <a:solidFill>
                    <a:srgbClr val="FFFFFF"/>
                  </a:solidFill>
                </a:uFill>
              </a:rPr>
              <a:t>Ενθυλάκωση </a:t>
            </a:r>
            <a:endParaRPr lang="el-GR" sz="2800" spc="-1" dirty="0" smtClean="0">
              <a:solidFill>
                <a:srgbClr val="FFFFFF"/>
              </a:solidFill>
              <a:uFill>
                <a:solidFill>
                  <a:srgbClr val="FFFFFF"/>
                </a:solidFill>
              </a:uFill>
            </a:endParaRPr>
          </a:p>
          <a:p>
            <a:pPr marL="800280" lvl="1" indent="-342720">
              <a:buClr>
                <a:srgbClr val="8AD0D6"/>
              </a:buClr>
              <a:buSzPct val="80000"/>
              <a:buFont typeface="Wingdings 3" charset="2"/>
              <a:buChar char=""/>
            </a:pPr>
            <a:r>
              <a:rPr lang="el-GR" sz="2800" spc="-1" dirty="0">
                <a:solidFill>
                  <a:srgbClr val="FFFFFF"/>
                </a:solidFill>
                <a:uFill>
                  <a:solidFill>
                    <a:srgbClr val="FFFFFF"/>
                  </a:solidFill>
                </a:uFill>
              </a:rPr>
              <a:t>Δρομολόγηση </a:t>
            </a:r>
            <a:endParaRPr lang="el-GR" sz="2800" spc="-1" dirty="0" smtClean="0">
              <a:solidFill>
                <a:srgbClr val="FFFFFF"/>
              </a:solidFill>
              <a:uFill>
                <a:solidFill>
                  <a:srgbClr val="FFFFFF"/>
                </a:solidFill>
              </a:uFill>
            </a:endParaRPr>
          </a:p>
          <a:p>
            <a:pPr marL="800280" lvl="1" indent="-342720">
              <a:buClr>
                <a:srgbClr val="8AD0D6"/>
              </a:buClr>
              <a:buSzPct val="80000"/>
              <a:buFont typeface="Wingdings 3" charset="2"/>
              <a:buChar char=""/>
            </a:pPr>
            <a:r>
              <a:rPr lang="el-GR" sz="2800" spc="-1" dirty="0" smtClean="0">
                <a:solidFill>
                  <a:srgbClr val="FFFFFF"/>
                </a:solidFill>
                <a:uFill>
                  <a:solidFill>
                    <a:srgbClr val="FFFFFF"/>
                  </a:solidFill>
                </a:uFill>
              </a:rPr>
              <a:t>Από-Ενθυλάκωση</a:t>
            </a:r>
            <a:endParaRPr lang="el-GR" sz="2800" b="0" strike="noStrike" spc="-1" dirty="0">
              <a:solidFill>
                <a:srgbClr val="FFFFFF"/>
              </a:solidFill>
              <a:uFill>
                <a:solidFill>
                  <a:srgbClr val="FFFFFF"/>
                </a:solidFill>
              </a:uFill>
              <a:latin typeface="Century Gothic"/>
            </a:endParaRPr>
          </a:p>
        </p:txBody>
      </p:sp>
      <p:sp>
        <p:nvSpPr>
          <p:cNvPr id="7"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l-GR" sz="4200" spc="-1" dirty="0" smtClean="0">
                <a:solidFill>
                  <a:srgbClr val="EBEBEB"/>
                </a:solidFill>
                <a:uFill>
                  <a:solidFill>
                    <a:srgbClr val="FFFFFF"/>
                  </a:solidFill>
                </a:uFill>
              </a:rPr>
              <a:t>Ενθυλάκωση</a:t>
            </a:r>
            <a:endParaRPr lang="en-US" sz="4200" spc="-1" dirty="0">
              <a:solidFill>
                <a:srgbClr val="EBEBEB"/>
              </a:solidFill>
              <a:uFill>
                <a:solidFill>
                  <a:srgbClr val="FFFFFF"/>
                </a:solidFill>
              </a:uFill>
            </a:endParaRPr>
          </a:p>
        </p:txBody>
      </p:sp>
      <p:pic>
        <p:nvPicPr>
          <p:cNvPr id="3" name="Εικόνα 2"/>
          <p:cNvPicPr>
            <a:picLocks noChangeAspect="1"/>
          </p:cNvPicPr>
          <p:nvPr/>
        </p:nvPicPr>
        <p:blipFill>
          <a:blip r:embed="rId2"/>
          <a:stretch>
            <a:fillRect/>
          </a:stretch>
        </p:blipFill>
        <p:spPr>
          <a:xfrm>
            <a:off x="2276527" y="1146960"/>
            <a:ext cx="7102604" cy="5483871"/>
          </a:xfrm>
          <a:prstGeom prst="rect">
            <a:avLst/>
          </a:prstGeom>
        </p:spPr>
      </p:pic>
      <p:sp>
        <p:nvSpPr>
          <p:cNvPr id="8"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xmlns="" val="22251737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l-GR" sz="4200" spc="-1" dirty="0" smtClean="0">
                <a:solidFill>
                  <a:srgbClr val="EBEBEB"/>
                </a:solidFill>
                <a:uFill>
                  <a:solidFill>
                    <a:srgbClr val="FFFFFF"/>
                  </a:solidFill>
                </a:uFill>
              </a:rPr>
              <a:t>Χαρακτηριστικά Πρωτοκόλλου </a:t>
            </a:r>
            <a:r>
              <a:rPr lang="en-US" sz="4200" spc="-1" dirty="0" smtClean="0">
                <a:solidFill>
                  <a:srgbClr val="EBEBEB"/>
                </a:solidFill>
                <a:uFill>
                  <a:solidFill>
                    <a:srgbClr val="FFFFFF"/>
                  </a:solidFill>
                </a:uFill>
              </a:rPr>
              <a:t>IP</a:t>
            </a:r>
            <a:r>
              <a:rPr lang="el-GR" sz="4200" spc="-1" dirty="0" smtClean="0">
                <a:solidFill>
                  <a:srgbClr val="EBEBEB"/>
                </a:solidFill>
                <a:uFill>
                  <a:solidFill>
                    <a:srgbClr val="FFFFFF"/>
                  </a:solidFill>
                </a:uFill>
              </a:rPr>
              <a:t> </a:t>
            </a:r>
            <a:endParaRPr lang="en-US" sz="4200" spc="-1" dirty="0">
              <a:solidFill>
                <a:srgbClr val="EBEBEB"/>
              </a:solidFill>
              <a:uFill>
                <a:solidFill>
                  <a:srgbClr val="FFFFFF"/>
                </a:solidFill>
              </a:uFill>
            </a:endParaRPr>
          </a:p>
        </p:txBody>
      </p:sp>
      <p:sp>
        <p:nvSpPr>
          <p:cNvPr id="94" name="TextShape 2"/>
          <p:cNvSpPr txBox="1"/>
          <p:nvPr/>
        </p:nvSpPr>
        <p:spPr>
          <a:xfrm>
            <a:off x="511663" y="1146960"/>
            <a:ext cx="11297160" cy="5319720"/>
          </a:xfrm>
          <a:prstGeom prst="rect">
            <a:avLst/>
          </a:prstGeom>
          <a:noFill/>
          <a:ln>
            <a:noFill/>
          </a:ln>
        </p:spPr>
        <p:txBody>
          <a:bodyPr/>
          <a:lstStyle/>
          <a:p>
            <a:pPr>
              <a:lnSpc>
                <a:spcPct val="100000"/>
              </a:lnSpc>
            </a:pPr>
            <a:endParaRPr lang="en-US" sz="2000" b="0" strike="noStrike" spc="-1" dirty="0">
              <a:solidFill>
                <a:srgbClr val="FFFFFF"/>
              </a:solidFill>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Το</a:t>
            </a:r>
            <a:r>
              <a:rPr lang="en-US" sz="2800" spc="-1" dirty="0" smtClean="0">
                <a:solidFill>
                  <a:srgbClr val="FFFFFF"/>
                </a:solidFill>
                <a:uFill>
                  <a:solidFill>
                    <a:srgbClr val="FFFFFF"/>
                  </a:solidFill>
                </a:uFill>
              </a:rPr>
              <a:t> I</a:t>
            </a:r>
            <a:r>
              <a:rPr lang="el-GR" sz="2800" spc="-1" dirty="0" smtClean="0">
                <a:solidFill>
                  <a:srgbClr val="FFFFFF"/>
                </a:solidFill>
                <a:uFill>
                  <a:solidFill>
                    <a:srgbClr val="FFFFFF"/>
                  </a:solidFill>
                </a:uFill>
              </a:rPr>
              <a:t>P </a:t>
            </a:r>
            <a:r>
              <a:rPr lang="el-GR" sz="2800" spc="-1" dirty="0">
                <a:solidFill>
                  <a:srgbClr val="FFFFFF"/>
                </a:solidFill>
                <a:uFill>
                  <a:solidFill>
                    <a:srgbClr val="FFFFFF"/>
                  </a:solidFill>
                </a:uFill>
              </a:rPr>
              <a:t>σχεδιάστηκε ως πρωτόκολλο με χαμηλή </a:t>
            </a:r>
            <a:r>
              <a:rPr lang="el-GR" sz="2800" spc="-1" dirty="0" smtClean="0">
                <a:solidFill>
                  <a:srgbClr val="FFFFFF"/>
                </a:solidFill>
                <a:uFill>
                  <a:solidFill>
                    <a:srgbClr val="FFFFFF"/>
                  </a:solidFill>
                </a:uFill>
              </a:rPr>
              <a:t>επιβάρυνση</a:t>
            </a:r>
            <a:endParaRPr lang="en-US" sz="2800" spc="-1" dirty="0" smtClean="0">
              <a:solidFill>
                <a:srgbClr val="FFFFFF"/>
              </a:solidFill>
              <a:uFill>
                <a:solidFill>
                  <a:srgbClr val="FFFFFF"/>
                </a:solidFill>
              </a:uFill>
            </a:endParaRPr>
          </a:p>
          <a:p>
            <a:pPr marL="343080" indent="-34272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Παρέχει </a:t>
            </a:r>
            <a:r>
              <a:rPr lang="el-GR" sz="2800" spc="-1" dirty="0">
                <a:solidFill>
                  <a:srgbClr val="FFFFFF"/>
                </a:solidFill>
                <a:uFill>
                  <a:solidFill>
                    <a:srgbClr val="FFFFFF"/>
                  </a:solidFill>
                </a:uFill>
              </a:rPr>
              <a:t>μόνο τις λειτουργίες που είναι απαραίτητες για την παράδοση ενός πακέτου από πηγή σε προορισμό μέσω ενός </a:t>
            </a:r>
            <a:r>
              <a:rPr lang="el-GR" sz="2800" spc="-1" dirty="0" smtClean="0">
                <a:solidFill>
                  <a:srgbClr val="FFFFFF"/>
                </a:solidFill>
                <a:uFill>
                  <a:solidFill>
                    <a:srgbClr val="FFFFFF"/>
                  </a:solidFill>
                </a:uFill>
              </a:rPr>
              <a:t>δικτύου</a:t>
            </a:r>
            <a:endParaRPr lang="en-US" sz="2800" spc="-1" dirty="0" smtClean="0">
              <a:solidFill>
                <a:srgbClr val="FFFFFF"/>
              </a:solidFill>
              <a:uFill>
                <a:solidFill>
                  <a:srgbClr val="FFFFFF"/>
                </a:solidFill>
              </a:uFill>
            </a:endParaRPr>
          </a:p>
          <a:p>
            <a:pPr marL="343080" indent="-34272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Βασικά χαρακτηριστικά:</a:t>
            </a:r>
          </a:p>
          <a:p>
            <a:pPr marL="800280" lvl="1" indent="-342720">
              <a:buClr>
                <a:srgbClr val="8AD0D6"/>
              </a:buClr>
              <a:buSzPct val="80000"/>
              <a:buFont typeface="Wingdings 3" charset="2"/>
              <a:buChar char=""/>
            </a:pPr>
            <a:r>
              <a:rPr lang="en-US" sz="2800" spc="-1" dirty="0">
                <a:solidFill>
                  <a:srgbClr val="FFFFFF"/>
                </a:solidFill>
                <a:uFill>
                  <a:solidFill>
                    <a:srgbClr val="FFFFFF"/>
                  </a:solidFill>
                </a:uFill>
              </a:rPr>
              <a:t>Connectionless</a:t>
            </a:r>
          </a:p>
          <a:p>
            <a:pPr marL="800280" lvl="1" indent="-342720">
              <a:buClr>
                <a:srgbClr val="8AD0D6"/>
              </a:buClr>
              <a:buSzPct val="80000"/>
              <a:buFont typeface="Wingdings 3" charset="2"/>
              <a:buChar char=""/>
            </a:pPr>
            <a:r>
              <a:rPr lang="en-US" sz="2800" spc="-1" dirty="0">
                <a:solidFill>
                  <a:srgbClr val="FFFFFF"/>
                </a:solidFill>
                <a:uFill>
                  <a:solidFill>
                    <a:srgbClr val="FFFFFF"/>
                  </a:solidFill>
                </a:uFill>
              </a:rPr>
              <a:t>Best Effort Delivery</a:t>
            </a:r>
          </a:p>
          <a:p>
            <a:pPr marL="800280" lvl="1" indent="-342720">
              <a:buClr>
                <a:srgbClr val="8AD0D6"/>
              </a:buClr>
              <a:buSzPct val="80000"/>
              <a:buFont typeface="Wingdings 3" charset="2"/>
              <a:buChar char=""/>
            </a:pPr>
            <a:r>
              <a:rPr lang="en-US" sz="2800" spc="-1" dirty="0">
                <a:solidFill>
                  <a:srgbClr val="FFFFFF"/>
                </a:solidFill>
                <a:uFill>
                  <a:solidFill>
                    <a:srgbClr val="FFFFFF"/>
                  </a:solidFill>
                </a:uFill>
              </a:rPr>
              <a:t>Media Independent</a:t>
            </a:r>
            <a:endParaRPr lang="el-GR" sz="2800" b="0" strike="noStrike" spc="-1" dirty="0">
              <a:solidFill>
                <a:srgbClr val="FFFFFF"/>
              </a:solidFill>
              <a:uFill>
                <a:solidFill>
                  <a:srgbClr val="FFFFFF"/>
                </a:solidFill>
              </a:uFill>
              <a:latin typeface="Century Gothic"/>
            </a:endParaRPr>
          </a:p>
        </p:txBody>
      </p:sp>
      <p:sp>
        <p:nvSpPr>
          <p:cNvPr id="5"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xmlns="" val="2512654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n-US" sz="4200" spc="-1" dirty="0">
                <a:solidFill>
                  <a:srgbClr val="EBEBEB"/>
                </a:solidFill>
                <a:uFill>
                  <a:solidFill>
                    <a:srgbClr val="FFFFFF"/>
                  </a:solidFill>
                </a:uFill>
              </a:rPr>
              <a:t>Connectionless</a:t>
            </a:r>
          </a:p>
        </p:txBody>
      </p:sp>
      <p:sp>
        <p:nvSpPr>
          <p:cNvPr id="94" name="TextShape 2"/>
          <p:cNvSpPr txBox="1"/>
          <p:nvPr/>
        </p:nvSpPr>
        <p:spPr>
          <a:xfrm>
            <a:off x="511663" y="1146960"/>
            <a:ext cx="11297160" cy="5319720"/>
          </a:xfrm>
          <a:prstGeom prst="rect">
            <a:avLst/>
          </a:prstGeom>
          <a:noFill/>
          <a:ln>
            <a:noFill/>
          </a:ln>
        </p:spPr>
        <p:txBody>
          <a:bodyPr/>
          <a:lstStyle/>
          <a:p>
            <a:pPr>
              <a:lnSpc>
                <a:spcPct val="100000"/>
              </a:lnSpc>
            </a:pPr>
            <a:endParaRPr lang="en-US" sz="2000" b="0" strike="noStrike" spc="-1" dirty="0">
              <a:solidFill>
                <a:srgbClr val="FFFFFF"/>
              </a:solidFill>
              <a:uFill>
                <a:solidFill>
                  <a:srgbClr val="FFFFFF"/>
                </a:solidFill>
              </a:uFill>
              <a:latin typeface="Century Gothic"/>
            </a:endParaRPr>
          </a:p>
          <a:p>
            <a:pPr marL="343080" indent="-342720">
              <a:lnSpc>
                <a:spcPct val="100000"/>
              </a:lnSpc>
              <a:buClr>
                <a:srgbClr val="8AD0D6"/>
              </a:buClr>
              <a:buSzPct val="80000"/>
              <a:buFont typeface="Wingdings 3" charset="2"/>
              <a:buChar char=""/>
            </a:pPr>
            <a:r>
              <a:rPr lang="el-GR" sz="2800" spc="-1" dirty="0">
                <a:solidFill>
                  <a:srgbClr val="FFFFFF"/>
                </a:solidFill>
                <a:uFill>
                  <a:solidFill>
                    <a:srgbClr val="FFFFFF"/>
                  </a:solidFill>
                </a:uFill>
              </a:rPr>
              <a:t>Το </a:t>
            </a:r>
            <a:r>
              <a:rPr lang="en-US" sz="2800" spc="-1" dirty="0" smtClean="0">
                <a:solidFill>
                  <a:srgbClr val="FFFFFF"/>
                </a:solidFill>
                <a:uFill>
                  <a:solidFill>
                    <a:srgbClr val="FFFFFF"/>
                  </a:solidFill>
                </a:uFill>
              </a:rPr>
              <a:t>I</a:t>
            </a:r>
            <a:r>
              <a:rPr lang="el-GR" sz="2800" spc="-1" dirty="0" smtClean="0">
                <a:solidFill>
                  <a:srgbClr val="FFFFFF"/>
                </a:solidFill>
                <a:uFill>
                  <a:solidFill>
                    <a:srgbClr val="FFFFFF"/>
                  </a:solidFill>
                </a:uFill>
              </a:rPr>
              <a:t>P </a:t>
            </a:r>
            <a:r>
              <a:rPr lang="el-GR" sz="2800" spc="-1" dirty="0">
                <a:solidFill>
                  <a:srgbClr val="FFFFFF"/>
                </a:solidFill>
                <a:uFill>
                  <a:solidFill>
                    <a:srgbClr val="FFFFFF"/>
                  </a:solidFill>
                </a:uFill>
              </a:rPr>
              <a:t>είναι χωρίς σύνδεση, πράγμα που σημαίνει ότι δεν δημιουργείται ειδική σύνδεση από άκρο σε άκρο πριν από την αποστολή των </a:t>
            </a:r>
            <a:r>
              <a:rPr lang="el-GR" sz="2800" spc="-1" dirty="0" smtClean="0">
                <a:solidFill>
                  <a:srgbClr val="FFFFFF"/>
                </a:solidFill>
                <a:uFill>
                  <a:solidFill>
                    <a:srgbClr val="FFFFFF"/>
                  </a:solidFill>
                </a:uFill>
              </a:rPr>
              <a:t>δεδομένων</a:t>
            </a:r>
            <a:endParaRPr lang="en-US" sz="2800" spc="-1" dirty="0" smtClean="0">
              <a:solidFill>
                <a:srgbClr val="FFFFFF"/>
              </a:solidFill>
              <a:uFill>
                <a:solidFill>
                  <a:srgbClr val="FFFFFF"/>
                </a:solidFill>
              </a:uFill>
            </a:endParaRPr>
          </a:p>
          <a:p>
            <a:pPr marL="343080" indent="-342720">
              <a:lnSpc>
                <a:spcPct val="100000"/>
              </a:lnSpc>
              <a:buClr>
                <a:srgbClr val="8AD0D6"/>
              </a:buClr>
              <a:buSzPct val="80000"/>
              <a:buFont typeface="Wingdings 3" charset="2"/>
              <a:buChar char=""/>
            </a:pPr>
            <a:r>
              <a:rPr lang="en-US" sz="2800" spc="-1" dirty="0" smtClean="0">
                <a:solidFill>
                  <a:srgbClr val="FFFFFF"/>
                </a:solidFill>
                <a:uFill>
                  <a:solidFill>
                    <a:srgbClr val="FFFFFF"/>
                  </a:solidFill>
                </a:uFill>
              </a:rPr>
              <a:t>H</a:t>
            </a:r>
            <a:r>
              <a:rPr lang="el-GR" sz="2800" spc="-1" dirty="0" smtClean="0">
                <a:solidFill>
                  <a:srgbClr val="FFFFFF"/>
                </a:solidFill>
                <a:uFill>
                  <a:solidFill>
                    <a:srgbClr val="FFFFFF"/>
                  </a:solidFill>
                </a:uFill>
              </a:rPr>
              <a:t> επικοινωνία </a:t>
            </a:r>
            <a:r>
              <a:rPr lang="el-GR" sz="2800" spc="-1" dirty="0">
                <a:solidFill>
                  <a:srgbClr val="FFFFFF"/>
                </a:solidFill>
                <a:uFill>
                  <a:solidFill>
                    <a:srgbClr val="FFFFFF"/>
                  </a:solidFill>
                </a:uFill>
              </a:rPr>
              <a:t>χωρίς σύνδεση </a:t>
            </a:r>
            <a:r>
              <a:rPr lang="el-GR" sz="2800" spc="-1" dirty="0" smtClean="0">
                <a:solidFill>
                  <a:srgbClr val="FFFFFF"/>
                </a:solidFill>
                <a:uFill>
                  <a:solidFill>
                    <a:srgbClr val="FFFFFF"/>
                  </a:solidFill>
                </a:uFill>
              </a:rPr>
              <a:t>είναι </a:t>
            </a:r>
            <a:r>
              <a:rPr lang="el-GR" sz="2800" spc="-1" dirty="0">
                <a:solidFill>
                  <a:srgbClr val="FFFFFF"/>
                </a:solidFill>
                <a:uFill>
                  <a:solidFill>
                    <a:srgbClr val="FFFFFF"/>
                  </a:solidFill>
                </a:uFill>
              </a:rPr>
              <a:t>εννοιολογικά παρόμοια με την αποστολή μιας επιστολής σε κάποιον χωρίς προηγούμενη ειδοποίηση του παραλήπτη</a:t>
            </a:r>
            <a:r>
              <a:rPr lang="el-GR" sz="2800" spc="-1" dirty="0" smtClean="0">
                <a:solidFill>
                  <a:srgbClr val="FFFFFF"/>
                </a:solidFill>
                <a:uFill>
                  <a:solidFill>
                    <a:srgbClr val="FFFFFF"/>
                  </a:solidFill>
                </a:uFill>
              </a:rPr>
              <a:t>.</a:t>
            </a:r>
            <a:endParaRPr lang="en-US" sz="2800" spc="-1" dirty="0" smtClean="0">
              <a:solidFill>
                <a:srgbClr val="FFFFFF"/>
              </a:solidFill>
              <a:uFill>
                <a:solidFill>
                  <a:srgbClr val="FFFFFF"/>
                </a:solidFill>
              </a:uFill>
            </a:endParaRPr>
          </a:p>
          <a:p>
            <a:pPr marL="343080" indent="-34272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latin typeface="Century Gothic"/>
              </a:rPr>
              <a:t>Ο αποστολέας δεν γνωρίζει αν ο παραλήπτης είναι παρών, αν το πακέτο έφτασε ή αν μπορεί να διαβαστεί από τον παραλήπτη.</a:t>
            </a:r>
          </a:p>
          <a:p>
            <a:pPr marL="343080" indent="-342720">
              <a:lnSpc>
                <a:spcPct val="100000"/>
              </a:lnSpc>
              <a:buClr>
                <a:srgbClr val="8AD0D6"/>
              </a:buClr>
              <a:buSzPct val="80000"/>
              <a:buFont typeface="Wingdings 3" charset="2"/>
              <a:buChar char=""/>
            </a:pPr>
            <a:r>
              <a:rPr lang="el-GR" sz="2800" b="0" strike="noStrike" spc="-1" dirty="0" smtClean="0">
                <a:solidFill>
                  <a:srgbClr val="FFFFFF"/>
                </a:solidFill>
                <a:uFill>
                  <a:solidFill>
                    <a:srgbClr val="FFFFFF"/>
                  </a:solidFill>
                </a:uFill>
                <a:latin typeface="Century Gothic"/>
              </a:rPr>
              <a:t>Ο παραλήπτης δεν γνωρίζει πότε θα λάβει πακέτο</a:t>
            </a:r>
            <a:endParaRPr lang="el-GR" sz="2800" b="0" strike="noStrike" spc="-1" dirty="0">
              <a:solidFill>
                <a:srgbClr val="FFFFFF"/>
              </a:solidFill>
              <a:uFill>
                <a:solidFill>
                  <a:srgbClr val="FFFFFF"/>
                </a:solidFill>
              </a:uFill>
              <a:latin typeface="Century Gothic"/>
            </a:endParaRPr>
          </a:p>
        </p:txBody>
      </p:sp>
      <p:sp>
        <p:nvSpPr>
          <p:cNvPr id="5"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xmlns="" val="19235723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n-US" sz="4200" spc="-1" dirty="0">
                <a:solidFill>
                  <a:srgbClr val="EBEBEB"/>
                </a:solidFill>
                <a:uFill>
                  <a:solidFill>
                    <a:srgbClr val="FFFFFF"/>
                  </a:solidFill>
                </a:uFill>
              </a:rPr>
              <a:t>Best Effort Delivery</a:t>
            </a:r>
          </a:p>
        </p:txBody>
      </p:sp>
      <p:sp>
        <p:nvSpPr>
          <p:cNvPr id="94" name="TextShape 2"/>
          <p:cNvSpPr txBox="1"/>
          <p:nvPr/>
        </p:nvSpPr>
        <p:spPr>
          <a:xfrm>
            <a:off x="511663" y="1146960"/>
            <a:ext cx="11297160" cy="531972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n-US" sz="2600" spc="-1" dirty="0" smtClean="0">
                <a:solidFill>
                  <a:srgbClr val="FFFFFF"/>
                </a:solidFill>
                <a:uFill>
                  <a:solidFill>
                    <a:srgbClr val="FFFFFF"/>
                  </a:solidFill>
                </a:uFill>
              </a:rPr>
              <a:t>a.k.a. </a:t>
            </a:r>
            <a:r>
              <a:rPr lang="el-GR" sz="2600" spc="-1" dirty="0" smtClean="0">
                <a:solidFill>
                  <a:srgbClr val="FFFFFF"/>
                </a:solidFill>
                <a:uFill>
                  <a:solidFill>
                    <a:srgbClr val="FFFFFF"/>
                  </a:solidFill>
                </a:uFill>
              </a:rPr>
              <a:t>Αναξιόπιστη μεταφορά</a:t>
            </a:r>
            <a:endParaRPr lang="en-US" sz="2600" spc="-1" dirty="0" smtClean="0">
              <a:solidFill>
                <a:srgbClr val="FFFFFF"/>
              </a:solidFill>
              <a:uFill>
                <a:solidFill>
                  <a:srgbClr val="FFFFFF"/>
                </a:solidFill>
              </a:uFill>
            </a:endParaRPr>
          </a:p>
          <a:p>
            <a:pPr marL="343080" indent="-342720">
              <a:lnSpc>
                <a:spcPct val="100000"/>
              </a:lnSpc>
              <a:buClr>
                <a:srgbClr val="8AD0D6"/>
              </a:buClr>
              <a:buSzPct val="80000"/>
              <a:buFont typeface="Wingdings 3" charset="2"/>
              <a:buChar char=""/>
            </a:pPr>
            <a:r>
              <a:rPr lang="el-GR" sz="2600" spc="-1" dirty="0" smtClean="0">
                <a:solidFill>
                  <a:srgbClr val="FFFFFF"/>
                </a:solidFill>
                <a:uFill>
                  <a:solidFill>
                    <a:srgbClr val="FFFFFF"/>
                  </a:solidFill>
                </a:uFill>
              </a:rPr>
              <a:t>Το πρωτόκολλο </a:t>
            </a:r>
            <a:r>
              <a:rPr lang="el-GR" sz="2600" spc="-1" dirty="0">
                <a:solidFill>
                  <a:srgbClr val="FFFFFF"/>
                </a:solidFill>
                <a:uFill>
                  <a:solidFill>
                    <a:srgbClr val="FFFFFF"/>
                  </a:solidFill>
                </a:uFill>
              </a:rPr>
              <a:t>IP δεν εγγυάται ότι </a:t>
            </a:r>
            <a:r>
              <a:rPr lang="el-GR" sz="2600" spc="-1" dirty="0" smtClean="0">
                <a:solidFill>
                  <a:srgbClr val="FFFFFF"/>
                </a:solidFill>
                <a:uFill>
                  <a:solidFill>
                    <a:srgbClr val="FFFFFF"/>
                  </a:solidFill>
                </a:uFill>
              </a:rPr>
              <a:t>όλ</a:t>
            </a:r>
            <a:r>
              <a:rPr lang="el-GR" sz="2600" spc="-1" dirty="0">
                <a:solidFill>
                  <a:srgbClr val="FFFFFF"/>
                </a:solidFill>
                <a:uFill>
                  <a:solidFill>
                    <a:srgbClr val="FFFFFF"/>
                  </a:solidFill>
                </a:uFill>
              </a:rPr>
              <a:t>α</a:t>
            </a:r>
            <a:r>
              <a:rPr lang="el-GR" sz="2600" spc="-1" dirty="0" smtClean="0">
                <a:solidFill>
                  <a:srgbClr val="FFFFFF"/>
                </a:solidFill>
                <a:uFill>
                  <a:solidFill>
                    <a:srgbClr val="FFFFFF"/>
                  </a:solidFill>
                </a:uFill>
              </a:rPr>
              <a:t> τα πακέτα που αποστέλλονται θα παραδοθούν</a:t>
            </a:r>
          </a:p>
          <a:p>
            <a:pPr marL="343080" indent="-342720">
              <a:lnSpc>
                <a:spcPct val="100000"/>
              </a:lnSpc>
              <a:buClr>
                <a:srgbClr val="8AD0D6"/>
              </a:buClr>
              <a:buSzPct val="80000"/>
              <a:buFont typeface="Wingdings 3" charset="2"/>
              <a:buChar char=""/>
            </a:pPr>
            <a:r>
              <a:rPr lang="el-GR" sz="2600" spc="-1" dirty="0">
                <a:solidFill>
                  <a:srgbClr val="FFFFFF"/>
                </a:solidFill>
                <a:uFill>
                  <a:solidFill>
                    <a:srgbClr val="FFFFFF"/>
                  </a:solidFill>
                </a:uFill>
              </a:rPr>
              <a:t>Αναξιόπιστο σημαίνει ότι το IP δεν έχει τη δυνατότητα να διαχειρίζεται και να ανακτά </a:t>
            </a:r>
            <a:r>
              <a:rPr lang="el-GR" sz="2600" spc="-1" dirty="0" smtClean="0">
                <a:solidFill>
                  <a:srgbClr val="FFFFFF"/>
                </a:solidFill>
                <a:uFill>
                  <a:solidFill>
                    <a:srgbClr val="FFFFFF"/>
                  </a:solidFill>
                </a:uFill>
              </a:rPr>
              <a:t>πακέτα </a:t>
            </a:r>
            <a:r>
              <a:rPr lang="el-GR" sz="2600" spc="-1" dirty="0">
                <a:solidFill>
                  <a:srgbClr val="FFFFFF"/>
                </a:solidFill>
                <a:uFill>
                  <a:solidFill>
                    <a:srgbClr val="FFFFFF"/>
                  </a:solidFill>
                </a:uFill>
              </a:rPr>
              <a:t>που δεν έχουν παραδοθεί ή έχουν αποτύχει. </a:t>
            </a:r>
            <a:endParaRPr lang="el-GR" sz="2600" spc="-1" dirty="0" smtClean="0">
              <a:solidFill>
                <a:srgbClr val="FFFFFF"/>
              </a:solidFill>
              <a:uFill>
                <a:solidFill>
                  <a:srgbClr val="FFFFFF"/>
                </a:solidFill>
              </a:uFill>
            </a:endParaRPr>
          </a:p>
          <a:p>
            <a:pPr marL="343080" indent="-342720">
              <a:lnSpc>
                <a:spcPct val="100000"/>
              </a:lnSpc>
              <a:buClr>
                <a:srgbClr val="8AD0D6"/>
              </a:buClr>
              <a:buSzPct val="80000"/>
              <a:buFont typeface="Wingdings 3" charset="2"/>
              <a:buChar char=""/>
            </a:pPr>
            <a:r>
              <a:rPr lang="el-GR" sz="2600" spc="-1" dirty="0" smtClean="0">
                <a:solidFill>
                  <a:srgbClr val="FFFFFF"/>
                </a:solidFill>
                <a:uFill>
                  <a:solidFill>
                    <a:srgbClr val="FFFFFF"/>
                  </a:solidFill>
                </a:uFill>
              </a:rPr>
              <a:t>Αυτό </a:t>
            </a:r>
            <a:r>
              <a:rPr lang="el-GR" sz="2600" spc="-1" dirty="0">
                <a:solidFill>
                  <a:srgbClr val="FFFFFF"/>
                </a:solidFill>
                <a:uFill>
                  <a:solidFill>
                    <a:srgbClr val="FFFFFF"/>
                  </a:solidFill>
                </a:uFill>
              </a:rPr>
              <a:t>οφείλεται στο γεγονός ότι ενώ τα πακέτα IP αποστέλλονται με πληροφορίες σχετικά με την τοποθεσία παράδοσης, δεν περιέχουν πληροφορίες που μπορούν να επεξεργαστούν για να ενημερώσουν τον αποστολέα σχετικά με το εάν η παράδοση ήταν επιτυχής. </a:t>
            </a:r>
            <a:endParaRPr lang="el-GR" sz="2600" spc="-1" dirty="0" smtClean="0">
              <a:solidFill>
                <a:srgbClr val="FFFFFF"/>
              </a:solidFill>
              <a:uFill>
                <a:solidFill>
                  <a:srgbClr val="FFFFFF"/>
                </a:solidFill>
              </a:uFill>
            </a:endParaRPr>
          </a:p>
          <a:p>
            <a:pPr marL="343080" indent="-342720">
              <a:lnSpc>
                <a:spcPct val="100000"/>
              </a:lnSpc>
              <a:buClr>
                <a:srgbClr val="8AD0D6"/>
              </a:buClr>
              <a:buSzPct val="80000"/>
              <a:buFont typeface="Wingdings 3" charset="2"/>
              <a:buChar char=""/>
            </a:pPr>
            <a:r>
              <a:rPr lang="el-GR" sz="2600" spc="-1" dirty="0" smtClean="0">
                <a:solidFill>
                  <a:srgbClr val="FFFFFF"/>
                </a:solidFill>
                <a:uFill>
                  <a:solidFill>
                    <a:srgbClr val="FFFFFF"/>
                  </a:solidFill>
                </a:uFill>
              </a:rPr>
              <a:t>Τα </a:t>
            </a:r>
            <a:r>
              <a:rPr lang="el-GR" sz="2600" spc="-1" dirty="0">
                <a:solidFill>
                  <a:srgbClr val="FFFFFF"/>
                </a:solidFill>
                <a:uFill>
                  <a:solidFill>
                    <a:srgbClr val="FFFFFF"/>
                  </a:solidFill>
                </a:uFill>
              </a:rPr>
              <a:t>πακέτα ενδέχεται να φτάσουν στον προορισμό αλλοιωμένα, εκτός σειράς ή </a:t>
            </a:r>
            <a:r>
              <a:rPr lang="el-GR" sz="2600" spc="-1" dirty="0" smtClean="0">
                <a:solidFill>
                  <a:srgbClr val="FFFFFF"/>
                </a:solidFill>
                <a:uFill>
                  <a:solidFill>
                    <a:srgbClr val="FFFFFF"/>
                  </a:solidFill>
                </a:uFill>
              </a:rPr>
              <a:t>καθόλου</a:t>
            </a:r>
          </a:p>
          <a:p>
            <a:pPr marL="343080" indent="-342720">
              <a:lnSpc>
                <a:spcPct val="100000"/>
              </a:lnSpc>
              <a:buClr>
                <a:srgbClr val="8AD0D6"/>
              </a:buClr>
              <a:buSzPct val="80000"/>
              <a:buFont typeface="Wingdings 3" charset="2"/>
              <a:buChar char=""/>
            </a:pPr>
            <a:r>
              <a:rPr lang="el-GR" sz="2600" spc="-1" dirty="0" smtClean="0">
                <a:solidFill>
                  <a:srgbClr val="FFFFFF"/>
                </a:solidFill>
                <a:uFill>
                  <a:solidFill>
                    <a:srgbClr val="FFFFFF"/>
                  </a:solidFill>
                </a:uFill>
              </a:rPr>
              <a:t>Το </a:t>
            </a:r>
            <a:r>
              <a:rPr lang="el-GR" sz="2600" spc="-1" dirty="0">
                <a:solidFill>
                  <a:srgbClr val="FFFFFF"/>
                </a:solidFill>
                <a:uFill>
                  <a:solidFill>
                    <a:srgbClr val="FFFFFF"/>
                  </a:solidFill>
                </a:uFill>
              </a:rPr>
              <a:t>IP δεν παρέχει δυνατότητα αναμετάδοσης πακέτων σε περίπτωση εμφάνισης </a:t>
            </a:r>
            <a:r>
              <a:rPr lang="el-GR" sz="2600" spc="-1" dirty="0" smtClean="0">
                <a:solidFill>
                  <a:srgbClr val="FFFFFF"/>
                </a:solidFill>
                <a:uFill>
                  <a:solidFill>
                    <a:srgbClr val="FFFFFF"/>
                  </a:solidFill>
                </a:uFill>
              </a:rPr>
              <a:t>σφαλμάτων</a:t>
            </a:r>
            <a:endParaRPr lang="el-GR" sz="2600" b="0" strike="noStrike" spc="-1" dirty="0">
              <a:solidFill>
                <a:srgbClr val="FFFFFF"/>
              </a:solidFill>
              <a:uFill>
                <a:solidFill>
                  <a:srgbClr val="FFFFFF"/>
                </a:solidFill>
              </a:uFill>
              <a:latin typeface="Century Gothic"/>
            </a:endParaRPr>
          </a:p>
        </p:txBody>
      </p:sp>
      <p:sp>
        <p:nvSpPr>
          <p:cNvPr id="5"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xmlns="" val="5353785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n-US" sz="4200" spc="-1" dirty="0">
                <a:solidFill>
                  <a:srgbClr val="EBEBEB"/>
                </a:solidFill>
                <a:uFill>
                  <a:solidFill>
                    <a:srgbClr val="FFFFFF"/>
                  </a:solidFill>
                </a:uFill>
              </a:rPr>
              <a:t>Media Independent</a:t>
            </a:r>
          </a:p>
        </p:txBody>
      </p:sp>
      <p:sp>
        <p:nvSpPr>
          <p:cNvPr id="94" name="TextShape 2"/>
          <p:cNvSpPr txBox="1"/>
          <p:nvPr/>
        </p:nvSpPr>
        <p:spPr>
          <a:xfrm>
            <a:off x="511663" y="1146960"/>
            <a:ext cx="11297160" cy="5319720"/>
          </a:xfrm>
          <a:prstGeom prst="rect">
            <a:avLst/>
          </a:prstGeom>
          <a:noFill/>
          <a:ln>
            <a:noFill/>
          </a:ln>
        </p:spPr>
        <p:txBody>
          <a:bodyPr/>
          <a:lstStyle/>
          <a:p>
            <a:pPr marL="343080" indent="-34272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Η μεταφορά </a:t>
            </a:r>
            <a:r>
              <a:rPr lang="el-GR" sz="2800" spc="-1" dirty="0">
                <a:solidFill>
                  <a:srgbClr val="FFFFFF"/>
                </a:solidFill>
                <a:uFill>
                  <a:solidFill>
                    <a:srgbClr val="FFFFFF"/>
                  </a:solidFill>
                </a:uFill>
              </a:rPr>
              <a:t>των πακέτων IP δεν περιορίζεται σε κάποιο συγκεκριμένο </a:t>
            </a:r>
            <a:r>
              <a:rPr lang="el-GR" sz="2800" spc="-1" dirty="0" smtClean="0">
                <a:solidFill>
                  <a:srgbClr val="FFFFFF"/>
                </a:solidFill>
                <a:uFill>
                  <a:solidFill>
                    <a:srgbClr val="FFFFFF"/>
                  </a:solidFill>
                </a:uFill>
              </a:rPr>
              <a:t>μέσο</a:t>
            </a:r>
            <a:endParaRPr lang="el-GR" sz="2800" b="0" strike="noStrike" spc="-1" dirty="0">
              <a:solidFill>
                <a:srgbClr val="FFFFFF"/>
              </a:solidFill>
              <a:uFill>
                <a:solidFill>
                  <a:srgbClr val="FFFFFF"/>
                </a:solidFill>
              </a:uFill>
              <a:latin typeface="Century Gothic"/>
            </a:endParaRPr>
          </a:p>
        </p:txBody>
      </p:sp>
      <p:sp>
        <p:nvSpPr>
          <p:cNvPr id="5"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2933131" y="2000515"/>
            <a:ext cx="6454224" cy="4655833"/>
          </a:xfrm>
          <a:prstGeom prst="rect">
            <a:avLst/>
          </a:prstGeom>
        </p:spPr>
      </p:pic>
    </p:spTree>
    <p:extLst>
      <p:ext uri="{BB962C8B-B14F-4D97-AF65-F5344CB8AC3E}">
        <p14:creationId xmlns:p14="http://schemas.microsoft.com/office/powerpoint/2010/main" xmlns="" val="8470469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n-US" sz="4200" spc="-1" dirty="0">
                <a:solidFill>
                  <a:srgbClr val="EBEBEB"/>
                </a:solidFill>
                <a:uFill>
                  <a:solidFill>
                    <a:srgbClr val="FFFFFF"/>
                  </a:solidFill>
                </a:uFill>
              </a:rPr>
              <a:t>IPv4 Packet Header</a:t>
            </a:r>
          </a:p>
        </p:txBody>
      </p:sp>
      <p:sp>
        <p:nvSpPr>
          <p:cNvPr id="94" name="TextShape 2"/>
          <p:cNvSpPr txBox="1"/>
          <p:nvPr/>
        </p:nvSpPr>
        <p:spPr>
          <a:xfrm>
            <a:off x="511663" y="1146960"/>
            <a:ext cx="11297160" cy="5319720"/>
          </a:xfrm>
          <a:prstGeom prst="rect">
            <a:avLst/>
          </a:prstGeom>
          <a:noFill/>
          <a:ln>
            <a:noFill/>
          </a:ln>
        </p:spPr>
        <p:txBody>
          <a:bodyPr/>
          <a:lstStyle/>
          <a:p>
            <a:pPr marL="360">
              <a:lnSpc>
                <a:spcPct val="100000"/>
              </a:lnSpc>
              <a:buClr>
                <a:srgbClr val="8AD0D6"/>
              </a:buClr>
              <a:buSzPct val="80000"/>
            </a:pPr>
            <a:endParaRPr lang="el-GR" sz="2800" b="0" strike="noStrike" spc="-1" dirty="0">
              <a:solidFill>
                <a:srgbClr val="FFFFFF"/>
              </a:solidFill>
              <a:uFill>
                <a:solidFill>
                  <a:srgbClr val="FFFFFF"/>
                </a:solidFill>
              </a:uFill>
              <a:latin typeface="Century Gothic"/>
            </a:endParaRPr>
          </a:p>
        </p:txBody>
      </p:sp>
      <p:sp>
        <p:nvSpPr>
          <p:cNvPr id="5"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pic>
        <p:nvPicPr>
          <p:cNvPr id="3" name="Εικόνα 2"/>
          <p:cNvPicPr>
            <a:picLocks noChangeAspect="1"/>
          </p:cNvPicPr>
          <p:nvPr/>
        </p:nvPicPr>
        <p:blipFill>
          <a:blip r:embed="rId2"/>
          <a:stretch>
            <a:fillRect/>
          </a:stretch>
        </p:blipFill>
        <p:spPr>
          <a:xfrm>
            <a:off x="2750990" y="1146960"/>
            <a:ext cx="6818506" cy="5496426"/>
          </a:xfrm>
          <a:prstGeom prst="rect">
            <a:avLst/>
          </a:prstGeom>
        </p:spPr>
      </p:pic>
    </p:spTree>
    <p:extLst>
      <p:ext uri="{BB962C8B-B14F-4D97-AF65-F5344CB8AC3E}">
        <p14:creationId xmlns:p14="http://schemas.microsoft.com/office/powerpoint/2010/main" xmlns="" val="34799774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694080"/>
          </a:xfrm>
          <a:prstGeom prst="rect">
            <a:avLst/>
          </a:prstGeom>
          <a:noFill/>
          <a:ln>
            <a:noFill/>
          </a:ln>
        </p:spPr>
        <p:txBody>
          <a:bodyPr/>
          <a:lstStyle/>
          <a:p>
            <a:pPr>
              <a:lnSpc>
                <a:spcPct val="100000"/>
              </a:lnSpc>
            </a:pPr>
            <a:r>
              <a:rPr lang="el-GR" sz="4200" spc="-1" dirty="0">
                <a:solidFill>
                  <a:srgbClr val="EBEBEB"/>
                </a:solidFill>
                <a:uFill>
                  <a:solidFill>
                    <a:srgbClr val="FFFFFF"/>
                  </a:solidFill>
                </a:uFill>
              </a:rPr>
              <a:t>Σημαντικά πεδία </a:t>
            </a:r>
            <a:r>
              <a:rPr lang="el-GR" sz="4200" spc="-1" dirty="0" smtClean="0">
                <a:solidFill>
                  <a:srgbClr val="EBEBEB"/>
                </a:solidFill>
                <a:uFill>
                  <a:solidFill>
                    <a:srgbClr val="FFFFFF"/>
                  </a:solidFill>
                </a:uFill>
              </a:rPr>
              <a:t>κεφαλίδας IPv4 (1)</a:t>
            </a:r>
            <a:endParaRPr lang="en-US" sz="4200" spc="-1" dirty="0">
              <a:solidFill>
                <a:srgbClr val="EBEBEB"/>
              </a:solidFill>
              <a:uFill>
                <a:solidFill>
                  <a:srgbClr val="FFFFFF"/>
                </a:solidFill>
              </a:uFill>
            </a:endParaRPr>
          </a:p>
        </p:txBody>
      </p:sp>
      <p:sp>
        <p:nvSpPr>
          <p:cNvPr id="94" name="TextShape 2"/>
          <p:cNvSpPr txBox="1"/>
          <p:nvPr/>
        </p:nvSpPr>
        <p:spPr>
          <a:xfrm>
            <a:off x="511663" y="1146960"/>
            <a:ext cx="11297160" cy="5319720"/>
          </a:xfrm>
          <a:prstGeom prst="rect">
            <a:avLst/>
          </a:prstGeom>
          <a:noFill/>
          <a:ln>
            <a:noFill/>
          </a:ln>
        </p:spPr>
        <p:txBody>
          <a:bodyPr/>
          <a:lstStyle/>
          <a:p>
            <a:pPr marL="457560" indent="-457200">
              <a:lnSpc>
                <a:spcPct val="100000"/>
              </a:lnSpc>
              <a:buClr>
                <a:srgbClr val="8AD0D6"/>
              </a:buClr>
              <a:buSzPct val="80000"/>
              <a:buFont typeface="Century Gothic" panose="020B0502020202020204" pitchFamily="34" charset="0"/>
              <a:buChar char="►"/>
            </a:pPr>
            <a:r>
              <a:rPr lang="en-US" sz="2800" spc="-1" dirty="0" smtClean="0">
                <a:solidFill>
                  <a:srgbClr val="FFFFFF"/>
                </a:solidFill>
                <a:uFill>
                  <a:solidFill>
                    <a:srgbClr val="FFFFFF"/>
                  </a:solidFill>
                </a:uFill>
              </a:rPr>
              <a:t>Version</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 Περιέχει μια δυαδική τιμή 4 δυαδικών ψηφίων που έχει οριστεί σε 0100 που το αναγνωρίζει ως πακέτο IP έκδοσης 4.</a:t>
            </a:r>
          </a:p>
          <a:p>
            <a:pPr marL="457560" indent="-457200">
              <a:lnSpc>
                <a:spcPct val="100000"/>
              </a:lnSpc>
              <a:buClr>
                <a:srgbClr val="8AD0D6"/>
              </a:buClr>
              <a:buSzPct val="80000"/>
              <a:buFont typeface="Century Gothic" panose="020B0502020202020204" pitchFamily="34" charset="0"/>
              <a:buChar char="►"/>
            </a:pPr>
            <a:r>
              <a:rPr lang="el-GR" sz="2800" spc="-1" dirty="0" err="1" smtClean="0">
                <a:solidFill>
                  <a:srgbClr val="FFFFFF"/>
                </a:solidFill>
                <a:uFill>
                  <a:solidFill>
                    <a:srgbClr val="FFFFFF"/>
                  </a:solidFill>
                </a:uFill>
              </a:rPr>
              <a:t>DiffServ</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(DS) - </a:t>
            </a:r>
            <a:r>
              <a:rPr lang="el-GR" sz="2800" spc="-1" dirty="0" smtClean="0">
                <a:solidFill>
                  <a:srgbClr val="FFFFFF"/>
                </a:solidFill>
                <a:uFill>
                  <a:solidFill>
                    <a:srgbClr val="FFFFFF"/>
                  </a:solidFill>
                </a:uFill>
              </a:rPr>
              <a:t>Το πεδίο </a:t>
            </a:r>
            <a:r>
              <a:rPr lang="el-GR" sz="2800" spc="-1" dirty="0">
                <a:solidFill>
                  <a:srgbClr val="FFFFFF"/>
                </a:solidFill>
                <a:uFill>
                  <a:solidFill>
                    <a:srgbClr val="FFFFFF"/>
                  </a:solidFill>
                </a:uFill>
              </a:rPr>
              <a:t>DS είναι ένα πεδίο 8-bit που χρησιμοποιείται για τον προσδιορισμό της προτεραιότητας κάθε πακέτου. </a:t>
            </a:r>
            <a:endParaRPr lang="en-US" sz="2800" spc="-1" dirty="0" smtClean="0">
              <a:solidFill>
                <a:srgbClr val="FFFFFF"/>
              </a:solidFill>
              <a:uFill>
                <a:solidFill>
                  <a:srgbClr val="FFFFFF"/>
                </a:solidFill>
              </a:uFill>
            </a:endParaRPr>
          </a:p>
          <a:p>
            <a:pPr marL="457560" indent="-457200">
              <a:lnSpc>
                <a:spcPct val="100000"/>
              </a:lnSpc>
              <a:buClr>
                <a:srgbClr val="8AD0D6"/>
              </a:buClr>
              <a:buSzPct val="80000"/>
              <a:buFont typeface="Century Gothic" panose="020B0502020202020204" pitchFamily="34" charset="0"/>
              <a:buChar char="►"/>
            </a:pPr>
            <a:r>
              <a:rPr lang="el-GR" sz="2800" spc="-1" dirty="0" err="1" smtClean="0">
                <a:solidFill>
                  <a:srgbClr val="FFFFFF"/>
                </a:solidFill>
                <a:uFill>
                  <a:solidFill>
                    <a:srgbClr val="FFFFFF"/>
                  </a:solidFill>
                </a:uFill>
              </a:rPr>
              <a:t>Time</a:t>
            </a:r>
            <a:r>
              <a:rPr lang="el-GR" sz="2800" spc="-1" dirty="0" smtClean="0">
                <a:solidFill>
                  <a:srgbClr val="FFFFFF"/>
                </a:solidFill>
                <a:uFill>
                  <a:solidFill>
                    <a:srgbClr val="FFFFFF"/>
                  </a:solidFill>
                </a:uFill>
              </a:rPr>
              <a:t>-</a:t>
            </a:r>
            <a:r>
              <a:rPr lang="el-GR" sz="2800" spc="-1" dirty="0" err="1" smtClean="0">
                <a:solidFill>
                  <a:srgbClr val="FFFFFF"/>
                </a:solidFill>
                <a:uFill>
                  <a:solidFill>
                    <a:srgbClr val="FFFFFF"/>
                  </a:solidFill>
                </a:uFill>
              </a:rPr>
              <a:t>to</a:t>
            </a:r>
            <a:r>
              <a:rPr lang="el-GR" sz="2800" spc="-1" dirty="0" smtClean="0">
                <a:solidFill>
                  <a:srgbClr val="FFFFFF"/>
                </a:solidFill>
                <a:uFill>
                  <a:solidFill>
                    <a:srgbClr val="FFFFFF"/>
                  </a:solidFill>
                </a:uFill>
              </a:rPr>
              <a:t>-Live </a:t>
            </a:r>
            <a:r>
              <a:rPr lang="el-GR" sz="2800" spc="-1" dirty="0">
                <a:solidFill>
                  <a:srgbClr val="FFFFFF"/>
                </a:solidFill>
                <a:uFill>
                  <a:solidFill>
                    <a:srgbClr val="FFFFFF"/>
                  </a:solidFill>
                </a:uFill>
              </a:rPr>
              <a:t>(TTL) - Περιέχει δυαδική τιμή 8 </a:t>
            </a:r>
            <a:r>
              <a:rPr lang="el-GR" sz="2800" spc="-1" dirty="0" err="1">
                <a:solidFill>
                  <a:srgbClr val="FFFFFF"/>
                </a:solidFill>
                <a:uFill>
                  <a:solidFill>
                    <a:srgbClr val="FFFFFF"/>
                  </a:solidFill>
                </a:uFill>
              </a:rPr>
              <a:t>bit</a:t>
            </a:r>
            <a:r>
              <a:rPr lang="el-GR" sz="2800" spc="-1" dirty="0">
                <a:solidFill>
                  <a:srgbClr val="FFFFFF"/>
                </a:solidFill>
                <a:uFill>
                  <a:solidFill>
                    <a:srgbClr val="FFFFFF"/>
                  </a:solidFill>
                </a:uFill>
              </a:rPr>
              <a:t> που χρησιμοποιείται για τον περιορισμό της διάρκειας ζωής ενός πακέτου. Ο αποστολέας </a:t>
            </a:r>
            <a:r>
              <a:rPr lang="el-GR" sz="2800" spc="-1" dirty="0" smtClean="0">
                <a:solidFill>
                  <a:srgbClr val="FFFFFF"/>
                </a:solidFill>
                <a:uFill>
                  <a:solidFill>
                    <a:srgbClr val="FFFFFF"/>
                  </a:solidFill>
                </a:uFill>
              </a:rPr>
              <a:t>ορίζει </a:t>
            </a:r>
            <a:r>
              <a:rPr lang="el-GR" sz="2800" spc="-1" dirty="0">
                <a:solidFill>
                  <a:srgbClr val="FFFFFF"/>
                </a:solidFill>
                <a:uFill>
                  <a:solidFill>
                    <a:srgbClr val="FFFFFF"/>
                  </a:solidFill>
                </a:uFill>
              </a:rPr>
              <a:t>την αρχική τιμή TTL και μειώνεται κατά </a:t>
            </a:r>
            <a:r>
              <a:rPr lang="el-GR" sz="2800" spc="-1" dirty="0" smtClean="0">
                <a:solidFill>
                  <a:srgbClr val="FFFFFF"/>
                </a:solidFill>
                <a:uFill>
                  <a:solidFill>
                    <a:srgbClr val="FFFFFF"/>
                  </a:solidFill>
                </a:uFill>
              </a:rPr>
              <a:t>ένα κάθε </a:t>
            </a:r>
            <a:r>
              <a:rPr lang="el-GR" sz="2800" spc="-1" dirty="0">
                <a:solidFill>
                  <a:srgbClr val="FFFFFF"/>
                </a:solidFill>
                <a:uFill>
                  <a:solidFill>
                    <a:srgbClr val="FFFFFF"/>
                  </a:solidFill>
                </a:uFill>
              </a:rPr>
              <a:t>φορά που το πακέτο επεξεργάζεται από ένα δρομολογητή. Εάν </a:t>
            </a:r>
            <a:r>
              <a:rPr lang="el-GR" sz="2800" spc="-1" dirty="0" smtClean="0">
                <a:solidFill>
                  <a:srgbClr val="FFFFFF"/>
                </a:solidFill>
                <a:uFill>
                  <a:solidFill>
                    <a:srgbClr val="FFFFFF"/>
                  </a:solidFill>
                </a:uFill>
              </a:rPr>
              <a:t>TTL =0, </a:t>
            </a:r>
            <a:r>
              <a:rPr lang="el-GR" sz="2800" spc="-1" dirty="0">
                <a:solidFill>
                  <a:srgbClr val="FFFFFF"/>
                </a:solidFill>
                <a:uFill>
                  <a:solidFill>
                    <a:srgbClr val="FFFFFF"/>
                  </a:solidFill>
                </a:uFill>
              </a:rPr>
              <a:t>ο δρομολογητής απορρίπτει το πακέτο και στέλνει </a:t>
            </a:r>
            <a:r>
              <a:rPr lang="el-GR" sz="2800" spc="-1" dirty="0" smtClean="0">
                <a:solidFill>
                  <a:srgbClr val="FFFFFF"/>
                </a:solidFill>
                <a:uFill>
                  <a:solidFill>
                    <a:srgbClr val="FFFFFF"/>
                  </a:solidFill>
                </a:uFill>
              </a:rPr>
              <a:t>μήνυμα ICMP </a:t>
            </a:r>
            <a:r>
              <a:rPr lang="el-GR" sz="2800" spc="-1" dirty="0">
                <a:solidFill>
                  <a:srgbClr val="FFFFFF"/>
                </a:solidFill>
                <a:uFill>
                  <a:solidFill>
                    <a:srgbClr val="FFFFFF"/>
                  </a:solidFill>
                </a:uFill>
              </a:rPr>
              <a:t>στην διεύθυνση IP προέλευσης</a:t>
            </a:r>
            <a:r>
              <a:rPr lang="el-GR" sz="2800" spc="-1" dirty="0" smtClean="0">
                <a:solidFill>
                  <a:srgbClr val="FFFFFF"/>
                </a:solidFill>
                <a:uFill>
                  <a:solidFill>
                    <a:srgbClr val="FFFFFF"/>
                  </a:solidFill>
                </a:uFill>
              </a:rPr>
              <a:t>.</a:t>
            </a:r>
            <a:endParaRPr lang="el-GR" sz="2800" spc="-1" dirty="0">
              <a:solidFill>
                <a:srgbClr val="FFFFFF"/>
              </a:solidFill>
              <a:uFill>
                <a:solidFill>
                  <a:srgbClr val="FFFFFF"/>
                </a:solidFill>
              </a:uFill>
            </a:endParaRPr>
          </a:p>
        </p:txBody>
      </p:sp>
      <p:sp>
        <p:nvSpPr>
          <p:cNvPr id="5" name="CustomShape 3"/>
          <p:cNvSpPr/>
          <p:nvPr/>
        </p:nvSpPr>
        <p:spPr>
          <a:xfrm>
            <a:off x="10360029" y="562012"/>
            <a:ext cx="94320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ΚΕΦ5</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xmlns="" val="42385628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Ιόν">
  <a:themeElements>
    <a:clrScheme name="Ιό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Ιόν">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Ιό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705</TotalTime>
  <Words>1050</Words>
  <Application>Microsoft Office PowerPoint</Application>
  <PresentationFormat>Προσαρμογή</PresentationFormat>
  <Paragraphs>87</Paragraphs>
  <Slides>17</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17</vt:i4>
      </vt:variant>
    </vt:vector>
  </HeadingPairs>
  <TitlesOfParts>
    <vt:vector size="18" baseType="lpstr">
      <vt:lpstr>Ιόν</vt:lpstr>
      <vt:lpstr>Διαφάνεια 1</vt:lpstr>
      <vt:lpstr>Διαφάνεια 2</vt:lpstr>
      <vt:lpstr>Διαφάνεια 3</vt:lpstr>
      <vt:lpstr>Διαφάνεια 4</vt:lpstr>
      <vt:lpstr>Διαφάνεια 5</vt:lpstr>
      <vt:lpstr>Διαφάνεια 6</vt:lpstr>
      <vt:lpstr>Διαφάνεια 7</vt:lpstr>
      <vt:lpstr>Διαφάνεια 8</vt:lpstr>
      <vt:lpstr>Διαφάνεια 9</vt:lpstr>
      <vt:lpstr>Διαφάνεια 10</vt:lpstr>
      <vt:lpstr>Διαφάνεια 11</vt:lpstr>
      <vt:lpstr>Διαφάνεια 12</vt:lpstr>
      <vt:lpstr>Διαφάνεια 13</vt:lpstr>
      <vt:lpstr>Διαφάνεια 14</vt:lpstr>
      <vt:lpstr>Διαφάνεια 15</vt:lpstr>
      <vt:lpstr>Διαφάνεια 16</vt:lpstr>
      <vt:lpstr>Διαφάνεια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στα Δίκτυα</dc:title>
  <dc:subject/>
  <dc:creator>Eurepedes Stergiannis</dc:creator>
  <dc:description/>
  <cp:lastModifiedBy>instructor</cp:lastModifiedBy>
  <cp:revision>96</cp:revision>
  <dcterms:created xsi:type="dcterms:W3CDTF">2018-09-10T13:49:14Z</dcterms:created>
  <dcterms:modified xsi:type="dcterms:W3CDTF">2018-11-29T08:48:11Z</dcterms:modified>
  <dc:language>el-GR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Ευρεία οθόνη</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