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245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444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04034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smtClean="0"/>
              <a:t>Στυλ κύριου τίτλου</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smtClean="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6991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47002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28819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7455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nchorCtr="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8153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327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8551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7670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310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1440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7" name="Date Placeholder 2"/>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3"/>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4"/>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560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601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7"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130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6764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2229277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154880" y="1447920"/>
            <a:ext cx="8824680" cy="332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7200" spc="-1" dirty="0" smtClean="0">
                <a:solidFill>
                  <a:srgbClr val="EBEBEB"/>
                </a:solidFill>
                <a:uFill>
                  <a:solidFill>
                    <a:srgbClr val="FFFFFF"/>
                  </a:solidFill>
                </a:uFill>
                <a:latin typeface="Century Gothic"/>
              </a:rPr>
              <a:t>IP ADDRESSING</a:t>
            </a:r>
            <a:endParaRPr lang="el-GR" sz="1800" b="0" strike="noStrike" spc="-1" dirty="0">
              <a:solidFill>
                <a:srgbClr val="000000"/>
              </a:solidFill>
              <a:uFill>
                <a:solidFill>
                  <a:srgbClr val="FFFFFF"/>
                </a:solidFill>
              </a:uFill>
              <a:latin typeface="Arial"/>
            </a:endParaRPr>
          </a:p>
        </p:txBody>
      </p:sp>
      <p:sp>
        <p:nvSpPr>
          <p:cNvPr id="88" name="CustomShape 2"/>
          <p:cNvSpPr/>
          <p:nvPr/>
        </p:nvSpPr>
        <p:spPr>
          <a:xfrm>
            <a:off x="1154880" y="4777560"/>
            <a:ext cx="8824680" cy="86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000" cap="all" spc="-1" dirty="0" err="1" smtClean="0">
                <a:solidFill>
                  <a:srgbClr val="8AD0D6"/>
                </a:solidFill>
                <a:uFill>
                  <a:solidFill>
                    <a:srgbClr val="FFFFFF"/>
                  </a:solidFill>
                </a:uFill>
                <a:latin typeface="Century Gothic"/>
              </a:rPr>
              <a:t>στυα</a:t>
            </a:r>
            <a:r>
              <a:rPr lang="el-GR" sz="2000" b="0" strike="noStrike" cap="all" spc="-1" dirty="0" smtClean="0">
                <a:solidFill>
                  <a:srgbClr val="8AD0D6"/>
                </a:solidFill>
                <a:uFill>
                  <a:solidFill>
                    <a:srgbClr val="FFFFFF"/>
                  </a:solidFill>
                </a:uFill>
                <a:latin typeface="Century Gothic"/>
              </a:rPr>
              <a:t> 2019</a:t>
            </a:r>
            <a:endParaRPr lang="el-GR" sz="18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 </a:t>
            </a:r>
            <a:r>
              <a:rPr lang="el-GR" sz="2000" b="0" strike="noStrike" cap="all" spc="-1" dirty="0" err="1">
                <a:solidFill>
                  <a:srgbClr val="8AD0D6"/>
                </a:solidFill>
                <a:uFill>
                  <a:solidFill>
                    <a:srgbClr val="FFFFFF"/>
                  </a:solidFill>
                </a:uFill>
                <a:latin typeface="Century Gothic"/>
              </a:rPr>
              <a:t>ΣΤΕΡΓΙΑΝΝΗς</a:t>
            </a:r>
            <a:r>
              <a:rPr lang="el-GR" sz="2000" b="0" strike="noStrike" cap="all" spc="-1" dirty="0">
                <a:solidFill>
                  <a:srgbClr val="8AD0D6"/>
                </a:solidFill>
                <a:uFill>
                  <a:solidFill>
                    <a:srgbClr val="FFFFFF"/>
                  </a:solidFill>
                </a:uFill>
                <a:latin typeface="Century Gothic"/>
              </a:rPr>
              <a:t> ΕΥΡΙΠΙΔΗΣ</a:t>
            </a:r>
            <a:endParaRPr lang="el-GR" sz="1800" b="0" strike="noStrike" spc="-1" dirty="0">
              <a:solidFill>
                <a:srgbClr val="000000"/>
              </a:solidFill>
              <a:uFill>
                <a:solidFill>
                  <a:srgbClr val="FFFFFF"/>
                </a:solidFill>
              </a:uFill>
              <a:latin typeface="Arial"/>
            </a:endParaRPr>
          </a:p>
        </p:txBody>
      </p:sp>
      <p:sp>
        <p:nvSpPr>
          <p:cNvPr id="89"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4</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διεύθυνσης 11000000.10101000.00001011.00001010 σε δεκαδικό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928426" y="2007317"/>
            <a:ext cx="8361548" cy="4714346"/>
          </a:xfrm>
          <a:prstGeom prst="rect">
            <a:avLst/>
          </a:prstGeom>
        </p:spPr>
      </p:pic>
    </p:spTree>
    <p:extLst>
      <p:ext uri="{BB962C8B-B14F-4D97-AF65-F5344CB8AC3E}">
        <p14:creationId xmlns:p14="http://schemas.microsoft.com/office/powerpoint/2010/main" val="31738434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spc="-1" dirty="0">
                <a:solidFill>
                  <a:srgbClr val="EBEBEB"/>
                </a:solidFill>
                <a:uFill>
                  <a:solidFill>
                    <a:srgbClr val="FFFFFF"/>
                  </a:solidFill>
                </a:uFill>
              </a:rPr>
              <a:t>Μετατροπή Δεκαδικό </a:t>
            </a:r>
            <a:r>
              <a:rPr lang="el-GR" sz="4200" spc="-1" dirty="0" smtClean="0">
                <a:solidFill>
                  <a:srgbClr val="EBEBEB"/>
                </a:solidFill>
                <a:uFill>
                  <a:solidFill>
                    <a:srgbClr val="FFFFFF"/>
                  </a:solidFill>
                </a:uFill>
              </a:rPr>
              <a:t>σε Δυαδικό (1)</a:t>
            </a:r>
            <a:endParaRPr lang="el-GR"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graphicFrame>
        <p:nvGraphicFramePr>
          <p:cNvPr id="8" name="Πίνακας 7"/>
          <p:cNvGraphicFramePr>
            <a:graphicFrameLocks noGrp="1"/>
          </p:cNvGraphicFramePr>
          <p:nvPr>
            <p:extLst>
              <p:ext uri="{D42A27DB-BD31-4B8C-83A1-F6EECF244321}">
                <p14:modId xmlns:p14="http://schemas.microsoft.com/office/powerpoint/2010/main" val="421649172"/>
              </p:ext>
            </p:extLst>
          </p:nvPr>
        </p:nvGraphicFramePr>
        <p:xfrm>
          <a:off x="2639690" y="1870283"/>
          <a:ext cx="6095999" cy="259588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370840">
                <a:tc>
                  <a:txBody>
                    <a:bodyPr/>
                    <a:lstStyle/>
                    <a:p>
                      <a:pPr algn="ctr"/>
                      <a:r>
                        <a:rPr lang="el-GR" dirty="0" smtClean="0"/>
                        <a:t>35</a:t>
                      </a:r>
                      <a:endParaRPr lang="el-G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l-GR" dirty="0" smtClean="0"/>
                        <a:t>2</a:t>
                      </a:r>
                      <a:endParaRPr lang="el-GR" dirty="0"/>
                    </a:p>
                  </a:txBody>
                  <a:tcPr>
                    <a:lnR w="12700" cmpd="sng">
                      <a:noFill/>
                    </a:lnR>
                    <a:lnT w="12700" cap="flat" cmpd="sng" algn="ctr">
                      <a:noFill/>
                      <a:prstDash val="solid"/>
                      <a:round/>
                      <a:headEnd type="none" w="med" len="med"/>
                      <a:tailEnd type="none" w="med" len="med"/>
                    </a:lnT>
                  </a:tcPr>
                </a:tc>
                <a:tc>
                  <a:txBody>
                    <a:bodyPr/>
                    <a:lstStyle/>
                    <a:p>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algn="ctr"/>
                      <a:r>
                        <a:rPr lang="el-GR" dirty="0" smtClean="0"/>
                        <a:t>1</a:t>
                      </a:r>
                      <a:endParaRPr lang="el-GR" dirty="0"/>
                    </a:p>
                  </a:txBody>
                  <a:tcPr>
                    <a:lnL w="12700" cap="flat" cmpd="sng" algn="ctr">
                      <a:noFill/>
                      <a:prstDash val="solid"/>
                      <a:round/>
                      <a:headEnd type="none" w="med" len="med"/>
                      <a:tailEnd type="none" w="med" len="med"/>
                    </a:lnL>
                    <a:lnB w="12700" cmpd="sng">
                      <a:noFill/>
                    </a:lnB>
                  </a:tcPr>
                </a:tc>
                <a:tc>
                  <a:txBody>
                    <a:bodyPr/>
                    <a:lstStyle/>
                    <a:p>
                      <a:pPr algn="ctr"/>
                      <a:r>
                        <a:rPr lang="el-GR" dirty="0" smtClean="0"/>
                        <a:t>17</a:t>
                      </a:r>
                      <a:endParaRPr lang="el-GR" dirty="0"/>
                    </a:p>
                  </a:txBody>
                  <a:tcPr>
                    <a:lnB w="12700" cap="flat" cmpd="sng" algn="ctr">
                      <a:noFill/>
                      <a:prstDash val="solid"/>
                      <a:round/>
                      <a:headEnd type="none" w="med" len="med"/>
                      <a:tailEnd type="none" w="med" len="med"/>
                    </a:lnB>
                  </a:tcPr>
                </a:tc>
                <a:tc>
                  <a:txBody>
                    <a:bodyPr/>
                    <a:lstStyle/>
                    <a:p>
                      <a:pPr algn="ctr"/>
                      <a:r>
                        <a:rPr lang="el-GR" dirty="0" smtClean="0"/>
                        <a:t>2</a:t>
                      </a:r>
                      <a:endParaRPr lang="el-GR" dirty="0"/>
                    </a:p>
                  </a:txBody>
                  <a:tcPr>
                    <a:lnR w="12700" cmpd="sng">
                      <a:noFill/>
                    </a:lnR>
                    <a:lnT w="12700" cmpd="sng">
                      <a:noFill/>
                    </a:lnT>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l-GR" dirty="0" smtClean="0"/>
                        <a:t>1</a:t>
                      </a:r>
                      <a:endParaRPr lang="el-GR" dirty="0"/>
                    </a:p>
                  </a:txBody>
                  <a:tcPr>
                    <a:lnL w="12700" cmpd="sng">
                      <a:noFill/>
                    </a:lnL>
                    <a:lnT w="12700" cap="flat" cmpd="sng" algn="ctr">
                      <a:noFill/>
                      <a:prstDash val="solid"/>
                      <a:round/>
                      <a:headEnd type="none" w="med" len="med"/>
                      <a:tailEnd type="none" w="med" len="med"/>
                    </a:lnT>
                    <a:lnB w="12700" cmpd="sng">
                      <a:noFill/>
                    </a:lnB>
                  </a:tcPr>
                </a:tc>
                <a:tc>
                  <a:txBody>
                    <a:bodyPr/>
                    <a:lstStyle/>
                    <a:p>
                      <a:pPr algn="ctr"/>
                      <a:r>
                        <a:rPr lang="el-GR" dirty="0" smtClean="0"/>
                        <a:t>8</a:t>
                      </a:r>
                      <a:endParaRPr lang="el-GR" dirty="0"/>
                    </a:p>
                  </a:txBody>
                  <a:tcPr>
                    <a:lnB w="12700" cap="flat" cmpd="sng" algn="ctr">
                      <a:noFill/>
                      <a:prstDash val="solid"/>
                      <a:round/>
                      <a:headEnd type="none" w="med" len="med"/>
                      <a:tailEnd type="none" w="med" len="med"/>
                    </a:lnB>
                  </a:tcPr>
                </a:tc>
                <a:tc>
                  <a:txBody>
                    <a:bodyPr/>
                    <a:lstStyle/>
                    <a:p>
                      <a:pPr algn="ctr"/>
                      <a:r>
                        <a:rPr lang="el-GR" dirty="0" smtClean="0"/>
                        <a:t>2</a:t>
                      </a:r>
                      <a:endParaRPr lang="el-GR" dirty="0"/>
                    </a:p>
                  </a:txBody>
                  <a:tcPr>
                    <a:lnR w="12700" cmpd="sng">
                      <a:noFill/>
                    </a:lnR>
                    <a:lnT w="12700" cmpd="sng">
                      <a:noFill/>
                    </a:lnT>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l-GR" dirty="0" smtClean="0"/>
                        <a:t>0</a:t>
                      </a:r>
                      <a:endParaRPr lang="el-GR" dirty="0"/>
                    </a:p>
                  </a:txBody>
                  <a:tcPr>
                    <a:lnL w="12700" cmpd="sng">
                      <a:noFill/>
                    </a:lnL>
                    <a:lnT w="12700" cap="flat" cmpd="sng" algn="ctr">
                      <a:noFill/>
                      <a:prstDash val="solid"/>
                      <a:round/>
                      <a:headEnd type="none" w="med" len="med"/>
                      <a:tailEnd type="none" w="med" len="med"/>
                    </a:lnT>
                    <a:lnB w="12700" cmpd="sng">
                      <a:noFill/>
                    </a:lnB>
                  </a:tcPr>
                </a:tc>
                <a:tc>
                  <a:txBody>
                    <a:bodyPr/>
                    <a:lstStyle/>
                    <a:p>
                      <a:pPr algn="ctr"/>
                      <a:r>
                        <a:rPr lang="el-GR" dirty="0" smtClean="0"/>
                        <a:t>4</a:t>
                      </a:r>
                      <a:endParaRPr lang="el-GR" dirty="0"/>
                    </a:p>
                  </a:txBody>
                  <a:tcPr>
                    <a:lnB w="12700" cap="flat" cmpd="sng" algn="ctr">
                      <a:noFill/>
                      <a:prstDash val="solid"/>
                      <a:round/>
                      <a:headEnd type="none" w="med" len="med"/>
                      <a:tailEnd type="none" w="med" len="med"/>
                    </a:lnB>
                  </a:tcPr>
                </a:tc>
                <a:tc>
                  <a:txBody>
                    <a:bodyPr/>
                    <a:lstStyle/>
                    <a:p>
                      <a:pPr algn="ctr"/>
                      <a:r>
                        <a:rPr lang="el-GR" dirty="0" smtClean="0"/>
                        <a:t>2</a:t>
                      </a:r>
                      <a:endParaRPr lang="el-GR" dirty="0"/>
                    </a:p>
                  </a:txBody>
                  <a:tcPr>
                    <a:lnR w="12700" cmpd="sng">
                      <a:noFill/>
                    </a:lnR>
                    <a:lnT w="12700" cmpd="sng">
                      <a:noFill/>
                    </a:lnT>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l-GR" dirty="0" smtClean="0"/>
                        <a:t>0</a:t>
                      </a:r>
                      <a:endParaRPr lang="el-GR" dirty="0"/>
                    </a:p>
                  </a:txBody>
                  <a:tcPr>
                    <a:lnL w="12700" cmpd="sng">
                      <a:noFill/>
                    </a:lnL>
                    <a:lnT w="12700" cap="flat" cmpd="sng" algn="ctr">
                      <a:noFill/>
                      <a:prstDash val="solid"/>
                      <a:round/>
                      <a:headEnd type="none" w="med" len="med"/>
                      <a:tailEnd type="none" w="med" len="med"/>
                    </a:lnT>
                    <a:lnB w="12700" cmpd="sng">
                      <a:noFill/>
                    </a:lnB>
                  </a:tcPr>
                </a:tc>
                <a:tc>
                  <a:txBody>
                    <a:bodyPr/>
                    <a:lstStyle/>
                    <a:p>
                      <a:pPr algn="ctr"/>
                      <a:r>
                        <a:rPr lang="el-GR" dirty="0" smtClean="0"/>
                        <a:t>2</a:t>
                      </a:r>
                      <a:endParaRPr lang="el-GR" dirty="0"/>
                    </a:p>
                  </a:txBody>
                  <a:tcPr>
                    <a:lnB w="12700" cap="flat" cmpd="sng" algn="ctr">
                      <a:noFill/>
                      <a:prstDash val="solid"/>
                      <a:round/>
                      <a:headEnd type="none" w="med" len="med"/>
                      <a:tailEnd type="none" w="med" len="med"/>
                    </a:lnB>
                  </a:tcPr>
                </a:tc>
                <a:tc>
                  <a:txBody>
                    <a:bodyPr/>
                    <a:lstStyle/>
                    <a:p>
                      <a:pPr algn="ctr"/>
                      <a:r>
                        <a:rPr lang="el-GR" dirty="0" smtClean="0"/>
                        <a:t>2</a:t>
                      </a:r>
                      <a:endParaRPr lang="el-GR" dirty="0"/>
                    </a:p>
                  </a:txBody>
                  <a:tcPr>
                    <a:lnR w="12700" cmpd="sng">
                      <a:noFill/>
                    </a:lnR>
                    <a:lnT w="12700" cmpd="sng">
                      <a:noFill/>
                    </a:lnT>
                  </a:tcPr>
                </a:tc>
                <a:tc>
                  <a:txBody>
                    <a:bodyPr/>
                    <a:lstStyle/>
                    <a:p>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pPr algn="ctr"/>
                      <a:endParaRPr lang="el-G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l-GR" dirty="0" smtClean="0"/>
                        <a:t>0</a:t>
                      </a:r>
                      <a:endParaRPr lang="el-GR"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l-GR" dirty="0" smtClean="0"/>
                        <a:t>1</a:t>
                      </a:r>
                      <a:endParaRPr lang="el-GR" dirty="0"/>
                    </a:p>
                  </a:txBody>
                  <a:tcPr>
                    <a:lnB w="12700" cap="flat" cmpd="sng" algn="ctr">
                      <a:noFill/>
                      <a:prstDash val="solid"/>
                      <a:round/>
                      <a:headEnd type="none" w="med" len="med"/>
                      <a:tailEnd type="none" w="med" len="med"/>
                    </a:lnB>
                  </a:tcPr>
                </a:tc>
                <a:tc>
                  <a:txBody>
                    <a:bodyPr/>
                    <a:lstStyle/>
                    <a:p>
                      <a:pPr algn="ctr"/>
                      <a:r>
                        <a:rPr lang="el-GR" dirty="0" smtClean="0"/>
                        <a:t>2</a:t>
                      </a:r>
                      <a:endParaRPr lang="el-GR" dirty="0"/>
                    </a:p>
                  </a:txBody>
                  <a:tcPr>
                    <a:lnR w="12700" cap="flat" cmpd="sng" algn="ctr">
                      <a:noFill/>
                      <a:prstDash val="solid"/>
                      <a:round/>
                      <a:headEnd type="none" w="med" len="med"/>
                      <a:tailEnd type="none" w="med" len="med"/>
                    </a:lnR>
                    <a:lnT w="12700" cmpd="sng">
                      <a:noFill/>
                    </a:lnT>
                  </a:tcPr>
                </a:tc>
                <a:extLst>
                  <a:ext uri="{0D108BD9-81ED-4DB2-BD59-A6C34878D82A}">
                    <a16:rowId xmlns:a16="http://schemas.microsoft.com/office/drawing/2014/main" xmlns="" val="10005"/>
                  </a:ext>
                </a:extLst>
              </a:tr>
              <a:tr h="370840">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l-GR"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l-GR" dirty="0" smtClean="0"/>
                        <a:t>1</a:t>
                      </a:r>
                      <a:endParaRPr lang="el-GR" dirty="0"/>
                    </a:p>
                  </a:txBody>
                  <a:tcP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l-GR" dirty="0" smtClean="0"/>
                        <a:t>0</a:t>
                      </a:r>
                      <a:endParaRPr lang="el-GR"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9" name="Θέση περιεχομένου 2"/>
          <p:cNvSpPr txBox="1">
            <a:spLocks/>
          </p:cNvSpPr>
          <p:nvPr/>
        </p:nvSpPr>
        <p:spPr>
          <a:xfrm>
            <a:off x="1956065" y="4628774"/>
            <a:ext cx="8229600"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l-GR" dirty="0"/>
              <a:t>(35)</a:t>
            </a:r>
            <a:r>
              <a:rPr lang="el-GR" baseline="-25000" dirty="0"/>
              <a:t>10	</a:t>
            </a:r>
            <a:r>
              <a:rPr lang="el-GR" dirty="0"/>
              <a:t> →	 (100011)</a:t>
            </a:r>
            <a:r>
              <a:rPr lang="el-GR" baseline="-25000" dirty="0"/>
              <a:t>2</a:t>
            </a:r>
            <a:endParaRPr lang="el-GR" dirty="0"/>
          </a:p>
        </p:txBody>
      </p:sp>
      <p:sp>
        <p:nvSpPr>
          <p:cNvPr id="10" name="Οβάλ 9"/>
          <p:cNvSpPr/>
          <p:nvPr/>
        </p:nvSpPr>
        <p:spPr>
          <a:xfrm>
            <a:off x="2846629" y="2240191"/>
            <a:ext cx="475989" cy="4634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βάλ 10"/>
          <p:cNvSpPr/>
          <p:nvPr/>
        </p:nvSpPr>
        <p:spPr>
          <a:xfrm>
            <a:off x="3713013" y="2617576"/>
            <a:ext cx="475989" cy="4634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βάλ 11"/>
          <p:cNvSpPr/>
          <p:nvPr/>
        </p:nvSpPr>
        <p:spPr>
          <a:xfrm>
            <a:off x="4579397" y="2936491"/>
            <a:ext cx="475989" cy="4634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p:cNvSpPr/>
          <p:nvPr/>
        </p:nvSpPr>
        <p:spPr>
          <a:xfrm>
            <a:off x="5445781" y="3350155"/>
            <a:ext cx="475989" cy="4634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βάλ 13"/>
          <p:cNvSpPr/>
          <p:nvPr/>
        </p:nvSpPr>
        <p:spPr>
          <a:xfrm>
            <a:off x="6312165" y="3720350"/>
            <a:ext cx="475989" cy="4634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p:cNvSpPr/>
          <p:nvPr/>
        </p:nvSpPr>
        <p:spPr>
          <a:xfrm>
            <a:off x="7178549" y="4062962"/>
            <a:ext cx="475989" cy="46346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6" name="Ευθύγραμμο βέλος σύνδεσης 15"/>
          <p:cNvCxnSpPr/>
          <p:nvPr/>
        </p:nvCxnSpPr>
        <p:spPr>
          <a:xfrm flipH="1" flipV="1">
            <a:off x="2946837" y="2816388"/>
            <a:ext cx="4058433" cy="171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377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spc="-1" dirty="0">
                <a:solidFill>
                  <a:srgbClr val="EBEBEB"/>
                </a:solidFill>
                <a:uFill>
                  <a:solidFill>
                    <a:srgbClr val="FFFFFF"/>
                  </a:solidFill>
                </a:uFill>
              </a:rPr>
              <a:t>Μετατροπή Δεκαδικό </a:t>
            </a:r>
            <a:r>
              <a:rPr lang="el-GR" sz="4200" spc="-1" dirty="0" smtClean="0">
                <a:solidFill>
                  <a:srgbClr val="EBEBEB"/>
                </a:solidFill>
                <a:uFill>
                  <a:solidFill>
                    <a:srgbClr val="FFFFFF"/>
                  </a:solidFill>
                </a:uFill>
              </a:rPr>
              <a:t>σε Δυαδικό (2)</a:t>
            </a:r>
            <a:endParaRPr lang="el-GR"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010768" y="1333157"/>
            <a:ext cx="8196863" cy="4946606"/>
          </a:xfrm>
          <a:prstGeom prst="rect">
            <a:avLst/>
          </a:prstGeom>
        </p:spPr>
      </p:pic>
    </p:spTree>
    <p:extLst>
      <p:ext uri="{BB962C8B-B14F-4D97-AF65-F5344CB8AC3E}">
        <p14:creationId xmlns:p14="http://schemas.microsoft.com/office/powerpoint/2010/main" val="1366380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1</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a:t>
            </a:r>
            <a:r>
              <a:rPr lang="el-GR" sz="2800" spc="-1" dirty="0" smtClean="0">
                <a:solidFill>
                  <a:srgbClr val="FFFFFF"/>
                </a:solidFill>
                <a:uFill>
                  <a:solidFill>
                    <a:srgbClr val="FFFFFF"/>
                  </a:solidFill>
                </a:uFill>
              </a:rPr>
              <a:t>192.168.10.11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2122543" y="1776222"/>
            <a:ext cx="7483080" cy="4689738"/>
          </a:xfrm>
          <a:prstGeom prst="rect">
            <a:avLst/>
          </a:prstGeom>
        </p:spPr>
      </p:pic>
    </p:spTree>
    <p:extLst>
      <p:ext uri="{BB962C8B-B14F-4D97-AF65-F5344CB8AC3E}">
        <p14:creationId xmlns:p14="http://schemas.microsoft.com/office/powerpoint/2010/main" val="27422070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2</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192.168.10.11</a:t>
            </a:r>
            <a:r>
              <a:rPr lang="el-GR" sz="2800" spc="-1" dirty="0" smtClean="0">
                <a:solidFill>
                  <a:srgbClr val="FFFFFF"/>
                </a:solidFill>
                <a:uFill>
                  <a:solidFill>
                    <a:srgbClr val="FFFFFF"/>
                  </a:solidFill>
                </a:uFill>
              </a:rPr>
              <a:t>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023653" y="1657076"/>
            <a:ext cx="7773489" cy="5104591"/>
          </a:xfrm>
          <a:prstGeom prst="rect">
            <a:avLst/>
          </a:prstGeom>
        </p:spPr>
      </p:pic>
    </p:spTree>
    <p:extLst>
      <p:ext uri="{BB962C8B-B14F-4D97-AF65-F5344CB8AC3E}">
        <p14:creationId xmlns:p14="http://schemas.microsoft.com/office/powerpoint/2010/main" val="6959134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3</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192.168.10.11</a:t>
            </a:r>
            <a:r>
              <a:rPr lang="el-GR" sz="2800" spc="-1" dirty="0" smtClean="0">
                <a:solidFill>
                  <a:srgbClr val="FFFFFF"/>
                </a:solidFill>
                <a:uFill>
                  <a:solidFill>
                    <a:srgbClr val="FFFFFF"/>
                  </a:solidFill>
                </a:uFill>
              </a:rPr>
              <a:t>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526721" y="1827535"/>
            <a:ext cx="8026650" cy="4789625"/>
          </a:xfrm>
          <a:prstGeom prst="rect">
            <a:avLst/>
          </a:prstGeom>
        </p:spPr>
      </p:pic>
    </p:spTree>
    <p:extLst>
      <p:ext uri="{BB962C8B-B14F-4D97-AF65-F5344CB8AC3E}">
        <p14:creationId xmlns:p14="http://schemas.microsoft.com/office/powerpoint/2010/main" val="3307683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4</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192.168.10.11</a:t>
            </a:r>
            <a:r>
              <a:rPr lang="el-GR" sz="2800" spc="-1" dirty="0" smtClean="0">
                <a:solidFill>
                  <a:srgbClr val="FFFFFF"/>
                </a:solidFill>
                <a:uFill>
                  <a:solidFill>
                    <a:srgbClr val="FFFFFF"/>
                  </a:solidFill>
                </a:uFill>
              </a:rPr>
              <a:t>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517706" y="1648290"/>
            <a:ext cx="8328504" cy="4968870"/>
          </a:xfrm>
          <a:prstGeom prst="rect">
            <a:avLst/>
          </a:prstGeom>
        </p:spPr>
      </p:pic>
    </p:spTree>
    <p:extLst>
      <p:ext uri="{BB962C8B-B14F-4D97-AF65-F5344CB8AC3E}">
        <p14:creationId xmlns:p14="http://schemas.microsoft.com/office/powerpoint/2010/main" val="2603882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5</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192.168.10.11</a:t>
            </a:r>
            <a:r>
              <a:rPr lang="el-GR" sz="2800" spc="-1" dirty="0" smtClean="0">
                <a:solidFill>
                  <a:srgbClr val="FFFFFF"/>
                </a:solidFill>
                <a:uFill>
                  <a:solidFill>
                    <a:srgbClr val="FFFFFF"/>
                  </a:solidFill>
                </a:uFill>
              </a:rPr>
              <a:t>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395957" y="1786714"/>
            <a:ext cx="8766946" cy="4830446"/>
          </a:xfrm>
          <a:prstGeom prst="rect">
            <a:avLst/>
          </a:prstGeom>
        </p:spPr>
      </p:pic>
    </p:spTree>
    <p:extLst>
      <p:ext uri="{BB962C8B-B14F-4D97-AF65-F5344CB8AC3E}">
        <p14:creationId xmlns:p14="http://schemas.microsoft.com/office/powerpoint/2010/main" val="4628264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6</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a:t>
            </a:r>
            <a:r>
              <a:rPr lang="el-GR" sz="2800" spc="-1" dirty="0">
                <a:solidFill>
                  <a:srgbClr val="FFFFFF"/>
                </a:solidFill>
                <a:uFill>
                  <a:solidFill>
                    <a:srgbClr val="FFFFFF"/>
                  </a:solidFill>
                </a:uFill>
              </a:rPr>
              <a:t>διεύθυνσης 192.168.10.11</a:t>
            </a:r>
            <a:r>
              <a:rPr lang="el-GR" sz="2800" spc="-1" dirty="0" smtClean="0">
                <a:solidFill>
                  <a:srgbClr val="FFFFFF"/>
                </a:solidFill>
                <a:uFill>
                  <a:solidFill>
                    <a:srgbClr val="FFFFFF"/>
                  </a:solidFill>
                </a:uFill>
              </a:rPr>
              <a:t> σε δυαδικό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862544" y="1683793"/>
            <a:ext cx="8052163" cy="4933367"/>
          </a:xfrm>
          <a:prstGeom prst="rect">
            <a:avLst/>
          </a:prstGeom>
        </p:spPr>
      </p:pic>
    </p:spTree>
    <p:extLst>
      <p:ext uri="{BB962C8B-B14F-4D97-AF65-F5344CB8AC3E}">
        <p14:creationId xmlns:p14="http://schemas.microsoft.com/office/powerpoint/2010/main" val="4222605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Τμήμα Δικτύου - </a:t>
            </a:r>
            <a:r>
              <a:rPr lang="en-US" sz="4400" spc="-1" dirty="0" smtClean="0">
                <a:solidFill>
                  <a:srgbClr val="FFFFFF"/>
                </a:solidFill>
                <a:uFill>
                  <a:solidFill>
                    <a:srgbClr val="FFFFFF"/>
                  </a:solidFill>
                </a:uFill>
              </a:rPr>
              <a:t>Host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 </a:t>
            </a:r>
            <a:r>
              <a:rPr lang="el-GR" sz="2800" spc="-1" dirty="0" smtClean="0">
                <a:solidFill>
                  <a:srgbClr val="FFFFFF"/>
                </a:solidFill>
                <a:uFill>
                  <a:solidFill>
                    <a:srgbClr val="FFFFFF"/>
                  </a:solidFill>
                </a:uFill>
              </a:rPr>
              <a:t>Μια διεύθυνση </a:t>
            </a:r>
            <a:r>
              <a:rPr lang="el-GR" sz="2800" spc="-1" dirty="0">
                <a:solidFill>
                  <a:srgbClr val="FFFFFF"/>
                </a:solidFill>
                <a:uFill>
                  <a:solidFill>
                    <a:srgbClr val="FFFFFF"/>
                  </a:solidFill>
                </a:uFill>
              </a:rPr>
              <a:t>IPv4 </a:t>
            </a:r>
            <a:r>
              <a:rPr lang="el-GR" sz="2800" spc="-1" dirty="0" smtClean="0">
                <a:solidFill>
                  <a:srgbClr val="FFFFFF"/>
                </a:solidFill>
                <a:uFill>
                  <a:solidFill>
                    <a:srgbClr val="FFFFFF"/>
                  </a:solidFill>
                </a:uFill>
              </a:rPr>
              <a:t>αποτελείται </a:t>
            </a:r>
            <a:r>
              <a:rPr lang="el-GR" sz="2800" spc="-1" dirty="0">
                <a:solidFill>
                  <a:srgbClr val="FFFFFF"/>
                </a:solidFill>
                <a:uFill>
                  <a:solidFill>
                    <a:srgbClr val="FFFFFF"/>
                  </a:solidFill>
                </a:uFill>
              </a:rPr>
              <a:t>από ένα τμήμα δικτύου και ένα τμήμα </a:t>
            </a:r>
            <a:r>
              <a:rPr lang="en-US" sz="2800" spc="-1" dirty="0" smtClean="0">
                <a:solidFill>
                  <a:srgbClr val="FFFFFF"/>
                </a:solidFill>
                <a:uFill>
                  <a:solidFill>
                    <a:srgbClr val="FFFFFF"/>
                  </a:solidFill>
                </a:uFill>
              </a:rPr>
              <a:t>host</a:t>
            </a:r>
            <a:r>
              <a:rPr lang="el-GR" sz="2800" spc="-1" dirty="0" smtClean="0">
                <a:solidFill>
                  <a:srgbClr val="FFFFFF"/>
                </a:solidFill>
                <a:uFill>
                  <a:solidFill>
                    <a:srgbClr val="FFFFFF"/>
                  </a:solidFill>
                </a:uFill>
              </a:rPr>
              <a:t>. </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Τα </a:t>
            </a:r>
            <a:r>
              <a:rPr lang="el-GR" sz="2800" spc="-1" dirty="0" err="1">
                <a:solidFill>
                  <a:srgbClr val="FFFFFF"/>
                </a:solidFill>
                <a:uFill>
                  <a:solidFill>
                    <a:srgbClr val="FFFFFF"/>
                  </a:solidFill>
                </a:uFill>
              </a:rPr>
              <a:t>bits</a:t>
            </a:r>
            <a:r>
              <a:rPr lang="el-GR" sz="2800" spc="-1" dirty="0">
                <a:solidFill>
                  <a:srgbClr val="FFFFFF"/>
                </a:solidFill>
                <a:uFill>
                  <a:solidFill>
                    <a:srgbClr val="FFFFFF"/>
                  </a:solidFill>
                </a:uFill>
              </a:rPr>
              <a:t> στο τμήμα δικτύου της διεύθυνσης πρέπει να είναι ίδια για όλες τις συσκευές που βρίσκονται στο ίδιο δίκτυο. </a:t>
            </a:r>
            <a:endParaRPr lang="en-US"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Τα </a:t>
            </a:r>
            <a:r>
              <a:rPr lang="el-GR" sz="2800" spc="-1" dirty="0">
                <a:solidFill>
                  <a:srgbClr val="FFFFFF"/>
                </a:solidFill>
                <a:uFill>
                  <a:solidFill>
                    <a:srgbClr val="FFFFFF"/>
                  </a:solidFill>
                </a:uFill>
              </a:rPr>
              <a:t>δυαδικά ψηφία εντός του τμήματος </a:t>
            </a:r>
            <a:r>
              <a:rPr lang="en-US" sz="2800" spc="-1" dirty="0" smtClean="0">
                <a:solidFill>
                  <a:srgbClr val="FFFFFF"/>
                </a:solidFill>
                <a:uFill>
                  <a:solidFill>
                    <a:srgbClr val="FFFFFF"/>
                  </a:solidFill>
                </a:uFill>
              </a:rPr>
              <a:t>host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της διεύθυνσης πρέπει να είναι μοναδικά για την αναγνώριση ενός συγκεκριμένου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εντός ενός δικτύου. </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Αλλά πώς γνωρίζουν οι </a:t>
            </a:r>
            <a:r>
              <a:rPr lang="en-US" sz="2800" spc="-1" dirty="0" smtClean="0">
                <a:solidFill>
                  <a:srgbClr val="FFFFFF"/>
                </a:solidFill>
                <a:uFill>
                  <a:solidFill>
                    <a:srgbClr val="FFFFFF"/>
                  </a:solidFill>
                </a:uFill>
              </a:rPr>
              <a:t>hosts</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ποιο τμήμα των 32-bit </a:t>
            </a:r>
            <a:r>
              <a:rPr lang="el-GR" sz="2800" spc="-1" dirty="0" smtClean="0">
                <a:solidFill>
                  <a:srgbClr val="FFFFFF"/>
                </a:solidFill>
                <a:uFill>
                  <a:solidFill>
                    <a:srgbClr val="FFFFFF"/>
                  </a:solidFill>
                </a:uFill>
              </a:rPr>
              <a:t>καθορίζει </a:t>
            </a:r>
            <a:r>
              <a:rPr lang="el-GR" sz="2800" spc="-1" dirty="0">
                <a:solidFill>
                  <a:srgbClr val="FFFFFF"/>
                </a:solidFill>
                <a:uFill>
                  <a:solidFill>
                    <a:srgbClr val="FFFFFF"/>
                  </a:solidFill>
                </a:uFill>
              </a:rPr>
              <a:t>το δίκτυο και </a:t>
            </a:r>
            <a:r>
              <a:rPr lang="el-GR" sz="2800" spc="-1" dirty="0" smtClean="0">
                <a:solidFill>
                  <a:srgbClr val="FFFFFF"/>
                </a:solidFill>
                <a:uFill>
                  <a:solidFill>
                    <a:srgbClr val="FFFFFF"/>
                  </a:solidFill>
                </a:uFill>
              </a:rPr>
              <a:t>ποιο τον υπολογιστή;</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Αυτή είναι η δουλειά της μάσκας </a:t>
            </a:r>
            <a:r>
              <a:rPr lang="el-GR" sz="2800" spc="-1" dirty="0" err="1">
                <a:solidFill>
                  <a:srgbClr val="FFFFFF"/>
                </a:solidFill>
                <a:uFill>
                  <a:solidFill>
                    <a:srgbClr val="FFFFFF"/>
                  </a:solidFill>
                </a:uFill>
              </a:rPr>
              <a:t>υποδικτύου</a:t>
            </a:r>
            <a:r>
              <a:rPr lang="el-GR" sz="2800" spc="-1" dirty="0">
                <a:solidFill>
                  <a:srgbClr val="FFFFFF"/>
                </a:solidFill>
                <a:uFill>
                  <a:solidFill>
                    <a:srgbClr val="FFFFFF"/>
                  </a:solidFill>
                </a:uFill>
              </a:rPr>
              <a:t>.</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7788328" y="5473336"/>
            <a:ext cx="3931472" cy="1267097"/>
          </a:xfrm>
          <a:prstGeom prst="rect">
            <a:avLst/>
          </a:prstGeom>
        </p:spPr>
      </p:pic>
    </p:spTree>
    <p:extLst>
      <p:ext uri="{BB962C8B-B14F-4D97-AF65-F5344CB8AC3E}">
        <p14:creationId xmlns:p14="http://schemas.microsoft.com/office/powerpoint/2010/main" val="16415490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dirty="0" smtClean="0">
                <a:solidFill>
                  <a:srgbClr val="EBEBEB"/>
                </a:solidFill>
                <a:uFill>
                  <a:solidFill>
                    <a:srgbClr val="FFFFFF"/>
                  </a:solidFill>
                </a:uFill>
                <a:latin typeface="Century Gothic"/>
              </a:rPr>
              <a:t>Εισαγωγή</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Η διευθυνσιοδότηση</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είναι μια κρίσιμη </a:t>
            </a:r>
            <a:r>
              <a:rPr lang="el-GR" sz="2800" spc="-1" dirty="0" smtClean="0">
                <a:solidFill>
                  <a:srgbClr val="FFFFFF"/>
                </a:solidFill>
                <a:uFill>
                  <a:solidFill>
                    <a:srgbClr val="FFFFFF"/>
                  </a:solidFill>
                </a:uFill>
              </a:rPr>
              <a:t>λειτουργία </a:t>
            </a:r>
            <a:r>
              <a:rPr lang="el-GR" sz="2800" spc="-1" dirty="0">
                <a:solidFill>
                  <a:srgbClr val="FFFFFF"/>
                </a:solidFill>
                <a:uFill>
                  <a:solidFill>
                    <a:srgbClr val="FFFFFF"/>
                  </a:solidFill>
                </a:uFill>
              </a:rPr>
              <a:t>των πρωτοκόλλων στρώματος δικτύου</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Επιτρέπει </a:t>
            </a:r>
            <a:r>
              <a:rPr lang="el-GR" sz="2800" spc="-1" dirty="0">
                <a:solidFill>
                  <a:srgbClr val="FFFFFF"/>
                </a:solidFill>
                <a:uFill>
                  <a:solidFill>
                    <a:srgbClr val="FFFFFF"/>
                  </a:solidFill>
                </a:uFill>
              </a:rPr>
              <a:t>την επικοινωνία δεδομένων μεταξύ </a:t>
            </a:r>
            <a:r>
              <a:rPr lang="el-GR" sz="2800" spc="-1" dirty="0" smtClean="0">
                <a:solidFill>
                  <a:srgbClr val="FFFFFF"/>
                </a:solidFill>
                <a:uFill>
                  <a:solidFill>
                    <a:srgbClr val="FFFFFF"/>
                  </a:solidFill>
                </a:uFill>
              </a:rPr>
              <a:t>υπολογιστών</a:t>
            </a:r>
            <a:r>
              <a:rPr lang="el-GR" sz="2800" spc="-1" dirty="0">
                <a:solidFill>
                  <a:srgbClr val="FFFFFF"/>
                </a:solidFill>
                <a:uFill>
                  <a:solidFill>
                    <a:srgbClr val="FFFFFF"/>
                  </a:solidFill>
                </a:uFill>
              </a:rPr>
              <a:t>, ανεξάρτητα από το αν οι </a:t>
            </a:r>
            <a:r>
              <a:rPr lang="el-GR" sz="2800" spc="-1" dirty="0" smtClean="0">
                <a:solidFill>
                  <a:srgbClr val="FFFFFF"/>
                </a:solidFill>
                <a:uFill>
                  <a:solidFill>
                    <a:srgbClr val="FFFFFF"/>
                  </a:solidFill>
                </a:uFill>
              </a:rPr>
              <a:t>υπολογιστές </a:t>
            </a:r>
            <a:r>
              <a:rPr lang="el-GR" sz="2800" spc="-1" dirty="0">
                <a:solidFill>
                  <a:srgbClr val="FFFFFF"/>
                </a:solidFill>
                <a:uFill>
                  <a:solidFill>
                    <a:srgbClr val="FFFFFF"/>
                  </a:solidFill>
                </a:uFill>
              </a:rPr>
              <a:t>βρίσκονται στο ίδιο δίκτυο ή σε διαφορετικά δίκτυα. Τόσο το </a:t>
            </a:r>
            <a:r>
              <a:rPr lang="el-GR" sz="2800" spc="-1" dirty="0" smtClean="0">
                <a:solidFill>
                  <a:srgbClr val="FFFFFF"/>
                </a:solidFill>
                <a:uFill>
                  <a:solidFill>
                    <a:srgbClr val="FFFFFF"/>
                  </a:solidFill>
                </a:uFill>
              </a:rPr>
              <a:t>IPv4 </a:t>
            </a:r>
            <a:r>
              <a:rPr lang="el-GR" sz="2800" spc="-1" dirty="0">
                <a:solidFill>
                  <a:srgbClr val="FFFFFF"/>
                </a:solidFill>
                <a:uFill>
                  <a:solidFill>
                    <a:srgbClr val="FFFFFF"/>
                  </a:solidFill>
                </a:uFill>
              </a:rPr>
              <a:t>όσο και το </a:t>
            </a:r>
            <a:r>
              <a:rPr lang="el-GR" sz="2800" spc="-1" dirty="0" smtClean="0">
                <a:solidFill>
                  <a:srgbClr val="FFFFFF"/>
                </a:solidFill>
                <a:uFill>
                  <a:solidFill>
                    <a:srgbClr val="FFFFFF"/>
                  </a:solidFill>
                </a:uFill>
              </a:rPr>
              <a:t>IPv6 </a:t>
            </a:r>
            <a:r>
              <a:rPr lang="el-GR" sz="2800" spc="-1" dirty="0">
                <a:solidFill>
                  <a:srgbClr val="FFFFFF"/>
                </a:solidFill>
                <a:uFill>
                  <a:solidFill>
                    <a:srgbClr val="FFFFFF"/>
                  </a:solidFill>
                </a:uFill>
              </a:rPr>
              <a:t>παρέχουν ιεραρχική διεύθυνση για πακέτα που μεταφέρουν δεδομένα.</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Ο </a:t>
            </a:r>
            <a:r>
              <a:rPr lang="el-GR" sz="2800" spc="-1" dirty="0">
                <a:solidFill>
                  <a:srgbClr val="FFFFFF"/>
                </a:solidFill>
                <a:uFill>
                  <a:solidFill>
                    <a:srgbClr val="FFFFFF"/>
                  </a:solidFill>
                </a:uFill>
              </a:rPr>
              <a:t>σχεδιασμός, η εφαρμογή και η διαχείριση ενός αποτελεσματικού σχεδίου </a:t>
            </a:r>
            <a:r>
              <a:rPr lang="el-GR" sz="2800" spc="-1" dirty="0" err="1">
                <a:solidFill>
                  <a:srgbClr val="FFFFFF"/>
                </a:solidFill>
                <a:uFill>
                  <a:solidFill>
                    <a:srgbClr val="FFFFFF"/>
                  </a:solidFill>
                </a:uFill>
              </a:rPr>
              <a:t>διευθυνσιοδότησης</a:t>
            </a:r>
            <a:r>
              <a:rPr lang="el-GR" sz="2800" spc="-1" dirty="0">
                <a:solidFill>
                  <a:srgbClr val="FFFFFF"/>
                </a:solidFill>
                <a:uFill>
                  <a:solidFill>
                    <a:srgbClr val="FFFFFF"/>
                  </a:solidFill>
                </a:uFill>
              </a:rPr>
              <a:t> IP διασφαλίζει ότι τα δίκτυα μπορούν να λειτουργούν αποτελεσματικά και </a:t>
            </a:r>
            <a:r>
              <a:rPr lang="el-GR" sz="2800" spc="-1" dirty="0" smtClean="0">
                <a:solidFill>
                  <a:srgbClr val="FFFFFF"/>
                </a:solidFill>
                <a:uFill>
                  <a:solidFill>
                    <a:srgbClr val="FFFFFF"/>
                  </a:solidFill>
                </a:uFill>
              </a:rPr>
              <a:t>αποδοτικά.</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spc="-1" dirty="0">
                <a:solidFill>
                  <a:srgbClr val="FFFFFF"/>
                </a:solidFill>
                <a:uFill>
                  <a:solidFill>
                    <a:srgbClr val="FFFFFF"/>
                  </a:solidFill>
                </a:uFill>
              </a:rPr>
              <a:t>Subnet </a:t>
            </a:r>
            <a:r>
              <a:rPr lang="en-US" sz="4400" spc="-1" dirty="0" smtClean="0">
                <a:solidFill>
                  <a:srgbClr val="FFFFFF"/>
                </a:solidFill>
                <a:uFill>
                  <a:solidFill>
                    <a:srgbClr val="FFFFFF"/>
                  </a:solidFill>
                </a:uFill>
              </a:rPr>
              <a:t>Mask</a:t>
            </a:r>
            <a:r>
              <a:rPr lang="el-GR" sz="4400" spc="-1" dirty="0" smtClean="0">
                <a:solidFill>
                  <a:srgbClr val="FFFFFF"/>
                </a:solidFill>
                <a:uFill>
                  <a:solidFill>
                    <a:srgbClr val="FFFFFF"/>
                  </a:solidFill>
                </a:uFill>
              </a:rPr>
              <a:t> – </a:t>
            </a:r>
            <a:r>
              <a:rPr lang="en-US" sz="4400" spc="-1" dirty="0" smtClean="0">
                <a:solidFill>
                  <a:srgbClr val="FFFFFF"/>
                </a:solidFill>
                <a:uFill>
                  <a:solidFill>
                    <a:srgbClr val="FFFFFF"/>
                  </a:solidFill>
                </a:uFill>
              </a:rPr>
              <a:t>Network address</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Λογική πράξη </a:t>
            </a:r>
            <a:r>
              <a:rPr lang="en-US" sz="2800" spc="-1" dirty="0" smtClean="0">
                <a:solidFill>
                  <a:srgbClr val="FFFFFF"/>
                </a:solidFill>
                <a:uFill>
                  <a:solidFill>
                    <a:srgbClr val="FFFFFF"/>
                  </a:solidFill>
                </a:uFill>
              </a:rPr>
              <a:t>AND </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Για να </a:t>
            </a:r>
            <a:r>
              <a:rPr lang="el-GR" sz="2800" spc="-1" dirty="0" smtClean="0">
                <a:solidFill>
                  <a:srgbClr val="FFFFFF"/>
                </a:solidFill>
                <a:uFill>
                  <a:solidFill>
                    <a:srgbClr val="FFFFFF"/>
                  </a:solidFill>
                </a:uFill>
              </a:rPr>
              <a:t>εντοπίσουμε τη </a:t>
            </a:r>
            <a:r>
              <a:rPr lang="el-GR" sz="2800" spc="-1" dirty="0">
                <a:solidFill>
                  <a:srgbClr val="FFFFFF"/>
                </a:solidFill>
                <a:uFill>
                  <a:solidFill>
                    <a:srgbClr val="FFFFFF"/>
                  </a:solidFill>
                </a:uFill>
              </a:rPr>
              <a:t>διεύθυνση δικτύου ενός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η διεύθυνση IPv4 </a:t>
            </a:r>
            <a:r>
              <a:rPr lang="el-GR" sz="2800" spc="-1" dirty="0" smtClean="0">
                <a:solidFill>
                  <a:srgbClr val="FFFFFF"/>
                </a:solidFill>
                <a:uFill>
                  <a:solidFill>
                    <a:srgbClr val="FFFFFF"/>
                  </a:solidFill>
                </a:uFill>
              </a:rPr>
              <a:t>γίνεται </a:t>
            </a:r>
            <a:r>
              <a:rPr lang="el-GR" sz="2800" spc="-1" dirty="0">
                <a:solidFill>
                  <a:srgbClr val="FFFFFF"/>
                </a:solidFill>
                <a:uFill>
                  <a:solidFill>
                    <a:srgbClr val="FFFFFF"/>
                  </a:solidFill>
                </a:uFill>
              </a:rPr>
              <a:t>λογικά </a:t>
            </a:r>
            <a:r>
              <a:rPr lang="el-GR" sz="2800" spc="-1" dirty="0" err="1">
                <a:solidFill>
                  <a:srgbClr val="FFFFFF"/>
                </a:solidFill>
                <a:uFill>
                  <a:solidFill>
                    <a:srgbClr val="FFFFFF"/>
                  </a:solidFill>
                </a:uFill>
              </a:rPr>
              <a:t>ANDed</a:t>
            </a:r>
            <a:r>
              <a:rPr lang="el-GR" sz="2800" spc="-1" dirty="0">
                <a:solidFill>
                  <a:srgbClr val="FFFFFF"/>
                </a:solidFill>
                <a:uFill>
                  <a:solidFill>
                    <a:srgbClr val="FFFFFF"/>
                  </a:solidFill>
                </a:uFill>
              </a:rPr>
              <a:t>, </a:t>
            </a:r>
            <a:r>
              <a:rPr lang="el-GR" sz="2800" spc="-1" dirty="0" err="1" smtClean="0">
                <a:solidFill>
                  <a:srgbClr val="FFFFFF"/>
                </a:solidFill>
                <a:uFill>
                  <a:solidFill>
                    <a:srgbClr val="FFFFFF"/>
                  </a:solidFill>
                </a:uFill>
              </a:rPr>
              <a:t>bit</a:t>
            </a:r>
            <a:r>
              <a:rPr lang="el-GR" sz="2800" spc="-1" dirty="0" smtClean="0">
                <a:solidFill>
                  <a:srgbClr val="FFFFFF"/>
                </a:solidFill>
                <a:uFill>
                  <a:solidFill>
                    <a:srgbClr val="FFFFFF"/>
                  </a:solidFill>
                </a:uFill>
              </a:rPr>
              <a:t> προς </a:t>
            </a:r>
            <a:r>
              <a:rPr lang="el-GR" sz="2800" spc="-1" dirty="0" err="1">
                <a:solidFill>
                  <a:srgbClr val="FFFFFF"/>
                </a:solidFill>
                <a:uFill>
                  <a:solidFill>
                    <a:srgbClr val="FFFFFF"/>
                  </a:solidFill>
                </a:uFill>
              </a:rPr>
              <a:t>bit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με τη μάσκα </a:t>
            </a:r>
            <a:r>
              <a:rPr lang="el-GR" sz="2800" spc="-1" dirty="0" err="1" smtClean="0">
                <a:solidFill>
                  <a:srgbClr val="FFFFFF"/>
                </a:solidFill>
                <a:uFill>
                  <a:solidFill>
                    <a:srgbClr val="FFFFFF"/>
                  </a:solidFill>
                </a:uFill>
              </a:rPr>
              <a:t>υποδικτύου</a:t>
            </a: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354511" y="3279586"/>
            <a:ext cx="2161086" cy="1709223"/>
          </a:xfrm>
          <a:prstGeom prst="rect">
            <a:avLst/>
          </a:prstGeom>
        </p:spPr>
      </p:pic>
      <p:pic>
        <p:nvPicPr>
          <p:cNvPr id="4" name="Εικόνα 3"/>
          <p:cNvPicPr>
            <a:picLocks noChangeAspect="1"/>
          </p:cNvPicPr>
          <p:nvPr/>
        </p:nvPicPr>
        <p:blipFill>
          <a:blip r:embed="rId3"/>
          <a:stretch>
            <a:fillRect/>
          </a:stretch>
        </p:blipFill>
        <p:spPr>
          <a:xfrm>
            <a:off x="4371507" y="2581701"/>
            <a:ext cx="6721127" cy="4035459"/>
          </a:xfrm>
          <a:prstGeom prst="rect">
            <a:avLst/>
          </a:prstGeom>
        </p:spPr>
      </p:pic>
    </p:spTree>
    <p:extLst>
      <p:ext uri="{BB962C8B-B14F-4D97-AF65-F5344CB8AC3E}">
        <p14:creationId xmlns:p14="http://schemas.microsoft.com/office/powerpoint/2010/main" val="1023266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spc="-1" dirty="0">
                <a:solidFill>
                  <a:srgbClr val="FFFFFF"/>
                </a:solidFill>
                <a:uFill>
                  <a:solidFill>
                    <a:srgbClr val="FFFFFF"/>
                  </a:solidFill>
                </a:uFill>
              </a:rPr>
              <a:t>Prefix Length</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646200" y="1833016"/>
            <a:ext cx="11020498" cy="3588069"/>
          </a:xfrm>
          <a:prstGeom prst="rect">
            <a:avLst/>
          </a:prstGeom>
        </p:spPr>
      </p:pic>
    </p:spTree>
    <p:extLst>
      <p:ext uri="{BB962C8B-B14F-4D97-AF65-F5344CB8AC3E}">
        <p14:creationId xmlns:p14="http://schemas.microsoft.com/office/powerpoint/2010/main" val="26207579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spc="-1" dirty="0" smtClean="0">
                <a:solidFill>
                  <a:srgbClr val="FFFFFF"/>
                </a:solidFill>
                <a:uFill>
                  <a:solidFill>
                    <a:srgbClr val="FFFFFF"/>
                  </a:solidFill>
                </a:uFill>
              </a:rPr>
              <a:t>Τύποι διευθύνσεων σε ένα </a:t>
            </a:r>
            <a:r>
              <a:rPr lang="el-GR" sz="4000" spc="-1" dirty="0" err="1" smtClean="0">
                <a:solidFill>
                  <a:srgbClr val="FFFFFF"/>
                </a:solidFill>
                <a:uFill>
                  <a:solidFill>
                    <a:srgbClr val="FFFFFF"/>
                  </a:solidFill>
                </a:uFill>
              </a:rPr>
              <a:t>δικτυο</a:t>
            </a:r>
            <a:r>
              <a:rPr lang="el-GR" sz="4000" spc="-1" dirty="0" smtClean="0">
                <a:solidFill>
                  <a:srgbClr val="FFFFFF"/>
                </a:solidFill>
                <a:uFill>
                  <a:solidFill>
                    <a:srgbClr val="FFFFFF"/>
                  </a:solidFill>
                </a:uFill>
              </a:rPr>
              <a:t>(1)</a:t>
            </a: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Σε ένα δίκτυο υπάρχουν οι ακόλουθες διευθύνσεις:</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Διεύθυνση δικτύου</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Διευθύνσεις </a:t>
            </a:r>
            <a:r>
              <a:rPr lang="en-US" sz="2800" spc="-1" dirty="0">
                <a:solidFill>
                  <a:srgbClr val="FFFFFF"/>
                </a:solidFill>
                <a:uFill>
                  <a:solidFill>
                    <a:srgbClr val="FFFFFF"/>
                  </a:solidFill>
                </a:uFill>
              </a:rPr>
              <a:t>hosts</a:t>
            </a:r>
          </a:p>
          <a:p>
            <a:pPr marL="2171880" lvl="4" indent="-342000">
              <a:buClr>
                <a:srgbClr val="8AD0D6"/>
              </a:buClr>
              <a:buSzPct val="80000"/>
              <a:buFont typeface="Wingdings 3" charset="2"/>
              <a:buChar char=""/>
            </a:pPr>
            <a:r>
              <a:rPr lang="en-US" sz="2800" spc="-1" dirty="0">
                <a:solidFill>
                  <a:srgbClr val="FFFFFF"/>
                </a:solidFill>
                <a:uFill>
                  <a:solidFill>
                    <a:srgbClr val="FFFFFF"/>
                  </a:solidFill>
                </a:uFill>
              </a:rPr>
              <a:t>First host</a:t>
            </a:r>
          </a:p>
          <a:p>
            <a:pPr marL="2171880" lvl="4" indent="-342000">
              <a:buClr>
                <a:srgbClr val="8AD0D6"/>
              </a:buClr>
              <a:buSzPct val="80000"/>
              <a:buFont typeface="Wingdings 3" charset="2"/>
              <a:buChar char=""/>
            </a:pPr>
            <a:r>
              <a:rPr lang="en-US" sz="2800" spc="-1" dirty="0">
                <a:solidFill>
                  <a:srgbClr val="FFFFFF"/>
                </a:solidFill>
                <a:uFill>
                  <a:solidFill>
                    <a:srgbClr val="FFFFFF"/>
                  </a:solidFill>
                </a:uFill>
              </a:rPr>
              <a:t>…..</a:t>
            </a:r>
          </a:p>
          <a:p>
            <a:pPr marL="2171880" lvl="4" indent="-342000">
              <a:buClr>
                <a:srgbClr val="8AD0D6"/>
              </a:buClr>
              <a:buSzPct val="80000"/>
              <a:buFont typeface="Wingdings 3" charset="2"/>
              <a:buChar char=""/>
            </a:pPr>
            <a:r>
              <a:rPr lang="en-US" sz="2800" spc="-1" dirty="0">
                <a:solidFill>
                  <a:srgbClr val="FFFFFF"/>
                </a:solidFill>
                <a:uFill>
                  <a:solidFill>
                    <a:srgbClr val="FFFFFF"/>
                  </a:solidFill>
                </a:uFill>
              </a:rPr>
              <a:t>Last host</a:t>
            </a:r>
          </a:p>
          <a:p>
            <a:pPr marL="343080" indent="-342000">
              <a:buClr>
                <a:srgbClr val="8AD0D6"/>
              </a:buClr>
              <a:buSzPct val="80000"/>
              <a:buFont typeface="Wingdings 3" charset="2"/>
              <a:buChar char=""/>
            </a:pPr>
            <a:r>
              <a:rPr lang="el-GR" sz="2800" spc="-1" dirty="0">
                <a:solidFill>
                  <a:srgbClr val="FFFFFF"/>
                </a:solidFill>
                <a:uFill>
                  <a:solidFill>
                    <a:srgbClr val="FFFFFF"/>
                  </a:solidFill>
                </a:uFill>
              </a:rPr>
              <a:t>Διεύθυνση </a:t>
            </a:r>
            <a:r>
              <a:rPr lang="en-US" sz="2800" spc="-1" dirty="0">
                <a:solidFill>
                  <a:srgbClr val="FFFFFF"/>
                </a:solidFill>
                <a:uFill>
                  <a:solidFill>
                    <a:srgbClr val="FFFFFF"/>
                  </a:solidFill>
                </a:uFill>
              </a:rPr>
              <a:t>Broadcast</a:t>
            </a:r>
            <a:r>
              <a:rPr lang="el-GR" sz="2800" spc="-1" dirty="0">
                <a:solidFill>
                  <a:srgbClr val="FFFFFF"/>
                </a:solidFill>
                <a:uFill>
                  <a:solidFill>
                    <a:srgbClr val="FFFFFF"/>
                  </a:solidFill>
                </a:uFill>
              </a:rPr>
              <a:t> </a:t>
            </a:r>
          </a:p>
        </p:txBody>
      </p:sp>
      <p:pic>
        <p:nvPicPr>
          <p:cNvPr id="4" name="Εικόνα 3"/>
          <p:cNvPicPr>
            <a:picLocks noChangeAspect="1"/>
          </p:cNvPicPr>
          <p:nvPr/>
        </p:nvPicPr>
        <p:blipFill>
          <a:blip r:embed="rId2"/>
          <a:stretch>
            <a:fillRect/>
          </a:stretch>
        </p:blipFill>
        <p:spPr>
          <a:xfrm>
            <a:off x="4793932" y="1887172"/>
            <a:ext cx="6792822" cy="4773631"/>
          </a:xfrm>
          <a:prstGeom prst="rect">
            <a:avLst/>
          </a:prstGeom>
        </p:spPr>
      </p:pic>
    </p:spTree>
    <p:extLst>
      <p:ext uri="{BB962C8B-B14F-4D97-AF65-F5344CB8AC3E}">
        <p14:creationId xmlns:p14="http://schemas.microsoft.com/office/powerpoint/2010/main" val="1201082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spc="-1" dirty="0" smtClean="0">
                <a:solidFill>
                  <a:srgbClr val="FFFFFF"/>
                </a:solidFill>
                <a:uFill>
                  <a:solidFill>
                    <a:srgbClr val="FFFFFF"/>
                  </a:solidFill>
                </a:uFill>
              </a:rPr>
              <a:t>Ανάθεση διευθύνσεων</a:t>
            </a: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Στατική ανάθεση</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Δυναμική ανάθεση </a:t>
            </a:r>
            <a:r>
              <a:rPr lang="el-GR" sz="2800" spc="-1" dirty="0" smtClean="0">
                <a:solidFill>
                  <a:srgbClr val="FFFFFF"/>
                </a:solidFill>
                <a:uFill>
                  <a:solidFill>
                    <a:srgbClr val="FFFFFF"/>
                  </a:solidFill>
                </a:uFill>
                <a:sym typeface="Wingdings" panose="05000000000000000000" pitchFamily="2" charset="2"/>
              </a:rPr>
              <a:t> </a:t>
            </a:r>
            <a:r>
              <a:rPr lang="en-US" sz="2800" spc="-1" dirty="0" smtClean="0">
                <a:solidFill>
                  <a:srgbClr val="FFFFFF"/>
                </a:solidFill>
                <a:uFill>
                  <a:solidFill>
                    <a:srgbClr val="FFFFFF"/>
                  </a:solidFill>
                </a:uFill>
                <a:sym typeface="Wingdings" panose="05000000000000000000" pitchFamily="2" charset="2"/>
              </a:rPr>
              <a:t>DHCP Server</a:t>
            </a:r>
            <a:endParaRPr lang="el-GR" sz="2800" spc="-1" dirty="0" smtClean="0">
              <a:solidFill>
                <a:srgbClr val="FFFFFF"/>
              </a:solidFill>
              <a:uFill>
                <a:solidFill>
                  <a:srgbClr val="FFFFFF"/>
                </a:solidFill>
              </a:uFill>
            </a:endParaRPr>
          </a:p>
        </p:txBody>
      </p:sp>
      <p:pic>
        <p:nvPicPr>
          <p:cNvPr id="2" name="Εικόνα 1"/>
          <p:cNvPicPr>
            <a:picLocks noChangeAspect="1"/>
          </p:cNvPicPr>
          <p:nvPr/>
        </p:nvPicPr>
        <p:blipFill>
          <a:blip r:embed="rId2"/>
          <a:stretch>
            <a:fillRect/>
          </a:stretch>
        </p:blipFill>
        <p:spPr>
          <a:xfrm>
            <a:off x="1589586" y="2257560"/>
            <a:ext cx="3448050" cy="4067175"/>
          </a:xfrm>
          <a:prstGeom prst="rect">
            <a:avLst/>
          </a:prstGeom>
        </p:spPr>
      </p:pic>
      <p:pic>
        <p:nvPicPr>
          <p:cNvPr id="3" name="Εικόνα 2"/>
          <p:cNvPicPr>
            <a:picLocks noChangeAspect="1"/>
          </p:cNvPicPr>
          <p:nvPr/>
        </p:nvPicPr>
        <p:blipFill>
          <a:blip r:embed="rId3"/>
          <a:stretch>
            <a:fillRect/>
          </a:stretch>
        </p:blipFill>
        <p:spPr>
          <a:xfrm>
            <a:off x="6261600" y="2257560"/>
            <a:ext cx="3505200" cy="4086225"/>
          </a:xfrm>
          <a:prstGeom prst="rect">
            <a:avLst/>
          </a:prstGeom>
        </p:spPr>
      </p:pic>
    </p:spTree>
    <p:extLst>
      <p:ext uri="{BB962C8B-B14F-4D97-AF65-F5344CB8AC3E}">
        <p14:creationId xmlns:p14="http://schemas.microsoft.com/office/powerpoint/2010/main" val="28616555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spc="-1" dirty="0">
                <a:solidFill>
                  <a:srgbClr val="FFFFFF"/>
                </a:solidFill>
                <a:uFill>
                  <a:solidFill>
                    <a:srgbClr val="FFFFFF"/>
                  </a:solidFill>
                </a:uFill>
              </a:rPr>
              <a:t>IPv4 Communication</a:t>
            </a: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Ένας </a:t>
            </a:r>
            <a:r>
              <a:rPr lang="en-US" sz="2800" spc="-1" dirty="0" smtClean="0">
                <a:solidFill>
                  <a:srgbClr val="FFFFFF"/>
                </a:solidFill>
                <a:uFill>
                  <a:solidFill>
                    <a:srgbClr val="FFFFFF"/>
                  </a:solidFill>
                </a:uFill>
              </a:rPr>
              <a:t>host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που έχει συνδεθεί επιτυχώς σε ένα δίκτυο μπορεί να επικοινωνήσει με άλλες συσκευές με έναν από τους τρεις τρόπους:</a:t>
            </a:r>
          </a:p>
          <a:p>
            <a:pPr marL="343080" indent="-342000">
              <a:lnSpc>
                <a:spcPct val="100000"/>
              </a:lnSpc>
              <a:buClr>
                <a:srgbClr val="8AD0D6"/>
              </a:buClr>
              <a:buSzPct val="80000"/>
              <a:buFont typeface="Wingdings 3" charset="2"/>
              <a:buChar char=""/>
            </a:pPr>
            <a:r>
              <a:rPr lang="el-GR" sz="2800" spc="-1" dirty="0" err="1" smtClean="0">
                <a:solidFill>
                  <a:srgbClr val="FFFFFF"/>
                </a:solidFill>
                <a:uFill>
                  <a:solidFill>
                    <a:srgbClr val="FFFFFF"/>
                  </a:solidFill>
                </a:uFill>
              </a:rPr>
              <a:t>Unicast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Η διαδικασία αποστολής ενός πακέτου από έναν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σε έναν μεμονωμένο </a:t>
            </a:r>
            <a:r>
              <a:rPr lang="el-GR" sz="2800" spc="-1" dirty="0" smtClean="0">
                <a:solidFill>
                  <a:srgbClr val="FFFFFF"/>
                </a:solidFill>
                <a:uFill>
                  <a:solidFill>
                    <a:srgbClr val="FFFFFF"/>
                  </a:solidFill>
                </a:uFill>
              </a:rPr>
              <a:t>υπολογιστή</a:t>
            </a:r>
            <a:endParaRPr lang="en-US"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err="1" smtClean="0">
                <a:solidFill>
                  <a:srgbClr val="FFFFFF"/>
                </a:solidFill>
                <a:uFill>
                  <a:solidFill>
                    <a:srgbClr val="FFFFFF"/>
                  </a:solidFill>
                </a:uFill>
              </a:rPr>
              <a:t>Broadcast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Η διαδικασία αποστολής ενός πακέτου από έναν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σε όλους τους </a:t>
            </a:r>
            <a:r>
              <a:rPr lang="el-GR" sz="2800" spc="-1" dirty="0" smtClean="0">
                <a:solidFill>
                  <a:srgbClr val="FFFFFF"/>
                </a:solidFill>
                <a:uFill>
                  <a:solidFill>
                    <a:srgbClr val="FFFFFF"/>
                  </a:solidFill>
                </a:uFill>
              </a:rPr>
              <a:t>υπολογιστές </a:t>
            </a:r>
            <a:r>
              <a:rPr lang="el-GR" sz="2800" spc="-1" dirty="0">
                <a:solidFill>
                  <a:srgbClr val="FFFFFF"/>
                </a:solidFill>
                <a:uFill>
                  <a:solidFill>
                    <a:srgbClr val="FFFFFF"/>
                  </a:solidFill>
                </a:uFill>
              </a:rPr>
              <a:t>του </a:t>
            </a:r>
            <a:r>
              <a:rPr lang="el-GR" sz="2800" spc="-1" dirty="0" smtClean="0">
                <a:solidFill>
                  <a:srgbClr val="FFFFFF"/>
                </a:solidFill>
                <a:uFill>
                  <a:solidFill>
                    <a:srgbClr val="FFFFFF"/>
                  </a:solidFill>
                </a:uFill>
              </a:rPr>
              <a:t>δικτύου</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800" spc="-1" dirty="0" smtClean="0">
                <a:solidFill>
                  <a:srgbClr val="FFFFFF"/>
                </a:solidFill>
                <a:uFill>
                  <a:solidFill>
                    <a:srgbClr val="FFFFFF"/>
                  </a:solidFill>
                </a:uFill>
              </a:rPr>
              <a:t>Multicast</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Η διαδικασία αποστολής ενός πακέτου από έναν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σε μια επιλεγμένη ομάδα υπολογιστών, πιθανώς σε διαφορετικά </a:t>
            </a:r>
            <a:r>
              <a:rPr lang="el-GR" sz="2800" spc="-1" dirty="0" smtClean="0">
                <a:solidFill>
                  <a:srgbClr val="FFFFFF"/>
                </a:solidFill>
                <a:uFill>
                  <a:solidFill>
                    <a:srgbClr val="FFFFFF"/>
                  </a:solidFill>
                </a:uFill>
              </a:rPr>
              <a:t>δίκτυα</a:t>
            </a:r>
          </a:p>
        </p:txBody>
      </p:sp>
    </p:spTree>
    <p:extLst>
      <p:ext uri="{BB962C8B-B14F-4D97-AF65-F5344CB8AC3E}">
        <p14:creationId xmlns:p14="http://schemas.microsoft.com/office/powerpoint/2010/main" val="16245802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spc="-1" dirty="0">
                <a:solidFill>
                  <a:srgbClr val="FFFFFF"/>
                </a:solidFill>
                <a:uFill>
                  <a:solidFill>
                    <a:srgbClr val="FFFFFF"/>
                  </a:solidFill>
                </a:uFill>
              </a:rPr>
              <a:t>Public and Private IPv4 </a:t>
            </a:r>
            <a:r>
              <a:rPr lang="en-US" sz="4000" spc="-1" dirty="0" smtClean="0">
                <a:solidFill>
                  <a:srgbClr val="FFFFFF"/>
                </a:solidFill>
                <a:uFill>
                  <a:solidFill>
                    <a:srgbClr val="FFFFFF"/>
                  </a:solidFill>
                </a:uFill>
              </a:rPr>
              <a:t>Addresses (1)</a:t>
            </a:r>
          </a:p>
          <a:p>
            <a:pPr>
              <a:lnSpc>
                <a:spcPct val="100000"/>
              </a:lnSpc>
            </a:pP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Οι </a:t>
            </a:r>
            <a:r>
              <a:rPr lang="el-GR" sz="2800" spc="-1" dirty="0">
                <a:solidFill>
                  <a:srgbClr val="FFFFFF"/>
                </a:solidFill>
                <a:uFill>
                  <a:solidFill>
                    <a:srgbClr val="FFFFFF"/>
                  </a:solidFill>
                </a:uFill>
              </a:rPr>
              <a:t>δημόσιες διευθύνσεις </a:t>
            </a:r>
            <a:r>
              <a:rPr lang="en-US" sz="2800" spc="-1" dirty="0">
                <a:solidFill>
                  <a:srgbClr val="FFFFFF"/>
                </a:solidFill>
                <a:uFill>
                  <a:solidFill>
                    <a:srgbClr val="FFFFFF"/>
                  </a:solidFill>
                </a:uFill>
              </a:rPr>
              <a:t>IPv4 </a:t>
            </a:r>
            <a:r>
              <a:rPr lang="el-GR" sz="2800" spc="-1" dirty="0">
                <a:solidFill>
                  <a:srgbClr val="FFFFFF"/>
                </a:solidFill>
                <a:uFill>
                  <a:solidFill>
                    <a:srgbClr val="FFFFFF"/>
                  </a:solidFill>
                </a:uFill>
              </a:rPr>
              <a:t>είναι διευθύνσεις που δρομολογούνται σε παγκόσμιο επίπεδο μεταξύ των δρομολογητών </a:t>
            </a:r>
            <a:r>
              <a:rPr lang="en-US" sz="2800" spc="-1" dirty="0">
                <a:solidFill>
                  <a:srgbClr val="FFFFFF"/>
                </a:solidFill>
                <a:uFill>
                  <a:solidFill>
                    <a:srgbClr val="FFFFFF"/>
                  </a:solidFill>
                </a:uFill>
              </a:rPr>
              <a:t>ISP (Provider Internet Service Provider</a:t>
            </a:r>
            <a:r>
              <a:rPr lang="en-US"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Ωστόσο</a:t>
            </a:r>
            <a:r>
              <a:rPr lang="el-GR" sz="2800" spc="-1" dirty="0">
                <a:solidFill>
                  <a:srgbClr val="FFFFFF"/>
                </a:solidFill>
                <a:uFill>
                  <a:solidFill>
                    <a:srgbClr val="FFFFFF"/>
                  </a:solidFill>
                </a:uFill>
              </a:rPr>
              <a:t>, δεν είναι δυνατή η χρήση όλων των διαθέσιμων διευθύνσεων </a:t>
            </a:r>
            <a:r>
              <a:rPr lang="en-US" sz="2800" spc="-1" dirty="0">
                <a:solidFill>
                  <a:srgbClr val="FFFFFF"/>
                </a:solidFill>
                <a:uFill>
                  <a:solidFill>
                    <a:srgbClr val="FFFFFF"/>
                  </a:solidFill>
                </a:uFill>
              </a:rPr>
              <a:t>IPv4 </a:t>
            </a:r>
            <a:r>
              <a:rPr lang="el-GR" sz="2800" spc="-1" dirty="0">
                <a:solidFill>
                  <a:srgbClr val="FFFFFF"/>
                </a:solidFill>
                <a:uFill>
                  <a:solidFill>
                    <a:srgbClr val="FFFFFF"/>
                  </a:solidFill>
                </a:uFill>
              </a:rPr>
              <a:t>στο </a:t>
            </a:r>
            <a:r>
              <a:rPr lang="en-US" sz="2800" spc="-1" dirty="0" smtClean="0">
                <a:solidFill>
                  <a:srgbClr val="FFFFFF"/>
                </a:solidFill>
                <a:uFill>
                  <a:solidFill>
                    <a:srgbClr val="FFFFFF"/>
                  </a:solidFill>
                </a:uFill>
              </a:rPr>
              <a:t>Internet.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Υπάρχουν </a:t>
            </a:r>
            <a:r>
              <a:rPr lang="el-GR" sz="2800" spc="-1" dirty="0">
                <a:solidFill>
                  <a:srgbClr val="FFFFFF"/>
                </a:solidFill>
                <a:uFill>
                  <a:solidFill>
                    <a:srgbClr val="FFFFFF"/>
                  </a:solidFill>
                </a:uFill>
              </a:rPr>
              <a:t>μπλοκ διευθύνσεων που ονομάζονται ιδιωτικές διευθύνσεις που χρησιμοποιούνται από τους περισσότερους οργανισμούς για την εκχώρηση διευθύνσεων </a:t>
            </a:r>
            <a:r>
              <a:rPr lang="en-US" sz="2800" spc="-1" dirty="0">
                <a:solidFill>
                  <a:srgbClr val="FFFFFF"/>
                </a:solidFill>
                <a:uFill>
                  <a:solidFill>
                    <a:srgbClr val="FFFFFF"/>
                  </a:solidFill>
                </a:uFill>
              </a:rPr>
              <a:t>IPv4 </a:t>
            </a:r>
            <a:r>
              <a:rPr lang="el-GR" sz="2800" spc="-1" dirty="0">
                <a:solidFill>
                  <a:srgbClr val="FFFFFF"/>
                </a:solidFill>
                <a:uFill>
                  <a:solidFill>
                    <a:srgbClr val="FFFFFF"/>
                  </a:solidFill>
                </a:uFill>
              </a:rPr>
              <a:t>σε εσωτερικούς </a:t>
            </a:r>
            <a:r>
              <a:rPr lang="el-GR" sz="2800" spc="-1" dirty="0" smtClean="0">
                <a:solidFill>
                  <a:srgbClr val="FFFFFF"/>
                </a:solidFill>
                <a:uFill>
                  <a:solidFill>
                    <a:srgbClr val="FFFFFF"/>
                  </a:solidFill>
                </a:uFill>
              </a:rPr>
              <a:t>υπολογιστές</a:t>
            </a:r>
            <a:r>
              <a:rPr lang="el-GR" sz="2800" spc="-1" dirty="0">
                <a:solidFill>
                  <a:srgbClr val="FFFFFF"/>
                </a:solidFill>
                <a:uFill>
                  <a:solidFill>
                    <a:srgbClr val="FFFFFF"/>
                  </a:solidFill>
                </a:uFill>
              </a:rPr>
              <a:t>.</a:t>
            </a:r>
            <a:endParaRPr lang="el-GR" sz="2800" spc="-1" dirty="0" smtClean="0">
              <a:solidFill>
                <a:srgbClr val="FFFFFF"/>
              </a:solidFill>
              <a:uFill>
                <a:solidFill>
                  <a:srgbClr val="FFFFFF"/>
                </a:solidFill>
              </a:uFill>
            </a:endParaRPr>
          </a:p>
        </p:txBody>
      </p:sp>
    </p:spTree>
    <p:extLst>
      <p:ext uri="{BB962C8B-B14F-4D97-AF65-F5344CB8AC3E}">
        <p14:creationId xmlns:p14="http://schemas.microsoft.com/office/powerpoint/2010/main" val="19299773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spc="-1" dirty="0">
                <a:solidFill>
                  <a:srgbClr val="FFFFFF"/>
                </a:solidFill>
                <a:uFill>
                  <a:solidFill>
                    <a:srgbClr val="FFFFFF"/>
                  </a:solidFill>
                </a:uFill>
              </a:rPr>
              <a:t>Public and Private IPv4 </a:t>
            </a:r>
            <a:r>
              <a:rPr lang="en-US" sz="4000" spc="-1" dirty="0" smtClean="0">
                <a:solidFill>
                  <a:srgbClr val="FFFFFF"/>
                </a:solidFill>
                <a:uFill>
                  <a:solidFill>
                    <a:srgbClr val="FFFFFF"/>
                  </a:solidFill>
                </a:uFill>
              </a:rPr>
              <a:t>Addresses (2)</a:t>
            </a:r>
          </a:p>
          <a:p>
            <a:pPr>
              <a:lnSpc>
                <a:spcPct val="100000"/>
              </a:lnSpc>
            </a:pP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Private IPv4 </a:t>
            </a:r>
            <a:r>
              <a:rPr lang="en-US" sz="2800" spc="-1" dirty="0" smtClean="0">
                <a:solidFill>
                  <a:srgbClr val="FFFFFF"/>
                </a:solidFill>
                <a:uFill>
                  <a:solidFill>
                    <a:srgbClr val="FFFFFF"/>
                  </a:solidFill>
                </a:uFill>
              </a:rPr>
              <a:t>Addresses:</a:t>
            </a:r>
          </a:p>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10.0.0.0 /8 </a:t>
            </a:r>
            <a:r>
              <a:rPr lang="el-GR" sz="2800" spc="-1" dirty="0" smtClean="0">
                <a:solidFill>
                  <a:srgbClr val="FFFFFF"/>
                </a:solidFill>
                <a:uFill>
                  <a:solidFill>
                    <a:srgbClr val="FFFFFF"/>
                  </a:solidFill>
                </a:uFill>
              </a:rPr>
              <a:t>ή από</a:t>
            </a:r>
            <a:r>
              <a:rPr lang="en-US" sz="2800" spc="-1" dirty="0">
                <a:solidFill>
                  <a:srgbClr val="FFFFFF"/>
                </a:solidFill>
                <a:uFill>
                  <a:solidFill>
                    <a:srgbClr val="FFFFFF"/>
                  </a:solidFill>
                </a:uFill>
              </a:rPr>
              <a:t> 10.0.0.0 </a:t>
            </a:r>
            <a:r>
              <a:rPr lang="el-GR" sz="2800" spc="-1" dirty="0" smtClean="0">
                <a:solidFill>
                  <a:srgbClr val="FFFFFF"/>
                </a:solidFill>
                <a:uFill>
                  <a:solidFill>
                    <a:srgbClr val="FFFFFF"/>
                  </a:solidFill>
                </a:uFill>
              </a:rPr>
              <a:t>έως</a:t>
            </a:r>
            <a:r>
              <a:rPr lang="en-US" sz="2800" spc="-1" dirty="0">
                <a:solidFill>
                  <a:srgbClr val="FFFFFF"/>
                </a:solidFill>
                <a:uFill>
                  <a:solidFill>
                    <a:srgbClr val="FFFFFF"/>
                  </a:solidFill>
                </a:uFill>
              </a:rPr>
              <a:t> 10.255.255.255</a:t>
            </a:r>
          </a:p>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172.16.0.0 /12 </a:t>
            </a:r>
            <a:r>
              <a:rPr lang="el-GR" sz="2800" spc="-1" dirty="0">
                <a:solidFill>
                  <a:srgbClr val="FFFFFF"/>
                </a:solidFill>
                <a:uFill>
                  <a:solidFill>
                    <a:srgbClr val="FFFFFF"/>
                  </a:solidFill>
                </a:uFill>
              </a:rPr>
              <a:t> ή από </a:t>
            </a:r>
            <a:r>
              <a:rPr lang="en-US" sz="2800" spc="-1" dirty="0">
                <a:solidFill>
                  <a:srgbClr val="FFFFFF"/>
                </a:solidFill>
                <a:uFill>
                  <a:solidFill>
                    <a:srgbClr val="FFFFFF"/>
                  </a:solidFill>
                </a:uFill>
              </a:rPr>
              <a:t> 172.16.0.0 </a:t>
            </a:r>
            <a:r>
              <a:rPr lang="el-GR" sz="2800" spc="-1" dirty="0">
                <a:solidFill>
                  <a:srgbClr val="FFFFFF"/>
                </a:solidFill>
                <a:uFill>
                  <a:solidFill>
                    <a:srgbClr val="FFFFFF"/>
                  </a:solidFill>
                </a:uFill>
              </a:rPr>
              <a:t>έως</a:t>
            </a:r>
            <a:r>
              <a:rPr lang="en-US" sz="2800" spc="-1" dirty="0" smtClean="0">
                <a:solidFill>
                  <a:srgbClr val="FFFFFF"/>
                </a:solidFill>
                <a:uFill>
                  <a:solidFill>
                    <a:srgbClr val="FFFFFF"/>
                  </a:solidFill>
                </a:uFill>
              </a:rPr>
              <a:t> </a:t>
            </a:r>
            <a:r>
              <a:rPr lang="en-US" sz="2800" spc="-1" dirty="0">
                <a:solidFill>
                  <a:srgbClr val="FFFFFF"/>
                </a:solidFill>
                <a:uFill>
                  <a:solidFill>
                    <a:srgbClr val="FFFFFF"/>
                  </a:solidFill>
                </a:uFill>
              </a:rPr>
              <a:t>172.31.255.255</a:t>
            </a:r>
          </a:p>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192.168.0.0 /16 </a:t>
            </a:r>
            <a:r>
              <a:rPr lang="el-GR" sz="2800" spc="-1" dirty="0">
                <a:solidFill>
                  <a:srgbClr val="FFFFFF"/>
                </a:solidFill>
                <a:uFill>
                  <a:solidFill>
                    <a:srgbClr val="FFFFFF"/>
                  </a:solidFill>
                </a:uFill>
              </a:rPr>
              <a:t> ή από </a:t>
            </a:r>
            <a:r>
              <a:rPr lang="en-US" sz="2800" spc="-1" dirty="0">
                <a:solidFill>
                  <a:srgbClr val="FFFFFF"/>
                </a:solidFill>
                <a:uFill>
                  <a:solidFill>
                    <a:srgbClr val="FFFFFF"/>
                  </a:solidFill>
                </a:uFill>
              </a:rPr>
              <a:t> 192.168.0.0 </a:t>
            </a:r>
            <a:r>
              <a:rPr lang="el-GR" sz="2800" spc="-1" dirty="0">
                <a:solidFill>
                  <a:srgbClr val="FFFFFF"/>
                </a:solidFill>
                <a:uFill>
                  <a:solidFill>
                    <a:srgbClr val="FFFFFF"/>
                  </a:solidFill>
                </a:uFill>
              </a:rPr>
              <a:t>έως</a:t>
            </a:r>
            <a:r>
              <a:rPr lang="en-US" sz="2800" spc="-1" dirty="0" smtClean="0">
                <a:solidFill>
                  <a:srgbClr val="FFFFFF"/>
                </a:solidFill>
                <a:uFill>
                  <a:solidFill>
                    <a:srgbClr val="FFFFFF"/>
                  </a:solidFill>
                </a:uFill>
              </a:rPr>
              <a:t> </a:t>
            </a:r>
            <a:r>
              <a:rPr lang="en-US" sz="2800" spc="-1" dirty="0">
                <a:solidFill>
                  <a:srgbClr val="FFFFFF"/>
                </a:solidFill>
                <a:uFill>
                  <a:solidFill>
                    <a:srgbClr val="FFFFFF"/>
                  </a:solidFill>
                </a:uFill>
              </a:rPr>
              <a:t>192.168.255.255</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Είναι </a:t>
            </a:r>
            <a:r>
              <a:rPr lang="el-GR" sz="2800" spc="-1" dirty="0">
                <a:solidFill>
                  <a:srgbClr val="FFFFFF"/>
                </a:solidFill>
                <a:uFill>
                  <a:solidFill>
                    <a:srgbClr val="FFFFFF"/>
                  </a:solidFill>
                </a:uFill>
              </a:rPr>
              <a:t>σημαντικό να γνωρίζουμε ότι οι διευθύνσεις εντός αυτών των μπλοκ διευθύνσεων δεν επιτρέπονται στο Διαδίκτυο και </a:t>
            </a:r>
            <a:r>
              <a:rPr lang="el-GR" sz="2800" spc="-1" dirty="0" smtClean="0">
                <a:solidFill>
                  <a:srgbClr val="FFFFFF"/>
                </a:solidFill>
                <a:uFill>
                  <a:solidFill>
                    <a:srgbClr val="FFFFFF"/>
                  </a:solidFill>
                </a:uFill>
              </a:rPr>
              <a:t>απορρίπτονται </a:t>
            </a:r>
            <a:r>
              <a:rPr lang="el-GR" sz="2800" spc="-1" dirty="0">
                <a:solidFill>
                  <a:srgbClr val="FFFFFF"/>
                </a:solidFill>
                <a:uFill>
                  <a:solidFill>
                    <a:srgbClr val="FFFFFF"/>
                  </a:solidFill>
                </a:uFill>
              </a:rPr>
              <a:t>από </a:t>
            </a:r>
            <a:r>
              <a:rPr lang="el-GR" sz="2800" spc="-1" dirty="0" smtClean="0">
                <a:solidFill>
                  <a:srgbClr val="FFFFFF"/>
                </a:solidFill>
                <a:uFill>
                  <a:solidFill>
                    <a:srgbClr val="FFFFFF"/>
                  </a:solidFill>
                </a:uFill>
              </a:rPr>
              <a:t>δρομολογητές στο </a:t>
            </a:r>
            <a:r>
              <a:rPr lang="el-GR" sz="2800" spc="-1" dirty="0">
                <a:solidFill>
                  <a:srgbClr val="FFFFFF"/>
                </a:solidFill>
                <a:uFill>
                  <a:solidFill>
                    <a:srgbClr val="FFFFFF"/>
                  </a:solidFill>
                </a:uFill>
              </a:rPr>
              <a:t>Internet</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Network Address Translation</a:t>
            </a:r>
            <a:r>
              <a:rPr lang="el-GR" sz="2800" spc="-1" dirty="0" smtClean="0">
                <a:solidFill>
                  <a:srgbClr val="FFFFFF"/>
                </a:solidFill>
                <a:uFill>
                  <a:solidFill>
                    <a:srgbClr val="FFFFFF"/>
                  </a:solidFill>
                </a:uFill>
              </a:rPr>
              <a:t>(NAT</a:t>
            </a:r>
            <a:r>
              <a:rPr lang="el-GR" sz="2800" spc="-1" dirty="0">
                <a:solidFill>
                  <a:srgbClr val="FFFFFF"/>
                </a:solidFill>
                <a:uFill>
                  <a:solidFill>
                    <a:srgbClr val="FFFFFF"/>
                  </a:solidFill>
                </a:uFill>
              </a:rPr>
              <a:t>) χρησιμοποιείται για τη μετάφραση μεταξύ ιδιωτικών διευθύνσεων IPv4 και δημόσιων διευθύνσεων IPv4. </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Αυτό </a:t>
            </a:r>
            <a:r>
              <a:rPr lang="el-GR" sz="2800" spc="-1" dirty="0">
                <a:solidFill>
                  <a:srgbClr val="FFFFFF"/>
                </a:solidFill>
                <a:uFill>
                  <a:solidFill>
                    <a:srgbClr val="FFFFFF"/>
                  </a:solidFill>
                </a:uFill>
              </a:rPr>
              <a:t>γίνεται συνήθως στο δρομολογητή που συνδέει το εσωτερικό δίκτυο με το δίκτυο του ISP.</a:t>
            </a:r>
            <a:endParaRPr lang="en-US"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endParaRPr lang="el-GR" sz="2800" spc="-1" dirty="0" smtClean="0">
              <a:solidFill>
                <a:srgbClr val="FFFFFF"/>
              </a:solidFill>
              <a:uFill>
                <a:solidFill>
                  <a:srgbClr val="FFFFFF"/>
                </a:solidFill>
              </a:uFill>
            </a:endParaRPr>
          </a:p>
        </p:txBody>
      </p:sp>
    </p:spTree>
    <p:extLst>
      <p:ext uri="{BB962C8B-B14F-4D97-AF65-F5344CB8AC3E}">
        <p14:creationId xmlns:p14="http://schemas.microsoft.com/office/powerpoint/2010/main" val="30946029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000" spc="-1" dirty="0" smtClean="0">
                <a:solidFill>
                  <a:srgbClr val="FFFFFF"/>
                </a:solidFill>
                <a:uFill>
                  <a:solidFill>
                    <a:srgbClr val="FFFFFF"/>
                  </a:solidFill>
                </a:uFill>
              </a:rPr>
              <a:t>Ειδικές </a:t>
            </a:r>
            <a:r>
              <a:rPr lang="en-US" sz="4000" spc="-1" dirty="0" smtClean="0">
                <a:solidFill>
                  <a:srgbClr val="FFFFFF"/>
                </a:solidFill>
                <a:uFill>
                  <a:solidFill>
                    <a:srgbClr val="FFFFFF"/>
                  </a:solidFill>
                </a:uFill>
              </a:rPr>
              <a:t>IPv4 </a:t>
            </a:r>
            <a:r>
              <a:rPr lang="el-GR" sz="4000" spc="-1" dirty="0" smtClean="0">
                <a:solidFill>
                  <a:srgbClr val="FFFFFF"/>
                </a:solidFill>
                <a:uFill>
                  <a:solidFill>
                    <a:srgbClr val="FFFFFF"/>
                  </a:solidFill>
                </a:uFill>
              </a:rPr>
              <a:t>Διευθύνσεις</a:t>
            </a:r>
            <a:endParaRPr lang="en-US" sz="4000" spc="-1" dirty="0" smtClean="0">
              <a:solidFill>
                <a:srgbClr val="FFFFFF"/>
              </a:solidFill>
              <a:uFill>
                <a:solidFill>
                  <a:srgbClr val="FFFFFF"/>
                </a:solidFill>
              </a:uFill>
            </a:endParaRPr>
          </a:p>
          <a:p>
            <a:pPr>
              <a:lnSpc>
                <a:spcPct val="100000"/>
              </a:lnSpc>
            </a:pP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n-US" sz="2800" spc="-1" dirty="0">
                <a:solidFill>
                  <a:srgbClr val="FFFFFF"/>
                </a:solidFill>
                <a:uFill>
                  <a:solidFill>
                    <a:srgbClr val="FFFFFF"/>
                  </a:solidFill>
                </a:uFill>
              </a:rPr>
              <a:t>Loopback </a:t>
            </a:r>
            <a:r>
              <a:rPr lang="el-GR" sz="2800" spc="-1" dirty="0">
                <a:solidFill>
                  <a:srgbClr val="FFFFFF"/>
                </a:solidFill>
                <a:uFill>
                  <a:solidFill>
                    <a:srgbClr val="FFFFFF"/>
                  </a:solidFill>
                </a:uFill>
              </a:rPr>
              <a:t>διευθύνσεις</a:t>
            </a:r>
            <a:r>
              <a:rPr lang="en-US" sz="2800" spc="-1" dirty="0" smtClean="0">
                <a:solidFill>
                  <a:srgbClr val="FFFFFF"/>
                </a:solidFill>
                <a:uFill>
                  <a:solidFill>
                    <a:srgbClr val="FFFFFF"/>
                  </a:solidFill>
                </a:uFill>
              </a:rPr>
              <a:t> </a:t>
            </a:r>
            <a:r>
              <a:rPr lang="en-US" sz="2800" spc="-1" dirty="0">
                <a:solidFill>
                  <a:srgbClr val="FFFFFF"/>
                </a:solidFill>
                <a:uFill>
                  <a:solidFill>
                    <a:srgbClr val="FFFFFF"/>
                  </a:solidFill>
                </a:uFill>
              </a:rPr>
              <a:t>(127.0.0.0 /8 or 127.0.0.1 to 127.255.255.254</a:t>
            </a:r>
            <a:r>
              <a:rPr lang="en-US" sz="2800" spc="-1" dirty="0" smtClean="0">
                <a:solidFill>
                  <a:srgbClr val="FFFFFF"/>
                </a:solidFill>
                <a:uFill>
                  <a:solidFill>
                    <a:srgbClr val="FFFFFF"/>
                  </a:solidFill>
                </a:uFill>
              </a:rPr>
              <a:t>)</a:t>
            </a:r>
            <a:r>
              <a:rPr lang="el-GR" sz="2800" spc="-1" dirty="0">
                <a:solidFill>
                  <a:srgbClr val="FFFFFF"/>
                </a:solidFill>
                <a:uFill>
                  <a:solidFill>
                    <a:srgbClr val="FFFFFF"/>
                  </a:solidFill>
                </a:uFill>
              </a:rPr>
              <a:t>- ειδικές διευθύνσεις που χρησιμοποιούνται από έναν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για να κατευθύνουν την κυκλοφορία στον εαυτό </a:t>
            </a:r>
            <a:r>
              <a:rPr lang="el-GR" sz="2800" spc="-1" dirty="0" smtClean="0">
                <a:solidFill>
                  <a:srgbClr val="FFFFFF"/>
                </a:solidFill>
                <a:uFill>
                  <a:solidFill>
                    <a:srgbClr val="FFFFFF"/>
                  </a:solidFill>
                </a:uFill>
              </a:rPr>
              <a:t>του</a:t>
            </a:r>
          </a:p>
          <a:p>
            <a:pPr marL="343080" indent="-342000">
              <a:lnSpc>
                <a:spcPct val="100000"/>
              </a:lnSpc>
              <a:buClr>
                <a:srgbClr val="8AD0D6"/>
              </a:buClr>
              <a:buSzPct val="80000"/>
              <a:buFont typeface="Wingdings 3" charset="2"/>
              <a:buChar char=""/>
            </a:pPr>
            <a:r>
              <a:rPr lang="el-GR" sz="2800" spc="-1" dirty="0" err="1">
                <a:solidFill>
                  <a:srgbClr val="FFFFFF"/>
                </a:solidFill>
                <a:uFill>
                  <a:solidFill>
                    <a:srgbClr val="FFFFFF"/>
                  </a:solidFill>
                </a:uFill>
              </a:rPr>
              <a:t>Link-Local</a:t>
            </a:r>
            <a:r>
              <a:rPr lang="el-GR" sz="2800" spc="-1" dirty="0">
                <a:solidFill>
                  <a:srgbClr val="FFFFFF"/>
                </a:solidFill>
                <a:uFill>
                  <a:solidFill>
                    <a:srgbClr val="FFFFFF"/>
                  </a:solidFill>
                </a:uFill>
              </a:rPr>
              <a:t> διευθύνσεις (169.254.0.0 / 16 ή 169.254.0.1 έως 169.254.255.254) - </a:t>
            </a:r>
            <a:r>
              <a:rPr lang="el-GR" sz="2800" spc="-1" dirty="0" smtClean="0">
                <a:solidFill>
                  <a:srgbClr val="FFFFFF"/>
                </a:solidFill>
                <a:uFill>
                  <a:solidFill>
                    <a:srgbClr val="FFFFFF"/>
                  </a:solidFill>
                </a:uFill>
              </a:rPr>
              <a:t>Γνωστές ως </a:t>
            </a:r>
            <a:r>
              <a:rPr lang="el-GR" sz="2800" spc="-1" dirty="0">
                <a:solidFill>
                  <a:srgbClr val="FFFFFF"/>
                </a:solidFill>
                <a:uFill>
                  <a:solidFill>
                    <a:srgbClr val="FFFFFF"/>
                  </a:solidFill>
                </a:uFill>
              </a:rPr>
              <a:t>διευθύνσεις αυτόματης ιδιωτικής </a:t>
            </a:r>
            <a:r>
              <a:rPr lang="el-GR" sz="2800" spc="-1" dirty="0" err="1">
                <a:solidFill>
                  <a:srgbClr val="FFFFFF"/>
                </a:solidFill>
                <a:uFill>
                  <a:solidFill>
                    <a:srgbClr val="FFFFFF"/>
                  </a:solidFill>
                </a:uFill>
              </a:rPr>
              <a:t>διευθυνσιοδότησης</a:t>
            </a:r>
            <a:r>
              <a:rPr lang="el-GR" sz="2800" spc="-1" dirty="0">
                <a:solidFill>
                  <a:srgbClr val="FFFFFF"/>
                </a:solidFill>
                <a:uFill>
                  <a:solidFill>
                    <a:srgbClr val="FFFFFF"/>
                  </a:solidFill>
                </a:uFill>
              </a:rPr>
              <a:t> IP (APIPA</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TEST-NET </a:t>
            </a:r>
            <a:r>
              <a:rPr lang="el-GR" sz="2800" spc="-1" dirty="0" smtClean="0">
                <a:solidFill>
                  <a:srgbClr val="FFFFFF"/>
                </a:solidFill>
                <a:uFill>
                  <a:solidFill>
                    <a:srgbClr val="FFFFFF"/>
                  </a:solidFill>
                </a:uFill>
              </a:rPr>
              <a:t>διευθύνσεις (</a:t>
            </a:r>
            <a:r>
              <a:rPr lang="el-GR" sz="2800" spc="-1" dirty="0">
                <a:solidFill>
                  <a:srgbClr val="FFFFFF"/>
                </a:solidFill>
                <a:uFill>
                  <a:solidFill>
                    <a:srgbClr val="FFFFFF"/>
                  </a:solidFill>
                </a:uFill>
              </a:rPr>
              <a:t>192.0.2.0/24 ή 192.0.2.0 έως 192.0.2.255)- προορίζονται για σκοπούς διδασκαλίας και </a:t>
            </a:r>
            <a:r>
              <a:rPr lang="el-GR" sz="2800" spc="-1" dirty="0" smtClean="0">
                <a:solidFill>
                  <a:srgbClr val="FFFFFF"/>
                </a:solidFill>
                <a:uFill>
                  <a:solidFill>
                    <a:srgbClr val="FFFFFF"/>
                  </a:solidFill>
                </a:uFill>
              </a:rPr>
              <a:t>εκμάθησης</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Πειραματικές διευθύνσεις (240.0.0.0 </a:t>
            </a:r>
            <a:r>
              <a:rPr lang="el-GR" sz="2800" spc="-1" dirty="0">
                <a:solidFill>
                  <a:srgbClr val="FFFFFF"/>
                </a:solidFill>
                <a:uFill>
                  <a:solidFill>
                    <a:srgbClr val="FFFFFF"/>
                  </a:solidFill>
                </a:uFill>
              </a:rPr>
              <a:t>έως </a:t>
            </a:r>
            <a:r>
              <a:rPr lang="el-GR" sz="2800" spc="-1" dirty="0" smtClean="0">
                <a:solidFill>
                  <a:srgbClr val="FFFFFF"/>
                </a:solidFill>
                <a:uFill>
                  <a:solidFill>
                    <a:srgbClr val="FFFFFF"/>
                  </a:solidFill>
                </a:uFill>
              </a:rPr>
              <a:t>255.255.255.254)-  </a:t>
            </a:r>
            <a:r>
              <a:rPr lang="el-GR" sz="2800" spc="-1" dirty="0">
                <a:solidFill>
                  <a:srgbClr val="FFFFFF"/>
                </a:solidFill>
                <a:uFill>
                  <a:solidFill>
                    <a:srgbClr val="FFFFFF"/>
                  </a:solidFill>
                </a:uFill>
              </a:rPr>
              <a:t>προορίζονται για μελλοντική χρήση (RFC 3330).</a:t>
            </a:r>
            <a:endParaRPr lang="el-GR" sz="2800" spc="-1" dirty="0" smtClean="0">
              <a:solidFill>
                <a:srgbClr val="FFFFFF"/>
              </a:solidFill>
              <a:uFill>
                <a:solidFill>
                  <a:srgbClr val="FFFFFF"/>
                </a:solidFill>
              </a:uFill>
            </a:endParaRPr>
          </a:p>
        </p:txBody>
      </p:sp>
    </p:spTree>
    <p:extLst>
      <p:ext uri="{BB962C8B-B14F-4D97-AF65-F5344CB8AC3E}">
        <p14:creationId xmlns:p14="http://schemas.microsoft.com/office/powerpoint/2010/main" val="9790592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spc="-1" dirty="0" smtClean="0">
                <a:solidFill>
                  <a:srgbClr val="FFFFFF"/>
                </a:solidFill>
                <a:uFill>
                  <a:solidFill>
                    <a:srgbClr val="FFFFFF"/>
                  </a:solidFill>
                </a:uFill>
              </a:rPr>
              <a:t>ICMP</a:t>
            </a:r>
            <a:r>
              <a:rPr lang="el-GR" sz="4000" spc="-1" dirty="0" smtClean="0">
                <a:solidFill>
                  <a:srgbClr val="FFFFFF"/>
                </a:solidFill>
                <a:uFill>
                  <a:solidFill>
                    <a:srgbClr val="FFFFFF"/>
                  </a:solidFill>
                </a:uFill>
              </a:rPr>
              <a:t> (1)</a:t>
            </a: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Παρόλο που το πρωτόκολλο IP είναι μόνο πρωτόκολλο βέλτιστης προσπάθειας, η σουίτα TCP / IP παρέχει την αποστολή μηνυμάτων σε περίπτωση σφάλματος</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Αυτά τα μηνύματα αποστέλλονται χρησιμοποιώντας τις υπηρεσίες του ICMP. </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Ο </a:t>
            </a:r>
            <a:r>
              <a:rPr lang="el-GR" sz="2800" spc="-1" dirty="0">
                <a:solidFill>
                  <a:srgbClr val="FFFFFF"/>
                </a:solidFill>
                <a:uFill>
                  <a:solidFill>
                    <a:srgbClr val="FFFFFF"/>
                  </a:solidFill>
                </a:uFill>
              </a:rPr>
              <a:t>σκοπός αυτών των μηνυμάτων είναι να παρέχουν πληροφορίες σχετικά με ζητήματα που σχετίζονται με την επεξεργασία πακέτων IP κάτω από συγκεκριμένες </a:t>
            </a:r>
            <a:r>
              <a:rPr lang="el-GR" sz="2800" spc="-1" dirty="0" smtClean="0">
                <a:solidFill>
                  <a:srgbClr val="FFFFFF"/>
                </a:solidFill>
                <a:uFill>
                  <a:solidFill>
                    <a:srgbClr val="FFFFFF"/>
                  </a:solidFill>
                </a:uFill>
              </a:rPr>
              <a:t>συνθήκες</a:t>
            </a:r>
            <a:r>
              <a:rPr lang="el-GR" sz="2800" spc="-1" dirty="0">
                <a:solidFill>
                  <a:srgbClr val="FFFFFF"/>
                </a:solidFill>
                <a:uFill>
                  <a:solidFill>
                    <a:srgbClr val="FFFFFF"/>
                  </a:solidFill>
                </a:uFill>
              </a:rPr>
              <a:t> </a:t>
            </a:r>
            <a:r>
              <a:rPr lang="el-GR" sz="2800" spc="-1" dirty="0" smtClean="0">
                <a:solidFill>
                  <a:srgbClr val="FFFFFF"/>
                </a:solidFill>
                <a:uFill>
                  <a:solidFill>
                    <a:srgbClr val="FFFFFF"/>
                  </a:solidFill>
                </a:uFill>
              </a:rPr>
              <a:t>και όχι για να καταστήσουν το IP αξιόπιστο.</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Τα </a:t>
            </a:r>
            <a:r>
              <a:rPr lang="el-GR" sz="2800" spc="-1" dirty="0">
                <a:solidFill>
                  <a:srgbClr val="FFFFFF"/>
                </a:solidFill>
                <a:uFill>
                  <a:solidFill>
                    <a:srgbClr val="FFFFFF"/>
                  </a:solidFill>
                </a:uFill>
              </a:rPr>
              <a:t>μηνύματα ICMP δεν απαιτούνται και συχνά δεν επιτρέπονται σε ένα δίκτυο για λόγους ασφαλείας</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p:txBody>
      </p:sp>
    </p:spTree>
    <p:extLst>
      <p:ext uri="{BB962C8B-B14F-4D97-AF65-F5344CB8AC3E}">
        <p14:creationId xmlns:p14="http://schemas.microsoft.com/office/powerpoint/2010/main" val="120780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spc="-1" dirty="0" smtClean="0">
                <a:solidFill>
                  <a:srgbClr val="FFFFFF"/>
                </a:solidFill>
                <a:uFill>
                  <a:solidFill>
                    <a:srgbClr val="FFFFFF"/>
                  </a:solidFill>
                </a:uFill>
              </a:rPr>
              <a:t>ICMP</a:t>
            </a:r>
            <a:r>
              <a:rPr lang="el-GR" sz="4000" spc="-1" dirty="0" smtClean="0">
                <a:solidFill>
                  <a:srgbClr val="FFFFFF"/>
                </a:solidFill>
                <a:uFill>
                  <a:solidFill>
                    <a:srgbClr val="FFFFFF"/>
                  </a:solidFill>
                </a:uFill>
              </a:rPr>
              <a:t> (2)</a:t>
            </a:r>
            <a:endParaRPr lang="el-GR" sz="16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
        <p:nvSpPr>
          <p:cNvPr id="7" name="CustomShape 2"/>
          <p:cNvSpPr/>
          <p:nvPr/>
        </p:nvSpPr>
        <p:spPr>
          <a:xfrm>
            <a:off x="651000" y="12993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Το </a:t>
            </a:r>
            <a:r>
              <a:rPr lang="el-GR" sz="2800" spc="-1" dirty="0">
                <a:solidFill>
                  <a:srgbClr val="FFFFFF"/>
                </a:solidFill>
                <a:uFill>
                  <a:solidFill>
                    <a:srgbClr val="FFFFFF"/>
                  </a:solidFill>
                </a:uFill>
              </a:rPr>
              <a:t>ICMP είναι διαθέσιμο για IPv4 και IPv6. Το ICMPv4 είναι το πρωτόκολλο ανταλλαγής μηνυμάτων για το IPv4. Το ICMPv6 παρέχει αυτές τις ίδιες υπηρεσίες για το IPv6 αλλά περιλαμβάνει επιπλέον λειτουργίες. </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Οι </a:t>
            </a:r>
            <a:r>
              <a:rPr lang="el-GR" sz="2800" spc="-1" dirty="0">
                <a:solidFill>
                  <a:srgbClr val="FFFFFF"/>
                </a:solidFill>
                <a:uFill>
                  <a:solidFill>
                    <a:srgbClr val="FFFFFF"/>
                  </a:solidFill>
                </a:uFill>
              </a:rPr>
              <a:t>τύποι μηνυμάτων ICMP και οι λόγοι για τους οποίους αποστέλλονται είναι </a:t>
            </a:r>
            <a:r>
              <a:rPr lang="el-GR" sz="2800" spc="-1" dirty="0" smtClean="0">
                <a:solidFill>
                  <a:srgbClr val="FFFFFF"/>
                </a:solidFill>
                <a:uFill>
                  <a:solidFill>
                    <a:srgbClr val="FFFFFF"/>
                  </a:solidFill>
                </a:uFill>
              </a:rPr>
              <a:t>πολλοί. </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Τα πιο </a:t>
            </a:r>
            <a:r>
              <a:rPr lang="el-GR" sz="2800" spc="-1" dirty="0">
                <a:solidFill>
                  <a:srgbClr val="FFFFFF"/>
                </a:solidFill>
                <a:uFill>
                  <a:solidFill>
                    <a:srgbClr val="FFFFFF"/>
                  </a:solidFill>
                </a:uFill>
              </a:rPr>
              <a:t>κοινά </a:t>
            </a:r>
            <a:r>
              <a:rPr lang="el-GR" sz="2800" spc="-1" dirty="0" smtClean="0">
                <a:solidFill>
                  <a:srgbClr val="FFFFFF"/>
                </a:solidFill>
                <a:uFill>
                  <a:solidFill>
                    <a:srgbClr val="FFFFFF"/>
                  </a:solidFill>
                </a:uFill>
              </a:rPr>
              <a:t>μηνύματα είναι για :</a:t>
            </a:r>
            <a:endParaRPr lang="el-GR" sz="2800" spc="-1" dirty="0">
              <a:solidFill>
                <a:srgbClr val="FFFFFF"/>
              </a:solidFill>
              <a:uFill>
                <a:solidFill>
                  <a:srgbClr val="FFFFFF"/>
                </a:solidFill>
              </a:uFill>
            </a:endParaRP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Υποδοχή </a:t>
            </a:r>
            <a:r>
              <a:rPr lang="el-GR" sz="2800" spc="-1" dirty="0">
                <a:solidFill>
                  <a:srgbClr val="FFFFFF"/>
                </a:solidFill>
                <a:uFill>
                  <a:solidFill>
                    <a:srgbClr val="FFFFFF"/>
                  </a:solidFill>
                </a:uFill>
              </a:rPr>
              <a:t>επιβεβαίωσης</a:t>
            </a:r>
          </a:p>
          <a:p>
            <a:pPr marL="800280" lvl="1" indent="-342000">
              <a:buClr>
                <a:srgbClr val="8AD0D6"/>
              </a:buClr>
              <a:buSzPct val="80000"/>
              <a:buFont typeface="Wingdings 3" charset="2"/>
              <a:buChar char=""/>
            </a:pPr>
            <a:r>
              <a:rPr lang="el-GR" sz="2800" spc="-1" dirty="0">
                <a:solidFill>
                  <a:srgbClr val="FFFFFF"/>
                </a:solidFill>
                <a:uFill>
                  <a:solidFill>
                    <a:srgbClr val="FFFFFF"/>
                  </a:solidFill>
                </a:uFill>
              </a:rPr>
              <a:t>Ο </a:t>
            </a:r>
            <a:r>
              <a:rPr lang="el-GR" sz="2800" spc="-1" dirty="0" smtClean="0">
                <a:solidFill>
                  <a:srgbClr val="FFFFFF"/>
                </a:solidFill>
                <a:uFill>
                  <a:solidFill>
                    <a:srgbClr val="FFFFFF"/>
                  </a:solidFill>
                </a:uFill>
              </a:rPr>
              <a:t>προορισμός </a:t>
            </a:r>
            <a:r>
              <a:rPr lang="el-GR" sz="2800" spc="-1" dirty="0">
                <a:solidFill>
                  <a:srgbClr val="FFFFFF"/>
                </a:solidFill>
                <a:uFill>
                  <a:solidFill>
                    <a:srgbClr val="FFFFFF"/>
                  </a:solidFill>
                </a:uFill>
              </a:rPr>
              <a:t>ή η υπηρεσία δεν είναι δυνατή</a:t>
            </a:r>
          </a:p>
          <a:p>
            <a:pPr marL="800280" lvl="1" indent="-342000">
              <a:buClr>
                <a:srgbClr val="8AD0D6"/>
              </a:buClr>
              <a:buSzPct val="80000"/>
              <a:buFont typeface="Wingdings 3" charset="2"/>
              <a:buChar char=""/>
            </a:pPr>
            <a:r>
              <a:rPr lang="el-GR" sz="2800" spc="-1" dirty="0">
                <a:solidFill>
                  <a:srgbClr val="FFFFFF"/>
                </a:solidFill>
                <a:uFill>
                  <a:solidFill>
                    <a:srgbClr val="FFFFFF"/>
                  </a:solidFill>
                </a:uFill>
              </a:rPr>
              <a:t>Ο χρόνος υπερέβη</a:t>
            </a:r>
          </a:p>
          <a:p>
            <a:pPr marL="800280" lvl="1" indent="-342000">
              <a:buClr>
                <a:srgbClr val="8AD0D6"/>
              </a:buClr>
              <a:buSzPct val="80000"/>
              <a:buFont typeface="Wingdings 3" charset="2"/>
              <a:buChar char=""/>
            </a:pPr>
            <a:r>
              <a:rPr lang="el-GR" sz="2800" spc="-1" dirty="0">
                <a:solidFill>
                  <a:srgbClr val="FFFFFF"/>
                </a:solidFill>
                <a:uFill>
                  <a:solidFill>
                    <a:srgbClr val="FFFFFF"/>
                  </a:solidFill>
                </a:uFill>
              </a:rPr>
              <a:t>Ανακατεύθυνση διαδρομής</a:t>
            </a:r>
          </a:p>
        </p:txBody>
      </p:sp>
    </p:spTree>
    <p:extLst>
      <p:ext uri="{BB962C8B-B14F-4D97-AF65-F5344CB8AC3E}">
        <p14:creationId xmlns:p14="http://schemas.microsoft.com/office/powerpoint/2010/main" val="20393577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dirty="0" smtClean="0">
                <a:solidFill>
                  <a:srgbClr val="EBEBEB"/>
                </a:solidFill>
                <a:uFill>
                  <a:solidFill>
                    <a:srgbClr val="FFFFFF"/>
                  </a:solidFill>
                </a:uFill>
                <a:latin typeface="Century Gothic"/>
              </a:rPr>
              <a:t>IPv4 Addressing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Το δυαδικό είναι ένα σύστημα αρίθμησης που αποτελείται από τους αριθμούς 0 και 1 που ονομάζονται </a:t>
            </a:r>
            <a:r>
              <a:rPr lang="el-GR" sz="2800" spc="-1" dirty="0" err="1">
                <a:solidFill>
                  <a:srgbClr val="FFFFFF"/>
                </a:solidFill>
                <a:uFill>
                  <a:solidFill>
                    <a:srgbClr val="FFFFFF"/>
                  </a:solidFill>
                </a:uFill>
              </a:rPr>
              <a:t>bits</a:t>
            </a:r>
            <a:r>
              <a:rPr lang="el-GR" sz="2800" spc="-1" dirty="0">
                <a:solidFill>
                  <a:srgbClr val="FFFFFF"/>
                </a:solidFill>
                <a:uFill>
                  <a:solidFill>
                    <a:srgbClr val="FFFFFF"/>
                  </a:solidFill>
                </a:uFill>
              </a:rPr>
              <a:t>. Αντίθετα, το δεκαδικό σύστημα αρίθμησης αποτελείται από 10 ψηφία που αποτελούνται από τους αριθμούς 0 - 9.</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Κάθε </a:t>
            </a:r>
            <a:r>
              <a:rPr lang="el-GR" sz="2800" spc="-1" dirty="0">
                <a:solidFill>
                  <a:srgbClr val="FFFFFF"/>
                </a:solidFill>
                <a:uFill>
                  <a:solidFill>
                    <a:srgbClr val="FFFFFF"/>
                  </a:solidFill>
                </a:uFill>
              </a:rPr>
              <a:t>διεύθυνση αποτελείται από μια σειρά 32 </a:t>
            </a:r>
            <a:r>
              <a:rPr lang="el-GR" sz="2800" spc="-1" dirty="0" err="1">
                <a:solidFill>
                  <a:srgbClr val="FFFFFF"/>
                </a:solidFill>
                <a:uFill>
                  <a:solidFill>
                    <a:srgbClr val="FFFFFF"/>
                  </a:solidFill>
                </a:uFill>
              </a:rPr>
              <a:t>bit</a:t>
            </a:r>
            <a:r>
              <a:rPr lang="el-GR" sz="2800" spc="-1" dirty="0">
                <a:solidFill>
                  <a:srgbClr val="FFFFFF"/>
                </a:solidFill>
                <a:uFill>
                  <a:solidFill>
                    <a:srgbClr val="FFFFFF"/>
                  </a:solidFill>
                </a:uFill>
              </a:rPr>
              <a:t>, χωρισμένη σε τέσσερις ενότητες που ονομάζονται οκτάδες. Κάθε οκτάδα περιέχει 8 </a:t>
            </a:r>
            <a:r>
              <a:rPr lang="el-GR" sz="2800" spc="-1" dirty="0" err="1">
                <a:solidFill>
                  <a:srgbClr val="FFFFFF"/>
                </a:solidFill>
                <a:uFill>
                  <a:solidFill>
                    <a:srgbClr val="FFFFFF"/>
                  </a:solidFill>
                </a:uFill>
              </a:rPr>
              <a:t>bits</a:t>
            </a:r>
            <a:r>
              <a:rPr lang="el-GR" sz="2800" spc="-1" dirty="0">
                <a:solidFill>
                  <a:srgbClr val="FFFFFF"/>
                </a:solidFill>
                <a:uFill>
                  <a:solidFill>
                    <a:srgbClr val="FFFFFF"/>
                  </a:solidFill>
                </a:uFill>
              </a:rPr>
              <a:t> (ή 1 </a:t>
            </a:r>
            <a:r>
              <a:rPr lang="el-GR" sz="2800" spc="-1" dirty="0" err="1">
                <a:solidFill>
                  <a:srgbClr val="FFFFFF"/>
                </a:solidFill>
                <a:uFill>
                  <a:solidFill>
                    <a:srgbClr val="FFFFFF"/>
                  </a:solidFill>
                </a:uFill>
              </a:rPr>
              <a:t>byte</a:t>
            </a:r>
            <a:r>
              <a:rPr lang="el-GR" sz="2800" spc="-1" dirty="0">
                <a:solidFill>
                  <a:srgbClr val="FFFFFF"/>
                </a:solidFill>
                <a:uFill>
                  <a:solidFill>
                    <a:srgbClr val="FFFFFF"/>
                  </a:solidFill>
                </a:uFill>
              </a:rPr>
              <a:t>) χωρισμένα με μια κουκκίδα</a:t>
            </a:r>
            <a:r>
              <a:rPr lang="el-GR" sz="2800" spc="-1" dirty="0" smtClean="0">
                <a:solidFill>
                  <a:srgbClr val="FFFFFF"/>
                </a:solidFill>
                <a:uFill>
                  <a:solidFill>
                    <a:srgbClr val="FFFFFF"/>
                  </a:solidFill>
                </a:uFill>
              </a:rPr>
              <a:t>.</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068452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dirty="0" smtClean="0">
                <a:solidFill>
                  <a:srgbClr val="EBEBEB"/>
                </a:solidFill>
                <a:uFill>
                  <a:solidFill>
                    <a:srgbClr val="FFFFFF"/>
                  </a:solidFill>
                </a:uFill>
                <a:latin typeface="Century Gothic"/>
              </a:rPr>
              <a:t>IPv4 Addressing (2)</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646200" y="1327785"/>
            <a:ext cx="5785216" cy="2029369"/>
          </a:xfrm>
          <a:prstGeom prst="rect">
            <a:avLst/>
          </a:prstGeom>
        </p:spPr>
      </p:pic>
      <p:pic>
        <p:nvPicPr>
          <p:cNvPr id="3" name="Εικόνα 2"/>
          <p:cNvPicPr>
            <a:picLocks noChangeAspect="1"/>
          </p:cNvPicPr>
          <p:nvPr/>
        </p:nvPicPr>
        <p:blipFill>
          <a:blip r:embed="rId3"/>
          <a:stretch>
            <a:fillRect/>
          </a:stretch>
        </p:blipFill>
        <p:spPr>
          <a:xfrm>
            <a:off x="6435838" y="1327785"/>
            <a:ext cx="5483614" cy="2029369"/>
          </a:xfrm>
          <a:prstGeom prst="rect">
            <a:avLst/>
          </a:prstGeom>
        </p:spPr>
      </p:pic>
      <p:pic>
        <p:nvPicPr>
          <p:cNvPr id="4" name="Εικόνα 3"/>
          <p:cNvPicPr>
            <a:picLocks noChangeAspect="1"/>
          </p:cNvPicPr>
          <p:nvPr/>
        </p:nvPicPr>
        <p:blipFill>
          <a:blip r:embed="rId4"/>
          <a:stretch>
            <a:fillRect/>
          </a:stretch>
        </p:blipFill>
        <p:spPr>
          <a:xfrm>
            <a:off x="3538808" y="3689179"/>
            <a:ext cx="5640513" cy="2032352"/>
          </a:xfrm>
          <a:prstGeom prst="rect">
            <a:avLst/>
          </a:prstGeom>
        </p:spPr>
      </p:pic>
    </p:spTree>
    <p:extLst>
      <p:ext uri="{BB962C8B-B14F-4D97-AF65-F5344CB8AC3E}">
        <p14:creationId xmlns:p14="http://schemas.microsoft.com/office/powerpoint/2010/main" val="27035086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spc="-1" dirty="0" smtClean="0">
                <a:solidFill>
                  <a:srgbClr val="EBEBEB"/>
                </a:solidFill>
                <a:uFill>
                  <a:solidFill>
                    <a:srgbClr val="FFFFFF"/>
                  </a:solidFill>
                </a:uFill>
                <a:latin typeface="Century Gothic"/>
              </a:rPr>
              <a:t>Μετατροπή Δυαδικό σε </a:t>
            </a:r>
            <a:r>
              <a:rPr lang="el-GR" sz="4200" spc="-1" dirty="0" smtClean="0">
                <a:solidFill>
                  <a:srgbClr val="EBEBEB"/>
                </a:solidFill>
                <a:uFill>
                  <a:solidFill>
                    <a:srgbClr val="FFFFFF"/>
                  </a:solidFill>
                </a:uFill>
              </a:rPr>
              <a:t>Δεκαδικό</a:t>
            </a:r>
            <a:r>
              <a:rPr lang="en-US" sz="4200" spc="-1" dirty="0" smtClean="0">
                <a:solidFill>
                  <a:srgbClr val="EBEBEB"/>
                </a:solidFill>
                <a:uFill>
                  <a:solidFill>
                    <a:srgbClr val="FFFFFF"/>
                  </a:solidFill>
                </a:uFill>
                <a:latin typeface="Century Gothic"/>
              </a:rPr>
              <a:t>(1)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err="1">
                <a:solidFill>
                  <a:srgbClr val="FFFFFF"/>
                </a:solidFill>
                <a:uFill>
                  <a:solidFill>
                    <a:srgbClr val="FFFFFF"/>
                  </a:solidFill>
                </a:uFill>
              </a:rPr>
              <a:t>Σημειοποίηση</a:t>
            </a:r>
            <a:r>
              <a:rPr lang="el-GR" sz="2800" spc="-1" dirty="0">
                <a:solidFill>
                  <a:srgbClr val="FFFFFF"/>
                </a:solidFill>
                <a:uFill>
                  <a:solidFill>
                    <a:srgbClr val="FFFFFF"/>
                  </a:solidFill>
                </a:uFill>
              </a:rPr>
              <a:t> </a:t>
            </a:r>
            <a:r>
              <a:rPr lang="el-GR" sz="2800" spc="-1" dirty="0" smtClean="0">
                <a:solidFill>
                  <a:srgbClr val="FFFFFF"/>
                </a:solidFill>
                <a:uFill>
                  <a:solidFill>
                    <a:srgbClr val="FFFFFF"/>
                  </a:solidFill>
                </a:uFill>
              </a:rPr>
              <a:t>θέσης Δεκαδικό</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346575" y="2387235"/>
            <a:ext cx="5762625" cy="2838450"/>
          </a:xfrm>
          <a:prstGeom prst="rect">
            <a:avLst/>
          </a:prstGeom>
        </p:spPr>
      </p:pic>
      <p:pic>
        <p:nvPicPr>
          <p:cNvPr id="3" name="Εικόνα 2"/>
          <p:cNvPicPr>
            <a:picLocks noChangeAspect="1"/>
          </p:cNvPicPr>
          <p:nvPr/>
        </p:nvPicPr>
        <p:blipFill>
          <a:blip r:embed="rId3"/>
          <a:stretch>
            <a:fillRect/>
          </a:stretch>
        </p:blipFill>
        <p:spPr>
          <a:xfrm>
            <a:off x="6261225" y="2515822"/>
            <a:ext cx="5724525" cy="2581275"/>
          </a:xfrm>
          <a:prstGeom prst="rect">
            <a:avLst/>
          </a:prstGeom>
        </p:spPr>
      </p:pic>
    </p:spTree>
    <p:extLst>
      <p:ext uri="{BB962C8B-B14F-4D97-AF65-F5344CB8AC3E}">
        <p14:creationId xmlns:p14="http://schemas.microsoft.com/office/powerpoint/2010/main" val="40499650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spc="-1" dirty="0">
                <a:solidFill>
                  <a:srgbClr val="EBEBEB"/>
                </a:solidFill>
                <a:uFill>
                  <a:solidFill>
                    <a:srgbClr val="FFFFFF"/>
                  </a:solidFill>
                </a:uFill>
              </a:rPr>
              <a:t>Μετατροπή Δυαδικό σε Δεκαδικό</a:t>
            </a:r>
            <a:r>
              <a:rPr lang="en-US" sz="4200" spc="-1" dirty="0" smtClean="0">
                <a:solidFill>
                  <a:srgbClr val="EBEBEB"/>
                </a:solidFill>
                <a:uFill>
                  <a:solidFill>
                    <a:srgbClr val="FFFFFF"/>
                  </a:solidFill>
                </a:uFill>
              </a:rPr>
              <a:t>(</a:t>
            </a:r>
            <a:r>
              <a:rPr lang="el-GR" sz="4200" spc="-1" dirty="0" smtClean="0">
                <a:solidFill>
                  <a:srgbClr val="EBEBEB"/>
                </a:solidFill>
                <a:uFill>
                  <a:solidFill>
                    <a:srgbClr val="FFFFFF"/>
                  </a:solidFill>
                </a:uFill>
              </a:rPr>
              <a:t>2</a:t>
            </a:r>
            <a:r>
              <a:rPr lang="en-US" sz="4200" spc="-1" dirty="0" smtClean="0">
                <a:solidFill>
                  <a:srgbClr val="EBEBEB"/>
                </a:solidFill>
                <a:uFill>
                  <a:solidFill>
                    <a:srgbClr val="FFFFFF"/>
                  </a:solidFill>
                </a:uFill>
              </a:rPr>
              <a:t>)</a:t>
            </a:r>
            <a:endParaRPr lang="el-GR"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err="1">
                <a:solidFill>
                  <a:srgbClr val="FFFFFF"/>
                </a:solidFill>
                <a:uFill>
                  <a:solidFill>
                    <a:srgbClr val="FFFFFF"/>
                  </a:solidFill>
                </a:uFill>
              </a:rPr>
              <a:t>Σημειοποίηση</a:t>
            </a:r>
            <a:r>
              <a:rPr lang="el-GR" sz="2800" spc="-1" dirty="0">
                <a:solidFill>
                  <a:srgbClr val="FFFFFF"/>
                </a:solidFill>
                <a:uFill>
                  <a:solidFill>
                    <a:srgbClr val="FFFFFF"/>
                  </a:solidFill>
                </a:uFill>
              </a:rPr>
              <a:t> </a:t>
            </a:r>
            <a:r>
              <a:rPr lang="el-GR" sz="2800" spc="-1" dirty="0" smtClean="0">
                <a:solidFill>
                  <a:srgbClr val="FFFFFF"/>
                </a:solidFill>
                <a:uFill>
                  <a:solidFill>
                    <a:srgbClr val="FFFFFF"/>
                  </a:solidFill>
                </a:uFill>
              </a:rPr>
              <a:t>θέσης Δυαδικό</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4" name="Εικόνα 3"/>
          <p:cNvPicPr>
            <a:picLocks noChangeAspect="1"/>
          </p:cNvPicPr>
          <p:nvPr/>
        </p:nvPicPr>
        <p:blipFill>
          <a:blip r:embed="rId2"/>
          <a:stretch>
            <a:fillRect/>
          </a:stretch>
        </p:blipFill>
        <p:spPr>
          <a:xfrm>
            <a:off x="337050" y="2372946"/>
            <a:ext cx="5772150" cy="2867025"/>
          </a:xfrm>
          <a:prstGeom prst="rect">
            <a:avLst/>
          </a:prstGeom>
        </p:spPr>
      </p:pic>
      <p:pic>
        <p:nvPicPr>
          <p:cNvPr id="5" name="Εικόνα 4"/>
          <p:cNvPicPr>
            <a:picLocks noChangeAspect="1"/>
          </p:cNvPicPr>
          <p:nvPr/>
        </p:nvPicPr>
        <p:blipFill>
          <a:blip r:embed="rId3"/>
          <a:stretch>
            <a:fillRect/>
          </a:stretch>
        </p:blipFill>
        <p:spPr>
          <a:xfrm>
            <a:off x="6270750" y="2744420"/>
            <a:ext cx="5762625" cy="2124075"/>
          </a:xfrm>
          <a:prstGeom prst="rect">
            <a:avLst/>
          </a:prstGeom>
        </p:spPr>
      </p:pic>
    </p:spTree>
    <p:extLst>
      <p:ext uri="{BB962C8B-B14F-4D97-AF65-F5344CB8AC3E}">
        <p14:creationId xmlns:p14="http://schemas.microsoft.com/office/powerpoint/2010/main" val="1495231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1</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διεύθυνσης 11000000.10101000.00001011.00001010 σε δεκαδικό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760577" y="2150634"/>
            <a:ext cx="8697246" cy="4315326"/>
          </a:xfrm>
          <a:prstGeom prst="rect">
            <a:avLst/>
          </a:prstGeom>
        </p:spPr>
      </p:pic>
    </p:spTree>
    <p:extLst>
      <p:ext uri="{BB962C8B-B14F-4D97-AF65-F5344CB8AC3E}">
        <p14:creationId xmlns:p14="http://schemas.microsoft.com/office/powerpoint/2010/main" val="32368841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2</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διεύθυνσης 11000000.10101000.00001011.00001010 σε δεκαδικό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720213" y="2080532"/>
            <a:ext cx="8777973" cy="4536628"/>
          </a:xfrm>
          <a:prstGeom prst="rect">
            <a:avLst/>
          </a:prstGeom>
        </p:spPr>
      </p:pic>
    </p:spTree>
    <p:extLst>
      <p:ext uri="{BB962C8B-B14F-4D97-AF65-F5344CB8AC3E}">
        <p14:creationId xmlns:p14="http://schemas.microsoft.com/office/powerpoint/2010/main" val="26767558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Παράδειγμα</a:t>
            </a:r>
            <a:r>
              <a:rPr lang="en-US" sz="4200" spc="-1" dirty="0" smtClean="0">
                <a:solidFill>
                  <a:srgbClr val="EBEBEB"/>
                </a:solidFill>
                <a:uFill>
                  <a:solidFill>
                    <a:srgbClr val="FFFFFF"/>
                  </a:solidFill>
                </a:uFill>
                <a:latin typeface="Century Gothic"/>
              </a:rPr>
              <a:t>(</a:t>
            </a:r>
            <a:r>
              <a:rPr lang="el-GR" sz="4200" spc="-1" dirty="0" smtClean="0">
                <a:solidFill>
                  <a:srgbClr val="EBEBEB"/>
                </a:solidFill>
                <a:uFill>
                  <a:solidFill>
                    <a:srgbClr val="FFFFFF"/>
                  </a:solidFill>
                </a:uFill>
                <a:latin typeface="Century Gothic"/>
              </a:rPr>
              <a:t>3</a:t>
            </a:r>
            <a:r>
              <a:rPr lang="en-US" sz="4200" spc="-1" dirty="0" smtClean="0">
                <a:solidFill>
                  <a:srgbClr val="EBEBEB"/>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600" y="1146960"/>
            <a:ext cx="1122120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Μετατροπή διεύθυνσης 11000000.10101000.00001011.00001010 σε δεκαδικό </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a:solidFill>
                  <a:srgbClr val="FFFFFF"/>
                </a:solidFill>
                <a:uFill>
                  <a:solidFill>
                    <a:srgbClr val="FFFFFF"/>
                  </a:solidFill>
                </a:uFill>
                <a:latin typeface="Century Gothic"/>
              </a:rPr>
              <a:t>ΚΕΦ </a:t>
            </a:r>
            <a:r>
              <a:rPr lang="en-US" sz="2000" b="1" strike="noStrike" spc="-1" dirty="0" smtClean="0">
                <a:solidFill>
                  <a:srgbClr val="FFFFFF"/>
                </a:solidFill>
                <a:uFill>
                  <a:solidFill>
                    <a:srgbClr val="FFFFFF"/>
                  </a:solidFill>
                </a:uFill>
                <a:latin typeface="Century Gothic"/>
              </a:rPr>
              <a:t>8</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814583" y="2036236"/>
            <a:ext cx="8589233" cy="4580924"/>
          </a:xfrm>
          <a:prstGeom prst="rect">
            <a:avLst/>
          </a:prstGeom>
        </p:spPr>
      </p:pic>
    </p:spTree>
    <p:extLst>
      <p:ext uri="{BB962C8B-B14F-4D97-AF65-F5344CB8AC3E}">
        <p14:creationId xmlns:p14="http://schemas.microsoft.com/office/powerpoint/2010/main" val="31932311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743</TotalTime>
  <Words>920</Words>
  <Application>Microsoft Office PowerPoint</Application>
  <PresentationFormat>Widescreen</PresentationFormat>
  <Paragraphs>142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Times New Roman</vt:lpstr>
      <vt:lpstr>Wingdings</vt:lpstr>
      <vt:lpstr>Wingdings 3</vt:lpstr>
      <vt:lpstr>Ιόν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subject/>
  <dc:creator>Eurepedes Stergiannis</dc:creator>
  <dc:description/>
  <cp:lastModifiedBy>INSTRUCTOR</cp:lastModifiedBy>
  <cp:revision>90</cp:revision>
  <dcterms:created xsi:type="dcterms:W3CDTF">2018-09-10T13:49:14Z</dcterms:created>
  <dcterms:modified xsi:type="dcterms:W3CDTF">2019-01-18T06:31:23Z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