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8" name="PlaceHolder 4"/>
          <p:cNvSpPr>
            <a:spLocks noGrp="1"/>
          </p:cNvSpPr>
          <p:nvPr>
            <p:ph type="body"/>
          </p:nvPr>
        </p:nvSpPr>
        <p:spPr>
          <a:xfrm>
            <a:off x="6231960" y="368208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9" name="PlaceHolder 5"/>
          <p:cNvSpPr>
            <a:spLocks noGrp="1"/>
          </p:cNvSpPr>
          <p:nvPr>
            <p:ph type="body"/>
          </p:nvPr>
        </p:nvSpPr>
        <p:spPr>
          <a:xfrm>
            <a:off x="609480" y="368208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42" name="PlaceHolder 3"/>
          <p:cNvSpPr>
            <a:spLocks noGrp="1"/>
          </p:cNvSpPr>
          <p:nvPr>
            <p:ph type="body"/>
          </p:nvPr>
        </p:nvSpPr>
        <p:spPr>
          <a:xfrm>
            <a:off x="609480" y="1604520"/>
            <a:ext cx="1097244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pic>
        <p:nvPicPr>
          <p:cNvPr id="43" name="Picture 42"/>
          <p:cNvPicPr/>
          <p:nvPr/>
        </p:nvPicPr>
        <p:blipFill>
          <a:blip r:embed="rId2"/>
          <a:stretch/>
        </p:blipFill>
        <p:spPr>
          <a:xfrm>
            <a:off x="3602880" y="1604520"/>
            <a:ext cx="4984920" cy="3977280"/>
          </a:xfrm>
          <a:prstGeom prst="rect">
            <a:avLst/>
          </a:prstGeom>
          <a:ln>
            <a:noFill/>
          </a:ln>
        </p:spPr>
      </p:pic>
      <p:pic>
        <p:nvPicPr>
          <p:cNvPr id="44" name="Picture 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l-G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l-G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609480" y="368208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6231960" y="1604520"/>
            <a:ext cx="535428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el-GR" sz="1800" b="0" strike="noStrike" spc="-1">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lstStyle/>
          <a:p>
            <a:endParaRPr lang="el-GR" sz="2000" b="0" strike="noStrike" spc="-1">
              <a:solidFill>
                <a:srgbClr val="FFFFFF"/>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dt"/>
          </p:nvPr>
        </p:nvSpPr>
        <p:spPr>
          <a:xfrm rot="5400000">
            <a:off x="10155600" y="1790640"/>
            <a:ext cx="990360" cy="304560"/>
          </a:xfrm>
          <a:prstGeom prst="rect">
            <a:avLst/>
          </a:prstGeom>
        </p:spPr>
        <p:txBody>
          <a:bodyPr/>
          <a:lstStyle/>
          <a:p>
            <a:pPr>
              <a:lnSpc>
                <a:spcPct val="100000"/>
              </a:lnSpc>
            </a:pPr>
            <a:r>
              <a:rPr lang="el-GR" sz="1100" b="0" strike="noStrike" spc="-1">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7" name="PlaceHolder 4"/>
          <p:cNvSpPr>
            <a:spLocks noGrp="1"/>
          </p:cNvSpPr>
          <p:nvPr>
            <p:ph type="ftr"/>
          </p:nvPr>
        </p:nvSpPr>
        <p:spPr>
          <a:xfrm rot="5400000">
            <a:off x="8951760" y="3225240"/>
            <a:ext cx="3859560" cy="304560"/>
          </a:xfrm>
          <a:prstGeom prst="rect">
            <a:avLst/>
          </a:prstGeom>
        </p:spPr>
        <p:txBody>
          <a:bodyPr anchor="b"/>
          <a:lstStyle/>
          <a:p>
            <a:endParaRPr lang="el-GR" sz="2400" b="0" strike="noStrike" spc="-1">
              <a:solidFill>
                <a:srgbClr val="000000"/>
              </a:solidFill>
              <a:uFill>
                <a:solidFill>
                  <a:srgbClr val="FFFFFF"/>
                </a:solidFill>
              </a:uFill>
              <a:latin typeface="Times New Roman"/>
            </a:endParaRPr>
          </a:p>
        </p:txBody>
      </p:sp>
      <p:sp>
        <p:nvSpPr>
          <p:cNvPr id="8" name="PlaceHolder 5"/>
          <p:cNvSpPr>
            <a:spLocks noGrp="1"/>
          </p:cNvSpPr>
          <p:nvPr>
            <p:ph type="sldNum"/>
          </p:nvPr>
        </p:nvSpPr>
        <p:spPr>
          <a:xfrm>
            <a:off x="10352520" y="295560"/>
            <a:ext cx="837720" cy="767160"/>
          </a:xfrm>
          <a:prstGeom prst="rect">
            <a:avLst/>
          </a:prstGeom>
        </p:spPr>
        <p:txBody>
          <a:bodyPr anchor="b"/>
          <a:lstStyle/>
          <a:p>
            <a:pPr algn="ctr">
              <a:lnSpc>
                <a:spcPct val="100000"/>
              </a:lnSpc>
            </a:pPr>
            <a:fld id="{EFC5A008-3996-437F-8678-AB5BC8AB1D21}" type="slidenum">
              <a:rPr lang="el-GR" sz="2800" b="0" strike="noStrike" spc="-1">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
        <p:nvSpPr>
          <p:cNvPr id="9" name="PlaceHolder 6"/>
          <p:cNvSpPr>
            <a:spLocks noGrp="1"/>
          </p:cNvSpPr>
          <p:nvPr>
            <p:ph type="title"/>
          </p:nvPr>
        </p:nvSpPr>
        <p:spPr>
          <a:xfrm>
            <a:off x="609480" y="273600"/>
            <a:ext cx="10972440" cy="1144800"/>
          </a:xfrm>
          <a:prstGeom prst="rect">
            <a:avLst/>
          </a:prstGeom>
        </p:spPr>
        <p:txBody>
          <a:bodyPr lIns="0" tIns="0" rIns="0" bIns="0" anchor="ctr"/>
          <a:lstStyle/>
          <a:p>
            <a:r>
              <a:rPr lang="el-GR" sz="1800" b="0" strike="noStrike" spc="-1">
                <a:solidFill>
                  <a:srgbClr val="FFFFFF"/>
                </a:solidFill>
                <a:uFill>
                  <a:solidFill>
                    <a:srgbClr val="FFFFFF"/>
                  </a:solidFill>
                </a:uFill>
                <a:latin typeface="Century Gothic"/>
              </a:rPr>
              <a:t>Πατήστε για επεξεργασία της μορφής κειμένου του τίτλου</a:t>
            </a:r>
          </a:p>
        </p:txBody>
      </p:sp>
      <p:sp>
        <p:nvSpPr>
          <p:cNvPr id="10" name="PlaceHolder 7"/>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l-GR" sz="2000" b="0" strike="noStrike" spc="-1">
                <a:solidFill>
                  <a:srgbClr val="FFFFFF"/>
                </a:solidFill>
                <a:uFill>
                  <a:solidFill>
                    <a:srgbClr val="FFFFFF"/>
                  </a:solidFill>
                </a:uFill>
                <a:latin typeface="Century Gothic"/>
              </a:rPr>
              <a:t>Πατήστε για επεξεργασία της μορφής κειμένου διάρθρωσης</a:t>
            </a:r>
          </a:p>
          <a:p>
            <a:pPr marL="864000" lvl="1" indent="-324000">
              <a:buClr>
                <a:srgbClr val="000000"/>
              </a:buClr>
              <a:buSzPct val="75000"/>
              <a:buFont typeface="Symbol" charset="2"/>
              <a:buChar char=""/>
            </a:pPr>
            <a:r>
              <a:rPr lang="el-GR" sz="1600" b="0" strike="noStrike" spc="-1">
                <a:solidFill>
                  <a:srgbClr val="FFFFFF"/>
                </a:solidFill>
                <a:uFill>
                  <a:solidFill>
                    <a:srgbClr val="FFFFFF"/>
                  </a:solidFill>
                </a:uFill>
                <a:latin typeface="Century Gothic"/>
              </a:rPr>
              <a:t>Δεύτερο επίπεδο διάρθρωσης</a:t>
            </a:r>
          </a:p>
          <a:p>
            <a:pPr marL="1296000" lvl="2" indent="-288000">
              <a:buClr>
                <a:srgbClr val="000000"/>
              </a:buClr>
              <a:buSzPct val="45000"/>
              <a:buFont typeface="Wingdings" charset="2"/>
              <a:buChar char=""/>
            </a:pPr>
            <a:r>
              <a:rPr lang="el-GR" sz="1400" b="0" strike="noStrike" spc="-1">
                <a:solidFill>
                  <a:srgbClr val="FFFFFF"/>
                </a:solidFill>
                <a:uFill>
                  <a:solidFill>
                    <a:srgbClr val="FFFFFF"/>
                  </a:solidFill>
                </a:uFill>
                <a:latin typeface="Century Gothic"/>
              </a:rPr>
              <a:t>Τρίτο επίπεδο διάρθρωσης</a:t>
            </a:r>
          </a:p>
          <a:p>
            <a:pPr marL="1728000" lvl="3" indent="-216000">
              <a:buClr>
                <a:srgbClr val="000000"/>
              </a:buClr>
              <a:buSzPct val="75000"/>
              <a:buFont typeface="Symbol" charset="2"/>
              <a:buChar char=""/>
            </a:pPr>
            <a:r>
              <a:rPr lang="el-GR" sz="1400" b="0" strike="noStrike" spc="-1">
                <a:solidFill>
                  <a:srgbClr val="FFFFFF"/>
                </a:solidFill>
                <a:uFill>
                  <a:solidFill>
                    <a:srgbClr val="FFFFFF"/>
                  </a:solidFill>
                </a:uFill>
                <a:latin typeface="Century Gothic"/>
              </a:rPr>
              <a:t>Τέταρτο επίπεδο διάρθρωσης</a:t>
            </a:r>
          </a:p>
          <a:p>
            <a:pPr marL="2160000" lvl="4" indent="-216000">
              <a:buClr>
                <a:srgbClr val="000000"/>
              </a:buClr>
              <a:buSzPct val="45000"/>
              <a:buFont typeface="Wingdings" charset="2"/>
              <a:buChar char=""/>
            </a:pPr>
            <a:r>
              <a:rPr lang="el-GR" sz="2000" b="0" strike="noStrike" spc="-1">
                <a:solidFill>
                  <a:srgbClr val="FFFFFF"/>
                </a:solidFill>
                <a:uFill>
                  <a:solidFill>
                    <a:srgbClr val="FFFFFF"/>
                  </a:solidFill>
                </a:uFill>
                <a:latin typeface="Century Gothic"/>
              </a:rPr>
              <a:t>Πέμπτο επίπεδο διάρθρωσης</a:t>
            </a:r>
          </a:p>
          <a:p>
            <a:pPr marL="2592000" lvl="5" indent="-216000">
              <a:buClr>
                <a:srgbClr val="000000"/>
              </a:buClr>
              <a:buSzPct val="45000"/>
              <a:buFont typeface="Wingdings" charset="2"/>
              <a:buChar char=""/>
            </a:pPr>
            <a:r>
              <a:rPr lang="el-GR" sz="2000" b="0" strike="noStrike" spc="-1">
                <a:solidFill>
                  <a:srgbClr val="FFFFFF"/>
                </a:solidFill>
                <a:uFill>
                  <a:solidFill>
                    <a:srgbClr val="FFFFFF"/>
                  </a:solidFill>
                </a:uFill>
                <a:latin typeface="Century Gothic"/>
              </a:rPr>
              <a:t>Έκτο επίπεδο διάρθρωσης</a:t>
            </a:r>
          </a:p>
          <a:p>
            <a:pPr marL="3024000" lvl="6" indent="-216000">
              <a:buClr>
                <a:srgbClr val="000000"/>
              </a:buClr>
              <a:buSzPct val="45000"/>
              <a:buFont typeface="Wingdings" charset="2"/>
              <a:buChar char=""/>
            </a:pPr>
            <a:r>
              <a:rPr lang="el-GR" sz="2000" b="0" strike="noStrike" spc="-1">
                <a:solidFill>
                  <a:srgbClr val="FFFFFF"/>
                </a:solidFill>
                <a:uFill>
                  <a:solidFill>
                    <a:srgbClr val="FFFFFF"/>
                  </a:solidFill>
                </a:uFill>
                <a:latin typeface="Century Gothic"/>
              </a:rPr>
              <a:t>Έβδομο επίπεδο διάρθρωσης</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154880" y="1447920"/>
            <a:ext cx="8824320" cy="33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l-GR" sz="7200" b="0" strike="noStrike" spc="-1">
                <a:solidFill>
                  <a:srgbClr val="EBEBEB"/>
                </a:solidFill>
                <a:uFill>
                  <a:solidFill>
                    <a:srgbClr val="FFFFFF"/>
                  </a:solidFill>
                </a:uFill>
                <a:latin typeface="Century Gothic"/>
              </a:rPr>
              <a:t>Subnetting IP Networks</a:t>
            </a:r>
            <a:endParaRPr lang="el-GR" sz="1800" b="0" strike="noStrike" spc="-1">
              <a:solidFill>
                <a:srgbClr val="000000"/>
              </a:solidFill>
              <a:uFill>
                <a:solidFill>
                  <a:srgbClr val="FFFFFF"/>
                </a:solidFill>
              </a:uFill>
              <a:latin typeface="Arial"/>
            </a:endParaRPr>
          </a:p>
        </p:txBody>
      </p:sp>
      <p:sp>
        <p:nvSpPr>
          <p:cNvPr id="46" name="CustomShape 2"/>
          <p:cNvSpPr/>
          <p:nvPr/>
        </p:nvSpPr>
        <p:spPr>
          <a:xfrm>
            <a:off x="1154880" y="4777560"/>
            <a:ext cx="8824320" cy="86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000" b="0" strike="noStrike" cap="all" spc="-1" dirty="0" err="1" smtClean="0">
                <a:solidFill>
                  <a:srgbClr val="8AD0D6"/>
                </a:solidFill>
                <a:uFill>
                  <a:solidFill>
                    <a:srgbClr val="FFFFFF"/>
                  </a:solidFill>
                </a:uFill>
                <a:latin typeface="Century Gothic"/>
              </a:rPr>
              <a:t>ΣτΥα</a:t>
            </a:r>
            <a:r>
              <a:rPr lang="el-GR" sz="2000" b="0" strike="noStrike" cap="all" spc="-1" dirty="0" smtClean="0">
                <a:solidFill>
                  <a:srgbClr val="8AD0D6"/>
                </a:solidFill>
                <a:uFill>
                  <a:solidFill>
                    <a:srgbClr val="FFFFFF"/>
                  </a:solidFill>
                </a:uFill>
                <a:latin typeface="Century Gothic"/>
              </a:rPr>
              <a:t> 2019</a:t>
            </a:r>
            <a:endParaRPr lang="el-GR" sz="18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 </a:t>
            </a:r>
            <a:r>
              <a:rPr lang="el-GR" sz="2000" b="0" strike="noStrike" cap="all" spc="-1" dirty="0" err="1">
                <a:solidFill>
                  <a:srgbClr val="8AD0D6"/>
                </a:solidFill>
                <a:uFill>
                  <a:solidFill>
                    <a:srgbClr val="FFFFFF"/>
                  </a:solidFill>
                </a:uFill>
                <a:latin typeface="Century Gothic"/>
              </a:rPr>
              <a:t>ΣΤΕΡΓΙΑΝΝΗς</a:t>
            </a:r>
            <a:r>
              <a:rPr lang="el-GR" sz="2000" b="0" strike="noStrike" cap="all" spc="-1" dirty="0">
                <a:solidFill>
                  <a:srgbClr val="8AD0D6"/>
                </a:solidFill>
                <a:uFill>
                  <a:solidFill>
                    <a:srgbClr val="FFFFFF"/>
                  </a:solidFill>
                </a:uFill>
                <a:latin typeface="Century Gothic"/>
              </a:rPr>
              <a:t> ΕΥΡΙΠΙΔΗΣ</a:t>
            </a:r>
            <a:endParaRPr lang="el-GR" sz="1800" b="0" strike="noStrike" spc="-1" dirty="0">
              <a:solidFill>
                <a:srgbClr val="000000"/>
              </a:solidFill>
              <a:uFill>
                <a:solidFill>
                  <a:srgbClr val="FFFFFF"/>
                </a:solidFill>
              </a:uFill>
              <a:latin typeface="Arial"/>
            </a:endParaRPr>
          </a:p>
        </p:txBody>
      </p:sp>
      <p:sp>
        <p:nvSpPr>
          <p:cNvPr id="47"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Classless Subnetting (1)</a:t>
            </a:r>
            <a:endParaRPr lang="el-GR" sz="1800" b="0" strike="noStrike" spc="-1">
              <a:solidFill>
                <a:srgbClr val="000000"/>
              </a:solidFill>
              <a:uFill>
                <a:solidFill>
                  <a:srgbClr val="FFFFFF"/>
                </a:solidFill>
              </a:uFill>
              <a:latin typeface="Arial"/>
            </a:endParaRPr>
          </a:p>
        </p:txBody>
      </p:sp>
      <p:sp>
        <p:nvSpPr>
          <p:cNvPr id="88"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89"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90"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Τα παραδείγματα που είδαμε δανείστηκαν τα bits στα όρια της οκτάδας δηλαδή / 8, / 16 και / 24.</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Τα υποδίκτυα μπορούν να δανείζονται bits από οποιαδήποτε bit του τμήματος host για να δημιουργήσουν άλλες μάσκες.</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Για παράδειγμα, μια διεύθυνση δικτύου / 24 υποδιαιρείται συνήθως χρησιμοποιώντας μεγαλύτερα μήκη προθέματος με δανεισμό δυαδικών ψηφίων από την τέταρτη οκτάδα.</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Αυτό παρέχει στον διαχειριστή πρόσθετη ευελιξία κατά την εκχώρηση διευθύνσεων δικτύου σε μικρότερο αριθμό τελικών συσκευών.</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Classless Subnetting (2)</a:t>
            </a:r>
            <a:endParaRPr lang="el-GR" sz="1800" b="0" strike="noStrike" spc="-1">
              <a:solidFill>
                <a:srgbClr val="000000"/>
              </a:solidFill>
              <a:uFill>
                <a:solidFill>
                  <a:srgbClr val="FFFFFF"/>
                </a:solidFill>
              </a:uFill>
              <a:latin typeface="Arial"/>
            </a:endParaRPr>
          </a:p>
        </p:txBody>
      </p:sp>
      <p:sp>
        <p:nvSpPr>
          <p:cNvPr id="92"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94"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95" name="Εικόνα 1"/>
          <p:cNvPicPr/>
          <p:nvPr/>
        </p:nvPicPr>
        <p:blipFill>
          <a:blip r:embed="rId2"/>
          <a:stretch/>
        </p:blipFill>
        <p:spPr>
          <a:xfrm>
            <a:off x="681120" y="1491840"/>
            <a:ext cx="10855440" cy="4628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4 Subnets (1)</a:t>
            </a:r>
            <a:endParaRPr lang="el-GR" sz="1800" b="0" strike="noStrike" spc="-1">
              <a:solidFill>
                <a:srgbClr val="000000"/>
              </a:solidFill>
              <a:uFill>
                <a:solidFill>
                  <a:srgbClr val="FFFFFF"/>
                </a:solidFill>
              </a:uFill>
              <a:latin typeface="Arial"/>
            </a:endParaRPr>
          </a:p>
        </p:txBody>
      </p:sp>
      <p:sp>
        <p:nvSpPr>
          <p:cNvPr id="97"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98"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99"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Η επιχείρηση χρησιμοποιεί τη διεύθυνση ιδιωτικού δικτύου 192.168.1.0/24 και απαιτεί τρία υποδίκτυα. </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Ο δανεισμός ενός μόνο bit παρέχει μόνο 2 υποδίκτυα. ως εκ τούτου, πρέπει να δανειστεί άλλο ένα bit </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Χρησιμοποιώντας τον τύπο 2 ^ n για δύο δανεισμένα ψηφία προκύπτει 2 ^ 2 = 4 υποδίκτυα. </a:t>
            </a:r>
            <a:endParaRPr lang="el-GR" sz="1800" b="0" strike="noStrike" spc="-1">
              <a:solidFill>
                <a:srgbClr val="000000"/>
              </a:solidFill>
              <a:uFill>
                <a:solidFill>
                  <a:srgbClr val="FFFFFF"/>
                </a:solidFill>
              </a:uFill>
              <a:latin typeface="Arial"/>
            </a:endParaRPr>
          </a:p>
        </p:txBody>
      </p:sp>
      <p:pic>
        <p:nvPicPr>
          <p:cNvPr id="100" name="Εικόνα 1"/>
          <p:cNvPicPr/>
          <p:nvPr/>
        </p:nvPicPr>
        <p:blipFill>
          <a:blip r:embed="rId2"/>
          <a:stretch/>
        </p:blipFill>
        <p:spPr>
          <a:xfrm>
            <a:off x="2736360" y="3918960"/>
            <a:ext cx="6744960" cy="2697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4 Subnets (2)</a:t>
            </a:r>
            <a:endParaRPr lang="el-GR" sz="1800" b="0" strike="noStrike" spc="-1">
              <a:solidFill>
                <a:srgbClr val="000000"/>
              </a:solidFill>
              <a:uFill>
                <a:solidFill>
                  <a:srgbClr val="FFFFFF"/>
                </a:solidFill>
              </a:uFill>
              <a:latin typeface="Arial"/>
            </a:endParaRPr>
          </a:p>
        </p:txBody>
      </p:sp>
      <p:sp>
        <p:nvSpPr>
          <p:cNvPr id="102"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03"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04"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05" name="Εικόνα 2"/>
          <p:cNvPicPr/>
          <p:nvPr/>
        </p:nvPicPr>
        <p:blipFill>
          <a:blip r:embed="rId2"/>
          <a:stretch/>
        </p:blipFill>
        <p:spPr>
          <a:xfrm>
            <a:off x="2905560" y="1235520"/>
            <a:ext cx="6712200" cy="538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4 Subnets (3)</a:t>
            </a:r>
            <a:endParaRPr lang="el-GR" sz="1800" b="0" strike="noStrike" spc="-1">
              <a:solidFill>
                <a:srgbClr val="000000"/>
              </a:solidFill>
              <a:uFill>
                <a:solidFill>
                  <a:srgbClr val="FFFFFF"/>
                </a:solidFill>
              </a:uFill>
              <a:latin typeface="Arial"/>
            </a:endParaRPr>
          </a:p>
        </p:txBody>
      </p:sp>
      <p:sp>
        <p:nvSpPr>
          <p:cNvPr id="107"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08"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09"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10" name="Εικόνα 1"/>
          <p:cNvPicPr/>
          <p:nvPr/>
        </p:nvPicPr>
        <p:blipFill>
          <a:blip r:embed="rId2"/>
          <a:stretch/>
        </p:blipFill>
        <p:spPr>
          <a:xfrm>
            <a:off x="646200" y="1297440"/>
            <a:ext cx="5083560" cy="2033280"/>
          </a:xfrm>
          <a:prstGeom prst="rect">
            <a:avLst/>
          </a:prstGeom>
          <a:ln>
            <a:noFill/>
          </a:ln>
        </p:spPr>
      </p:pic>
      <p:pic>
        <p:nvPicPr>
          <p:cNvPr id="111" name="Εικόνα 3"/>
          <p:cNvPicPr/>
          <p:nvPr/>
        </p:nvPicPr>
        <p:blipFill>
          <a:blip r:embed="rId3"/>
          <a:stretch/>
        </p:blipFill>
        <p:spPr>
          <a:xfrm>
            <a:off x="5877720" y="1297440"/>
            <a:ext cx="5608800" cy="4946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4 Subnets (4)</a:t>
            </a:r>
            <a:endParaRPr lang="el-GR" sz="1800" b="0" strike="noStrike" spc="-1">
              <a:solidFill>
                <a:srgbClr val="000000"/>
              </a:solidFill>
              <a:uFill>
                <a:solidFill>
                  <a:srgbClr val="FFFFFF"/>
                </a:solidFill>
              </a:uFill>
              <a:latin typeface="Arial"/>
            </a:endParaRPr>
          </a:p>
        </p:txBody>
      </p:sp>
      <p:sp>
        <p:nvSpPr>
          <p:cNvPr id="113"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14"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15"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16" name="Εικόνα 2"/>
          <p:cNvPicPr/>
          <p:nvPr/>
        </p:nvPicPr>
        <p:blipFill>
          <a:blip r:embed="rId2"/>
          <a:stretch/>
        </p:blipFill>
        <p:spPr>
          <a:xfrm>
            <a:off x="1775520" y="1297440"/>
            <a:ext cx="7903800" cy="5166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4 Subnets (5)</a:t>
            </a:r>
            <a:endParaRPr lang="el-GR" sz="1800" b="0" strike="noStrike" spc="-1">
              <a:solidFill>
                <a:srgbClr val="000000"/>
              </a:solidFill>
              <a:uFill>
                <a:solidFill>
                  <a:srgbClr val="FFFFFF"/>
                </a:solidFill>
              </a:uFill>
              <a:latin typeface="Arial"/>
            </a:endParaRPr>
          </a:p>
        </p:txBody>
      </p:sp>
      <p:sp>
        <p:nvSpPr>
          <p:cNvPr id="118"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19"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20"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21" name="Εικόνα 1"/>
          <p:cNvPicPr/>
          <p:nvPr/>
        </p:nvPicPr>
        <p:blipFill>
          <a:blip r:embed="rId2"/>
          <a:stretch/>
        </p:blipFill>
        <p:spPr>
          <a:xfrm>
            <a:off x="1869120" y="1274040"/>
            <a:ext cx="8784720" cy="526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“Magic Number”</a:t>
            </a:r>
            <a:endParaRPr lang="el-GR" sz="1800" b="0" strike="noStrike" spc="-1">
              <a:solidFill>
                <a:srgbClr val="000000"/>
              </a:solidFill>
              <a:uFill>
                <a:solidFill>
                  <a:srgbClr val="FFFFFF"/>
                </a:solidFill>
              </a:uFill>
              <a:latin typeface="Arial"/>
            </a:endParaRPr>
          </a:p>
        </p:txBody>
      </p:sp>
      <p:sp>
        <p:nvSpPr>
          <p:cNvPr id="123"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25"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49860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Με τη βοήθεια του «Magic Number» εντοπίζω εύκολα τα υποδίκτυα που δημιουργώ.</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Για τον εντοπισμό του ακολουθώ την διαδικασία:</a:t>
            </a:r>
            <a:endParaRPr lang="el-GR" sz="1800" b="0" strike="noStrike" spc="-1">
              <a:solidFill>
                <a:srgbClr val="000000"/>
              </a:solidFill>
              <a:uFill>
                <a:solidFill>
                  <a:srgbClr val="FFFFFF"/>
                </a:solidFill>
              </a:uFill>
              <a:latin typeface="Arial"/>
            </a:endParaRPr>
          </a:p>
          <a:p>
            <a:pPr marL="800280" lvl="1"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Arial"/>
              </a:rPr>
              <a:t>Γραφώ τη διεύθυνση της μάσκας υποδικτύου που θα υποδικτυώσω το αρχικό δίκτυο σε δυαδική μορφή</a:t>
            </a:r>
            <a:endParaRPr lang="el-GR" sz="1800" b="0" strike="noStrike" spc="-1">
              <a:solidFill>
                <a:srgbClr val="000000"/>
              </a:solidFill>
              <a:uFill>
                <a:solidFill>
                  <a:srgbClr val="FFFFFF"/>
                </a:solidFill>
              </a:uFill>
              <a:latin typeface="Arial"/>
            </a:endParaRPr>
          </a:p>
          <a:p>
            <a:pPr marL="800280" lvl="1"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Arial"/>
              </a:rPr>
              <a:t>Εντοπίζω την οκτάδα στην οποία δανείστηκα ψηφία από την αρχική μάσκα υποδικτύου</a:t>
            </a:r>
            <a:endParaRPr lang="el-GR" sz="1800" b="0" strike="noStrike" spc="-1">
              <a:solidFill>
                <a:srgbClr val="000000"/>
              </a:solidFill>
              <a:uFill>
                <a:solidFill>
                  <a:srgbClr val="FFFFFF"/>
                </a:solidFill>
              </a:uFill>
              <a:latin typeface="Arial"/>
            </a:endParaRPr>
          </a:p>
          <a:p>
            <a:pPr marL="800280" lvl="1"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Arial"/>
              </a:rPr>
              <a:t>Εντοπίζω την αξία της θέσης, του τελευταίου προς τα δεξιά άσσου</a:t>
            </a:r>
            <a:endParaRPr lang="el-GR" sz="1800" b="0" strike="noStrike" spc="-1">
              <a:solidFill>
                <a:srgbClr val="000000"/>
              </a:solidFill>
              <a:uFill>
                <a:solidFill>
                  <a:srgbClr val="FFFFFF"/>
                </a:solidFill>
              </a:uFill>
              <a:latin typeface="Arial"/>
            </a:endParaRPr>
          </a:p>
          <a:p>
            <a:pPr marL="800280" lvl="1"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Arial"/>
              </a:rPr>
              <a:t>Σημειώνω την αξία αυτή ως το </a:t>
            </a:r>
            <a:r>
              <a:rPr lang="el-GR" sz="2400" b="0" strike="noStrike" spc="-1">
                <a:solidFill>
                  <a:srgbClr val="FFFFFF"/>
                </a:solidFill>
                <a:uFill>
                  <a:solidFill>
                    <a:srgbClr val="FFFFFF"/>
                  </a:solidFill>
                </a:uFill>
                <a:latin typeface="Century Gothic"/>
              </a:rPr>
              <a:t>«Magic Number» (ΜΝ)</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Τα υποδίκτυα που δημιουργώ αυξάνονται από το αρχικό δίκτυο (συμπεριλαμβάνω και το αρχικό με την νέα μάσκα) κατά τον ΜΝ (σε δεκαδική μορφή) στην οκτάδα που δανείστηκα δυαδικά ψηφία κατά την υποδικτύωση. </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“Magic Number”: Παράδειγμα</a:t>
            </a:r>
            <a:endParaRPr lang="el-GR" sz="1800" b="0" strike="noStrike" spc="-1">
              <a:solidFill>
                <a:srgbClr val="000000"/>
              </a:solidFill>
              <a:uFill>
                <a:solidFill>
                  <a:srgbClr val="FFFFFF"/>
                </a:solidFill>
              </a:uFill>
              <a:latin typeface="Arial"/>
            </a:endParaRPr>
          </a:p>
        </p:txBody>
      </p:sp>
      <p:sp>
        <p:nvSpPr>
          <p:cNvPr id="128"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29"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30"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31" name="CustomShape 5"/>
          <p:cNvSpPr/>
          <p:nvPr/>
        </p:nvSpPr>
        <p:spPr>
          <a:xfrm>
            <a:off x="49860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Υποδικτυώνω το 192.168.1.0/24 </a:t>
            </a:r>
            <a:r>
              <a:rPr lang="el-GR" sz="2800" b="0" strike="noStrike" spc="-1">
                <a:solidFill>
                  <a:srgbClr val="FFFFFF"/>
                </a:solidFill>
                <a:uFill>
                  <a:solidFill>
                    <a:srgbClr val="FFFFFF"/>
                  </a:solidFill>
                </a:uFill>
                <a:latin typeface="Wingdings"/>
              </a:rPr>
              <a:t></a:t>
            </a:r>
            <a:r>
              <a:rPr lang="el-GR" sz="2800" b="0" strike="noStrike" spc="-1">
                <a:solidFill>
                  <a:srgbClr val="FFFFFF"/>
                </a:solidFill>
                <a:uFill>
                  <a:solidFill>
                    <a:srgbClr val="FFFFFF"/>
                  </a:solidFill>
                </a:uFill>
                <a:latin typeface="Century Gothic"/>
              </a:rPr>
              <a:t>/27</a:t>
            </a:r>
            <a:endParaRPr lang="el-GR" sz="1800" b="0" strike="noStrike" spc="-1">
              <a:solidFill>
                <a:srgbClr val="000000"/>
              </a:solidFill>
              <a:uFill>
                <a:solidFill>
                  <a:srgbClr val="FFFFFF"/>
                </a:solidFill>
              </a:uFill>
              <a:latin typeface="Arial"/>
            </a:endParaRPr>
          </a:p>
        </p:txBody>
      </p:sp>
      <p:pic>
        <p:nvPicPr>
          <p:cNvPr id="132" name="Εικόνα 2"/>
          <p:cNvPicPr/>
          <p:nvPr/>
        </p:nvPicPr>
        <p:blipFill>
          <a:blip r:embed="rId2"/>
          <a:stretch/>
        </p:blipFill>
        <p:spPr>
          <a:xfrm>
            <a:off x="2653920" y="1812240"/>
            <a:ext cx="6346080" cy="480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Variable Length Subnet Masking (1)</a:t>
            </a:r>
            <a:endParaRPr lang="el-GR" sz="1800" b="0" strike="noStrike" spc="-1">
              <a:solidFill>
                <a:srgbClr val="000000"/>
              </a:solidFill>
              <a:uFill>
                <a:solidFill>
                  <a:srgbClr val="FFFFFF"/>
                </a:solidFill>
              </a:uFill>
              <a:latin typeface="Arial"/>
            </a:endParaRPr>
          </a:p>
        </p:txBody>
      </p:sp>
      <p:sp>
        <p:nvSpPr>
          <p:cNvPr id="134"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35"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36"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37" name="CustomShape 5"/>
          <p:cNvSpPr/>
          <p:nvPr/>
        </p:nvSpPr>
        <p:spPr>
          <a:xfrm>
            <a:off x="49860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Χρησιμοποιώντας την παραδοσιακή υποδικτύωση, ο ίδιος αριθμός διευθύνσεων διατίθεται για κάθε υποδίκτυο.</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Εάν όλα τα υποδίκτυα έχουν τις ίδιες απαιτήσεις για τον αριθμό των κεντρικών υπολογιστών, αυτά τα μπλοκ διευθύνσεων σταθερού μεγέθους θα ήταν αποτελεσματικά.</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Η παραδοσιακή υποδικτύωση πολλές φορές έχει ως αποτέλεσμα σημαντική σπατάλη αχρησιμοποίητων διευθύνσεων</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Το VLSM επιτρέπει τον χωρισμό ενός χώρου δικτύου σε άνισα τμήματα για την καλύτερη αξιοποίηση του χώρου των διευθύνσεων</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Broadcast Domains (1)</a:t>
            </a:r>
            <a:endParaRPr lang="el-GR" sz="1800" b="0" strike="noStrike" spc="-1">
              <a:solidFill>
                <a:srgbClr val="000000"/>
              </a:solidFill>
              <a:uFill>
                <a:solidFill>
                  <a:srgbClr val="FFFFFF"/>
                </a:solidFill>
              </a:uFill>
              <a:latin typeface="Arial"/>
            </a:endParaRPr>
          </a:p>
        </p:txBody>
      </p:sp>
      <p:sp>
        <p:nvSpPr>
          <p:cNvPr id="49"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Ta switches μεταδίδουν broadcasts σε όλες τις διεπαφές εκτός από τη διεπαφή στην οποία λήφθηκαν.</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Οι δρομολογητές δεν μεταδίδουν broadcasts. Όταν ένας δρομολογητής λαμβάνει ένα broadcast, δεν το διαβιβάζει σε άλλες διεπαφές.</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Επομένως, κάθε διεπαφή δρομολογητή συνδέει ένα broadcast domain και τα broadcast διαδίδονται μόνο εντός του συγκεκριμένου broadcast domain.</a:t>
            </a:r>
            <a:endParaRPr lang="el-GR" sz="1800" b="0" strike="noStrike" spc="-1">
              <a:solidFill>
                <a:srgbClr val="000000"/>
              </a:solidFill>
              <a:uFill>
                <a:solidFill>
                  <a:srgbClr val="FFFFFF"/>
                </a:solidFill>
              </a:uFill>
              <a:latin typeface="Arial"/>
            </a:endParaRPr>
          </a:p>
        </p:txBody>
      </p:sp>
      <p:sp>
        <p:nvSpPr>
          <p:cNvPr id="50"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Variable Length Subnet Masking (2)</a:t>
            </a:r>
            <a:endParaRPr lang="el-GR" sz="1800" b="0" strike="noStrike" spc="-1">
              <a:solidFill>
                <a:srgbClr val="000000"/>
              </a:solidFill>
              <a:uFill>
                <a:solidFill>
                  <a:srgbClr val="FFFFFF"/>
                </a:solidFill>
              </a:uFill>
              <a:latin typeface="Arial"/>
            </a:endParaRPr>
          </a:p>
        </p:txBody>
      </p:sp>
      <p:sp>
        <p:nvSpPr>
          <p:cNvPr id="139"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40"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41"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42" name="CustomShape 5"/>
          <p:cNvSpPr/>
          <p:nvPr/>
        </p:nvSpPr>
        <p:spPr>
          <a:xfrm>
            <a:off x="498600" y="117936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Η υποδικτύωση VLSM είναι παρόμοια με την παραδοσιακή υποδικτύωση όπου τα ψηφία δανεισμού δημιουργούν υποδίκτυα.</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Οι τύποι για τον υπολογισμό του αριθμού κεντρικών υπολογιστών ανά υποδίκτυο και ο αριθμός των δημιουργούμενων υποδικτύων εξακολουθούν να ισχύουν.</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Η διαφορά είναι ότι η υποδικτύωση δεν γίνεται σε ένα πέρασμα </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Με το VLSM, το δίκτυο υποδικτυώνεται και στη συνέχεια τα υποδίκτυα υποδικτυώνονται ξανά.</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Αυτή η διαδικασία μπορεί να επαναληφθεί πολλές φορές για να δημιουργηθούν υποδίκτυα διαφόρων μεγεθών.</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Σημείωση: Όταν χρησιμοποιείτε το VLSM, αρχίζετε πάντοτε ικανοποιώντας τις απαιτήσεις του μεγαλύτερου υποδικτύου. Συνεχίστε την υποδικτύωση μέχρι να ικανοποιηθούν οι απαιτήσεις αριθμού hosts στο μικρότερο υποδίκτυο.</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(1)</a:t>
            </a:r>
            <a:endParaRPr lang="el-GR" sz="1800" b="0" strike="noStrike" spc="-1">
              <a:solidFill>
                <a:srgbClr val="000000"/>
              </a:solidFill>
              <a:uFill>
                <a:solidFill>
                  <a:srgbClr val="FFFFFF"/>
                </a:solidFill>
              </a:uFill>
              <a:latin typeface="Arial"/>
            </a:endParaRPr>
          </a:p>
        </p:txBody>
      </p:sp>
      <p:sp>
        <p:nvSpPr>
          <p:cNvPr id="144"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45"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46"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47" name="Εικόνα 1"/>
          <p:cNvPicPr/>
          <p:nvPr/>
        </p:nvPicPr>
        <p:blipFill>
          <a:blip r:embed="rId2"/>
          <a:stretch/>
        </p:blipFill>
        <p:spPr>
          <a:xfrm>
            <a:off x="1807920" y="1210680"/>
            <a:ext cx="8601840" cy="5331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(2)</a:t>
            </a:r>
            <a:endParaRPr lang="el-GR" sz="1800" b="0" strike="noStrike" spc="-1">
              <a:solidFill>
                <a:srgbClr val="000000"/>
              </a:solidFill>
              <a:uFill>
                <a:solidFill>
                  <a:srgbClr val="FFFFFF"/>
                </a:solidFill>
              </a:uFill>
              <a:latin typeface="Arial"/>
            </a:endParaRPr>
          </a:p>
        </p:txBody>
      </p:sp>
      <p:sp>
        <p:nvSpPr>
          <p:cNvPr id="149"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50"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51"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52" name="Εικόνα 2"/>
          <p:cNvPicPr/>
          <p:nvPr/>
        </p:nvPicPr>
        <p:blipFill>
          <a:blip r:embed="rId2"/>
          <a:stretch/>
        </p:blipFill>
        <p:spPr>
          <a:xfrm>
            <a:off x="1927800" y="1146240"/>
            <a:ext cx="8667360" cy="538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(3)</a:t>
            </a:r>
            <a:endParaRPr lang="el-GR" sz="1800" b="0" strike="noStrike" spc="-1">
              <a:solidFill>
                <a:srgbClr val="000000"/>
              </a:solidFill>
              <a:uFill>
                <a:solidFill>
                  <a:srgbClr val="FFFFFF"/>
                </a:solidFill>
              </a:uFill>
              <a:latin typeface="Arial"/>
            </a:endParaRPr>
          </a:p>
        </p:txBody>
      </p:sp>
      <p:sp>
        <p:nvSpPr>
          <p:cNvPr id="154"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55"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56"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57" name="Εικόνα 1"/>
          <p:cNvPicPr/>
          <p:nvPr/>
        </p:nvPicPr>
        <p:blipFill>
          <a:blip r:embed="rId2"/>
          <a:stretch/>
        </p:blipFill>
        <p:spPr>
          <a:xfrm>
            <a:off x="2108520" y="1211040"/>
            <a:ext cx="8001000" cy="540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(4)</a:t>
            </a:r>
            <a:endParaRPr lang="el-GR" sz="1800" b="0" strike="noStrike" spc="-1">
              <a:solidFill>
                <a:srgbClr val="000000"/>
              </a:solidFill>
              <a:uFill>
                <a:solidFill>
                  <a:srgbClr val="FFFFFF"/>
                </a:solidFill>
              </a:uFill>
              <a:latin typeface="Arial"/>
            </a:endParaRPr>
          </a:p>
        </p:txBody>
      </p:sp>
      <p:sp>
        <p:nvSpPr>
          <p:cNvPr id="159"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60"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61"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62" name="Εικόνα 2"/>
          <p:cNvPicPr/>
          <p:nvPr/>
        </p:nvPicPr>
        <p:blipFill>
          <a:blip r:embed="rId2"/>
          <a:stretch/>
        </p:blipFill>
        <p:spPr>
          <a:xfrm>
            <a:off x="2317680" y="1225800"/>
            <a:ext cx="7887600" cy="5465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(5)</a:t>
            </a:r>
            <a:endParaRPr lang="el-GR" sz="1800" b="0" strike="noStrike" spc="-1">
              <a:solidFill>
                <a:srgbClr val="000000"/>
              </a:solidFill>
              <a:uFill>
                <a:solidFill>
                  <a:srgbClr val="FFFFFF"/>
                </a:solidFill>
              </a:uFill>
              <a:latin typeface="Arial"/>
            </a:endParaRPr>
          </a:p>
        </p:txBody>
      </p:sp>
      <p:sp>
        <p:nvSpPr>
          <p:cNvPr id="164"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65"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66"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67" name="Εικόνα 1"/>
          <p:cNvPicPr/>
          <p:nvPr/>
        </p:nvPicPr>
        <p:blipFill>
          <a:blip r:embed="rId2"/>
          <a:stretch/>
        </p:blipFill>
        <p:spPr>
          <a:xfrm>
            <a:off x="2115000" y="1217880"/>
            <a:ext cx="7988040" cy="5481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b="0" strike="noStrike" spc="-1">
                <a:solidFill>
                  <a:srgbClr val="FFFFFF"/>
                </a:solidFill>
                <a:uFill>
                  <a:solidFill>
                    <a:srgbClr val="FFFFFF"/>
                  </a:solidFill>
                </a:uFill>
                <a:latin typeface="Century Gothic"/>
              </a:rPr>
              <a:t>VLSM: Παράδειγμα (6)</a:t>
            </a:r>
            <a:endParaRPr lang="el-GR" sz="1800" b="0" strike="noStrike" spc="-1">
              <a:solidFill>
                <a:srgbClr val="000000"/>
              </a:solidFill>
              <a:uFill>
                <a:solidFill>
                  <a:srgbClr val="FFFFFF"/>
                </a:solidFill>
              </a:uFill>
              <a:latin typeface="Arial"/>
            </a:endParaRPr>
          </a:p>
        </p:txBody>
      </p:sp>
      <p:sp>
        <p:nvSpPr>
          <p:cNvPr id="169"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170"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171"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sp>
      <p:pic>
        <p:nvPicPr>
          <p:cNvPr id="172" name="Εικόνα 2"/>
          <p:cNvPicPr/>
          <p:nvPr/>
        </p:nvPicPr>
        <p:blipFill>
          <a:blip r:embed="rId2"/>
          <a:stretch/>
        </p:blipFill>
        <p:spPr>
          <a:xfrm>
            <a:off x="2049840" y="1146240"/>
            <a:ext cx="8118720" cy="5491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Broadcast Domains (2)</a:t>
            </a:r>
            <a:endParaRPr lang="el-GR" sz="1800" b="0" strike="noStrike" spc="-1">
              <a:solidFill>
                <a:srgbClr val="000000"/>
              </a:solidFill>
              <a:uFill>
                <a:solidFill>
                  <a:srgbClr val="FFFFFF"/>
                </a:solidFill>
              </a:uFill>
              <a:latin typeface="Arial"/>
            </a:endParaRPr>
          </a:p>
        </p:txBody>
      </p:sp>
      <p:sp>
        <p:nvSpPr>
          <p:cNvPr id="52"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Ένα μεγάλο broadcast domain είναι ένα δίκτυο που συνδέει πολλούς υπολογιστές.</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 Ένα πρόβλημα με ένα μεγάλο broadcast domain είναι ότι αυτοί οι υπολογιστές μπορούν να δημιουργήσουν υπερβολικά broadcasts και να επηρεάσουν αρνητικά το δίκτυο με αποτέλεσμα:</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Καθυστερήσεις δικτύου λόγω της σημαντικής κίνησης</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Καθυστερήσεις στις συσκευές επειδή μια συσκευή πρέπει να δέχεται και να επεξεργάζεται κάθε πακέτο broadcast</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Η λύση είναι να μειωθεί το μέγεθος του δικτύου για να δημιουργηθούν μικρότερα broadcast domains</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H διαδικασία αυτή ονομάζεται υποδικτύωση. </a:t>
            </a:r>
            <a:endParaRPr lang="el-GR" sz="1800" b="0" strike="noStrike" spc="-1">
              <a:solidFill>
                <a:srgbClr val="000000"/>
              </a:solidFill>
              <a:uFill>
                <a:solidFill>
                  <a:srgbClr val="FFFFFF"/>
                </a:solidFill>
              </a:uFill>
              <a:latin typeface="Arial"/>
            </a:endParaRPr>
          </a:p>
        </p:txBody>
      </p:sp>
      <p:sp>
        <p:nvSpPr>
          <p:cNvPr id="53"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Τρόποι υποδικτύωσης</a:t>
            </a:r>
            <a:endParaRPr lang="el-GR" sz="1800" b="0" strike="noStrike" spc="-1">
              <a:solidFill>
                <a:srgbClr val="000000"/>
              </a:solidFill>
              <a:uFill>
                <a:solidFill>
                  <a:srgbClr val="FFFFFF"/>
                </a:solidFill>
              </a:uFill>
              <a:latin typeface="Arial"/>
            </a:endParaRPr>
          </a:p>
        </p:txBody>
      </p:sp>
      <p:sp>
        <p:nvSpPr>
          <p:cNvPr id="55"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Υπάρχουν διάφοροι τρόποι χρήσης υποδικτύων για τη διαχείριση των συσκευών δικτύου.</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Οι διαχειριστές δικτύου μπορούν να ομαδοποιήσουν συσκευές και υπηρεσίες σε υποδίκτυα που καθορίζονται από:</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Θέση, όπως δάπεδα σε ένα κτίριο</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Οργανωτική μονάδα </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Τύπος συσκευής </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Οποιοδήποτε άλλο που έχει νόημα για το δίκτυο.</a:t>
            </a:r>
            <a:endParaRPr lang="el-GR" sz="1800" b="0" strike="noStrike" spc="-1">
              <a:solidFill>
                <a:srgbClr val="000000"/>
              </a:solidFill>
              <a:uFill>
                <a:solidFill>
                  <a:srgbClr val="FFFFFF"/>
                </a:solidFill>
              </a:uFill>
              <a:latin typeface="Arial"/>
            </a:endParaRPr>
          </a:p>
        </p:txBody>
      </p:sp>
      <p:sp>
        <p:nvSpPr>
          <p:cNvPr id="56"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pic>
        <p:nvPicPr>
          <p:cNvPr id="57" name="Εικόνα 1"/>
          <p:cNvPicPr/>
          <p:nvPr/>
        </p:nvPicPr>
        <p:blipFill>
          <a:blip r:embed="rId2"/>
          <a:stretch/>
        </p:blipFill>
        <p:spPr>
          <a:xfrm>
            <a:off x="357840" y="4192200"/>
            <a:ext cx="4359960" cy="2273400"/>
          </a:xfrm>
          <a:prstGeom prst="rect">
            <a:avLst/>
          </a:prstGeom>
          <a:ln>
            <a:noFill/>
          </a:ln>
        </p:spPr>
      </p:pic>
      <p:pic>
        <p:nvPicPr>
          <p:cNvPr id="58" name="Εικόνα 2"/>
          <p:cNvPicPr/>
          <p:nvPr/>
        </p:nvPicPr>
        <p:blipFill>
          <a:blip r:embed="rId3"/>
          <a:stretch/>
        </p:blipFill>
        <p:spPr>
          <a:xfrm>
            <a:off x="5147280" y="4192200"/>
            <a:ext cx="3176640" cy="2185200"/>
          </a:xfrm>
          <a:prstGeom prst="rect">
            <a:avLst/>
          </a:prstGeom>
          <a:ln>
            <a:noFill/>
          </a:ln>
        </p:spPr>
      </p:pic>
      <p:pic>
        <p:nvPicPr>
          <p:cNvPr id="59" name="Εικόνα 3"/>
          <p:cNvPicPr/>
          <p:nvPr/>
        </p:nvPicPr>
        <p:blipFill>
          <a:blip r:embed="rId4"/>
          <a:stretch/>
        </p:blipFill>
        <p:spPr>
          <a:xfrm>
            <a:off x="8753040" y="4192200"/>
            <a:ext cx="3097080" cy="213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Υποδικτύωση</a:t>
            </a:r>
            <a:endParaRPr lang="el-GR" sz="1800" b="0" strike="noStrike" spc="-1">
              <a:solidFill>
                <a:srgbClr val="000000"/>
              </a:solidFill>
              <a:uFill>
                <a:solidFill>
                  <a:srgbClr val="FFFFFF"/>
                </a:solidFill>
              </a:uFill>
              <a:latin typeface="Arial"/>
            </a:endParaRPr>
          </a:p>
        </p:txBody>
      </p:sp>
      <p:sp>
        <p:nvSpPr>
          <p:cNvPr id="61"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62"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63"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Τα υποδίκτυα IPv4 δημιουργούνται χρησιμοποιώντας ένα ή περισσότερα από τα bits του τμήματος host ως bits δικτύου.</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Αυτό γίνεται με την επέκταση της μάσκας υποδικτύου ώστε να δανειστεί ορισμένα από τα δυαδικά ψηφία από το τμήμα host της διεύθυνσης για τη δημιουργία πρόσθετων δυαδικών ψηφίων δικτύου.</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 Όσο περισσότερα ψηφία από το τμήμα host δανείζονται, τόσο περισσότερα υποδίκτυα μπορούν να οριστούν.</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Τύποι υπολογισμού υποδικτύων</a:t>
            </a:r>
            <a:endParaRPr lang="el-GR" sz="1800" b="0" strike="noStrike" spc="-1">
              <a:solidFill>
                <a:srgbClr val="000000"/>
              </a:solidFill>
              <a:uFill>
                <a:solidFill>
                  <a:srgbClr val="FFFFFF"/>
                </a:solidFill>
              </a:uFill>
              <a:latin typeface="Arial"/>
            </a:endParaRPr>
          </a:p>
        </p:txBody>
      </p:sp>
      <p:sp>
        <p:nvSpPr>
          <p:cNvPr id="65"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66"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67"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Υπολογισμός αριθμού υποδικτύων</a:t>
            </a:r>
            <a:endParaRPr lang="el-GR" sz="1800" b="0" strike="noStrike" spc="-1">
              <a:solidFill>
                <a:srgbClr val="000000"/>
              </a:solidFill>
              <a:uFill>
                <a:solidFill>
                  <a:srgbClr val="FFFFFF"/>
                </a:solidFill>
              </a:uFill>
              <a:latin typeface="Arial"/>
            </a:endParaRPr>
          </a:p>
          <a:p>
            <a:pPr>
              <a:lnSpc>
                <a:spcPct val="100000"/>
              </a:lnSpc>
            </a:pPr>
            <a:endParaRPr lang="el-GR" sz="1800" b="0" strike="noStrike" spc="-1">
              <a:solidFill>
                <a:srgbClr val="000000"/>
              </a:solidFill>
              <a:uFill>
                <a:solidFill>
                  <a:srgbClr val="FFFFFF"/>
                </a:solidFill>
              </a:uFill>
              <a:latin typeface="Arial"/>
            </a:endParaRPr>
          </a:p>
          <a:p>
            <a:pPr>
              <a:lnSpc>
                <a:spcPct val="100000"/>
              </a:lnSpc>
            </a:pPr>
            <a:endParaRPr lang="el-GR" sz="1800" b="0" strike="noStrike" spc="-1">
              <a:solidFill>
                <a:srgbClr val="000000"/>
              </a:solidFill>
              <a:uFill>
                <a:solidFill>
                  <a:srgbClr val="FFFFFF"/>
                </a:solidFill>
              </a:uFill>
              <a:latin typeface="Arial"/>
            </a:endParaRPr>
          </a:p>
          <a:p>
            <a:pPr>
              <a:lnSpc>
                <a:spcPct val="100000"/>
              </a:lnSpc>
            </a:pPr>
            <a:endParaRPr lang="el-GR" sz="1800" b="0" strike="noStrike" spc="-1">
              <a:solidFill>
                <a:srgbClr val="000000"/>
              </a:solidFill>
              <a:uFill>
                <a:solidFill>
                  <a:srgbClr val="FFFFFF"/>
                </a:solidFill>
              </a:uFill>
              <a:latin typeface="Arial"/>
            </a:endParaRPr>
          </a:p>
          <a:p>
            <a:pPr>
              <a:lnSpc>
                <a:spcPct val="100000"/>
              </a:lnSpc>
            </a:pPr>
            <a:endParaRPr lang="el-GR" sz="1800" b="0" strike="noStrike" spc="-1">
              <a:solidFill>
                <a:srgbClr val="000000"/>
              </a:solidFill>
              <a:uFill>
                <a:solidFill>
                  <a:srgbClr val="FFFFFF"/>
                </a:solidFill>
              </a:uFill>
              <a:latin typeface="Arial"/>
            </a:endParaRPr>
          </a:p>
          <a:p>
            <a:pPr>
              <a:lnSpc>
                <a:spcPct val="100000"/>
              </a:lnSpc>
            </a:pP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Υπολογισμός αριθμού host</a:t>
            </a:r>
            <a:endParaRPr lang="el-GR" sz="1800" b="0" strike="noStrike" spc="-1">
              <a:solidFill>
                <a:srgbClr val="000000"/>
              </a:solidFill>
              <a:uFill>
                <a:solidFill>
                  <a:srgbClr val="FFFFFF"/>
                </a:solidFill>
              </a:uFill>
              <a:latin typeface="Arial"/>
            </a:endParaRPr>
          </a:p>
        </p:txBody>
      </p:sp>
      <p:pic>
        <p:nvPicPr>
          <p:cNvPr id="68" name="Εικόνα 1"/>
          <p:cNvPicPr/>
          <p:nvPr/>
        </p:nvPicPr>
        <p:blipFill>
          <a:blip r:embed="rId2"/>
          <a:stretch/>
        </p:blipFill>
        <p:spPr>
          <a:xfrm>
            <a:off x="3353400" y="2192040"/>
            <a:ext cx="1304640" cy="1342800"/>
          </a:xfrm>
          <a:prstGeom prst="rect">
            <a:avLst/>
          </a:prstGeom>
          <a:ln>
            <a:noFill/>
          </a:ln>
        </p:spPr>
      </p:pic>
      <p:pic>
        <p:nvPicPr>
          <p:cNvPr id="69" name="Εικόνα 2"/>
          <p:cNvPicPr/>
          <p:nvPr/>
        </p:nvPicPr>
        <p:blipFill>
          <a:blip r:embed="rId3"/>
          <a:stretch/>
        </p:blipFill>
        <p:spPr>
          <a:xfrm>
            <a:off x="7690680" y="1767960"/>
            <a:ext cx="3390480" cy="2190240"/>
          </a:xfrm>
          <a:prstGeom prst="rect">
            <a:avLst/>
          </a:prstGeom>
          <a:ln>
            <a:noFill/>
          </a:ln>
        </p:spPr>
      </p:pic>
      <p:pic>
        <p:nvPicPr>
          <p:cNvPr id="70" name="Εικόνα 3"/>
          <p:cNvPicPr/>
          <p:nvPr/>
        </p:nvPicPr>
        <p:blipFill>
          <a:blip r:embed="rId4"/>
          <a:stretch/>
        </p:blipFill>
        <p:spPr>
          <a:xfrm>
            <a:off x="2743920" y="4694040"/>
            <a:ext cx="2523600" cy="1466640"/>
          </a:xfrm>
          <a:prstGeom prst="rect">
            <a:avLst/>
          </a:prstGeom>
          <a:ln>
            <a:noFill/>
          </a:ln>
        </p:spPr>
      </p:pic>
      <p:pic>
        <p:nvPicPr>
          <p:cNvPr id="71" name="Εικόνα 4"/>
          <p:cNvPicPr/>
          <p:nvPr/>
        </p:nvPicPr>
        <p:blipFill>
          <a:blip r:embed="rId5"/>
          <a:stretch/>
        </p:blipFill>
        <p:spPr>
          <a:xfrm>
            <a:off x="7215120" y="4532400"/>
            <a:ext cx="4047840" cy="179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Υποδικτύωση στις οκτάδες</a:t>
            </a:r>
            <a:endParaRPr lang="el-GR" sz="1800" b="0" strike="noStrike" spc="-1">
              <a:solidFill>
                <a:srgbClr val="000000"/>
              </a:solidFill>
              <a:uFill>
                <a:solidFill>
                  <a:srgbClr val="FFFFFF"/>
                </a:solidFill>
              </a:uFill>
              <a:latin typeface="Arial"/>
            </a:endParaRPr>
          </a:p>
        </p:txBody>
      </p:sp>
      <p:sp>
        <p:nvSpPr>
          <p:cNvPr id="73"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74"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pic>
        <p:nvPicPr>
          <p:cNvPr id="75" name="Εικόνα 4"/>
          <p:cNvPicPr/>
          <p:nvPr/>
        </p:nvPicPr>
        <p:blipFill>
          <a:blip r:embed="rId2"/>
          <a:stretch/>
        </p:blipFill>
        <p:spPr>
          <a:xfrm>
            <a:off x="1020960" y="2314440"/>
            <a:ext cx="9888120" cy="4151160"/>
          </a:xfrm>
          <a:prstGeom prst="rect">
            <a:avLst/>
          </a:prstGeom>
          <a:ln>
            <a:noFill/>
          </a:ln>
        </p:spPr>
      </p:pic>
      <p:sp>
        <p:nvSpPr>
          <p:cNvPr id="76"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Τα δίκτυα υποδικτυώνονται ευκολότερα στο όριο των οκτάδων των / 8, / 16 και / 24. </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(1)</a:t>
            </a:r>
            <a:endParaRPr lang="el-GR" sz="1800" b="0" strike="noStrike" spc="-1">
              <a:solidFill>
                <a:srgbClr val="000000"/>
              </a:solidFill>
              <a:uFill>
                <a:solidFill>
                  <a:srgbClr val="FFFFFF"/>
                </a:solidFill>
              </a:uFill>
              <a:latin typeface="Arial"/>
            </a:endParaRPr>
          </a:p>
        </p:txBody>
      </p:sp>
      <p:sp>
        <p:nvSpPr>
          <p:cNvPr id="78"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79"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80"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Υποθέστε ότι μια επιχείρηση έχει επιλέξει την ιδιωτική διεύθυνση 10.0.0.0/8 ως εσωτερική διεύθυνση δικτύου της. Αυτή η διεύθυνση δικτύου μπορεί να συνδέσει 16.777.214 υπολογιστές σε ένα broadcast domain. Προφανώς, αυτό δεν είναι ιδανικό.</a:t>
            </a:r>
            <a:endParaRPr lang="el-GR"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Η επιχείρηση θα μπορούσε περαιτέρω να υποδιαιρέσει τη διεύθυνση 10.0.0.0/8 στο οκταδικό όριο του / 16.</a:t>
            </a:r>
            <a:endParaRPr lang="el-GR" sz="1800" b="0" strike="noStrike" spc="-1">
              <a:solidFill>
                <a:srgbClr val="000000"/>
              </a:solidFill>
              <a:uFill>
                <a:solidFill>
                  <a:srgbClr val="FFFFFF"/>
                </a:solidFill>
              </a:uFill>
              <a:latin typeface="Arial"/>
            </a:endParaRPr>
          </a:p>
        </p:txBody>
      </p:sp>
      <p:pic>
        <p:nvPicPr>
          <p:cNvPr id="81" name="Εικόνα 5"/>
          <p:cNvPicPr/>
          <p:nvPr/>
        </p:nvPicPr>
        <p:blipFill>
          <a:blip r:embed="rId2"/>
          <a:stretch/>
        </p:blipFill>
        <p:spPr>
          <a:xfrm>
            <a:off x="2301480" y="3532680"/>
            <a:ext cx="6329520" cy="3009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46200" y="452880"/>
            <a:ext cx="9403200" cy="69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b="0" strike="noStrike" spc="-1">
                <a:solidFill>
                  <a:srgbClr val="FFFFFF"/>
                </a:solidFill>
                <a:uFill>
                  <a:solidFill>
                    <a:srgbClr val="FFFFFF"/>
                  </a:solidFill>
                </a:uFill>
                <a:latin typeface="Century Gothic"/>
              </a:rPr>
              <a:t>Παράδειγμα (2)</a:t>
            </a:r>
            <a:endParaRPr lang="el-GR" sz="1800" b="0" strike="noStrike" spc="-1">
              <a:solidFill>
                <a:srgbClr val="000000"/>
              </a:solidFill>
              <a:uFill>
                <a:solidFill>
                  <a:srgbClr val="FFFFFF"/>
                </a:solidFill>
              </a:uFill>
              <a:latin typeface="Arial"/>
            </a:endParaRPr>
          </a:p>
        </p:txBody>
      </p:sp>
      <p:sp>
        <p:nvSpPr>
          <p:cNvPr id="83" name="CustomShape 2"/>
          <p:cNvSpPr/>
          <p:nvPr/>
        </p:nvSpPr>
        <p:spPr>
          <a:xfrm>
            <a:off x="498600" y="1146960"/>
            <a:ext cx="11220840" cy="5318640"/>
          </a:xfrm>
          <a:prstGeom prst="rect">
            <a:avLst/>
          </a:prstGeom>
          <a:noFill/>
          <a:ln>
            <a:noFill/>
          </a:ln>
        </p:spPr>
        <p:style>
          <a:lnRef idx="0">
            <a:scrgbClr r="0" g="0" b="0"/>
          </a:lnRef>
          <a:fillRef idx="0">
            <a:scrgbClr r="0" g="0" b="0"/>
          </a:fillRef>
          <a:effectRef idx="0">
            <a:scrgbClr r="0" g="0" b="0"/>
          </a:effectRef>
          <a:fontRef idx="minor"/>
        </p:style>
      </p:sp>
      <p:sp>
        <p:nvSpPr>
          <p:cNvPr id="84" name="CustomShape 3"/>
          <p:cNvSpPr/>
          <p:nvPr/>
        </p:nvSpPr>
        <p:spPr>
          <a:xfrm>
            <a:off x="10320840" y="601200"/>
            <a:ext cx="94212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9</a:t>
            </a:r>
            <a:endParaRPr lang="el-GR" sz="1800" b="0" strike="noStrike" spc="-1">
              <a:solidFill>
                <a:srgbClr val="000000"/>
              </a:solidFill>
              <a:uFill>
                <a:solidFill>
                  <a:srgbClr val="FFFFFF"/>
                </a:solidFill>
              </a:uFill>
              <a:latin typeface="Arial"/>
            </a:endParaRPr>
          </a:p>
        </p:txBody>
      </p:sp>
      <p:sp>
        <p:nvSpPr>
          <p:cNvPr id="85" name="CustomShape 4"/>
          <p:cNvSpPr/>
          <p:nvPr/>
        </p:nvSpPr>
        <p:spPr>
          <a:xfrm>
            <a:off x="650880" y="1299240"/>
            <a:ext cx="11220840" cy="53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Η επιχείρηση θα μπορούσε περαιτέρω να υποδιαιρέσει τη διεύθυνση 10.0.0.0/8 στο οκταδικό όριο του / 24.</a:t>
            </a:r>
            <a:endParaRPr lang="el-GR" sz="1800" b="0" strike="noStrike" spc="-1">
              <a:solidFill>
                <a:srgbClr val="000000"/>
              </a:solidFill>
              <a:uFill>
                <a:solidFill>
                  <a:srgbClr val="FFFFFF"/>
                </a:solidFill>
              </a:uFill>
              <a:latin typeface="Arial"/>
            </a:endParaRPr>
          </a:p>
        </p:txBody>
      </p:sp>
      <p:pic>
        <p:nvPicPr>
          <p:cNvPr id="86" name="Εικόνα 1"/>
          <p:cNvPicPr/>
          <p:nvPr/>
        </p:nvPicPr>
        <p:blipFill>
          <a:blip r:embed="rId2"/>
          <a:stretch/>
        </p:blipFill>
        <p:spPr>
          <a:xfrm>
            <a:off x="1960920" y="2291400"/>
            <a:ext cx="8600760" cy="384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1099</TotalTime>
  <Words>964</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Century Gothic</vt:lpstr>
      <vt:lpstr>DejaVu Sans</vt:lpstr>
      <vt:lpstr>Symbol</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subject/>
  <dc:creator>Eurepedes Stergiannis</dc:creator>
  <dc:description/>
  <cp:lastModifiedBy>INSTRUCTOR</cp:lastModifiedBy>
  <cp:revision>118</cp:revision>
  <dcterms:created xsi:type="dcterms:W3CDTF">2018-09-10T13:49:14Z</dcterms:created>
  <dcterms:modified xsi:type="dcterms:W3CDTF">2019-01-18T06:32:07Z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ies>
</file>