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7559675" cy="10691813"/>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l-GR" smtClean="0"/>
              <a:t>Στυλ κύριου τίτλου</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02451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04443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l-GR" smtClean="0"/>
              <a:t>Στυλ κύριου τίτλου</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04034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l-GR" smtClean="0"/>
              <a:t>Στυλ κύριου τίτλου</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l-GR" smtClean="0"/>
              <a:t>Επεξεργασία στυλ υποδείγματος κειμένου</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46991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47002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smtClean="0"/>
              <a:t>Στυλ κύριου τίτλου</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4"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28819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l-GR" smtClean="0"/>
              <a:t>Στυλ κύριου τίτλου</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4"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574555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Vertical Text Placeholder 2"/>
          <p:cNvSpPr>
            <a:spLocks noGrp="1"/>
          </p:cNvSpPr>
          <p:nvPr>
            <p:ph type="body" orient="vert" idx="1"/>
          </p:nvPr>
        </p:nvSpPr>
        <p:spPr/>
        <p:txBody>
          <a:bodyPr vert="eaVert" anchor="t" anchorCtr="0"/>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81536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l-GR" smtClean="0"/>
              <a:t>Στυλ κύριου τίτλου</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83273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idx="1"/>
          </p:nvPr>
        </p:nvSpPr>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485510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l-GR" smtClean="0"/>
              <a:t>Στυλ κύριου τίτλου</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Επεξεργασία στυλ υποδείγματος κειμένου</a:t>
            </a:r>
          </a:p>
        </p:txBody>
      </p:sp>
      <p:sp>
        <p:nvSpPr>
          <p:cNvPr id="4" name="Date Placeholder 3"/>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76702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6310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smtClean="0"/>
              <a:t>Στυλ κύριου τίτλου</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7" name="Date Placeholder 6"/>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61440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Στυλ κύριου τίτλου</a:t>
            </a:r>
            <a:endParaRPr lang="en-US" dirty="0"/>
          </a:p>
        </p:txBody>
      </p:sp>
      <p:sp>
        <p:nvSpPr>
          <p:cNvPr id="7" name="Date Placeholder 2"/>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3"/>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4"/>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95602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2"/>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3"/>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4601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l-GR" smtClean="0"/>
              <a:t>Στυλ κύριου τίτλου</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7"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5"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6" name="Slide Number Placeholder 6"/>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1301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l-GR" smtClean="0"/>
              <a:t>Στυλ κύριου τίτλου</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smtClean="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Επεξεργασία στυλ υποδείγματος κειμένου</a:t>
            </a:r>
          </a:p>
        </p:txBody>
      </p:sp>
      <p:sp>
        <p:nvSpPr>
          <p:cNvPr id="5" name="Date Placeholder 4"/>
          <p:cNvSpPr>
            <a:spLocks noGrp="1"/>
          </p:cNvSpPr>
          <p:nvPr>
            <p:ph type="dt" sz="half" idx="10"/>
          </p:nvPr>
        </p:nvSpPr>
        <p:spPr/>
        <p:txBody>
          <a:bodyPr/>
          <a:lstStyle/>
          <a:p>
            <a:pPr>
              <a:lnSpc>
                <a:spcPct val="100000"/>
              </a:lnSpc>
            </a:pPr>
            <a:r>
              <a:rPr lang="el-GR" sz="1100" b="0" strike="noStrike" spc="-1" smtClean="0">
                <a:solidFill>
                  <a:srgbClr val="FFFFFF"/>
                </a:solidFill>
                <a:uFill>
                  <a:solidFill>
                    <a:srgbClr val="FFFFFF"/>
                  </a:solidFill>
                </a:uFill>
                <a:latin typeface="Century Gothic"/>
              </a:rPr>
              <a:t>17/9/2018</a:t>
            </a:r>
            <a:endParaRPr lang="el-GR"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l-GR"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143A3D53-56A1-4E28-A6E1-1EBB1D0FC625}" type="slidenum">
              <a:rPr lang="el-GR" sz="2800" b="0" strike="noStrike" spc="-1" smtClean="0">
                <a:solidFill>
                  <a:srgbClr val="FFFFFF"/>
                </a:solidFill>
                <a:uFill>
                  <a:solidFill>
                    <a:srgbClr val="FFFFFF"/>
                  </a:solidFill>
                </a:uFill>
                <a:latin typeface="Century Gothic"/>
              </a:rPr>
              <a:t>‹#›</a:t>
            </a:fld>
            <a:endParaRPr lang="el-GR"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667640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l-GR" smtClean="0"/>
              <a:t>Στυλ κύριου τίτλου</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222292770"/>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1154880" y="1447920"/>
            <a:ext cx="8824680" cy="3328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l-GR" sz="7200" spc="-1" dirty="0" smtClean="0">
                <a:solidFill>
                  <a:srgbClr val="EBEBEB"/>
                </a:solidFill>
                <a:uFill>
                  <a:solidFill>
                    <a:srgbClr val="FFFFFF"/>
                  </a:solidFill>
                </a:uFill>
              </a:rPr>
              <a:t>Επίπεδο Μεταφοράς</a:t>
            </a:r>
            <a:endParaRPr lang="el-GR" sz="1800" b="0" strike="noStrike" spc="-1" dirty="0">
              <a:solidFill>
                <a:srgbClr val="000000"/>
              </a:solidFill>
              <a:uFill>
                <a:solidFill>
                  <a:srgbClr val="FFFFFF"/>
                </a:solidFill>
              </a:uFill>
              <a:latin typeface="Arial"/>
            </a:endParaRPr>
          </a:p>
        </p:txBody>
      </p:sp>
      <p:sp>
        <p:nvSpPr>
          <p:cNvPr id="88" name="CustomShape 2"/>
          <p:cNvSpPr/>
          <p:nvPr/>
        </p:nvSpPr>
        <p:spPr>
          <a:xfrm>
            <a:off x="1154880" y="4777560"/>
            <a:ext cx="8824680" cy="86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2000" b="0" strike="noStrike" cap="all" spc="-1" dirty="0" smtClean="0">
                <a:solidFill>
                  <a:srgbClr val="8AD0D6"/>
                </a:solidFill>
                <a:uFill>
                  <a:solidFill>
                    <a:srgbClr val="FFFFFF"/>
                  </a:solidFill>
                </a:uFill>
                <a:latin typeface="Century Gothic"/>
              </a:rPr>
              <a:t>ΣΤΥΑ 2018-2019</a:t>
            </a:r>
            <a:endParaRPr lang="el-GR" sz="1800" b="0" strike="noStrike" spc="-1" dirty="0">
              <a:solidFill>
                <a:srgbClr val="000000"/>
              </a:solidFill>
              <a:uFill>
                <a:solidFill>
                  <a:srgbClr val="FFFFFF"/>
                </a:solidFill>
              </a:uFill>
              <a:latin typeface="Arial"/>
            </a:endParaRPr>
          </a:p>
          <a:p>
            <a:pPr>
              <a:lnSpc>
                <a:spcPct val="100000"/>
              </a:lnSpc>
            </a:pPr>
            <a:r>
              <a:rPr lang="el-GR" sz="2000" b="0" strike="noStrike" cap="all" spc="-1" dirty="0">
                <a:solidFill>
                  <a:srgbClr val="8AD0D6"/>
                </a:solidFill>
                <a:uFill>
                  <a:solidFill>
                    <a:srgbClr val="FFFFFF"/>
                  </a:solidFill>
                </a:uFill>
                <a:latin typeface="Century Gothic"/>
              </a:rPr>
              <a:t>ΣΓΟΣ (ΕΠ) ΣΤΕΡΓΙΑΝΝΗς ΕΥΡΙΠΙΔΗΣ</a:t>
            </a:r>
            <a:endParaRPr lang="el-GR" sz="1800" b="0" strike="noStrike" spc="-1" dirty="0">
              <a:solidFill>
                <a:srgbClr val="000000"/>
              </a:solidFill>
              <a:uFill>
                <a:solidFill>
                  <a:srgbClr val="FFFFFF"/>
                </a:solidFill>
              </a:uFill>
              <a:latin typeface="Arial"/>
            </a:endParaRPr>
          </a:p>
        </p:txBody>
      </p:sp>
      <p:sp>
        <p:nvSpPr>
          <p:cNvPr id="89"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Αξιοπιστία: </a:t>
            </a:r>
            <a:r>
              <a:rPr lang="en-US" sz="4400" spc="-1" dirty="0" smtClean="0">
                <a:solidFill>
                  <a:srgbClr val="FFFFFF"/>
                </a:solidFill>
                <a:uFill>
                  <a:solidFill>
                    <a:srgbClr val="FFFFFF"/>
                  </a:solidFill>
                </a:uFill>
              </a:rPr>
              <a:t>TCP vs UDP</a:t>
            </a:r>
            <a:r>
              <a:rPr lang="el-GR" sz="4400" spc="-1" dirty="0" smtClean="0">
                <a:solidFill>
                  <a:srgbClr val="FFFFFF"/>
                </a:solidFill>
                <a:uFill>
                  <a:solidFill>
                    <a:srgbClr val="FFFFFF"/>
                  </a:solidFill>
                </a:uFill>
              </a:rPr>
              <a:t> (</a:t>
            </a:r>
            <a:r>
              <a:rPr lang="en-US" sz="4400" spc="-1" dirty="0" smtClean="0">
                <a:solidFill>
                  <a:srgbClr val="FFFFFF"/>
                </a:solidFill>
                <a:uFill>
                  <a:solidFill>
                    <a:srgbClr val="FFFFFF"/>
                  </a:solidFill>
                </a:uFill>
              </a:rPr>
              <a:t>4</a:t>
            </a:r>
            <a:r>
              <a:rPr lang="el-GR" sz="4400" spc="-1" dirty="0" smtClean="0">
                <a:solidFill>
                  <a:srgbClr val="FFFFFF"/>
                </a:solidFill>
                <a:uFill>
                  <a:solidFill>
                    <a:srgbClr val="FFFFFF"/>
                  </a:solidFill>
                </a:uFill>
              </a:rPr>
              <a:t>)</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1306420" y="1250743"/>
            <a:ext cx="9154268" cy="5189246"/>
          </a:xfrm>
          <a:prstGeom prst="rect">
            <a:avLst/>
          </a:prstGeom>
        </p:spPr>
      </p:pic>
    </p:spTree>
    <p:extLst>
      <p:ext uri="{BB962C8B-B14F-4D97-AF65-F5344CB8AC3E}">
        <p14:creationId xmlns:p14="http://schemas.microsoft.com/office/powerpoint/2010/main" val="334399025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l-GR" sz="4400" dirty="0"/>
              <a:t>Χαρακτηριστικά </a:t>
            </a:r>
            <a:r>
              <a:rPr lang="en-US" sz="4400" dirty="0" smtClean="0"/>
              <a:t>TCP</a:t>
            </a:r>
            <a:r>
              <a:rPr lang="el-GR" sz="4400" dirty="0" smtClean="0"/>
              <a:t> (1)</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57972"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Εκτός από την υποστήριξη των βασικών λειτουργιών κατάτμησης και </a:t>
            </a:r>
            <a:r>
              <a:rPr lang="el-GR" sz="2800" spc="-1" dirty="0" smtClean="0">
                <a:solidFill>
                  <a:srgbClr val="FFFFFF"/>
                </a:solidFill>
                <a:uFill>
                  <a:solidFill>
                    <a:srgbClr val="FFFFFF"/>
                  </a:solidFill>
                </a:uFill>
              </a:rPr>
              <a:t>επανασύνδεσης</a:t>
            </a:r>
            <a:r>
              <a:rPr lang="en-US" sz="2800" spc="-1" dirty="0" smtClean="0">
                <a:solidFill>
                  <a:srgbClr val="FFFFFF"/>
                </a:solidFill>
                <a:uFill>
                  <a:solidFill>
                    <a:srgbClr val="FFFFFF"/>
                  </a:solidFill>
                </a:uFill>
              </a:rPr>
              <a:t> </a:t>
            </a:r>
            <a:r>
              <a:rPr lang="el-GR" sz="2800" spc="-1" dirty="0" smtClean="0">
                <a:solidFill>
                  <a:srgbClr val="FFFFFF"/>
                </a:solidFill>
                <a:uFill>
                  <a:solidFill>
                    <a:srgbClr val="FFFFFF"/>
                  </a:solidFill>
                </a:uFill>
              </a:rPr>
              <a:t>των </a:t>
            </a:r>
            <a:r>
              <a:rPr lang="el-GR" sz="2800" spc="-1" dirty="0">
                <a:solidFill>
                  <a:srgbClr val="FFFFFF"/>
                </a:solidFill>
                <a:uFill>
                  <a:solidFill>
                    <a:srgbClr val="FFFFFF"/>
                  </a:solidFill>
                </a:uFill>
              </a:rPr>
              <a:t>δεδομένων, το </a:t>
            </a:r>
            <a:r>
              <a:rPr lang="el-GR" sz="2800" spc="-1" dirty="0" smtClean="0">
                <a:solidFill>
                  <a:srgbClr val="FFFFFF"/>
                </a:solidFill>
                <a:uFill>
                  <a:solidFill>
                    <a:srgbClr val="FFFFFF"/>
                  </a:solidFill>
                </a:uFill>
              </a:rPr>
              <a:t>TCP παρέχει και </a:t>
            </a:r>
            <a:r>
              <a:rPr lang="el-GR" sz="2800" spc="-1" dirty="0">
                <a:solidFill>
                  <a:srgbClr val="FFFFFF"/>
                </a:solidFill>
                <a:uFill>
                  <a:solidFill>
                    <a:srgbClr val="FFFFFF"/>
                  </a:solidFill>
                </a:uFill>
              </a:rPr>
              <a:t>άλλες </a:t>
            </a:r>
            <a:r>
              <a:rPr lang="el-GR" sz="2800" spc="-1" dirty="0" smtClean="0">
                <a:solidFill>
                  <a:srgbClr val="FFFFFF"/>
                </a:solidFill>
                <a:uFill>
                  <a:solidFill>
                    <a:srgbClr val="FFFFFF"/>
                  </a:solidFill>
                </a:uFill>
              </a:rPr>
              <a:t>υπηρεσίες:</a:t>
            </a:r>
          </a:p>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Δημιουργία </a:t>
            </a:r>
            <a:r>
              <a:rPr lang="el-GR" sz="2800" spc="-1" dirty="0" smtClean="0">
                <a:solidFill>
                  <a:srgbClr val="FFFFFF"/>
                </a:solidFill>
                <a:uFill>
                  <a:solidFill>
                    <a:srgbClr val="FFFFFF"/>
                  </a:solidFill>
                </a:uFill>
              </a:rPr>
              <a:t>συνόδου</a:t>
            </a:r>
          </a:p>
          <a:p>
            <a:pPr marL="800280" lvl="1" indent="-342000">
              <a:buClr>
                <a:srgbClr val="8AD0D6"/>
              </a:buClr>
              <a:buSzPct val="80000"/>
              <a:buFont typeface="Wingdings 3" charset="2"/>
              <a:buChar char=""/>
            </a:pPr>
            <a:r>
              <a:rPr lang="el-GR" sz="2400" spc="-1" dirty="0">
                <a:solidFill>
                  <a:srgbClr val="FFFFFF"/>
                </a:solidFill>
                <a:uFill>
                  <a:solidFill>
                    <a:srgbClr val="FFFFFF"/>
                  </a:solidFill>
                </a:uFill>
              </a:rPr>
              <a:t>Το πρωτόκολλο TCP είναι ένα πρωτόκολλο προσανατολισμού σύνδεσης. Ένα πρωτόκολλο προσανατολισμού σύνδεσης </a:t>
            </a:r>
            <a:r>
              <a:rPr lang="el-GR" sz="2400" spc="-1" dirty="0" smtClean="0">
                <a:solidFill>
                  <a:srgbClr val="FFFFFF"/>
                </a:solidFill>
                <a:uFill>
                  <a:solidFill>
                    <a:srgbClr val="FFFFFF"/>
                  </a:solidFill>
                </a:uFill>
              </a:rPr>
              <a:t>διαπραγματεύεται </a:t>
            </a:r>
            <a:r>
              <a:rPr lang="el-GR" sz="2400" spc="-1" dirty="0">
                <a:solidFill>
                  <a:srgbClr val="FFFFFF"/>
                </a:solidFill>
                <a:uFill>
                  <a:solidFill>
                    <a:srgbClr val="FFFFFF"/>
                  </a:solidFill>
                </a:uFill>
              </a:rPr>
              <a:t>και καθιερώνει μια μόνιμη σύνδεση (ή συνεδρία) μεταξύ της πηγής και των συσκευών προορισμού πριν από την προώθηση οποιασδήποτε κίνησης</a:t>
            </a:r>
            <a:r>
              <a:rPr lang="el-GR" sz="2400" spc="-1" dirty="0" smtClean="0">
                <a:solidFill>
                  <a:srgbClr val="FFFFFF"/>
                </a:solidFill>
                <a:uFill>
                  <a:solidFill>
                    <a:srgbClr val="FFFFFF"/>
                  </a:solidFill>
                </a:uFill>
              </a:rPr>
              <a:t>.</a:t>
            </a:r>
          </a:p>
          <a:p>
            <a:pPr marL="800280" lvl="1" indent="-342000">
              <a:buClr>
                <a:srgbClr val="8AD0D6"/>
              </a:buClr>
              <a:buSzPct val="80000"/>
              <a:buFont typeface="Wingdings 3" charset="2"/>
              <a:buChar char=""/>
            </a:pPr>
            <a:r>
              <a:rPr lang="el-GR" sz="2400" spc="-1" dirty="0" smtClean="0">
                <a:solidFill>
                  <a:srgbClr val="FFFFFF"/>
                </a:solidFill>
                <a:uFill>
                  <a:solidFill>
                    <a:srgbClr val="FFFFFF"/>
                  </a:solidFill>
                </a:uFill>
              </a:rPr>
              <a:t>Μέσα </a:t>
            </a:r>
            <a:r>
              <a:rPr lang="el-GR" sz="2400" spc="-1" dirty="0">
                <a:solidFill>
                  <a:srgbClr val="FFFFFF"/>
                </a:solidFill>
                <a:uFill>
                  <a:solidFill>
                    <a:srgbClr val="FFFFFF"/>
                  </a:solidFill>
                </a:uFill>
              </a:rPr>
              <a:t>από τη σύνοδο, οι συσκευές διαπραγματεύονται το ποσό της κυκλοφορίας που μπορεί να προωθηθεί σε δεδομένη χρονική στιγμή και τα δεδομένα επικοινωνίας μεταξύ των δύο μπορούν να διορθωθούν στενά</a:t>
            </a:r>
            <a:r>
              <a:rPr lang="el-GR" sz="2400" spc="-1" dirty="0" smtClean="0">
                <a:solidFill>
                  <a:srgbClr val="FFFFFF"/>
                </a:solidFill>
                <a:uFill>
                  <a:solidFill>
                    <a:srgbClr val="FFFFFF"/>
                  </a:solidFill>
                </a:uFill>
              </a:rPr>
              <a:t>.</a:t>
            </a: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9764060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l-GR" sz="4400" dirty="0"/>
              <a:t>Χαρακτηριστικά </a:t>
            </a:r>
            <a:r>
              <a:rPr lang="en-US" sz="4400" dirty="0" smtClean="0"/>
              <a:t>TCP</a:t>
            </a:r>
            <a:r>
              <a:rPr lang="el-GR" sz="4400" dirty="0" smtClean="0"/>
              <a:t> (2)</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57972"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Αξιόπιστη </a:t>
            </a:r>
            <a:r>
              <a:rPr lang="el-GR" sz="2800" spc="-1" dirty="0" smtClean="0">
                <a:solidFill>
                  <a:srgbClr val="FFFFFF"/>
                </a:solidFill>
                <a:uFill>
                  <a:solidFill>
                    <a:srgbClr val="FFFFFF"/>
                  </a:solidFill>
                </a:uFill>
              </a:rPr>
              <a:t>παράδοση</a:t>
            </a:r>
          </a:p>
          <a:p>
            <a:pPr marL="800280" lvl="1" indent="-342000">
              <a:buClr>
                <a:srgbClr val="8AD0D6"/>
              </a:buClr>
              <a:buSzPct val="80000"/>
              <a:buFont typeface="Wingdings 3" charset="2"/>
              <a:buChar char=""/>
            </a:pPr>
            <a:r>
              <a:rPr lang="el-GR" sz="2400" spc="-1" dirty="0" smtClean="0">
                <a:solidFill>
                  <a:srgbClr val="FFFFFF"/>
                </a:solidFill>
                <a:uFill>
                  <a:solidFill>
                    <a:srgbClr val="FFFFFF"/>
                  </a:solidFill>
                </a:uFill>
              </a:rPr>
              <a:t>Η αξιοπιστία </a:t>
            </a:r>
            <a:r>
              <a:rPr lang="el-GR" sz="2400" spc="-1" dirty="0">
                <a:solidFill>
                  <a:srgbClr val="FFFFFF"/>
                </a:solidFill>
                <a:uFill>
                  <a:solidFill>
                    <a:srgbClr val="FFFFFF"/>
                  </a:solidFill>
                </a:uFill>
              </a:rPr>
              <a:t>σημαίνει ότι κάθε τμήμα που στέλνει η πηγή φτάνει στον προορισμό. </a:t>
            </a:r>
            <a:endParaRPr lang="el-GR" sz="2400" spc="-1" dirty="0" smtClean="0">
              <a:solidFill>
                <a:srgbClr val="FFFFFF"/>
              </a:solidFill>
              <a:uFill>
                <a:solidFill>
                  <a:srgbClr val="FFFFFF"/>
                </a:solidFill>
              </a:uFill>
            </a:endParaRPr>
          </a:p>
          <a:p>
            <a:pPr marL="800280" lvl="1" indent="-342000">
              <a:buClr>
                <a:srgbClr val="8AD0D6"/>
              </a:buClr>
              <a:buSzPct val="80000"/>
              <a:buFont typeface="Wingdings 3" charset="2"/>
              <a:buChar char=""/>
            </a:pPr>
            <a:r>
              <a:rPr lang="el-GR" sz="2400" spc="-1" dirty="0" smtClean="0">
                <a:solidFill>
                  <a:srgbClr val="FFFFFF"/>
                </a:solidFill>
                <a:uFill>
                  <a:solidFill>
                    <a:srgbClr val="FFFFFF"/>
                  </a:solidFill>
                </a:uFill>
              </a:rPr>
              <a:t>Για </a:t>
            </a:r>
            <a:r>
              <a:rPr lang="el-GR" sz="2400" spc="-1" dirty="0">
                <a:solidFill>
                  <a:srgbClr val="FFFFFF"/>
                </a:solidFill>
                <a:uFill>
                  <a:solidFill>
                    <a:srgbClr val="FFFFFF"/>
                  </a:solidFill>
                </a:uFill>
              </a:rPr>
              <a:t>πολλούς λόγους, είναι δυνατό για ένα τμήμα να καταστραφεί ή να χαθεί εντελώς, καθώς μεταδίδεται μέσω του δικτύου</a:t>
            </a:r>
            <a:r>
              <a:rPr lang="el-GR" sz="2400" spc="-1" dirty="0" smtClean="0">
                <a:solidFill>
                  <a:srgbClr val="FFFFFF"/>
                </a:solidFill>
                <a:uFill>
                  <a:solidFill>
                    <a:srgbClr val="FFFFFF"/>
                  </a:solidFill>
                </a:uFill>
              </a:rPr>
              <a:t>.</a:t>
            </a:r>
            <a:endParaRPr lang="el-GR" sz="28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Παράδοση </a:t>
            </a:r>
            <a:r>
              <a:rPr lang="el-GR" sz="2800" spc="-1" dirty="0">
                <a:solidFill>
                  <a:srgbClr val="FFFFFF"/>
                </a:solidFill>
                <a:uFill>
                  <a:solidFill>
                    <a:srgbClr val="FFFFFF"/>
                  </a:solidFill>
                </a:uFill>
              </a:rPr>
              <a:t>στη σωστή </a:t>
            </a:r>
            <a:r>
              <a:rPr lang="el-GR" sz="2800" spc="-1" dirty="0" smtClean="0">
                <a:solidFill>
                  <a:srgbClr val="FFFFFF"/>
                </a:solidFill>
                <a:uFill>
                  <a:solidFill>
                    <a:srgbClr val="FFFFFF"/>
                  </a:solidFill>
                </a:uFill>
              </a:rPr>
              <a:t>σειρά</a:t>
            </a:r>
          </a:p>
          <a:p>
            <a:pPr marL="800280" lvl="1" indent="-342000">
              <a:buClr>
                <a:srgbClr val="8AD0D6"/>
              </a:buClr>
              <a:buSzPct val="80000"/>
              <a:buFont typeface="Wingdings 3" charset="2"/>
              <a:buChar char=""/>
            </a:pPr>
            <a:r>
              <a:rPr lang="el-GR" sz="2400" spc="-1" dirty="0">
                <a:solidFill>
                  <a:srgbClr val="FFFFFF"/>
                </a:solidFill>
                <a:uFill>
                  <a:solidFill>
                    <a:srgbClr val="FFFFFF"/>
                  </a:solidFill>
                </a:uFill>
              </a:rPr>
              <a:t>Επειδή τα δίκτυα ενδέχεται να παρέχουν πολλές διαδρομές που μπορεί να έχουν διαφορετικούς ρυθμούς μετάδοσης, τα δεδομένα μπορούν να φτάσουν με λάθος σειρά. </a:t>
            </a:r>
            <a:endParaRPr lang="el-GR" sz="2400" spc="-1" dirty="0" smtClean="0">
              <a:solidFill>
                <a:srgbClr val="FFFFFF"/>
              </a:solidFill>
              <a:uFill>
                <a:solidFill>
                  <a:srgbClr val="FFFFFF"/>
                </a:solidFill>
              </a:uFill>
            </a:endParaRPr>
          </a:p>
          <a:p>
            <a:pPr marL="800280" lvl="1" indent="-342000">
              <a:buClr>
                <a:srgbClr val="8AD0D6"/>
              </a:buClr>
              <a:buSzPct val="80000"/>
              <a:buFont typeface="Wingdings 3" charset="2"/>
              <a:buChar char=""/>
            </a:pPr>
            <a:r>
              <a:rPr lang="el-GR" sz="2400" spc="-1" dirty="0" smtClean="0">
                <a:solidFill>
                  <a:srgbClr val="FFFFFF"/>
                </a:solidFill>
                <a:uFill>
                  <a:solidFill>
                    <a:srgbClr val="FFFFFF"/>
                  </a:solidFill>
                </a:uFill>
              </a:rPr>
              <a:t>Με </a:t>
            </a:r>
            <a:r>
              <a:rPr lang="el-GR" sz="2400" spc="-1" dirty="0">
                <a:solidFill>
                  <a:srgbClr val="FFFFFF"/>
                </a:solidFill>
                <a:uFill>
                  <a:solidFill>
                    <a:srgbClr val="FFFFFF"/>
                  </a:solidFill>
                </a:uFill>
              </a:rPr>
              <a:t>την αρίθμηση και την αλληλουχία των τμημάτων, το TCP μπορεί να διασφαλίσει ότι αυτά τα τμήματα </a:t>
            </a:r>
            <a:r>
              <a:rPr lang="el-GR" sz="2400" spc="-1" dirty="0" err="1">
                <a:solidFill>
                  <a:srgbClr val="FFFFFF"/>
                </a:solidFill>
                <a:uFill>
                  <a:solidFill>
                    <a:srgbClr val="FFFFFF"/>
                  </a:solidFill>
                </a:uFill>
              </a:rPr>
              <a:t>επανασυναρμολογούνται</a:t>
            </a:r>
            <a:r>
              <a:rPr lang="el-GR" sz="2400" spc="-1" dirty="0">
                <a:solidFill>
                  <a:srgbClr val="FFFFFF"/>
                </a:solidFill>
                <a:uFill>
                  <a:solidFill>
                    <a:srgbClr val="FFFFFF"/>
                  </a:solidFill>
                </a:uFill>
              </a:rPr>
              <a:t> στην σωστή σειρά.</a:t>
            </a:r>
          </a:p>
          <a:p>
            <a:pPr marL="343080" indent="-342000">
              <a:lnSpc>
                <a:spcPct val="100000"/>
              </a:lnSpc>
              <a:buClr>
                <a:srgbClr val="8AD0D6"/>
              </a:buClr>
              <a:buSzPct val="80000"/>
              <a:buFont typeface="Wingdings 3" charset="2"/>
              <a:buChar char=""/>
            </a:pPr>
            <a:endParaRPr lang="el-GR" sz="2800" spc="-1" dirty="0">
              <a:solidFill>
                <a:srgbClr val="FFFFFF"/>
              </a:solidFill>
              <a:uFill>
                <a:solidFill>
                  <a:srgbClr val="FFFFFF"/>
                </a:solidFill>
              </a:uFil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3131997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l-GR" sz="4400" dirty="0"/>
              <a:t>Χαρακτηριστικά </a:t>
            </a:r>
            <a:r>
              <a:rPr lang="en-US" sz="4400" dirty="0" smtClean="0"/>
              <a:t>TCP</a:t>
            </a:r>
            <a:r>
              <a:rPr lang="el-GR" sz="4400" dirty="0" smtClean="0"/>
              <a:t> (3)</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57972"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Έλεγχος ροής</a:t>
            </a:r>
          </a:p>
          <a:p>
            <a:pPr marL="800280" lvl="1" indent="-342000">
              <a:buClr>
                <a:srgbClr val="8AD0D6"/>
              </a:buClr>
              <a:buSzPct val="80000"/>
              <a:buFont typeface="Wingdings 3" charset="2"/>
              <a:buChar char=""/>
            </a:pPr>
            <a:r>
              <a:rPr lang="el-GR" sz="2800" spc="-1" dirty="0">
                <a:solidFill>
                  <a:srgbClr val="FFFFFF"/>
                </a:solidFill>
                <a:uFill>
                  <a:solidFill>
                    <a:srgbClr val="FFFFFF"/>
                  </a:solidFill>
                </a:uFill>
              </a:rPr>
              <a:t>Οι </a:t>
            </a:r>
            <a:r>
              <a:rPr lang="el-GR" sz="2800" spc="-1" dirty="0" smtClean="0">
                <a:solidFill>
                  <a:srgbClr val="FFFFFF"/>
                </a:solidFill>
                <a:uFill>
                  <a:solidFill>
                    <a:srgbClr val="FFFFFF"/>
                  </a:solidFill>
                </a:uFill>
              </a:rPr>
              <a:t>συσκευές </a:t>
            </a:r>
            <a:r>
              <a:rPr lang="el-GR" sz="2800" spc="-1" dirty="0">
                <a:solidFill>
                  <a:srgbClr val="FFFFFF"/>
                </a:solidFill>
                <a:uFill>
                  <a:solidFill>
                    <a:srgbClr val="FFFFFF"/>
                  </a:solidFill>
                </a:uFill>
              </a:rPr>
              <a:t>δικτύου έχουν περιορισμένους πόρους, όπως η μνήμη και η ισχύς επεξεργασίας. Όταν το TCP γνωρίζει ότι οι πόροι αυτοί είναι υπερβολικοί, μπορεί να ζητήσει από την εφαρμογή αποστολής να μειώσει το ρυθμό ροής δεδομένων. </a:t>
            </a:r>
            <a:endParaRPr lang="el-GR" sz="2800" spc="-1" dirty="0" smtClean="0">
              <a:solidFill>
                <a:srgbClr val="FFFFFF"/>
              </a:solidFill>
              <a:uFill>
                <a:solidFill>
                  <a:srgbClr val="FFFFFF"/>
                </a:solidFill>
              </a:uFill>
            </a:endParaRPr>
          </a:p>
          <a:p>
            <a:pPr marL="800280" lvl="1" indent="-342000">
              <a:buClr>
                <a:srgbClr val="8AD0D6"/>
              </a:buClr>
              <a:buSzPct val="80000"/>
              <a:buFont typeface="Wingdings 3" charset="2"/>
              <a:buChar char=""/>
            </a:pPr>
            <a:r>
              <a:rPr lang="el-GR" sz="2800" spc="-1" dirty="0" smtClean="0">
                <a:solidFill>
                  <a:srgbClr val="FFFFFF"/>
                </a:solidFill>
                <a:uFill>
                  <a:solidFill>
                    <a:srgbClr val="FFFFFF"/>
                  </a:solidFill>
                </a:uFill>
              </a:rPr>
              <a:t>Αυτό </a:t>
            </a:r>
            <a:r>
              <a:rPr lang="el-GR" sz="2800" spc="-1" dirty="0">
                <a:solidFill>
                  <a:srgbClr val="FFFFFF"/>
                </a:solidFill>
                <a:uFill>
                  <a:solidFill>
                    <a:srgbClr val="FFFFFF"/>
                  </a:solidFill>
                </a:uFill>
              </a:rPr>
              <a:t>γίνεται μέσω του TCP που ρυθμίζει την ποσότητα δεδομένων που μεταδίδει η πηγή. </a:t>
            </a:r>
            <a:endParaRPr lang="el-GR" sz="2800" spc="-1" dirty="0" smtClean="0">
              <a:solidFill>
                <a:srgbClr val="FFFFFF"/>
              </a:solidFill>
              <a:uFill>
                <a:solidFill>
                  <a:srgbClr val="FFFFFF"/>
                </a:solidFill>
              </a:uFill>
            </a:endParaRPr>
          </a:p>
          <a:p>
            <a:pPr marL="800280" lvl="1" indent="-342000">
              <a:buClr>
                <a:srgbClr val="8AD0D6"/>
              </a:buClr>
              <a:buSzPct val="80000"/>
              <a:buFont typeface="Wingdings 3" charset="2"/>
              <a:buChar char=""/>
            </a:pPr>
            <a:r>
              <a:rPr lang="el-GR" sz="2800" spc="-1" dirty="0" smtClean="0">
                <a:solidFill>
                  <a:srgbClr val="FFFFFF"/>
                </a:solidFill>
                <a:uFill>
                  <a:solidFill>
                    <a:srgbClr val="FFFFFF"/>
                  </a:solidFill>
                </a:uFill>
              </a:rPr>
              <a:t>Ο </a:t>
            </a:r>
            <a:r>
              <a:rPr lang="el-GR" sz="2800" spc="-1" dirty="0">
                <a:solidFill>
                  <a:srgbClr val="FFFFFF"/>
                </a:solidFill>
                <a:uFill>
                  <a:solidFill>
                    <a:srgbClr val="FFFFFF"/>
                  </a:solidFill>
                </a:uFill>
              </a:rPr>
              <a:t>έλεγχος ροής μπορεί να αποτρέψει την ανάγκη για αναμετάδοση των δεδομένων όταν οι πόροι του κεντρικού υπολογιστή υποδοχής είναι </a:t>
            </a:r>
            <a:r>
              <a:rPr lang="el-GR" sz="2800" spc="-1" dirty="0" smtClean="0">
                <a:solidFill>
                  <a:srgbClr val="FFFFFF"/>
                </a:solidFill>
                <a:uFill>
                  <a:solidFill>
                    <a:srgbClr val="FFFFFF"/>
                  </a:solidFill>
                </a:uFill>
              </a:rPr>
              <a:t>στα όριά τους.</a:t>
            </a:r>
            <a:endParaRPr lang="el-GR" sz="2800" spc="-1" dirty="0">
              <a:solidFill>
                <a:srgbClr val="FFFFFF"/>
              </a:solidFill>
              <a:uFill>
                <a:solidFill>
                  <a:srgbClr val="FFFFFF"/>
                </a:solidFill>
              </a:uFil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1102391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l-GR" sz="4400" dirty="0" smtClean="0"/>
              <a:t>Κεφαλίδα </a:t>
            </a:r>
            <a:r>
              <a:rPr lang="en-US" sz="4400" dirty="0" smtClean="0"/>
              <a:t>TCP</a:t>
            </a:r>
            <a:r>
              <a:rPr lang="el-GR" sz="4400" dirty="0" smtClean="0"/>
              <a:t> (1)</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57972"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Το TCP είναι ένα </a:t>
            </a:r>
            <a:r>
              <a:rPr lang="en-US" sz="2800" spc="-1" dirty="0" err="1">
                <a:solidFill>
                  <a:srgbClr val="FFFFFF"/>
                </a:solidFill>
                <a:uFill>
                  <a:solidFill>
                    <a:srgbClr val="FFFFFF"/>
                  </a:solidFill>
                </a:uFill>
              </a:rPr>
              <a:t>stateful</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πρωτόκολλο. </a:t>
            </a:r>
            <a:endParaRPr lang="el-GR" sz="28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Ένα </a:t>
            </a:r>
            <a:r>
              <a:rPr lang="en-US" sz="2800" spc="-1" dirty="0" err="1">
                <a:solidFill>
                  <a:srgbClr val="FFFFFF"/>
                </a:solidFill>
                <a:uFill>
                  <a:solidFill>
                    <a:srgbClr val="FFFFFF"/>
                  </a:solidFill>
                </a:uFill>
              </a:rPr>
              <a:t>stateful</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πρωτόκολλο είναι ένα πρωτόκολλο που παρακολουθεί την κατάσταση της επικοινωνίας</a:t>
            </a:r>
            <a:r>
              <a:rPr lang="el-GR" sz="2800" spc="-1" dirty="0" smtClean="0">
                <a:solidFill>
                  <a:srgbClr val="FFFFFF"/>
                </a:solidFill>
                <a:uFill>
                  <a:solidFill>
                    <a:srgbClr val="FFFFFF"/>
                  </a:solidFill>
                </a:uFill>
              </a:rPr>
              <a:t>.</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Για </a:t>
            </a:r>
            <a:r>
              <a:rPr lang="el-GR" sz="2800" spc="-1" dirty="0">
                <a:solidFill>
                  <a:srgbClr val="FFFFFF"/>
                </a:solidFill>
                <a:uFill>
                  <a:solidFill>
                    <a:srgbClr val="FFFFFF"/>
                  </a:solidFill>
                </a:uFill>
              </a:rPr>
              <a:t>την παρακολούθηση της κατάστασης μιας περιόδου λειτουργίας, το TCP καταγράφει τις πληροφορίες που έχει αποστείλει και ποιες πληροφορίες έχουν αναγνωριστεί</a:t>
            </a:r>
            <a:r>
              <a:rPr lang="el-GR" sz="2800" spc="-1" dirty="0" smtClean="0">
                <a:solidFill>
                  <a:srgbClr val="FFFFFF"/>
                </a:solidFill>
                <a:uFill>
                  <a:solidFill>
                    <a:srgbClr val="FFFFFF"/>
                  </a:solidFill>
                </a:uFill>
              </a:rPr>
              <a:t>.</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Η </a:t>
            </a:r>
            <a:r>
              <a:rPr lang="en-US" sz="2800" spc="-1" dirty="0" err="1">
                <a:solidFill>
                  <a:srgbClr val="FFFFFF"/>
                </a:solidFill>
                <a:uFill>
                  <a:solidFill>
                    <a:srgbClr val="FFFFFF"/>
                  </a:solidFill>
                </a:uFill>
              </a:rPr>
              <a:t>stateful</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συνεδρία ξεκινά με τη </a:t>
            </a:r>
            <a:r>
              <a:rPr lang="el-GR" sz="2800" spc="-1" dirty="0" smtClean="0">
                <a:solidFill>
                  <a:srgbClr val="FFFFFF"/>
                </a:solidFill>
                <a:uFill>
                  <a:solidFill>
                    <a:srgbClr val="FFFFFF"/>
                  </a:solidFill>
                </a:uFill>
              </a:rPr>
              <a:t>εγκατάσταση της συνόδου </a:t>
            </a:r>
            <a:r>
              <a:rPr lang="el-GR" sz="2800" spc="-1" dirty="0">
                <a:solidFill>
                  <a:srgbClr val="FFFFFF"/>
                </a:solidFill>
                <a:uFill>
                  <a:solidFill>
                    <a:srgbClr val="FFFFFF"/>
                  </a:solidFill>
                </a:uFill>
              </a:rPr>
              <a:t>και τελειώνει </a:t>
            </a:r>
            <a:r>
              <a:rPr lang="el-GR" sz="2800" spc="-1" dirty="0" smtClean="0">
                <a:solidFill>
                  <a:srgbClr val="FFFFFF"/>
                </a:solidFill>
                <a:uFill>
                  <a:solidFill>
                    <a:srgbClr val="FFFFFF"/>
                  </a:solidFill>
                </a:uFill>
              </a:rPr>
              <a:t>με </a:t>
            </a:r>
            <a:r>
              <a:rPr lang="el-GR" sz="2800" spc="-1" dirty="0">
                <a:solidFill>
                  <a:srgbClr val="FFFFFF"/>
                </a:solidFill>
                <a:uFill>
                  <a:solidFill>
                    <a:srgbClr val="FFFFFF"/>
                  </a:solidFill>
                </a:uFill>
              </a:rPr>
              <a:t>τον τερματισμό της </a:t>
            </a:r>
            <a:r>
              <a:rPr lang="el-GR" sz="2800" spc="-1" dirty="0" smtClean="0">
                <a:solidFill>
                  <a:srgbClr val="FFFFFF"/>
                </a:solidFill>
                <a:uFill>
                  <a:solidFill>
                    <a:srgbClr val="FFFFFF"/>
                  </a:solidFill>
                </a:uFill>
              </a:rPr>
              <a:t>αυτής.</a:t>
            </a:r>
            <a:endParaRPr lang="el-GR" sz="2800" spc="-1" dirty="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Κάθε τμήμα </a:t>
            </a:r>
            <a:r>
              <a:rPr lang="el-GR" sz="2800" spc="-1" dirty="0">
                <a:solidFill>
                  <a:srgbClr val="FFFFFF"/>
                </a:solidFill>
                <a:uFill>
                  <a:solidFill>
                    <a:srgbClr val="FFFFFF"/>
                  </a:solidFill>
                </a:uFill>
              </a:rPr>
              <a:t>TCP έχει 20 </a:t>
            </a:r>
            <a:r>
              <a:rPr lang="el-GR" sz="2800" spc="-1" dirty="0" err="1">
                <a:solidFill>
                  <a:srgbClr val="FFFFFF"/>
                </a:solidFill>
                <a:uFill>
                  <a:solidFill>
                    <a:srgbClr val="FFFFFF"/>
                  </a:solidFill>
                </a:uFill>
              </a:rPr>
              <a:t>bytes</a:t>
            </a:r>
            <a:r>
              <a:rPr lang="el-GR" sz="2800" spc="-1" dirty="0">
                <a:solidFill>
                  <a:srgbClr val="FFFFFF"/>
                </a:solidFill>
                <a:uFill>
                  <a:solidFill>
                    <a:srgbClr val="FFFFFF"/>
                  </a:solidFill>
                </a:uFill>
              </a:rPr>
              <a:t> </a:t>
            </a:r>
            <a:r>
              <a:rPr lang="el-GR" sz="2800" spc="-1" dirty="0" smtClean="0">
                <a:solidFill>
                  <a:srgbClr val="FFFFFF"/>
                </a:solidFill>
                <a:uFill>
                  <a:solidFill>
                    <a:srgbClr val="FFFFFF"/>
                  </a:solidFill>
                </a:uFill>
              </a:rPr>
              <a:t>στην </a:t>
            </a:r>
            <a:r>
              <a:rPr lang="el-GR" sz="2800" spc="-1" dirty="0">
                <a:solidFill>
                  <a:srgbClr val="FFFFFF"/>
                </a:solidFill>
                <a:uFill>
                  <a:solidFill>
                    <a:srgbClr val="FFFFFF"/>
                  </a:solidFill>
                </a:uFill>
              </a:rPr>
              <a:t>κεφαλίδα που ενσωματώνει τα δεδομένα </a:t>
            </a:r>
            <a:r>
              <a:rPr lang="el-GR" sz="2800" spc="-1" dirty="0" smtClean="0">
                <a:solidFill>
                  <a:srgbClr val="FFFFFF"/>
                </a:solidFill>
                <a:uFill>
                  <a:solidFill>
                    <a:srgbClr val="FFFFFF"/>
                  </a:solidFill>
                </a:uFill>
              </a:rPr>
              <a:t>του επιπέδου </a:t>
            </a:r>
            <a:r>
              <a:rPr lang="el-GR" sz="2800" spc="-1" dirty="0">
                <a:solidFill>
                  <a:srgbClr val="FFFFFF"/>
                </a:solidFill>
                <a:uFill>
                  <a:solidFill>
                    <a:srgbClr val="FFFFFF"/>
                  </a:solidFill>
                </a:uFill>
              </a:rPr>
              <a:t>εφαρμογής</a:t>
            </a: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6475121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l-GR" sz="4400" dirty="0" smtClean="0"/>
              <a:t>Κεφαλίδα </a:t>
            </a:r>
            <a:r>
              <a:rPr lang="en-US" sz="4400" dirty="0" smtClean="0"/>
              <a:t>TCP</a:t>
            </a:r>
            <a:r>
              <a:rPr lang="el-GR" sz="4400" dirty="0" smtClean="0"/>
              <a:t> (2)</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2586717" y="1146240"/>
            <a:ext cx="7066733" cy="5245783"/>
          </a:xfrm>
          <a:prstGeom prst="rect">
            <a:avLst/>
          </a:prstGeom>
        </p:spPr>
      </p:pic>
    </p:spTree>
    <p:extLst>
      <p:ext uri="{BB962C8B-B14F-4D97-AF65-F5344CB8AC3E}">
        <p14:creationId xmlns:p14="http://schemas.microsoft.com/office/powerpoint/2010/main" val="21592200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l-GR" sz="4400" dirty="0" smtClean="0"/>
              <a:t>Κεφαλίδα </a:t>
            </a:r>
            <a:r>
              <a:rPr lang="en-US" sz="4400" dirty="0" smtClean="0"/>
              <a:t>TCP</a:t>
            </a:r>
            <a:r>
              <a:rPr lang="el-GR" sz="4400" dirty="0" smtClean="0"/>
              <a:t> (3)</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57972"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n-US" sz="2200" spc="-1" dirty="0">
                <a:solidFill>
                  <a:srgbClr val="FFFFFF"/>
                </a:solidFill>
                <a:uFill>
                  <a:solidFill>
                    <a:srgbClr val="FFFFFF"/>
                  </a:solidFill>
                </a:uFill>
              </a:rPr>
              <a:t>Source Port (16 bits) and Destination Port (16 bits) - </a:t>
            </a:r>
            <a:r>
              <a:rPr lang="el-GR" sz="2200" spc="-1" dirty="0">
                <a:solidFill>
                  <a:srgbClr val="FFFFFF"/>
                </a:solidFill>
                <a:uFill>
                  <a:solidFill>
                    <a:srgbClr val="FFFFFF"/>
                  </a:solidFill>
                </a:uFill>
              </a:rPr>
              <a:t>Χρησιμοποιείται για την αναγνώριση της εφαρμογής.</a:t>
            </a:r>
            <a:endParaRPr lang="en-US" sz="2200" spc="-1" dirty="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n-US" sz="2200" spc="-1" dirty="0">
                <a:solidFill>
                  <a:srgbClr val="FFFFFF"/>
                </a:solidFill>
                <a:uFill>
                  <a:solidFill>
                    <a:srgbClr val="FFFFFF"/>
                  </a:solidFill>
                </a:uFill>
              </a:rPr>
              <a:t>Sequence number (32 bits) - </a:t>
            </a:r>
            <a:r>
              <a:rPr lang="el-GR" sz="2200" spc="-1" dirty="0">
                <a:solidFill>
                  <a:srgbClr val="FFFFFF"/>
                </a:solidFill>
                <a:uFill>
                  <a:solidFill>
                    <a:srgbClr val="FFFFFF"/>
                  </a:solidFill>
                </a:uFill>
              </a:rPr>
              <a:t>Χρησιμοποιείται για λόγους ανασυγκρότησης δεδομένων</a:t>
            </a:r>
            <a:r>
              <a:rPr lang="el-GR" sz="2200" spc="-1" dirty="0" smtClean="0">
                <a:solidFill>
                  <a:srgbClr val="FFFFFF"/>
                </a:solidFill>
                <a:uFill>
                  <a:solidFill>
                    <a:srgbClr val="FFFFFF"/>
                  </a:solidFill>
                </a:uFill>
              </a:rPr>
              <a:t>.</a:t>
            </a:r>
          </a:p>
          <a:p>
            <a:pPr marL="343080" indent="-342000">
              <a:lnSpc>
                <a:spcPct val="100000"/>
              </a:lnSpc>
              <a:buClr>
                <a:srgbClr val="8AD0D6"/>
              </a:buClr>
              <a:buSzPct val="80000"/>
              <a:buFont typeface="Wingdings 3" charset="2"/>
              <a:buChar char=""/>
            </a:pPr>
            <a:r>
              <a:rPr lang="en-US" sz="2200" spc="-1" dirty="0" smtClean="0">
                <a:solidFill>
                  <a:srgbClr val="FFFFFF"/>
                </a:solidFill>
                <a:uFill>
                  <a:solidFill>
                    <a:srgbClr val="FFFFFF"/>
                  </a:solidFill>
                </a:uFill>
              </a:rPr>
              <a:t>Acknowledgment </a:t>
            </a:r>
            <a:r>
              <a:rPr lang="en-US" sz="2200" spc="-1" dirty="0">
                <a:solidFill>
                  <a:srgbClr val="FFFFFF"/>
                </a:solidFill>
                <a:uFill>
                  <a:solidFill>
                    <a:srgbClr val="FFFFFF"/>
                  </a:solidFill>
                </a:uFill>
              </a:rPr>
              <a:t>number (32 bits) - </a:t>
            </a:r>
            <a:r>
              <a:rPr lang="el-GR" sz="2200" spc="-1" dirty="0">
                <a:solidFill>
                  <a:srgbClr val="FFFFFF"/>
                </a:solidFill>
                <a:uFill>
                  <a:solidFill>
                    <a:srgbClr val="FFFFFF"/>
                  </a:solidFill>
                </a:uFill>
              </a:rPr>
              <a:t>Υποδεικνύει ότι έχουν ληφθεί δεδομένα και ότι το επόμενο </a:t>
            </a:r>
            <a:r>
              <a:rPr lang="el-GR" sz="2200" spc="-1" dirty="0" err="1">
                <a:solidFill>
                  <a:srgbClr val="FFFFFF"/>
                </a:solidFill>
                <a:uFill>
                  <a:solidFill>
                    <a:srgbClr val="FFFFFF"/>
                  </a:solidFill>
                </a:uFill>
              </a:rPr>
              <a:t>byte</a:t>
            </a:r>
            <a:r>
              <a:rPr lang="el-GR" sz="2200" spc="-1" dirty="0">
                <a:solidFill>
                  <a:srgbClr val="FFFFFF"/>
                </a:solidFill>
                <a:uFill>
                  <a:solidFill>
                    <a:srgbClr val="FFFFFF"/>
                  </a:solidFill>
                </a:uFill>
              </a:rPr>
              <a:t> αναμένεται από την πηγή.</a:t>
            </a:r>
            <a:endParaRPr lang="en-US" sz="2200" spc="-1" dirty="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n-US" sz="2200" spc="-1" dirty="0">
                <a:solidFill>
                  <a:srgbClr val="FFFFFF"/>
                </a:solidFill>
                <a:uFill>
                  <a:solidFill>
                    <a:srgbClr val="FFFFFF"/>
                  </a:solidFill>
                </a:uFill>
              </a:rPr>
              <a:t>Header length (4 bits) - </a:t>
            </a:r>
            <a:r>
              <a:rPr lang="el-GR" sz="2200" spc="-1" dirty="0">
                <a:solidFill>
                  <a:srgbClr val="FFFFFF"/>
                </a:solidFill>
                <a:uFill>
                  <a:solidFill>
                    <a:srgbClr val="FFFFFF"/>
                  </a:solidFill>
                </a:uFill>
              </a:rPr>
              <a:t>Γνωστό ως </a:t>
            </a:r>
            <a:r>
              <a:rPr lang="en-US" sz="2200" spc="-1" dirty="0">
                <a:solidFill>
                  <a:srgbClr val="FFFFFF"/>
                </a:solidFill>
                <a:uFill>
                  <a:solidFill>
                    <a:srgbClr val="FFFFFF"/>
                  </a:solidFill>
                </a:uFill>
              </a:rPr>
              <a:t>ʺdata offset</a:t>
            </a:r>
            <a:r>
              <a:rPr lang="en-US" sz="2200" spc="-1" dirty="0" smtClean="0">
                <a:solidFill>
                  <a:srgbClr val="FFFFFF"/>
                </a:solidFill>
                <a:uFill>
                  <a:solidFill>
                    <a:srgbClr val="FFFFFF"/>
                  </a:solidFill>
                </a:uFill>
              </a:rPr>
              <a:t>ʺ</a:t>
            </a:r>
            <a:r>
              <a:rPr lang="el-GR" sz="2200" spc="-1" dirty="0" smtClean="0">
                <a:solidFill>
                  <a:srgbClr val="FFFFFF"/>
                </a:solidFill>
                <a:uFill>
                  <a:solidFill>
                    <a:srgbClr val="FFFFFF"/>
                  </a:solidFill>
                </a:uFill>
              </a:rPr>
              <a:t>.Υποδεικνύει </a:t>
            </a:r>
            <a:r>
              <a:rPr lang="el-GR" sz="2200" spc="-1" dirty="0">
                <a:solidFill>
                  <a:srgbClr val="FFFFFF"/>
                </a:solidFill>
                <a:uFill>
                  <a:solidFill>
                    <a:srgbClr val="FFFFFF"/>
                  </a:solidFill>
                </a:uFill>
              </a:rPr>
              <a:t>το μήκος της κεφαλίδας του τμήματος TCP</a:t>
            </a:r>
            <a:r>
              <a:rPr lang="el-GR" sz="2200" spc="-1" dirty="0" smtClean="0">
                <a:solidFill>
                  <a:srgbClr val="FFFFFF"/>
                </a:solidFill>
                <a:uFill>
                  <a:solidFill>
                    <a:srgbClr val="FFFFFF"/>
                  </a:solidFill>
                </a:uFill>
              </a:rPr>
              <a:t>.</a:t>
            </a:r>
            <a:r>
              <a:rPr lang="en-US" sz="2200" spc="-1" dirty="0" smtClean="0">
                <a:solidFill>
                  <a:srgbClr val="FFFFFF"/>
                </a:solidFill>
                <a:uFill>
                  <a:solidFill>
                    <a:srgbClr val="FFFFFF"/>
                  </a:solidFill>
                </a:uFill>
              </a:rPr>
              <a:t> Reserved </a:t>
            </a:r>
            <a:r>
              <a:rPr lang="en-US" sz="2200" spc="-1" dirty="0">
                <a:solidFill>
                  <a:srgbClr val="FFFFFF"/>
                </a:solidFill>
                <a:uFill>
                  <a:solidFill>
                    <a:srgbClr val="FFFFFF"/>
                  </a:solidFill>
                </a:uFill>
              </a:rPr>
              <a:t>(6 bits) - </a:t>
            </a:r>
            <a:r>
              <a:rPr lang="el-GR" sz="2200" spc="-1" dirty="0">
                <a:solidFill>
                  <a:srgbClr val="FFFFFF"/>
                </a:solidFill>
                <a:uFill>
                  <a:solidFill>
                    <a:srgbClr val="FFFFFF"/>
                  </a:solidFill>
                </a:uFill>
              </a:rPr>
              <a:t>Το πεδίο αυτό προορίζεται για το μέλλον. </a:t>
            </a:r>
            <a:endParaRPr lang="el-GR" sz="22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n-US" sz="2200" spc="-1" dirty="0" smtClean="0">
                <a:solidFill>
                  <a:srgbClr val="FFFFFF"/>
                </a:solidFill>
                <a:uFill>
                  <a:solidFill>
                    <a:srgbClr val="FFFFFF"/>
                  </a:solidFill>
                </a:uFill>
              </a:rPr>
              <a:t>Control </a:t>
            </a:r>
            <a:r>
              <a:rPr lang="en-US" sz="2200" spc="-1" dirty="0">
                <a:solidFill>
                  <a:srgbClr val="FFFFFF"/>
                </a:solidFill>
                <a:uFill>
                  <a:solidFill>
                    <a:srgbClr val="FFFFFF"/>
                  </a:solidFill>
                </a:uFill>
              </a:rPr>
              <a:t>bits (6 bits) - </a:t>
            </a:r>
            <a:r>
              <a:rPr lang="el-GR" sz="2200" spc="-1" dirty="0">
                <a:solidFill>
                  <a:srgbClr val="FFFFFF"/>
                </a:solidFill>
                <a:uFill>
                  <a:solidFill>
                    <a:srgbClr val="FFFFFF"/>
                  </a:solidFill>
                </a:uFill>
              </a:rPr>
              <a:t>Περιλαμβάνει κωδικούς </a:t>
            </a:r>
            <a:r>
              <a:rPr lang="el-GR" sz="2200" spc="-1" dirty="0" err="1">
                <a:solidFill>
                  <a:srgbClr val="FFFFFF"/>
                </a:solidFill>
                <a:uFill>
                  <a:solidFill>
                    <a:srgbClr val="FFFFFF"/>
                  </a:solidFill>
                </a:uFill>
              </a:rPr>
              <a:t>bit</a:t>
            </a:r>
            <a:r>
              <a:rPr lang="el-GR" sz="2200" spc="-1" dirty="0">
                <a:solidFill>
                  <a:srgbClr val="FFFFFF"/>
                </a:solidFill>
                <a:uFill>
                  <a:solidFill>
                    <a:srgbClr val="FFFFFF"/>
                  </a:solidFill>
                </a:uFill>
              </a:rPr>
              <a:t> ή σημαίες, οι οποίες υποδεικνύουν το σκοπό και τη λειτουργία του τμήματος TCP. </a:t>
            </a:r>
            <a:endParaRPr lang="el-GR" sz="22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n-US" sz="2200" spc="-1" dirty="0" smtClean="0">
                <a:solidFill>
                  <a:srgbClr val="FFFFFF"/>
                </a:solidFill>
                <a:uFill>
                  <a:solidFill>
                    <a:srgbClr val="FFFFFF"/>
                  </a:solidFill>
                </a:uFill>
              </a:rPr>
              <a:t>Window </a:t>
            </a:r>
            <a:r>
              <a:rPr lang="en-US" sz="2200" spc="-1" dirty="0">
                <a:solidFill>
                  <a:srgbClr val="FFFFFF"/>
                </a:solidFill>
                <a:uFill>
                  <a:solidFill>
                    <a:srgbClr val="FFFFFF"/>
                  </a:solidFill>
                </a:uFill>
              </a:rPr>
              <a:t>size (16 bits) - </a:t>
            </a:r>
            <a:r>
              <a:rPr lang="el-GR" sz="2200" spc="-1" dirty="0">
                <a:solidFill>
                  <a:srgbClr val="FFFFFF"/>
                </a:solidFill>
                <a:uFill>
                  <a:solidFill>
                    <a:srgbClr val="FFFFFF"/>
                  </a:solidFill>
                </a:uFill>
              </a:rPr>
              <a:t>Υποδεικνύει τον αριθμό των </a:t>
            </a:r>
            <a:r>
              <a:rPr lang="el-GR" sz="2200" spc="-1" dirty="0" err="1">
                <a:solidFill>
                  <a:srgbClr val="FFFFFF"/>
                </a:solidFill>
                <a:uFill>
                  <a:solidFill>
                    <a:srgbClr val="FFFFFF"/>
                  </a:solidFill>
                </a:uFill>
              </a:rPr>
              <a:t>bytes</a:t>
            </a:r>
            <a:r>
              <a:rPr lang="el-GR" sz="2200" spc="-1" dirty="0">
                <a:solidFill>
                  <a:srgbClr val="FFFFFF"/>
                </a:solidFill>
                <a:uFill>
                  <a:solidFill>
                    <a:srgbClr val="FFFFFF"/>
                  </a:solidFill>
                </a:uFill>
              </a:rPr>
              <a:t> που μπορούν να γίνουν αποδεκτά ταυτόχρονα.</a:t>
            </a:r>
            <a:endParaRPr lang="en-US" sz="2200" spc="-1" dirty="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n-US" sz="2200" spc="-1" dirty="0">
                <a:solidFill>
                  <a:srgbClr val="FFFFFF"/>
                </a:solidFill>
                <a:uFill>
                  <a:solidFill>
                    <a:srgbClr val="FFFFFF"/>
                  </a:solidFill>
                </a:uFill>
              </a:rPr>
              <a:t>Checksum (16 bits) - </a:t>
            </a:r>
            <a:r>
              <a:rPr lang="el-GR" sz="2200" spc="-1" dirty="0">
                <a:solidFill>
                  <a:srgbClr val="FFFFFF"/>
                </a:solidFill>
                <a:uFill>
                  <a:solidFill>
                    <a:srgbClr val="FFFFFF"/>
                  </a:solidFill>
                </a:uFill>
              </a:rPr>
              <a:t>Χρησιμοποιείται για τον έλεγχο σφαλμάτων της κεφαλίδας τμήματος και των δεδομένων.</a:t>
            </a:r>
            <a:endParaRPr lang="en-US" sz="2200" spc="-1" dirty="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n-US" sz="2200" spc="-1" dirty="0">
                <a:solidFill>
                  <a:srgbClr val="FFFFFF"/>
                </a:solidFill>
                <a:uFill>
                  <a:solidFill>
                    <a:srgbClr val="FFFFFF"/>
                  </a:solidFill>
                </a:uFill>
              </a:rPr>
              <a:t>Urgent (16 bits) - </a:t>
            </a:r>
            <a:r>
              <a:rPr lang="el-GR" sz="2200" spc="-1" dirty="0">
                <a:solidFill>
                  <a:srgbClr val="FFFFFF"/>
                </a:solidFill>
                <a:uFill>
                  <a:solidFill>
                    <a:srgbClr val="FFFFFF"/>
                  </a:solidFill>
                </a:uFill>
              </a:rPr>
              <a:t>Υποδεικνύει εάν τα δεδομένα είναι επείγοντα.</a:t>
            </a: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7096533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l-GR" sz="4400" dirty="0"/>
              <a:t>Χαρακτηριστικά </a:t>
            </a:r>
            <a:r>
              <a:rPr lang="en-US" sz="4400" dirty="0" smtClean="0"/>
              <a:t>UDP</a:t>
            </a:r>
            <a:r>
              <a:rPr lang="el-GR" sz="4400" dirty="0" smtClean="0"/>
              <a:t> (1)</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57972"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400" spc="-1" dirty="0">
                <a:solidFill>
                  <a:srgbClr val="FFFFFF"/>
                </a:solidFill>
                <a:uFill>
                  <a:solidFill>
                    <a:srgbClr val="FFFFFF"/>
                  </a:solidFill>
                </a:uFill>
              </a:rPr>
              <a:t>Το πρωτόκολλο </a:t>
            </a:r>
            <a:r>
              <a:rPr lang="el-GR" sz="2400" spc="-1" dirty="0" err="1">
                <a:solidFill>
                  <a:srgbClr val="FFFFFF"/>
                </a:solidFill>
                <a:uFill>
                  <a:solidFill>
                    <a:srgbClr val="FFFFFF"/>
                  </a:solidFill>
                </a:uFill>
              </a:rPr>
              <a:t>User</a:t>
            </a:r>
            <a:r>
              <a:rPr lang="el-GR" sz="2400" spc="-1" dirty="0">
                <a:solidFill>
                  <a:srgbClr val="FFFFFF"/>
                </a:solidFill>
                <a:uFill>
                  <a:solidFill>
                    <a:srgbClr val="FFFFFF"/>
                  </a:solidFill>
                </a:uFill>
              </a:rPr>
              <a:t> </a:t>
            </a:r>
            <a:r>
              <a:rPr lang="el-GR" sz="2400" spc="-1" dirty="0" err="1">
                <a:solidFill>
                  <a:srgbClr val="FFFFFF"/>
                </a:solidFill>
                <a:uFill>
                  <a:solidFill>
                    <a:srgbClr val="FFFFFF"/>
                  </a:solidFill>
                </a:uFill>
              </a:rPr>
              <a:t>Datagram</a:t>
            </a:r>
            <a:r>
              <a:rPr lang="el-GR" sz="2400" spc="-1" dirty="0">
                <a:solidFill>
                  <a:srgbClr val="FFFFFF"/>
                </a:solidFill>
                <a:uFill>
                  <a:solidFill>
                    <a:srgbClr val="FFFFFF"/>
                  </a:solidFill>
                </a:uFill>
              </a:rPr>
              <a:t> </a:t>
            </a:r>
            <a:r>
              <a:rPr lang="el-GR" sz="2400" spc="-1" dirty="0" err="1">
                <a:solidFill>
                  <a:srgbClr val="FFFFFF"/>
                </a:solidFill>
                <a:uFill>
                  <a:solidFill>
                    <a:srgbClr val="FFFFFF"/>
                  </a:solidFill>
                </a:uFill>
              </a:rPr>
              <a:t>Protocol</a:t>
            </a:r>
            <a:r>
              <a:rPr lang="el-GR" sz="2400" spc="-1" dirty="0">
                <a:solidFill>
                  <a:srgbClr val="FFFFFF"/>
                </a:solidFill>
                <a:uFill>
                  <a:solidFill>
                    <a:srgbClr val="FFFFFF"/>
                  </a:solidFill>
                </a:uFill>
              </a:rPr>
              <a:t> (UDP) θεωρείται πρωτόκολλο μεταφοράς με την καλύτερη δυνατή προσπάθεια</a:t>
            </a:r>
            <a:r>
              <a:rPr lang="el-GR" sz="2400" spc="-1" dirty="0" smtClean="0">
                <a:solidFill>
                  <a:srgbClr val="FFFFFF"/>
                </a:solidFill>
                <a:uFill>
                  <a:solidFill>
                    <a:srgbClr val="FFFFFF"/>
                  </a:solidFill>
                </a:uFill>
              </a:rPr>
              <a:t>.</a:t>
            </a:r>
            <a:endParaRPr lang="en-US" sz="24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400" spc="-1" dirty="0" smtClean="0">
                <a:solidFill>
                  <a:srgbClr val="FFFFFF"/>
                </a:solidFill>
                <a:uFill>
                  <a:solidFill>
                    <a:srgbClr val="FFFFFF"/>
                  </a:solidFill>
                </a:uFill>
              </a:rPr>
              <a:t>Είναι ένα </a:t>
            </a:r>
            <a:r>
              <a:rPr lang="el-GR" sz="2400" spc="-1" dirty="0">
                <a:solidFill>
                  <a:srgbClr val="FFFFFF"/>
                </a:solidFill>
                <a:uFill>
                  <a:solidFill>
                    <a:srgbClr val="FFFFFF"/>
                  </a:solidFill>
                </a:uFill>
              </a:rPr>
              <a:t>ελαφρύ πρωτόκολλο μεταφοράς που προσφέρει τον ίδιο κατακερματισμό και επανασύνδεση δεδομένων ως TCP, αλλά χωρίς αξιοπιστία TCP και έλεγχο ροής. </a:t>
            </a:r>
            <a:endParaRPr lang="en-US" sz="24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400" spc="-1" dirty="0" smtClean="0">
                <a:solidFill>
                  <a:srgbClr val="FFFFFF"/>
                </a:solidFill>
                <a:uFill>
                  <a:solidFill>
                    <a:srgbClr val="FFFFFF"/>
                  </a:solidFill>
                </a:uFill>
              </a:rPr>
              <a:t>Είναι ένα </a:t>
            </a:r>
            <a:r>
              <a:rPr lang="el-GR" sz="2400" spc="-1" dirty="0">
                <a:solidFill>
                  <a:srgbClr val="FFFFFF"/>
                </a:solidFill>
                <a:uFill>
                  <a:solidFill>
                    <a:srgbClr val="FFFFFF"/>
                  </a:solidFill>
                </a:uFill>
              </a:rPr>
              <a:t>τόσο απλό πρωτόκολλο που συνήθως περιγράφεται </a:t>
            </a:r>
            <a:r>
              <a:rPr lang="el-GR" sz="2400" spc="-1" dirty="0" smtClean="0">
                <a:solidFill>
                  <a:srgbClr val="FFFFFF"/>
                </a:solidFill>
                <a:uFill>
                  <a:solidFill>
                    <a:srgbClr val="FFFFFF"/>
                  </a:solidFill>
                </a:uFill>
              </a:rPr>
              <a:t>με το τι </a:t>
            </a:r>
            <a:r>
              <a:rPr lang="el-GR" sz="2400" spc="-1" dirty="0">
                <a:solidFill>
                  <a:srgbClr val="FFFFFF"/>
                </a:solidFill>
                <a:uFill>
                  <a:solidFill>
                    <a:srgbClr val="FFFFFF"/>
                  </a:solidFill>
                </a:uFill>
              </a:rPr>
              <a:t>δεν κάνει σε σχέση με το TCP.</a:t>
            </a:r>
          </a:p>
          <a:p>
            <a:pPr marL="343080" indent="-342000">
              <a:lnSpc>
                <a:spcPct val="100000"/>
              </a:lnSpc>
              <a:buClr>
                <a:srgbClr val="8AD0D6"/>
              </a:buClr>
              <a:buSzPct val="80000"/>
              <a:buFont typeface="Wingdings 3" charset="2"/>
              <a:buChar char=""/>
            </a:pPr>
            <a:r>
              <a:rPr lang="el-GR" sz="2400" spc="-1" dirty="0" smtClean="0">
                <a:solidFill>
                  <a:srgbClr val="FFFFFF"/>
                </a:solidFill>
                <a:uFill>
                  <a:solidFill>
                    <a:srgbClr val="FFFFFF"/>
                  </a:solidFill>
                </a:uFill>
              </a:rPr>
              <a:t>Τα </a:t>
            </a:r>
            <a:r>
              <a:rPr lang="el-GR" sz="2400" spc="-1" dirty="0">
                <a:solidFill>
                  <a:srgbClr val="FFFFFF"/>
                </a:solidFill>
                <a:uFill>
                  <a:solidFill>
                    <a:srgbClr val="FFFFFF"/>
                  </a:solidFill>
                </a:uFill>
              </a:rPr>
              <a:t>χαρακτηριστικά του </a:t>
            </a:r>
            <a:r>
              <a:rPr lang="el-GR" sz="2400" spc="-1" dirty="0" smtClean="0">
                <a:solidFill>
                  <a:srgbClr val="FFFFFF"/>
                </a:solidFill>
                <a:uFill>
                  <a:solidFill>
                    <a:srgbClr val="FFFFFF"/>
                  </a:solidFill>
                </a:uFill>
              </a:rPr>
              <a:t>UDP:</a:t>
            </a:r>
          </a:p>
          <a:p>
            <a:pPr marL="343080" indent="-342000">
              <a:lnSpc>
                <a:spcPct val="100000"/>
              </a:lnSpc>
              <a:buClr>
                <a:srgbClr val="8AD0D6"/>
              </a:buClr>
              <a:buSzPct val="80000"/>
              <a:buFont typeface="Wingdings 3" charset="2"/>
              <a:buChar char=""/>
            </a:pPr>
            <a:r>
              <a:rPr lang="el-GR" sz="2400" spc="-1" dirty="0" smtClean="0">
                <a:solidFill>
                  <a:srgbClr val="FFFFFF"/>
                </a:solidFill>
                <a:uFill>
                  <a:solidFill>
                    <a:srgbClr val="FFFFFF"/>
                  </a:solidFill>
                </a:uFill>
              </a:rPr>
              <a:t>Τα δεδομένα ανασυγκροτούνται με την σειρά που φτάνουν</a:t>
            </a:r>
          </a:p>
          <a:p>
            <a:pPr marL="343080" indent="-342000">
              <a:lnSpc>
                <a:spcPct val="100000"/>
              </a:lnSpc>
              <a:buClr>
                <a:srgbClr val="8AD0D6"/>
              </a:buClr>
              <a:buSzPct val="80000"/>
              <a:buFont typeface="Wingdings 3" charset="2"/>
              <a:buChar char=""/>
            </a:pPr>
            <a:r>
              <a:rPr lang="el-GR" sz="2400" spc="-1" dirty="0" smtClean="0">
                <a:solidFill>
                  <a:srgbClr val="FFFFFF"/>
                </a:solidFill>
                <a:uFill>
                  <a:solidFill>
                    <a:srgbClr val="FFFFFF"/>
                  </a:solidFill>
                </a:uFill>
              </a:rPr>
              <a:t>Όσα τμήματα χάνονται δεν ξαναστέλνονται</a:t>
            </a:r>
          </a:p>
          <a:p>
            <a:pPr marL="343080" indent="-342000">
              <a:lnSpc>
                <a:spcPct val="100000"/>
              </a:lnSpc>
              <a:buClr>
                <a:srgbClr val="8AD0D6"/>
              </a:buClr>
              <a:buSzPct val="80000"/>
              <a:buFont typeface="Wingdings 3" charset="2"/>
              <a:buChar char=""/>
            </a:pPr>
            <a:r>
              <a:rPr lang="el-GR" sz="2400" spc="-1" dirty="0" smtClean="0">
                <a:solidFill>
                  <a:srgbClr val="FFFFFF"/>
                </a:solidFill>
                <a:uFill>
                  <a:solidFill>
                    <a:srgbClr val="FFFFFF"/>
                  </a:solidFill>
                </a:uFill>
              </a:rPr>
              <a:t>Δεν γίνεται εγκαθίδρυση συνεδρίας</a:t>
            </a:r>
          </a:p>
          <a:p>
            <a:pPr marL="343080" indent="-342000">
              <a:lnSpc>
                <a:spcPct val="100000"/>
              </a:lnSpc>
              <a:buClr>
                <a:srgbClr val="8AD0D6"/>
              </a:buClr>
              <a:buSzPct val="80000"/>
              <a:buFont typeface="Wingdings 3" charset="2"/>
              <a:buChar char=""/>
            </a:pPr>
            <a:r>
              <a:rPr lang="el-GR" sz="2400" spc="-1" dirty="0" smtClean="0">
                <a:solidFill>
                  <a:srgbClr val="FFFFFF"/>
                </a:solidFill>
                <a:uFill>
                  <a:solidFill>
                    <a:srgbClr val="FFFFFF"/>
                  </a:solidFill>
                </a:uFill>
              </a:rPr>
              <a:t>Δεν ενημερώνεται ο αποστολέας για την διαθεσιμότητα του παραλήπτη</a:t>
            </a:r>
            <a:endParaRPr lang="el-GR" sz="2000" spc="-1" dirty="0" smtClean="0">
              <a:solidFill>
                <a:srgbClr val="FFFFFF"/>
              </a:solidFill>
              <a:uFill>
                <a:solidFill>
                  <a:srgbClr val="FFFFFF"/>
                </a:solidFill>
              </a:uFil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4758701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l-GR" sz="4400" dirty="0" smtClean="0"/>
              <a:t>Κεφαλίδα </a:t>
            </a:r>
            <a:r>
              <a:rPr lang="en-US" sz="4400" dirty="0" smtClean="0"/>
              <a:t>UDP</a:t>
            </a:r>
            <a:r>
              <a:rPr lang="el-GR" sz="4400" dirty="0" smtClean="0"/>
              <a:t> (1)</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57972"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400" spc="-1" dirty="0">
                <a:solidFill>
                  <a:srgbClr val="FFFFFF"/>
                </a:solidFill>
                <a:uFill>
                  <a:solidFill>
                    <a:srgbClr val="FFFFFF"/>
                  </a:solidFill>
                </a:uFill>
              </a:rPr>
              <a:t>Το UDP είναι </a:t>
            </a:r>
            <a:r>
              <a:rPr lang="el-GR" sz="2400" spc="-1" dirty="0" smtClean="0">
                <a:solidFill>
                  <a:srgbClr val="FFFFFF"/>
                </a:solidFill>
                <a:uFill>
                  <a:solidFill>
                    <a:srgbClr val="FFFFFF"/>
                  </a:solidFill>
                </a:uFill>
              </a:rPr>
              <a:t>ένα </a:t>
            </a:r>
            <a:r>
              <a:rPr lang="en-US" sz="2400" spc="-1" dirty="0" smtClean="0">
                <a:solidFill>
                  <a:srgbClr val="FFFFFF"/>
                </a:solidFill>
                <a:uFill>
                  <a:solidFill>
                    <a:srgbClr val="FFFFFF"/>
                  </a:solidFill>
                </a:uFill>
              </a:rPr>
              <a:t>stateless</a:t>
            </a:r>
            <a:r>
              <a:rPr lang="el-GR" sz="2400" spc="-1" dirty="0" smtClean="0">
                <a:solidFill>
                  <a:srgbClr val="FFFFFF"/>
                </a:solidFill>
                <a:uFill>
                  <a:solidFill>
                    <a:srgbClr val="FFFFFF"/>
                  </a:solidFill>
                </a:uFill>
              </a:rPr>
              <a:t> πρωτόκολλο, </a:t>
            </a:r>
            <a:r>
              <a:rPr lang="el-GR" sz="2400" spc="-1" dirty="0">
                <a:solidFill>
                  <a:srgbClr val="FFFFFF"/>
                </a:solidFill>
                <a:uFill>
                  <a:solidFill>
                    <a:srgbClr val="FFFFFF"/>
                  </a:solidFill>
                </a:uFill>
              </a:rPr>
              <a:t>που σημαίνει ότι ούτε ο πελάτης ούτε ο διακομιστής είναι υποχρεωμένοι να παρακολουθούν την κατάσταση της επικοινωνίας. Εάν απαιτείται αξιοπιστία όταν χρησιμοποιείτε το UDP ως πρωτόκολλο μεταφοράς, πρέπει να το χειριστείτε από την εφαρμογή.</a:t>
            </a:r>
          </a:p>
          <a:p>
            <a:pPr marL="343080" indent="-342000">
              <a:lnSpc>
                <a:spcPct val="100000"/>
              </a:lnSpc>
              <a:buClr>
                <a:srgbClr val="8AD0D6"/>
              </a:buClr>
              <a:buSzPct val="80000"/>
              <a:buFont typeface="Wingdings 3" charset="2"/>
              <a:buChar char=""/>
            </a:pPr>
            <a:r>
              <a:rPr lang="el-GR" sz="2400" spc="-1" dirty="0" smtClean="0">
                <a:solidFill>
                  <a:srgbClr val="FFFFFF"/>
                </a:solidFill>
                <a:uFill>
                  <a:solidFill>
                    <a:srgbClr val="FFFFFF"/>
                  </a:solidFill>
                </a:uFill>
              </a:rPr>
              <a:t>Μία </a:t>
            </a:r>
            <a:r>
              <a:rPr lang="el-GR" sz="2400" spc="-1" dirty="0">
                <a:solidFill>
                  <a:srgbClr val="FFFFFF"/>
                </a:solidFill>
                <a:uFill>
                  <a:solidFill>
                    <a:srgbClr val="FFFFFF"/>
                  </a:solidFill>
                </a:uFill>
              </a:rPr>
              <a:t>από τις σημαντικότερες απαιτήσεις για την παροχή ζωντανών βίντεο και φωνής μέσω του δικτύου είναι ότι τα δεδομένα συνεχίζουν να ρέουν γρήγορα. Οι ζωντανές εφαρμογές βίντεο και φωνής μπορούν να ανεχθούν κάποια απώλεια δεδομένων με ελάχιστο ή καθόλου αισθητό αποτέλεσμα και είναι απόλυτα κατάλληλες για UDP.</a:t>
            </a:r>
          </a:p>
          <a:p>
            <a:pPr marL="343080" indent="-342000">
              <a:lnSpc>
                <a:spcPct val="100000"/>
              </a:lnSpc>
              <a:buClr>
                <a:srgbClr val="8AD0D6"/>
              </a:buClr>
              <a:buSzPct val="80000"/>
              <a:buFont typeface="Wingdings 3" charset="2"/>
              <a:buChar char=""/>
            </a:pPr>
            <a:r>
              <a:rPr lang="el-GR" sz="2400" spc="-1" dirty="0" smtClean="0">
                <a:solidFill>
                  <a:srgbClr val="FFFFFF"/>
                </a:solidFill>
                <a:uFill>
                  <a:solidFill>
                    <a:srgbClr val="FFFFFF"/>
                  </a:solidFill>
                </a:uFill>
              </a:rPr>
              <a:t>Τα </a:t>
            </a:r>
            <a:r>
              <a:rPr lang="el-GR" sz="2400" spc="-1" dirty="0">
                <a:solidFill>
                  <a:srgbClr val="FFFFFF"/>
                </a:solidFill>
                <a:uFill>
                  <a:solidFill>
                    <a:srgbClr val="FFFFFF"/>
                  </a:solidFill>
                </a:uFill>
              </a:rPr>
              <a:t>τεμάχια επικοινωνίας στο UDP καλούνται </a:t>
            </a:r>
            <a:r>
              <a:rPr lang="el-GR" sz="2400" spc="-1" dirty="0" err="1" smtClean="0">
                <a:solidFill>
                  <a:srgbClr val="FFFFFF"/>
                </a:solidFill>
                <a:uFill>
                  <a:solidFill>
                    <a:srgbClr val="FFFFFF"/>
                  </a:solidFill>
                </a:uFill>
              </a:rPr>
              <a:t>datagrams</a:t>
            </a:r>
            <a:r>
              <a:rPr lang="en-US" sz="2400" spc="-1" dirty="0" smtClean="0">
                <a:solidFill>
                  <a:srgbClr val="FFFFFF"/>
                </a:solidFill>
                <a:uFill>
                  <a:solidFill>
                    <a:srgbClr val="FFFFFF"/>
                  </a:solidFill>
                </a:uFill>
              </a:rPr>
              <a:t>. </a:t>
            </a:r>
            <a:r>
              <a:rPr lang="el-GR" sz="2400" spc="-1" dirty="0" smtClean="0">
                <a:solidFill>
                  <a:srgbClr val="FFFFFF"/>
                </a:solidFill>
                <a:uFill>
                  <a:solidFill>
                    <a:srgbClr val="FFFFFF"/>
                  </a:solidFill>
                </a:uFill>
              </a:rPr>
              <a:t>Αυτά </a:t>
            </a:r>
            <a:r>
              <a:rPr lang="el-GR" sz="2400" spc="-1" dirty="0">
                <a:solidFill>
                  <a:srgbClr val="FFFFFF"/>
                </a:solidFill>
                <a:uFill>
                  <a:solidFill>
                    <a:srgbClr val="FFFFFF"/>
                  </a:solidFill>
                </a:uFill>
              </a:rPr>
              <a:t>τα </a:t>
            </a:r>
            <a:r>
              <a:rPr lang="el-GR" sz="2400" spc="-1" dirty="0" err="1">
                <a:solidFill>
                  <a:srgbClr val="FFFFFF"/>
                </a:solidFill>
                <a:uFill>
                  <a:solidFill>
                    <a:srgbClr val="FFFFFF"/>
                  </a:solidFill>
                </a:uFill>
              </a:rPr>
              <a:t>datagrams</a:t>
            </a:r>
            <a:r>
              <a:rPr lang="el-GR" sz="2400" spc="-1" dirty="0">
                <a:solidFill>
                  <a:srgbClr val="FFFFFF"/>
                </a:solidFill>
                <a:uFill>
                  <a:solidFill>
                    <a:srgbClr val="FFFFFF"/>
                  </a:solidFill>
                </a:uFill>
              </a:rPr>
              <a:t> αποστέλλονται ως βέλτιστη προσπάθεια από το πρωτόκολλο στρώματος μεταφοράς. Το UDP έχει χαμηλή επιβάρυνση των 8 </a:t>
            </a:r>
            <a:r>
              <a:rPr lang="el-GR" sz="2400" spc="-1" dirty="0" err="1">
                <a:solidFill>
                  <a:srgbClr val="FFFFFF"/>
                </a:solidFill>
                <a:uFill>
                  <a:solidFill>
                    <a:srgbClr val="FFFFFF"/>
                  </a:solidFill>
                </a:uFill>
              </a:rPr>
              <a:t>byte</a:t>
            </a:r>
            <a:r>
              <a:rPr lang="el-GR" sz="2400" spc="-1" dirty="0">
                <a:solidFill>
                  <a:srgbClr val="FFFFFF"/>
                </a:solidFill>
                <a:uFill>
                  <a:solidFill>
                    <a:srgbClr val="FFFFFF"/>
                  </a:solidFill>
                </a:uFill>
              </a:rPr>
              <a:t>.</a:t>
            </a:r>
            <a:endParaRPr lang="el-GR" sz="2000" spc="-1" dirty="0" smtClean="0">
              <a:solidFill>
                <a:srgbClr val="FFFFFF"/>
              </a:solidFill>
              <a:uFill>
                <a:solidFill>
                  <a:srgbClr val="FFFFFF"/>
                </a:solidFill>
              </a:uFil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8048546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l-GR" sz="4400" dirty="0" smtClean="0"/>
              <a:t>Κεφαλίδα </a:t>
            </a:r>
            <a:r>
              <a:rPr lang="en-US" sz="4400" dirty="0" smtClean="0"/>
              <a:t>UDP</a:t>
            </a:r>
            <a:r>
              <a:rPr lang="el-GR" sz="4400" dirty="0" smtClean="0"/>
              <a:t> (</a:t>
            </a:r>
            <a:r>
              <a:rPr lang="en-US" sz="4400" dirty="0" smtClean="0"/>
              <a:t>2</a:t>
            </a:r>
            <a:r>
              <a:rPr lang="el-GR" sz="4400" dirty="0" smtClean="0"/>
              <a:t>)</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1663813" y="1407250"/>
            <a:ext cx="8385947" cy="4871141"/>
          </a:xfrm>
          <a:prstGeom prst="rect">
            <a:avLst/>
          </a:prstGeom>
        </p:spPr>
      </p:pic>
    </p:spTree>
    <p:extLst>
      <p:ext uri="{BB962C8B-B14F-4D97-AF65-F5344CB8AC3E}">
        <p14:creationId xmlns:p14="http://schemas.microsoft.com/office/powerpoint/2010/main" val="2897568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Ρόλος του επιπέδου</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6803537"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400" spc="-1" dirty="0">
                <a:solidFill>
                  <a:srgbClr val="FFFFFF"/>
                </a:solidFill>
                <a:uFill>
                  <a:solidFill>
                    <a:srgbClr val="FFFFFF"/>
                  </a:solidFill>
                </a:uFill>
              </a:rPr>
              <a:t>Το </a:t>
            </a:r>
            <a:r>
              <a:rPr lang="el-GR" sz="2400" spc="-1" dirty="0" smtClean="0">
                <a:solidFill>
                  <a:srgbClr val="FFFFFF"/>
                </a:solidFill>
                <a:uFill>
                  <a:solidFill>
                    <a:srgbClr val="FFFFFF"/>
                  </a:solidFill>
                </a:uFill>
              </a:rPr>
              <a:t>επίπεδο </a:t>
            </a:r>
            <a:r>
              <a:rPr lang="el-GR" sz="2400" spc="-1" dirty="0">
                <a:solidFill>
                  <a:srgbClr val="FFFFFF"/>
                </a:solidFill>
                <a:uFill>
                  <a:solidFill>
                    <a:srgbClr val="FFFFFF"/>
                  </a:solidFill>
                </a:uFill>
              </a:rPr>
              <a:t>μεταφοράς είναι υπεύθυνο για τη δημιουργία μιας προσωρινής συνόδου επικοινωνίας μεταξύ δύο εφαρμογών και την παράδοση δεδομένων μεταξύ τους</a:t>
            </a:r>
            <a:r>
              <a:rPr lang="el-GR" sz="2400" spc="-1" dirty="0" smtClean="0">
                <a:solidFill>
                  <a:srgbClr val="FFFFFF"/>
                </a:solidFill>
                <a:uFill>
                  <a:solidFill>
                    <a:srgbClr val="FFFFFF"/>
                  </a:solidFill>
                </a:uFill>
              </a:rPr>
              <a:t>.</a:t>
            </a:r>
          </a:p>
          <a:p>
            <a:pPr marL="343080" indent="-342000">
              <a:lnSpc>
                <a:spcPct val="100000"/>
              </a:lnSpc>
              <a:buClr>
                <a:srgbClr val="8AD0D6"/>
              </a:buClr>
              <a:buSzPct val="80000"/>
              <a:buFont typeface="Wingdings 3" charset="2"/>
              <a:buChar char=""/>
            </a:pPr>
            <a:r>
              <a:rPr lang="el-GR" sz="2400" spc="-1" dirty="0" smtClean="0">
                <a:solidFill>
                  <a:srgbClr val="FFFFFF"/>
                </a:solidFill>
                <a:uFill>
                  <a:solidFill>
                    <a:srgbClr val="FFFFFF"/>
                  </a:solidFill>
                </a:uFill>
              </a:rPr>
              <a:t>Μια </a:t>
            </a:r>
            <a:r>
              <a:rPr lang="el-GR" sz="2400" spc="-1" dirty="0">
                <a:solidFill>
                  <a:srgbClr val="FFFFFF"/>
                </a:solidFill>
                <a:uFill>
                  <a:solidFill>
                    <a:srgbClr val="FFFFFF"/>
                  </a:solidFill>
                </a:uFill>
              </a:rPr>
              <a:t>εφαρμογή δημιουργεί δεδομένα που αποστέλλονται από μια εφαρμογή σε έναν </a:t>
            </a:r>
            <a:r>
              <a:rPr lang="el-GR" sz="2400" spc="-1" dirty="0" smtClean="0">
                <a:solidFill>
                  <a:srgbClr val="FFFFFF"/>
                </a:solidFill>
                <a:uFill>
                  <a:solidFill>
                    <a:srgbClr val="FFFFFF"/>
                  </a:solidFill>
                </a:uFill>
              </a:rPr>
              <a:t>υπολογιστή προέλευσης, </a:t>
            </a:r>
            <a:r>
              <a:rPr lang="el-GR" sz="2400" spc="-1" dirty="0">
                <a:solidFill>
                  <a:srgbClr val="FFFFFF"/>
                </a:solidFill>
                <a:uFill>
                  <a:solidFill>
                    <a:srgbClr val="FFFFFF"/>
                  </a:solidFill>
                </a:uFill>
              </a:rPr>
              <a:t>σε μια εφαρμογή σε έναν </a:t>
            </a:r>
            <a:r>
              <a:rPr lang="el-GR" sz="2400" spc="-1" dirty="0" smtClean="0">
                <a:solidFill>
                  <a:srgbClr val="FFFFFF"/>
                </a:solidFill>
                <a:uFill>
                  <a:solidFill>
                    <a:srgbClr val="FFFFFF"/>
                  </a:solidFill>
                </a:uFill>
              </a:rPr>
              <a:t>υπολογιστή </a:t>
            </a:r>
            <a:r>
              <a:rPr lang="el-GR" sz="2400" spc="-1" dirty="0">
                <a:solidFill>
                  <a:srgbClr val="FFFFFF"/>
                </a:solidFill>
                <a:uFill>
                  <a:solidFill>
                    <a:srgbClr val="FFFFFF"/>
                  </a:solidFill>
                </a:uFill>
              </a:rPr>
              <a:t>προορισμού. </a:t>
            </a:r>
            <a:endParaRPr lang="el-GR" sz="24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400" spc="-1" dirty="0" smtClean="0">
                <a:solidFill>
                  <a:srgbClr val="FFFFFF"/>
                </a:solidFill>
                <a:uFill>
                  <a:solidFill>
                    <a:srgbClr val="FFFFFF"/>
                  </a:solidFill>
                </a:uFill>
              </a:rPr>
              <a:t>Το </a:t>
            </a:r>
            <a:r>
              <a:rPr lang="el-GR" sz="2400" spc="-1" dirty="0">
                <a:solidFill>
                  <a:srgbClr val="FFFFFF"/>
                </a:solidFill>
                <a:uFill>
                  <a:solidFill>
                    <a:srgbClr val="FFFFFF"/>
                  </a:solidFill>
                </a:uFill>
              </a:rPr>
              <a:t>επίπεδο</a:t>
            </a:r>
            <a:r>
              <a:rPr lang="el-GR" sz="2400" spc="-1" dirty="0" smtClean="0">
                <a:solidFill>
                  <a:srgbClr val="FFFFFF"/>
                </a:solidFill>
                <a:uFill>
                  <a:solidFill>
                    <a:srgbClr val="FFFFFF"/>
                  </a:solidFill>
                </a:uFill>
              </a:rPr>
              <a:t> </a:t>
            </a:r>
            <a:r>
              <a:rPr lang="el-GR" sz="2400" spc="-1" dirty="0">
                <a:solidFill>
                  <a:srgbClr val="FFFFFF"/>
                </a:solidFill>
                <a:uFill>
                  <a:solidFill>
                    <a:srgbClr val="FFFFFF"/>
                  </a:solidFill>
                </a:uFill>
              </a:rPr>
              <a:t>μεταφοράς είναι η σύνδεση μεταξύ του </a:t>
            </a:r>
            <a:r>
              <a:rPr lang="el-GR" sz="2400" spc="-1" dirty="0" smtClean="0">
                <a:solidFill>
                  <a:srgbClr val="FFFFFF"/>
                </a:solidFill>
                <a:uFill>
                  <a:solidFill>
                    <a:srgbClr val="FFFFFF"/>
                  </a:solidFill>
                </a:uFill>
              </a:rPr>
              <a:t>επίπεδου </a:t>
            </a:r>
            <a:r>
              <a:rPr lang="el-GR" sz="2400" spc="-1" dirty="0">
                <a:solidFill>
                  <a:srgbClr val="FFFFFF"/>
                </a:solidFill>
                <a:uFill>
                  <a:solidFill>
                    <a:srgbClr val="FFFFFF"/>
                  </a:solidFill>
                </a:uFill>
              </a:rPr>
              <a:t>εφαρμογής και των κατώτερων </a:t>
            </a:r>
            <a:r>
              <a:rPr lang="el-GR" sz="2400" spc="-1" dirty="0" smtClean="0">
                <a:solidFill>
                  <a:srgbClr val="FFFFFF"/>
                </a:solidFill>
                <a:uFill>
                  <a:solidFill>
                    <a:srgbClr val="FFFFFF"/>
                  </a:solidFill>
                </a:uFill>
              </a:rPr>
              <a:t>επίπεδων </a:t>
            </a:r>
            <a:r>
              <a:rPr lang="el-GR" sz="2400" spc="-1" dirty="0">
                <a:solidFill>
                  <a:srgbClr val="FFFFFF"/>
                </a:solidFill>
                <a:uFill>
                  <a:solidFill>
                    <a:srgbClr val="FFFFFF"/>
                  </a:solidFill>
                </a:uFill>
              </a:rPr>
              <a:t>που είναι υπεύθυνα για τη μετάδοση δικτύου.</a:t>
            </a:r>
            <a:endParaRPr lang="el-GR" sz="16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7444000" y="1525063"/>
            <a:ext cx="4510931" cy="364782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dirty="0" smtClean="0"/>
              <a:t>Port Numbers (1)</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57972"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Ο αριθμός θύρας προέλευσης σχετίζεται με την αρχική εφαρμογή στον τοπικό κεντρικό υπολογιστή. Ο αριθμός θύρας προορισμού σχετίζεται με την εφαρμογή προορισμού στον απομακρυσμένο κεντρικό υπολογιστή.</a:t>
            </a:r>
          </a:p>
          <a:p>
            <a:pPr marL="343080" indent="-342000">
              <a:lnSpc>
                <a:spcPct val="100000"/>
              </a:lnSpc>
              <a:buClr>
                <a:srgbClr val="8AD0D6"/>
              </a:buClr>
              <a:buSzPct val="80000"/>
              <a:buFont typeface="Wingdings 3" charset="2"/>
              <a:buChar char=""/>
            </a:pPr>
            <a:r>
              <a:rPr lang="en-US" sz="2800" spc="-1" dirty="0" smtClean="0">
                <a:solidFill>
                  <a:srgbClr val="FFFFFF"/>
                </a:solidFill>
                <a:uFill>
                  <a:solidFill>
                    <a:srgbClr val="FFFFFF"/>
                  </a:solidFill>
                </a:uFill>
              </a:rPr>
              <a:t>Source Port:</a:t>
            </a:r>
            <a:endParaRPr lang="el-GR" sz="2800" spc="-1" dirty="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Ο </a:t>
            </a:r>
            <a:r>
              <a:rPr lang="el-GR" sz="2800" spc="-1" dirty="0">
                <a:solidFill>
                  <a:srgbClr val="FFFFFF"/>
                </a:solidFill>
                <a:uFill>
                  <a:solidFill>
                    <a:srgbClr val="FFFFFF"/>
                  </a:solidFill>
                </a:uFill>
              </a:rPr>
              <a:t>αριθμός θύρας πηγής παράγεται δυναμικά από τη συσκευή αποστολής για να προσδιορίσει μια συνομιλία μεταξύ δύο συσκευών. Αυτή η διαδικασία επιτρέπει την ταυτόχρονη πραγματοποίηση πολλαπλών συνομιλιών. Είναι σύνηθες μια συσκευή να στέλνει ταυτόχρονα πολλές αιτήσεις υπηρεσιών HTTP σε έναν διακομιστή ιστού. Κάθε ξεχωριστή συζήτηση HTTP παρακολουθείται με βάση τις θύρες προέλευσης.</a:t>
            </a:r>
          </a:p>
          <a:p>
            <a:pPr marL="343080" indent="-342000">
              <a:lnSpc>
                <a:spcPct val="100000"/>
              </a:lnSpc>
              <a:buClr>
                <a:srgbClr val="8AD0D6"/>
              </a:buClr>
              <a:buSzPct val="80000"/>
              <a:buFont typeface="Wingdings 3" charset="2"/>
              <a:buChar char=""/>
            </a:pPr>
            <a:endParaRPr lang="el-GR" sz="2400" spc="-1" dirty="0">
              <a:solidFill>
                <a:srgbClr val="FFFFFF"/>
              </a:solidFill>
              <a:uFill>
                <a:solidFill>
                  <a:srgbClr val="FFFFFF"/>
                </a:solidFill>
              </a:uFil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40839292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dirty="0" smtClean="0"/>
              <a:t>Port Numbers (2)</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57972"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n-US" sz="2800" spc="-1" dirty="0" smtClean="0">
                <a:solidFill>
                  <a:srgbClr val="FFFFFF"/>
                </a:solidFill>
                <a:uFill>
                  <a:solidFill>
                    <a:srgbClr val="FFFFFF"/>
                  </a:solidFill>
                </a:uFill>
              </a:rPr>
              <a:t>Destination Port:</a:t>
            </a:r>
            <a:endParaRPr lang="el-GR" sz="2800" spc="-1" dirty="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Ο πελάτης τοποθετεί έναν αριθμό θύρας προορισμού στο τμήμα για να ειδοποιήσει τον διακομιστή προορισμού ποια υπηρεσία ζητείται, όπως φαίνεται στην εικόνα. </a:t>
            </a:r>
            <a:endParaRPr lang="en-US" sz="28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Για </a:t>
            </a:r>
            <a:r>
              <a:rPr lang="el-GR" sz="2800" spc="-1" dirty="0">
                <a:solidFill>
                  <a:srgbClr val="FFFFFF"/>
                </a:solidFill>
                <a:uFill>
                  <a:solidFill>
                    <a:srgbClr val="FFFFFF"/>
                  </a:solidFill>
                </a:uFill>
              </a:rPr>
              <a:t>παράδειγμα, όταν ένας πελάτης καθορίζει τη θύρα 80 στη θύρα προορισμού, ο διακομιστής που λαμβάνει το μήνυμα γνωρίζει ότι ζητούνται υπηρεσίες ιστού</a:t>
            </a:r>
            <a:r>
              <a:rPr lang="el-GR" sz="2800" spc="-1" dirty="0" smtClean="0">
                <a:solidFill>
                  <a:srgbClr val="FFFFFF"/>
                </a:solidFill>
                <a:uFill>
                  <a:solidFill>
                    <a:srgbClr val="FFFFFF"/>
                  </a:solidFill>
                </a:uFill>
              </a:rPr>
              <a:t>.</a:t>
            </a:r>
            <a:endParaRPr lang="en-US" sz="28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Ένας </a:t>
            </a:r>
            <a:r>
              <a:rPr lang="el-GR" sz="2800" spc="-1" dirty="0">
                <a:solidFill>
                  <a:srgbClr val="FFFFFF"/>
                </a:solidFill>
                <a:uFill>
                  <a:solidFill>
                    <a:srgbClr val="FFFFFF"/>
                  </a:solidFill>
                </a:uFill>
              </a:rPr>
              <a:t>διακομιστής μπορεί να προσφέρει ταυτόχρονα περισσότερες από μία υπηρεσίες, όπως είναι οι υπηρεσίες ιστού στη θύρα 80, ενώ ταυτόχρονα προσφέρει εγκατάσταση σύνδεσης FTP (</a:t>
            </a:r>
            <a:r>
              <a:rPr lang="el-GR" sz="2800" spc="-1" dirty="0" err="1">
                <a:solidFill>
                  <a:srgbClr val="FFFFFF"/>
                </a:solidFill>
                <a:uFill>
                  <a:solidFill>
                    <a:srgbClr val="FFFFFF"/>
                  </a:solidFill>
                </a:uFill>
              </a:rPr>
              <a:t>File</a:t>
            </a:r>
            <a:r>
              <a:rPr lang="el-GR" sz="2800" spc="-1" dirty="0">
                <a:solidFill>
                  <a:srgbClr val="FFFFFF"/>
                </a:solidFill>
                <a:uFill>
                  <a:solidFill>
                    <a:srgbClr val="FFFFFF"/>
                  </a:solidFill>
                </a:uFill>
              </a:rPr>
              <a:t> </a:t>
            </a:r>
            <a:r>
              <a:rPr lang="el-GR" sz="2800" spc="-1" dirty="0" err="1">
                <a:solidFill>
                  <a:srgbClr val="FFFFFF"/>
                </a:solidFill>
                <a:uFill>
                  <a:solidFill>
                    <a:srgbClr val="FFFFFF"/>
                  </a:solidFill>
                </a:uFill>
              </a:rPr>
              <a:t>Transfer</a:t>
            </a:r>
            <a:r>
              <a:rPr lang="el-GR" sz="2800" spc="-1" dirty="0">
                <a:solidFill>
                  <a:srgbClr val="FFFFFF"/>
                </a:solidFill>
                <a:uFill>
                  <a:solidFill>
                    <a:srgbClr val="FFFFFF"/>
                  </a:solidFill>
                </a:uFill>
              </a:rPr>
              <a:t> </a:t>
            </a:r>
            <a:r>
              <a:rPr lang="el-GR" sz="2800" spc="-1" dirty="0" err="1">
                <a:solidFill>
                  <a:srgbClr val="FFFFFF"/>
                </a:solidFill>
                <a:uFill>
                  <a:solidFill>
                    <a:srgbClr val="FFFFFF"/>
                  </a:solidFill>
                </a:uFill>
              </a:rPr>
              <a:t>Protocol</a:t>
            </a:r>
            <a:r>
              <a:rPr lang="el-GR" sz="2800" spc="-1" dirty="0">
                <a:solidFill>
                  <a:srgbClr val="FFFFFF"/>
                </a:solidFill>
                <a:uFill>
                  <a:solidFill>
                    <a:srgbClr val="FFFFFF"/>
                  </a:solidFill>
                </a:uFill>
              </a:rPr>
              <a:t>) στη θύρα 21.</a:t>
            </a:r>
            <a:endParaRPr lang="el-GR" sz="2400" spc="-1" dirty="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endParaRPr lang="el-GR" sz="2400" spc="-1" dirty="0">
              <a:solidFill>
                <a:srgbClr val="FFFFFF"/>
              </a:solidFill>
              <a:uFill>
                <a:solidFill>
                  <a:srgbClr val="FFFFFF"/>
                </a:solidFill>
              </a:uFil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9898573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dirty="0"/>
              <a:t>Port Number Groups</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2932067" y="1146240"/>
            <a:ext cx="5753100" cy="1276350"/>
          </a:xfrm>
          <a:prstGeom prst="rect">
            <a:avLst/>
          </a:prstGeom>
        </p:spPr>
      </p:pic>
      <p:pic>
        <p:nvPicPr>
          <p:cNvPr id="3" name="Εικόνα 2"/>
          <p:cNvPicPr>
            <a:picLocks noChangeAspect="1"/>
          </p:cNvPicPr>
          <p:nvPr/>
        </p:nvPicPr>
        <p:blipFill>
          <a:blip r:embed="rId3"/>
          <a:stretch>
            <a:fillRect/>
          </a:stretch>
        </p:blipFill>
        <p:spPr>
          <a:xfrm>
            <a:off x="2941592" y="2422590"/>
            <a:ext cx="5743575" cy="3905250"/>
          </a:xfrm>
          <a:prstGeom prst="rect">
            <a:avLst/>
          </a:prstGeom>
        </p:spPr>
      </p:pic>
    </p:spTree>
    <p:extLst>
      <p:ext uri="{BB962C8B-B14F-4D97-AF65-F5344CB8AC3E}">
        <p14:creationId xmlns:p14="http://schemas.microsoft.com/office/powerpoint/2010/main" val="24724802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dirty="0" smtClean="0"/>
              <a:t>Socket Pairs</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57972"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200" spc="-1" dirty="0">
                <a:solidFill>
                  <a:srgbClr val="FFFFFF"/>
                </a:solidFill>
                <a:uFill>
                  <a:solidFill>
                    <a:srgbClr val="FFFFFF"/>
                  </a:solidFill>
                </a:uFill>
              </a:rPr>
              <a:t>Οι θύρες προέλευσης και προορισμού τοποθετούνται μέσα στο τμήμα. Τα τμήματα ενσωματώνονται έπειτα σε ένα πακέτο IP. Το πακέτο IP περιέχει τη διεύθυνση IP της πηγής και του προορισμού. </a:t>
            </a:r>
            <a:endParaRPr lang="en-US" sz="22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200" spc="-1" dirty="0" smtClean="0">
                <a:solidFill>
                  <a:srgbClr val="FFFFFF"/>
                </a:solidFill>
                <a:uFill>
                  <a:solidFill>
                    <a:srgbClr val="FFFFFF"/>
                  </a:solidFill>
                </a:uFill>
              </a:rPr>
              <a:t>Ο </a:t>
            </a:r>
            <a:r>
              <a:rPr lang="el-GR" sz="2200" spc="-1" dirty="0">
                <a:solidFill>
                  <a:srgbClr val="FFFFFF"/>
                </a:solidFill>
                <a:uFill>
                  <a:solidFill>
                    <a:srgbClr val="FFFFFF"/>
                  </a:solidFill>
                </a:uFill>
              </a:rPr>
              <a:t>συνδυασμός της διεύθυνσης IP προέλευσης και του αριθμού θύρας προέλευσης ή της διεύθυνσης IP προορισμού και του αριθμού θύρας προορισμού είναι γνωστός ως </a:t>
            </a:r>
            <a:r>
              <a:rPr lang="el-GR" sz="2200" spc="-1" dirty="0" smtClean="0">
                <a:solidFill>
                  <a:srgbClr val="FFFFFF"/>
                </a:solidFill>
                <a:uFill>
                  <a:solidFill>
                    <a:srgbClr val="FFFFFF"/>
                  </a:solidFill>
                </a:uFill>
              </a:rPr>
              <a:t>υποδοχή</a:t>
            </a:r>
            <a:r>
              <a:rPr lang="en-US" sz="2200" spc="-1" dirty="0" smtClean="0">
                <a:solidFill>
                  <a:srgbClr val="FFFFFF"/>
                </a:solidFill>
                <a:uFill>
                  <a:solidFill>
                    <a:srgbClr val="FFFFFF"/>
                  </a:solidFill>
                </a:uFill>
              </a:rPr>
              <a:t> (socket)</a:t>
            </a:r>
            <a:r>
              <a:rPr lang="el-GR" sz="2200" spc="-1" dirty="0" smtClean="0">
                <a:solidFill>
                  <a:srgbClr val="FFFFFF"/>
                </a:solidFill>
                <a:uFill>
                  <a:solidFill>
                    <a:srgbClr val="FFFFFF"/>
                  </a:solidFill>
                </a:uFill>
              </a:rPr>
              <a:t>.</a:t>
            </a:r>
            <a:endParaRPr lang="en-US" sz="22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200" spc="-1" dirty="0" smtClean="0">
                <a:solidFill>
                  <a:srgbClr val="FFFFFF"/>
                </a:solidFill>
                <a:uFill>
                  <a:solidFill>
                    <a:srgbClr val="FFFFFF"/>
                  </a:solidFill>
                </a:uFill>
              </a:rPr>
              <a:t> </a:t>
            </a:r>
            <a:r>
              <a:rPr lang="el-GR" sz="2200" spc="-1" dirty="0">
                <a:solidFill>
                  <a:srgbClr val="FFFFFF"/>
                </a:solidFill>
                <a:uFill>
                  <a:solidFill>
                    <a:srgbClr val="FFFFFF"/>
                  </a:solidFill>
                </a:uFill>
              </a:rPr>
              <a:t>Η υποδοχή χρησιμοποιείται για την αναγνώριση του διακομιστή και της υπηρεσίας που ζητά ο πελάτης. Μια υποδοχή πελάτη μπορεί να μοιάζει με αυτή, με το 1099 να αντιπροσωπεύει τον αριθμό θύρας πηγής: 192.168.1.5:1099</a:t>
            </a:r>
          </a:p>
          <a:p>
            <a:pPr marL="343080" indent="-342000">
              <a:lnSpc>
                <a:spcPct val="100000"/>
              </a:lnSpc>
              <a:buClr>
                <a:srgbClr val="8AD0D6"/>
              </a:buClr>
              <a:buSzPct val="80000"/>
              <a:buFont typeface="Wingdings 3" charset="2"/>
              <a:buChar char=""/>
            </a:pPr>
            <a:r>
              <a:rPr lang="el-GR" sz="2200" spc="-1" dirty="0" smtClean="0">
                <a:solidFill>
                  <a:srgbClr val="FFFFFF"/>
                </a:solidFill>
                <a:uFill>
                  <a:solidFill>
                    <a:srgbClr val="FFFFFF"/>
                  </a:solidFill>
                </a:uFill>
              </a:rPr>
              <a:t>Η </a:t>
            </a:r>
            <a:r>
              <a:rPr lang="el-GR" sz="2200" spc="-1" dirty="0">
                <a:solidFill>
                  <a:srgbClr val="FFFFFF"/>
                </a:solidFill>
                <a:uFill>
                  <a:solidFill>
                    <a:srgbClr val="FFFFFF"/>
                  </a:solidFill>
                </a:uFill>
              </a:rPr>
              <a:t>υποδοχή</a:t>
            </a:r>
            <a:r>
              <a:rPr lang="el-GR" sz="2200" spc="-1" dirty="0" smtClean="0">
                <a:solidFill>
                  <a:srgbClr val="FFFFFF"/>
                </a:solidFill>
                <a:uFill>
                  <a:solidFill>
                    <a:srgbClr val="FFFFFF"/>
                  </a:solidFill>
                </a:uFill>
              </a:rPr>
              <a:t> </a:t>
            </a:r>
            <a:r>
              <a:rPr lang="el-GR" sz="2200" spc="-1" dirty="0">
                <a:solidFill>
                  <a:srgbClr val="FFFFFF"/>
                </a:solidFill>
                <a:uFill>
                  <a:solidFill>
                    <a:srgbClr val="FFFFFF"/>
                  </a:solidFill>
                </a:uFill>
              </a:rPr>
              <a:t>σε έναν διακομιστή ιστού μπορεί να είναι: 192.168.1.7:80</a:t>
            </a:r>
          </a:p>
          <a:p>
            <a:pPr marL="343080" indent="-342000">
              <a:lnSpc>
                <a:spcPct val="100000"/>
              </a:lnSpc>
              <a:buClr>
                <a:srgbClr val="8AD0D6"/>
              </a:buClr>
              <a:buSzPct val="80000"/>
              <a:buFont typeface="Wingdings 3" charset="2"/>
              <a:buChar char=""/>
            </a:pPr>
            <a:r>
              <a:rPr lang="el-GR" sz="2200" spc="-1" dirty="0" smtClean="0">
                <a:solidFill>
                  <a:srgbClr val="FFFFFF"/>
                </a:solidFill>
                <a:uFill>
                  <a:solidFill>
                    <a:srgbClr val="FFFFFF"/>
                  </a:solidFill>
                </a:uFill>
              </a:rPr>
              <a:t>Μαζί</a:t>
            </a:r>
            <a:r>
              <a:rPr lang="el-GR" sz="2200" spc="-1" dirty="0">
                <a:solidFill>
                  <a:srgbClr val="FFFFFF"/>
                </a:solidFill>
                <a:uFill>
                  <a:solidFill>
                    <a:srgbClr val="FFFFFF"/>
                  </a:solidFill>
                </a:uFill>
              </a:rPr>
              <a:t>, οι δύο αυτές υποδοχές συνδυάζονται για να σχηματίσουν ένα ζεύγος υποδοχών: 192.168.1.5:1099, 192.168.1.7:80</a:t>
            </a:r>
          </a:p>
          <a:p>
            <a:pPr marL="343080" indent="-342000">
              <a:lnSpc>
                <a:spcPct val="100000"/>
              </a:lnSpc>
              <a:buClr>
                <a:srgbClr val="8AD0D6"/>
              </a:buClr>
              <a:buSzPct val="80000"/>
              <a:buFont typeface="Wingdings 3" charset="2"/>
              <a:buChar char=""/>
            </a:pPr>
            <a:r>
              <a:rPr lang="el-GR" sz="2200" spc="-1" dirty="0" smtClean="0">
                <a:solidFill>
                  <a:srgbClr val="FFFFFF"/>
                </a:solidFill>
                <a:uFill>
                  <a:solidFill>
                    <a:srgbClr val="FFFFFF"/>
                  </a:solidFill>
                </a:uFill>
              </a:rPr>
              <a:t>Οι </a:t>
            </a:r>
            <a:r>
              <a:rPr lang="el-GR" sz="2200" spc="-1" dirty="0">
                <a:solidFill>
                  <a:srgbClr val="FFFFFF"/>
                </a:solidFill>
                <a:uFill>
                  <a:solidFill>
                    <a:srgbClr val="FFFFFF"/>
                  </a:solidFill>
                </a:uFill>
              </a:rPr>
              <a:t>υποδοχές επιτρέπουν σε πολλαπλές </a:t>
            </a:r>
            <a:r>
              <a:rPr lang="el-GR" sz="2200" spc="-1" dirty="0" smtClean="0">
                <a:solidFill>
                  <a:srgbClr val="FFFFFF"/>
                </a:solidFill>
                <a:uFill>
                  <a:solidFill>
                    <a:srgbClr val="FFFFFF"/>
                  </a:solidFill>
                </a:uFill>
              </a:rPr>
              <a:t>διεργασίες, </a:t>
            </a:r>
            <a:r>
              <a:rPr lang="el-GR" sz="2200" spc="-1" dirty="0">
                <a:solidFill>
                  <a:srgbClr val="FFFFFF"/>
                </a:solidFill>
                <a:uFill>
                  <a:solidFill>
                    <a:srgbClr val="FFFFFF"/>
                  </a:solidFill>
                </a:uFill>
              </a:rPr>
              <a:t>που εκτελούνται σε έναν </a:t>
            </a:r>
            <a:r>
              <a:rPr lang="el-GR" sz="2200" spc="-1" dirty="0" smtClean="0">
                <a:solidFill>
                  <a:srgbClr val="FFFFFF"/>
                </a:solidFill>
                <a:uFill>
                  <a:solidFill>
                    <a:srgbClr val="FFFFFF"/>
                  </a:solidFill>
                </a:uFill>
              </a:rPr>
              <a:t>πελάτη, </a:t>
            </a:r>
            <a:r>
              <a:rPr lang="el-GR" sz="2200" spc="-1" dirty="0">
                <a:solidFill>
                  <a:srgbClr val="FFFFFF"/>
                </a:solidFill>
                <a:uFill>
                  <a:solidFill>
                    <a:srgbClr val="FFFFFF"/>
                  </a:solidFill>
                </a:uFill>
              </a:rPr>
              <a:t>να διακρίνονται μεταξύ τους </a:t>
            </a:r>
            <a:r>
              <a:rPr lang="el-GR" sz="2200" spc="-1" dirty="0" smtClean="0">
                <a:solidFill>
                  <a:srgbClr val="FFFFFF"/>
                </a:solidFill>
                <a:uFill>
                  <a:solidFill>
                    <a:srgbClr val="FFFFFF"/>
                  </a:solidFill>
                </a:uFill>
              </a:rPr>
              <a:t>καθώς επίσης για να </a:t>
            </a:r>
            <a:r>
              <a:rPr lang="el-GR" sz="2200" spc="-1" dirty="0">
                <a:solidFill>
                  <a:srgbClr val="FFFFFF"/>
                </a:solidFill>
                <a:uFill>
                  <a:solidFill>
                    <a:srgbClr val="FFFFFF"/>
                  </a:solidFill>
                </a:uFill>
              </a:rPr>
              <a:t>διακρίνονται μεταξύ τους </a:t>
            </a:r>
            <a:r>
              <a:rPr lang="el-GR" sz="2200" spc="-1" dirty="0" smtClean="0">
                <a:solidFill>
                  <a:srgbClr val="FFFFFF"/>
                </a:solidFill>
                <a:uFill>
                  <a:solidFill>
                    <a:srgbClr val="FFFFFF"/>
                  </a:solidFill>
                </a:uFill>
              </a:rPr>
              <a:t>πολλαπλές </a:t>
            </a:r>
            <a:r>
              <a:rPr lang="el-GR" sz="2200" spc="-1" dirty="0">
                <a:solidFill>
                  <a:srgbClr val="FFFFFF"/>
                </a:solidFill>
                <a:uFill>
                  <a:solidFill>
                    <a:srgbClr val="FFFFFF"/>
                  </a:solidFill>
                </a:uFill>
              </a:rPr>
              <a:t>συνδέσεις σε μια διαδικασία </a:t>
            </a:r>
            <a:r>
              <a:rPr lang="el-GR" sz="2200" spc="-1" dirty="0" smtClean="0">
                <a:solidFill>
                  <a:srgbClr val="FFFFFF"/>
                </a:solidFill>
                <a:uFill>
                  <a:solidFill>
                    <a:srgbClr val="FFFFFF"/>
                  </a:solidFill>
                </a:uFill>
              </a:rPr>
              <a:t>στο διακομιστή</a:t>
            </a:r>
            <a:r>
              <a:rPr lang="el-GR" sz="2200" spc="-1" dirty="0">
                <a:solidFill>
                  <a:srgbClr val="FFFFFF"/>
                </a:solidFill>
                <a:uFill>
                  <a:solidFill>
                    <a:srgbClr val="FFFFFF"/>
                  </a:solidFill>
                </a:uFill>
              </a:rPr>
              <a:t>.</a:t>
            </a: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6250442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l-GR" sz="4400" dirty="0" smtClean="0"/>
              <a:t>Εντολή </a:t>
            </a:r>
            <a:r>
              <a:rPr lang="en-US" sz="4400" dirty="0" err="1" smtClean="0"/>
              <a:t>netstat</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6725161"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200" spc="-1" dirty="0">
                <a:solidFill>
                  <a:srgbClr val="FFFFFF"/>
                </a:solidFill>
                <a:uFill>
                  <a:solidFill>
                    <a:srgbClr val="FFFFFF"/>
                  </a:solidFill>
                </a:uFill>
              </a:rPr>
              <a:t>Οι ανεξήγητες συνδέσεις TCP μπορούν να αποτελέσουν σημαντική απειλή για την ασφάλεια</a:t>
            </a:r>
            <a:r>
              <a:rPr lang="el-GR" sz="2200" spc="-1" dirty="0" smtClean="0">
                <a:solidFill>
                  <a:srgbClr val="FFFFFF"/>
                </a:solidFill>
                <a:uFill>
                  <a:solidFill>
                    <a:srgbClr val="FFFFFF"/>
                  </a:solidFill>
                </a:uFill>
              </a:rPr>
              <a:t>.</a:t>
            </a:r>
            <a:endParaRPr lang="en-US" sz="22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200" spc="-1" dirty="0" smtClean="0">
                <a:solidFill>
                  <a:srgbClr val="FFFFFF"/>
                </a:solidFill>
                <a:uFill>
                  <a:solidFill>
                    <a:srgbClr val="FFFFFF"/>
                  </a:solidFill>
                </a:uFill>
              </a:rPr>
              <a:t>Μπορούν </a:t>
            </a:r>
            <a:r>
              <a:rPr lang="el-GR" sz="2200" spc="-1" dirty="0">
                <a:solidFill>
                  <a:srgbClr val="FFFFFF"/>
                </a:solidFill>
                <a:uFill>
                  <a:solidFill>
                    <a:srgbClr val="FFFFFF"/>
                  </a:solidFill>
                </a:uFill>
              </a:rPr>
              <a:t>να υποδείξουν ότι κάτι ή κάποιος είναι συνδεδεμένος σ</a:t>
            </a:r>
            <a:r>
              <a:rPr lang="el-GR" sz="2200" spc="-1" dirty="0" smtClean="0">
                <a:solidFill>
                  <a:srgbClr val="FFFFFF"/>
                </a:solidFill>
                <a:uFill>
                  <a:solidFill>
                    <a:srgbClr val="FFFFFF"/>
                  </a:solidFill>
                </a:uFill>
              </a:rPr>
              <a:t>τον </a:t>
            </a:r>
            <a:r>
              <a:rPr lang="el-GR" sz="2200" spc="-1" dirty="0">
                <a:solidFill>
                  <a:srgbClr val="FFFFFF"/>
                </a:solidFill>
                <a:uFill>
                  <a:solidFill>
                    <a:srgbClr val="FFFFFF"/>
                  </a:solidFill>
                </a:uFill>
              </a:rPr>
              <a:t>τοπικό </a:t>
            </a:r>
            <a:r>
              <a:rPr lang="el-GR" sz="2200" spc="-1" dirty="0" smtClean="0">
                <a:solidFill>
                  <a:srgbClr val="FFFFFF"/>
                </a:solidFill>
                <a:uFill>
                  <a:solidFill>
                    <a:srgbClr val="FFFFFF"/>
                  </a:solidFill>
                </a:uFill>
              </a:rPr>
              <a:t>υπολογιστή</a:t>
            </a:r>
            <a:r>
              <a:rPr lang="el-GR" sz="2200" spc="-1" dirty="0">
                <a:solidFill>
                  <a:srgbClr val="FFFFFF"/>
                </a:solidFill>
                <a:uFill>
                  <a:solidFill>
                    <a:srgbClr val="FFFFFF"/>
                  </a:solidFill>
                </a:uFill>
              </a:rPr>
              <a:t>. </a:t>
            </a:r>
            <a:endParaRPr lang="el-GR" sz="22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200" spc="-1" dirty="0" smtClean="0">
                <a:solidFill>
                  <a:srgbClr val="FFFFFF"/>
                </a:solidFill>
                <a:uFill>
                  <a:solidFill>
                    <a:srgbClr val="FFFFFF"/>
                  </a:solidFill>
                </a:uFill>
              </a:rPr>
              <a:t>Μερικές </a:t>
            </a:r>
            <a:r>
              <a:rPr lang="el-GR" sz="2200" spc="-1" dirty="0">
                <a:solidFill>
                  <a:srgbClr val="FFFFFF"/>
                </a:solidFill>
                <a:uFill>
                  <a:solidFill>
                    <a:srgbClr val="FFFFFF"/>
                  </a:solidFill>
                </a:uFill>
              </a:rPr>
              <a:t>φορές είναι απαραίτητο να γνωρίζουμε ποιες ενεργές συνδέσεις TCP είναι ανοιχτές και εκτελούνται σε έναν </a:t>
            </a:r>
            <a:r>
              <a:rPr lang="el-GR" sz="2200" spc="-1" dirty="0" smtClean="0">
                <a:solidFill>
                  <a:srgbClr val="FFFFFF"/>
                </a:solidFill>
                <a:uFill>
                  <a:solidFill>
                    <a:srgbClr val="FFFFFF"/>
                  </a:solidFill>
                </a:uFill>
              </a:rPr>
              <a:t>υπολογιστή </a:t>
            </a:r>
            <a:r>
              <a:rPr lang="el-GR" sz="2200" spc="-1" dirty="0">
                <a:solidFill>
                  <a:srgbClr val="FFFFFF"/>
                </a:solidFill>
                <a:uFill>
                  <a:solidFill>
                    <a:srgbClr val="FFFFFF"/>
                  </a:solidFill>
                </a:uFill>
              </a:rPr>
              <a:t>δικτύου. </a:t>
            </a:r>
            <a:endParaRPr lang="el-GR" sz="22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200" spc="-1" dirty="0" smtClean="0">
                <a:solidFill>
                  <a:srgbClr val="FFFFFF"/>
                </a:solidFill>
                <a:uFill>
                  <a:solidFill>
                    <a:srgbClr val="FFFFFF"/>
                  </a:solidFill>
                </a:uFill>
              </a:rPr>
              <a:t>Το </a:t>
            </a:r>
            <a:r>
              <a:rPr lang="el-GR" sz="2200" spc="-1" dirty="0" err="1">
                <a:solidFill>
                  <a:srgbClr val="FFFFFF"/>
                </a:solidFill>
                <a:uFill>
                  <a:solidFill>
                    <a:srgbClr val="FFFFFF"/>
                  </a:solidFill>
                </a:uFill>
              </a:rPr>
              <a:t>Netstat</a:t>
            </a:r>
            <a:r>
              <a:rPr lang="el-GR" sz="2200" spc="-1" dirty="0">
                <a:solidFill>
                  <a:srgbClr val="FFFFFF"/>
                </a:solidFill>
                <a:uFill>
                  <a:solidFill>
                    <a:srgbClr val="FFFFFF"/>
                  </a:solidFill>
                </a:uFill>
              </a:rPr>
              <a:t> είναι ένα σημαντικό βοηθητικό πρόγραμμα δικτύου που μπορεί να χρησιμοποιηθεί για την επαλήθευση αυτών των </a:t>
            </a:r>
            <a:r>
              <a:rPr lang="el-GR" sz="2200" spc="-1" dirty="0" smtClean="0">
                <a:solidFill>
                  <a:srgbClr val="FFFFFF"/>
                </a:solidFill>
                <a:uFill>
                  <a:solidFill>
                    <a:srgbClr val="FFFFFF"/>
                  </a:solidFill>
                </a:uFill>
              </a:rPr>
              <a:t>συνδέσεων</a:t>
            </a:r>
          </a:p>
          <a:p>
            <a:pPr marL="343080" indent="-342000">
              <a:lnSpc>
                <a:spcPct val="100000"/>
              </a:lnSpc>
              <a:buClr>
                <a:srgbClr val="8AD0D6"/>
              </a:buClr>
              <a:buSzPct val="80000"/>
              <a:buFont typeface="Wingdings 3" charset="2"/>
              <a:buChar char=""/>
            </a:pPr>
            <a:r>
              <a:rPr lang="el-GR" sz="2200" spc="-1" dirty="0" smtClean="0">
                <a:solidFill>
                  <a:srgbClr val="FFFFFF"/>
                </a:solidFill>
                <a:uFill>
                  <a:solidFill>
                    <a:srgbClr val="FFFFFF"/>
                  </a:solidFill>
                </a:uFill>
              </a:rPr>
              <a:t>Η </a:t>
            </a:r>
            <a:r>
              <a:rPr lang="el-GR" sz="2200" spc="-1" dirty="0">
                <a:solidFill>
                  <a:srgbClr val="FFFFFF"/>
                </a:solidFill>
                <a:uFill>
                  <a:solidFill>
                    <a:srgbClr val="FFFFFF"/>
                  </a:solidFill>
                </a:uFill>
              </a:rPr>
              <a:t>επιλογή -n μπορεί να χρησιμοποιηθεί για την εμφάνιση διευθύνσεων IP και αριθμών θυρών στην αριθμητική τους μορφή.</a:t>
            </a: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7072312" y="1146240"/>
            <a:ext cx="4867139" cy="2453248"/>
          </a:xfrm>
          <a:prstGeom prst="rect">
            <a:avLst/>
          </a:prstGeom>
        </p:spPr>
      </p:pic>
    </p:spTree>
    <p:extLst>
      <p:ext uri="{BB962C8B-B14F-4D97-AF65-F5344CB8AC3E}">
        <p14:creationId xmlns:p14="http://schemas.microsoft.com/office/powerpoint/2010/main" val="42299008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l-GR" sz="4400" dirty="0"/>
              <a:t>Εγκατάσταση σύνδεσης </a:t>
            </a:r>
            <a:r>
              <a:rPr lang="en-US" sz="4400" dirty="0" smtClean="0"/>
              <a:t>TCP</a:t>
            </a:r>
            <a:r>
              <a:rPr lang="el-GR" sz="4400" dirty="0" smtClean="0"/>
              <a:t> (1)</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44910"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400" spc="-1" dirty="0">
                <a:solidFill>
                  <a:srgbClr val="FFFFFF"/>
                </a:solidFill>
                <a:uFill>
                  <a:solidFill>
                    <a:srgbClr val="FFFFFF"/>
                  </a:solidFill>
                </a:uFill>
              </a:rPr>
              <a:t>Σε μερικούς πολιτισμούς, όταν συναντιούνται δύο άτομα, συχνά χαιρετούν ο ένας τον άλλον κουνώντας τα χέρια. Η πράξη των χειραψιών γίνεται κατανοητή και από τα δύο μέρη ως σήμα για ένα φιλικό χαιρετισμό. Οι συνδέσεις στο δίκτυο είναι παρόμοιες. Στις συνδέσεις TCP, ο κεντρικός υπολογιστής-πελάτης εγκαθιστά τη σύνδεση με το διακομιστή.</a:t>
            </a:r>
          </a:p>
          <a:p>
            <a:pPr marL="343080" indent="-342000">
              <a:lnSpc>
                <a:spcPct val="100000"/>
              </a:lnSpc>
              <a:buClr>
                <a:srgbClr val="8AD0D6"/>
              </a:buClr>
              <a:buSzPct val="80000"/>
              <a:buFont typeface="Wingdings 3" charset="2"/>
              <a:buChar char=""/>
            </a:pPr>
            <a:r>
              <a:rPr lang="el-GR" sz="2400" spc="-1" dirty="0" smtClean="0">
                <a:solidFill>
                  <a:srgbClr val="FFFFFF"/>
                </a:solidFill>
                <a:uFill>
                  <a:solidFill>
                    <a:srgbClr val="FFFFFF"/>
                  </a:solidFill>
                </a:uFill>
              </a:rPr>
              <a:t>Μια </a:t>
            </a:r>
            <a:r>
              <a:rPr lang="el-GR" sz="2400" spc="-1" dirty="0">
                <a:solidFill>
                  <a:srgbClr val="FFFFFF"/>
                </a:solidFill>
                <a:uFill>
                  <a:solidFill>
                    <a:srgbClr val="FFFFFF"/>
                  </a:solidFill>
                </a:uFill>
              </a:rPr>
              <a:t>σύνδεση TCP δημιουργείται σε τρία στάδια:</a:t>
            </a:r>
          </a:p>
          <a:p>
            <a:pPr marL="343080" indent="-342000">
              <a:lnSpc>
                <a:spcPct val="100000"/>
              </a:lnSpc>
              <a:buClr>
                <a:srgbClr val="8AD0D6"/>
              </a:buClr>
              <a:buSzPct val="80000"/>
              <a:buFont typeface="Wingdings 3" charset="2"/>
              <a:buChar char=""/>
            </a:pPr>
            <a:r>
              <a:rPr lang="el-GR" sz="2400" spc="-1" dirty="0" smtClean="0">
                <a:solidFill>
                  <a:srgbClr val="FFFFFF"/>
                </a:solidFill>
                <a:uFill>
                  <a:solidFill>
                    <a:srgbClr val="FFFFFF"/>
                  </a:solidFill>
                </a:uFill>
              </a:rPr>
              <a:t>Βήμα </a:t>
            </a:r>
            <a:r>
              <a:rPr lang="el-GR" sz="2400" spc="-1" dirty="0">
                <a:solidFill>
                  <a:srgbClr val="FFFFFF"/>
                </a:solidFill>
                <a:uFill>
                  <a:solidFill>
                    <a:srgbClr val="FFFFFF"/>
                  </a:solidFill>
                </a:uFill>
              </a:rPr>
              <a:t>1 - Ο πελάτης εκκίνησης ζητά μια συνεδρία επικοινωνίας πελάτη με διακομιστή με το διακομιστή.</a:t>
            </a:r>
          </a:p>
          <a:p>
            <a:pPr marL="343080" indent="-342000">
              <a:lnSpc>
                <a:spcPct val="100000"/>
              </a:lnSpc>
              <a:buClr>
                <a:srgbClr val="8AD0D6"/>
              </a:buClr>
              <a:buSzPct val="80000"/>
              <a:buFont typeface="Wingdings 3" charset="2"/>
              <a:buChar char=""/>
            </a:pPr>
            <a:r>
              <a:rPr lang="el-GR" sz="2400" spc="-1" dirty="0" smtClean="0">
                <a:solidFill>
                  <a:srgbClr val="FFFFFF"/>
                </a:solidFill>
                <a:uFill>
                  <a:solidFill>
                    <a:srgbClr val="FFFFFF"/>
                  </a:solidFill>
                </a:uFill>
              </a:rPr>
              <a:t>Βήμα </a:t>
            </a:r>
            <a:r>
              <a:rPr lang="el-GR" sz="2400" spc="-1" dirty="0">
                <a:solidFill>
                  <a:srgbClr val="FFFFFF"/>
                </a:solidFill>
                <a:uFill>
                  <a:solidFill>
                    <a:srgbClr val="FFFFFF"/>
                  </a:solidFill>
                </a:uFill>
              </a:rPr>
              <a:t>2 - Ο διακομιστής αναγνωρίζει την περίοδο επικοινωνίας πελάτη-διακομιστή και ζητά μια συνεδρία επικοινωνίας διακομιστή-πελάτη.</a:t>
            </a:r>
          </a:p>
          <a:p>
            <a:pPr marL="343080" indent="-342000">
              <a:lnSpc>
                <a:spcPct val="100000"/>
              </a:lnSpc>
              <a:buClr>
                <a:srgbClr val="8AD0D6"/>
              </a:buClr>
              <a:buSzPct val="80000"/>
              <a:buFont typeface="Wingdings 3" charset="2"/>
              <a:buChar char=""/>
            </a:pPr>
            <a:r>
              <a:rPr lang="el-GR" sz="2400" spc="-1" dirty="0" smtClean="0">
                <a:solidFill>
                  <a:srgbClr val="FFFFFF"/>
                </a:solidFill>
                <a:uFill>
                  <a:solidFill>
                    <a:srgbClr val="FFFFFF"/>
                  </a:solidFill>
                </a:uFill>
              </a:rPr>
              <a:t>Βήμα </a:t>
            </a:r>
            <a:r>
              <a:rPr lang="el-GR" sz="2400" spc="-1" dirty="0">
                <a:solidFill>
                  <a:srgbClr val="FFFFFF"/>
                </a:solidFill>
                <a:uFill>
                  <a:solidFill>
                    <a:srgbClr val="FFFFFF"/>
                  </a:solidFill>
                </a:uFill>
              </a:rPr>
              <a:t>3 - Ο πελάτης εκκίνησης αναγνωρίζει τη συνεδρία επικοινωνίας διακομιστή-πελάτη.</a:t>
            </a: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831929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l-GR" sz="4400" dirty="0"/>
              <a:t>Εγκατάσταση σύνδεσης </a:t>
            </a:r>
            <a:r>
              <a:rPr lang="en-US" sz="4400" dirty="0" smtClean="0"/>
              <a:t>TCP</a:t>
            </a:r>
            <a:r>
              <a:rPr lang="el-GR" sz="4400" dirty="0" smtClean="0"/>
              <a:t> (2)</a:t>
            </a:r>
            <a:endParaRPr lang="el-GR" sz="18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2131967" y="1526720"/>
            <a:ext cx="7665176" cy="4371051"/>
          </a:xfrm>
          <a:prstGeom prst="rect">
            <a:avLst/>
          </a:prstGeom>
        </p:spPr>
      </p:pic>
    </p:spTree>
    <p:extLst>
      <p:ext uri="{BB962C8B-B14F-4D97-AF65-F5344CB8AC3E}">
        <p14:creationId xmlns:p14="http://schemas.microsoft.com/office/powerpoint/2010/main" val="10471276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dirty="0" smtClean="0"/>
              <a:t>TCP:</a:t>
            </a:r>
            <a:r>
              <a:rPr lang="el-GR" sz="4400" dirty="0" smtClean="0"/>
              <a:t>Παράδοση </a:t>
            </a:r>
            <a:r>
              <a:rPr lang="el-GR" sz="4400" dirty="0"/>
              <a:t>στη σωστή σειρά</a:t>
            </a: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pic>
        <p:nvPicPr>
          <p:cNvPr id="3" name="Εικόνα 2"/>
          <p:cNvPicPr>
            <a:picLocks noChangeAspect="1"/>
          </p:cNvPicPr>
          <p:nvPr/>
        </p:nvPicPr>
        <p:blipFill>
          <a:blip r:embed="rId2"/>
          <a:stretch>
            <a:fillRect/>
          </a:stretch>
        </p:blipFill>
        <p:spPr>
          <a:xfrm>
            <a:off x="2305051" y="1146240"/>
            <a:ext cx="7100206" cy="5466218"/>
          </a:xfrm>
          <a:prstGeom prst="rect">
            <a:avLst/>
          </a:prstGeom>
        </p:spPr>
      </p:pic>
    </p:spTree>
    <p:extLst>
      <p:ext uri="{BB962C8B-B14F-4D97-AF65-F5344CB8AC3E}">
        <p14:creationId xmlns:p14="http://schemas.microsoft.com/office/powerpoint/2010/main" val="339064636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4400" dirty="0" smtClean="0"/>
              <a:t>UDP:</a:t>
            </a:r>
            <a:r>
              <a:rPr lang="el-GR" sz="4400" dirty="0" smtClean="0"/>
              <a:t>Παράδοση </a:t>
            </a:r>
            <a:r>
              <a:rPr lang="en-US" sz="4400" dirty="0" smtClean="0"/>
              <a:t>datagrams</a:t>
            </a:r>
            <a:endParaRPr lang="el-GR" sz="4400" dirty="0"/>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pic>
        <p:nvPicPr>
          <p:cNvPr id="2" name="Εικόνα 1"/>
          <p:cNvPicPr>
            <a:picLocks noChangeAspect="1"/>
          </p:cNvPicPr>
          <p:nvPr/>
        </p:nvPicPr>
        <p:blipFill>
          <a:blip r:embed="rId2"/>
          <a:stretch>
            <a:fillRect/>
          </a:stretch>
        </p:blipFill>
        <p:spPr>
          <a:xfrm>
            <a:off x="2191158" y="1146240"/>
            <a:ext cx="7005094" cy="5474569"/>
          </a:xfrm>
          <a:prstGeom prst="rect">
            <a:avLst/>
          </a:prstGeom>
        </p:spPr>
      </p:pic>
    </p:spTree>
    <p:extLst>
      <p:ext uri="{BB962C8B-B14F-4D97-AF65-F5344CB8AC3E}">
        <p14:creationId xmlns:p14="http://schemas.microsoft.com/office/powerpoint/2010/main" val="18909078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l-GR" sz="4000" dirty="0" smtClean="0"/>
              <a:t>Εφαρμογές που χρησιμοποιούν </a:t>
            </a:r>
            <a:r>
              <a:rPr lang="en-US" sz="4000" dirty="0" smtClean="0"/>
              <a:t>TCP</a:t>
            </a:r>
            <a:endParaRPr lang="el-GR" sz="4000" dirty="0"/>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pic>
        <p:nvPicPr>
          <p:cNvPr id="3" name="Εικόνα 2"/>
          <p:cNvPicPr>
            <a:picLocks noChangeAspect="1"/>
          </p:cNvPicPr>
          <p:nvPr/>
        </p:nvPicPr>
        <p:blipFill>
          <a:blip r:embed="rId2"/>
          <a:stretch>
            <a:fillRect/>
          </a:stretch>
        </p:blipFill>
        <p:spPr>
          <a:xfrm>
            <a:off x="1828460" y="1146240"/>
            <a:ext cx="8221300" cy="5426868"/>
          </a:xfrm>
          <a:prstGeom prst="rect">
            <a:avLst/>
          </a:prstGeom>
        </p:spPr>
      </p:pic>
    </p:spTree>
    <p:extLst>
      <p:ext uri="{BB962C8B-B14F-4D97-AF65-F5344CB8AC3E}">
        <p14:creationId xmlns:p14="http://schemas.microsoft.com/office/powerpoint/2010/main" val="308188070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Αρμοδιότητες (1)</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57972"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Παρακολούθηση ατομικών συνομιλιών</a:t>
            </a:r>
          </a:p>
          <a:p>
            <a:pPr marL="800280" lvl="1" indent="-342000">
              <a:buClr>
                <a:srgbClr val="8AD0D6"/>
              </a:buClr>
              <a:buSzPct val="80000"/>
              <a:buFont typeface="Wingdings 3" charset="2"/>
              <a:buChar char=""/>
            </a:pPr>
            <a:r>
              <a:rPr lang="el-GR" sz="2800" spc="-1" dirty="0" smtClean="0">
                <a:solidFill>
                  <a:srgbClr val="FFFFFF"/>
                </a:solidFill>
                <a:uFill>
                  <a:solidFill>
                    <a:srgbClr val="FFFFFF"/>
                  </a:solidFill>
                </a:uFill>
              </a:rPr>
              <a:t>Στο </a:t>
            </a:r>
            <a:r>
              <a:rPr lang="el-GR" sz="2800" spc="-1" dirty="0">
                <a:solidFill>
                  <a:srgbClr val="FFFFFF"/>
                </a:solidFill>
                <a:uFill>
                  <a:solidFill>
                    <a:srgbClr val="FFFFFF"/>
                  </a:solidFill>
                </a:uFill>
              </a:rPr>
              <a:t>επίπεδο μεταφοράς, κάθε σύνολο δεδομένων που ρέει μεταξύ μιας εφαρμογής πηγής και μιας εφαρμογής προορισμού είναι γνωστό ως </a:t>
            </a:r>
            <a:r>
              <a:rPr lang="el-GR" sz="2800" spc="-1" dirty="0" smtClean="0">
                <a:solidFill>
                  <a:srgbClr val="FFFFFF"/>
                </a:solidFill>
                <a:uFill>
                  <a:solidFill>
                    <a:srgbClr val="FFFFFF"/>
                  </a:solidFill>
                </a:uFill>
              </a:rPr>
              <a:t>συνομιλία</a:t>
            </a:r>
          </a:p>
          <a:p>
            <a:pPr marL="800280" lvl="1" indent="-342000">
              <a:buClr>
                <a:srgbClr val="8AD0D6"/>
              </a:buClr>
              <a:buSzPct val="80000"/>
              <a:buFont typeface="Wingdings 3" charset="2"/>
              <a:buChar char=""/>
            </a:pPr>
            <a:r>
              <a:rPr lang="el-GR" sz="2800" spc="-1" dirty="0" smtClean="0">
                <a:solidFill>
                  <a:srgbClr val="FFFFFF"/>
                </a:solidFill>
                <a:uFill>
                  <a:solidFill>
                    <a:srgbClr val="FFFFFF"/>
                  </a:solidFill>
                </a:uFill>
              </a:rPr>
              <a:t>Ένας υπολογιστής </a:t>
            </a:r>
            <a:r>
              <a:rPr lang="el-GR" sz="2800" spc="-1" dirty="0">
                <a:solidFill>
                  <a:srgbClr val="FFFFFF"/>
                </a:solidFill>
                <a:uFill>
                  <a:solidFill>
                    <a:srgbClr val="FFFFFF"/>
                  </a:solidFill>
                </a:uFill>
              </a:rPr>
              <a:t>μπορεί να έχει πολλές εφαρμογές που επικοινωνούν ταυτόχρονα σε όλο το δίκτυο. Κάθε μία από αυτές τις εφαρμογές επικοινωνεί με μία ή περισσότερες εφαρμογές σε έναν ή περισσότερους απομακρυσμένους </a:t>
            </a:r>
            <a:r>
              <a:rPr lang="el-GR" sz="2800" spc="-1" dirty="0" smtClean="0">
                <a:solidFill>
                  <a:srgbClr val="FFFFFF"/>
                </a:solidFill>
                <a:uFill>
                  <a:solidFill>
                    <a:srgbClr val="FFFFFF"/>
                  </a:solidFill>
                </a:uFill>
              </a:rPr>
              <a:t>υπολογιστές</a:t>
            </a:r>
            <a:r>
              <a:rPr lang="el-GR" sz="2800" spc="-1" dirty="0">
                <a:solidFill>
                  <a:srgbClr val="FFFFFF"/>
                </a:solidFill>
                <a:uFill>
                  <a:solidFill>
                    <a:srgbClr val="FFFFFF"/>
                  </a:solidFill>
                </a:uFill>
              </a:rPr>
              <a:t>. </a:t>
            </a:r>
            <a:endParaRPr lang="el-GR" sz="2800" spc="-1" dirty="0" smtClean="0">
              <a:solidFill>
                <a:srgbClr val="FFFFFF"/>
              </a:solidFill>
              <a:uFill>
                <a:solidFill>
                  <a:srgbClr val="FFFFFF"/>
                </a:solidFill>
              </a:uFill>
            </a:endParaRPr>
          </a:p>
          <a:p>
            <a:pPr marL="800280" lvl="1" indent="-342000">
              <a:buClr>
                <a:srgbClr val="8AD0D6"/>
              </a:buClr>
              <a:buSzPct val="80000"/>
              <a:buFont typeface="Wingdings 3" charset="2"/>
              <a:buChar char=""/>
            </a:pPr>
            <a:r>
              <a:rPr lang="el-GR" sz="2800" spc="-1" dirty="0" smtClean="0">
                <a:solidFill>
                  <a:srgbClr val="FFFFFF"/>
                </a:solidFill>
                <a:uFill>
                  <a:solidFill>
                    <a:srgbClr val="FFFFFF"/>
                  </a:solidFill>
                </a:uFill>
              </a:rPr>
              <a:t>Είναι </a:t>
            </a:r>
            <a:r>
              <a:rPr lang="el-GR" sz="2800" spc="-1" dirty="0">
                <a:solidFill>
                  <a:srgbClr val="FFFFFF"/>
                </a:solidFill>
                <a:uFill>
                  <a:solidFill>
                    <a:srgbClr val="FFFFFF"/>
                  </a:solidFill>
                </a:uFill>
              </a:rPr>
              <a:t>ευθύνη του </a:t>
            </a:r>
            <a:r>
              <a:rPr lang="el-GR" sz="2800" spc="-1" dirty="0" smtClean="0">
                <a:solidFill>
                  <a:srgbClr val="FFFFFF"/>
                </a:solidFill>
                <a:uFill>
                  <a:solidFill>
                    <a:srgbClr val="FFFFFF"/>
                  </a:solidFill>
                </a:uFill>
              </a:rPr>
              <a:t>επιπέδου </a:t>
            </a:r>
            <a:r>
              <a:rPr lang="el-GR" sz="2800" spc="-1" dirty="0">
                <a:solidFill>
                  <a:srgbClr val="FFFFFF"/>
                </a:solidFill>
                <a:uFill>
                  <a:solidFill>
                    <a:srgbClr val="FFFFFF"/>
                  </a:solidFill>
                </a:uFill>
              </a:rPr>
              <a:t>μεταφοράς να διατηρεί και να παρακολουθεί αυτές τις πολλαπλές </a:t>
            </a:r>
            <a:r>
              <a:rPr lang="el-GR" sz="2800" spc="-1" dirty="0" smtClean="0">
                <a:solidFill>
                  <a:srgbClr val="FFFFFF"/>
                </a:solidFill>
                <a:uFill>
                  <a:solidFill>
                    <a:srgbClr val="FFFFFF"/>
                  </a:solidFill>
                </a:uFill>
              </a:rPr>
              <a:t>συνομιλίες</a:t>
            </a:r>
            <a:r>
              <a:rPr lang="en-US" sz="2800" spc="-1" dirty="0" smtClean="0">
                <a:solidFill>
                  <a:srgbClr val="FFFFFF"/>
                </a:solidFill>
                <a:uFill>
                  <a:solidFill>
                    <a:srgbClr val="FFFFFF"/>
                  </a:solidFill>
                </a:uFill>
              </a:rPr>
              <a:t>(multiplexing)</a:t>
            </a:r>
            <a:endParaRPr lang="el-GR"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8075536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l-GR" sz="4000" dirty="0" smtClean="0"/>
              <a:t>Εφαρμογές που χρησιμοποιούν </a:t>
            </a:r>
            <a:r>
              <a:rPr lang="en-US" sz="4000" dirty="0" smtClean="0"/>
              <a:t>UDP</a:t>
            </a:r>
            <a:endParaRPr lang="el-GR" sz="4000" dirty="0"/>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pic>
        <p:nvPicPr>
          <p:cNvPr id="3" name="Εικόνα 2"/>
          <p:cNvPicPr>
            <a:picLocks noChangeAspect="1"/>
          </p:cNvPicPr>
          <p:nvPr/>
        </p:nvPicPr>
        <p:blipFill>
          <a:blip r:embed="rId2"/>
          <a:stretch>
            <a:fillRect/>
          </a:stretch>
        </p:blipFill>
        <p:spPr>
          <a:xfrm>
            <a:off x="1939561" y="1146240"/>
            <a:ext cx="7740016" cy="5425991"/>
          </a:xfrm>
          <a:prstGeom prst="rect">
            <a:avLst/>
          </a:prstGeom>
        </p:spPr>
      </p:pic>
    </p:spTree>
    <p:extLst>
      <p:ext uri="{BB962C8B-B14F-4D97-AF65-F5344CB8AC3E}">
        <p14:creationId xmlns:p14="http://schemas.microsoft.com/office/powerpoint/2010/main" val="15548142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Αρμοδιότητες (2)</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57972"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Κατάτμηση δεδομένων </a:t>
            </a:r>
            <a:r>
              <a:rPr lang="el-GR" sz="2800" spc="-1" dirty="0">
                <a:solidFill>
                  <a:srgbClr val="FFFFFF"/>
                </a:solidFill>
                <a:uFill>
                  <a:solidFill>
                    <a:srgbClr val="FFFFFF"/>
                  </a:solidFill>
                </a:uFill>
              </a:rPr>
              <a:t>και </a:t>
            </a:r>
            <a:r>
              <a:rPr lang="el-GR" sz="2800" spc="-1" dirty="0" err="1">
                <a:solidFill>
                  <a:srgbClr val="FFFFFF"/>
                </a:solidFill>
                <a:uFill>
                  <a:solidFill>
                    <a:srgbClr val="FFFFFF"/>
                  </a:solidFill>
                </a:uFill>
              </a:rPr>
              <a:t>επανασυναρμολόγηση</a:t>
            </a:r>
            <a:r>
              <a:rPr lang="el-GR" sz="2800" spc="-1" dirty="0">
                <a:solidFill>
                  <a:srgbClr val="FFFFFF"/>
                </a:solidFill>
                <a:uFill>
                  <a:solidFill>
                    <a:srgbClr val="FFFFFF"/>
                  </a:solidFill>
                </a:uFill>
              </a:rPr>
              <a:t> τμημάτων</a:t>
            </a:r>
          </a:p>
          <a:p>
            <a:pPr marL="800280" lvl="1" indent="-342000">
              <a:buClr>
                <a:srgbClr val="8AD0D6"/>
              </a:buClr>
              <a:buSzPct val="80000"/>
              <a:buFont typeface="Wingdings 3" charset="2"/>
              <a:buChar char=""/>
            </a:pPr>
            <a:r>
              <a:rPr lang="el-GR" sz="2600" spc="-1" dirty="0" smtClean="0">
                <a:solidFill>
                  <a:srgbClr val="FFFFFF"/>
                </a:solidFill>
                <a:uFill>
                  <a:solidFill>
                    <a:srgbClr val="FFFFFF"/>
                  </a:solidFill>
                </a:uFill>
              </a:rPr>
              <a:t>Τα </a:t>
            </a:r>
            <a:r>
              <a:rPr lang="el-GR" sz="2600" spc="-1" dirty="0">
                <a:solidFill>
                  <a:srgbClr val="FFFFFF"/>
                </a:solidFill>
                <a:uFill>
                  <a:solidFill>
                    <a:srgbClr val="FFFFFF"/>
                  </a:solidFill>
                </a:uFill>
              </a:rPr>
              <a:t>δεδομένα πρέπει να είναι έτοιμα να αποστέλλονται </a:t>
            </a:r>
            <a:r>
              <a:rPr lang="el-GR" sz="2600" spc="-1" dirty="0" smtClean="0">
                <a:solidFill>
                  <a:srgbClr val="FFFFFF"/>
                </a:solidFill>
                <a:uFill>
                  <a:solidFill>
                    <a:srgbClr val="FFFFFF"/>
                  </a:solidFill>
                </a:uFill>
              </a:rPr>
              <a:t>σε </a:t>
            </a:r>
            <a:r>
              <a:rPr lang="el-GR" sz="2600" spc="-1" dirty="0" err="1">
                <a:solidFill>
                  <a:srgbClr val="FFFFFF"/>
                </a:solidFill>
                <a:uFill>
                  <a:solidFill>
                    <a:srgbClr val="FFFFFF"/>
                  </a:solidFill>
                </a:uFill>
              </a:rPr>
              <a:t>διαχειρίσιμα</a:t>
            </a:r>
            <a:r>
              <a:rPr lang="el-GR" sz="2600" spc="-1" dirty="0">
                <a:solidFill>
                  <a:srgbClr val="FFFFFF"/>
                </a:solidFill>
                <a:uFill>
                  <a:solidFill>
                    <a:srgbClr val="FFFFFF"/>
                  </a:solidFill>
                </a:uFill>
              </a:rPr>
              <a:t> κομμάτια. </a:t>
            </a:r>
            <a:endParaRPr lang="el-GR" sz="2600" spc="-1" dirty="0" smtClean="0">
              <a:solidFill>
                <a:srgbClr val="FFFFFF"/>
              </a:solidFill>
              <a:uFill>
                <a:solidFill>
                  <a:srgbClr val="FFFFFF"/>
                </a:solidFill>
              </a:uFill>
            </a:endParaRPr>
          </a:p>
          <a:p>
            <a:pPr marL="800280" lvl="1" indent="-342000">
              <a:buClr>
                <a:srgbClr val="8AD0D6"/>
              </a:buClr>
              <a:buSzPct val="80000"/>
              <a:buFont typeface="Wingdings 3" charset="2"/>
              <a:buChar char=""/>
            </a:pPr>
            <a:r>
              <a:rPr lang="el-GR" sz="2600" spc="-1" dirty="0" smtClean="0">
                <a:solidFill>
                  <a:srgbClr val="FFFFFF"/>
                </a:solidFill>
                <a:uFill>
                  <a:solidFill>
                    <a:srgbClr val="FFFFFF"/>
                  </a:solidFill>
                </a:uFill>
              </a:rPr>
              <a:t>Τα </a:t>
            </a:r>
            <a:r>
              <a:rPr lang="el-GR" sz="2600" spc="-1" dirty="0">
                <a:solidFill>
                  <a:srgbClr val="FFFFFF"/>
                </a:solidFill>
                <a:uFill>
                  <a:solidFill>
                    <a:srgbClr val="FFFFFF"/>
                  </a:solidFill>
                </a:uFill>
              </a:rPr>
              <a:t>πρωτόκολλα στρώματος μεταφοράς έχουν υπηρεσίες που </a:t>
            </a:r>
            <a:r>
              <a:rPr lang="el-GR" sz="2600" spc="-1" dirty="0" smtClean="0">
                <a:solidFill>
                  <a:srgbClr val="FFFFFF"/>
                </a:solidFill>
                <a:uFill>
                  <a:solidFill>
                    <a:srgbClr val="FFFFFF"/>
                  </a:solidFill>
                </a:uFill>
              </a:rPr>
              <a:t>κόβουν </a:t>
            </a:r>
            <a:r>
              <a:rPr lang="el-GR" sz="2600" spc="-1" dirty="0">
                <a:solidFill>
                  <a:srgbClr val="FFFFFF"/>
                </a:solidFill>
                <a:uFill>
                  <a:solidFill>
                    <a:srgbClr val="FFFFFF"/>
                  </a:solidFill>
                </a:uFill>
              </a:rPr>
              <a:t>τα δεδομένα της εφαρμογής </a:t>
            </a:r>
            <a:r>
              <a:rPr lang="el-GR" sz="2600" spc="-1" dirty="0" smtClean="0">
                <a:solidFill>
                  <a:srgbClr val="FFFFFF"/>
                </a:solidFill>
                <a:uFill>
                  <a:solidFill>
                    <a:srgbClr val="FFFFFF"/>
                  </a:solidFill>
                </a:uFill>
              </a:rPr>
              <a:t>στο κατάλληλο μέγεθος καθώς επίσης και την </a:t>
            </a:r>
            <a:r>
              <a:rPr lang="el-GR" sz="2600" spc="-1" dirty="0">
                <a:solidFill>
                  <a:srgbClr val="FFFFFF"/>
                </a:solidFill>
                <a:uFill>
                  <a:solidFill>
                    <a:srgbClr val="FFFFFF"/>
                  </a:solidFill>
                </a:uFill>
              </a:rPr>
              <a:t>απαιτούμενη ενθυλάκωση σε κάθε κομμάτι δεδομένων</a:t>
            </a:r>
            <a:r>
              <a:rPr lang="el-GR" sz="2600" spc="-1" dirty="0" smtClean="0">
                <a:solidFill>
                  <a:srgbClr val="FFFFFF"/>
                </a:solidFill>
                <a:uFill>
                  <a:solidFill>
                    <a:srgbClr val="FFFFFF"/>
                  </a:solidFill>
                </a:uFill>
              </a:rPr>
              <a:t>.</a:t>
            </a:r>
          </a:p>
          <a:p>
            <a:pPr marL="800280" lvl="1" indent="-342000">
              <a:buClr>
                <a:srgbClr val="8AD0D6"/>
              </a:buClr>
              <a:buSzPct val="80000"/>
              <a:buFont typeface="Wingdings 3" charset="2"/>
              <a:buChar char=""/>
            </a:pPr>
            <a:r>
              <a:rPr lang="el-GR" sz="2600" spc="-1" dirty="0" smtClean="0">
                <a:solidFill>
                  <a:srgbClr val="FFFFFF"/>
                </a:solidFill>
                <a:uFill>
                  <a:solidFill>
                    <a:srgbClr val="FFFFFF"/>
                  </a:solidFill>
                </a:uFill>
              </a:rPr>
              <a:t>Μια κεφαλίδα χρησιμοποιείται </a:t>
            </a:r>
            <a:r>
              <a:rPr lang="el-GR" sz="2600" spc="-1" dirty="0">
                <a:solidFill>
                  <a:srgbClr val="FFFFFF"/>
                </a:solidFill>
                <a:uFill>
                  <a:solidFill>
                    <a:srgbClr val="FFFFFF"/>
                  </a:solidFill>
                </a:uFill>
              </a:rPr>
              <a:t>για </a:t>
            </a:r>
            <a:r>
              <a:rPr lang="el-GR" sz="2600" spc="-1" dirty="0" err="1" smtClean="0">
                <a:solidFill>
                  <a:srgbClr val="FFFFFF"/>
                </a:solidFill>
                <a:uFill>
                  <a:solidFill>
                    <a:srgbClr val="FFFFFF"/>
                  </a:solidFill>
                </a:uFill>
              </a:rPr>
              <a:t>επανασυναρμολόγηση</a:t>
            </a:r>
            <a:r>
              <a:rPr lang="el-GR" sz="2600" spc="-1" dirty="0" smtClean="0">
                <a:solidFill>
                  <a:srgbClr val="FFFFFF"/>
                </a:solidFill>
                <a:uFill>
                  <a:solidFill>
                    <a:srgbClr val="FFFFFF"/>
                  </a:solidFill>
                </a:uFill>
              </a:rPr>
              <a:t> και την </a:t>
            </a:r>
            <a:r>
              <a:rPr lang="el-GR" sz="2600" spc="-1" dirty="0">
                <a:solidFill>
                  <a:srgbClr val="FFFFFF"/>
                </a:solidFill>
                <a:uFill>
                  <a:solidFill>
                    <a:srgbClr val="FFFFFF"/>
                  </a:solidFill>
                </a:uFill>
              </a:rPr>
              <a:t>παρακολούθηση της ροής δεδομένων.</a:t>
            </a:r>
          </a:p>
          <a:p>
            <a:pPr marL="800280" lvl="1" indent="-342000">
              <a:buClr>
                <a:srgbClr val="8AD0D6"/>
              </a:buClr>
              <a:buSzPct val="80000"/>
              <a:buFont typeface="Wingdings 3" charset="2"/>
              <a:buChar char=""/>
            </a:pPr>
            <a:r>
              <a:rPr lang="el-GR" sz="2600" spc="-1" dirty="0" smtClean="0">
                <a:solidFill>
                  <a:srgbClr val="FFFFFF"/>
                </a:solidFill>
                <a:uFill>
                  <a:solidFill>
                    <a:srgbClr val="FFFFFF"/>
                  </a:solidFill>
                </a:uFill>
              </a:rPr>
              <a:t>Στον </a:t>
            </a:r>
            <a:r>
              <a:rPr lang="el-GR" sz="2600" spc="-1" dirty="0">
                <a:solidFill>
                  <a:srgbClr val="FFFFFF"/>
                </a:solidFill>
                <a:uFill>
                  <a:solidFill>
                    <a:srgbClr val="FFFFFF"/>
                  </a:solidFill>
                </a:uFill>
              </a:rPr>
              <a:t>προορισμό, το στρώμα μεταφοράς πρέπει να είναι σε θέση να ανακατασκευάσει τα κομμάτια των δεδομένων σε μια πλήρη ροή δεδομένων που είναι χρήσιμη για το στρώμα εφαρμογής. </a:t>
            </a:r>
            <a:endParaRPr lang="el-GR" sz="26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1141131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Αρμοδιότητες (3)</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57972"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a:solidFill>
                  <a:srgbClr val="FFFFFF"/>
                </a:solidFill>
                <a:uFill>
                  <a:solidFill>
                    <a:srgbClr val="FFFFFF"/>
                  </a:solidFill>
                </a:uFill>
              </a:rPr>
              <a:t>Προσδιορισμός των εφαρμογών</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Για </a:t>
            </a:r>
            <a:r>
              <a:rPr lang="el-GR" sz="2800" spc="-1" dirty="0">
                <a:solidFill>
                  <a:srgbClr val="FFFFFF"/>
                </a:solidFill>
                <a:uFill>
                  <a:solidFill>
                    <a:srgbClr val="FFFFFF"/>
                  </a:solidFill>
                </a:uFill>
              </a:rPr>
              <a:t>να μεταβιβαστούν ροές δεδομένων στις κατάλληλες εφαρμογές, το στρώμα μεταφοράς πρέπει να προσδιορίσει την εφαρμογή προορισμού </a:t>
            </a:r>
            <a:endParaRPr lang="el-GR" sz="28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Για </a:t>
            </a:r>
            <a:r>
              <a:rPr lang="el-GR" sz="2800" spc="-1" dirty="0">
                <a:solidFill>
                  <a:srgbClr val="FFFFFF"/>
                </a:solidFill>
                <a:uFill>
                  <a:solidFill>
                    <a:srgbClr val="FFFFFF"/>
                  </a:solidFill>
                </a:uFill>
              </a:rPr>
              <a:t>να επιτευχθεί αυτό, το στρώμα μεταφοράς εκχωρεί σε κάθε εφαρμογή ένα αναγνωριστικό που ονομάζεται αριθμός </a:t>
            </a:r>
            <a:r>
              <a:rPr lang="el-GR" sz="2800" spc="-1" dirty="0" smtClean="0">
                <a:solidFill>
                  <a:srgbClr val="FFFFFF"/>
                </a:solidFill>
                <a:uFill>
                  <a:solidFill>
                    <a:srgbClr val="FFFFFF"/>
                  </a:solidFill>
                </a:uFill>
              </a:rPr>
              <a:t>θύρας (</a:t>
            </a:r>
            <a:r>
              <a:rPr lang="en-US" sz="2800" spc="-1" dirty="0" smtClean="0">
                <a:solidFill>
                  <a:srgbClr val="FFFFFF"/>
                </a:solidFill>
                <a:uFill>
                  <a:solidFill>
                    <a:srgbClr val="FFFFFF"/>
                  </a:solidFill>
                </a:uFill>
              </a:rPr>
              <a:t>port number)</a:t>
            </a:r>
            <a:r>
              <a:rPr lang="el-GR" sz="2800" spc="-1" dirty="0" smtClean="0">
                <a:solidFill>
                  <a:srgbClr val="FFFFFF"/>
                </a:solidFill>
                <a:uFill>
                  <a:solidFill>
                    <a:srgbClr val="FFFFFF"/>
                  </a:solidFill>
                </a:uFill>
              </a:rPr>
              <a:t>. </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Σε </a:t>
            </a:r>
            <a:r>
              <a:rPr lang="el-GR" sz="2800" spc="-1" dirty="0">
                <a:solidFill>
                  <a:srgbClr val="FFFFFF"/>
                </a:solidFill>
                <a:uFill>
                  <a:solidFill>
                    <a:srgbClr val="FFFFFF"/>
                  </a:solidFill>
                </a:uFill>
              </a:rPr>
              <a:t>κάθε διαδικασία λογισμικού που χρειάζεται πρόσβαση στο δίκτυο έχει εκχωρηθεί ένας αριθμός θύρας μοναδικός για τον συγκεκριμένο </a:t>
            </a:r>
            <a:r>
              <a:rPr lang="el-GR" sz="2800" spc="-1" dirty="0" smtClean="0">
                <a:solidFill>
                  <a:srgbClr val="FFFFFF"/>
                </a:solidFill>
                <a:uFill>
                  <a:solidFill>
                    <a:srgbClr val="FFFFFF"/>
                  </a:solidFill>
                </a:uFill>
              </a:rPr>
              <a:t>υπολογιστή</a:t>
            </a:r>
            <a:r>
              <a:rPr lang="el-GR" sz="2800" spc="-1" dirty="0">
                <a:solidFill>
                  <a:srgbClr val="FFFFFF"/>
                </a:solidFill>
                <a:uFill>
                  <a:solidFill>
                    <a:srgbClr val="FFFFFF"/>
                  </a:solidFill>
                </a:uFill>
              </a:rPr>
              <a:t>.</a:t>
            </a:r>
            <a:endParaRPr lang="el-GR" sz="2600" b="0" strike="noStrike" spc="-1" dirty="0">
              <a:solidFill>
                <a:srgbClr val="000000"/>
              </a:solidFill>
              <a:uFill>
                <a:solidFill>
                  <a:srgbClr val="FFFFFF"/>
                </a:solidFill>
              </a:uFill>
              <a:latin typeface="Arial"/>
            </a:endParaRP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1877893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a:solidFill>
                  <a:srgbClr val="FFFFFF"/>
                </a:solidFill>
                <a:uFill>
                  <a:solidFill>
                    <a:srgbClr val="FFFFFF"/>
                  </a:solidFill>
                </a:uFill>
              </a:rPr>
              <a:t>Αξιοπιστία</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57972"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600" spc="-1" dirty="0">
                <a:solidFill>
                  <a:srgbClr val="FFFFFF"/>
                </a:solidFill>
                <a:uFill>
                  <a:solidFill>
                    <a:srgbClr val="FFFFFF"/>
                  </a:solidFill>
                </a:uFill>
              </a:rPr>
              <a:t>Το </a:t>
            </a:r>
            <a:r>
              <a:rPr lang="el-GR" sz="2600" spc="-1" dirty="0" smtClean="0">
                <a:solidFill>
                  <a:srgbClr val="FFFFFF"/>
                </a:solidFill>
                <a:uFill>
                  <a:solidFill>
                    <a:srgbClr val="FFFFFF"/>
                  </a:solidFill>
                </a:uFill>
              </a:rPr>
              <a:t>επίπεδο </a:t>
            </a:r>
            <a:r>
              <a:rPr lang="el-GR" sz="2600" spc="-1" dirty="0">
                <a:solidFill>
                  <a:srgbClr val="FFFFFF"/>
                </a:solidFill>
                <a:uFill>
                  <a:solidFill>
                    <a:srgbClr val="FFFFFF"/>
                  </a:solidFill>
                </a:uFill>
              </a:rPr>
              <a:t>μεταφοράς είναι </a:t>
            </a:r>
            <a:r>
              <a:rPr lang="el-GR" sz="2600" spc="-1" dirty="0" smtClean="0">
                <a:solidFill>
                  <a:srgbClr val="FFFFFF"/>
                </a:solidFill>
                <a:uFill>
                  <a:solidFill>
                    <a:srgbClr val="FFFFFF"/>
                  </a:solidFill>
                </a:uFill>
              </a:rPr>
              <a:t>υπεύθυνο </a:t>
            </a:r>
            <a:r>
              <a:rPr lang="el-GR" sz="2600" spc="-1" dirty="0">
                <a:solidFill>
                  <a:srgbClr val="FFFFFF"/>
                </a:solidFill>
                <a:uFill>
                  <a:solidFill>
                    <a:srgbClr val="FFFFFF"/>
                  </a:solidFill>
                </a:uFill>
              </a:rPr>
              <a:t>για τη διαχείριση των απαιτήσεων αξιοπιστίας μιας συνομιλίας. </a:t>
            </a:r>
            <a:r>
              <a:rPr lang="el-GR" sz="2600" spc="-1" dirty="0" smtClean="0">
                <a:solidFill>
                  <a:srgbClr val="FFFFFF"/>
                </a:solidFill>
                <a:uFill>
                  <a:solidFill>
                    <a:srgbClr val="FFFFFF"/>
                  </a:solidFill>
                </a:uFill>
              </a:rPr>
              <a:t>Διαφορετικές εφαρμογές </a:t>
            </a:r>
            <a:r>
              <a:rPr lang="el-GR" sz="2600" spc="-1" dirty="0">
                <a:solidFill>
                  <a:srgbClr val="FFFFFF"/>
                </a:solidFill>
                <a:uFill>
                  <a:solidFill>
                    <a:srgbClr val="FFFFFF"/>
                  </a:solidFill>
                </a:uFill>
              </a:rPr>
              <a:t>έχουν διαφορετικές απαιτήσεις αξιοπιστίας στις μεταφορές</a:t>
            </a:r>
            <a:r>
              <a:rPr lang="el-GR" sz="2600" spc="-1" dirty="0" smtClean="0">
                <a:solidFill>
                  <a:srgbClr val="FFFFFF"/>
                </a:solidFill>
                <a:uFill>
                  <a:solidFill>
                    <a:srgbClr val="FFFFFF"/>
                  </a:solidFill>
                </a:uFill>
              </a:rPr>
              <a:t>.</a:t>
            </a:r>
          </a:p>
          <a:p>
            <a:pPr marL="343080" indent="-342000">
              <a:lnSpc>
                <a:spcPct val="100000"/>
              </a:lnSpc>
              <a:buClr>
                <a:srgbClr val="8AD0D6"/>
              </a:buClr>
              <a:buSzPct val="80000"/>
              <a:buFont typeface="Wingdings 3" charset="2"/>
              <a:buChar char=""/>
            </a:pPr>
            <a:r>
              <a:rPr lang="el-GR" sz="2600" spc="-1" dirty="0">
                <a:solidFill>
                  <a:srgbClr val="FFFFFF"/>
                </a:solidFill>
                <a:uFill>
                  <a:solidFill>
                    <a:srgbClr val="FFFFFF"/>
                  </a:solidFill>
                </a:uFill>
              </a:rPr>
              <a:t>Το IP αφορά μόνο τη δομή, την αντιμετώπιση και τη δρομολόγηση των πακέτων. Το IP δεν καθορίζει τον τρόπο παράδοσης ή μεταφοράς των πακέτων</a:t>
            </a:r>
            <a:r>
              <a:rPr lang="el-GR" sz="2600" spc="-1" dirty="0" smtClean="0">
                <a:solidFill>
                  <a:srgbClr val="FFFFFF"/>
                </a:solidFill>
                <a:uFill>
                  <a:solidFill>
                    <a:srgbClr val="FFFFFF"/>
                  </a:solidFill>
                </a:uFill>
              </a:rPr>
              <a:t>.</a:t>
            </a:r>
          </a:p>
          <a:p>
            <a:pPr marL="343080" indent="-342000">
              <a:lnSpc>
                <a:spcPct val="100000"/>
              </a:lnSpc>
              <a:buClr>
                <a:srgbClr val="8AD0D6"/>
              </a:buClr>
              <a:buSzPct val="80000"/>
              <a:buFont typeface="Wingdings 3" charset="2"/>
              <a:buChar char=""/>
            </a:pPr>
            <a:r>
              <a:rPr lang="el-GR" sz="2600" spc="-1" dirty="0">
                <a:solidFill>
                  <a:srgbClr val="FFFFFF"/>
                </a:solidFill>
                <a:uFill>
                  <a:solidFill>
                    <a:srgbClr val="FFFFFF"/>
                  </a:solidFill>
                </a:uFill>
              </a:rPr>
              <a:t>Τα </a:t>
            </a:r>
            <a:r>
              <a:rPr lang="el-GR" sz="2600" spc="-1" dirty="0" smtClean="0">
                <a:solidFill>
                  <a:srgbClr val="FFFFFF"/>
                </a:solidFill>
                <a:uFill>
                  <a:solidFill>
                    <a:srgbClr val="FFFFFF"/>
                  </a:solidFill>
                </a:uFill>
              </a:rPr>
              <a:t>πρωτόκολλα επιπέδου </a:t>
            </a:r>
            <a:r>
              <a:rPr lang="el-GR" sz="2600" spc="-1" dirty="0">
                <a:solidFill>
                  <a:srgbClr val="FFFFFF"/>
                </a:solidFill>
                <a:uFill>
                  <a:solidFill>
                    <a:srgbClr val="FFFFFF"/>
                  </a:solidFill>
                </a:uFill>
              </a:rPr>
              <a:t>μεταφοράς καθορίζουν τον τρόπο μεταφοράς των μηνυμάτων μεταξύ των </a:t>
            </a:r>
            <a:r>
              <a:rPr lang="el-GR" sz="2600" spc="-1" dirty="0" smtClean="0">
                <a:solidFill>
                  <a:srgbClr val="FFFFFF"/>
                </a:solidFill>
                <a:uFill>
                  <a:solidFill>
                    <a:srgbClr val="FFFFFF"/>
                  </a:solidFill>
                </a:uFill>
              </a:rPr>
              <a:t>υπολογιστών</a:t>
            </a:r>
            <a:r>
              <a:rPr lang="el-GR" sz="2600" spc="-1" dirty="0">
                <a:solidFill>
                  <a:srgbClr val="FFFFFF"/>
                </a:solidFill>
                <a:uFill>
                  <a:solidFill>
                    <a:srgbClr val="FFFFFF"/>
                  </a:solidFill>
                </a:uFill>
              </a:rPr>
              <a:t>. </a:t>
            </a:r>
            <a:endParaRPr lang="el-GR" sz="26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600" spc="-1" dirty="0" smtClean="0">
                <a:solidFill>
                  <a:srgbClr val="FFFFFF"/>
                </a:solidFill>
                <a:uFill>
                  <a:solidFill>
                    <a:srgbClr val="FFFFFF"/>
                  </a:solidFill>
                </a:uFill>
              </a:rPr>
              <a:t>Το μοντέλο </a:t>
            </a:r>
            <a:r>
              <a:rPr lang="el-GR" sz="2600" spc="-1" dirty="0">
                <a:solidFill>
                  <a:srgbClr val="FFFFFF"/>
                </a:solidFill>
                <a:uFill>
                  <a:solidFill>
                    <a:srgbClr val="FFFFFF"/>
                  </a:solidFill>
                </a:uFill>
              </a:rPr>
              <a:t>TCP / IP παρέχει δύο πρωτόκολλα στρώματος </a:t>
            </a:r>
            <a:r>
              <a:rPr lang="el-GR" sz="2600" spc="-1" dirty="0" smtClean="0">
                <a:solidFill>
                  <a:srgbClr val="FFFFFF"/>
                </a:solidFill>
                <a:uFill>
                  <a:solidFill>
                    <a:srgbClr val="FFFFFF"/>
                  </a:solidFill>
                </a:uFill>
              </a:rPr>
              <a:t>μεταφοράς, το πρωτόκολλο </a:t>
            </a:r>
            <a:r>
              <a:rPr lang="en-US" sz="2600" spc="-1" dirty="0">
                <a:solidFill>
                  <a:srgbClr val="FFFFFF"/>
                </a:solidFill>
                <a:uFill>
                  <a:solidFill>
                    <a:srgbClr val="FFFFFF"/>
                  </a:solidFill>
                </a:uFill>
              </a:rPr>
              <a:t>Transmission Control </a:t>
            </a:r>
            <a:r>
              <a:rPr lang="en-US" sz="2600" spc="-1" dirty="0" smtClean="0">
                <a:solidFill>
                  <a:srgbClr val="FFFFFF"/>
                </a:solidFill>
                <a:uFill>
                  <a:solidFill>
                    <a:srgbClr val="FFFFFF"/>
                  </a:solidFill>
                </a:uFill>
              </a:rPr>
              <a:t>Protocol</a:t>
            </a:r>
            <a:r>
              <a:rPr lang="el-GR" sz="2600" spc="-1" dirty="0" smtClean="0">
                <a:solidFill>
                  <a:srgbClr val="FFFFFF"/>
                </a:solidFill>
                <a:uFill>
                  <a:solidFill>
                    <a:srgbClr val="FFFFFF"/>
                  </a:solidFill>
                </a:uFill>
              </a:rPr>
              <a:t> (TCP</a:t>
            </a:r>
            <a:r>
              <a:rPr lang="el-GR" sz="2600" spc="-1" dirty="0">
                <a:solidFill>
                  <a:srgbClr val="FFFFFF"/>
                </a:solidFill>
                <a:uFill>
                  <a:solidFill>
                    <a:srgbClr val="FFFFFF"/>
                  </a:solidFill>
                </a:uFill>
              </a:rPr>
              <a:t>) και </a:t>
            </a:r>
            <a:r>
              <a:rPr lang="el-GR" sz="2600" spc="-1" dirty="0" smtClean="0">
                <a:solidFill>
                  <a:srgbClr val="FFFFFF"/>
                </a:solidFill>
                <a:uFill>
                  <a:solidFill>
                    <a:srgbClr val="FFFFFF"/>
                  </a:solidFill>
                </a:uFill>
              </a:rPr>
              <a:t>το πρωτόκολλο </a:t>
            </a:r>
            <a:r>
              <a:rPr lang="el-GR" sz="2600" spc="-1" dirty="0" err="1">
                <a:solidFill>
                  <a:srgbClr val="FFFFFF"/>
                </a:solidFill>
                <a:uFill>
                  <a:solidFill>
                    <a:srgbClr val="FFFFFF"/>
                  </a:solidFill>
                </a:uFill>
              </a:rPr>
              <a:t>User</a:t>
            </a:r>
            <a:r>
              <a:rPr lang="el-GR" sz="2600" spc="-1" dirty="0">
                <a:solidFill>
                  <a:srgbClr val="FFFFFF"/>
                </a:solidFill>
                <a:uFill>
                  <a:solidFill>
                    <a:srgbClr val="FFFFFF"/>
                  </a:solidFill>
                </a:uFill>
              </a:rPr>
              <a:t> </a:t>
            </a:r>
            <a:r>
              <a:rPr lang="el-GR" sz="2600" spc="-1" dirty="0" err="1">
                <a:solidFill>
                  <a:srgbClr val="FFFFFF"/>
                </a:solidFill>
                <a:uFill>
                  <a:solidFill>
                    <a:srgbClr val="FFFFFF"/>
                  </a:solidFill>
                </a:uFill>
              </a:rPr>
              <a:t>Datagram</a:t>
            </a:r>
            <a:r>
              <a:rPr lang="el-GR" sz="2600" spc="-1" dirty="0">
                <a:solidFill>
                  <a:srgbClr val="FFFFFF"/>
                </a:solidFill>
                <a:uFill>
                  <a:solidFill>
                    <a:srgbClr val="FFFFFF"/>
                  </a:solidFill>
                </a:uFill>
              </a:rPr>
              <a:t> </a:t>
            </a:r>
            <a:r>
              <a:rPr lang="el-GR" sz="2600" spc="-1" dirty="0" err="1">
                <a:solidFill>
                  <a:srgbClr val="FFFFFF"/>
                </a:solidFill>
                <a:uFill>
                  <a:solidFill>
                    <a:srgbClr val="FFFFFF"/>
                  </a:solidFill>
                </a:uFill>
              </a:rPr>
              <a:t>Protocol</a:t>
            </a:r>
            <a:r>
              <a:rPr lang="el-GR" sz="2600" spc="-1" dirty="0">
                <a:solidFill>
                  <a:srgbClr val="FFFFFF"/>
                </a:solidFill>
                <a:uFill>
                  <a:solidFill>
                    <a:srgbClr val="FFFFFF"/>
                  </a:solidFill>
                </a:uFill>
              </a:rPr>
              <a:t> (</a:t>
            </a:r>
            <a:r>
              <a:rPr lang="el-GR" sz="2600" spc="-1" dirty="0" smtClean="0">
                <a:solidFill>
                  <a:srgbClr val="FFFFFF"/>
                </a:solidFill>
                <a:uFill>
                  <a:solidFill>
                    <a:srgbClr val="FFFFFF"/>
                  </a:solidFill>
                </a:uFill>
              </a:rPr>
              <a:t>UDP)</a:t>
            </a:r>
          </a:p>
          <a:p>
            <a:pPr marL="343080" indent="-342000">
              <a:lnSpc>
                <a:spcPct val="100000"/>
              </a:lnSpc>
              <a:buClr>
                <a:srgbClr val="8AD0D6"/>
              </a:buClr>
              <a:buSzPct val="80000"/>
              <a:buFont typeface="Wingdings 3" charset="2"/>
              <a:buChar char=""/>
            </a:pPr>
            <a:r>
              <a:rPr lang="el-GR" sz="2600" spc="-1" dirty="0" smtClean="0">
                <a:solidFill>
                  <a:srgbClr val="FFFFFF"/>
                </a:solidFill>
                <a:uFill>
                  <a:solidFill>
                    <a:srgbClr val="FFFFFF"/>
                  </a:solidFill>
                </a:uFill>
              </a:rPr>
              <a:t>Το IP </a:t>
            </a:r>
            <a:r>
              <a:rPr lang="el-GR" sz="2600" spc="-1" dirty="0">
                <a:solidFill>
                  <a:srgbClr val="FFFFFF"/>
                </a:solidFill>
                <a:uFill>
                  <a:solidFill>
                    <a:srgbClr val="FFFFFF"/>
                  </a:solidFill>
                </a:uFill>
              </a:rPr>
              <a:t>χρησιμοποιεί αυτά τα πρωτόκολλα μεταφοράς για να επιτρέπει στους </a:t>
            </a:r>
            <a:r>
              <a:rPr lang="el-GR" sz="2600" spc="-1" dirty="0" smtClean="0">
                <a:solidFill>
                  <a:srgbClr val="FFFFFF"/>
                </a:solidFill>
                <a:uFill>
                  <a:solidFill>
                    <a:srgbClr val="FFFFFF"/>
                  </a:solidFill>
                </a:uFill>
              </a:rPr>
              <a:t>υπολογιστές </a:t>
            </a:r>
            <a:r>
              <a:rPr lang="el-GR" sz="2600" spc="-1" dirty="0">
                <a:solidFill>
                  <a:srgbClr val="FFFFFF"/>
                </a:solidFill>
                <a:uFill>
                  <a:solidFill>
                    <a:srgbClr val="FFFFFF"/>
                  </a:solidFill>
                </a:uFill>
              </a:rPr>
              <a:t>να επικοινωνούν και να μεταφέρουν δεδομένα.</a:t>
            </a: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9584970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Αξιοπιστία: </a:t>
            </a:r>
            <a:r>
              <a:rPr lang="en-US" sz="4400" spc="-1" dirty="0" smtClean="0">
                <a:solidFill>
                  <a:srgbClr val="FFFFFF"/>
                </a:solidFill>
                <a:uFill>
                  <a:solidFill>
                    <a:srgbClr val="FFFFFF"/>
                  </a:solidFill>
                </a:uFill>
              </a:rPr>
              <a:t>TCP vs UDP</a:t>
            </a:r>
            <a:r>
              <a:rPr lang="el-GR" sz="4400" spc="-1" dirty="0" smtClean="0">
                <a:solidFill>
                  <a:srgbClr val="FFFFFF"/>
                </a:solidFill>
                <a:uFill>
                  <a:solidFill>
                    <a:srgbClr val="FFFFFF"/>
                  </a:solidFill>
                </a:uFill>
              </a:rPr>
              <a:t> (1)</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57972"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600" spc="-1" dirty="0">
                <a:solidFill>
                  <a:srgbClr val="FFFFFF"/>
                </a:solidFill>
                <a:uFill>
                  <a:solidFill>
                    <a:srgbClr val="FFFFFF"/>
                  </a:solidFill>
                </a:uFill>
              </a:rPr>
              <a:t>Το TCP θεωρείται ένα αξιόπιστο, πλήρως εξοπλισμένο πρωτόκολλο στρώματος μεταφοράς, το οποίο διασφαλίζει ότι όλα τα δεδομένα φθάνουν στον προορισμό. Ωστόσο, αυτό απαιτεί επιπλέον πεδία στην κεφαλίδα TCP που αυξάνει το μέγεθος του πακέτου και επίσης αυξάνει την καθυστέρηση. </a:t>
            </a:r>
            <a:endParaRPr lang="en-US" sz="26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600" spc="-1" dirty="0" smtClean="0">
                <a:solidFill>
                  <a:srgbClr val="FFFFFF"/>
                </a:solidFill>
                <a:uFill>
                  <a:solidFill>
                    <a:srgbClr val="FFFFFF"/>
                  </a:solidFill>
                </a:uFill>
              </a:rPr>
              <a:t>Το UDP </a:t>
            </a:r>
            <a:r>
              <a:rPr lang="el-GR" sz="2600" spc="-1" dirty="0">
                <a:solidFill>
                  <a:srgbClr val="FFFFFF"/>
                </a:solidFill>
                <a:uFill>
                  <a:solidFill>
                    <a:srgbClr val="FFFFFF"/>
                  </a:solidFill>
                </a:uFill>
              </a:rPr>
              <a:t>είναι ένα απλούστερο πρωτόκολλο στρώματος μεταφοράς που δεν παρέχει αξιοπιστία. Συνεπώς, έχει λιγότερα πεδία και είναι </a:t>
            </a:r>
            <a:r>
              <a:rPr lang="el-GR" sz="2600" spc="-1" dirty="0" smtClean="0">
                <a:solidFill>
                  <a:srgbClr val="FFFFFF"/>
                </a:solidFill>
                <a:uFill>
                  <a:solidFill>
                    <a:srgbClr val="FFFFFF"/>
                  </a:solidFill>
                </a:uFill>
              </a:rPr>
              <a:t>ταχύτερο </a:t>
            </a:r>
            <a:r>
              <a:rPr lang="el-GR" sz="2600" spc="-1" dirty="0">
                <a:solidFill>
                  <a:srgbClr val="FFFFFF"/>
                </a:solidFill>
                <a:uFill>
                  <a:solidFill>
                    <a:srgbClr val="FFFFFF"/>
                  </a:solidFill>
                </a:uFill>
              </a:rPr>
              <a:t>από το TCP.</a:t>
            </a: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40499167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Αξιοπιστία: </a:t>
            </a:r>
            <a:r>
              <a:rPr lang="en-US" sz="4400" spc="-1" dirty="0" smtClean="0">
                <a:solidFill>
                  <a:srgbClr val="FFFFFF"/>
                </a:solidFill>
                <a:uFill>
                  <a:solidFill>
                    <a:srgbClr val="FFFFFF"/>
                  </a:solidFill>
                </a:uFill>
              </a:rPr>
              <a:t>TCP vs UDP</a:t>
            </a:r>
            <a:r>
              <a:rPr lang="el-GR" sz="4400" spc="-1" dirty="0" smtClean="0">
                <a:solidFill>
                  <a:srgbClr val="FFFFFF"/>
                </a:solidFill>
                <a:uFill>
                  <a:solidFill>
                    <a:srgbClr val="FFFFFF"/>
                  </a:solidFill>
                </a:uFill>
              </a:rPr>
              <a:t> (2)</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57972"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Στο TCP</a:t>
            </a:r>
            <a:r>
              <a:rPr lang="el-GR" sz="2800" spc="-1" dirty="0">
                <a:solidFill>
                  <a:srgbClr val="FFFFFF"/>
                </a:solidFill>
                <a:uFill>
                  <a:solidFill>
                    <a:srgbClr val="FFFFFF"/>
                  </a:solidFill>
                </a:uFill>
              </a:rPr>
              <a:t>, υπάρχουν τρεις βασικές λειτουργίες αξιοπιστίας</a:t>
            </a:r>
            <a:r>
              <a:rPr lang="el-GR" sz="2800" spc="-1" dirty="0" smtClean="0">
                <a:solidFill>
                  <a:srgbClr val="FFFFFF"/>
                </a:solidFill>
                <a:uFill>
                  <a:solidFill>
                    <a:srgbClr val="FFFFFF"/>
                  </a:solidFill>
                </a:uFill>
              </a:rPr>
              <a:t>:</a:t>
            </a:r>
            <a:endParaRPr lang="el-GR" sz="2800" spc="-1" dirty="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Αρίθμηση και παρακολούθηση των τμημάτων των </a:t>
            </a:r>
            <a:r>
              <a:rPr lang="el-GR" sz="2800" spc="-1" dirty="0">
                <a:solidFill>
                  <a:srgbClr val="FFFFFF"/>
                </a:solidFill>
                <a:uFill>
                  <a:solidFill>
                    <a:srgbClr val="FFFFFF"/>
                  </a:solidFill>
                </a:uFill>
              </a:rPr>
              <a:t>δεδομένων</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που μεταδίδονται σε συγκεκριμένο </a:t>
            </a:r>
            <a:r>
              <a:rPr lang="el-GR" sz="2800" spc="-1" dirty="0" smtClean="0">
                <a:solidFill>
                  <a:srgbClr val="FFFFFF"/>
                </a:solidFill>
                <a:uFill>
                  <a:solidFill>
                    <a:srgbClr val="FFFFFF"/>
                  </a:solidFill>
                </a:uFill>
              </a:rPr>
              <a:t>υπολογιστή </a:t>
            </a:r>
            <a:r>
              <a:rPr lang="el-GR" sz="2800" spc="-1" dirty="0">
                <a:solidFill>
                  <a:srgbClr val="FFFFFF"/>
                </a:solidFill>
                <a:uFill>
                  <a:solidFill>
                    <a:srgbClr val="FFFFFF"/>
                  </a:solidFill>
                </a:uFill>
              </a:rPr>
              <a:t>από μια συγκεκριμένη εφαρμογή</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Αναγνώριση (</a:t>
            </a:r>
            <a:r>
              <a:rPr lang="en-US" sz="2800" spc="-1" dirty="0" smtClean="0">
                <a:solidFill>
                  <a:srgbClr val="FFFFFF"/>
                </a:solidFill>
                <a:uFill>
                  <a:solidFill>
                    <a:srgbClr val="FFFFFF"/>
                  </a:solidFill>
                </a:uFill>
              </a:rPr>
              <a:t>Acknowledging)</a:t>
            </a:r>
            <a:r>
              <a:rPr lang="el-GR" sz="2800" spc="-1" dirty="0" smtClean="0">
                <a:solidFill>
                  <a:srgbClr val="FFFFFF"/>
                </a:solidFill>
                <a:uFill>
                  <a:solidFill>
                    <a:srgbClr val="FFFFFF"/>
                  </a:solidFill>
                </a:uFill>
              </a:rPr>
              <a:t> </a:t>
            </a:r>
            <a:r>
              <a:rPr lang="el-GR" sz="2800" spc="-1" dirty="0">
                <a:solidFill>
                  <a:srgbClr val="FFFFFF"/>
                </a:solidFill>
                <a:uFill>
                  <a:solidFill>
                    <a:srgbClr val="FFFFFF"/>
                  </a:solidFill>
                </a:uFill>
              </a:rPr>
              <a:t>των ληφθέντων δεδομένων</a:t>
            </a:r>
          </a:p>
          <a:p>
            <a:pPr marL="343080" indent="-342000">
              <a:lnSpc>
                <a:spcPct val="100000"/>
              </a:lnSpc>
              <a:buClr>
                <a:srgbClr val="8AD0D6"/>
              </a:buClr>
              <a:buSzPct val="80000"/>
              <a:buFont typeface="Wingdings 3" charset="2"/>
              <a:buChar char=""/>
            </a:pPr>
            <a:r>
              <a:rPr lang="el-GR" sz="2800" spc="-1" dirty="0" smtClean="0">
                <a:solidFill>
                  <a:srgbClr val="FFFFFF"/>
                </a:solidFill>
                <a:uFill>
                  <a:solidFill>
                    <a:srgbClr val="FFFFFF"/>
                  </a:solidFill>
                </a:uFill>
              </a:rPr>
              <a:t>Επαναποστολή </a:t>
            </a:r>
            <a:r>
              <a:rPr lang="el-GR" sz="2800" spc="-1" dirty="0">
                <a:solidFill>
                  <a:srgbClr val="FFFFFF"/>
                </a:solidFill>
                <a:uFill>
                  <a:solidFill>
                    <a:srgbClr val="FFFFFF"/>
                  </a:solidFill>
                </a:uFill>
              </a:rPr>
              <a:t>όλων των μη αναγνωρισμένων δεδομένων μετά από ορισμένο χρονικό διάστημα</a:t>
            </a: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084473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646200" y="452880"/>
            <a:ext cx="9403560" cy="69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l-GR" sz="4400" spc="-1" dirty="0" smtClean="0">
                <a:solidFill>
                  <a:srgbClr val="FFFFFF"/>
                </a:solidFill>
                <a:uFill>
                  <a:solidFill>
                    <a:srgbClr val="FFFFFF"/>
                  </a:solidFill>
                </a:uFill>
              </a:rPr>
              <a:t>Αξιοπιστία: </a:t>
            </a:r>
            <a:r>
              <a:rPr lang="en-US" sz="4400" spc="-1" dirty="0" smtClean="0">
                <a:solidFill>
                  <a:srgbClr val="FFFFFF"/>
                </a:solidFill>
                <a:uFill>
                  <a:solidFill>
                    <a:srgbClr val="FFFFFF"/>
                  </a:solidFill>
                </a:uFill>
              </a:rPr>
              <a:t>TCP vs UDP</a:t>
            </a:r>
            <a:r>
              <a:rPr lang="el-GR" sz="4400" spc="-1" dirty="0" smtClean="0">
                <a:solidFill>
                  <a:srgbClr val="FFFFFF"/>
                </a:solidFill>
                <a:uFill>
                  <a:solidFill>
                    <a:srgbClr val="FFFFFF"/>
                  </a:solidFill>
                </a:uFill>
              </a:rPr>
              <a:t> (3)</a:t>
            </a:r>
            <a:endParaRPr lang="el-GR" sz="1800" b="0" strike="noStrike" spc="-1" dirty="0">
              <a:solidFill>
                <a:srgbClr val="000000"/>
              </a:solidFill>
              <a:uFill>
                <a:solidFill>
                  <a:srgbClr val="FFFFFF"/>
                </a:solidFill>
              </a:uFill>
              <a:latin typeface="Arial"/>
            </a:endParaRPr>
          </a:p>
        </p:txBody>
      </p:sp>
      <p:sp>
        <p:nvSpPr>
          <p:cNvPr id="91" name="CustomShape 2"/>
          <p:cNvSpPr/>
          <p:nvPr/>
        </p:nvSpPr>
        <p:spPr>
          <a:xfrm>
            <a:off x="498599" y="1146960"/>
            <a:ext cx="11257972" cy="531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000">
              <a:lnSpc>
                <a:spcPct val="100000"/>
              </a:lnSpc>
              <a:buClr>
                <a:srgbClr val="8AD0D6"/>
              </a:buClr>
              <a:buSzPct val="80000"/>
              <a:buFont typeface="Wingdings 3" charset="2"/>
              <a:buChar char=""/>
            </a:pPr>
            <a:r>
              <a:rPr lang="el-GR" sz="2400" spc="-1" dirty="0">
                <a:solidFill>
                  <a:srgbClr val="FFFFFF"/>
                </a:solidFill>
                <a:uFill>
                  <a:solidFill>
                    <a:srgbClr val="FFFFFF"/>
                  </a:solidFill>
                </a:uFill>
              </a:rPr>
              <a:t>Ενώ οι λειτουργίες αξιοπιστίας του TCP παρέχουν πιο ισχυρή επικοινωνία μεταξύ των εφαρμογών, επιφέρουν </a:t>
            </a:r>
            <a:r>
              <a:rPr lang="el-GR" sz="2400" spc="-1" dirty="0" smtClean="0">
                <a:solidFill>
                  <a:srgbClr val="FFFFFF"/>
                </a:solidFill>
                <a:uFill>
                  <a:solidFill>
                    <a:srgbClr val="FFFFFF"/>
                  </a:solidFill>
                </a:uFill>
              </a:rPr>
              <a:t>επιβάρυνση δεδομένων και </a:t>
            </a:r>
            <a:r>
              <a:rPr lang="el-GR" sz="2400" spc="-1" dirty="0">
                <a:solidFill>
                  <a:srgbClr val="FFFFFF"/>
                </a:solidFill>
                <a:uFill>
                  <a:solidFill>
                    <a:srgbClr val="FFFFFF"/>
                  </a:solidFill>
                </a:uFill>
              </a:rPr>
              <a:t>πιθανές καθυστερήσεις στη </a:t>
            </a:r>
            <a:r>
              <a:rPr lang="el-GR" sz="2400" spc="-1" dirty="0" smtClean="0">
                <a:solidFill>
                  <a:srgbClr val="FFFFFF"/>
                </a:solidFill>
                <a:uFill>
                  <a:solidFill>
                    <a:srgbClr val="FFFFFF"/>
                  </a:solidFill>
                </a:uFill>
              </a:rPr>
              <a:t>μετάδοση</a:t>
            </a:r>
          </a:p>
          <a:p>
            <a:pPr marL="343080" indent="-342000">
              <a:lnSpc>
                <a:spcPct val="100000"/>
              </a:lnSpc>
              <a:buClr>
                <a:srgbClr val="8AD0D6"/>
              </a:buClr>
              <a:buSzPct val="80000"/>
              <a:buFont typeface="Wingdings 3" charset="2"/>
              <a:buChar char=""/>
            </a:pPr>
            <a:r>
              <a:rPr lang="el-GR" sz="2400" spc="-1" dirty="0">
                <a:solidFill>
                  <a:srgbClr val="FFFFFF"/>
                </a:solidFill>
                <a:uFill>
                  <a:solidFill>
                    <a:srgbClr val="FFFFFF"/>
                  </a:solidFill>
                </a:uFill>
              </a:rPr>
              <a:t>Η προσθήκη επιβάρυνσης για την εξασφάλιση αξιοπιστίας σε ορισμένες εφαρμογές θα μπορούσε να μειώσει τη χρησιμότητα της </a:t>
            </a:r>
            <a:r>
              <a:rPr lang="el-GR" sz="2400" spc="-1" dirty="0" smtClean="0">
                <a:solidFill>
                  <a:srgbClr val="FFFFFF"/>
                </a:solidFill>
                <a:uFill>
                  <a:solidFill>
                    <a:srgbClr val="FFFFFF"/>
                  </a:solidFill>
                </a:uFill>
              </a:rPr>
              <a:t>εφαρμογής. Σε </a:t>
            </a:r>
            <a:r>
              <a:rPr lang="el-GR" sz="2400" spc="-1" dirty="0">
                <a:solidFill>
                  <a:srgbClr val="FFFFFF"/>
                </a:solidFill>
                <a:uFill>
                  <a:solidFill>
                    <a:srgbClr val="FFFFFF"/>
                  </a:solidFill>
                </a:uFill>
              </a:rPr>
              <a:t>αυτές τις περιπτώσεις, το UDP είναι ένα καλύτερο πρωτόκολλο μεταφοράς</a:t>
            </a:r>
            <a:r>
              <a:rPr lang="el-GR" sz="2400" spc="-1" dirty="0" smtClean="0">
                <a:solidFill>
                  <a:srgbClr val="FFFFFF"/>
                </a:solidFill>
                <a:uFill>
                  <a:solidFill>
                    <a:srgbClr val="FFFFFF"/>
                  </a:solidFill>
                </a:uFill>
              </a:rPr>
              <a:t>.</a:t>
            </a:r>
          </a:p>
          <a:p>
            <a:pPr marL="343080" indent="-342000">
              <a:lnSpc>
                <a:spcPct val="100000"/>
              </a:lnSpc>
              <a:buClr>
                <a:srgbClr val="8AD0D6"/>
              </a:buClr>
              <a:buSzPct val="80000"/>
              <a:buFont typeface="Wingdings 3" charset="2"/>
              <a:buChar char=""/>
            </a:pPr>
            <a:r>
              <a:rPr lang="el-GR" sz="2400" spc="-1" dirty="0">
                <a:solidFill>
                  <a:srgbClr val="FFFFFF"/>
                </a:solidFill>
                <a:uFill>
                  <a:solidFill>
                    <a:srgbClr val="FFFFFF"/>
                  </a:solidFill>
                </a:uFill>
              </a:rPr>
              <a:t>Το UDP παρέχει τις βασικές λειτουργίες για την παράδοση τμημάτων δεδομένων μεταξύ των κατάλληλων εφαρμογών, με ελάχιστη επιβάρυνση και έλεγχο δεδομένων. Το UDP είναι γνωστό ως πρωτόκολλο παράδοσης </a:t>
            </a:r>
            <a:r>
              <a:rPr lang="en-US" sz="2400" spc="-1" dirty="0" smtClean="0">
                <a:solidFill>
                  <a:srgbClr val="FFFFFF"/>
                </a:solidFill>
                <a:uFill>
                  <a:solidFill>
                    <a:srgbClr val="FFFFFF"/>
                  </a:solidFill>
                </a:uFill>
              </a:rPr>
              <a:t>Best effort</a:t>
            </a:r>
            <a:r>
              <a:rPr lang="el-GR" sz="2400" spc="-1" dirty="0" smtClean="0">
                <a:solidFill>
                  <a:srgbClr val="FFFFFF"/>
                </a:solidFill>
                <a:uFill>
                  <a:solidFill>
                    <a:srgbClr val="FFFFFF"/>
                  </a:solidFill>
                </a:uFill>
              </a:rPr>
              <a:t>.</a:t>
            </a:r>
            <a:endParaRPr lang="en-US" sz="2400" spc="-1" dirty="0" smtClean="0">
              <a:solidFill>
                <a:srgbClr val="FFFFFF"/>
              </a:solidFill>
              <a:uFill>
                <a:solidFill>
                  <a:srgbClr val="FFFFFF"/>
                </a:solidFill>
              </a:uFill>
            </a:endParaRPr>
          </a:p>
          <a:p>
            <a:pPr marL="343080" indent="-342000">
              <a:lnSpc>
                <a:spcPct val="100000"/>
              </a:lnSpc>
              <a:buClr>
                <a:srgbClr val="8AD0D6"/>
              </a:buClr>
              <a:buSzPct val="80000"/>
              <a:buFont typeface="Wingdings 3" charset="2"/>
              <a:buChar char=""/>
            </a:pPr>
            <a:r>
              <a:rPr lang="el-GR" sz="2400" spc="-1" dirty="0">
                <a:solidFill>
                  <a:srgbClr val="FFFFFF"/>
                </a:solidFill>
                <a:uFill>
                  <a:solidFill>
                    <a:srgbClr val="FFFFFF"/>
                  </a:solidFill>
                </a:uFill>
              </a:rPr>
              <a:t>Στο πλαίσιο της δικτύωσης, η παράδοση </a:t>
            </a:r>
            <a:r>
              <a:rPr lang="en-US" sz="2400" spc="-1" dirty="0">
                <a:solidFill>
                  <a:srgbClr val="FFFFFF"/>
                </a:solidFill>
                <a:uFill>
                  <a:solidFill>
                    <a:srgbClr val="FFFFFF"/>
                  </a:solidFill>
                </a:uFill>
              </a:rPr>
              <a:t>Best effort </a:t>
            </a:r>
            <a:r>
              <a:rPr lang="el-GR" sz="2400" spc="-1" dirty="0" smtClean="0">
                <a:solidFill>
                  <a:srgbClr val="FFFFFF"/>
                </a:solidFill>
                <a:uFill>
                  <a:solidFill>
                    <a:srgbClr val="FFFFFF"/>
                  </a:solidFill>
                </a:uFill>
              </a:rPr>
              <a:t>αναφέρεται </a:t>
            </a:r>
            <a:r>
              <a:rPr lang="el-GR" sz="2400" spc="-1" dirty="0">
                <a:solidFill>
                  <a:srgbClr val="FFFFFF"/>
                </a:solidFill>
                <a:uFill>
                  <a:solidFill>
                    <a:srgbClr val="FFFFFF"/>
                  </a:solidFill>
                </a:uFill>
              </a:rPr>
              <a:t>ως αναξιόπιστη επειδή δεν υπάρχει καμία αναγνώριση ότι τα δεδομένα λαμβάνονται στον προορισμό. </a:t>
            </a:r>
          </a:p>
        </p:txBody>
      </p:sp>
      <p:sp>
        <p:nvSpPr>
          <p:cNvPr id="92" name="CustomShape 3"/>
          <p:cNvSpPr/>
          <p:nvPr/>
        </p:nvSpPr>
        <p:spPr>
          <a:xfrm>
            <a:off x="10320840" y="601200"/>
            <a:ext cx="942480" cy="3945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l-GR" sz="2000" b="1" strike="noStrike" spc="-1" dirty="0" smtClean="0">
                <a:solidFill>
                  <a:srgbClr val="FFFFFF"/>
                </a:solidFill>
                <a:uFill>
                  <a:solidFill>
                    <a:srgbClr val="FFFFFF"/>
                  </a:solidFill>
                </a:uFill>
                <a:latin typeface="Century Gothic"/>
              </a:rPr>
              <a:t>ΚΕΦ10</a:t>
            </a:r>
            <a:endParaRPr lang="el-GR"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54323968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Ιόν">
  <a:themeElements>
    <a:clrScheme name="Ιό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Ιό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Ιό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1069</TotalTime>
  <Words>2048</Words>
  <Application>Microsoft Office PowerPoint</Application>
  <PresentationFormat>Ευρεία οθόνη</PresentationFormat>
  <Paragraphs>154</Paragraphs>
  <Slides>30</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30</vt:i4>
      </vt:variant>
    </vt:vector>
  </HeadingPairs>
  <TitlesOfParts>
    <vt:vector size="35" baseType="lpstr">
      <vt:lpstr>Arial</vt:lpstr>
      <vt:lpstr>Century Gothic</vt:lpstr>
      <vt:lpstr>Times New Roman</vt:lpstr>
      <vt:lpstr>Wingdings 3</vt:lpstr>
      <vt:lpstr>Ιόν</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Εισαγωγή στα Δίκτυα</dc:title>
  <dc:subject/>
  <dc:creator>Eurepedes Stergiannis</dc:creator>
  <dc:description/>
  <cp:lastModifiedBy>Ευριπίδης Στεργιάννης</cp:lastModifiedBy>
  <cp:revision>149</cp:revision>
  <dcterms:created xsi:type="dcterms:W3CDTF">2018-09-10T13:49:14Z</dcterms:created>
  <dcterms:modified xsi:type="dcterms:W3CDTF">2019-01-23T21:04:50Z</dcterms:modified>
  <dc:language>el-GR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Ευρεία οθόνη</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