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F39C00-5EA7-413E-ACC2-97BFA8FCCB3C}" type="datetimeFigureOut">
              <a:rPr lang="el-GR" smtClean="0"/>
              <a:t>18/12/2018</a:t>
            </a:fld>
            <a:endParaRPr lang="el-GR"/>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448298-6E11-438B-82AB-823594F5A697}" type="slidenum">
              <a:rPr lang="el-GR" smtClean="0"/>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Domo: 00:35</a:t>
            </a:r>
            <a:endParaRPr lang="el-GR" smtClean="0"/>
          </a:p>
          <a:p>
            <a:endParaRPr lang="el-GR"/>
          </a:p>
        </p:txBody>
      </p:sp>
      <p:sp>
        <p:nvSpPr>
          <p:cNvPr id="4" name="3 - Θέση αριθμού διαφάνειας"/>
          <p:cNvSpPr>
            <a:spLocks noGrp="1"/>
          </p:cNvSpPr>
          <p:nvPr>
            <p:ph type="sldNum" sz="quarter" idx="10"/>
          </p:nvPr>
        </p:nvSpPr>
        <p:spPr/>
        <p:txBody>
          <a:bodyPr/>
          <a:lstStyle/>
          <a:p>
            <a:fld id="{2A448298-6E11-438B-82AB-823594F5A697}" type="slidenum">
              <a:rPr lang="el-GR" smtClean="0"/>
              <a:t>3</a:t>
            </a:fld>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dirty="0"/>
          </a:p>
        </p:txBody>
      </p:sp>
      <p:sp>
        <p:nvSpPr>
          <p:cNvPr id="4" name="3 - Θέση αριθμού διαφάνειας"/>
          <p:cNvSpPr>
            <a:spLocks noGrp="1"/>
          </p:cNvSpPr>
          <p:nvPr>
            <p:ph type="sldNum" sz="quarter" idx="10"/>
          </p:nvPr>
        </p:nvSpPr>
        <p:spPr/>
        <p:txBody>
          <a:bodyPr/>
          <a:lstStyle/>
          <a:p>
            <a:fld id="{2A448298-6E11-438B-82AB-823594F5A697}" type="slidenum">
              <a:rPr lang="el-GR" smtClean="0"/>
              <a:t>6</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bg>
      <p:bgRef idx="1002">
        <a:schemeClr val="bg1"/>
      </p:bgRef>
    </p:bg>
    <p:spTree>
      <p:nvGrpSpPr>
        <p:cNvPr id="1" name=""/>
        <p:cNvGrpSpPr/>
        <p:nvPr/>
      </p:nvGrpSpPr>
      <p:grpSpPr>
        <a:xfrm>
          <a:off x="0" y="0"/>
          <a:ext cx="0" cy="0"/>
          <a:chOff x="0" y="0"/>
          <a:chExt cx="0" cy="0"/>
        </a:xfrm>
      </p:grpSpPr>
      <p:sp>
        <p:nvSpPr>
          <p:cNvPr id="8" name="7 - Ορθογώνιο"/>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 Ευθεία γραμμή σύνδεσης"/>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 Τίτλος"/>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l-GR" smtClean="0"/>
              <a:t>Kλικ για επεξεργασία του τίτλου</a:t>
            </a:r>
            <a:endParaRPr kumimoji="0" lang="en-US"/>
          </a:p>
        </p:txBody>
      </p:sp>
      <p:sp>
        <p:nvSpPr>
          <p:cNvPr id="25" name="24 - Υπότιτλος"/>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l-GR" smtClean="0"/>
              <a:t>Κάντε κλικ για να επεξεργαστείτε τον υπότιτλο του υποδείγματος</a:t>
            </a:r>
            <a:endParaRPr kumimoji="0" lang="en-US"/>
          </a:p>
        </p:txBody>
      </p:sp>
      <p:sp>
        <p:nvSpPr>
          <p:cNvPr id="31" name="30 - Θέση ημερομηνίας"/>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0BDB93B-5436-47B9-A20D-6A358CE1EFF3}" type="datetimeFigureOut">
              <a:rPr lang="el-GR" smtClean="0"/>
              <a:pPr/>
              <a:t>18/12/2018</a:t>
            </a:fld>
            <a:endParaRPr lang="el-GR"/>
          </a:p>
        </p:txBody>
      </p:sp>
      <p:sp>
        <p:nvSpPr>
          <p:cNvPr id="18" name="17 - Θέση υποσέλιδου"/>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l-GR"/>
          </a:p>
        </p:txBody>
      </p:sp>
      <p:sp>
        <p:nvSpPr>
          <p:cNvPr id="29" name="28 - Θέση αριθμού διαφάνειας"/>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CC77E977-0D43-446B-9A37-A96BA7F46173}" type="slidenum">
              <a:rPr lang="el-GR" smtClean="0"/>
              <a:pPr/>
              <a:t>‹#›</a:t>
            </a:fld>
            <a:endParaRPr lang="el-G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extLs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extLs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extLst/>
          </a:lstStyle>
          <a:p>
            <a:fld id="{F0BDB93B-5436-47B9-A20D-6A358CE1EFF3}" type="datetimeFigureOut">
              <a:rPr lang="el-GR" smtClean="0"/>
              <a:pPr/>
              <a:t>18/12/2018</a:t>
            </a:fld>
            <a:endParaRPr lang="el-GR"/>
          </a:p>
        </p:txBody>
      </p:sp>
      <p:sp>
        <p:nvSpPr>
          <p:cNvPr id="5" name="4 - Θέση υποσέλιδου"/>
          <p:cNvSpPr>
            <a:spLocks noGrp="1"/>
          </p:cNvSpPr>
          <p:nvPr>
            <p:ph type="ftr" sz="quarter" idx="11"/>
          </p:nvPr>
        </p:nvSpPr>
        <p:spPr/>
        <p:txBody>
          <a:bodyPr/>
          <a:lstStyle>
            <a:extLst/>
          </a:lstStyle>
          <a:p>
            <a:endParaRPr lang="el-GR"/>
          </a:p>
        </p:txBody>
      </p:sp>
      <p:sp>
        <p:nvSpPr>
          <p:cNvPr id="6" name="5 - Θέση αριθμού διαφάνειας"/>
          <p:cNvSpPr>
            <a:spLocks noGrp="1"/>
          </p:cNvSpPr>
          <p:nvPr>
            <p:ph type="sldNum" sz="quarter" idx="12"/>
          </p:nvPr>
        </p:nvSpPr>
        <p:spPr/>
        <p:txBody>
          <a:bodyPr/>
          <a:lstStyle>
            <a:extLst/>
          </a:lstStyle>
          <a:p>
            <a:fld id="{CC77E977-0D43-446B-9A37-A96BA7F46173}"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553200" y="274955"/>
            <a:ext cx="1524000" cy="5851525"/>
          </a:xfrm>
        </p:spPr>
        <p:txBody>
          <a:bodyPr vert="eaVert" anchor="t"/>
          <a:lstStyle>
            <a:extLs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42"/>
            <a:ext cx="6019800" cy="5851525"/>
          </a:xfrm>
        </p:spPr>
        <p:txBody>
          <a:bodyPr vert="eaVert"/>
          <a:lstStyle>
            <a:extLs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a:xfrm>
            <a:off x="4242816" y="6557946"/>
            <a:ext cx="2002464" cy="226902"/>
          </a:xfrm>
        </p:spPr>
        <p:txBody>
          <a:bodyPr/>
          <a:lstStyle>
            <a:extLst/>
          </a:lstStyle>
          <a:p>
            <a:fld id="{F0BDB93B-5436-47B9-A20D-6A358CE1EFF3}" type="datetimeFigureOut">
              <a:rPr lang="el-GR" smtClean="0"/>
              <a:pPr/>
              <a:t>18/12/2018</a:t>
            </a:fld>
            <a:endParaRPr lang="el-GR"/>
          </a:p>
        </p:txBody>
      </p:sp>
      <p:sp>
        <p:nvSpPr>
          <p:cNvPr id="5" name="4 - Θέση υποσέλιδου"/>
          <p:cNvSpPr>
            <a:spLocks noGrp="1"/>
          </p:cNvSpPr>
          <p:nvPr>
            <p:ph type="ftr" sz="quarter" idx="11"/>
          </p:nvPr>
        </p:nvSpPr>
        <p:spPr>
          <a:xfrm>
            <a:off x="457200" y="6556248"/>
            <a:ext cx="3657600" cy="228600"/>
          </a:xfrm>
        </p:spPr>
        <p:txBody>
          <a:bodyPr/>
          <a:lstStyle>
            <a:extLst/>
          </a:lstStyle>
          <a:p>
            <a:endParaRPr lang="el-GR"/>
          </a:p>
        </p:txBody>
      </p:sp>
      <p:sp>
        <p:nvSpPr>
          <p:cNvPr id="6" name="5 - Θέση αριθμού διαφάνειας"/>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CC77E977-0D43-446B-9A37-A96BA7F46173}"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extLst/>
          </a:lstStyle>
          <a:p>
            <a:r>
              <a:rPr kumimoji="0" lang="el-GR" smtClean="0"/>
              <a:t>Kλικ για επεξεργασία του τίτλου</a:t>
            </a:r>
            <a:endParaRPr kumimoji="0" lang="en-US"/>
          </a:p>
        </p:txBody>
      </p:sp>
      <p:sp>
        <p:nvSpPr>
          <p:cNvPr id="3" name="2 - Θέση περιεχομένου"/>
          <p:cNvSpPr>
            <a:spLocks noGrp="1"/>
          </p:cNvSpPr>
          <p:nvPr>
            <p:ph idx="1"/>
          </p:nvPr>
        </p:nvSpPr>
        <p:spPr/>
        <p:txBody>
          <a:bodyPr/>
          <a:lstStyle>
            <a:extLs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extLst/>
          </a:lstStyle>
          <a:p>
            <a:fld id="{F0BDB93B-5436-47B9-A20D-6A358CE1EFF3}" type="datetimeFigureOut">
              <a:rPr lang="el-GR" smtClean="0"/>
              <a:pPr/>
              <a:t>18/12/2018</a:t>
            </a:fld>
            <a:endParaRPr lang="el-GR"/>
          </a:p>
        </p:txBody>
      </p:sp>
      <p:sp>
        <p:nvSpPr>
          <p:cNvPr id="5" name="4 - Θέση υποσέλιδου"/>
          <p:cNvSpPr>
            <a:spLocks noGrp="1"/>
          </p:cNvSpPr>
          <p:nvPr>
            <p:ph type="ftr" sz="quarter" idx="11"/>
          </p:nvPr>
        </p:nvSpPr>
        <p:spPr/>
        <p:txBody>
          <a:bodyPr/>
          <a:lstStyle>
            <a:extLst/>
          </a:lstStyle>
          <a:p>
            <a:endParaRPr lang="el-GR"/>
          </a:p>
        </p:txBody>
      </p:sp>
      <p:sp>
        <p:nvSpPr>
          <p:cNvPr id="6" name="5 - Θέση αριθμού διαφάνειας"/>
          <p:cNvSpPr>
            <a:spLocks noGrp="1"/>
          </p:cNvSpPr>
          <p:nvPr>
            <p:ph type="sldNum" sz="quarter" idx="12"/>
          </p:nvPr>
        </p:nvSpPr>
        <p:spPr/>
        <p:txBody>
          <a:bodyPr/>
          <a:lstStyle>
            <a:extLst/>
          </a:lstStyle>
          <a:p>
            <a:fld id="{CC77E977-0D43-446B-9A37-A96BA7F46173}"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bg>
      <p:bgRef idx="1001">
        <a:schemeClr val="bg1"/>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l-GR" smtClean="0"/>
              <a:t>Kλικ για επεξεργασία των στυλ του υποδείγματος</a:t>
            </a:r>
          </a:p>
        </p:txBody>
      </p:sp>
      <p:sp>
        <p:nvSpPr>
          <p:cNvPr id="4" name="3 - Θέση ημερομηνίας"/>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0BDB93B-5436-47B9-A20D-6A358CE1EFF3}" type="datetimeFigureOut">
              <a:rPr lang="el-GR" smtClean="0"/>
              <a:pPr/>
              <a:t>18/12/2018</a:t>
            </a:fld>
            <a:endParaRPr lang="el-GR"/>
          </a:p>
        </p:txBody>
      </p:sp>
      <p:sp>
        <p:nvSpPr>
          <p:cNvPr id="5" name="4 - Θέση υποσέλιδου"/>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l-GR"/>
          </a:p>
        </p:txBody>
      </p:sp>
      <p:sp>
        <p:nvSpPr>
          <p:cNvPr id="6" name="5 - Θέση αριθμού διαφάνειας"/>
          <p:cNvSpPr>
            <a:spLocks noGrp="1"/>
          </p:cNvSpPr>
          <p:nvPr>
            <p:ph type="sldNum" sz="quarter" idx="12"/>
          </p:nvPr>
        </p:nvSpPr>
        <p:spPr>
          <a:xfrm>
            <a:off x="6733952" y="6555112"/>
            <a:ext cx="588336" cy="228600"/>
          </a:xfrm>
        </p:spPr>
        <p:txBody>
          <a:bodyPr/>
          <a:lstStyle>
            <a:extLst/>
          </a:lstStyle>
          <a:p>
            <a:fld id="{CC77E977-0D43-446B-9A37-A96BA7F46173}" type="slidenum">
              <a:rPr lang="el-GR" smtClean="0"/>
              <a:pPr/>
              <a:t>‹#›</a:t>
            </a:fld>
            <a:endParaRPr lang="el-G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320040"/>
            <a:ext cx="7242048" cy="1143000"/>
          </a:xfrm>
        </p:spPr>
        <p:txBody>
          <a:bodyPr/>
          <a:lstStyle>
            <a:extLst/>
          </a:lstStyle>
          <a:p>
            <a:r>
              <a:rPr kumimoji="0" lang="el-GR" smtClean="0"/>
              <a:t>Kλικ για επεξεργασία του τίτλου</a:t>
            </a:r>
            <a:endParaRPr kumimoji="0" lang="en-US"/>
          </a:p>
        </p:txBody>
      </p:sp>
      <p:sp>
        <p:nvSpPr>
          <p:cNvPr id="3" name="2 - Θέση περιεχομένου"/>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περιεχομένου"/>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5" name="4 - Θέση ημερομηνίας"/>
          <p:cNvSpPr>
            <a:spLocks noGrp="1"/>
          </p:cNvSpPr>
          <p:nvPr>
            <p:ph type="dt" sz="half" idx="10"/>
          </p:nvPr>
        </p:nvSpPr>
        <p:spPr/>
        <p:txBody>
          <a:bodyPr/>
          <a:lstStyle>
            <a:extLst/>
          </a:lstStyle>
          <a:p>
            <a:fld id="{F0BDB93B-5436-47B9-A20D-6A358CE1EFF3}" type="datetimeFigureOut">
              <a:rPr lang="el-GR" smtClean="0"/>
              <a:pPr/>
              <a:t>18/12/2018</a:t>
            </a:fld>
            <a:endParaRPr lang="el-GR"/>
          </a:p>
        </p:txBody>
      </p:sp>
      <p:sp>
        <p:nvSpPr>
          <p:cNvPr id="6" name="5 - Θέση υποσέλιδου"/>
          <p:cNvSpPr>
            <a:spLocks noGrp="1"/>
          </p:cNvSpPr>
          <p:nvPr>
            <p:ph type="ftr" sz="quarter" idx="11"/>
          </p:nvPr>
        </p:nvSpPr>
        <p:spPr/>
        <p:txBody>
          <a:bodyPr/>
          <a:lstStyle>
            <a:extLst/>
          </a:lstStyle>
          <a:p>
            <a:endParaRPr lang="el-GR"/>
          </a:p>
        </p:txBody>
      </p:sp>
      <p:sp>
        <p:nvSpPr>
          <p:cNvPr id="7" name="6 - Θέση αριθμού διαφάνειας"/>
          <p:cNvSpPr>
            <a:spLocks noGrp="1"/>
          </p:cNvSpPr>
          <p:nvPr>
            <p:ph type="sldNum" sz="quarter" idx="12"/>
          </p:nvPr>
        </p:nvSpPr>
        <p:spPr/>
        <p:txBody>
          <a:bodyPr/>
          <a:lstStyle>
            <a:extLst/>
          </a:lstStyle>
          <a:p>
            <a:fld id="{CC77E977-0D43-446B-9A37-A96BA7F46173}"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320040"/>
            <a:ext cx="7242048" cy="1143000"/>
          </a:xfrm>
        </p:spPr>
        <p:txBody>
          <a:bodyPr anchor="b"/>
          <a:lstStyle>
            <a:lvl1pPr>
              <a:defRPr/>
            </a:lvl1pPr>
            <a:extLst/>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l-GR" smtClean="0"/>
              <a:t>Kλικ για επεξεργασία των στυλ του υποδείγματος</a:t>
            </a:r>
          </a:p>
        </p:txBody>
      </p:sp>
      <p:sp>
        <p:nvSpPr>
          <p:cNvPr id="4" name="3 - Θέση κειμένου"/>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l-GR" smtClean="0"/>
              <a:t>Kλικ για επεξεργασία των στυλ του υποδείγματος</a:t>
            </a:r>
          </a:p>
        </p:txBody>
      </p:sp>
      <p:sp>
        <p:nvSpPr>
          <p:cNvPr id="5" name="4 - Θέση περιεχομένου"/>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6" name="5 - Θέση περιεχομένου"/>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7" name="6 - Θέση ημερομηνίας"/>
          <p:cNvSpPr>
            <a:spLocks noGrp="1"/>
          </p:cNvSpPr>
          <p:nvPr>
            <p:ph type="dt" sz="half" idx="10"/>
          </p:nvPr>
        </p:nvSpPr>
        <p:spPr/>
        <p:txBody>
          <a:bodyPr/>
          <a:lstStyle>
            <a:extLst/>
          </a:lstStyle>
          <a:p>
            <a:fld id="{F0BDB93B-5436-47B9-A20D-6A358CE1EFF3}" type="datetimeFigureOut">
              <a:rPr lang="el-GR" smtClean="0"/>
              <a:pPr/>
              <a:t>18/12/2018</a:t>
            </a:fld>
            <a:endParaRPr lang="el-GR"/>
          </a:p>
        </p:txBody>
      </p:sp>
      <p:sp>
        <p:nvSpPr>
          <p:cNvPr id="8" name="7 - Θέση υποσέλιδου"/>
          <p:cNvSpPr>
            <a:spLocks noGrp="1"/>
          </p:cNvSpPr>
          <p:nvPr>
            <p:ph type="ftr" sz="quarter" idx="11"/>
          </p:nvPr>
        </p:nvSpPr>
        <p:spPr/>
        <p:txBody>
          <a:bodyPr/>
          <a:lstStyle>
            <a:extLst/>
          </a:lstStyle>
          <a:p>
            <a:endParaRPr lang="el-GR"/>
          </a:p>
        </p:txBody>
      </p:sp>
      <p:sp>
        <p:nvSpPr>
          <p:cNvPr id="9" name="8 - Θέση αριθμού διαφάνειας"/>
          <p:cNvSpPr>
            <a:spLocks noGrp="1"/>
          </p:cNvSpPr>
          <p:nvPr>
            <p:ph type="sldNum" sz="quarter" idx="12"/>
          </p:nvPr>
        </p:nvSpPr>
        <p:spPr/>
        <p:txBody>
          <a:bodyPr/>
          <a:lstStyle>
            <a:extLst/>
          </a:lstStyle>
          <a:p>
            <a:fld id="{CC77E977-0D43-446B-9A37-A96BA7F46173}"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320040"/>
            <a:ext cx="7242048" cy="1143000"/>
          </a:xfrm>
        </p:spPr>
        <p:txBody>
          <a:bodyPr/>
          <a:lstStyle>
            <a:extLst/>
          </a:lstStyle>
          <a:p>
            <a:r>
              <a:rPr kumimoji="0" lang="el-GR" smtClean="0"/>
              <a:t>Kλικ για επεξεργασία του τίτλου</a:t>
            </a:r>
            <a:endParaRPr kumimoji="0" lang="en-US"/>
          </a:p>
        </p:txBody>
      </p:sp>
      <p:sp>
        <p:nvSpPr>
          <p:cNvPr id="3" name="2 - Θέση ημερομηνίας"/>
          <p:cNvSpPr>
            <a:spLocks noGrp="1"/>
          </p:cNvSpPr>
          <p:nvPr>
            <p:ph type="dt" sz="half" idx="10"/>
          </p:nvPr>
        </p:nvSpPr>
        <p:spPr/>
        <p:txBody>
          <a:bodyPr/>
          <a:lstStyle>
            <a:extLst/>
          </a:lstStyle>
          <a:p>
            <a:fld id="{F0BDB93B-5436-47B9-A20D-6A358CE1EFF3}" type="datetimeFigureOut">
              <a:rPr lang="el-GR" smtClean="0"/>
              <a:pPr/>
              <a:t>18/12/2018</a:t>
            </a:fld>
            <a:endParaRPr lang="el-GR"/>
          </a:p>
        </p:txBody>
      </p:sp>
      <p:sp>
        <p:nvSpPr>
          <p:cNvPr id="4" name="3 - Θέση υποσέλιδου"/>
          <p:cNvSpPr>
            <a:spLocks noGrp="1"/>
          </p:cNvSpPr>
          <p:nvPr>
            <p:ph type="ftr" sz="quarter" idx="11"/>
          </p:nvPr>
        </p:nvSpPr>
        <p:spPr/>
        <p:txBody>
          <a:bodyPr/>
          <a:lstStyle>
            <a:extLst/>
          </a:lstStyle>
          <a:p>
            <a:endParaRPr lang="el-GR"/>
          </a:p>
        </p:txBody>
      </p:sp>
      <p:sp>
        <p:nvSpPr>
          <p:cNvPr id="5" name="4 - Θέση αριθμού διαφάνειας"/>
          <p:cNvSpPr>
            <a:spLocks noGrp="1"/>
          </p:cNvSpPr>
          <p:nvPr>
            <p:ph type="sldNum" sz="quarter" idx="12"/>
          </p:nvPr>
        </p:nvSpPr>
        <p:spPr/>
        <p:txBody>
          <a:bodyPr/>
          <a:lstStyle>
            <a:extLst/>
          </a:lstStyle>
          <a:p>
            <a:fld id="{CC77E977-0D43-446B-9A37-A96BA7F46173}"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lvl1pPr>
              <a:defRPr>
                <a:solidFill>
                  <a:schemeClr val="tx2"/>
                </a:solidFill>
              </a:defRPr>
            </a:lvl1pPr>
            <a:extLst/>
          </a:lstStyle>
          <a:p>
            <a:fld id="{F0BDB93B-5436-47B9-A20D-6A358CE1EFF3}" type="datetimeFigureOut">
              <a:rPr lang="el-GR" smtClean="0"/>
              <a:pPr/>
              <a:t>18/12/2018</a:t>
            </a:fld>
            <a:endParaRPr lang="el-GR"/>
          </a:p>
        </p:txBody>
      </p:sp>
      <p:sp>
        <p:nvSpPr>
          <p:cNvPr id="3" name="2 - Θέση υποσέλιδου"/>
          <p:cNvSpPr>
            <a:spLocks noGrp="1"/>
          </p:cNvSpPr>
          <p:nvPr>
            <p:ph type="ftr" sz="quarter" idx="11"/>
          </p:nvPr>
        </p:nvSpPr>
        <p:spPr/>
        <p:txBody>
          <a:bodyPr/>
          <a:lstStyle>
            <a:lvl1pPr>
              <a:defRPr>
                <a:solidFill>
                  <a:schemeClr val="tx2"/>
                </a:solidFill>
              </a:defRPr>
            </a:lvl1pPr>
            <a:extLst/>
          </a:lstStyle>
          <a:p>
            <a:endParaRPr lang="el-GR"/>
          </a:p>
        </p:txBody>
      </p:sp>
      <p:sp>
        <p:nvSpPr>
          <p:cNvPr id="4" name="3 - Θέση αριθμού διαφάνειας"/>
          <p:cNvSpPr>
            <a:spLocks noGrp="1"/>
          </p:cNvSpPr>
          <p:nvPr>
            <p:ph type="sldNum" sz="quarter" idx="12"/>
          </p:nvPr>
        </p:nvSpPr>
        <p:spPr/>
        <p:txBody>
          <a:bodyPr/>
          <a:lstStyle>
            <a:extLst/>
          </a:lstStyle>
          <a:p>
            <a:fld id="{CC77E977-0D43-446B-9A37-A96BA7F46173}"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l-GR" smtClean="0"/>
              <a:t>Kλικ για επεξεργασία των στυλ του υποδείγματος</a:t>
            </a:r>
          </a:p>
        </p:txBody>
      </p:sp>
      <p:sp>
        <p:nvSpPr>
          <p:cNvPr id="4" name="3 - Θέση περιεχομένου"/>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5" name="4 - Θέση ημερομηνίας"/>
          <p:cNvSpPr>
            <a:spLocks noGrp="1"/>
          </p:cNvSpPr>
          <p:nvPr>
            <p:ph type="dt" sz="half" idx="10"/>
          </p:nvPr>
        </p:nvSpPr>
        <p:spPr/>
        <p:txBody>
          <a:bodyPr/>
          <a:lstStyle>
            <a:extLst/>
          </a:lstStyle>
          <a:p>
            <a:fld id="{F0BDB93B-5436-47B9-A20D-6A358CE1EFF3}" type="datetimeFigureOut">
              <a:rPr lang="el-GR" smtClean="0"/>
              <a:pPr/>
              <a:t>18/12/2018</a:t>
            </a:fld>
            <a:endParaRPr lang="el-GR"/>
          </a:p>
        </p:txBody>
      </p:sp>
      <p:sp>
        <p:nvSpPr>
          <p:cNvPr id="6" name="5 - Θέση υποσέλιδου"/>
          <p:cNvSpPr>
            <a:spLocks noGrp="1"/>
          </p:cNvSpPr>
          <p:nvPr>
            <p:ph type="ftr" sz="quarter" idx="11"/>
          </p:nvPr>
        </p:nvSpPr>
        <p:spPr/>
        <p:txBody>
          <a:bodyPr/>
          <a:lstStyle>
            <a:extLst/>
          </a:lstStyle>
          <a:p>
            <a:endParaRPr lang="el-GR"/>
          </a:p>
        </p:txBody>
      </p:sp>
      <p:sp>
        <p:nvSpPr>
          <p:cNvPr id="7" name="6 - Θέση αριθμού διαφάνειας"/>
          <p:cNvSpPr>
            <a:spLocks noGrp="1"/>
          </p:cNvSpPr>
          <p:nvPr>
            <p:ph type="sldNum" sz="quarter" idx="12"/>
          </p:nvPr>
        </p:nvSpPr>
        <p:spPr/>
        <p:txBody>
          <a:bodyPr/>
          <a:lstStyle>
            <a:extLst/>
          </a:lstStyle>
          <a:p>
            <a:fld id="{CC77E977-0D43-446B-9A37-A96BA7F46173}" type="slidenum">
              <a:rPr lang="el-GR" smtClean="0"/>
              <a:pPr/>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bg>
      <p:bgRef idx="1002">
        <a:schemeClr val="bg2"/>
      </p:bgRef>
    </p:bg>
    <p:spTree>
      <p:nvGrpSpPr>
        <p:cNvPr id="1" name=""/>
        <p:cNvGrpSpPr/>
        <p:nvPr/>
      </p:nvGrpSpPr>
      <p:grpSpPr>
        <a:xfrm>
          <a:off x="0" y="0"/>
          <a:ext cx="0" cy="0"/>
          <a:chOff x="0" y="0"/>
          <a:chExt cx="0" cy="0"/>
        </a:xfrm>
      </p:grpSpPr>
      <p:sp>
        <p:nvSpPr>
          <p:cNvPr id="8" name="7 - Ορθογώνιο"/>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 Ορθογώνιο"/>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 Τίτλος"/>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l-GR" smtClean="0"/>
              <a:t>Kλικ για επεξεργασία του τίτλου</a:t>
            </a:r>
            <a:endParaRPr kumimoji="0" lang="en-US" dirty="0"/>
          </a:p>
        </p:txBody>
      </p:sp>
      <p:sp>
        <p:nvSpPr>
          <p:cNvPr id="4" name="3 - Θέση κειμένου"/>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extLst/>
          </a:lstStyle>
          <a:p>
            <a:fld id="{F0BDB93B-5436-47B9-A20D-6A358CE1EFF3}" type="datetimeFigureOut">
              <a:rPr lang="el-GR" smtClean="0"/>
              <a:pPr/>
              <a:t>18/12/2018</a:t>
            </a:fld>
            <a:endParaRPr lang="el-GR"/>
          </a:p>
        </p:txBody>
      </p:sp>
      <p:sp>
        <p:nvSpPr>
          <p:cNvPr id="6" name="5 - Θέση υποσέλιδου"/>
          <p:cNvSpPr>
            <a:spLocks noGrp="1"/>
          </p:cNvSpPr>
          <p:nvPr>
            <p:ph type="ftr" sz="quarter" idx="11"/>
          </p:nvPr>
        </p:nvSpPr>
        <p:spPr/>
        <p:txBody>
          <a:bodyPr/>
          <a:lstStyle>
            <a:extLst/>
          </a:lstStyle>
          <a:p>
            <a:endParaRPr lang="el-GR"/>
          </a:p>
        </p:txBody>
      </p:sp>
      <p:sp>
        <p:nvSpPr>
          <p:cNvPr id="7" name="6 - Θέση αριθμού διαφάνειας"/>
          <p:cNvSpPr>
            <a:spLocks noGrp="1"/>
          </p:cNvSpPr>
          <p:nvPr>
            <p:ph type="sldNum" sz="quarter" idx="12"/>
          </p:nvPr>
        </p:nvSpPr>
        <p:spPr/>
        <p:txBody>
          <a:bodyPr/>
          <a:lstStyle>
            <a:extLst/>
          </a:lstStyle>
          <a:p>
            <a:fld id="{CC77E977-0D43-446B-9A37-A96BA7F46173}" type="slidenum">
              <a:rPr lang="el-GR" smtClean="0"/>
              <a:pPr/>
              <a:t>‹#›</a:t>
            </a:fld>
            <a:endParaRPr lang="el-GR"/>
          </a:p>
        </p:txBody>
      </p:sp>
      <p:sp>
        <p:nvSpPr>
          <p:cNvPr id="10" name="9 - Θέση εικόνας"/>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l-GR" smtClean="0"/>
              <a:t>Κάντε κλικ στο εικονίδιο για να προσθέσετε μια εικόνα</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 Ορθογώνιο"/>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2 - Θέση τίτλου"/>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l-GR" smtClean="0"/>
              <a:t>Kλικ για επεξεργασία του τίτλου</a:t>
            </a:r>
            <a:endParaRPr kumimoji="0" lang="en-US"/>
          </a:p>
        </p:txBody>
      </p:sp>
      <p:sp>
        <p:nvSpPr>
          <p:cNvPr id="31" name="30 - Θέση κειμένου"/>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27" name="26 - Θέση ημερομηνίας"/>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0BDB93B-5436-47B9-A20D-6A358CE1EFF3}" type="datetimeFigureOut">
              <a:rPr lang="el-GR" smtClean="0"/>
              <a:pPr/>
              <a:t>18/12/2018</a:t>
            </a:fld>
            <a:endParaRPr lang="el-GR"/>
          </a:p>
        </p:txBody>
      </p:sp>
      <p:sp>
        <p:nvSpPr>
          <p:cNvPr id="4" name="3 - Θέση υποσέλιδου"/>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l-GR"/>
          </a:p>
        </p:txBody>
      </p:sp>
      <p:sp>
        <p:nvSpPr>
          <p:cNvPr id="16" name="15 - Θέση αριθμού διαφάνειας"/>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CC77E977-0D43-446B-9A37-A96BA7F46173}"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tableau.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powerbi.microsoft.com/en-us/" TargetMode="External"/><Relationship Id="rId5" Type="http://schemas.openxmlformats.org/officeDocument/2006/relationships/hyperlink" Target="http://www.domo.com/" TargetMode="External"/><Relationship Id="rId4" Type="http://schemas.openxmlformats.org/officeDocument/2006/relationships/hyperlink" Target="http://openheatmap.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p:txBody>
          <a:bodyPr/>
          <a:lstStyle/>
          <a:p>
            <a:r>
              <a:rPr lang="en-US" dirty="0" smtClean="0"/>
              <a:t>Data visualization</a:t>
            </a:r>
            <a:endParaRPr lang="el-GR" dirty="0"/>
          </a:p>
        </p:txBody>
      </p:sp>
      <p:sp>
        <p:nvSpPr>
          <p:cNvPr id="3" name="2 - Υπότιτλος"/>
          <p:cNvSpPr>
            <a:spLocks noGrp="1"/>
          </p:cNvSpPr>
          <p:nvPr>
            <p:ph type="subTitle" idx="1"/>
          </p:nvPr>
        </p:nvSpPr>
        <p:spPr/>
        <p:txBody>
          <a:bodyPr>
            <a:normAutofit fontScale="77500" lnSpcReduction="20000"/>
          </a:bodyPr>
          <a:lstStyle/>
          <a:p>
            <a:r>
              <a:rPr lang="el-GR" b="1" dirty="0" smtClean="0"/>
              <a:t>ΜΑΘΗΤΕΣ</a:t>
            </a:r>
            <a:r>
              <a:rPr lang="el-GR" dirty="0" smtClean="0"/>
              <a:t>:</a:t>
            </a:r>
          </a:p>
          <a:p>
            <a:r>
              <a:rPr lang="el-GR" dirty="0" smtClean="0"/>
              <a:t>ΧΟΝΔΡΟΛΙΔΟΥ</a:t>
            </a:r>
          </a:p>
          <a:p>
            <a:r>
              <a:rPr lang="el-GR" dirty="0" smtClean="0"/>
              <a:t>ΠΩΠΟΤΑ</a:t>
            </a:r>
          </a:p>
          <a:p>
            <a:r>
              <a:rPr lang="el-GR" dirty="0" smtClean="0"/>
              <a:t>ΝΤΟΥΛΙΑ</a:t>
            </a:r>
            <a:endParaRPr lang="el-G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320040"/>
            <a:ext cx="7239000" cy="465754"/>
          </a:xfrm>
        </p:spPr>
        <p:txBody>
          <a:bodyPr>
            <a:normAutofit fontScale="90000"/>
          </a:bodyPr>
          <a:lstStyle/>
          <a:p>
            <a:r>
              <a:rPr lang="el-GR" dirty="0" err="1" smtClean="0"/>
              <a:t>Γραφημα</a:t>
            </a:r>
            <a:r>
              <a:rPr lang="el-GR" dirty="0" smtClean="0"/>
              <a:t> </a:t>
            </a:r>
            <a:r>
              <a:rPr lang="el-GR" dirty="0" err="1" smtClean="0"/>
              <a:t>διασπορασ</a:t>
            </a:r>
            <a:endParaRPr lang="el-GR" dirty="0"/>
          </a:p>
        </p:txBody>
      </p:sp>
      <p:sp>
        <p:nvSpPr>
          <p:cNvPr id="3" name="2 - Θέση περιεχομένου"/>
          <p:cNvSpPr>
            <a:spLocks noGrp="1"/>
          </p:cNvSpPr>
          <p:nvPr>
            <p:ph idx="1"/>
          </p:nvPr>
        </p:nvSpPr>
        <p:spPr>
          <a:xfrm>
            <a:off x="457200" y="857232"/>
            <a:ext cx="7239000" cy="5598504"/>
          </a:xfrm>
        </p:spPr>
        <p:txBody>
          <a:bodyPr>
            <a:normAutofit/>
          </a:bodyPr>
          <a:lstStyle/>
          <a:p>
            <a:r>
              <a:rPr lang="el-GR" sz="1800" dirty="0" smtClean="0"/>
              <a:t>Τα δεδομένα που τακτοποιούνται σε στήλες ή γραμμές σε ένα φύλλο εργασίας μπορούν να απεικονιστούν γραφικά σε γράφημα </a:t>
            </a:r>
            <a:r>
              <a:rPr lang="el-GR" sz="1800" dirty="0" err="1" smtClean="0"/>
              <a:t>xy</a:t>
            </a:r>
            <a:r>
              <a:rPr lang="el-GR" sz="1800" dirty="0" smtClean="0"/>
              <a:t> (διασποράς). Τοποθετήστε τις τιμές x σε μια γραμμή ή στήλη και κατόπιν εισαγάγετε τις αντίστοιχες τιμές y στις γειτονικές γραμμές ή στήλες.</a:t>
            </a:r>
          </a:p>
          <a:p>
            <a:r>
              <a:rPr lang="el-GR" sz="1800" dirty="0" smtClean="0"/>
              <a:t>Το γράφημα διασποράς έχει δύο άξονες τιμών: Έναν οριζόντιο (x) και έναν κατακόρυφο (y) άξονα τιμών. Συνδυάζει τις τιμές x και y σε μεμονωμένα σημεία δεδομένων και τα εμφανίζει σε ακανόνιστα διαστήματα ή συσσωρεύσεις. Τα γραφήματα διασποράς χρησιμοποιούνται συνήθως για την εμφάνιση και τη σύγκριση αριθμητικών τιμών, όπως επιστημονικών, στατιστικών και μηχανολογικών δεδομένων.</a:t>
            </a:r>
          </a:p>
          <a:p>
            <a:endParaRPr lang="el-GR" sz="1800" dirty="0"/>
          </a:p>
        </p:txBody>
      </p:sp>
      <p:pic>
        <p:nvPicPr>
          <p:cNvPr id="4" name="3 - Εικόνα" descr="48357653_373465783199689_1312207161417269248_n.png"/>
          <p:cNvPicPr>
            <a:picLocks noChangeAspect="1"/>
          </p:cNvPicPr>
          <p:nvPr/>
        </p:nvPicPr>
        <p:blipFill>
          <a:blip r:embed="rId2"/>
          <a:stretch>
            <a:fillRect/>
          </a:stretch>
        </p:blipFill>
        <p:spPr>
          <a:xfrm>
            <a:off x="1357290" y="4286256"/>
            <a:ext cx="5119701" cy="25717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320040"/>
            <a:ext cx="7239000" cy="965820"/>
          </a:xfrm>
        </p:spPr>
        <p:txBody>
          <a:bodyPr>
            <a:normAutofit fontScale="90000"/>
          </a:bodyPr>
          <a:lstStyle/>
          <a:p>
            <a:r>
              <a:rPr lang="el-GR" dirty="0" err="1" smtClean="0"/>
              <a:t>Γραφηματα</a:t>
            </a:r>
            <a:r>
              <a:rPr lang="el-GR" dirty="0" smtClean="0"/>
              <a:t> </a:t>
            </a:r>
            <a:r>
              <a:rPr lang="el-GR" dirty="0" err="1" smtClean="0"/>
              <a:t>αραχνοειδη</a:t>
            </a:r>
            <a:r>
              <a:rPr lang="el-GR" dirty="0" smtClean="0"/>
              <a:t> και </a:t>
            </a:r>
            <a:r>
              <a:rPr lang="el-GR" dirty="0" err="1" smtClean="0"/>
              <a:t>δακτυλιου</a:t>
            </a:r>
            <a:endParaRPr lang="el-GR" dirty="0"/>
          </a:p>
        </p:txBody>
      </p:sp>
      <p:sp>
        <p:nvSpPr>
          <p:cNvPr id="7" name="6 - Θέση περιεχομένου"/>
          <p:cNvSpPr>
            <a:spLocks noGrp="1"/>
          </p:cNvSpPr>
          <p:nvPr>
            <p:ph idx="1"/>
          </p:nvPr>
        </p:nvSpPr>
        <p:spPr>
          <a:xfrm>
            <a:off x="457200" y="1285860"/>
            <a:ext cx="7239000" cy="5169876"/>
          </a:xfrm>
        </p:spPr>
        <p:txBody>
          <a:bodyPr>
            <a:normAutofit/>
          </a:bodyPr>
          <a:lstStyle/>
          <a:p>
            <a:r>
              <a:rPr lang="el-GR" sz="1800" dirty="0" smtClean="0"/>
              <a:t>Τα δεδομένα που τακτοποιούνται σε στήλες ή γραμμές σε ένα φύλλο εργασίας μπορούν να απεικονιστούν γραφικά σε αραχνοειδές γράφημα. Τα αραχνοειδή γραφήματα συγκρίνουν τις συγκεντρωτικές τιμές αρκετών σειρά δεδομένων.</a:t>
            </a:r>
          </a:p>
          <a:p>
            <a:r>
              <a:rPr lang="el-GR" sz="1800" dirty="0" smtClean="0"/>
              <a:t>Τα δεδομένα που τακτοποιούνται σε στήλες ή γραμμές μόνο σε ένα φύλλο εργασίας μπορούν να απεικονιστούν γραφικά σε γράφημα δακτυλίου. Όπως και στο γράφημα πίτας, το γράφημα δακτυλίου εμφανίζει τη σχέση των τμημάτων ως προς το σύνολο, αλλά μπορεί να περιέχει περισσότερες από μία σειρές σειρά δεδομένων.</a:t>
            </a:r>
            <a:endParaRPr lang="el-GR" sz="1800" dirty="0"/>
          </a:p>
        </p:txBody>
      </p:sp>
      <p:pic>
        <p:nvPicPr>
          <p:cNvPr id="8" name="7 - Εικόνα" descr="47684814_210029486584989_3696292208337485824_n.png"/>
          <p:cNvPicPr>
            <a:picLocks noChangeAspect="1"/>
          </p:cNvPicPr>
          <p:nvPr/>
        </p:nvPicPr>
        <p:blipFill>
          <a:blip r:embed="rId2"/>
          <a:stretch>
            <a:fillRect/>
          </a:stretch>
        </p:blipFill>
        <p:spPr>
          <a:xfrm>
            <a:off x="1865560" y="4143380"/>
            <a:ext cx="6107250" cy="25003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l-GR"/>
          </a:p>
        </p:txBody>
      </p:sp>
      <p:sp>
        <p:nvSpPr>
          <p:cNvPr id="3" name="2 - Θέση περιεχομένου"/>
          <p:cNvSpPr>
            <a:spLocks noGrp="1"/>
          </p:cNvSpPr>
          <p:nvPr>
            <p:ph idx="1"/>
          </p:nvPr>
        </p:nvSpPr>
        <p:spPr/>
        <p:txBody>
          <a:bodyPr/>
          <a:lstStyle/>
          <a:p>
            <a:endParaRPr lang="el-G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l-GR" dirty="0" smtClean="0"/>
              <a:t>ΓΡΑΦΗΜΑΤΑ</a:t>
            </a:r>
            <a:br>
              <a:rPr lang="el-GR" dirty="0" smtClean="0"/>
            </a:br>
            <a:endParaRPr lang="el-GR" dirty="0"/>
          </a:p>
        </p:txBody>
      </p:sp>
      <p:sp>
        <p:nvSpPr>
          <p:cNvPr id="3" name="2 - Θέση περιεχομένου"/>
          <p:cNvSpPr>
            <a:spLocks noGrp="1"/>
          </p:cNvSpPr>
          <p:nvPr>
            <p:ph idx="1"/>
          </p:nvPr>
        </p:nvSpPr>
        <p:spPr/>
        <p:txBody>
          <a:bodyPr/>
          <a:lstStyle/>
          <a:p>
            <a:r>
              <a:rPr lang="el-GR" dirty="0" smtClean="0"/>
              <a:t>ΣΤΟ Ε</a:t>
            </a:r>
            <a:r>
              <a:rPr lang="en-US" dirty="0" smtClean="0"/>
              <a:t>XCEL </a:t>
            </a:r>
            <a:r>
              <a:rPr lang="el-GR" dirty="0" smtClean="0"/>
              <a:t>ΧΡΗΣΙΜΟΠΟΙΟΥΝΤΑΙ ΠΟΛΛΑ ΕΙΔΗ ΓΡΑΦΗΜΑΤΩΝ, ΜΕ ΣΚΟΠΟ ΝΑ ΚΑΝΟΥΝ ΤΗΝ ΠΛΗΡΟΦΟΡΙΑ ΠΙΟ ΠΑΡΑΣΤΑΤΙΚΗ ΚΑΙ ΕΥΚΑΤΑΝΟΗΤΗ.</a:t>
            </a:r>
          </a:p>
          <a:p>
            <a:endParaRPr lang="el-GR" dirty="0" smtClean="0"/>
          </a:p>
          <a:p>
            <a:endParaRPr lang="el-GR"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l-GR"/>
          </a:p>
        </p:txBody>
      </p:sp>
      <p:sp>
        <p:nvSpPr>
          <p:cNvPr id="3" name="2 - Θέση περιεχομένου"/>
          <p:cNvSpPr>
            <a:spLocks noGrp="1"/>
          </p:cNvSpPr>
          <p:nvPr>
            <p:ph idx="1"/>
          </p:nvPr>
        </p:nvSpPr>
        <p:spPr/>
        <p:txBody>
          <a:bodyPr/>
          <a:lstStyle/>
          <a:p>
            <a:r>
              <a:rPr lang="en-US" dirty="0" smtClean="0"/>
              <a:t>A Few Free Visualization Tools To Use With Excel Spreadsheet:</a:t>
            </a:r>
          </a:p>
          <a:p>
            <a:r>
              <a:rPr lang="en-US" dirty="0" smtClean="0"/>
              <a:t>Tableau – </a:t>
            </a:r>
            <a:r>
              <a:rPr lang="en-US" dirty="0" smtClean="0">
                <a:hlinkClick r:id="rId3"/>
              </a:rPr>
              <a:t>www.tableau.com</a:t>
            </a:r>
            <a:r>
              <a:rPr lang="en-US" dirty="0" smtClean="0"/>
              <a:t> (Public and Reader are free downloads, paid products are also available)</a:t>
            </a:r>
          </a:p>
          <a:p>
            <a:r>
              <a:rPr lang="en-US" dirty="0" smtClean="0"/>
              <a:t>Open Heat Map – </a:t>
            </a:r>
            <a:r>
              <a:rPr lang="en-US" dirty="0" smtClean="0">
                <a:hlinkClick r:id="rId4"/>
              </a:rPr>
              <a:t>openheatmap.com</a:t>
            </a:r>
            <a:endParaRPr lang="en-US" dirty="0" smtClean="0"/>
          </a:p>
          <a:p>
            <a:r>
              <a:rPr lang="en-US" dirty="0" smtClean="0"/>
              <a:t>DOMO – </a:t>
            </a:r>
            <a:r>
              <a:rPr lang="en-US" dirty="0" smtClean="0">
                <a:hlinkClick r:id="rId5"/>
              </a:rPr>
              <a:t>www.domo.com</a:t>
            </a:r>
            <a:r>
              <a:rPr lang="en-US" dirty="0" smtClean="0"/>
              <a:t> (Free trial available)</a:t>
            </a:r>
          </a:p>
          <a:p>
            <a:r>
              <a:rPr lang="en-US" dirty="0" smtClean="0"/>
              <a:t>Microsoft Power BI – </a:t>
            </a:r>
            <a:r>
              <a:rPr lang="en-US" dirty="0" smtClean="0">
                <a:hlinkClick r:id="rId6"/>
              </a:rPr>
              <a:t>powerbi.microsoft.com/en-us/</a:t>
            </a:r>
            <a:r>
              <a:rPr lang="en-US" dirty="0" smtClean="0"/>
              <a:t>  (free download)</a:t>
            </a:r>
          </a:p>
          <a:p>
            <a:endParaRPr lang="el-G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1"/>
          </p:nvPr>
        </p:nvSpPr>
        <p:spPr>
          <a:xfrm>
            <a:off x="457200" y="714356"/>
            <a:ext cx="7239000" cy="5741380"/>
          </a:xfrm>
        </p:spPr>
        <p:txBody>
          <a:bodyPr/>
          <a:lstStyle/>
          <a:p>
            <a:pPr>
              <a:buNone/>
            </a:pPr>
            <a:r>
              <a:rPr lang="el-GR" dirty="0" smtClean="0"/>
              <a:t>Υπάρχουν 6 βασικά είδη γραφημάτων:</a:t>
            </a:r>
          </a:p>
          <a:p>
            <a:pPr>
              <a:buFont typeface="Arial" pitchFamily="34" charset="0"/>
              <a:buChar char="•"/>
            </a:pPr>
            <a:r>
              <a:rPr lang="el-GR" dirty="0" smtClean="0"/>
              <a:t>Στήλη</a:t>
            </a:r>
          </a:p>
          <a:p>
            <a:pPr>
              <a:buFont typeface="Arial" pitchFamily="34" charset="0"/>
              <a:buChar char="•"/>
            </a:pPr>
            <a:r>
              <a:rPr lang="el-GR" dirty="0" smtClean="0"/>
              <a:t>Γραμμή</a:t>
            </a:r>
          </a:p>
          <a:p>
            <a:pPr>
              <a:buFont typeface="Arial" pitchFamily="34" charset="0"/>
              <a:buChar char="•"/>
            </a:pPr>
            <a:r>
              <a:rPr lang="el-GR" dirty="0" smtClean="0"/>
              <a:t>Πίτα</a:t>
            </a:r>
          </a:p>
          <a:p>
            <a:pPr>
              <a:buFont typeface="Arial" pitchFamily="34" charset="0"/>
              <a:buChar char="•"/>
            </a:pPr>
            <a:r>
              <a:rPr lang="el-GR" dirty="0" smtClean="0"/>
              <a:t>Ράβδος</a:t>
            </a:r>
          </a:p>
          <a:p>
            <a:pPr>
              <a:buFont typeface="Arial" pitchFamily="34" charset="0"/>
              <a:buChar char="•"/>
            </a:pPr>
            <a:r>
              <a:rPr lang="el-GR" dirty="0" smtClean="0"/>
              <a:t>Περιοχή</a:t>
            </a:r>
          </a:p>
          <a:p>
            <a:pPr>
              <a:buFont typeface="Arial" pitchFamily="34" charset="0"/>
              <a:buChar char="•"/>
            </a:pPr>
            <a:r>
              <a:rPr lang="el-GR" dirty="0" smtClean="0"/>
              <a:t>Διασπορά</a:t>
            </a:r>
            <a:endParaRPr lang="el-G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320040"/>
            <a:ext cx="7239000" cy="680068"/>
          </a:xfrm>
        </p:spPr>
        <p:txBody>
          <a:bodyPr/>
          <a:lstStyle/>
          <a:p>
            <a:r>
              <a:rPr lang="el-GR" dirty="0" err="1" smtClean="0"/>
              <a:t>Γραφημα</a:t>
            </a:r>
            <a:r>
              <a:rPr lang="el-GR" dirty="0" smtClean="0"/>
              <a:t> </a:t>
            </a:r>
            <a:r>
              <a:rPr lang="el-GR" dirty="0" err="1" smtClean="0"/>
              <a:t>στηλων</a:t>
            </a:r>
            <a:endParaRPr lang="el-GR" dirty="0"/>
          </a:p>
        </p:txBody>
      </p:sp>
      <p:sp>
        <p:nvSpPr>
          <p:cNvPr id="3" name="2 - Θέση περιεχομένου"/>
          <p:cNvSpPr>
            <a:spLocks noGrp="1"/>
          </p:cNvSpPr>
          <p:nvPr>
            <p:ph idx="1"/>
          </p:nvPr>
        </p:nvSpPr>
        <p:spPr>
          <a:xfrm>
            <a:off x="457200" y="1214422"/>
            <a:ext cx="7239000" cy="5241314"/>
          </a:xfrm>
        </p:spPr>
        <p:txBody>
          <a:bodyPr>
            <a:normAutofit/>
          </a:bodyPr>
          <a:lstStyle/>
          <a:p>
            <a:r>
              <a:rPr lang="el-GR" sz="1800" dirty="0" smtClean="0"/>
              <a:t>Τα δεδομένα που οργανώνονται σε στήλες ή γραμμές σε ένα φύλλο εργασίας μπορούν να παρουσιαστούν σε γράφημα στηλών. Το γράφημα στηλών συνήθως εμφανίζει κατηγορίες κατά μήκος του οριζόντιου άξονα (κατηγορία) και τιμές κατά μήκος του κατακόρυφου άξονα (τιμή), όπως φαίνεται σε αυτό το γράφημα:</a:t>
            </a:r>
          </a:p>
          <a:p>
            <a:r>
              <a:rPr lang="el-GR" sz="1800" dirty="0" smtClean="0"/>
              <a:t/>
            </a:r>
            <a:br>
              <a:rPr lang="el-GR" sz="1800" dirty="0" smtClean="0"/>
            </a:br>
            <a:endParaRPr lang="el-GR" sz="1800" dirty="0"/>
          </a:p>
        </p:txBody>
      </p:sp>
      <p:pic>
        <p:nvPicPr>
          <p:cNvPr id="4" name="3 - Εικόνα" descr="48082060_453535545176501_8725400489035825152_n.png"/>
          <p:cNvPicPr>
            <a:picLocks noChangeAspect="1"/>
          </p:cNvPicPr>
          <p:nvPr/>
        </p:nvPicPr>
        <p:blipFill>
          <a:blip r:embed="rId2"/>
          <a:stretch>
            <a:fillRect/>
          </a:stretch>
        </p:blipFill>
        <p:spPr>
          <a:xfrm>
            <a:off x="357158" y="2928934"/>
            <a:ext cx="6927058" cy="3571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320040"/>
            <a:ext cx="7239000" cy="608630"/>
          </a:xfrm>
        </p:spPr>
        <p:txBody>
          <a:bodyPr>
            <a:noAutofit/>
          </a:bodyPr>
          <a:lstStyle/>
          <a:p>
            <a:r>
              <a:rPr lang="el-GR" dirty="0" smtClean="0"/>
              <a:t/>
            </a:r>
            <a:br>
              <a:rPr lang="el-GR" dirty="0" smtClean="0"/>
            </a:br>
            <a:r>
              <a:rPr lang="el-GR" dirty="0" smtClean="0"/>
              <a:t/>
            </a:r>
            <a:br>
              <a:rPr lang="el-GR" dirty="0" smtClean="0"/>
            </a:br>
            <a:r>
              <a:rPr lang="el-GR" dirty="0" smtClean="0"/>
              <a:t> Γράφημα γραμμών</a:t>
            </a:r>
            <a:endParaRPr lang="el-GR" dirty="0"/>
          </a:p>
        </p:txBody>
      </p:sp>
      <p:sp>
        <p:nvSpPr>
          <p:cNvPr id="3" name="2 - Θέση περιεχομένου"/>
          <p:cNvSpPr>
            <a:spLocks noGrp="1"/>
          </p:cNvSpPr>
          <p:nvPr>
            <p:ph idx="1"/>
          </p:nvPr>
        </p:nvSpPr>
        <p:spPr>
          <a:xfrm>
            <a:off x="457200" y="1000108"/>
            <a:ext cx="7239000" cy="5455628"/>
          </a:xfrm>
        </p:spPr>
        <p:txBody>
          <a:bodyPr>
            <a:normAutofit/>
          </a:bodyPr>
          <a:lstStyle/>
          <a:p>
            <a:r>
              <a:rPr lang="el-GR" sz="1800" dirty="0" smtClean="0"/>
              <a:t>Τα δεδομένα που τακτοποιούνται σε στήλες ή γραμμές σε ένα φύλλο εργασίας μπορούν να απεικονιστούν γραφικά σε γράφημα γραμμών. Στο γράφημα γραμμών, τα δεδομένα κατηγορίας </a:t>
            </a:r>
            <a:r>
              <a:rPr lang="el-GR" sz="1800" dirty="0" err="1" smtClean="0"/>
              <a:t>ισοκατανέμονται</a:t>
            </a:r>
            <a:r>
              <a:rPr lang="el-GR" sz="1800" dirty="0" smtClean="0"/>
              <a:t> κατά μήκος του οριζόντιου άξονα και όλα τα δεδομένα τιμών </a:t>
            </a:r>
            <a:r>
              <a:rPr lang="el-GR" sz="1800" dirty="0" err="1" smtClean="0"/>
              <a:t>ισοκατανέμονται</a:t>
            </a:r>
            <a:r>
              <a:rPr lang="el-GR" sz="1800" dirty="0" smtClean="0"/>
              <a:t> κατά μήκος του κατακόρυφου άξονα. Τα γραφήματα γραμμών μπορούν να εμφανίσουν συνεχή δεδομένα στη διάρκεια του χρόνου σε </a:t>
            </a:r>
            <a:r>
              <a:rPr lang="el-GR" sz="1800" dirty="0" err="1" smtClean="0"/>
              <a:t>ισοκατανεμημένο</a:t>
            </a:r>
            <a:r>
              <a:rPr lang="el-GR" sz="1800" dirty="0" smtClean="0"/>
              <a:t> άξονα και, επομένως, είναι ιδανικά για την εμφάνιση τάσεων σε δεδομένα σε ίσα διαστήματα, όπως μήνες, τρίμηνα ή οικονομικά έτη.</a:t>
            </a:r>
            <a:endParaRPr lang="el-GR" sz="1800" dirty="0"/>
          </a:p>
        </p:txBody>
      </p:sp>
      <p:pic>
        <p:nvPicPr>
          <p:cNvPr id="4" name="3 - Εικόνα" descr="48369143_958824597655133_4350083675006697472_n.png"/>
          <p:cNvPicPr>
            <a:picLocks noChangeAspect="1"/>
          </p:cNvPicPr>
          <p:nvPr/>
        </p:nvPicPr>
        <p:blipFill>
          <a:blip r:embed="rId3"/>
          <a:stretch>
            <a:fillRect/>
          </a:stretch>
        </p:blipFill>
        <p:spPr>
          <a:xfrm>
            <a:off x="1785918" y="3571876"/>
            <a:ext cx="4833933" cy="31718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571472" y="285728"/>
            <a:ext cx="7239000" cy="642942"/>
          </a:xfrm>
        </p:spPr>
        <p:txBody>
          <a:bodyPr>
            <a:normAutofit fontScale="90000"/>
          </a:bodyPr>
          <a:lstStyle/>
          <a:p>
            <a:r>
              <a:rPr lang="el-GR" dirty="0" smtClean="0"/>
              <a:t/>
            </a:r>
            <a:br>
              <a:rPr lang="el-GR" dirty="0" smtClean="0"/>
            </a:br>
            <a:r>
              <a:rPr lang="el-GR" dirty="0" smtClean="0"/>
              <a:t/>
            </a:r>
            <a:br>
              <a:rPr lang="el-GR" dirty="0" smtClean="0"/>
            </a:br>
            <a:r>
              <a:rPr lang="el-GR" dirty="0" smtClean="0"/>
              <a:t> </a:t>
            </a:r>
            <a:r>
              <a:rPr lang="el-GR" dirty="0" err="1" smtClean="0"/>
              <a:t>Γραφηματα</a:t>
            </a:r>
            <a:r>
              <a:rPr lang="el-GR" dirty="0" smtClean="0"/>
              <a:t> </a:t>
            </a:r>
            <a:r>
              <a:rPr lang="el-GR" dirty="0" err="1" smtClean="0"/>
              <a:t>πιτασ</a:t>
            </a:r>
            <a:endParaRPr lang="el-GR" dirty="0"/>
          </a:p>
        </p:txBody>
      </p:sp>
      <p:sp>
        <p:nvSpPr>
          <p:cNvPr id="3" name="2 - Θέση περιεχομένου"/>
          <p:cNvSpPr>
            <a:spLocks noGrp="1"/>
          </p:cNvSpPr>
          <p:nvPr>
            <p:ph idx="1"/>
          </p:nvPr>
        </p:nvSpPr>
        <p:spPr>
          <a:xfrm>
            <a:off x="457200" y="1214422"/>
            <a:ext cx="7239000" cy="5241314"/>
          </a:xfrm>
        </p:spPr>
        <p:txBody>
          <a:bodyPr>
            <a:normAutofit/>
          </a:bodyPr>
          <a:lstStyle/>
          <a:p>
            <a:r>
              <a:rPr lang="el-GR" sz="1800" dirty="0" smtClean="0"/>
              <a:t>Τα δεδομένα που τακτοποιούνται σε μία στήλη ή γραμμή ενός φύλλου εργασίας μπορούν να απεικονιστούν σε γράφημα πίτας. Τα γραφήματα πίτας εμφανίζουν το μέγεθος των στοιχείων σε μία σειρά </a:t>
            </a:r>
            <a:r>
              <a:rPr lang="el-GR" sz="1800" dirty="0" err="1" smtClean="0"/>
              <a:t>σειρά</a:t>
            </a:r>
            <a:r>
              <a:rPr lang="el-GR" sz="1800" dirty="0" smtClean="0"/>
              <a:t> δεδομένων, σε αναλογία με το σύνολο των στοιχείων. Τα σημεία δεδομένων σε ένα γράφημα πίτας εμφανίζονται ως ποσοστό ολόκληρης της πίτας.</a:t>
            </a:r>
            <a:endParaRPr lang="el-GR" sz="1800" dirty="0"/>
          </a:p>
        </p:txBody>
      </p:sp>
      <p:pic>
        <p:nvPicPr>
          <p:cNvPr id="4" name="3 - Εικόνα" descr="48383330_777924152546560_810021662270423040_n.png"/>
          <p:cNvPicPr>
            <a:picLocks noChangeAspect="1"/>
          </p:cNvPicPr>
          <p:nvPr/>
        </p:nvPicPr>
        <p:blipFill>
          <a:blip r:embed="rId2"/>
          <a:stretch>
            <a:fillRect/>
          </a:stretch>
        </p:blipFill>
        <p:spPr>
          <a:xfrm>
            <a:off x="714348" y="3071810"/>
            <a:ext cx="6989959" cy="35718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320040"/>
            <a:ext cx="7239000" cy="608630"/>
          </a:xfrm>
        </p:spPr>
        <p:txBody>
          <a:bodyPr>
            <a:noAutofit/>
          </a:bodyPr>
          <a:lstStyle/>
          <a:p>
            <a:r>
              <a:rPr lang="el-GR" sz="3400" dirty="0" smtClean="0"/>
              <a:t/>
            </a:r>
            <a:br>
              <a:rPr lang="el-GR" sz="3400" dirty="0" smtClean="0"/>
            </a:br>
            <a:r>
              <a:rPr lang="el-GR" sz="3400" dirty="0" smtClean="0"/>
              <a:t/>
            </a:r>
            <a:br>
              <a:rPr lang="el-GR" sz="3400" dirty="0" smtClean="0"/>
            </a:br>
            <a:r>
              <a:rPr lang="el-GR" sz="3400" dirty="0" smtClean="0"/>
              <a:t/>
            </a:r>
            <a:br>
              <a:rPr lang="el-GR" sz="3400" dirty="0" smtClean="0"/>
            </a:br>
            <a:r>
              <a:rPr lang="el-GR" sz="3400" dirty="0" smtClean="0"/>
              <a:t/>
            </a:r>
            <a:br>
              <a:rPr lang="el-GR" sz="3400" dirty="0" smtClean="0"/>
            </a:br>
            <a:r>
              <a:rPr lang="el-GR" sz="3400" dirty="0" smtClean="0"/>
              <a:t> </a:t>
            </a:r>
            <a:r>
              <a:rPr lang="el-GR" sz="3400" dirty="0" err="1" smtClean="0"/>
              <a:t>Γραφημα</a:t>
            </a:r>
            <a:r>
              <a:rPr lang="el-GR" sz="3400" dirty="0" smtClean="0"/>
              <a:t> </a:t>
            </a:r>
            <a:r>
              <a:rPr lang="el-GR" sz="3400" dirty="0" err="1" smtClean="0"/>
              <a:t>ραβδων</a:t>
            </a:r>
            <a:endParaRPr lang="el-GR" sz="3400" dirty="0"/>
          </a:p>
        </p:txBody>
      </p:sp>
      <p:sp>
        <p:nvSpPr>
          <p:cNvPr id="3" name="2 - Θέση περιεχομένου"/>
          <p:cNvSpPr>
            <a:spLocks noGrp="1"/>
          </p:cNvSpPr>
          <p:nvPr>
            <p:ph idx="1"/>
          </p:nvPr>
        </p:nvSpPr>
        <p:spPr>
          <a:xfrm>
            <a:off x="457200" y="1000108"/>
            <a:ext cx="7239000" cy="5455628"/>
          </a:xfrm>
        </p:spPr>
        <p:txBody>
          <a:bodyPr>
            <a:normAutofit/>
          </a:bodyPr>
          <a:lstStyle/>
          <a:p>
            <a:r>
              <a:rPr lang="el-GR" sz="1800" dirty="0" smtClean="0"/>
              <a:t>Τα δεδομένα που τακτοποιούνται σε στήλες ή γραμμές σε ένα φύλλο εργασίας μπορούν να απεικονιστούν γραφικά σε γράφημα ράβδων. Τα γραφήματα ράβδων αναπαριστούν συγκρίσεις μεταξύ μεμονωμένων στοιχείων. Στο γράφημα ράβδων, οι κατηγορίες οργανώνονται συνήθως κατά μήκος του κατακόρυφου άξονα και οι τιμές κατά μήκος του οριζόντιου άξονα.</a:t>
            </a:r>
            <a:endParaRPr lang="el-GR" sz="1800" dirty="0"/>
          </a:p>
        </p:txBody>
      </p:sp>
      <p:pic>
        <p:nvPicPr>
          <p:cNvPr id="4" name="3 - Εικόνα" descr="47680342_322905304979138_6677257450317414400_n.png"/>
          <p:cNvPicPr>
            <a:picLocks noChangeAspect="1"/>
          </p:cNvPicPr>
          <p:nvPr/>
        </p:nvPicPr>
        <p:blipFill>
          <a:blip r:embed="rId2"/>
          <a:stretch>
            <a:fillRect/>
          </a:stretch>
        </p:blipFill>
        <p:spPr>
          <a:xfrm>
            <a:off x="1071538" y="2714620"/>
            <a:ext cx="6229350" cy="38671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320040"/>
            <a:ext cx="7239000" cy="465754"/>
          </a:xfrm>
        </p:spPr>
        <p:txBody>
          <a:bodyPr>
            <a:normAutofit fontScale="90000"/>
          </a:bodyPr>
          <a:lstStyle/>
          <a:p>
            <a:r>
              <a:rPr lang="el-GR" dirty="0" smtClean="0"/>
              <a:t> </a:t>
            </a:r>
            <a:br>
              <a:rPr lang="el-GR" dirty="0" smtClean="0"/>
            </a:br>
            <a:r>
              <a:rPr lang="el-GR" dirty="0" smtClean="0"/>
              <a:t/>
            </a:r>
            <a:br>
              <a:rPr lang="el-GR" dirty="0" smtClean="0"/>
            </a:br>
            <a:r>
              <a:rPr lang="el-GR" dirty="0" err="1" smtClean="0"/>
              <a:t>γραφημα</a:t>
            </a:r>
            <a:r>
              <a:rPr lang="el-GR" dirty="0" smtClean="0"/>
              <a:t> </a:t>
            </a:r>
            <a:r>
              <a:rPr lang="el-GR" dirty="0" err="1" smtClean="0"/>
              <a:t>περιοχησ</a:t>
            </a:r>
            <a:endParaRPr lang="el-GR" dirty="0"/>
          </a:p>
        </p:txBody>
      </p:sp>
      <p:sp>
        <p:nvSpPr>
          <p:cNvPr id="3" name="2 - Θέση περιεχομένου"/>
          <p:cNvSpPr>
            <a:spLocks noGrp="1"/>
          </p:cNvSpPr>
          <p:nvPr>
            <p:ph idx="1"/>
          </p:nvPr>
        </p:nvSpPr>
        <p:spPr>
          <a:xfrm>
            <a:off x="457200" y="928670"/>
            <a:ext cx="7239000" cy="5527066"/>
          </a:xfrm>
        </p:spPr>
        <p:txBody>
          <a:bodyPr>
            <a:normAutofit/>
          </a:bodyPr>
          <a:lstStyle/>
          <a:p>
            <a:r>
              <a:rPr lang="el-GR" sz="1800" dirty="0" smtClean="0"/>
              <a:t>Τα δεδομένα που τακτοποιούνται σε στήλες ή γραμμές σε ένα φύλλο εργασίας μπορούν να απεικονιστούν γραφικά σε γράφημα περιοχών. Τα γραφήματα περιοχών μπορούν να χρησιμοποιηθούν για την απεικόνιση της αλλαγής στη διάρκεια του χρόνου και την έμφαση στη συνολική τιμή σε μια τάση. Με την εμφάνιση του αθροίσματος των σχεδιασμένων τιμών, ένα γράφημα περιοχών εμφανίζει επίσης τη σχέση των τμημάτων ως προς ένα σύνολο.</a:t>
            </a:r>
            <a:endParaRPr lang="el-GR" sz="1800" dirty="0"/>
          </a:p>
        </p:txBody>
      </p:sp>
      <p:pic>
        <p:nvPicPr>
          <p:cNvPr id="4" name="3 - Εικόνα" descr="47687114_207971700106267_2425448704421920768_n.png"/>
          <p:cNvPicPr>
            <a:picLocks noChangeAspect="1"/>
          </p:cNvPicPr>
          <p:nvPr/>
        </p:nvPicPr>
        <p:blipFill>
          <a:blip r:embed="rId2"/>
          <a:stretch>
            <a:fillRect/>
          </a:stretch>
        </p:blipFill>
        <p:spPr>
          <a:xfrm>
            <a:off x="1285852" y="2928934"/>
            <a:ext cx="6072183" cy="373805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Αφθονία">
  <a:themeElements>
    <a:clrScheme name="Αφθονία">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Αφθονία">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Αφθονία">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72</TotalTime>
  <Words>563</Words>
  <Application>Microsoft Office PowerPoint</Application>
  <PresentationFormat>Προβολή στην οθόνη (4:3)</PresentationFormat>
  <Paragraphs>39</Paragraphs>
  <Slides>12</Slides>
  <Notes>2</Notes>
  <HiddenSlides>0</HiddenSlides>
  <MMClips>0</MMClips>
  <ScaleCrop>false</ScaleCrop>
  <HeadingPairs>
    <vt:vector size="4" baseType="variant">
      <vt:variant>
        <vt:lpstr>Θέμα</vt:lpstr>
      </vt:variant>
      <vt:variant>
        <vt:i4>1</vt:i4>
      </vt:variant>
      <vt:variant>
        <vt:lpstr>Τίτλοι διαφανειών</vt:lpstr>
      </vt:variant>
      <vt:variant>
        <vt:i4>12</vt:i4>
      </vt:variant>
    </vt:vector>
  </HeadingPairs>
  <TitlesOfParts>
    <vt:vector size="13" baseType="lpstr">
      <vt:lpstr>Αφθονία</vt:lpstr>
      <vt:lpstr>Data visualization</vt:lpstr>
      <vt:lpstr>ΓΡΑΦΗΜΑΤΑ </vt:lpstr>
      <vt:lpstr>Διαφάνεια 3</vt:lpstr>
      <vt:lpstr>Διαφάνεια 4</vt:lpstr>
      <vt:lpstr>Γραφημα στηλων</vt:lpstr>
      <vt:lpstr>   Γράφημα γραμμών</vt:lpstr>
      <vt:lpstr>   Γραφηματα πιτασ</vt:lpstr>
      <vt:lpstr>     Γραφημα ραβδων</vt:lpstr>
      <vt:lpstr>   γραφημα περιοχησ</vt:lpstr>
      <vt:lpstr>Γραφημα διασπορασ</vt:lpstr>
      <vt:lpstr>Γραφηματα αραχνοειδη και δακτυλιου</vt:lpstr>
      <vt:lpstr>Διαφάνεια 12</vt:lpstr>
    </vt:vector>
  </TitlesOfParts>
  <Company>stya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1103</dc:creator>
  <cp:lastModifiedBy>1103</cp:lastModifiedBy>
  <cp:revision>21</cp:revision>
  <dcterms:created xsi:type="dcterms:W3CDTF">2018-11-29T17:34:00Z</dcterms:created>
  <dcterms:modified xsi:type="dcterms:W3CDTF">2018-12-18T06:25:44Z</dcterms:modified>
</cp:coreProperties>
</file>