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693400" cy="7556500"/>
  <p:notesSz cx="10693400" cy="75565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9234" y="443380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50" y="0"/>
                </a:lnTo>
              </a:path>
            </a:pathLst>
          </a:custGeom>
          <a:ln w="24496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99234" y="238178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10" h="150495">
                <a:moveTo>
                  <a:pt x="0" y="0"/>
                </a:moveTo>
                <a:lnTo>
                  <a:pt x="0" y="150072"/>
                </a:lnTo>
                <a:lnTo>
                  <a:pt x="4410334" y="150072"/>
                </a:lnTo>
                <a:lnTo>
                  <a:pt x="4410334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99234" y="38672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10" h="44450">
                <a:moveTo>
                  <a:pt x="0" y="44410"/>
                </a:moveTo>
                <a:lnTo>
                  <a:pt x="4410334" y="44410"/>
                </a:lnTo>
                <a:lnTo>
                  <a:pt x="4410334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08685" y="433807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108685" y="455628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80" y="81962"/>
                </a:moveTo>
                <a:lnTo>
                  <a:pt x="1800880" y="0"/>
                </a:lnTo>
                <a:lnTo>
                  <a:pt x="1800148" y="0"/>
                </a:lnTo>
                <a:lnTo>
                  <a:pt x="1800148" y="81165"/>
                </a:lnTo>
                <a:lnTo>
                  <a:pt x="1772579" y="81165"/>
                </a:lnTo>
                <a:lnTo>
                  <a:pt x="1772579" y="0"/>
                </a:lnTo>
                <a:lnTo>
                  <a:pt x="1766453" y="0"/>
                </a:lnTo>
                <a:lnTo>
                  <a:pt x="1766453" y="81165"/>
                </a:lnTo>
                <a:lnTo>
                  <a:pt x="1752676" y="81165"/>
                </a:lnTo>
                <a:lnTo>
                  <a:pt x="1752676" y="0"/>
                </a:lnTo>
                <a:lnTo>
                  <a:pt x="1748073" y="0"/>
                </a:lnTo>
                <a:lnTo>
                  <a:pt x="1748073" y="81165"/>
                </a:lnTo>
                <a:lnTo>
                  <a:pt x="1743486" y="81165"/>
                </a:lnTo>
                <a:lnTo>
                  <a:pt x="1743486" y="0"/>
                </a:lnTo>
                <a:lnTo>
                  <a:pt x="1732742" y="0"/>
                </a:lnTo>
                <a:lnTo>
                  <a:pt x="1732742" y="81165"/>
                </a:lnTo>
                <a:lnTo>
                  <a:pt x="1719712" y="81165"/>
                </a:lnTo>
                <a:lnTo>
                  <a:pt x="1719712" y="0"/>
                </a:lnTo>
                <a:lnTo>
                  <a:pt x="1717410" y="0"/>
                </a:lnTo>
                <a:lnTo>
                  <a:pt x="1717410" y="65114"/>
                </a:lnTo>
                <a:lnTo>
                  <a:pt x="1690618" y="65114"/>
                </a:lnTo>
                <a:lnTo>
                  <a:pt x="1690618" y="0"/>
                </a:lnTo>
                <a:lnTo>
                  <a:pt x="1674540" y="0"/>
                </a:lnTo>
                <a:lnTo>
                  <a:pt x="1674540" y="65114"/>
                </a:lnTo>
                <a:lnTo>
                  <a:pt x="1670715" y="65114"/>
                </a:lnTo>
                <a:lnTo>
                  <a:pt x="1670715" y="0"/>
                </a:lnTo>
                <a:lnTo>
                  <a:pt x="0" y="0"/>
                </a:lnTo>
                <a:lnTo>
                  <a:pt x="0" y="81962"/>
                </a:lnTo>
                <a:lnTo>
                  <a:pt x="947166" y="81962"/>
                </a:lnTo>
                <a:lnTo>
                  <a:pt x="947166" y="67930"/>
                </a:lnTo>
                <a:lnTo>
                  <a:pt x="948461" y="66644"/>
                </a:lnTo>
                <a:lnTo>
                  <a:pt x="1717639" y="66644"/>
                </a:lnTo>
                <a:lnTo>
                  <a:pt x="1718980" y="67930"/>
                </a:lnTo>
                <a:lnTo>
                  <a:pt x="1718980" y="81962"/>
                </a:lnTo>
                <a:lnTo>
                  <a:pt x="1800880" y="81962"/>
                </a:lnTo>
                <a:close/>
              </a:path>
              <a:path w="1801495" h="82550">
                <a:moveTo>
                  <a:pt x="947257" y="81962"/>
                </a:moveTo>
                <a:lnTo>
                  <a:pt x="947196" y="81747"/>
                </a:lnTo>
                <a:lnTo>
                  <a:pt x="947166" y="81521"/>
                </a:lnTo>
                <a:lnTo>
                  <a:pt x="947166" y="81962"/>
                </a:lnTo>
                <a:close/>
              </a:path>
              <a:path w="1801495" h="82550">
                <a:moveTo>
                  <a:pt x="1718980" y="81962"/>
                </a:moveTo>
                <a:lnTo>
                  <a:pt x="1718980" y="81521"/>
                </a:lnTo>
                <a:lnTo>
                  <a:pt x="1718904" y="81962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08834" y="450300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5">
                <a:moveTo>
                  <a:pt x="731" y="5327"/>
                </a:moveTo>
                <a:lnTo>
                  <a:pt x="731" y="0"/>
                </a:lnTo>
                <a:lnTo>
                  <a:pt x="0" y="0"/>
                </a:lnTo>
                <a:lnTo>
                  <a:pt x="0" y="5327"/>
                </a:lnTo>
                <a:lnTo>
                  <a:pt x="73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875138" y="450300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5">
                <a:moveTo>
                  <a:pt x="6126" y="5327"/>
                </a:moveTo>
                <a:lnTo>
                  <a:pt x="6126" y="0"/>
                </a:lnTo>
                <a:lnTo>
                  <a:pt x="0" y="0"/>
                </a:lnTo>
                <a:lnTo>
                  <a:pt x="0" y="5327"/>
                </a:lnTo>
                <a:lnTo>
                  <a:pt x="6126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856759" y="45030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4602" y="5327"/>
                </a:moveTo>
                <a:lnTo>
                  <a:pt x="4602" y="0"/>
                </a:lnTo>
                <a:lnTo>
                  <a:pt x="0" y="0"/>
                </a:lnTo>
                <a:lnTo>
                  <a:pt x="0" y="5327"/>
                </a:lnTo>
                <a:lnTo>
                  <a:pt x="4602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841428" y="450300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5">
                <a:moveTo>
                  <a:pt x="10744" y="5327"/>
                </a:moveTo>
                <a:lnTo>
                  <a:pt x="10744" y="0"/>
                </a:lnTo>
                <a:lnTo>
                  <a:pt x="0" y="0"/>
                </a:lnTo>
                <a:lnTo>
                  <a:pt x="0" y="5327"/>
                </a:lnTo>
                <a:lnTo>
                  <a:pt x="10744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826096" y="450300"/>
            <a:ext cx="2540" cy="5715"/>
          </a:xfrm>
          <a:custGeom>
            <a:avLst/>
            <a:gdLst/>
            <a:ahLst/>
            <a:cxnLst/>
            <a:rect l="l" t="t" r="r" b="b"/>
            <a:pathLst>
              <a:path w="2539" h="5715">
                <a:moveTo>
                  <a:pt x="2301" y="5327"/>
                </a:moveTo>
                <a:lnTo>
                  <a:pt x="2301" y="0"/>
                </a:lnTo>
                <a:lnTo>
                  <a:pt x="0" y="0"/>
                </a:lnTo>
                <a:lnTo>
                  <a:pt x="0" y="5327"/>
                </a:lnTo>
                <a:lnTo>
                  <a:pt x="230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783226" y="450300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10" h="5715">
                <a:moveTo>
                  <a:pt x="16078" y="5327"/>
                </a:moveTo>
                <a:lnTo>
                  <a:pt x="16078" y="0"/>
                </a:lnTo>
                <a:lnTo>
                  <a:pt x="0" y="0"/>
                </a:lnTo>
                <a:lnTo>
                  <a:pt x="0" y="5327"/>
                </a:lnTo>
                <a:lnTo>
                  <a:pt x="16078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108685" y="452964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15" y="0"/>
                </a:lnTo>
              </a:path>
            </a:pathLst>
          </a:custGeom>
          <a:ln w="5327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107689" y="484760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39">
                <a:moveTo>
                  <a:pt x="0" y="0"/>
                </a:moveTo>
                <a:lnTo>
                  <a:pt x="1475740" y="0"/>
                </a:lnTo>
              </a:path>
            </a:pathLst>
          </a:custGeom>
          <a:ln w="137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583429" y="478051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404"/>
                </a:lnTo>
                <a:lnTo>
                  <a:pt x="1269" y="13404"/>
                </a:lnTo>
                <a:lnTo>
                  <a:pt x="12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055851" y="531062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779401" y="238178"/>
            <a:ext cx="129427" cy="2986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1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g"/><Relationship Id="rId5" Type="http://schemas.openxmlformats.org/officeDocument/2006/relationships/image" Target="../media/image6.png"/><Relationship Id="rId4" Type="http://schemas.openxmlformats.org/officeDocument/2006/relationships/image" Target="../media/image10.jpg"/><Relationship Id="rId9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08685" y="2078886"/>
            <a:ext cx="1801495" cy="40640"/>
          </a:xfrm>
          <a:custGeom>
            <a:avLst/>
            <a:gdLst/>
            <a:ahLst/>
            <a:cxnLst/>
            <a:rect l="l" t="t" r="r" b="b"/>
            <a:pathLst>
              <a:path w="1801495" h="40639">
                <a:moveTo>
                  <a:pt x="0" y="40596"/>
                </a:moveTo>
                <a:lnTo>
                  <a:pt x="1800880" y="40596"/>
                </a:lnTo>
                <a:lnTo>
                  <a:pt x="1800880" y="0"/>
                </a:lnTo>
                <a:lnTo>
                  <a:pt x="0" y="0"/>
                </a:lnTo>
                <a:lnTo>
                  <a:pt x="0" y="40596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685" y="2119487"/>
            <a:ext cx="1801495" cy="91440"/>
          </a:xfrm>
          <a:custGeom>
            <a:avLst/>
            <a:gdLst/>
            <a:ahLst/>
            <a:cxnLst/>
            <a:rect l="l" t="t" r="r" b="b"/>
            <a:pathLst>
              <a:path w="1801495" h="91439">
                <a:moveTo>
                  <a:pt x="0" y="0"/>
                </a:moveTo>
                <a:lnTo>
                  <a:pt x="0" y="91088"/>
                </a:lnTo>
                <a:lnTo>
                  <a:pt x="1800880" y="91088"/>
                </a:lnTo>
                <a:lnTo>
                  <a:pt x="1800880" y="0"/>
                </a:lnTo>
                <a:lnTo>
                  <a:pt x="0" y="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8685" y="2118698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3175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8685" y="2225128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595">
            <a:solidFill>
              <a:srgbClr val="81A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8685" y="2251121"/>
            <a:ext cx="948055" cy="0"/>
          </a:xfrm>
          <a:custGeom>
            <a:avLst/>
            <a:gdLst/>
            <a:ahLst/>
            <a:cxnLst/>
            <a:rect l="l" t="t" r="r" b="b"/>
            <a:pathLst>
              <a:path w="948054">
                <a:moveTo>
                  <a:pt x="0" y="0"/>
                </a:moveTo>
                <a:lnTo>
                  <a:pt x="947915" y="0"/>
                </a:lnTo>
              </a:path>
            </a:pathLst>
          </a:custGeom>
          <a:ln w="9185">
            <a:solidFill>
              <a:srgbClr val="8BB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8685" y="2265666"/>
            <a:ext cx="948055" cy="0"/>
          </a:xfrm>
          <a:custGeom>
            <a:avLst/>
            <a:gdLst/>
            <a:ahLst/>
            <a:cxnLst/>
            <a:rect l="l" t="t" r="r" b="b"/>
            <a:pathLst>
              <a:path w="948054">
                <a:moveTo>
                  <a:pt x="0" y="0"/>
                </a:moveTo>
                <a:lnTo>
                  <a:pt x="947915" y="0"/>
                </a:lnTo>
              </a:path>
            </a:pathLst>
          </a:custGeom>
          <a:ln w="4595">
            <a:solidFill>
              <a:srgbClr val="81A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10229" y="2155812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39">
                <a:moveTo>
                  <a:pt x="0" y="0"/>
                </a:moveTo>
                <a:lnTo>
                  <a:pt x="1475739" y="0"/>
                </a:lnTo>
              </a:path>
            </a:pathLst>
          </a:custGeom>
          <a:ln w="129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57391" y="2205578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8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9109" y="2078886"/>
            <a:ext cx="2609850" cy="38100"/>
          </a:xfrm>
          <a:custGeom>
            <a:avLst/>
            <a:gdLst/>
            <a:ahLst/>
            <a:cxnLst/>
            <a:rect l="l" t="t" r="r" b="b"/>
            <a:pathLst>
              <a:path w="2609850" h="38100">
                <a:moveTo>
                  <a:pt x="0" y="37537"/>
                </a:moveTo>
                <a:lnTo>
                  <a:pt x="2609850" y="37537"/>
                </a:lnTo>
                <a:lnTo>
                  <a:pt x="2609850" y="0"/>
                </a:lnTo>
                <a:lnTo>
                  <a:pt x="0" y="0"/>
                </a:lnTo>
                <a:lnTo>
                  <a:pt x="0" y="37537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12685" y="199851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22"/>
                </a:lnTo>
              </a:path>
            </a:pathLst>
          </a:custGeom>
          <a:ln w="6232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08685" y="2078886"/>
            <a:ext cx="1801495" cy="38100"/>
          </a:xfrm>
          <a:custGeom>
            <a:avLst/>
            <a:gdLst/>
            <a:ahLst/>
            <a:cxnLst/>
            <a:rect l="l" t="t" r="r" b="b"/>
            <a:pathLst>
              <a:path w="1801495" h="38100">
                <a:moveTo>
                  <a:pt x="0" y="37536"/>
                </a:moveTo>
                <a:lnTo>
                  <a:pt x="1800880" y="37536"/>
                </a:lnTo>
                <a:lnTo>
                  <a:pt x="1800880" y="0"/>
                </a:lnTo>
                <a:lnTo>
                  <a:pt x="0" y="0"/>
                </a:lnTo>
                <a:lnTo>
                  <a:pt x="0" y="37536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9234" y="2051314"/>
            <a:ext cx="3093720" cy="0"/>
          </a:xfrm>
          <a:custGeom>
            <a:avLst/>
            <a:gdLst/>
            <a:ahLst/>
            <a:cxnLst/>
            <a:rect l="l" t="t" r="r" b="b"/>
            <a:pathLst>
              <a:path w="3093720">
                <a:moveTo>
                  <a:pt x="0" y="0"/>
                </a:moveTo>
                <a:lnTo>
                  <a:pt x="3093351" y="0"/>
                </a:lnTo>
              </a:path>
            </a:pathLst>
          </a:custGeom>
          <a:ln w="55144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92586" y="2023742"/>
            <a:ext cx="1316990" cy="91440"/>
          </a:xfrm>
          <a:custGeom>
            <a:avLst/>
            <a:gdLst/>
            <a:ahLst/>
            <a:cxnLst/>
            <a:rect l="l" t="t" r="r" b="b"/>
            <a:pathLst>
              <a:path w="1316989" h="91439">
                <a:moveTo>
                  <a:pt x="0" y="91156"/>
                </a:moveTo>
                <a:lnTo>
                  <a:pt x="1316973" y="91156"/>
                </a:lnTo>
                <a:lnTo>
                  <a:pt x="1316973" y="0"/>
                </a:lnTo>
                <a:lnTo>
                  <a:pt x="0" y="0"/>
                </a:lnTo>
                <a:lnTo>
                  <a:pt x="0" y="91156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9234" y="238178"/>
            <a:ext cx="4410710" cy="1785620"/>
          </a:xfrm>
          <a:custGeom>
            <a:avLst/>
            <a:gdLst/>
            <a:ahLst/>
            <a:cxnLst/>
            <a:rect l="l" t="t" r="r" b="b"/>
            <a:pathLst>
              <a:path w="4410710" h="1785620">
                <a:moveTo>
                  <a:pt x="0" y="0"/>
                </a:moveTo>
                <a:lnTo>
                  <a:pt x="0" y="1785564"/>
                </a:lnTo>
                <a:lnTo>
                  <a:pt x="4410334" y="1785564"/>
                </a:lnTo>
                <a:lnTo>
                  <a:pt x="4410334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30211" y="217813"/>
            <a:ext cx="3340100" cy="1025525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700"/>
              </a:spcBef>
            </a:pPr>
            <a:endParaRPr sz="2600" dirty="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1105"/>
              </a:spcBef>
            </a:pPr>
            <a:r>
              <a:rPr sz="1700" spc="15" dirty="0" smtClean="0">
                <a:solidFill>
                  <a:srgbClr val="FFFFFF"/>
                </a:solidFill>
                <a:latin typeface="Arial"/>
                <a:cs typeface="Arial"/>
              </a:rPr>
              <a:t>ΔΙΑΧΕΙΡΙΣΗ</a:t>
            </a:r>
            <a:r>
              <a:rPr sz="1700" spc="-3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Arial"/>
                <a:cs typeface="Arial"/>
              </a:rPr>
              <a:t>ΕΡΓΩΝ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61825" y="1543402"/>
            <a:ext cx="3275329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"/>
              </a:spcBef>
            </a:pPr>
            <a:r>
              <a:rPr sz="1150" spc="5" dirty="0" smtClean="0">
                <a:solidFill>
                  <a:srgbClr val="FFFFFF"/>
                </a:solidFill>
                <a:latin typeface="Arial"/>
                <a:cs typeface="Arial"/>
              </a:rPr>
              <a:t>Η </a:t>
            </a: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τεχνική </a:t>
            </a:r>
            <a:r>
              <a:rPr sz="1150" spc="-5" dirty="0">
                <a:solidFill>
                  <a:srgbClr val="FFFFFF"/>
                </a:solidFill>
                <a:latin typeface="Arial"/>
                <a:cs typeface="Arial"/>
              </a:rPr>
              <a:t>των </a:t>
            </a: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Σημείων Χρήσης (Use Case</a:t>
            </a:r>
            <a:r>
              <a:rPr sz="11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Points)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32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83869" y="443380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6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83869" y="238178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09" h="150495">
                <a:moveTo>
                  <a:pt x="0" y="0"/>
                </a:moveTo>
                <a:lnTo>
                  <a:pt x="0" y="150072"/>
                </a:lnTo>
                <a:lnTo>
                  <a:pt x="4410318" y="15007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83869" y="38672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93308" y="433807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93308" y="455628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2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5"/>
                </a:lnTo>
                <a:lnTo>
                  <a:pt x="1772594" y="81165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5"/>
                </a:lnTo>
                <a:lnTo>
                  <a:pt x="1752676" y="81165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5"/>
                </a:lnTo>
                <a:lnTo>
                  <a:pt x="1743501" y="81165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5"/>
                </a:lnTo>
                <a:lnTo>
                  <a:pt x="1719727" y="81165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14"/>
                </a:lnTo>
                <a:lnTo>
                  <a:pt x="1690634" y="65114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14"/>
                </a:lnTo>
                <a:lnTo>
                  <a:pt x="1670730" y="65114"/>
                </a:lnTo>
                <a:lnTo>
                  <a:pt x="1670730" y="0"/>
                </a:lnTo>
                <a:lnTo>
                  <a:pt x="0" y="0"/>
                </a:lnTo>
                <a:lnTo>
                  <a:pt x="0" y="81962"/>
                </a:lnTo>
                <a:lnTo>
                  <a:pt x="947181" y="81962"/>
                </a:lnTo>
                <a:lnTo>
                  <a:pt x="947181" y="67930"/>
                </a:lnTo>
                <a:lnTo>
                  <a:pt x="948476" y="66644"/>
                </a:lnTo>
                <a:lnTo>
                  <a:pt x="1717639" y="66644"/>
                </a:lnTo>
                <a:lnTo>
                  <a:pt x="1718995" y="67930"/>
                </a:lnTo>
                <a:lnTo>
                  <a:pt x="1718995" y="81962"/>
                </a:lnTo>
                <a:lnTo>
                  <a:pt x="1800895" y="81962"/>
                </a:lnTo>
                <a:close/>
              </a:path>
              <a:path w="1801495" h="82550">
                <a:moveTo>
                  <a:pt x="947257" y="81962"/>
                </a:moveTo>
                <a:lnTo>
                  <a:pt x="947181" y="81521"/>
                </a:lnTo>
                <a:lnTo>
                  <a:pt x="947181" y="81962"/>
                </a:lnTo>
                <a:close/>
              </a:path>
              <a:path w="1801495" h="82550">
                <a:moveTo>
                  <a:pt x="1718995" y="81962"/>
                </a:moveTo>
                <a:lnTo>
                  <a:pt x="1718995" y="81521"/>
                </a:lnTo>
                <a:lnTo>
                  <a:pt x="1718919" y="81962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93472" y="450300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5">
                <a:moveTo>
                  <a:pt x="731" y="5327"/>
                </a:moveTo>
                <a:lnTo>
                  <a:pt x="731" y="0"/>
                </a:lnTo>
                <a:lnTo>
                  <a:pt x="0" y="0"/>
                </a:lnTo>
                <a:lnTo>
                  <a:pt x="0" y="5327"/>
                </a:lnTo>
                <a:lnTo>
                  <a:pt x="73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59776" y="450300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5">
                <a:moveTo>
                  <a:pt x="6126" y="5327"/>
                </a:moveTo>
                <a:lnTo>
                  <a:pt x="6126" y="0"/>
                </a:lnTo>
                <a:lnTo>
                  <a:pt x="0" y="0"/>
                </a:lnTo>
                <a:lnTo>
                  <a:pt x="0" y="5327"/>
                </a:lnTo>
                <a:lnTo>
                  <a:pt x="6126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141397" y="45030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4587" y="5327"/>
                </a:moveTo>
                <a:lnTo>
                  <a:pt x="4587" y="0"/>
                </a:lnTo>
                <a:lnTo>
                  <a:pt x="0" y="0"/>
                </a:lnTo>
                <a:lnTo>
                  <a:pt x="0" y="5327"/>
                </a:lnTo>
                <a:lnTo>
                  <a:pt x="4587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126050" y="450300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5">
                <a:moveTo>
                  <a:pt x="10759" y="5327"/>
                </a:moveTo>
                <a:lnTo>
                  <a:pt x="10759" y="0"/>
                </a:lnTo>
                <a:lnTo>
                  <a:pt x="0" y="0"/>
                </a:lnTo>
                <a:lnTo>
                  <a:pt x="0" y="5327"/>
                </a:lnTo>
                <a:lnTo>
                  <a:pt x="10759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110734" y="450300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5">
                <a:moveTo>
                  <a:pt x="2301" y="5327"/>
                </a:moveTo>
                <a:lnTo>
                  <a:pt x="2301" y="0"/>
                </a:lnTo>
                <a:lnTo>
                  <a:pt x="0" y="0"/>
                </a:lnTo>
                <a:lnTo>
                  <a:pt x="0" y="5327"/>
                </a:lnTo>
                <a:lnTo>
                  <a:pt x="230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067864" y="450300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5">
                <a:moveTo>
                  <a:pt x="16078" y="5327"/>
                </a:moveTo>
                <a:lnTo>
                  <a:pt x="16078" y="0"/>
                </a:lnTo>
                <a:lnTo>
                  <a:pt x="0" y="0"/>
                </a:lnTo>
                <a:lnTo>
                  <a:pt x="0" y="5327"/>
                </a:lnTo>
                <a:lnTo>
                  <a:pt x="16078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93308" y="452964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27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93430" y="484760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867900" y="477893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31"/>
                </a:lnTo>
                <a:lnTo>
                  <a:pt x="1270" y="13731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340489" y="531062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064039" y="238178"/>
            <a:ext cx="129433" cy="298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993445" y="494697"/>
            <a:ext cx="2154555" cy="159448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900" u="heavy" spc="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Trebuchet MS"/>
                <a:cs typeface="Trebuchet MS"/>
              </a:rPr>
              <a:t>ΠΕΡΙΕΧΟΜΕΝΑ</a:t>
            </a:r>
            <a:endParaRPr sz="1900">
              <a:latin typeface="Trebuchet MS"/>
              <a:cs typeface="Trebuchet MS"/>
            </a:endParaRPr>
          </a:p>
          <a:p>
            <a:pPr marL="15875" marR="829310" indent="-635">
              <a:lnSpc>
                <a:spcPct val="119000"/>
              </a:lnSpc>
              <a:spcBef>
                <a:spcPts val="110"/>
              </a:spcBef>
            </a:pPr>
            <a:r>
              <a:rPr sz="750" b="1" spc="5" dirty="0">
                <a:solidFill>
                  <a:srgbClr val="231F20"/>
                </a:solidFill>
                <a:latin typeface="Georgia"/>
                <a:cs typeface="Georgia"/>
              </a:rPr>
              <a:t>Α. </a:t>
            </a:r>
            <a:r>
              <a:rPr sz="750" b="1" spc="10" dirty="0">
                <a:solidFill>
                  <a:srgbClr val="231F20"/>
                </a:solidFill>
                <a:latin typeface="Georgia"/>
                <a:cs typeface="Georgia"/>
              </a:rPr>
              <a:t>Σκοπός του</a:t>
            </a:r>
            <a:r>
              <a:rPr sz="750" b="1" spc="-7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750" b="1" spc="10" dirty="0">
                <a:solidFill>
                  <a:srgbClr val="231F20"/>
                </a:solidFill>
                <a:latin typeface="Georgia"/>
                <a:cs typeface="Georgia"/>
              </a:rPr>
              <a:t>Μαθήματος  Β.Θεωρία</a:t>
            </a:r>
            <a:endParaRPr sz="750">
              <a:latin typeface="Georgia"/>
              <a:cs typeface="Georgia"/>
            </a:endParaRPr>
          </a:p>
          <a:p>
            <a:pPr marL="326390" indent="-165100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327025" algn="l"/>
              </a:tabLst>
            </a:pPr>
            <a:r>
              <a:rPr sz="750" b="1" spc="15" dirty="0">
                <a:solidFill>
                  <a:srgbClr val="327B81"/>
                </a:solidFill>
                <a:latin typeface="Georgia"/>
                <a:cs typeface="Georgia"/>
              </a:rPr>
              <a:t>Η </a:t>
            </a:r>
            <a:r>
              <a:rPr sz="750" b="1" spc="10" dirty="0">
                <a:solidFill>
                  <a:srgbClr val="327B81"/>
                </a:solidFill>
                <a:latin typeface="Georgia"/>
                <a:cs typeface="Georgia"/>
              </a:rPr>
              <a:t>έννοια του</a:t>
            </a:r>
            <a:r>
              <a:rPr sz="750" b="1" spc="-30" dirty="0">
                <a:solidFill>
                  <a:srgbClr val="327B81"/>
                </a:solidFill>
                <a:latin typeface="Georgia"/>
                <a:cs typeface="Georgia"/>
              </a:rPr>
              <a:t> </a:t>
            </a:r>
            <a:r>
              <a:rPr sz="750" b="1" spc="10" dirty="0">
                <a:solidFill>
                  <a:srgbClr val="327B81"/>
                </a:solidFill>
                <a:latin typeface="Georgia"/>
                <a:cs typeface="Georgia"/>
              </a:rPr>
              <a:t>ανθρωπομήνα</a:t>
            </a:r>
            <a:endParaRPr sz="750">
              <a:latin typeface="Georgia"/>
              <a:cs typeface="Georgia"/>
            </a:endParaRPr>
          </a:p>
          <a:p>
            <a:pPr marL="454659" lvl="1" indent="-165735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455295" algn="l"/>
              </a:tabLst>
            </a:pPr>
            <a:r>
              <a:rPr sz="650" b="1" spc="10" dirty="0">
                <a:solidFill>
                  <a:srgbClr val="474986"/>
                </a:solidFill>
                <a:latin typeface="Georgia"/>
                <a:cs typeface="Georgia"/>
              </a:rPr>
              <a:t>Ορισμός της έννοιας του</a:t>
            </a:r>
            <a:r>
              <a:rPr sz="650" b="1" spc="-95" dirty="0">
                <a:solidFill>
                  <a:srgbClr val="474986"/>
                </a:solidFill>
                <a:latin typeface="Georgia"/>
                <a:cs typeface="Georgia"/>
              </a:rPr>
              <a:t> </a:t>
            </a:r>
            <a:r>
              <a:rPr sz="650" b="1" spc="15" dirty="0">
                <a:solidFill>
                  <a:srgbClr val="474986"/>
                </a:solidFill>
                <a:latin typeface="Georgia"/>
                <a:cs typeface="Georgia"/>
              </a:rPr>
              <a:t>ανθρωπομήνα</a:t>
            </a:r>
            <a:endParaRPr sz="650">
              <a:latin typeface="Georgia"/>
              <a:cs typeface="Georgia"/>
            </a:endParaRPr>
          </a:p>
          <a:p>
            <a:pPr marL="454659" lvl="1" indent="-165735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455295" algn="l"/>
              </a:tabLst>
            </a:pPr>
            <a:r>
              <a:rPr sz="650" b="1" spc="10" dirty="0">
                <a:solidFill>
                  <a:srgbClr val="474986"/>
                </a:solidFill>
                <a:latin typeface="Georgia"/>
                <a:cs typeface="Georgia"/>
              </a:rPr>
              <a:t>Παραδείγματα</a:t>
            </a:r>
            <a:endParaRPr sz="650">
              <a:latin typeface="Georgia"/>
              <a:cs typeface="Georgia"/>
            </a:endParaRPr>
          </a:p>
          <a:p>
            <a:pPr marL="326390" indent="-165100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327025" algn="l"/>
              </a:tabLst>
            </a:pPr>
            <a:r>
              <a:rPr sz="750" b="1" spc="15" dirty="0">
                <a:solidFill>
                  <a:srgbClr val="327B81"/>
                </a:solidFill>
                <a:latin typeface="Georgia"/>
                <a:cs typeface="Georgia"/>
              </a:rPr>
              <a:t>Η </a:t>
            </a:r>
            <a:r>
              <a:rPr sz="750" b="1" spc="10" dirty="0">
                <a:solidFill>
                  <a:srgbClr val="327B81"/>
                </a:solidFill>
                <a:latin typeface="Georgia"/>
                <a:cs typeface="Georgia"/>
              </a:rPr>
              <a:t>τεχνική Use </a:t>
            </a:r>
            <a:r>
              <a:rPr sz="750" b="1" spc="5" dirty="0">
                <a:solidFill>
                  <a:srgbClr val="327B81"/>
                </a:solidFill>
                <a:latin typeface="Georgia"/>
                <a:cs typeface="Georgia"/>
              </a:rPr>
              <a:t>Case</a:t>
            </a:r>
            <a:r>
              <a:rPr sz="750" b="1" spc="10" dirty="0">
                <a:solidFill>
                  <a:srgbClr val="327B81"/>
                </a:solidFill>
                <a:latin typeface="Georgia"/>
                <a:cs typeface="Georgia"/>
              </a:rPr>
              <a:t> Points</a:t>
            </a:r>
            <a:endParaRPr sz="750">
              <a:latin typeface="Georgia"/>
              <a:cs typeface="Georgia"/>
            </a:endParaRPr>
          </a:p>
          <a:p>
            <a:pPr marL="454659" lvl="1" indent="-165735">
              <a:lnSpc>
                <a:spcPct val="100000"/>
              </a:lnSpc>
              <a:spcBef>
                <a:spcPts val="180"/>
              </a:spcBef>
              <a:buAutoNum type="arabicPeriod"/>
              <a:tabLst>
                <a:tab pos="455295" algn="l"/>
              </a:tabLst>
            </a:pPr>
            <a:r>
              <a:rPr sz="650" b="1" spc="10" dirty="0">
                <a:solidFill>
                  <a:srgbClr val="474986"/>
                </a:solidFill>
                <a:latin typeface="Georgia"/>
                <a:cs typeface="Georgia"/>
              </a:rPr>
              <a:t>Βασικές</a:t>
            </a:r>
            <a:r>
              <a:rPr sz="650" b="1" spc="-65" dirty="0">
                <a:solidFill>
                  <a:srgbClr val="474986"/>
                </a:solidFill>
                <a:latin typeface="Georgia"/>
                <a:cs typeface="Georgia"/>
              </a:rPr>
              <a:t> </a:t>
            </a:r>
            <a:r>
              <a:rPr sz="650" b="1" spc="10" dirty="0">
                <a:solidFill>
                  <a:srgbClr val="474986"/>
                </a:solidFill>
                <a:latin typeface="Georgia"/>
                <a:cs typeface="Georgia"/>
              </a:rPr>
              <a:t>Έννοιες</a:t>
            </a:r>
            <a:endParaRPr sz="650">
              <a:latin typeface="Georgia"/>
              <a:cs typeface="Georgia"/>
            </a:endParaRPr>
          </a:p>
          <a:p>
            <a:pPr marL="454659" lvl="1" indent="-165735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455295" algn="l"/>
              </a:tabLst>
            </a:pPr>
            <a:r>
              <a:rPr sz="650" b="1" spc="15" dirty="0">
                <a:solidFill>
                  <a:srgbClr val="474986"/>
                </a:solidFill>
                <a:latin typeface="Georgia"/>
                <a:cs typeface="Georgia"/>
              </a:rPr>
              <a:t>Βήματα </a:t>
            </a:r>
            <a:r>
              <a:rPr sz="650" b="1" spc="10" dirty="0">
                <a:solidFill>
                  <a:srgbClr val="474986"/>
                </a:solidFill>
                <a:latin typeface="Georgia"/>
                <a:cs typeface="Georgia"/>
              </a:rPr>
              <a:t>της</a:t>
            </a:r>
            <a:r>
              <a:rPr sz="650" b="1" spc="-110" dirty="0">
                <a:solidFill>
                  <a:srgbClr val="474986"/>
                </a:solidFill>
                <a:latin typeface="Georgia"/>
                <a:cs typeface="Georgia"/>
              </a:rPr>
              <a:t> </a:t>
            </a:r>
            <a:r>
              <a:rPr sz="650" b="1" spc="15" dirty="0">
                <a:solidFill>
                  <a:srgbClr val="474986"/>
                </a:solidFill>
                <a:latin typeface="Georgia"/>
                <a:cs typeface="Georgia"/>
              </a:rPr>
              <a:t>UCP</a:t>
            </a:r>
            <a:endParaRPr sz="650">
              <a:latin typeface="Georgia"/>
              <a:cs typeface="Georgia"/>
            </a:endParaRPr>
          </a:p>
          <a:p>
            <a:pPr marL="15875">
              <a:lnSpc>
                <a:spcPct val="100000"/>
              </a:lnSpc>
              <a:spcBef>
                <a:spcPts val="160"/>
              </a:spcBef>
            </a:pPr>
            <a:r>
              <a:rPr sz="850" b="1" spc="5" dirty="0">
                <a:solidFill>
                  <a:srgbClr val="231F20"/>
                </a:solidFill>
                <a:latin typeface="Georgia"/>
                <a:cs typeface="Georgia"/>
              </a:rPr>
              <a:t>Γ. Λυμένες</a:t>
            </a:r>
            <a:r>
              <a:rPr sz="850" b="1" spc="-1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50" b="1" spc="5" dirty="0">
                <a:solidFill>
                  <a:srgbClr val="231F20"/>
                </a:solidFill>
                <a:latin typeface="Georgia"/>
                <a:cs typeface="Georgia"/>
              </a:rPr>
              <a:t>Ασκήσεις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975376" y="245053"/>
            <a:ext cx="8763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34695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9234" y="4215026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50" y="0"/>
                </a:lnTo>
              </a:path>
            </a:pathLst>
          </a:custGeom>
          <a:ln w="24490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9234" y="4009826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10" h="150495">
                <a:moveTo>
                  <a:pt x="0" y="0"/>
                </a:moveTo>
                <a:lnTo>
                  <a:pt x="0" y="150072"/>
                </a:lnTo>
                <a:lnTo>
                  <a:pt x="4410334" y="150072"/>
                </a:lnTo>
                <a:lnTo>
                  <a:pt x="4410334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9234" y="415837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10" h="44450">
                <a:moveTo>
                  <a:pt x="0" y="44410"/>
                </a:moveTo>
                <a:lnTo>
                  <a:pt x="4410334" y="44410"/>
                </a:lnTo>
                <a:lnTo>
                  <a:pt x="4410334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08685" y="4205460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08685" y="4227271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80" y="81960"/>
                </a:moveTo>
                <a:lnTo>
                  <a:pt x="1800880" y="0"/>
                </a:lnTo>
                <a:lnTo>
                  <a:pt x="1800148" y="0"/>
                </a:lnTo>
                <a:lnTo>
                  <a:pt x="1800148" y="81168"/>
                </a:lnTo>
                <a:lnTo>
                  <a:pt x="1772579" y="81168"/>
                </a:lnTo>
                <a:lnTo>
                  <a:pt x="1772579" y="0"/>
                </a:lnTo>
                <a:lnTo>
                  <a:pt x="1766453" y="0"/>
                </a:lnTo>
                <a:lnTo>
                  <a:pt x="1766453" y="81168"/>
                </a:lnTo>
                <a:lnTo>
                  <a:pt x="1752676" y="81168"/>
                </a:lnTo>
                <a:lnTo>
                  <a:pt x="1752676" y="0"/>
                </a:lnTo>
                <a:lnTo>
                  <a:pt x="1748073" y="0"/>
                </a:lnTo>
                <a:lnTo>
                  <a:pt x="1748073" y="81168"/>
                </a:lnTo>
                <a:lnTo>
                  <a:pt x="1743486" y="81168"/>
                </a:lnTo>
                <a:lnTo>
                  <a:pt x="1743486" y="0"/>
                </a:lnTo>
                <a:lnTo>
                  <a:pt x="1732727" y="0"/>
                </a:lnTo>
                <a:lnTo>
                  <a:pt x="1732727" y="81168"/>
                </a:lnTo>
                <a:lnTo>
                  <a:pt x="1719712" y="81168"/>
                </a:lnTo>
                <a:lnTo>
                  <a:pt x="1719712" y="0"/>
                </a:lnTo>
                <a:lnTo>
                  <a:pt x="1717410" y="0"/>
                </a:lnTo>
                <a:lnTo>
                  <a:pt x="1717410" y="65120"/>
                </a:lnTo>
                <a:lnTo>
                  <a:pt x="1690618" y="65120"/>
                </a:lnTo>
                <a:lnTo>
                  <a:pt x="1690618" y="0"/>
                </a:lnTo>
                <a:lnTo>
                  <a:pt x="1674540" y="0"/>
                </a:lnTo>
                <a:lnTo>
                  <a:pt x="1674540" y="65120"/>
                </a:lnTo>
                <a:lnTo>
                  <a:pt x="1670715" y="65120"/>
                </a:lnTo>
                <a:lnTo>
                  <a:pt x="1670715" y="0"/>
                </a:lnTo>
                <a:lnTo>
                  <a:pt x="0" y="0"/>
                </a:lnTo>
                <a:lnTo>
                  <a:pt x="0" y="81960"/>
                </a:lnTo>
                <a:lnTo>
                  <a:pt x="947166" y="81960"/>
                </a:lnTo>
                <a:lnTo>
                  <a:pt x="947166" y="67939"/>
                </a:lnTo>
                <a:lnTo>
                  <a:pt x="948461" y="66659"/>
                </a:lnTo>
                <a:lnTo>
                  <a:pt x="1717639" y="66659"/>
                </a:lnTo>
                <a:lnTo>
                  <a:pt x="1718980" y="67939"/>
                </a:lnTo>
                <a:lnTo>
                  <a:pt x="1718980" y="81960"/>
                </a:lnTo>
                <a:lnTo>
                  <a:pt x="1800880" y="81960"/>
                </a:lnTo>
                <a:close/>
              </a:path>
              <a:path w="1801495" h="82550">
                <a:moveTo>
                  <a:pt x="947242" y="81960"/>
                </a:moveTo>
                <a:lnTo>
                  <a:pt x="947166" y="81518"/>
                </a:lnTo>
                <a:lnTo>
                  <a:pt x="947166" y="81960"/>
                </a:lnTo>
                <a:close/>
              </a:path>
              <a:path w="1801495" h="82550">
                <a:moveTo>
                  <a:pt x="1718980" y="81960"/>
                </a:moveTo>
                <a:lnTo>
                  <a:pt x="1718980" y="81518"/>
                </a:lnTo>
                <a:lnTo>
                  <a:pt x="1718904" y="8196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08834" y="4221952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731" y="5318"/>
                </a:moveTo>
                <a:lnTo>
                  <a:pt x="731" y="0"/>
                </a:lnTo>
                <a:lnTo>
                  <a:pt x="0" y="0"/>
                </a:lnTo>
                <a:lnTo>
                  <a:pt x="0" y="5318"/>
                </a:lnTo>
                <a:lnTo>
                  <a:pt x="73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75138" y="422195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6126" y="5318"/>
                </a:moveTo>
                <a:lnTo>
                  <a:pt x="6126" y="0"/>
                </a:lnTo>
                <a:lnTo>
                  <a:pt x="0" y="0"/>
                </a:lnTo>
                <a:lnTo>
                  <a:pt x="0" y="5318"/>
                </a:lnTo>
                <a:lnTo>
                  <a:pt x="6126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56759" y="422195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602" y="5318"/>
                </a:moveTo>
                <a:lnTo>
                  <a:pt x="4602" y="0"/>
                </a:lnTo>
                <a:lnTo>
                  <a:pt x="0" y="0"/>
                </a:lnTo>
                <a:lnTo>
                  <a:pt x="0" y="5318"/>
                </a:lnTo>
                <a:lnTo>
                  <a:pt x="4602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41413" y="4221952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10759" y="5318"/>
                </a:moveTo>
                <a:lnTo>
                  <a:pt x="10759" y="0"/>
                </a:lnTo>
                <a:lnTo>
                  <a:pt x="0" y="0"/>
                </a:lnTo>
                <a:lnTo>
                  <a:pt x="0" y="5318"/>
                </a:lnTo>
                <a:lnTo>
                  <a:pt x="10759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26096" y="4221952"/>
            <a:ext cx="2540" cy="5715"/>
          </a:xfrm>
          <a:custGeom>
            <a:avLst/>
            <a:gdLst/>
            <a:ahLst/>
            <a:cxnLst/>
            <a:rect l="l" t="t" r="r" b="b"/>
            <a:pathLst>
              <a:path w="2539" h="5714">
                <a:moveTo>
                  <a:pt x="2301" y="5318"/>
                </a:moveTo>
                <a:lnTo>
                  <a:pt x="2301" y="0"/>
                </a:lnTo>
                <a:lnTo>
                  <a:pt x="0" y="0"/>
                </a:lnTo>
                <a:lnTo>
                  <a:pt x="0" y="5318"/>
                </a:lnTo>
                <a:lnTo>
                  <a:pt x="230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83226" y="4221952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10" h="5714">
                <a:moveTo>
                  <a:pt x="16078" y="5318"/>
                </a:moveTo>
                <a:lnTo>
                  <a:pt x="16078" y="0"/>
                </a:lnTo>
                <a:lnTo>
                  <a:pt x="0" y="0"/>
                </a:lnTo>
                <a:lnTo>
                  <a:pt x="0" y="5318"/>
                </a:lnTo>
                <a:lnTo>
                  <a:pt x="16078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08685" y="42246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15" y="0"/>
                </a:lnTo>
              </a:path>
            </a:pathLst>
          </a:custGeom>
          <a:ln w="5318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07689" y="4256402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39">
                <a:moveTo>
                  <a:pt x="0" y="0"/>
                </a:moveTo>
                <a:lnTo>
                  <a:pt x="1475739" y="0"/>
                </a:lnTo>
              </a:path>
            </a:pathLst>
          </a:custGeom>
          <a:ln w="13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83429" y="4249690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412"/>
                </a:lnTo>
                <a:lnTo>
                  <a:pt x="1269" y="13412"/>
                </a:lnTo>
                <a:lnTo>
                  <a:pt x="12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55851" y="4302716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79401" y="4009826"/>
            <a:ext cx="129427" cy="298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30557" y="4314358"/>
            <a:ext cx="2037080" cy="807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Α.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Σκοπός του</a:t>
            </a:r>
            <a:r>
              <a:rPr sz="1350" u="sng" spc="-2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Μαθήματος</a:t>
            </a:r>
            <a:endParaRPr sz="135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1015"/>
              </a:spcBef>
            </a:pPr>
            <a:r>
              <a:rPr sz="950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Επίπεδο</a:t>
            </a:r>
            <a:r>
              <a:rPr sz="950" u="sng" spc="-7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 </a:t>
            </a:r>
            <a:r>
              <a:rPr sz="950" u="sng" spc="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Α</a:t>
            </a:r>
            <a:endParaRPr sz="950">
              <a:latin typeface="Arial"/>
              <a:cs typeface="Arial"/>
            </a:endParaRPr>
          </a:p>
          <a:p>
            <a:pPr marL="188595" indent="-123189">
              <a:lnSpc>
                <a:spcPct val="100000"/>
              </a:lnSpc>
              <a:spcBef>
                <a:spcPts val="170"/>
              </a:spcBef>
              <a:buClr>
                <a:srgbClr val="2E6888"/>
              </a:buClr>
              <a:buFont typeface="Wingdings"/>
              <a:buChar char=""/>
              <a:tabLst>
                <a:tab pos="189230" algn="l"/>
              </a:tabLst>
            </a:pPr>
            <a:r>
              <a:rPr sz="850" spc="-35" dirty="0">
                <a:solidFill>
                  <a:srgbClr val="231F20"/>
                </a:solidFill>
                <a:latin typeface="Arial"/>
                <a:cs typeface="Arial"/>
              </a:rPr>
              <a:t>Τα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10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βήματα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της μεθόδου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UCP</a:t>
            </a:r>
            <a:endParaRPr sz="850">
              <a:latin typeface="Arial"/>
              <a:cs typeface="Arial"/>
            </a:endParaRPr>
          </a:p>
          <a:p>
            <a:pPr marL="188595" indent="-123189">
              <a:lnSpc>
                <a:spcPct val="100000"/>
              </a:lnSpc>
              <a:spcBef>
                <a:spcPts val="165"/>
              </a:spcBef>
              <a:buClr>
                <a:srgbClr val="2E6888"/>
              </a:buClr>
              <a:buFont typeface="Wingdings"/>
              <a:buChar char=""/>
              <a:tabLst>
                <a:tab pos="189230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Λυμένες</a:t>
            </a:r>
            <a:r>
              <a:rPr sz="8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Ασκήσεις</a:t>
            </a:r>
            <a:endParaRPr sz="8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704179" y="4016699"/>
            <a:ext cx="7366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3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2323" y="3777995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83869" y="4215026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0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83869" y="4009826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09" h="150495">
                <a:moveTo>
                  <a:pt x="0" y="0"/>
                </a:moveTo>
                <a:lnTo>
                  <a:pt x="0" y="150072"/>
                </a:lnTo>
                <a:lnTo>
                  <a:pt x="4410318" y="15007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83869" y="415837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93308" y="4205460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93308" y="4227271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0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8"/>
                </a:lnTo>
                <a:lnTo>
                  <a:pt x="1772594" y="81168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8"/>
                </a:lnTo>
                <a:lnTo>
                  <a:pt x="1752676" y="81168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8"/>
                </a:lnTo>
                <a:lnTo>
                  <a:pt x="1743501" y="81168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8"/>
                </a:lnTo>
                <a:lnTo>
                  <a:pt x="1719727" y="81168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20"/>
                </a:lnTo>
                <a:lnTo>
                  <a:pt x="1690634" y="65120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20"/>
                </a:lnTo>
                <a:lnTo>
                  <a:pt x="1670730" y="65120"/>
                </a:lnTo>
                <a:lnTo>
                  <a:pt x="1670730" y="0"/>
                </a:lnTo>
                <a:lnTo>
                  <a:pt x="0" y="0"/>
                </a:lnTo>
                <a:lnTo>
                  <a:pt x="0" y="81960"/>
                </a:lnTo>
                <a:lnTo>
                  <a:pt x="947181" y="81960"/>
                </a:lnTo>
                <a:lnTo>
                  <a:pt x="947181" y="67939"/>
                </a:lnTo>
                <a:lnTo>
                  <a:pt x="948476" y="66659"/>
                </a:lnTo>
                <a:lnTo>
                  <a:pt x="1717639" y="66659"/>
                </a:lnTo>
                <a:lnTo>
                  <a:pt x="1718995" y="67939"/>
                </a:lnTo>
                <a:lnTo>
                  <a:pt x="1718995" y="81960"/>
                </a:lnTo>
                <a:lnTo>
                  <a:pt x="1800895" y="81960"/>
                </a:lnTo>
                <a:close/>
              </a:path>
              <a:path w="1801495" h="82550">
                <a:moveTo>
                  <a:pt x="947257" y="81960"/>
                </a:moveTo>
                <a:lnTo>
                  <a:pt x="947181" y="81518"/>
                </a:lnTo>
                <a:lnTo>
                  <a:pt x="947181" y="81960"/>
                </a:lnTo>
                <a:close/>
              </a:path>
              <a:path w="1801495" h="82550">
                <a:moveTo>
                  <a:pt x="1718995" y="81960"/>
                </a:moveTo>
                <a:lnTo>
                  <a:pt x="1718995" y="81518"/>
                </a:lnTo>
                <a:lnTo>
                  <a:pt x="1718919" y="8196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193472" y="4221952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731" y="5318"/>
                </a:moveTo>
                <a:lnTo>
                  <a:pt x="731" y="0"/>
                </a:lnTo>
                <a:lnTo>
                  <a:pt x="0" y="0"/>
                </a:lnTo>
                <a:lnTo>
                  <a:pt x="0" y="5318"/>
                </a:lnTo>
                <a:lnTo>
                  <a:pt x="73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159776" y="422195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6126" y="5318"/>
                </a:moveTo>
                <a:lnTo>
                  <a:pt x="6126" y="0"/>
                </a:lnTo>
                <a:lnTo>
                  <a:pt x="0" y="0"/>
                </a:lnTo>
                <a:lnTo>
                  <a:pt x="0" y="5318"/>
                </a:lnTo>
                <a:lnTo>
                  <a:pt x="6126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141397" y="422195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587" y="5318"/>
                </a:moveTo>
                <a:lnTo>
                  <a:pt x="4587" y="0"/>
                </a:lnTo>
                <a:lnTo>
                  <a:pt x="0" y="0"/>
                </a:lnTo>
                <a:lnTo>
                  <a:pt x="0" y="5318"/>
                </a:lnTo>
                <a:lnTo>
                  <a:pt x="4587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126050" y="4221952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10759" y="5318"/>
                </a:moveTo>
                <a:lnTo>
                  <a:pt x="10759" y="0"/>
                </a:lnTo>
                <a:lnTo>
                  <a:pt x="0" y="0"/>
                </a:lnTo>
                <a:lnTo>
                  <a:pt x="0" y="5318"/>
                </a:lnTo>
                <a:lnTo>
                  <a:pt x="10759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110734" y="4221952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4">
                <a:moveTo>
                  <a:pt x="2301" y="5318"/>
                </a:moveTo>
                <a:lnTo>
                  <a:pt x="2301" y="0"/>
                </a:lnTo>
                <a:lnTo>
                  <a:pt x="0" y="0"/>
                </a:lnTo>
                <a:lnTo>
                  <a:pt x="0" y="5318"/>
                </a:lnTo>
                <a:lnTo>
                  <a:pt x="230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067864" y="4221952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4">
                <a:moveTo>
                  <a:pt x="16078" y="5318"/>
                </a:moveTo>
                <a:lnTo>
                  <a:pt x="16078" y="0"/>
                </a:lnTo>
                <a:lnTo>
                  <a:pt x="0" y="0"/>
                </a:lnTo>
                <a:lnTo>
                  <a:pt x="0" y="5318"/>
                </a:lnTo>
                <a:lnTo>
                  <a:pt x="16078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393308" y="42246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18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393430" y="4256402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867900" y="4249530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42"/>
                </a:lnTo>
                <a:lnTo>
                  <a:pt x="1270" y="13742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340489" y="4302716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064039" y="4009826"/>
            <a:ext cx="129433" cy="2986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5815264" y="4150483"/>
            <a:ext cx="2318385" cy="467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1. Η έννοια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του ανθρωπομήνα</a:t>
            </a:r>
            <a:endParaRPr sz="13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15264" y="4593858"/>
            <a:ext cx="276479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1. Ορισμός της έννοιας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του</a:t>
            </a:r>
            <a:r>
              <a:rPr sz="1150" u="sng" spc="-2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ανθρωπομήνα</a:t>
            </a:r>
            <a:endParaRPr sz="11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974639" y="4016699"/>
            <a:ext cx="8826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783869" y="4864547"/>
            <a:ext cx="4410710" cy="569595"/>
          </a:xfrm>
          <a:custGeom>
            <a:avLst/>
            <a:gdLst/>
            <a:ahLst/>
            <a:cxnLst/>
            <a:rect l="l" t="t" r="r" b="b"/>
            <a:pathLst>
              <a:path w="4410709" h="569595">
                <a:moveTo>
                  <a:pt x="0" y="0"/>
                </a:moveTo>
                <a:lnTo>
                  <a:pt x="0" y="569434"/>
                </a:lnTo>
                <a:lnTo>
                  <a:pt x="4410318" y="569434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7DB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5868197" y="4871814"/>
            <a:ext cx="4294505" cy="514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35890" indent="-123189">
              <a:lnSpc>
                <a:spcPct val="100000"/>
              </a:lnSpc>
              <a:spcBef>
                <a:spcPts val="120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750" spc="15" dirty="0">
                <a:solidFill>
                  <a:srgbClr val="231F20"/>
                </a:solidFill>
                <a:latin typeface="Arial"/>
                <a:cs typeface="Arial"/>
              </a:rPr>
              <a:t>Ο</a:t>
            </a:r>
            <a:r>
              <a:rPr sz="750" spc="1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b="1" spc="5" dirty="0">
                <a:solidFill>
                  <a:srgbClr val="231F20"/>
                </a:solidFill>
                <a:latin typeface="Arial"/>
                <a:cs typeface="Arial"/>
              </a:rPr>
              <a:t>ανθρωπομήνας</a:t>
            </a:r>
            <a:r>
              <a:rPr sz="750" b="1" spc="1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είναι</a:t>
            </a:r>
            <a:r>
              <a:rPr sz="750" spc="1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το</a:t>
            </a:r>
            <a:r>
              <a:rPr sz="750" spc="1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μέγεθος</a:t>
            </a:r>
            <a:r>
              <a:rPr sz="750" spc="1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το</a:t>
            </a:r>
            <a:r>
              <a:rPr sz="750" spc="1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οποίο</a:t>
            </a:r>
            <a:r>
              <a:rPr sz="750" spc="1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μετρά</a:t>
            </a:r>
            <a:r>
              <a:rPr sz="750" spc="1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την</a:t>
            </a:r>
            <a:r>
              <a:rPr sz="750" spc="1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b="1" spc="5" dirty="0">
                <a:solidFill>
                  <a:srgbClr val="231F20"/>
                </a:solidFill>
                <a:latin typeface="Arial"/>
                <a:cs typeface="Arial"/>
              </a:rPr>
              <a:t>προσπάθεια</a:t>
            </a:r>
            <a:r>
              <a:rPr sz="750" b="1" spc="1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που</a:t>
            </a:r>
            <a:r>
              <a:rPr sz="750" spc="1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καταβάλλει</a:t>
            </a:r>
            <a:r>
              <a:rPr sz="750" spc="1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ένας</a:t>
            </a:r>
            <a:endParaRPr sz="750">
              <a:latin typeface="Arial"/>
              <a:cs typeface="Arial"/>
            </a:endParaRPr>
          </a:p>
          <a:p>
            <a:pPr marL="135890">
              <a:lnSpc>
                <a:spcPct val="100000"/>
              </a:lnSpc>
              <a:spcBef>
                <a:spcPts val="25"/>
              </a:spcBef>
            </a:pP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εργαζόμενος.</a:t>
            </a:r>
            <a:endParaRPr sz="750">
              <a:latin typeface="Arial"/>
              <a:cs typeface="Arial"/>
            </a:endParaRPr>
          </a:p>
          <a:p>
            <a:pPr marL="135890" marR="5080" indent="-123189">
              <a:lnSpc>
                <a:spcPct val="102899"/>
              </a:lnSpc>
              <a:spcBef>
                <a:spcPts val="145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750" b="1" spc="10" dirty="0">
                <a:solidFill>
                  <a:srgbClr val="231F20"/>
                </a:solidFill>
                <a:latin typeface="Arial"/>
                <a:cs typeface="Arial"/>
              </a:rPr>
              <a:t>Ένας </a:t>
            </a:r>
            <a:r>
              <a:rPr sz="750" b="1" spc="5" dirty="0">
                <a:solidFill>
                  <a:srgbClr val="231F20"/>
                </a:solidFill>
                <a:latin typeface="Arial"/>
                <a:cs typeface="Arial"/>
              </a:rPr>
              <a:t>ανθρωπομήνας είναι </a:t>
            </a:r>
            <a:r>
              <a:rPr sz="750" b="1" spc="10" dirty="0">
                <a:solidFill>
                  <a:srgbClr val="231F20"/>
                </a:solidFill>
                <a:latin typeface="Arial"/>
                <a:cs typeface="Arial"/>
              </a:rPr>
              <a:t>η προσπάθεια </a:t>
            </a:r>
            <a:r>
              <a:rPr sz="750" b="1" dirty="0">
                <a:solidFill>
                  <a:srgbClr val="231F20"/>
                </a:solidFill>
                <a:latin typeface="Arial"/>
                <a:cs typeface="Arial"/>
              </a:rPr>
              <a:t>που </a:t>
            </a:r>
            <a:r>
              <a:rPr sz="750" b="1" spc="5" dirty="0">
                <a:solidFill>
                  <a:srgbClr val="231F20"/>
                </a:solidFill>
                <a:latin typeface="Arial"/>
                <a:cs typeface="Arial"/>
              </a:rPr>
              <a:t>καταβάλλει </a:t>
            </a:r>
            <a:r>
              <a:rPr sz="750" b="1" spc="10" dirty="0">
                <a:solidFill>
                  <a:srgbClr val="231F20"/>
                </a:solidFill>
                <a:latin typeface="Arial"/>
                <a:cs typeface="Arial"/>
              </a:rPr>
              <a:t>ένας </a:t>
            </a:r>
            <a:r>
              <a:rPr sz="750" b="1" spc="5" dirty="0">
                <a:solidFill>
                  <a:srgbClr val="231F20"/>
                </a:solidFill>
                <a:latin typeface="Arial"/>
                <a:cs typeface="Arial"/>
              </a:rPr>
              <a:t>εργαζόμενος, </a:t>
            </a:r>
            <a:r>
              <a:rPr sz="750" b="1" spc="10" dirty="0">
                <a:solidFill>
                  <a:srgbClr val="231F20"/>
                </a:solidFill>
                <a:latin typeface="Arial"/>
                <a:cs typeface="Arial"/>
              </a:rPr>
              <a:t>σε </a:t>
            </a:r>
            <a:r>
              <a:rPr sz="750" b="1" spc="5" dirty="0">
                <a:solidFill>
                  <a:srgbClr val="231F20"/>
                </a:solidFill>
                <a:latin typeface="Arial"/>
                <a:cs typeface="Arial"/>
              </a:rPr>
              <a:t>χρονικό  διάστημα </a:t>
            </a:r>
            <a:r>
              <a:rPr sz="750" b="1" spc="10" dirty="0">
                <a:solidFill>
                  <a:srgbClr val="231F20"/>
                </a:solidFill>
                <a:latin typeface="Arial"/>
                <a:cs typeface="Arial"/>
              </a:rPr>
              <a:t>1 </a:t>
            </a:r>
            <a:r>
              <a:rPr sz="750" b="1" spc="5" dirty="0">
                <a:solidFill>
                  <a:srgbClr val="231F20"/>
                </a:solidFill>
                <a:latin typeface="Arial"/>
                <a:cs typeface="Arial"/>
              </a:rPr>
              <a:t>μήνα, </a:t>
            </a:r>
            <a:r>
              <a:rPr sz="750" b="1" spc="10" dirty="0">
                <a:solidFill>
                  <a:srgbClr val="231F20"/>
                </a:solidFill>
                <a:latin typeface="Arial"/>
                <a:cs typeface="Arial"/>
              </a:rPr>
              <a:t>αν διαθέσει </a:t>
            </a:r>
            <a:r>
              <a:rPr sz="750" b="1" spc="-5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750" b="1" spc="10" dirty="0">
                <a:solidFill>
                  <a:srgbClr val="231F20"/>
                </a:solidFill>
                <a:latin typeface="Arial"/>
                <a:cs typeface="Arial"/>
              </a:rPr>
              <a:t>100% </a:t>
            </a:r>
            <a:r>
              <a:rPr sz="750" b="1" dirty="0">
                <a:solidFill>
                  <a:srgbClr val="231F20"/>
                </a:solidFill>
                <a:latin typeface="Arial"/>
                <a:cs typeface="Arial"/>
              </a:rPr>
              <a:t>του </a:t>
            </a:r>
            <a:r>
              <a:rPr sz="750" b="1" spc="5" dirty="0">
                <a:solidFill>
                  <a:srgbClr val="231F20"/>
                </a:solidFill>
                <a:latin typeface="Arial"/>
                <a:cs typeface="Arial"/>
              </a:rPr>
              <a:t>χρόνου </a:t>
            </a:r>
            <a:r>
              <a:rPr sz="750" b="1" dirty="0">
                <a:solidFill>
                  <a:srgbClr val="231F20"/>
                </a:solidFill>
                <a:latin typeface="Arial"/>
                <a:cs typeface="Arial"/>
              </a:rPr>
              <a:t>στον οποίον</a:t>
            </a:r>
            <a:r>
              <a:rPr sz="750" b="1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b="1" spc="5" dirty="0">
                <a:solidFill>
                  <a:srgbClr val="231F20"/>
                </a:solidFill>
                <a:latin typeface="Arial"/>
                <a:cs typeface="Arial"/>
              </a:rPr>
              <a:t>εργάζεται.</a:t>
            </a:r>
            <a:endParaRPr sz="7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868197" y="5430596"/>
            <a:ext cx="4293235" cy="396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5890" marR="5080" indent="-123189">
              <a:lnSpc>
                <a:spcPct val="102899"/>
              </a:lnSpc>
              <a:spcBef>
                <a:spcPts val="90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Αντίστοιχες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με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την έννοια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του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ανθρωπομήνα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είναι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οι έννοιες της ανθρωποώρας,  ανθρωποημέρας, κτλ.</a:t>
            </a:r>
            <a:endParaRPr sz="750">
              <a:latin typeface="Arial"/>
              <a:cs typeface="Arial"/>
            </a:endParaRPr>
          </a:p>
          <a:p>
            <a:pPr marL="135890" indent="-123189">
              <a:lnSpc>
                <a:spcPct val="100000"/>
              </a:lnSpc>
              <a:spcBef>
                <a:spcPts val="175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750" b="1" spc="10" dirty="0">
                <a:solidFill>
                  <a:srgbClr val="231F20"/>
                </a:solidFill>
                <a:latin typeface="Arial"/>
                <a:cs typeface="Arial"/>
              </a:rPr>
              <a:t>ΠΡΟΣΟΧΗ: ο </a:t>
            </a:r>
            <a:r>
              <a:rPr sz="750" b="1" spc="5" dirty="0">
                <a:solidFill>
                  <a:srgbClr val="231F20"/>
                </a:solidFill>
                <a:latin typeface="Arial"/>
                <a:cs typeface="Arial"/>
              </a:rPr>
              <a:t>ανθρωπομήνας </a:t>
            </a:r>
            <a:r>
              <a:rPr sz="750" b="1" spc="10" dirty="0">
                <a:solidFill>
                  <a:srgbClr val="231F20"/>
                </a:solidFill>
                <a:latin typeface="Arial"/>
                <a:cs typeface="Arial"/>
              </a:rPr>
              <a:t>δεν </a:t>
            </a:r>
            <a:r>
              <a:rPr sz="750" b="1" dirty="0">
                <a:solidFill>
                  <a:srgbClr val="231F20"/>
                </a:solidFill>
                <a:latin typeface="Arial"/>
                <a:cs typeface="Arial"/>
              </a:rPr>
              <a:t>εκφράζει </a:t>
            </a:r>
            <a:r>
              <a:rPr sz="750" b="1" spc="5" dirty="0">
                <a:solidFill>
                  <a:srgbClr val="231F20"/>
                </a:solidFill>
                <a:latin typeface="Arial"/>
                <a:cs typeface="Arial"/>
              </a:rPr>
              <a:t>χρόνο αλλά</a:t>
            </a:r>
            <a:r>
              <a:rPr sz="750" b="1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b="1" spc="5" dirty="0">
                <a:solidFill>
                  <a:srgbClr val="231F20"/>
                </a:solidFill>
                <a:latin typeface="Arial"/>
                <a:cs typeface="Arial"/>
              </a:rPr>
              <a:t>προσπάθεια.</a:t>
            </a:r>
            <a:endParaRPr sz="7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783869" y="5888263"/>
            <a:ext cx="4410710" cy="491490"/>
          </a:xfrm>
          <a:prstGeom prst="rect">
            <a:avLst/>
          </a:prstGeom>
          <a:solidFill>
            <a:srgbClr val="7DBABF"/>
          </a:solidFill>
        </p:spPr>
        <p:txBody>
          <a:bodyPr vert="horz" wrap="square" lIns="0" tIns="22860" rIns="0" bIns="0" rtlCol="0">
            <a:spAutoFit/>
          </a:bodyPr>
          <a:lstStyle/>
          <a:p>
            <a:pPr marL="220345" indent="-123825">
              <a:lnSpc>
                <a:spcPct val="100000"/>
              </a:lnSpc>
              <a:spcBef>
                <a:spcPts val="180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750" spc="-5" dirty="0">
                <a:solidFill>
                  <a:srgbClr val="231F20"/>
                </a:solidFill>
                <a:latin typeface="Arial"/>
                <a:cs typeface="Arial"/>
              </a:rPr>
              <a:t>Για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έναν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εργαζόμενο,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ισχύει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παρακάτω μαθηματική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σχέση: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Times New Roman"/>
              <a:cs typeface="Times New Roman"/>
            </a:endParaRPr>
          </a:p>
          <a:p>
            <a:pPr marL="490855">
              <a:lnSpc>
                <a:spcPct val="100000"/>
              </a:lnSpc>
              <a:spcBef>
                <a:spcPts val="5"/>
              </a:spcBef>
            </a:pPr>
            <a:r>
              <a:rPr sz="750" b="1" spc="5" dirty="0">
                <a:solidFill>
                  <a:srgbClr val="231F20"/>
                </a:solidFill>
                <a:latin typeface="Arial"/>
                <a:cs typeface="Arial"/>
              </a:rPr>
              <a:t>ανθρωπομήνες </a:t>
            </a:r>
            <a:r>
              <a:rPr sz="750" b="1" spc="10" dirty="0">
                <a:solidFill>
                  <a:srgbClr val="231F20"/>
                </a:solidFill>
                <a:latin typeface="Arial"/>
                <a:cs typeface="Arial"/>
              </a:rPr>
              <a:t>= </a:t>
            </a:r>
            <a:r>
              <a:rPr sz="750" b="1" spc="5" dirty="0">
                <a:solidFill>
                  <a:srgbClr val="231F20"/>
                </a:solidFill>
                <a:latin typeface="Arial"/>
                <a:cs typeface="Arial"/>
              </a:rPr>
              <a:t>ποσοστό εργάσιμου χρόνου * χρονική διάρκεια σε</a:t>
            </a:r>
            <a:r>
              <a:rPr sz="750" b="1" spc="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b="1" spc="5" dirty="0">
                <a:solidFill>
                  <a:srgbClr val="231F20"/>
                </a:solidFill>
                <a:latin typeface="Arial"/>
                <a:cs typeface="Arial"/>
              </a:rPr>
              <a:t>μήνες</a:t>
            </a:r>
            <a:endParaRPr sz="7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783869" y="6379205"/>
            <a:ext cx="4410710" cy="589280"/>
          </a:xfrm>
          <a:prstGeom prst="rect">
            <a:avLst/>
          </a:prstGeom>
          <a:solidFill>
            <a:srgbClr val="9ABCD1"/>
          </a:solidFill>
        </p:spPr>
        <p:txBody>
          <a:bodyPr vert="horz" wrap="square" lIns="0" tIns="22860" rIns="0" bIns="0" rtlCol="0">
            <a:spAutoFit/>
          </a:bodyPr>
          <a:lstStyle/>
          <a:p>
            <a:pPr marL="220345" indent="-123825">
              <a:lnSpc>
                <a:spcPct val="100000"/>
              </a:lnSpc>
              <a:spcBef>
                <a:spcPts val="180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750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Παράδειγμα</a:t>
            </a:r>
            <a:endParaRPr sz="750">
              <a:latin typeface="Arial"/>
              <a:cs typeface="Arial"/>
            </a:endParaRPr>
          </a:p>
          <a:p>
            <a:pPr marL="220345" marR="36830" indent="-123825">
              <a:lnSpc>
                <a:spcPct val="102899"/>
              </a:lnSpc>
              <a:spcBef>
                <a:spcPts val="145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Αν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1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εργαζόμενος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διαθέτει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50%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του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εργάσιμου χρόνου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του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για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2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χρονικούς μήνες κατέβαλλε  προσπάθεια ίση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με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0.5 *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2 = 1</a:t>
            </a:r>
            <a:r>
              <a:rPr sz="7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α/μ.</a:t>
            </a:r>
            <a:endParaRPr sz="75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346953" y="3777995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636" y="378835"/>
            <a:ext cx="2318385" cy="64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  <a:p>
            <a:pPr marL="201930" indent="-18923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02565" algn="l"/>
              </a:tabLst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Η έννοια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του ανθρωπομήνα</a:t>
            </a:r>
            <a:endParaRPr sz="1350">
              <a:latin typeface="Arial"/>
              <a:cs typeface="Arial"/>
            </a:endParaRPr>
          </a:p>
          <a:p>
            <a:pPr marL="174625" indent="-16192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175260" algn="l"/>
              </a:tabLst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Παραδείγματα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4413" y="245053"/>
            <a:ext cx="8382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5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234" y="1070014"/>
            <a:ext cx="4410710" cy="2476500"/>
          </a:xfrm>
          <a:prstGeom prst="rect">
            <a:avLst/>
          </a:prstGeom>
          <a:solidFill>
            <a:srgbClr val="9ABCD1"/>
          </a:solidFill>
        </p:spPr>
        <p:txBody>
          <a:bodyPr vert="horz" wrap="square" lIns="0" tIns="22225" rIns="0" bIns="0" rtlCol="0">
            <a:spAutoFit/>
          </a:bodyPr>
          <a:lstStyle/>
          <a:p>
            <a:pPr marL="220345" indent="-123825">
              <a:lnSpc>
                <a:spcPct val="100000"/>
              </a:lnSpc>
              <a:spcBef>
                <a:spcPts val="175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750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Παράδειγμα</a:t>
            </a:r>
            <a:r>
              <a:rPr sz="750" u="sng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 </a:t>
            </a:r>
            <a:r>
              <a:rPr sz="750" u="sng" spc="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marL="220345" marR="36195" indent="-123825">
              <a:lnSpc>
                <a:spcPct val="102899"/>
              </a:lnSpc>
              <a:spcBef>
                <a:spcPts val="145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Αν ένας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εργαζόμενος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Α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διαθέτει το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100%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του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εργάσιμου χρόνου του για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2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μήνες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και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ένας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άλλος 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εργαζόμενος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Β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50%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για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4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μήνες, πόσοι ανθρωπομήνες παράγονται</a:t>
            </a:r>
            <a:r>
              <a:rPr sz="75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συνολικά;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E6888"/>
              </a:buClr>
              <a:buFont typeface="Wingdings"/>
              <a:buChar char=""/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E6888"/>
              </a:buClr>
              <a:buFont typeface="Wingdings"/>
              <a:buChar char=""/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E6888"/>
              </a:buClr>
              <a:buFont typeface="Wingdings"/>
              <a:buChar char=""/>
            </a:pPr>
            <a:endParaRPr sz="800">
              <a:latin typeface="Times New Roman"/>
              <a:cs typeface="Times New Roman"/>
            </a:endParaRPr>
          </a:p>
          <a:p>
            <a:pPr marL="220345" indent="-123825">
              <a:lnSpc>
                <a:spcPct val="100000"/>
              </a:lnSpc>
              <a:spcBef>
                <a:spcPts val="625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750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Παράδειγμα</a:t>
            </a:r>
            <a:r>
              <a:rPr sz="750" u="sng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 </a:t>
            </a:r>
            <a:r>
              <a:rPr sz="750" u="sng" spc="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  <a:p>
            <a:pPr marL="220345" marR="36830" indent="-123825">
              <a:lnSpc>
                <a:spcPct val="102899"/>
              </a:lnSpc>
              <a:spcBef>
                <a:spcPts val="145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Αν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2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εργαζόμενοι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διαθέτουν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50%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του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χρόνου τους για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7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μήνες, πόσοι ανθρωπομήνες  παράγονται</a:t>
            </a:r>
            <a:r>
              <a:rPr sz="7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συνολικά;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E6888"/>
              </a:buClr>
              <a:buFont typeface="Wingdings"/>
              <a:buChar char=""/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E6888"/>
              </a:buClr>
              <a:buFont typeface="Wingdings"/>
              <a:buChar char=""/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E6888"/>
              </a:buClr>
              <a:buFont typeface="Wingdings"/>
              <a:buChar char=""/>
            </a:pPr>
            <a:endParaRPr sz="800">
              <a:latin typeface="Times New Roman"/>
              <a:cs typeface="Times New Roman"/>
            </a:endParaRPr>
          </a:p>
          <a:p>
            <a:pPr marL="220345" indent="-123825">
              <a:lnSpc>
                <a:spcPct val="100000"/>
              </a:lnSpc>
              <a:spcBef>
                <a:spcPts val="625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750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Παράδειγμα</a:t>
            </a:r>
            <a:r>
              <a:rPr sz="750" u="sng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 </a:t>
            </a:r>
            <a:r>
              <a:rPr sz="750" u="sng" spc="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3</a:t>
            </a:r>
            <a:endParaRPr sz="750">
              <a:latin typeface="Arial"/>
              <a:cs typeface="Arial"/>
            </a:endParaRPr>
          </a:p>
          <a:p>
            <a:pPr marL="220345" indent="-123825">
              <a:lnSpc>
                <a:spcPct val="100000"/>
              </a:lnSpc>
              <a:spcBef>
                <a:spcPts val="170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Αν</a:t>
            </a:r>
            <a:r>
              <a:rPr sz="75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ένας</a:t>
            </a:r>
            <a:r>
              <a:rPr sz="75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εργαζόμενος</a:t>
            </a:r>
            <a:r>
              <a:rPr sz="75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Α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διαθέτει</a:t>
            </a:r>
            <a:r>
              <a:rPr sz="75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το</a:t>
            </a:r>
            <a:r>
              <a:rPr sz="75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50%</a:t>
            </a:r>
            <a:r>
              <a:rPr sz="75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του</a:t>
            </a:r>
            <a:r>
              <a:rPr sz="75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εργάσιμου</a:t>
            </a:r>
            <a:r>
              <a:rPr sz="75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χρόνου</a:t>
            </a:r>
            <a:r>
              <a:rPr sz="75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του</a:t>
            </a:r>
            <a:r>
              <a:rPr sz="75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για</a:t>
            </a:r>
            <a:r>
              <a:rPr sz="75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να</a:t>
            </a:r>
            <a:r>
              <a:rPr sz="75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υλοποιήσει</a:t>
            </a:r>
            <a:r>
              <a:rPr sz="75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έργο</a:t>
            </a:r>
            <a:r>
              <a:rPr sz="75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που</a:t>
            </a:r>
            <a:endParaRPr sz="750">
              <a:latin typeface="Arial"/>
              <a:cs typeface="Arial"/>
            </a:endParaRPr>
          </a:p>
          <a:p>
            <a:pPr marL="220345">
              <a:lnSpc>
                <a:spcPct val="100000"/>
              </a:lnSpc>
              <a:spcBef>
                <a:spcPts val="25"/>
              </a:spcBef>
            </a:pP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απαιτέί προσπάθεια 80 ανθρωποημερών,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πόσο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χρονικό διάστημα θα χρειαστεί;</a:t>
            </a:r>
            <a:endParaRPr sz="7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32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3869" y="443380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6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3869" y="238178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09" h="150495">
                <a:moveTo>
                  <a:pt x="0" y="0"/>
                </a:moveTo>
                <a:lnTo>
                  <a:pt x="0" y="150072"/>
                </a:lnTo>
                <a:lnTo>
                  <a:pt x="4410318" y="15007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3869" y="38672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93308" y="433807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93308" y="455628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2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5"/>
                </a:lnTo>
                <a:lnTo>
                  <a:pt x="1772594" y="81165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5"/>
                </a:lnTo>
                <a:lnTo>
                  <a:pt x="1752676" y="81165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5"/>
                </a:lnTo>
                <a:lnTo>
                  <a:pt x="1743501" y="81165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5"/>
                </a:lnTo>
                <a:lnTo>
                  <a:pt x="1719727" y="81165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14"/>
                </a:lnTo>
                <a:lnTo>
                  <a:pt x="1690634" y="65114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14"/>
                </a:lnTo>
                <a:lnTo>
                  <a:pt x="1670730" y="65114"/>
                </a:lnTo>
                <a:lnTo>
                  <a:pt x="1670730" y="0"/>
                </a:lnTo>
                <a:lnTo>
                  <a:pt x="0" y="0"/>
                </a:lnTo>
                <a:lnTo>
                  <a:pt x="0" y="81962"/>
                </a:lnTo>
                <a:lnTo>
                  <a:pt x="947181" y="81962"/>
                </a:lnTo>
                <a:lnTo>
                  <a:pt x="947181" y="67930"/>
                </a:lnTo>
                <a:lnTo>
                  <a:pt x="948476" y="66644"/>
                </a:lnTo>
                <a:lnTo>
                  <a:pt x="1717639" y="66644"/>
                </a:lnTo>
                <a:lnTo>
                  <a:pt x="1718995" y="67930"/>
                </a:lnTo>
                <a:lnTo>
                  <a:pt x="1718995" y="81962"/>
                </a:lnTo>
                <a:lnTo>
                  <a:pt x="1800895" y="81962"/>
                </a:lnTo>
                <a:close/>
              </a:path>
              <a:path w="1801495" h="82550">
                <a:moveTo>
                  <a:pt x="947257" y="81962"/>
                </a:moveTo>
                <a:lnTo>
                  <a:pt x="947181" y="81521"/>
                </a:lnTo>
                <a:lnTo>
                  <a:pt x="947181" y="81962"/>
                </a:lnTo>
                <a:close/>
              </a:path>
              <a:path w="1801495" h="82550">
                <a:moveTo>
                  <a:pt x="1718995" y="81962"/>
                </a:moveTo>
                <a:lnTo>
                  <a:pt x="1718995" y="81521"/>
                </a:lnTo>
                <a:lnTo>
                  <a:pt x="1718919" y="81962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3472" y="450300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5">
                <a:moveTo>
                  <a:pt x="731" y="5327"/>
                </a:moveTo>
                <a:lnTo>
                  <a:pt x="731" y="0"/>
                </a:lnTo>
                <a:lnTo>
                  <a:pt x="0" y="0"/>
                </a:lnTo>
                <a:lnTo>
                  <a:pt x="0" y="5327"/>
                </a:lnTo>
                <a:lnTo>
                  <a:pt x="73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59776" y="450300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5">
                <a:moveTo>
                  <a:pt x="6126" y="5327"/>
                </a:moveTo>
                <a:lnTo>
                  <a:pt x="6126" y="0"/>
                </a:lnTo>
                <a:lnTo>
                  <a:pt x="0" y="0"/>
                </a:lnTo>
                <a:lnTo>
                  <a:pt x="0" y="5327"/>
                </a:lnTo>
                <a:lnTo>
                  <a:pt x="6126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41397" y="45030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4587" y="5327"/>
                </a:moveTo>
                <a:lnTo>
                  <a:pt x="4587" y="0"/>
                </a:lnTo>
                <a:lnTo>
                  <a:pt x="0" y="0"/>
                </a:lnTo>
                <a:lnTo>
                  <a:pt x="0" y="5327"/>
                </a:lnTo>
                <a:lnTo>
                  <a:pt x="4587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26050" y="450300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5">
                <a:moveTo>
                  <a:pt x="10759" y="5327"/>
                </a:moveTo>
                <a:lnTo>
                  <a:pt x="10759" y="0"/>
                </a:lnTo>
                <a:lnTo>
                  <a:pt x="0" y="0"/>
                </a:lnTo>
                <a:lnTo>
                  <a:pt x="0" y="5327"/>
                </a:lnTo>
                <a:lnTo>
                  <a:pt x="10759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10734" y="450300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5">
                <a:moveTo>
                  <a:pt x="2301" y="5327"/>
                </a:moveTo>
                <a:lnTo>
                  <a:pt x="2301" y="0"/>
                </a:lnTo>
                <a:lnTo>
                  <a:pt x="0" y="0"/>
                </a:lnTo>
                <a:lnTo>
                  <a:pt x="0" y="5327"/>
                </a:lnTo>
                <a:lnTo>
                  <a:pt x="230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67864" y="450300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5">
                <a:moveTo>
                  <a:pt x="16078" y="5327"/>
                </a:moveTo>
                <a:lnTo>
                  <a:pt x="16078" y="0"/>
                </a:lnTo>
                <a:lnTo>
                  <a:pt x="0" y="0"/>
                </a:lnTo>
                <a:lnTo>
                  <a:pt x="0" y="5327"/>
                </a:lnTo>
                <a:lnTo>
                  <a:pt x="16078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93308" y="452964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27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93430" y="484760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67900" y="477893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31"/>
                </a:lnTo>
                <a:lnTo>
                  <a:pt x="1270" y="13731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40489" y="531062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064039" y="238178"/>
            <a:ext cx="129433" cy="298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15264" y="378835"/>
            <a:ext cx="2251710" cy="467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Η τεχνική Use Case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Points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15264" y="822220"/>
            <a:ext cx="120904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1. Βασικές</a:t>
            </a:r>
            <a:r>
              <a:rPr sz="1150" u="sng" spc="-6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έννοιες</a:t>
            </a:r>
            <a:endParaRPr sz="11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74639" y="245053"/>
            <a:ext cx="8826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6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83869" y="1124408"/>
            <a:ext cx="4410710" cy="1663064"/>
          </a:xfrm>
          <a:custGeom>
            <a:avLst/>
            <a:gdLst/>
            <a:ahLst/>
            <a:cxnLst/>
            <a:rect l="l" t="t" r="r" b="b"/>
            <a:pathLst>
              <a:path w="4410709" h="1663064">
                <a:moveTo>
                  <a:pt x="0" y="0"/>
                </a:moveTo>
                <a:lnTo>
                  <a:pt x="0" y="1662577"/>
                </a:lnTo>
                <a:lnTo>
                  <a:pt x="4410318" y="1662577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7DB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868197" y="1131061"/>
            <a:ext cx="4294505" cy="4229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189" algn="just">
              <a:lnSpc>
                <a:spcPct val="102200"/>
              </a:lnSpc>
              <a:spcBef>
                <a:spcPts val="95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τεχνική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Use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Case Points (UCP)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είναι μία μέθοδος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οποία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μας βοηθά να 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υπολογίσουμε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την προσπάθεια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οποία απαιτείται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(συνήθως την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υπολογίζουμε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σε  ανθρωποώρες) για την ολοκλήρωση ενός</a:t>
            </a:r>
            <a:r>
              <a:rPr sz="8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έργου.</a:t>
            </a:r>
            <a:endParaRPr sz="8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68197" y="1697179"/>
            <a:ext cx="4294505" cy="4229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189" algn="just">
              <a:lnSpc>
                <a:spcPct val="102099"/>
              </a:lnSpc>
              <a:spcBef>
                <a:spcPts val="95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Απαραίτητη προϋπόθεση για την εφαρμογή της μεθόδου Use Case Points σε ένα  έργο, είναι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εν λόγω έργο να έχει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αναλυθεί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με την χρήση των Περιπτώσεων  Χρήσης (Use Cases) της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UML.</a:t>
            </a:r>
            <a:endParaRPr sz="8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68197" y="2263345"/>
            <a:ext cx="4295775" cy="4229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189" algn="just">
              <a:lnSpc>
                <a:spcPct val="102099"/>
              </a:lnSpc>
              <a:spcBef>
                <a:spcPts val="95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Σε γενικές γραμμές, ισχύει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ότι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έργα με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πολύπλοκες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περιπτώσεις χρήσης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απαιτούν 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περισσότερη προσπάθεια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για να υλοποιηθούν,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σε αντίθεση με έργα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που έχουν  λιγότερο πολύπλοκες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περιπτώσεις χρήσης.</a:t>
            </a:r>
            <a:endParaRPr sz="8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4695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9234" y="4215026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50" y="0"/>
                </a:lnTo>
              </a:path>
            </a:pathLst>
          </a:custGeom>
          <a:ln w="24490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9234" y="4009826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10" h="150495">
                <a:moveTo>
                  <a:pt x="0" y="0"/>
                </a:moveTo>
                <a:lnTo>
                  <a:pt x="0" y="150072"/>
                </a:lnTo>
                <a:lnTo>
                  <a:pt x="4410334" y="150072"/>
                </a:lnTo>
                <a:lnTo>
                  <a:pt x="4410334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9234" y="415837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10" h="44450">
                <a:moveTo>
                  <a:pt x="0" y="44410"/>
                </a:moveTo>
                <a:lnTo>
                  <a:pt x="4410334" y="44410"/>
                </a:lnTo>
                <a:lnTo>
                  <a:pt x="4410334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08685" y="4205460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08685" y="4227271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80" y="81960"/>
                </a:moveTo>
                <a:lnTo>
                  <a:pt x="1800880" y="0"/>
                </a:lnTo>
                <a:lnTo>
                  <a:pt x="1800148" y="0"/>
                </a:lnTo>
                <a:lnTo>
                  <a:pt x="1800148" y="81168"/>
                </a:lnTo>
                <a:lnTo>
                  <a:pt x="1772579" y="81168"/>
                </a:lnTo>
                <a:lnTo>
                  <a:pt x="1772579" y="0"/>
                </a:lnTo>
                <a:lnTo>
                  <a:pt x="1766453" y="0"/>
                </a:lnTo>
                <a:lnTo>
                  <a:pt x="1766453" y="81168"/>
                </a:lnTo>
                <a:lnTo>
                  <a:pt x="1752676" y="81168"/>
                </a:lnTo>
                <a:lnTo>
                  <a:pt x="1752676" y="0"/>
                </a:lnTo>
                <a:lnTo>
                  <a:pt x="1748073" y="0"/>
                </a:lnTo>
                <a:lnTo>
                  <a:pt x="1748073" y="81168"/>
                </a:lnTo>
                <a:lnTo>
                  <a:pt x="1743486" y="81168"/>
                </a:lnTo>
                <a:lnTo>
                  <a:pt x="1743486" y="0"/>
                </a:lnTo>
                <a:lnTo>
                  <a:pt x="1732727" y="0"/>
                </a:lnTo>
                <a:lnTo>
                  <a:pt x="1732727" y="81168"/>
                </a:lnTo>
                <a:lnTo>
                  <a:pt x="1719712" y="81168"/>
                </a:lnTo>
                <a:lnTo>
                  <a:pt x="1719712" y="0"/>
                </a:lnTo>
                <a:lnTo>
                  <a:pt x="1717410" y="0"/>
                </a:lnTo>
                <a:lnTo>
                  <a:pt x="1717410" y="65120"/>
                </a:lnTo>
                <a:lnTo>
                  <a:pt x="1690618" y="65120"/>
                </a:lnTo>
                <a:lnTo>
                  <a:pt x="1690618" y="0"/>
                </a:lnTo>
                <a:lnTo>
                  <a:pt x="1674540" y="0"/>
                </a:lnTo>
                <a:lnTo>
                  <a:pt x="1674540" y="65120"/>
                </a:lnTo>
                <a:lnTo>
                  <a:pt x="1670715" y="65120"/>
                </a:lnTo>
                <a:lnTo>
                  <a:pt x="1670715" y="0"/>
                </a:lnTo>
                <a:lnTo>
                  <a:pt x="0" y="0"/>
                </a:lnTo>
                <a:lnTo>
                  <a:pt x="0" y="81960"/>
                </a:lnTo>
                <a:lnTo>
                  <a:pt x="947166" y="81960"/>
                </a:lnTo>
                <a:lnTo>
                  <a:pt x="947166" y="67939"/>
                </a:lnTo>
                <a:lnTo>
                  <a:pt x="948461" y="66659"/>
                </a:lnTo>
                <a:lnTo>
                  <a:pt x="1717639" y="66659"/>
                </a:lnTo>
                <a:lnTo>
                  <a:pt x="1718980" y="67939"/>
                </a:lnTo>
                <a:lnTo>
                  <a:pt x="1718980" y="81960"/>
                </a:lnTo>
                <a:lnTo>
                  <a:pt x="1800880" y="81960"/>
                </a:lnTo>
                <a:close/>
              </a:path>
              <a:path w="1801495" h="82550">
                <a:moveTo>
                  <a:pt x="947242" y="81960"/>
                </a:moveTo>
                <a:lnTo>
                  <a:pt x="947166" y="81518"/>
                </a:lnTo>
                <a:lnTo>
                  <a:pt x="947166" y="81960"/>
                </a:lnTo>
                <a:close/>
              </a:path>
              <a:path w="1801495" h="82550">
                <a:moveTo>
                  <a:pt x="1718980" y="81960"/>
                </a:moveTo>
                <a:lnTo>
                  <a:pt x="1718980" y="81518"/>
                </a:lnTo>
                <a:lnTo>
                  <a:pt x="1718904" y="8196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08834" y="4221952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731" y="5318"/>
                </a:moveTo>
                <a:lnTo>
                  <a:pt x="731" y="0"/>
                </a:lnTo>
                <a:lnTo>
                  <a:pt x="0" y="0"/>
                </a:lnTo>
                <a:lnTo>
                  <a:pt x="0" y="5318"/>
                </a:lnTo>
                <a:lnTo>
                  <a:pt x="73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75138" y="422195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6126" y="5318"/>
                </a:moveTo>
                <a:lnTo>
                  <a:pt x="6126" y="0"/>
                </a:lnTo>
                <a:lnTo>
                  <a:pt x="0" y="0"/>
                </a:lnTo>
                <a:lnTo>
                  <a:pt x="0" y="5318"/>
                </a:lnTo>
                <a:lnTo>
                  <a:pt x="6126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56759" y="422195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602" y="5318"/>
                </a:moveTo>
                <a:lnTo>
                  <a:pt x="4602" y="0"/>
                </a:lnTo>
                <a:lnTo>
                  <a:pt x="0" y="0"/>
                </a:lnTo>
                <a:lnTo>
                  <a:pt x="0" y="5318"/>
                </a:lnTo>
                <a:lnTo>
                  <a:pt x="4602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41413" y="4221952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10759" y="5318"/>
                </a:moveTo>
                <a:lnTo>
                  <a:pt x="10759" y="0"/>
                </a:lnTo>
                <a:lnTo>
                  <a:pt x="0" y="0"/>
                </a:lnTo>
                <a:lnTo>
                  <a:pt x="0" y="5318"/>
                </a:lnTo>
                <a:lnTo>
                  <a:pt x="10759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26096" y="4221952"/>
            <a:ext cx="2540" cy="5715"/>
          </a:xfrm>
          <a:custGeom>
            <a:avLst/>
            <a:gdLst/>
            <a:ahLst/>
            <a:cxnLst/>
            <a:rect l="l" t="t" r="r" b="b"/>
            <a:pathLst>
              <a:path w="2539" h="5714">
                <a:moveTo>
                  <a:pt x="2301" y="5318"/>
                </a:moveTo>
                <a:lnTo>
                  <a:pt x="2301" y="0"/>
                </a:lnTo>
                <a:lnTo>
                  <a:pt x="0" y="0"/>
                </a:lnTo>
                <a:lnTo>
                  <a:pt x="0" y="5318"/>
                </a:lnTo>
                <a:lnTo>
                  <a:pt x="230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83226" y="4221952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10" h="5714">
                <a:moveTo>
                  <a:pt x="16078" y="5318"/>
                </a:moveTo>
                <a:lnTo>
                  <a:pt x="16078" y="0"/>
                </a:lnTo>
                <a:lnTo>
                  <a:pt x="0" y="0"/>
                </a:lnTo>
                <a:lnTo>
                  <a:pt x="0" y="5318"/>
                </a:lnTo>
                <a:lnTo>
                  <a:pt x="16078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08685" y="42246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15" y="0"/>
                </a:lnTo>
              </a:path>
            </a:pathLst>
          </a:custGeom>
          <a:ln w="5318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07689" y="4256402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39">
                <a:moveTo>
                  <a:pt x="0" y="0"/>
                </a:moveTo>
                <a:lnTo>
                  <a:pt x="1475739" y="0"/>
                </a:lnTo>
              </a:path>
            </a:pathLst>
          </a:custGeom>
          <a:ln w="13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83429" y="4249690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412"/>
                </a:lnTo>
                <a:lnTo>
                  <a:pt x="1269" y="13412"/>
                </a:lnTo>
                <a:lnTo>
                  <a:pt x="12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55851" y="4302716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79401" y="4009826"/>
            <a:ext cx="129427" cy="298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30636" y="4150483"/>
            <a:ext cx="2251710" cy="64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Η τεχνική Use Case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Points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1. Βασικές</a:t>
            </a:r>
            <a:r>
              <a:rPr sz="11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έννοιες</a:t>
            </a:r>
            <a:endParaRPr sz="11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710059" y="4016699"/>
            <a:ext cx="6858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50" spc="5" dirty="0">
                <a:solidFill>
                  <a:srgbClr val="FFFFFF"/>
                </a:solidFill>
                <a:latin typeface="Georgia"/>
                <a:cs typeface="Georgia"/>
              </a:rPr>
              <a:t>7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99234" y="4896124"/>
            <a:ext cx="4410710" cy="1353820"/>
          </a:xfrm>
          <a:prstGeom prst="rect">
            <a:avLst/>
          </a:prstGeom>
          <a:solidFill>
            <a:srgbClr val="7DBABF"/>
          </a:solidFill>
        </p:spPr>
        <p:txBody>
          <a:bodyPr vert="horz" wrap="square" lIns="0" tIns="18415" rIns="0" bIns="0" rtlCol="0">
            <a:spAutoFit/>
          </a:bodyPr>
          <a:lstStyle/>
          <a:p>
            <a:pPr marL="220345" marR="35560" indent="-123825">
              <a:lnSpc>
                <a:spcPct val="102099"/>
              </a:lnSpc>
              <a:spcBef>
                <a:spcPts val="145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Σύμφωνα με την τεχνική Use Case Points,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προσπάθεια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οποία απαιτείται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για την 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ολοκλήρωση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ενός έργου επηρεάζεται από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τους παρακάτω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παράγοντες:</a:t>
            </a:r>
            <a:endParaRPr sz="850">
              <a:latin typeface="Arial"/>
              <a:cs typeface="Arial"/>
            </a:endParaRPr>
          </a:p>
          <a:p>
            <a:pPr marL="440690" lvl="1" indent="-123189">
              <a:lnSpc>
                <a:spcPct val="100000"/>
              </a:lnSpc>
              <a:spcBef>
                <a:spcPts val="170"/>
              </a:spcBef>
              <a:buClr>
                <a:srgbClr val="2E6888"/>
              </a:buClr>
              <a:buChar char="•"/>
              <a:tabLst>
                <a:tab pos="441325" algn="l"/>
              </a:tabLst>
            </a:pPr>
            <a:r>
              <a:rPr sz="850" spc="-20" dirty="0">
                <a:solidFill>
                  <a:srgbClr val="231F20"/>
                </a:solidFill>
                <a:latin typeface="Arial"/>
                <a:cs typeface="Arial"/>
              </a:rPr>
              <a:t>Τον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αριθμό των βημάτων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που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περιλαμβάνει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κάθε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περίπτωση</a:t>
            </a:r>
            <a:r>
              <a:rPr sz="85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χρήσης.</a:t>
            </a:r>
            <a:endParaRPr sz="850">
              <a:latin typeface="Arial"/>
              <a:cs typeface="Arial"/>
            </a:endParaRPr>
          </a:p>
          <a:p>
            <a:pPr marL="440690" lvl="1" indent="-123189">
              <a:lnSpc>
                <a:spcPct val="100000"/>
              </a:lnSpc>
              <a:spcBef>
                <a:spcPts val="165"/>
              </a:spcBef>
              <a:buClr>
                <a:srgbClr val="2E6888"/>
              </a:buClr>
              <a:buChar char="•"/>
              <a:tabLst>
                <a:tab pos="441325" algn="l"/>
              </a:tabLst>
            </a:pPr>
            <a:r>
              <a:rPr sz="850" spc="-20" dirty="0">
                <a:solidFill>
                  <a:srgbClr val="231F20"/>
                </a:solidFill>
                <a:latin typeface="Arial"/>
                <a:cs typeface="Arial"/>
              </a:rPr>
              <a:t>Τον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αριθμό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την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πολυπλοκότητα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(ιδιαιτερότητες)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των</a:t>
            </a:r>
            <a:r>
              <a:rPr sz="85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χειριστών.</a:t>
            </a:r>
            <a:endParaRPr sz="850">
              <a:latin typeface="Arial"/>
              <a:cs typeface="Arial"/>
            </a:endParaRPr>
          </a:p>
          <a:p>
            <a:pPr marL="440690" marR="35560" lvl="1" indent="-123189">
              <a:lnSpc>
                <a:spcPct val="102099"/>
              </a:lnSpc>
              <a:spcBef>
                <a:spcPts val="145"/>
              </a:spcBef>
              <a:buClr>
                <a:srgbClr val="2E6888"/>
              </a:buClr>
              <a:buChar char="•"/>
              <a:tabLst>
                <a:tab pos="441325" algn="l"/>
              </a:tabLst>
            </a:pPr>
            <a:r>
              <a:rPr sz="850" spc="-40" dirty="0">
                <a:solidFill>
                  <a:srgbClr val="231F20"/>
                </a:solidFill>
                <a:latin typeface="Arial"/>
                <a:cs typeface="Arial"/>
              </a:rPr>
              <a:t>Τα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τεχνικά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χαρακτηριστικά που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αφορούν την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υλοποίηση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των περιπτώσεων  χρήσης (π.χ.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απαιτήσεις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ασφαλείας, ανάγκη για καλές επιδόσεις,</a:t>
            </a:r>
            <a:r>
              <a:rPr sz="8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κτλ.)</a:t>
            </a:r>
            <a:endParaRPr sz="850">
              <a:latin typeface="Arial"/>
              <a:cs typeface="Arial"/>
            </a:endParaRPr>
          </a:p>
          <a:p>
            <a:pPr marL="440690" marR="36195" lvl="1" indent="-123189" algn="just">
              <a:lnSpc>
                <a:spcPct val="102099"/>
              </a:lnSpc>
              <a:spcBef>
                <a:spcPts val="150"/>
              </a:spcBef>
              <a:buClr>
                <a:srgbClr val="2E6888"/>
              </a:buClr>
              <a:buChar char="•"/>
              <a:tabLst>
                <a:tab pos="441325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Διάφορους παράγοντες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που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σχετίζονται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με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περιβάλλον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στο οποίο υλοποιείται  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έργο,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όπως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εμπειρία της ομάδας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υλοποίησης,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καθώς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και οι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γνώσεις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που 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αυτή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έχει.</a:t>
            </a:r>
            <a:endParaRPr sz="8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2323" y="3777995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83869" y="4215026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0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83869" y="4009826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09" h="150495">
                <a:moveTo>
                  <a:pt x="0" y="0"/>
                </a:moveTo>
                <a:lnTo>
                  <a:pt x="0" y="150072"/>
                </a:lnTo>
                <a:lnTo>
                  <a:pt x="4410318" y="15007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83869" y="415837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93308" y="4205460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393308" y="4227271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0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8"/>
                </a:lnTo>
                <a:lnTo>
                  <a:pt x="1772594" y="81168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8"/>
                </a:lnTo>
                <a:lnTo>
                  <a:pt x="1752676" y="81168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8"/>
                </a:lnTo>
                <a:lnTo>
                  <a:pt x="1743501" y="81168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8"/>
                </a:lnTo>
                <a:lnTo>
                  <a:pt x="1719727" y="81168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20"/>
                </a:lnTo>
                <a:lnTo>
                  <a:pt x="1690634" y="65120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20"/>
                </a:lnTo>
                <a:lnTo>
                  <a:pt x="1670730" y="65120"/>
                </a:lnTo>
                <a:lnTo>
                  <a:pt x="1670730" y="0"/>
                </a:lnTo>
                <a:lnTo>
                  <a:pt x="0" y="0"/>
                </a:lnTo>
                <a:lnTo>
                  <a:pt x="0" y="81960"/>
                </a:lnTo>
                <a:lnTo>
                  <a:pt x="947181" y="81960"/>
                </a:lnTo>
                <a:lnTo>
                  <a:pt x="947181" y="67939"/>
                </a:lnTo>
                <a:lnTo>
                  <a:pt x="948476" y="66659"/>
                </a:lnTo>
                <a:lnTo>
                  <a:pt x="1717639" y="66659"/>
                </a:lnTo>
                <a:lnTo>
                  <a:pt x="1718995" y="67939"/>
                </a:lnTo>
                <a:lnTo>
                  <a:pt x="1718995" y="81960"/>
                </a:lnTo>
                <a:lnTo>
                  <a:pt x="1800895" y="81960"/>
                </a:lnTo>
                <a:close/>
              </a:path>
              <a:path w="1801495" h="82550">
                <a:moveTo>
                  <a:pt x="947257" y="81960"/>
                </a:moveTo>
                <a:lnTo>
                  <a:pt x="947181" y="81518"/>
                </a:lnTo>
                <a:lnTo>
                  <a:pt x="947181" y="81960"/>
                </a:lnTo>
                <a:close/>
              </a:path>
              <a:path w="1801495" h="82550">
                <a:moveTo>
                  <a:pt x="1718995" y="81960"/>
                </a:moveTo>
                <a:lnTo>
                  <a:pt x="1718995" y="81518"/>
                </a:lnTo>
                <a:lnTo>
                  <a:pt x="1718919" y="8196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193472" y="4221952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731" y="5318"/>
                </a:moveTo>
                <a:lnTo>
                  <a:pt x="731" y="0"/>
                </a:lnTo>
                <a:lnTo>
                  <a:pt x="0" y="0"/>
                </a:lnTo>
                <a:lnTo>
                  <a:pt x="0" y="5318"/>
                </a:lnTo>
                <a:lnTo>
                  <a:pt x="73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159776" y="422195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6126" y="5318"/>
                </a:moveTo>
                <a:lnTo>
                  <a:pt x="6126" y="0"/>
                </a:lnTo>
                <a:lnTo>
                  <a:pt x="0" y="0"/>
                </a:lnTo>
                <a:lnTo>
                  <a:pt x="0" y="5318"/>
                </a:lnTo>
                <a:lnTo>
                  <a:pt x="6126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141397" y="422195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587" y="5318"/>
                </a:moveTo>
                <a:lnTo>
                  <a:pt x="4587" y="0"/>
                </a:lnTo>
                <a:lnTo>
                  <a:pt x="0" y="0"/>
                </a:lnTo>
                <a:lnTo>
                  <a:pt x="0" y="5318"/>
                </a:lnTo>
                <a:lnTo>
                  <a:pt x="4587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126050" y="4221952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10759" y="5318"/>
                </a:moveTo>
                <a:lnTo>
                  <a:pt x="10759" y="0"/>
                </a:lnTo>
                <a:lnTo>
                  <a:pt x="0" y="0"/>
                </a:lnTo>
                <a:lnTo>
                  <a:pt x="0" y="5318"/>
                </a:lnTo>
                <a:lnTo>
                  <a:pt x="10759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10734" y="4221952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4">
                <a:moveTo>
                  <a:pt x="2301" y="5318"/>
                </a:moveTo>
                <a:lnTo>
                  <a:pt x="2301" y="0"/>
                </a:lnTo>
                <a:lnTo>
                  <a:pt x="0" y="0"/>
                </a:lnTo>
                <a:lnTo>
                  <a:pt x="0" y="5318"/>
                </a:lnTo>
                <a:lnTo>
                  <a:pt x="230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067864" y="4221952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4">
                <a:moveTo>
                  <a:pt x="16078" y="5318"/>
                </a:moveTo>
                <a:lnTo>
                  <a:pt x="16078" y="0"/>
                </a:lnTo>
                <a:lnTo>
                  <a:pt x="0" y="0"/>
                </a:lnTo>
                <a:lnTo>
                  <a:pt x="0" y="5318"/>
                </a:lnTo>
                <a:lnTo>
                  <a:pt x="16078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93308" y="42246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18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93430" y="4256402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867900" y="4249530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42"/>
                </a:lnTo>
                <a:lnTo>
                  <a:pt x="1270" y="13742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340489" y="4302716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064039" y="4009826"/>
            <a:ext cx="129433" cy="2986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815264" y="4150483"/>
            <a:ext cx="2251710" cy="467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Η τεχνική Use Case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Points</a:t>
            </a:r>
            <a:endParaRPr sz="13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815264" y="4593858"/>
            <a:ext cx="120904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1. Βασικές</a:t>
            </a:r>
            <a:r>
              <a:rPr sz="1150" u="sng" spc="-6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έννοιες</a:t>
            </a:r>
            <a:endParaRPr sz="11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971692" y="4016699"/>
            <a:ext cx="9144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8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783869" y="4896094"/>
            <a:ext cx="4410710" cy="1938020"/>
          </a:xfrm>
          <a:custGeom>
            <a:avLst/>
            <a:gdLst/>
            <a:ahLst/>
            <a:cxnLst/>
            <a:rect l="l" t="t" r="r" b="b"/>
            <a:pathLst>
              <a:path w="4410709" h="1938020">
                <a:moveTo>
                  <a:pt x="0" y="0"/>
                </a:moveTo>
                <a:lnTo>
                  <a:pt x="0" y="1937491"/>
                </a:lnTo>
                <a:lnTo>
                  <a:pt x="4410318" y="1937491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7DB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5868197" y="4902709"/>
            <a:ext cx="4294505" cy="290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189">
              <a:lnSpc>
                <a:spcPct val="102099"/>
              </a:lnSpc>
              <a:spcBef>
                <a:spcPts val="95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μέθοδος Use Case Points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βαθμολογεί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με έναν αριθμό από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πόντους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  οποίο έχουμε αναλύσει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με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τις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περιπτώσεις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χρήσης.</a:t>
            </a:r>
            <a:endParaRPr sz="8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68197" y="5336515"/>
            <a:ext cx="4295775" cy="290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189">
              <a:lnSpc>
                <a:spcPct val="102099"/>
              </a:lnSpc>
              <a:spcBef>
                <a:spcPts val="95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Οι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πόντοι αυτοί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αντιπροσωπεύουν την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πολυπλοκότητα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έργου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–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όσο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αυξάνει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πολυπλοκότητα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έργου, τόσο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αυξάνει και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βαθμολογία</a:t>
            </a:r>
            <a:r>
              <a:rPr sz="85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αυτή.</a:t>
            </a:r>
            <a:endParaRPr sz="8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868197" y="5770372"/>
            <a:ext cx="4294505" cy="4229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189" algn="just">
              <a:lnSpc>
                <a:spcPct val="102099"/>
              </a:lnSpc>
              <a:spcBef>
                <a:spcPts val="95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Σύμφωνα με την τεχνική,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γίνεται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παραδοχή ότι κάθε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ένας από αυτούς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τους πόντους  απαιτεί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την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ίδια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προσπάθεια σε ανθρωποώρες για να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ολοκληρωθεί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(η προσπάθεια  αυτή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ονομάζεται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Παράγοντας Παραγωγικότητας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–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Productivity Factor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sz="850" b="1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PF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).</a:t>
            </a:r>
            <a:endParaRPr sz="8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868197" y="6336373"/>
            <a:ext cx="4295775" cy="4229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189" algn="just">
              <a:lnSpc>
                <a:spcPct val="102200"/>
              </a:lnSpc>
              <a:spcBef>
                <a:spcPts val="95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Έτσι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λοιπόν,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πολλαπλασιάζοντας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τον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αριθμό των πόντων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έργου με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τον 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Παράγοντα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Παραγωγικότητας, έχουμε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μία εκτίμηση της συνολικής προσπάθειας (σε  ανθρωποώρες)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που απαιτείται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για την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ολοκλήρωση του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 έργου.</a:t>
            </a:r>
            <a:endParaRPr sz="85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346953" y="3777995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636" y="378835"/>
            <a:ext cx="2251710" cy="64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Η τεχνική Use Case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Points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1. Βασικές</a:t>
            </a:r>
            <a:r>
              <a:rPr sz="11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έννοιες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0006" y="245053"/>
            <a:ext cx="8826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9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234" y="1124468"/>
            <a:ext cx="4410710" cy="2421890"/>
          </a:xfrm>
          <a:prstGeom prst="rect">
            <a:avLst/>
          </a:prstGeom>
          <a:solidFill>
            <a:srgbClr val="7DBABF"/>
          </a:solidFill>
        </p:spPr>
        <p:txBody>
          <a:bodyPr vert="horz" wrap="square" lIns="0" tIns="18415" rIns="0" bIns="0" rtlCol="0">
            <a:spAutoFit/>
          </a:bodyPr>
          <a:lstStyle/>
          <a:p>
            <a:pPr marL="220345" marR="36830" indent="-123825" algn="just">
              <a:lnSpc>
                <a:spcPct val="102099"/>
              </a:lnSpc>
              <a:spcBef>
                <a:spcPts val="145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Έτσι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λοιπόν,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συνολική προσπάθεια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οποία απαιτείται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για την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υλοποίηση του 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έργου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δίνεται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από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τον παρακάτω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τύπο: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E6888"/>
              </a:buClr>
              <a:buFont typeface="Wingdings"/>
              <a:buChar char=""/>
            </a:pPr>
            <a:endParaRPr sz="1150">
              <a:latin typeface="Times New Roman"/>
              <a:cs typeface="Times New Roman"/>
            </a:endParaRPr>
          </a:p>
          <a:p>
            <a:pPr marL="51435" algn="ctr">
              <a:lnSpc>
                <a:spcPct val="100000"/>
              </a:lnSpc>
            </a:pP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Effort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=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AUCP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*</a:t>
            </a:r>
            <a:r>
              <a:rPr sz="850" b="1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PF</a:t>
            </a:r>
            <a:endParaRPr sz="850">
              <a:latin typeface="Arial"/>
              <a:cs typeface="Arial"/>
            </a:endParaRPr>
          </a:p>
          <a:p>
            <a:pPr marL="220345" marR="36195" indent="-123825" algn="just">
              <a:lnSpc>
                <a:spcPct val="102200"/>
              </a:lnSpc>
              <a:spcBef>
                <a:spcPts val="145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όπου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όρος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AUCP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ονομάζεται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(σύμφωνα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πάντα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με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ΕΑΠ)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Σταθμισμένα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Σημεία  Περιπτώσεων Χρήσης (Adjusted Use Case Points)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και αναπαριστά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την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βαθμολογία  που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αναφέρθηκε παραπάνω. </a:t>
            </a:r>
            <a:r>
              <a:rPr sz="850" spc="-10" dirty="0">
                <a:solidFill>
                  <a:srgbClr val="231F20"/>
                </a:solidFill>
                <a:latin typeface="Arial"/>
                <a:cs typeface="Arial"/>
              </a:rPr>
              <a:t>Για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τον υπολογισμό του </a:t>
            </a:r>
            <a:r>
              <a:rPr sz="850" spc="-15" dirty="0">
                <a:solidFill>
                  <a:srgbClr val="231F20"/>
                </a:solidFill>
                <a:latin typeface="Arial"/>
                <a:cs typeface="Arial"/>
              </a:rPr>
              <a:t>AUCP,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χρησιμοποιούμε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τον  παρακάτω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τύπο: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E6888"/>
              </a:buClr>
              <a:buFont typeface="Wingdings"/>
              <a:buChar char=""/>
            </a:pPr>
            <a:endParaRPr sz="1150">
              <a:latin typeface="Times New Roman"/>
              <a:cs typeface="Times New Roman"/>
            </a:endParaRPr>
          </a:p>
          <a:p>
            <a:pPr marL="52069" algn="ctr">
              <a:lnSpc>
                <a:spcPct val="100000"/>
              </a:lnSpc>
              <a:spcBef>
                <a:spcPts val="5"/>
              </a:spcBef>
            </a:pP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AUCP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=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UUCP *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TCF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*</a:t>
            </a:r>
            <a:r>
              <a:rPr sz="850" b="1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EF</a:t>
            </a:r>
            <a:endParaRPr sz="850">
              <a:latin typeface="Arial"/>
              <a:cs typeface="Arial"/>
            </a:endParaRPr>
          </a:p>
          <a:p>
            <a:pPr marL="220345" indent="-123825">
              <a:lnSpc>
                <a:spcPct val="100000"/>
              </a:lnSpc>
              <a:spcBef>
                <a:spcPts val="165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όπου οι όροι:</a:t>
            </a:r>
            <a:endParaRPr sz="850">
              <a:latin typeface="Arial"/>
              <a:cs typeface="Arial"/>
            </a:endParaRPr>
          </a:p>
          <a:p>
            <a:pPr marL="440690" lvl="1" indent="-123189">
              <a:lnSpc>
                <a:spcPct val="100000"/>
              </a:lnSpc>
              <a:spcBef>
                <a:spcPts val="170"/>
              </a:spcBef>
              <a:buClr>
                <a:srgbClr val="2E6888"/>
              </a:buClr>
              <a:buFont typeface="Arial"/>
              <a:buChar char="•"/>
              <a:tabLst>
                <a:tab pos="441325" algn="l"/>
              </a:tabLst>
            </a:pPr>
            <a:r>
              <a:rPr sz="800" b="1" spc="10" dirty="0">
                <a:solidFill>
                  <a:srgbClr val="231F20"/>
                </a:solidFill>
                <a:latin typeface="Arial"/>
                <a:cs typeface="Arial"/>
              </a:rPr>
              <a:t>UUCP </a:t>
            </a:r>
            <a:r>
              <a:rPr sz="800" b="1" spc="5" dirty="0">
                <a:solidFill>
                  <a:srgbClr val="231F20"/>
                </a:solidFill>
                <a:latin typeface="Arial"/>
                <a:cs typeface="Arial"/>
              </a:rPr>
              <a:t>(Unadjusted </a:t>
            </a:r>
            <a:r>
              <a:rPr sz="800" b="1" spc="10" dirty="0">
                <a:solidFill>
                  <a:srgbClr val="231F20"/>
                </a:solidFill>
                <a:latin typeface="Arial"/>
                <a:cs typeface="Arial"/>
              </a:rPr>
              <a:t>Use </a:t>
            </a:r>
            <a:r>
              <a:rPr sz="800" b="1" spc="5" dirty="0">
                <a:solidFill>
                  <a:srgbClr val="231F20"/>
                </a:solidFill>
                <a:latin typeface="Arial"/>
                <a:cs typeface="Arial"/>
              </a:rPr>
              <a:t>Cast </a:t>
            </a:r>
            <a:r>
              <a:rPr sz="800" b="1" spc="10" dirty="0">
                <a:solidFill>
                  <a:srgbClr val="231F20"/>
                </a:solidFill>
                <a:latin typeface="Arial"/>
                <a:cs typeface="Arial"/>
              </a:rPr>
              <a:t>Points – </a:t>
            </a:r>
            <a:r>
              <a:rPr sz="800" b="1" dirty="0">
                <a:solidFill>
                  <a:srgbClr val="231F20"/>
                </a:solidFill>
                <a:latin typeface="Arial"/>
                <a:cs typeface="Arial"/>
              </a:rPr>
              <a:t>Αστάθμητα Στοιχεία</a:t>
            </a:r>
            <a:r>
              <a:rPr sz="800" b="1" spc="1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b="1" spc="5" dirty="0">
                <a:solidFill>
                  <a:srgbClr val="231F20"/>
                </a:solidFill>
                <a:latin typeface="Arial"/>
                <a:cs typeface="Arial"/>
              </a:rPr>
              <a:t>Περιπτώσεων</a:t>
            </a:r>
            <a:endParaRPr sz="800">
              <a:latin typeface="Arial"/>
              <a:cs typeface="Arial"/>
            </a:endParaRPr>
          </a:p>
          <a:p>
            <a:pPr marL="440690">
              <a:lnSpc>
                <a:spcPct val="100000"/>
              </a:lnSpc>
              <a:spcBef>
                <a:spcPts val="25"/>
              </a:spcBef>
            </a:pPr>
            <a:r>
              <a:rPr sz="800" b="1" spc="10" dirty="0">
                <a:solidFill>
                  <a:srgbClr val="231F20"/>
                </a:solidFill>
                <a:latin typeface="Arial"/>
                <a:cs typeface="Arial"/>
              </a:rPr>
              <a:t>Χρήσης)</a:t>
            </a:r>
            <a:endParaRPr sz="800">
              <a:latin typeface="Arial"/>
              <a:cs typeface="Arial"/>
            </a:endParaRPr>
          </a:p>
          <a:p>
            <a:pPr marL="440690" lvl="1" indent="-123189">
              <a:lnSpc>
                <a:spcPct val="100000"/>
              </a:lnSpc>
              <a:spcBef>
                <a:spcPts val="170"/>
              </a:spcBef>
              <a:buClr>
                <a:srgbClr val="2E6888"/>
              </a:buClr>
              <a:buFont typeface="Arial"/>
              <a:buChar char="•"/>
              <a:tabLst>
                <a:tab pos="441325" algn="l"/>
              </a:tabLst>
            </a:pPr>
            <a:r>
              <a:rPr sz="800" b="1" spc="10" dirty="0">
                <a:solidFill>
                  <a:srgbClr val="231F20"/>
                </a:solidFill>
                <a:latin typeface="Arial"/>
                <a:cs typeface="Arial"/>
              </a:rPr>
              <a:t>TCF </a:t>
            </a:r>
            <a:r>
              <a:rPr sz="800" b="1" dirty="0">
                <a:solidFill>
                  <a:srgbClr val="231F20"/>
                </a:solidFill>
                <a:latin typeface="Arial"/>
                <a:cs typeface="Arial"/>
              </a:rPr>
              <a:t>(Technical </a:t>
            </a:r>
            <a:r>
              <a:rPr sz="800" b="1" spc="5" dirty="0">
                <a:solidFill>
                  <a:srgbClr val="231F20"/>
                </a:solidFill>
                <a:latin typeface="Arial"/>
                <a:cs typeface="Arial"/>
              </a:rPr>
              <a:t>Complexity Factor </a:t>
            </a:r>
            <a:r>
              <a:rPr sz="800" b="1" spc="10" dirty="0">
                <a:solidFill>
                  <a:srgbClr val="231F20"/>
                </a:solidFill>
                <a:latin typeface="Arial"/>
                <a:cs typeface="Arial"/>
              </a:rPr>
              <a:t>– </a:t>
            </a:r>
            <a:r>
              <a:rPr sz="800" b="1" spc="5" dirty="0">
                <a:solidFill>
                  <a:srgbClr val="231F20"/>
                </a:solidFill>
                <a:latin typeface="Arial"/>
                <a:cs typeface="Arial"/>
              </a:rPr>
              <a:t>Παράγοντας </a:t>
            </a:r>
            <a:r>
              <a:rPr sz="800" b="1" dirty="0">
                <a:solidFill>
                  <a:srgbClr val="231F20"/>
                </a:solidFill>
                <a:latin typeface="Arial"/>
                <a:cs typeface="Arial"/>
              </a:rPr>
              <a:t>Τεχνικής</a:t>
            </a:r>
            <a:r>
              <a:rPr sz="800" b="1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231F20"/>
                </a:solidFill>
                <a:latin typeface="Arial"/>
                <a:cs typeface="Arial"/>
              </a:rPr>
              <a:t>Πολυπλοκότητας)</a:t>
            </a:r>
            <a:endParaRPr sz="800">
              <a:latin typeface="Arial"/>
              <a:cs typeface="Arial"/>
            </a:endParaRPr>
          </a:p>
          <a:p>
            <a:pPr marL="440690" lvl="1" indent="-123189">
              <a:lnSpc>
                <a:spcPct val="100000"/>
              </a:lnSpc>
              <a:spcBef>
                <a:spcPts val="165"/>
              </a:spcBef>
              <a:buClr>
                <a:srgbClr val="2E6888"/>
              </a:buClr>
              <a:buFont typeface="Arial"/>
              <a:buChar char="•"/>
              <a:tabLst>
                <a:tab pos="441325" algn="l"/>
              </a:tabLst>
            </a:pPr>
            <a:r>
              <a:rPr sz="800" b="1" spc="10" dirty="0">
                <a:solidFill>
                  <a:srgbClr val="231F20"/>
                </a:solidFill>
                <a:latin typeface="Arial"/>
                <a:cs typeface="Arial"/>
              </a:rPr>
              <a:t>EF </a:t>
            </a:r>
            <a:r>
              <a:rPr sz="800" b="1" spc="5" dirty="0">
                <a:solidFill>
                  <a:srgbClr val="231F20"/>
                </a:solidFill>
                <a:latin typeface="Arial"/>
                <a:cs typeface="Arial"/>
              </a:rPr>
              <a:t>(Environment Factor </a:t>
            </a:r>
            <a:r>
              <a:rPr sz="800" b="1" spc="10" dirty="0">
                <a:solidFill>
                  <a:srgbClr val="231F20"/>
                </a:solidFill>
                <a:latin typeface="Arial"/>
                <a:cs typeface="Arial"/>
              </a:rPr>
              <a:t>– </a:t>
            </a:r>
            <a:r>
              <a:rPr sz="800" b="1" spc="5" dirty="0">
                <a:solidFill>
                  <a:srgbClr val="231F20"/>
                </a:solidFill>
                <a:latin typeface="Arial"/>
                <a:cs typeface="Arial"/>
              </a:rPr>
              <a:t>Παράγοντας</a:t>
            </a:r>
            <a:r>
              <a:rPr sz="800" b="1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b="1" spc="5" dirty="0">
                <a:solidFill>
                  <a:srgbClr val="231F20"/>
                </a:solidFill>
                <a:latin typeface="Arial"/>
                <a:cs typeface="Arial"/>
              </a:rPr>
              <a:t>Περιβάλλοντος)</a:t>
            </a:r>
            <a:endParaRPr sz="800">
              <a:latin typeface="Arial"/>
              <a:cs typeface="Arial"/>
            </a:endParaRPr>
          </a:p>
          <a:p>
            <a:pPr marL="220345" marR="37465" indent="-123825" algn="just">
              <a:lnSpc>
                <a:spcPct val="102299"/>
              </a:lnSpc>
              <a:spcBef>
                <a:spcPts val="145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είναι τρία μεγέθη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που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υπολογίζονται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με μία συγκεκριμένη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μεθοδολογία,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οποία  παρουσιάζεται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παρακάτω.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32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3869" y="443380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6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3869" y="238178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09" h="150495">
                <a:moveTo>
                  <a:pt x="0" y="0"/>
                </a:moveTo>
                <a:lnTo>
                  <a:pt x="0" y="150072"/>
                </a:lnTo>
                <a:lnTo>
                  <a:pt x="4410318" y="15007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3869" y="38672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93308" y="433807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93308" y="455628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2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5"/>
                </a:lnTo>
                <a:lnTo>
                  <a:pt x="1772594" y="81165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5"/>
                </a:lnTo>
                <a:lnTo>
                  <a:pt x="1752676" y="81165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5"/>
                </a:lnTo>
                <a:lnTo>
                  <a:pt x="1743501" y="81165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5"/>
                </a:lnTo>
                <a:lnTo>
                  <a:pt x="1719727" y="81165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14"/>
                </a:lnTo>
                <a:lnTo>
                  <a:pt x="1690634" y="65114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14"/>
                </a:lnTo>
                <a:lnTo>
                  <a:pt x="1670730" y="65114"/>
                </a:lnTo>
                <a:lnTo>
                  <a:pt x="1670730" y="0"/>
                </a:lnTo>
                <a:lnTo>
                  <a:pt x="0" y="0"/>
                </a:lnTo>
                <a:lnTo>
                  <a:pt x="0" y="81962"/>
                </a:lnTo>
                <a:lnTo>
                  <a:pt x="947181" y="81962"/>
                </a:lnTo>
                <a:lnTo>
                  <a:pt x="947181" y="67930"/>
                </a:lnTo>
                <a:lnTo>
                  <a:pt x="948476" y="66644"/>
                </a:lnTo>
                <a:lnTo>
                  <a:pt x="1717639" y="66644"/>
                </a:lnTo>
                <a:lnTo>
                  <a:pt x="1718995" y="67930"/>
                </a:lnTo>
                <a:lnTo>
                  <a:pt x="1718995" y="81962"/>
                </a:lnTo>
                <a:lnTo>
                  <a:pt x="1800895" y="81962"/>
                </a:lnTo>
                <a:close/>
              </a:path>
              <a:path w="1801495" h="82550">
                <a:moveTo>
                  <a:pt x="947257" y="81962"/>
                </a:moveTo>
                <a:lnTo>
                  <a:pt x="947181" y="81521"/>
                </a:lnTo>
                <a:lnTo>
                  <a:pt x="947181" y="81962"/>
                </a:lnTo>
                <a:close/>
              </a:path>
              <a:path w="1801495" h="82550">
                <a:moveTo>
                  <a:pt x="1718995" y="81962"/>
                </a:moveTo>
                <a:lnTo>
                  <a:pt x="1718995" y="81521"/>
                </a:lnTo>
                <a:lnTo>
                  <a:pt x="1718919" y="81962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3472" y="450300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5">
                <a:moveTo>
                  <a:pt x="731" y="5327"/>
                </a:moveTo>
                <a:lnTo>
                  <a:pt x="731" y="0"/>
                </a:lnTo>
                <a:lnTo>
                  <a:pt x="0" y="0"/>
                </a:lnTo>
                <a:lnTo>
                  <a:pt x="0" y="5327"/>
                </a:lnTo>
                <a:lnTo>
                  <a:pt x="73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59776" y="450300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5">
                <a:moveTo>
                  <a:pt x="6126" y="5327"/>
                </a:moveTo>
                <a:lnTo>
                  <a:pt x="6126" y="0"/>
                </a:lnTo>
                <a:lnTo>
                  <a:pt x="0" y="0"/>
                </a:lnTo>
                <a:lnTo>
                  <a:pt x="0" y="5327"/>
                </a:lnTo>
                <a:lnTo>
                  <a:pt x="6126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41397" y="45030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4587" y="5327"/>
                </a:moveTo>
                <a:lnTo>
                  <a:pt x="4587" y="0"/>
                </a:lnTo>
                <a:lnTo>
                  <a:pt x="0" y="0"/>
                </a:lnTo>
                <a:lnTo>
                  <a:pt x="0" y="5327"/>
                </a:lnTo>
                <a:lnTo>
                  <a:pt x="4587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26050" y="450300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5">
                <a:moveTo>
                  <a:pt x="10759" y="5327"/>
                </a:moveTo>
                <a:lnTo>
                  <a:pt x="10759" y="0"/>
                </a:lnTo>
                <a:lnTo>
                  <a:pt x="0" y="0"/>
                </a:lnTo>
                <a:lnTo>
                  <a:pt x="0" y="5327"/>
                </a:lnTo>
                <a:lnTo>
                  <a:pt x="10759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10734" y="450300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5">
                <a:moveTo>
                  <a:pt x="2301" y="5327"/>
                </a:moveTo>
                <a:lnTo>
                  <a:pt x="2301" y="0"/>
                </a:lnTo>
                <a:lnTo>
                  <a:pt x="0" y="0"/>
                </a:lnTo>
                <a:lnTo>
                  <a:pt x="0" y="5327"/>
                </a:lnTo>
                <a:lnTo>
                  <a:pt x="230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67864" y="450300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5">
                <a:moveTo>
                  <a:pt x="16078" y="5327"/>
                </a:moveTo>
                <a:lnTo>
                  <a:pt x="16078" y="0"/>
                </a:lnTo>
                <a:lnTo>
                  <a:pt x="0" y="0"/>
                </a:lnTo>
                <a:lnTo>
                  <a:pt x="0" y="5327"/>
                </a:lnTo>
                <a:lnTo>
                  <a:pt x="16078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93308" y="452964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27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93430" y="484760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67900" y="477893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31"/>
                </a:lnTo>
                <a:lnTo>
                  <a:pt x="1270" y="13731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40489" y="531062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064039" y="238178"/>
            <a:ext cx="129433" cy="298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15264" y="378835"/>
            <a:ext cx="2251710" cy="467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Η τεχνική Use Case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Points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15264" y="822220"/>
            <a:ext cx="128143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Βήματα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της</a:t>
            </a:r>
            <a:r>
              <a:rPr sz="1150" u="sng" spc="-5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UCP</a:t>
            </a:r>
            <a:endParaRPr sz="11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22442" y="245053"/>
            <a:ext cx="14033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0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83869" y="1124468"/>
            <a:ext cx="4410710" cy="763905"/>
          </a:xfrm>
          <a:custGeom>
            <a:avLst/>
            <a:gdLst/>
            <a:ahLst/>
            <a:cxnLst/>
            <a:rect l="l" t="t" r="r" b="b"/>
            <a:pathLst>
              <a:path w="4410709" h="763905">
                <a:moveTo>
                  <a:pt x="0" y="0"/>
                </a:moveTo>
                <a:lnTo>
                  <a:pt x="0" y="763292"/>
                </a:lnTo>
                <a:lnTo>
                  <a:pt x="4410318" y="76329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7DB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868197" y="1131061"/>
            <a:ext cx="4295775" cy="4229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189" algn="just">
              <a:lnSpc>
                <a:spcPct val="102200"/>
              </a:lnSpc>
              <a:spcBef>
                <a:spcPts val="95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1. Χαρακτηρίζουμε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τον κάθε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χειριστή ως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απλό,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μέτριας 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πολυπλοκότητας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ή 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σύνθετο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με 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σκοπό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να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υπολογίσουμε </a:t>
            </a:r>
            <a:r>
              <a:rPr sz="850" b="1" spc="-10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αστάθμητο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βάρος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χειριστών  (Unadjusted Actor Weight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– 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UAW). Για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τον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υπολογισμό, μετρούμε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τον</a:t>
            </a:r>
            <a:r>
              <a:rPr sz="850" b="1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αριθμό</a:t>
            </a:r>
            <a:endParaRPr sz="8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91675" y="1528116"/>
            <a:ext cx="4171315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87350" algn="l"/>
                <a:tab pos="956310" algn="l"/>
                <a:tab pos="1521460" algn="l"/>
                <a:tab pos="2586355" algn="l"/>
                <a:tab pos="2917825" algn="l"/>
                <a:tab pos="3606800" algn="l"/>
              </a:tabLst>
            </a:pP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των</a:t>
            </a:r>
            <a:r>
              <a:rPr sz="850" dirty="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απλών,</a:t>
            </a:r>
            <a:r>
              <a:rPr sz="850" dirty="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μέτριας</a:t>
            </a:r>
            <a:r>
              <a:rPr sz="850" spc="5" dirty="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πολυπλοκότητας</a:t>
            </a:r>
            <a:r>
              <a:rPr sz="850" spc="-5" dirty="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και</a:t>
            </a:r>
            <a:r>
              <a:rPr sz="850" spc="-5" dirty="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σύνθετων</a:t>
            </a:r>
            <a:r>
              <a:rPr sz="850" spc="5" dirty="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χειριστών,</a:t>
            </a:r>
            <a:endParaRPr sz="8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91675" y="1660425"/>
            <a:ext cx="3761104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πολλαπλασιάζουμε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με 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αντίστοιχο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βάρος 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και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αθροίζουμε 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τα</a:t>
            </a:r>
            <a:r>
              <a:rPr sz="850" b="1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γινόμενα.</a:t>
            </a:r>
            <a:endParaRPr sz="850">
              <a:latin typeface="Arial"/>
              <a:cs typeface="Arial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6341943" y="1987723"/>
          <a:ext cx="3293745" cy="1388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965"/>
                <a:gridCol w="1642110"/>
                <a:gridCol w="788670"/>
              </a:tblGrid>
              <a:tr h="154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Τύπος</a:t>
                      </a:r>
                      <a:r>
                        <a:rPr sz="650" b="1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Χειριστή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Περιγραφή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Βάρος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411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Απλός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 marR="44450">
                        <a:lnSpc>
                          <a:spcPts val="810"/>
                        </a:lnSpc>
                        <a:spcBef>
                          <a:spcPts val="10"/>
                        </a:spcBef>
                      </a:pPr>
                      <a:r>
                        <a:rPr sz="65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Ο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χειριστής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αντιπροσωπεύει ένα άλλο  σύστημα,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το οποίο επικοινωνεί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με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το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δικό  μας σύστημα με την χρήση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ενός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καλά  τεκμηριωμένου</a:t>
                      </a:r>
                      <a:r>
                        <a:rPr sz="650" spc="-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API.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04127">
                <a:tc>
                  <a:txBody>
                    <a:bodyPr/>
                    <a:lstStyle/>
                    <a:p>
                      <a:pPr algn="ctr">
                        <a:lnSpc>
                          <a:spcPts val="72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Μέτριας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720"/>
                        </a:lnSpc>
                        <a:spcBef>
                          <a:spcPts val="5"/>
                        </a:spcBef>
                      </a:pPr>
                      <a:r>
                        <a:rPr sz="65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Ο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χειριστής αντιπροσωπεύει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ένα</a:t>
                      </a:r>
                      <a:r>
                        <a:rPr sz="650" spc="1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άλλο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72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</a:tcPr>
                </a:tc>
              </a:tr>
              <a:tr h="2058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Πολυπλοκότητας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770"/>
                        </a:lnSpc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σύστημα,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το 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οποίο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επικοινωνεί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με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το</a:t>
                      </a:r>
                      <a:r>
                        <a:rPr sz="650" spc="1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δικό</a:t>
                      </a:r>
                      <a:endParaRPr sz="650">
                        <a:latin typeface="Arial"/>
                        <a:cs typeface="Arial"/>
                      </a:endParaRPr>
                    </a:p>
                    <a:p>
                      <a:pPr marL="33020">
                        <a:lnSpc>
                          <a:spcPts val="720"/>
                        </a:lnSpc>
                        <a:spcBef>
                          <a:spcPts val="3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μας    σύστημα   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με    την   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χρήση  </a:t>
                      </a:r>
                      <a:r>
                        <a:rPr sz="650" spc="1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ενός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</a:tcPr>
                </a:tc>
              </a:tr>
              <a:tr h="1004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690"/>
                        </a:lnSpc>
                      </a:pP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πρωτοκόλλου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(π.χ.</a:t>
                      </a:r>
                      <a:r>
                        <a:rPr sz="650" spc="-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TCP/IP).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411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Σύνθετος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 marR="24130" algn="just">
                        <a:lnSpc>
                          <a:spcPts val="810"/>
                        </a:lnSpc>
                        <a:spcBef>
                          <a:spcPts val="10"/>
                        </a:spcBef>
                      </a:pPr>
                      <a:r>
                        <a:rPr sz="65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Ο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χειριστής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αντιπροσωπεύει ένα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άτομο,  το οποίο επικοινωνεί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με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το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συστήμά μας  με την χρήση μιας γραφικής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διεπαφής 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(GUI).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534695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9234" y="4215026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50" y="0"/>
                </a:lnTo>
              </a:path>
            </a:pathLst>
          </a:custGeom>
          <a:ln w="24490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9234" y="4009826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10" h="150495">
                <a:moveTo>
                  <a:pt x="0" y="0"/>
                </a:moveTo>
                <a:lnTo>
                  <a:pt x="0" y="150072"/>
                </a:lnTo>
                <a:lnTo>
                  <a:pt x="4410334" y="150072"/>
                </a:lnTo>
                <a:lnTo>
                  <a:pt x="4410334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9234" y="415837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10" h="44450">
                <a:moveTo>
                  <a:pt x="0" y="44410"/>
                </a:moveTo>
                <a:lnTo>
                  <a:pt x="4410334" y="44410"/>
                </a:lnTo>
                <a:lnTo>
                  <a:pt x="4410334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08685" y="4205460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08685" y="4227271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80" y="81960"/>
                </a:moveTo>
                <a:lnTo>
                  <a:pt x="1800880" y="0"/>
                </a:lnTo>
                <a:lnTo>
                  <a:pt x="1800148" y="0"/>
                </a:lnTo>
                <a:lnTo>
                  <a:pt x="1800148" y="81168"/>
                </a:lnTo>
                <a:lnTo>
                  <a:pt x="1772579" y="81168"/>
                </a:lnTo>
                <a:lnTo>
                  <a:pt x="1772579" y="0"/>
                </a:lnTo>
                <a:lnTo>
                  <a:pt x="1766453" y="0"/>
                </a:lnTo>
                <a:lnTo>
                  <a:pt x="1766453" y="81168"/>
                </a:lnTo>
                <a:lnTo>
                  <a:pt x="1752676" y="81168"/>
                </a:lnTo>
                <a:lnTo>
                  <a:pt x="1752676" y="0"/>
                </a:lnTo>
                <a:lnTo>
                  <a:pt x="1748073" y="0"/>
                </a:lnTo>
                <a:lnTo>
                  <a:pt x="1748073" y="81168"/>
                </a:lnTo>
                <a:lnTo>
                  <a:pt x="1743486" y="81168"/>
                </a:lnTo>
                <a:lnTo>
                  <a:pt x="1743486" y="0"/>
                </a:lnTo>
                <a:lnTo>
                  <a:pt x="1732727" y="0"/>
                </a:lnTo>
                <a:lnTo>
                  <a:pt x="1732727" y="81168"/>
                </a:lnTo>
                <a:lnTo>
                  <a:pt x="1719712" y="81168"/>
                </a:lnTo>
                <a:lnTo>
                  <a:pt x="1719712" y="0"/>
                </a:lnTo>
                <a:lnTo>
                  <a:pt x="1717410" y="0"/>
                </a:lnTo>
                <a:lnTo>
                  <a:pt x="1717410" y="65120"/>
                </a:lnTo>
                <a:lnTo>
                  <a:pt x="1690618" y="65120"/>
                </a:lnTo>
                <a:lnTo>
                  <a:pt x="1690618" y="0"/>
                </a:lnTo>
                <a:lnTo>
                  <a:pt x="1674540" y="0"/>
                </a:lnTo>
                <a:lnTo>
                  <a:pt x="1674540" y="65120"/>
                </a:lnTo>
                <a:lnTo>
                  <a:pt x="1670715" y="65120"/>
                </a:lnTo>
                <a:lnTo>
                  <a:pt x="1670715" y="0"/>
                </a:lnTo>
                <a:lnTo>
                  <a:pt x="0" y="0"/>
                </a:lnTo>
                <a:lnTo>
                  <a:pt x="0" y="81960"/>
                </a:lnTo>
                <a:lnTo>
                  <a:pt x="947166" y="81960"/>
                </a:lnTo>
                <a:lnTo>
                  <a:pt x="947166" y="67939"/>
                </a:lnTo>
                <a:lnTo>
                  <a:pt x="948461" y="66659"/>
                </a:lnTo>
                <a:lnTo>
                  <a:pt x="1717639" y="66659"/>
                </a:lnTo>
                <a:lnTo>
                  <a:pt x="1718980" y="67939"/>
                </a:lnTo>
                <a:lnTo>
                  <a:pt x="1718980" y="81960"/>
                </a:lnTo>
                <a:lnTo>
                  <a:pt x="1800880" y="81960"/>
                </a:lnTo>
                <a:close/>
              </a:path>
              <a:path w="1801495" h="82550">
                <a:moveTo>
                  <a:pt x="947242" y="81960"/>
                </a:moveTo>
                <a:lnTo>
                  <a:pt x="947166" y="81518"/>
                </a:lnTo>
                <a:lnTo>
                  <a:pt x="947166" y="81960"/>
                </a:lnTo>
                <a:close/>
              </a:path>
              <a:path w="1801495" h="82550">
                <a:moveTo>
                  <a:pt x="1718980" y="81960"/>
                </a:moveTo>
                <a:lnTo>
                  <a:pt x="1718980" y="81518"/>
                </a:lnTo>
                <a:lnTo>
                  <a:pt x="1718904" y="8196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08834" y="4221952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731" y="5318"/>
                </a:moveTo>
                <a:lnTo>
                  <a:pt x="731" y="0"/>
                </a:lnTo>
                <a:lnTo>
                  <a:pt x="0" y="0"/>
                </a:lnTo>
                <a:lnTo>
                  <a:pt x="0" y="5318"/>
                </a:lnTo>
                <a:lnTo>
                  <a:pt x="73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75138" y="422195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6126" y="5318"/>
                </a:moveTo>
                <a:lnTo>
                  <a:pt x="6126" y="0"/>
                </a:lnTo>
                <a:lnTo>
                  <a:pt x="0" y="0"/>
                </a:lnTo>
                <a:lnTo>
                  <a:pt x="0" y="5318"/>
                </a:lnTo>
                <a:lnTo>
                  <a:pt x="6126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56759" y="422195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602" y="5318"/>
                </a:moveTo>
                <a:lnTo>
                  <a:pt x="4602" y="0"/>
                </a:lnTo>
                <a:lnTo>
                  <a:pt x="0" y="0"/>
                </a:lnTo>
                <a:lnTo>
                  <a:pt x="0" y="5318"/>
                </a:lnTo>
                <a:lnTo>
                  <a:pt x="4602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41413" y="4221952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10759" y="5318"/>
                </a:moveTo>
                <a:lnTo>
                  <a:pt x="10759" y="0"/>
                </a:lnTo>
                <a:lnTo>
                  <a:pt x="0" y="0"/>
                </a:lnTo>
                <a:lnTo>
                  <a:pt x="0" y="5318"/>
                </a:lnTo>
                <a:lnTo>
                  <a:pt x="10759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26096" y="4221952"/>
            <a:ext cx="2540" cy="5715"/>
          </a:xfrm>
          <a:custGeom>
            <a:avLst/>
            <a:gdLst/>
            <a:ahLst/>
            <a:cxnLst/>
            <a:rect l="l" t="t" r="r" b="b"/>
            <a:pathLst>
              <a:path w="2539" h="5714">
                <a:moveTo>
                  <a:pt x="2301" y="5318"/>
                </a:moveTo>
                <a:lnTo>
                  <a:pt x="2301" y="0"/>
                </a:lnTo>
                <a:lnTo>
                  <a:pt x="0" y="0"/>
                </a:lnTo>
                <a:lnTo>
                  <a:pt x="0" y="5318"/>
                </a:lnTo>
                <a:lnTo>
                  <a:pt x="230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83226" y="4221952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10" h="5714">
                <a:moveTo>
                  <a:pt x="16078" y="5318"/>
                </a:moveTo>
                <a:lnTo>
                  <a:pt x="16078" y="0"/>
                </a:lnTo>
                <a:lnTo>
                  <a:pt x="0" y="0"/>
                </a:lnTo>
                <a:lnTo>
                  <a:pt x="0" y="5318"/>
                </a:lnTo>
                <a:lnTo>
                  <a:pt x="16078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08685" y="42246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15" y="0"/>
                </a:lnTo>
              </a:path>
            </a:pathLst>
          </a:custGeom>
          <a:ln w="5318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07689" y="4256402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39">
                <a:moveTo>
                  <a:pt x="0" y="0"/>
                </a:moveTo>
                <a:lnTo>
                  <a:pt x="1475739" y="0"/>
                </a:lnTo>
              </a:path>
            </a:pathLst>
          </a:custGeom>
          <a:ln w="13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83429" y="4249690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412"/>
                </a:lnTo>
                <a:lnTo>
                  <a:pt x="1269" y="13412"/>
                </a:lnTo>
                <a:lnTo>
                  <a:pt x="12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55851" y="4302716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79401" y="4009826"/>
            <a:ext cx="129427" cy="298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30636" y="4150483"/>
            <a:ext cx="2251710" cy="64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Η τεχνική Use Case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Points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Βήματα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της UCP</a:t>
            </a:r>
            <a:endParaRPr sz="11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71096" y="4016699"/>
            <a:ext cx="107314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5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850" spc="5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99234" y="4896048"/>
            <a:ext cx="4410710" cy="723265"/>
          </a:xfrm>
          <a:prstGeom prst="rect">
            <a:avLst/>
          </a:prstGeom>
          <a:solidFill>
            <a:srgbClr val="7DBABF"/>
          </a:solidFill>
        </p:spPr>
        <p:txBody>
          <a:bodyPr vert="horz" wrap="square" lIns="0" tIns="18415" rIns="0" bIns="0" rtlCol="0">
            <a:spAutoFit/>
          </a:bodyPr>
          <a:lstStyle/>
          <a:p>
            <a:pPr marL="220345" marR="35560" indent="-123825" algn="just">
              <a:lnSpc>
                <a:spcPct val="102200"/>
              </a:lnSpc>
              <a:spcBef>
                <a:spcPts val="145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2. Χαρακτηρίζουμε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κάθε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ΠΧ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ως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απλή,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μέτριας 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πολυπλοκότητας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ή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σύνθετη με  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σκοπό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να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υπολογίσουμε 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αστάθμητο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βάρος ΠΧ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(Unadjusted Use Case  Weight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–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UUCW). 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Για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τον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υπολογισμό, μετρούμε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τον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αριθμό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των απλών, 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μέτριας 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πολυπλοκότητας και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σύνθετων ΠΧ,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πολλαπλασιάζουμε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με </a:t>
            </a:r>
            <a:r>
              <a:rPr sz="850" b="1" spc="-10" dirty="0">
                <a:solidFill>
                  <a:srgbClr val="231F20"/>
                </a:solidFill>
                <a:latin typeface="Arial"/>
                <a:cs typeface="Arial"/>
              </a:rPr>
              <a:t>το 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αντίστοιχο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βάρος 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και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αθροίζουμε 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τα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γινόμενα.</a:t>
            </a:r>
            <a:endParaRPr sz="850">
              <a:latin typeface="Arial"/>
              <a:cs typeface="Arial"/>
            </a:endParaRPr>
          </a:p>
        </p:txBody>
      </p:sp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639178" y="5682569"/>
          <a:ext cx="4163695" cy="1519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0930"/>
                <a:gridCol w="2402840"/>
                <a:gridCol w="669925"/>
              </a:tblGrid>
              <a:tr h="102900">
                <a:tc>
                  <a:txBody>
                    <a:bodyPr/>
                    <a:lstStyle/>
                    <a:p>
                      <a:pPr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Τύπος</a:t>
                      </a:r>
                      <a:r>
                        <a:rPr sz="650" b="1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ΠΧ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Περιγραφή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Βάρος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4475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Απλή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 marR="24130" indent="-635" algn="just">
                        <a:lnSpc>
                          <a:spcPts val="810"/>
                        </a:lnSpc>
                        <a:spcBef>
                          <a:spcPts val="10"/>
                        </a:spcBef>
                      </a:pP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Απαιτεί σχετικά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απλή διεπαφή με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τον χρήστη. </a:t>
                      </a:r>
                      <a:r>
                        <a:rPr sz="65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Ο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αριθμός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των 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βημάτων της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βασικής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ροής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είναι 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το πολύ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3. Επικοινωνεί 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το  πολύ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με έναν πίνακα της ΒΔ. </a:t>
                      </a:r>
                      <a:r>
                        <a:rPr sz="65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Η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υλοποίησή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της περιλαμβάνει 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λιγότερες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από 5</a:t>
                      </a:r>
                      <a:r>
                        <a:rPr sz="650" spc="-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κλάσεις.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4474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Μέτριας</a:t>
                      </a:r>
                      <a:endParaRPr sz="6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Πολυπλοκότητας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 marR="24765" indent="-635" algn="just">
                        <a:lnSpc>
                          <a:spcPts val="810"/>
                        </a:lnSpc>
                        <a:spcBef>
                          <a:spcPts val="10"/>
                        </a:spcBef>
                      </a:pP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Απαιτεί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περισσότερο περίπλοκη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διεπαφή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με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τον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χρήση. </a:t>
                      </a:r>
                      <a:r>
                        <a:rPr sz="65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Ο 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αριθμός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των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βημάτων της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βασικής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ροής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είναι μεταξύ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και 7.  Επικοινωνεί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με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 ή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περισσότερους πίνακες της ΒΔ.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Η 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υλοποίησή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της περιλαμβάνει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από 5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μέχρι και 10</a:t>
                      </a:r>
                      <a:r>
                        <a:rPr sz="650" spc="-10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κλάσεις.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5220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Σύνθετη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 marR="24130" indent="-635" algn="just">
                        <a:lnSpc>
                          <a:spcPts val="810"/>
                        </a:lnSpc>
                        <a:spcBef>
                          <a:spcPts val="10"/>
                        </a:spcBef>
                      </a:pP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Απαιτεί ιδιαίτερα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περίπλοκη διεπαφή με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τον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χρήστη. </a:t>
                      </a:r>
                      <a:r>
                        <a:rPr sz="65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Ο 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αριθμός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των βημάτων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της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βασικής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ροής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είναι μεγαλύτερος  του 7. Επικοινωνεί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με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 ή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περισσότερους πίνακες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της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ΒΔ. </a:t>
                      </a:r>
                      <a:r>
                        <a:rPr sz="65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Η 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υλοποίησή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της περιλαμβάνει περισσότερες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από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650" spc="-8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κλάσεις.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7" name="object 57"/>
          <p:cNvSpPr/>
          <p:nvPr/>
        </p:nvSpPr>
        <p:spPr>
          <a:xfrm>
            <a:off x="62323" y="3777995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83869" y="4215026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0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83869" y="415837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393308" y="4205460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393308" y="4227271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0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8"/>
                </a:lnTo>
                <a:lnTo>
                  <a:pt x="1772594" y="81168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8"/>
                </a:lnTo>
                <a:lnTo>
                  <a:pt x="1752676" y="81168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8"/>
                </a:lnTo>
                <a:lnTo>
                  <a:pt x="1743501" y="81168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8"/>
                </a:lnTo>
                <a:lnTo>
                  <a:pt x="1719727" y="81168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20"/>
                </a:lnTo>
                <a:lnTo>
                  <a:pt x="1690634" y="65120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20"/>
                </a:lnTo>
                <a:lnTo>
                  <a:pt x="1670730" y="65120"/>
                </a:lnTo>
                <a:lnTo>
                  <a:pt x="1670730" y="0"/>
                </a:lnTo>
                <a:lnTo>
                  <a:pt x="0" y="0"/>
                </a:lnTo>
                <a:lnTo>
                  <a:pt x="0" y="81960"/>
                </a:lnTo>
                <a:lnTo>
                  <a:pt x="947181" y="81960"/>
                </a:lnTo>
                <a:lnTo>
                  <a:pt x="947181" y="67939"/>
                </a:lnTo>
                <a:lnTo>
                  <a:pt x="948476" y="66659"/>
                </a:lnTo>
                <a:lnTo>
                  <a:pt x="1717639" y="66659"/>
                </a:lnTo>
                <a:lnTo>
                  <a:pt x="1718995" y="67939"/>
                </a:lnTo>
                <a:lnTo>
                  <a:pt x="1718995" y="81960"/>
                </a:lnTo>
                <a:lnTo>
                  <a:pt x="1800895" y="81960"/>
                </a:lnTo>
                <a:close/>
              </a:path>
              <a:path w="1801495" h="82550">
                <a:moveTo>
                  <a:pt x="947257" y="81960"/>
                </a:moveTo>
                <a:lnTo>
                  <a:pt x="947181" y="81518"/>
                </a:lnTo>
                <a:lnTo>
                  <a:pt x="947181" y="81960"/>
                </a:lnTo>
                <a:close/>
              </a:path>
              <a:path w="1801495" h="82550">
                <a:moveTo>
                  <a:pt x="1718995" y="81960"/>
                </a:moveTo>
                <a:lnTo>
                  <a:pt x="1718995" y="81518"/>
                </a:lnTo>
                <a:lnTo>
                  <a:pt x="1718919" y="8196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193472" y="4221952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731" y="5318"/>
                </a:moveTo>
                <a:lnTo>
                  <a:pt x="731" y="0"/>
                </a:lnTo>
                <a:lnTo>
                  <a:pt x="0" y="0"/>
                </a:lnTo>
                <a:lnTo>
                  <a:pt x="0" y="5318"/>
                </a:lnTo>
                <a:lnTo>
                  <a:pt x="73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159776" y="422195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6126" y="5318"/>
                </a:moveTo>
                <a:lnTo>
                  <a:pt x="6126" y="0"/>
                </a:lnTo>
                <a:lnTo>
                  <a:pt x="0" y="0"/>
                </a:lnTo>
                <a:lnTo>
                  <a:pt x="0" y="5318"/>
                </a:lnTo>
                <a:lnTo>
                  <a:pt x="6126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141397" y="422195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587" y="5318"/>
                </a:moveTo>
                <a:lnTo>
                  <a:pt x="4587" y="0"/>
                </a:lnTo>
                <a:lnTo>
                  <a:pt x="0" y="0"/>
                </a:lnTo>
                <a:lnTo>
                  <a:pt x="0" y="5318"/>
                </a:lnTo>
                <a:lnTo>
                  <a:pt x="4587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26050" y="4221952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10759" y="5318"/>
                </a:moveTo>
                <a:lnTo>
                  <a:pt x="10759" y="0"/>
                </a:lnTo>
                <a:lnTo>
                  <a:pt x="0" y="0"/>
                </a:lnTo>
                <a:lnTo>
                  <a:pt x="0" y="5318"/>
                </a:lnTo>
                <a:lnTo>
                  <a:pt x="10759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110734" y="4221952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4">
                <a:moveTo>
                  <a:pt x="2301" y="5318"/>
                </a:moveTo>
                <a:lnTo>
                  <a:pt x="2301" y="0"/>
                </a:lnTo>
                <a:lnTo>
                  <a:pt x="0" y="0"/>
                </a:lnTo>
                <a:lnTo>
                  <a:pt x="0" y="5318"/>
                </a:lnTo>
                <a:lnTo>
                  <a:pt x="230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067864" y="4221952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4">
                <a:moveTo>
                  <a:pt x="16078" y="5318"/>
                </a:moveTo>
                <a:lnTo>
                  <a:pt x="16078" y="0"/>
                </a:lnTo>
                <a:lnTo>
                  <a:pt x="0" y="0"/>
                </a:lnTo>
                <a:lnTo>
                  <a:pt x="0" y="5318"/>
                </a:lnTo>
                <a:lnTo>
                  <a:pt x="16078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93308" y="42246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18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93430" y="4256402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867900" y="4249530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42"/>
                </a:lnTo>
                <a:lnTo>
                  <a:pt x="1270" y="13742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340489" y="4302716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064039" y="4009826"/>
            <a:ext cx="129433" cy="2986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815264" y="4150483"/>
            <a:ext cx="2251710" cy="467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Η τεχνική Use Case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Points</a:t>
            </a:r>
            <a:endParaRPr sz="13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815264" y="4593858"/>
            <a:ext cx="128143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Βήματα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της</a:t>
            </a:r>
            <a:r>
              <a:rPr sz="1150" u="sng" spc="-5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UCP</a:t>
            </a:r>
            <a:endParaRPr sz="11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928335" y="4016699"/>
            <a:ext cx="13462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815276" y="4016969"/>
            <a:ext cx="303212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0" dirty="0">
                <a:solidFill>
                  <a:srgbClr val="FFFFFF"/>
                </a:solidFill>
                <a:latin typeface="Georgia"/>
                <a:cs typeface="Georgia"/>
              </a:rPr>
              <a:t>Βασίλειος Νικάκης, </a:t>
            </a:r>
            <a:r>
              <a:rPr sz="550" spc="20" dirty="0">
                <a:solidFill>
                  <a:srgbClr val="FFFFFF"/>
                </a:solidFill>
                <a:latin typeface="Georgia"/>
                <a:cs typeface="Georgia"/>
              </a:rPr>
              <a:t>ΠΛΗ </a:t>
            </a:r>
            <a:r>
              <a:rPr sz="550" spc="10" dirty="0">
                <a:solidFill>
                  <a:srgbClr val="FFFFFF"/>
                </a:solidFill>
                <a:latin typeface="Georgia"/>
                <a:cs typeface="Georgia"/>
              </a:rPr>
              <a:t>24, </a:t>
            </a:r>
            <a:r>
              <a:rPr sz="550" spc="15" dirty="0">
                <a:solidFill>
                  <a:srgbClr val="FFFFFF"/>
                </a:solidFill>
                <a:latin typeface="Georgia"/>
                <a:cs typeface="Georgia"/>
              </a:rPr>
              <a:t>Μάθημα </a:t>
            </a:r>
            <a:r>
              <a:rPr sz="550" spc="10" dirty="0">
                <a:solidFill>
                  <a:srgbClr val="FFFFFF"/>
                </a:solidFill>
                <a:latin typeface="Georgia"/>
                <a:cs typeface="Georgia"/>
              </a:rPr>
              <a:t>5.2: </a:t>
            </a:r>
            <a:r>
              <a:rPr sz="550" spc="20" dirty="0">
                <a:solidFill>
                  <a:srgbClr val="FFFFFF"/>
                </a:solidFill>
                <a:latin typeface="Georgia"/>
                <a:cs typeface="Georgia"/>
              </a:rPr>
              <a:t>Η </a:t>
            </a:r>
            <a:r>
              <a:rPr sz="550" spc="10" dirty="0">
                <a:solidFill>
                  <a:srgbClr val="FFFFFF"/>
                </a:solidFill>
                <a:latin typeface="Georgia"/>
                <a:cs typeface="Georgia"/>
              </a:rPr>
              <a:t>τεχνική των Σημείων </a:t>
            </a:r>
            <a:r>
              <a:rPr sz="550" spc="15" dirty="0">
                <a:solidFill>
                  <a:srgbClr val="FFFFFF"/>
                </a:solidFill>
                <a:latin typeface="Georgia"/>
                <a:cs typeface="Georgia"/>
              </a:rPr>
              <a:t>Χρήσης </a:t>
            </a:r>
            <a:r>
              <a:rPr sz="550" spc="10" dirty="0">
                <a:solidFill>
                  <a:srgbClr val="FFFFFF"/>
                </a:solidFill>
                <a:latin typeface="Georgia"/>
                <a:cs typeface="Georgia"/>
              </a:rPr>
              <a:t>(Use Case</a:t>
            </a:r>
            <a:r>
              <a:rPr sz="550" spc="-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550" spc="10" dirty="0">
                <a:solidFill>
                  <a:srgbClr val="FFFFFF"/>
                </a:solidFill>
                <a:latin typeface="Georgia"/>
                <a:cs typeface="Georgia"/>
              </a:rPr>
              <a:t>Points)</a:t>
            </a:r>
            <a:endParaRPr sz="550">
              <a:latin typeface="Georgia"/>
              <a:cs typeface="Georgia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783869" y="4896124"/>
            <a:ext cx="4410710" cy="637540"/>
          </a:xfrm>
          <a:custGeom>
            <a:avLst/>
            <a:gdLst/>
            <a:ahLst/>
            <a:cxnLst/>
            <a:rect l="l" t="t" r="r" b="b"/>
            <a:pathLst>
              <a:path w="4410709" h="637539">
                <a:moveTo>
                  <a:pt x="0" y="0"/>
                </a:moveTo>
                <a:lnTo>
                  <a:pt x="0" y="637288"/>
                </a:lnTo>
                <a:lnTo>
                  <a:pt x="4410318" y="637288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7DB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5868197" y="4902709"/>
            <a:ext cx="4294505" cy="290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189">
              <a:lnSpc>
                <a:spcPct val="102099"/>
              </a:lnSpc>
              <a:spcBef>
                <a:spcPts val="95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3.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Υπολογίζουμε 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συνολικό αριθμό αστάθμητων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σημειών ΠΧ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(Unadjusted  Use Case Points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sz="850" b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UUCP).</a:t>
            </a:r>
            <a:endParaRPr sz="8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422398" y="5336513"/>
            <a:ext cx="1185545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UUCP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= </a:t>
            </a:r>
            <a:r>
              <a:rPr sz="850" b="1" spc="-15" dirty="0">
                <a:solidFill>
                  <a:srgbClr val="231F20"/>
                </a:solidFill>
                <a:latin typeface="Arial"/>
                <a:cs typeface="Arial"/>
              </a:rPr>
              <a:t>UAW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+</a:t>
            </a:r>
            <a:r>
              <a:rPr sz="850" b="1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UUCW</a:t>
            </a:r>
            <a:endParaRPr sz="85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346953" y="3777995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636" y="378835"/>
            <a:ext cx="2251710" cy="64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Η τεχνική Use Case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Points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Βήματα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της UCP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4438" y="245053"/>
            <a:ext cx="13398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3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234" y="1124408"/>
            <a:ext cx="4410710" cy="711835"/>
          </a:xfrm>
          <a:prstGeom prst="rect">
            <a:avLst/>
          </a:prstGeom>
          <a:solidFill>
            <a:srgbClr val="7DBABF"/>
          </a:solidFill>
        </p:spPr>
        <p:txBody>
          <a:bodyPr vert="horz" wrap="square" lIns="0" tIns="18415" rIns="0" bIns="0" rtlCol="0">
            <a:spAutoFit/>
          </a:bodyPr>
          <a:lstStyle/>
          <a:p>
            <a:pPr marL="220345" marR="35560" indent="-123825" algn="just">
              <a:lnSpc>
                <a:spcPct val="102200"/>
              </a:lnSpc>
              <a:spcBef>
                <a:spcPts val="145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4.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Υπολογίζουμε τους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σταθμισμένους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τεχνικούς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παράγοντες 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και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παράγοντες  περιβάλλοντος. Κάθε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παράγοντας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παίρνει μια τιμή από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0 έως 5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ανάλογα με </a:t>
            </a:r>
            <a:r>
              <a:rPr sz="850" b="1" spc="-10" dirty="0">
                <a:solidFill>
                  <a:srgbClr val="231F20"/>
                </a:solidFill>
                <a:latin typeface="Arial"/>
                <a:cs typeface="Arial"/>
              </a:rPr>
              <a:t>το 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βαθμό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επίδρασης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του παράγοντα στο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έργο.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Εάν ο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παράγοντας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βαθμολογηθεί  με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0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σημαίνει 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ότι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δεν επηρεάζει, ενώ τιμή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5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μεταφράζεται 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ότι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ο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παράγοντας  είναι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κρίσιμος για 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έργο.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32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3869" y="443380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6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3869" y="238178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09" h="150495">
                <a:moveTo>
                  <a:pt x="0" y="0"/>
                </a:moveTo>
                <a:lnTo>
                  <a:pt x="0" y="150072"/>
                </a:lnTo>
                <a:lnTo>
                  <a:pt x="4410318" y="15007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83869" y="38672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93308" y="433807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93308" y="455628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2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5"/>
                </a:lnTo>
                <a:lnTo>
                  <a:pt x="1772594" y="81165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5"/>
                </a:lnTo>
                <a:lnTo>
                  <a:pt x="1752676" y="81165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5"/>
                </a:lnTo>
                <a:lnTo>
                  <a:pt x="1743501" y="81165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5"/>
                </a:lnTo>
                <a:lnTo>
                  <a:pt x="1719727" y="81165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14"/>
                </a:lnTo>
                <a:lnTo>
                  <a:pt x="1690634" y="65114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14"/>
                </a:lnTo>
                <a:lnTo>
                  <a:pt x="1670730" y="65114"/>
                </a:lnTo>
                <a:lnTo>
                  <a:pt x="1670730" y="0"/>
                </a:lnTo>
                <a:lnTo>
                  <a:pt x="0" y="0"/>
                </a:lnTo>
                <a:lnTo>
                  <a:pt x="0" y="81962"/>
                </a:lnTo>
                <a:lnTo>
                  <a:pt x="947181" y="81962"/>
                </a:lnTo>
                <a:lnTo>
                  <a:pt x="947181" y="67930"/>
                </a:lnTo>
                <a:lnTo>
                  <a:pt x="948476" y="66644"/>
                </a:lnTo>
                <a:lnTo>
                  <a:pt x="1717639" y="66644"/>
                </a:lnTo>
                <a:lnTo>
                  <a:pt x="1718995" y="67930"/>
                </a:lnTo>
                <a:lnTo>
                  <a:pt x="1718995" y="81962"/>
                </a:lnTo>
                <a:lnTo>
                  <a:pt x="1800895" y="81962"/>
                </a:lnTo>
                <a:close/>
              </a:path>
              <a:path w="1801495" h="82550">
                <a:moveTo>
                  <a:pt x="947257" y="81962"/>
                </a:moveTo>
                <a:lnTo>
                  <a:pt x="947181" y="81521"/>
                </a:lnTo>
                <a:lnTo>
                  <a:pt x="947181" y="81962"/>
                </a:lnTo>
                <a:close/>
              </a:path>
              <a:path w="1801495" h="82550">
                <a:moveTo>
                  <a:pt x="1718995" y="81962"/>
                </a:moveTo>
                <a:lnTo>
                  <a:pt x="1718995" y="81521"/>
                </a:lnTo>
                <a:lnTo>
                  <a:pt x="1718919" y="81962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3472" y="450300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5">
                <a:moveTo>
                  <a:pt x="731" y="5327"/>
                </a:moveTo>
                <a:lnTo>
                  <a:pt x="731" y="0"/>
                </a:lnTo>
                <a:lnTo>
                  <a:pt x="0" y="0"/>
                </a:lnTo>
                <a:lnTo>
                  <a:pt x="0" y="5327"/>
                </a:lnTo>
                <a:lnTo>
                  <a:pt x="73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59776" y="450300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5">
                <a:moveTo>
                  <a:pt x="6126" y="5327"/>
                </a:moveTo>
                <a:lnTo>
                  <a:pt x="6126" y="0"/>
                </a:lnTo>
                <a:lnTo>
                  <a:pt x="0" y="0"/>
                </a:lnTo>
                <a:lnTo>
                  <a:pt x="0" y="5327"/>
                </a:lnTo>
                <a:lnTo>
                  <a:pt x="6126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41397" y="45030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4587" y="5327"/>
                </a:moveTo>
                <a:lnTo>
                  <a:pt x="4587" y="0"/>
                </a:lnTo>
                <a:lnTo>
                  <a:pt x="0" y="0"/>
                </a:lnTo>
                <a:lnTo>
                  <a:pt x="0" y="5327"/>
                </a:lnTo>
                <a:lnTo>
                  <a:pt x="4587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26050" y="450300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5">
                <a:moveTo>
                  <a:pt x="10759" y="5327"/>
                </a:moveTo>
                <a:lnTo>
                  <a:pt x="10759" y="0"/>
                </a:lnTo>
                <a:lnTo>
                  <a:pt x="0" y="0"/>
                </a:lnTo>
                <a:lnTo>
                  <a:pt x="0" y="5327"/>
                </a:lnTo>
                <a:lnTo>
                  <a:pt x="10759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10734" y="450300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5">
                <a:moveTo>
                  <a:pt x="2301" y="5327"/>
                </a:moveTo>
                <a:lnTo>
                  <a:pt x="2301" y="0"/>
                </a:lnTo>
                <a:lnTo>
                  <a:pt x="0" y="0"/>
                </a:lnTo>
                <a:lnTo>
                  <a:pt x="0" y="5327"/>
                </a:lnTo>
                <a:lnTo>
                  <a:pt x="230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67864" y="450300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5">
                <a:moveTo>
                  <a:pt x="16078" y="5327"/>
                </a:moveTo>
                <a:lnTo>
                  <a:pt x="16078" y="0"/>
                </a:lnTo>
                <a:lnTo>
                  <a:pt x="0" y="0"/>
                </a:lnTo>
                <a:lnTo>
                  <a:pt x="0" y="5327"/>
                </a:lnTo>
                <a:lnTo>
                  <a:pt x="16078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93308" y="452964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27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93430" y="484760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67900" y="477893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31"/>
                </a:lnTo>
                <a:lnTo>
                  <a:pt x="1270" y="13731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40489" y="531062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64039" y="238178"/>
            <a:ext cx="129433" cy="298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15264" y="378835"/>
            <a:ext cx="2251710" cy="467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Η τεχνική Use Case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Points</a:t>
            </a:r>
            <a:endParaRPr sz="13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15264" y="822220"/>
            <a:ext cx="128143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Βήματα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της</a:t>
            </a:r>
            <a:r>
              <a:rPr sz="1150" u="sng" spc="-5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UCP</a:t>
            </a:r>
            <a:endParaRPr sz="11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27586" y="245053"/>
            <a:ext cx="13525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850">
              <a:latin typeface="Georgia"/>
              <a:cs typeface="Georgia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648918"/>
              </p:ext>
            </p:extLst>
          </p:nvPr>
        </p:nvGraphicFramePr>
        <p:xfrm>
          <a:off x="6256020" y="1131639"/>
          <a:ext cx="3533140" cy="2199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630"/>
                <a:gridCol w="2239010"/>
                <a:gridCol w="698500"/>
              </a:tblGrid>
              <a:tr h="258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Παράγοντας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Περιγραφή </a:t>
                      </a:r>
                      <a:r>
                        <a:rPr sz="6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τεχνικών </a:t>
                      </a: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παραγόντων</a:t>
                      </a:r>
                      <a:r>
                        <a:rPr sz="650" b="1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πολυπλοκότητας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Βάρος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02905">
                <a:tc>
                  <a:txBody>
                    <a:bodyPr/>
                    <a:lstStyle/>
                    <a:p>
                      <a:pPr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strike="dblStrike" spc="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Τ1</a:t>
                      </a:r>
                      <a:endParaRPr sz="650" strike="dblStrike" baseline="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strike="dblStrike" spc="5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Είναι κατανεμημένο</a:t>
                      </a:r>
                      <a:r>
                        <a:rPr sz="650" strike="dblStrike" spc="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σύστημα</a:t>
                      </a:r>
                      <a:endParaRPr sz="650" strike="dblStrike" baseline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strike="dblStrike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650" strike="dblStrike" baseline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258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trike="dblStrike" spc="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Τ2</a:t>
                      </a:r>
                      <a:endParaRPr sz="650" strike="dblStrike" baseline="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7865" marR="174625" indent="-515620">
                        <a:lnSpc>
                          <a:spcPts val="810"/>
                        </a:lnSpc>
                        <a:spcBef>
                          <a:spcPts val="5"/>
                        </a:spcBef>
                      </a:pPr>
                      <a:r>
                        <a:rPr sz="650" strike="dblStrike" spc="5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Υπάρχουν απαιτήσεις </a:t>
                      </a:r>
                      <a:r>
                        <a:rPr sz="650" strike="dblStrike" spc="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απόδοσης (performance) </a:t>
                      </a:r>
                      <a:r>
                        <a:rPr sz="650" strike="dblStrike" spc="15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ή  </a:t>
                      </a:r>
                      <a:r>
                        <a:rPr sz="650" strike="dblStrike" spc="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απόκρισης</a:t>
                      </a:r>
                      <a:r>
                        <a:rPr sz="650" strike="dblStrike" spc="-25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trike="dblStrike" spc="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(response)</a:t>
                      </a:r>
                      <a:endParaRPr sz="650" strike="dblStrike" baseline="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trike="dblStrike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650" strike="dblStrike" baseline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2580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trike="dblStrike" spc="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Τ3</a:t>
                      </a:r>
                      <a:endParaRPr sz="650" strike="dblStrike" baseline="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1230" marR="114300" indent="-830580">
                        <a:lnSpc>
                          <a:spcPts val="810"/>
                        </a:lnSpc>
                        <a:spcBef>
                          <a:spcPts val="5"/>
                        </a:spcBef>
                      </a:pPr>
                      <a:r>
                        <a:rPr sz="650" strike="dblStrike" spc="5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Υπάρχουν απαιτήσεις </a:t>
                      </a:r>
                      <a:r>
                        <a:rPr sz="650" strike="dblStrike" spc="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για την </a:t>
                      </a:r>
                      <a:r>
                        <a:rPr sz="650" strike="dblStrike" spc="5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αποδοτικότητα </a:t>
                      </a:r>
                      <a:r>
                        <a:rPr sz="650" strike="dblStrike" spc="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τελικών  χρηστών</a:t>
                      </a:r>
                      <a:endParaRPr sz="650" strike="dblStrike" baseline="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trike="dblStrike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650" strike="dblStrike" baseline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720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trike="dblStrike" spc="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Τ4</a:t>
                      </a:r>
                      <a:endParaRPr sz="650" strike="dblStrike" baseline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trike="dblStrike" spc="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Υπάρχει σύνθετη εσωτερική</a:t>
                      </a:r>
                      <a:r>
                        <a:rPr sz="650" strike="dblStrike" spc="-35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trike="dblStrike" spc="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επεξεργασία</a:t>
                      </a:r>
                      <a:endParaRPr sz="650" strike="dblStrike" baseline="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trike="dblStrike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650" strike="dblStrike" baseline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258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trike="dblStrike" spc="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Τ5</a:t>
                      </a:r>
                      <a:endParaRPr sz="650" strike="dblStrike" baseline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trike="dblStrike" spc="5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Αναπτύσσεται επαναχρησιμοποιήσιμος</a:t>
                      </a:r>
                      <a:r>
                        <a:rPr sz="650" strike="dblStrike" spc="-5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trike="dblStrike" spc="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κώδικας</a:t>
                      </a:r>
                      <a:endParaRPr sz="650" strike="dblStrike" baseline="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trike="dblStrike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650" strike="dblStrike" baseline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02900">
                <a:tc>
                  <a:txBody>
                    <a:bodyPr/>
                    <a:lstStyle/>
                    <a:p>
                      <a:pPr algn="ctr">
                        <a:lnSpc>
                          <a:spcPts val="700"/>
                        </a:lnSpc>
                        <a:spcBef>
                          <a:spcPts val="5"/>
                        </a:spcBef>
                      </a:pPr>
                      <a:r>
                        <a:rPr sz="650" strike="dblStrike" spc="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Τ6</a:t>
                      </a:r>
                      <a:endParaRPr sz="650" strike="dblStrike" baseline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700"/>
                        </a:lnSpc>
                        <a:spcBef>
                          <a:spcPts val="5"/>
                        </a:spcBef>
                      </a:pPr>
                      <a:r>
                        <a:rPr sz="650" strike="dblStrike" spc="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Ευκολία</a:t>
                      </a:r>
                      <a:r>
                        <a:rPr sz="650" strike="dblStrike" spc="-2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trike="dblStrike" spc="5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εγκατάστασης</a:t>
                      </a:r>
                      <a:endParaRPr sz="650" strike="dblStrike" baseline="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00"/>
                        </a:lnSpc>
                        <a:spcBef>
                          <a:spcPts val="5"/>
                        </a:spcBef>
                      </a:pPr>
                      <a:r>
                        <a:rPr sz="650" strike="dblStrike" spc="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0,5</a:t>
                      </a:r>
                      <a:endParaRPr sz="650" strike="dblStrike" baseline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02915">
                <a:tc>
                  <a:txBody>
                    <a:bodyPr/>
                    <a:lstStyle/>
                    <a:p>
                      <a:pPr algn="ctr">
                        <a:lnSpc>
                          <a:spcPts val="700"/>
                        </a:lnSpc>
                        <a:spcBef>
                          <a:spcPts val="5"/>
                        </a:spcBef>
                      </a:pPr>
                      <a:r>
                        <a:rPr sz="650" strike="dblStrike" spc="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Τ7</a:t>
                      </a:r>
                      <a:endParaRPr sz="650" strike="dblStrike" baseline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00"/>
                        </a:lnSpc>
                        <a:spcBef>
                          <a:spcPts val="5"/>
                        </a:spcBef>
                      </a:pPr>
                      <a:r>
                        <a:rPr sz="650" strike="dblStrike" spc="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Ευχρηστία</a:t>
                      </a:r>
                      <a:endParaRPr sz="650" strike="dblStrike" baseline="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00"/>
                        </a:lnSpc>
                        <a:spcBef>
                          <a:spcPts val="5"/>
                        </a:spcBef>
                      </a:pPr>
                      <a:r>
                        <a:rPr sz="650" strike="dblStrike" spc="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0,5</a:t>
                      </a:r>
                      <a:endParaRPr sz="650" strike="dblStrike" baseline="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02900">
                <a:tc>
                  <a:txBody>
                    <a:bodyPr/>
                    <a:lstStyle/>
                    <a:p>
                      <a:pPr algn="ctr">
                        <a:lnSpc>
                          <a:spcPts val="700"/>
                        </a:lnSpc>
                        <a:spcBef>
                          <a:spcPts val="5"/>
                        </a:spcBef>
                      </a:pPr>
                      <a:r>
                        <a:rPr sz="650" strike="dblStrike" spc="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Τ8</a:t>
                      </a:r>
                      <a:endParaRPr sz="650" strike="dblStrike" baseline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00"/>
                        </a:lnSpc>
                        <a:spcBef>
                          <a:spcPts val="5"/>
                        </a:spcBef>
                      </a:pPr>
                      <a:r>
                        <a:rPr sz="650" strike="dblStrike" spc="5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Φορητότητα</a:t>
                      </a:r>
                      <a:r>
                        <a:rPr sz="650" strike="dblStrike" spc="-15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trike="dblStrike" spc="5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(portability)</a:t>
                      </a:r>
                      <a:endParaRPr sz="650" strike="dblStrike" baseline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00"/>
                        </a:lnSpc>
                        <a:spcBef>
                          <a:spcPts val="5"/>
                        </a:spcBef>
                      </a:pPr>
                      <a:r>
                        <a:rPr sz="650" strike="dblStrike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650" strike="dblStrike" baseline="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02915">
                <a:tc>
                  <a:txBody>
                    <a:bodyPr/>
                    <a:lstStyle/>
                    <a:p>
                      <a:pPr algn="ctr">
                        <a:lnSpc>
                          <a:spcPts val="700"/>
                        </a:lnSpc>
                        <a:spcBef>
                          <a:spcPts val="5"/>
                        </a:spcBef>
                      </a:pPr>
                      <a:r>
                        <a:rPr sz="650" strike="dblStrike" spc="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Τ9</a:t>
                      </a:r>
                      <a:endParaRPr sz="650" strike="dblStrike" baseline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00"/>
                        </a:lnSpc>
                        <a:spcBef>
                          <a:spcPts val="5"/>
                        </a:spcBef>
                      </a:pPr>
                      <a:r>
                        <a:rPr sz="650" strike="dblStrike" spc="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Ευκολία</a:t>
                      </a:r>
                      <a:r>
                        <a:rPr sz="650" strike="dblStrike" spc="-25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trike="dblStrike" spc="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αλλαγής</a:t>
                      </a:r>
                      <a:endParaRPr sz="650" strike="dblStrike" baseline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00"/>
                        </a:lnSpc>
                        <a:spcBef>
                          <a:spcPts val="5"/>
                        </a:spcBef>
                      </a:pPr>
                      <a:r>
                        <a:rPr sz="650" strike="dblStrike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650" strike="dblStrike" baseline="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02930">
                <a:tc>
                  <a:txBody>
                    <a:bodyPr/>
                    <a:lstStyle/>
                    <a:p>
                      <a:pPr algn="ctr">
                        <a:lnSpc>
                          <a:spcPts val="700"/>
                        </a:lnSpc>
                        <a:spcBef>
                          <a:spcPts val="5"/>
                        </a:spcBef>
                      </a:pPr>
                      <a:r>
                        <a:rPr sz="650" strike="dblStrike" spc="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Τ10</a:t>
                      </a:r>
                      <a:endParaRPr sz="650" strike="dblStrike" baseline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00"/>
                        </a:lnSpc>
                        <a:spcBef>
                          <a:spcPts val="5"/>
                        </a:spcBef>
                      </a:pPr>
                      <a:r>
                        <a:rPr sz="650" strike="dblStrike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Ταυτόχρονη</a:t>
                      </a:r>
                      <a:r>
                        <a:rPr sz="650" strike="dblStrike" spc="-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trike="dblStrike" spc="5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λειτουργία</a:t>
                      </a:r>
                      <a:endParaRPr sz="650" strike="dblStrike" baseline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00"/>
                        </a:lnSpc>
                        <a:spcBef>
                          <a:spcPts val="5"/>
                        </a:spcBef>
                      </a:pPr>
                      <a:r>
                        <a:rPr sz="650" strike="dblStrike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650" strike="dblStrike" baseline="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02900">
                <a:tc>
                  <a:txBody>
                    <a:bodyPr/>
                    <a:lstStyle/>
                    <a:p>
                      <a:pPr algn="ctr">
                        <a:lnSpc>
                          <a:spcPts val="700"/>
                        </a:lnSpc>
                        <a:spcBef>
                          <a:spcPts val="5"/>
                        </a:spcBef>
                      </a:pPr>
                      <a:r>
                        <a:rPr sz="650" strike="dblStrike" spc="-5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Τ11</a:t>
                      </a:r>
                      <a:endParaRPr sz="650" strike="dblStrike" baseline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00"/>
                        </a:lnSpc>
                        <a:spcBef>
                          <a:spcPts val="5"/>
                        </a:spcBef>
                      </a:pPr>
                      <a:r>
                        <a:rPr sz="650" strike="dblStrike" spc="5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Απαιτήσεις </a:t>
                      </a:r>
                      <a:r>
                        <a:rPr sz="650" strike="dblStrike" spc="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για</a:t>
                      </a:r>
                      <a:r>
                        <a:rPr sz="650" strike="dblStrike" spc="-2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trike="dblStrike" spc="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ασφάλεια</a:t>
                      </a:r>
                      <a:endParaRPr sz="650" strike="dblStrike" baseline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00"/>
                        </a:lnSpc>
                        <a:spcBef>
                          <a:spcPts val="5"/>
                        </a:spcBef>
                      </a:pPr>
                      <a:r>
                        <a:rPr sz="650" strike="dblStrike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650" strike="dblStrike" baseline="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02915">
                <a:tc>
                  <a:txBody>
                    <a:bodyPr/>
                    <a:lstStyle/>
                    <a:p>
                      <a:pPr algn="ctr">
                        <a:lnSpc>
                          <a:spcPts val="700"/>
                        </a:lnSpc>
                        <a:spcBef>
                          <a:spcPts val="5"/>
                        </a:spcBef>
                      </a:pPr>
                      <a:r>
                        <a:rPr sz="650" strike="dblStrike" spc="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Τ12</a:t>
                      </a:r>
                      <a:endParaRPr sz="650" strike="dblStrike" baseline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00"/>
                        </a:lnSpc>
                        <a:spcBef>
                          <a:spcPts val="5"/>
                        </a:spcBef>
                      </a:pPr>
                      <a:r>
                        <a:rPr sz="650" strike="dblStrike" spc="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Παρέχει πρόσβαση σε</a:t>
                      </a:r>
                      <a:r>
                        <a:rPr sz="650" strike="dblStrike" spc="-4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trike="dblStrike" spc="5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τρίτους</a:t>
                      </a:r>
                      <a:endParaRPr sz="650" strike="dblStrike" baseline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00"/>
                        </a:lnSpc>
                        <a:spcBef>
                          <a:spcPts val="5"/>
                        </a:spcBef>
                      </a:pPr>
                      <a:r>
                        <a:rPr sz="650" strike="dblStrike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650" strike="dblStrike" baseline="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720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50" strike="dblStrike" spc="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Τ13</a:t>
                      </a:r>
                      <a:endParaRPr sz="650" strike="dblStrike" baseline="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50" strike="dblStrike" spc="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Ειδικές ανάγκες εκπαίδευσης</a:t>
                      </a:r>
                      <a:r>
                        <a:rPr sz="650" strike="dblStrike" spc="-5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trike="dblStrike" spc="10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χρηστών</a:t>
                      </a:r>
                      <a:endParaRPr sz="650" strike="dblStrike" baseline="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50" strike="dblStrike" baseline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650" strike="dblStrike" baseline="0" dirty="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7178672" y="949200"/>
            <a:ext cx="2032635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b="1" spc="-10" dirty="0">
                <a:solidFill>
                  <a:srgbClr val="231F20"/>
                </a:solidFill>
                <a:latin typeface="Arial"/>
                <a:cs typeface="Arial"/>
              </a:rPr>
              <a:t>Τεχνικοί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Παράγοντες</a:t>
            </a:r>
            <a:r>
              <a:rPr sz="850" b="1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Πολυπλοκότητας</a:t>
            </a:r>
            <a:endParaRPr sz="8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4695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9234" y="4215026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50" y="0"/>
                </a:lnTo>
              </a:path>
            </a:pathLst>
          </a:custGeom>
          <a:ln w="24490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9234" y="4009826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10" h="150495">
                <a:moveTo>
                  <a:pt x="0" y="0"/>
                </a:moveTo>
                <a:lnTo>
                  <a:pt x="0" y="150072"/>
                </a:lnTo>
                <a:lnTo>
                  <a:pt x="4410334" y="150072"/>
                </a:lnTo>
                <a:lnTo>
                  <a:pt x="4410334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9234" y="415837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10" h="44450">
                <a:moveTo>
                  <a:pt x="0" y="44410"/>
                </a:moveTo>
                <a:lnTo>
                  <a:pt x="4410334" y="44410"/>
                </a:lnTo>
                <a:lnTo>
                  <a:pt x="4410334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08685" y="4205460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08685" y="4227271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80" y="81960"/>
                </a:moveTo>
                <a:lnTo>
                  <a:pt x="1800880" y="0"/>
                </a:lnTo>
                <a:lnTo>
                  <a:pt x="1800148" y="0"/>
                </a:lnTo>
                <a:lnTo>
                  <a:pt x="1800148" y="81168"/>
                </a:lnTo>
                <a:lnTo>
                  <a:pt x="1772579" y="81168"/>
                </a:lnTo>
                <a:lnTo>
                  <a:pt x="1772579" y="0"/>
                </a:lnTo>
                <a:lnTo>
                  <a:pt x="1766453" y="0"/>
                </a:lnTo>
                <a:lnTo>
                  <a:pt x="1766453" y="81168"/>
                </a:lnTo>
                <a:lnTo>
                  <a:pt x="1752676" y="81168"/>
                </a:lnTo>
                <a:lnTo>
                  <a:pt x="1752676" y="0"/>
                </a:lnTo>
                <a:lnTo>
                  <a:pt x="1748073" y="0"/>
                </a:lnTo>
                <a:lnTo>
                  <a:pt x="1748073" y="81168"/>
                </a:lnTo>
                <a:lnTo>
                  <a:pt x="1743486" y="81168"/>
                </a:lnTo>
                <a:lnTo>
                  <a:pt x="1743486" y="0"/>
                </a:lnTo>
                <a:lnTo>
                  <a:pt x="1732727" y="0"/>
                </a:lnTo>
                <a:lnTo>
                  <a:pt x="1732727" y="81168"/>
                </a:lnTo>
                <a:lnTo>
                  <a:pt x="1719712" y="81168"/>
                </a:lnTo>
                <a:lnTo>
                  <a:pt x="1719712" y="0"/>
                </a:lnTo>
                <a:lnTo>
                  <a:pt x="1717410" y="0"/>
                </a:lnTo>
                <a:lnTo>
                  <a:pt x="1717410" y="65120"/>
                </a:lnTo>
                <a:lnTo>
                  <a:pt x="1690618" y="65120"/>
                </a:lnTo>
                <a:lnTo>
                  <a:pt x="1690618" y="0"/>
                </a:lnTo>
                <a:lnTo>
                  <a:pt x="1674540" y="0"/>
                </a:lnTo>
                <a:lnTo>
                  <a:pt x="1674540" y="65120"/>
                </a:lnTo>
                <a:lnTo>
                  <a:pt x="1670715" y="65120"/>
                </a:lnTo>
                <a:lnTo>
                  <a:pt x="1670715" y="0"/>
                </a:lnTo>
                <a:lnTo>
                  <a:pt x="0" y="0"/>
                </a:lnTo>
                <a:lnTo>
                  <a:pt x="0" y="81960"/>
                </a:lnTo>
                <a:lnTo>
                  <a:pt x="947166" y="81960"/>
                </a:lnTo>
                <a:lnTo>
                  <a:pt x="947166" y="67939"/>
                </a:lnTo>
                <a:lnTo>
                  <a:pt x="948461" y="66659"/>
                </a:lnTo>
                <a:lnTo>
                  <a:pt x="1717639" y="66659"/>
                </a:lnTo>
                <a:lnTo>
                  <a:pt x="1718980" y="67939"/>
                </a:lnTo>
                <a:lnTo>
                  <a:pt x="1718980" y="81960"/>
                </a:lnTo>
                <a:lnTo>
                  <a:pt x="1800880" y="81960"/>
                </a:lnTo>
                <a:close/>
              </a:path>
              <a:path w="1801495" h="82550">
                <a:moveTo>
                  <a:pt x="947242" y="81960"/>
                </a:moveTo>
                <a:lnTo>
                  <a:pt x="947166" y="81518"/>
                </a:lnTo>
                <a:lnTo>
                  <a:pt x="947166" y="81960"/>
                </a:lnTo>
                <a:close/>
              </a:path>
              <a:path w="1801495" h="82550">
                <a:moveTo>
                  <a:pt x="1718980" y="81960"/>
                </a:moveTo>
                <a:lnTo>
                  <a:pt x="1718980" y="81518"/>
                </a:lnTo>
                <a:lnTo>
                  <a:pt x="1718904" y="8196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08834" y="4221952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731" y="5318"/>
                </a:moveTo>
                <a:lnTo>
                  <a:pt x="731" y="0"/>
                </a:lnTo>
                <a:lnTo>
                  <a:pt x="0" y="0"/>
                </a:lnTo>
                <a:lnTo>
                  <a:pt x="0" y="5318"/>
                </a:lnTo>
                <a:lnTo>
                  <a:pt x="73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75138" y="422195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6126" y="5318"/>
                </a:moveTo>
                <a:lnTo>
                  <a:pt x="6126" y="0"/>
                </a:lnTo>
                <a:lnTo>
                  <a:pt x="0" y="0"/>
                </a:lnTo>
                <a:lnTo>
                  <a:pt x="0" y="5318"/>
                </a:lnTo>
                <a:lnTo>
                  <a:pt x="6126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56759" y="422195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602" y="5318"/>
                </a:moveTo>
                <a:lnTo>
                  <a:pt x="4602" y="0"/>
                </a:lnTo>
                <a:lnTo>
                  <a:pt x="0" y="0"/>
                </a:lnTo>
                <a:lnTo>
                  <a:pt x="0" y="5318"/>
                </a:lnTo>
                <a:lnTo>
                  <a:pt x="4602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41413" y="4221952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10759" y="5318"/>
                </a:moveTo>
                <a:lnTo>
                  <a:pt x="10759" y="0"/>
                </a:lnTo>
                <a:lnTo>
                  <a:pt x="0" y="0"/>
                </a:lnTo>
                <a:lnTo>
                  <a:pt x="0" y="5318"/>
                </a:lnTo>
                <a:lnTo>
                  <a:pt x="10759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26096" y="4221952"/>
            <a:ext cx="2540" cy="5715"/>
          </a:xfrm>
          <a:custGeom>
            <a:avLst/>
            <a:gdLst/>
            <a:ahLst/>
            <a:cxnLst/>
            <a:rect l="l" t="t" r="r" b="b"/>
            <a:pathLst>
              <a:path w="2539" h="5714">
                <a:moveTo>
                  <a:pt x="2301" y="5318"/>
                </a:moveTo>
                <a:lnTo>
                  <a:pt x="2301" y="0"/>
                </a:lnTo>
                <a:lnTo>
                  <a:pt x="0" y="0"/>
                </a:lnTo>
                <a:lnTo>
                  <a:pt x="0" y="5318"/>
                </a:lnTo>
                <a:lnTo>
                  <a:pt x="230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83226" y="4221952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10" h="5714">
                <a:moveTo>
                  <a:pt x="16078" y="5318"/>
                </a:moveTo>
                <a:lnTo>
                  <a:pt x="16078" y="0"/>
                </a:lnTo>
                <a:lnTo>
                  <a:pt x="0" y="0"/>
                </a:lnTo>
                <a:lnTo>
                  <a:pt x="0" y="5318"/>
                </a:lnTo>
                <a:lnTo>
                  <a:pt x="16078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08685" y="42246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15" y="0"/>
                </a:lnTo>
              </a:path>
            </a:pathLst>
          </a:custGeom>
          <a:ln w="5318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07689" y="4256402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39">
                <a:moveTo>
                  <a:pt x="0" y="0"/>
                </a:moveTo>
                <a:lnTo>
                  <a:pt x="1475739" y="0"/>
                </a:lnTo>
              </a:path>
            </a:pathLst>
          </a:custGeom>
          <a:ln w="13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83429" y="4249690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412"/>
                </a:lnTo>
                <a:lnTo>
                  <a:pt x="1269" y="13412"/>
                </a:lnTo>
                <a:lnTo>
                  <a:pt x="12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55851" y="4302716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79401" y="4009826"/>
            <a:ext cx="129427" cy="298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30636" y="4150483"/>
            <a:ext cx="2251710" cy="64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Η τεχνική Use Case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Points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Βήματα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της UCP</a:t>
            </a:r>
            <a:endParaRPr sz="11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660072" y="4016699"/>
            <a:ext cx="11811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5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5</a:t>
            </a:r>
            <a:endParaRPr sz="850">
              <a:latin typeface="Georgia"/>
              <a:cs typeface="Georgia"/>
            </a:endParaRPr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1200481" y="5072040"/>
          <a:ext cx="2903853" cy="1528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064"/>
                <a:gridCol w="859789"/>
              </a:tblGrid>
              <a:tr h="117607">
                <a:tc>
                  <a:txBody>
                    <a:bodyPr/>
                    <a:lstStyle/>
                    <a:p>
                      <a:pPr marL="33020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Παράγοντας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Βάρος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17607">
                <a:tc>
                  <a:txBody>
                    <a:bodyPr/>
                    <a:lstStyle/>
                    <a:p>
                      <a:pPr marL="33020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Κατανεμημένο σύστημα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17607">
                <a:tc>
                  <a:txBody>
                    <a:bodyPr/>
                    <a:lstStyle/>
                    <a:p>
                      <a:pPr marL="33020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Απαιτήσεις</a:t>
                      </a:r>
                      <a:r>
                        <a:rPr sz="7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απόδοσης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17607">
                <a:tc>
                  <a:txBody>
                    <a:bodyPr/>
                    <a:lstStyle/>
                    <a:p>
                      <a:pPr marL="33020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Αποδοτικότητα </a:t>
                      </a:r>
                      <a:r>
                        <a:rPr sz="7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τελικών χρηστών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17607">
                <a:tc>
                  <a:txBody>
                    <a:bodyPr/>
                    <a:lstStyle/>
                    <a:p>
                      <a:pPr marL="33020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Σύνθετη εσωτερική</a:t>
                      </a: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επεξεργασία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17607">
                <a:tc>
                  <a:txBody>
                    <a:bodyPr/>
                    <a:lstStyle/>
                    <a:p>
                      <a:pPr marL="33020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Επαναχρησιμοποιήσιμος</a:t>
                      </a:r>
                      <a:r>
                        <a:rPr sz="7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κώδικας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17622">
                <a:tc>
                  <a:txBody>
                    <a:bodyPr/>
                    <a:lstStyle/>
                    <a:p>
                      <a:pPr marL="33020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Ευκολία</a:t>
                      </a:r>
                      <a:r>
                        <a:rPr sz="7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εγκατάστασης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0,5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17607">
                <a:tc>
                  <a:txBody>
                    <a:bodyPr/>
                    <a:lstStyle/>
                    <a:p>
                      <a:pPr marL="33020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Ευχρηστία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0,5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17607">
                <a:tc>
                  <a:txBody>
                    <a:bodyPr/>
                    <a:lstStyle/>
                    <a:p>
                      <a:pPr marL="33020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Ευκολία</a:t>
                      </a:r>
                      <a:r>
                        <a:rPr sz="7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αλλαγής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17607">
                <a:tc>
                  <a:txBody>
                    <a:bodyPr/>
                    <a:lstStyle/>
                    <a:p>
                      <a:pPr marL="33020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Ταυτόχρονη</a:t>
                      </a: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λειτουργία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17607">
                <a:tc>
                  <a:txBody>
                    <a:bodyPr/>
                    <a:lstStyle/>
                    <a:p>
                      <a:pPr marL="33020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Ασφάλεια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17607">
                <a:tc>
                  <a:txBody>
                    <a:bodyPr/>
                    <a:lstStyle/>
                    <a:p>
                      <a:pPr marL="33020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Πρόσβαση σε τρίτους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17607">
                <a:tc>
                  <a:txBody>
                    <a:bodyPr/>
                    <a:lstStyle/>
                    <a:p>
                      <a:pPr marL="33020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Εκπαίδευση</a:t>
                      </a:r>
                      <a:r>
                        <a:rPr sz="7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χρηστών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6" name="object 56"/>
          <p:cNvSpPr txBox="1"/>
          <p:nvPr/>
        </p:nvSpPr>
        <p:spPr>
          <a:xfrm>
            <a:off x="1716411" y="4881395"/>
            <a:ext cx="2032635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b="1" spc="-10" dirty="0">
                <a:solidFill>
                  <a:srgbClr val="231F20"/>
                </a:solidFill>
                <a:latin typeface="Arial"/>
                <a:cs typeface="Arial"/>
              </a:rPr>
              <a:t>Τεχνικοί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Παράγοντες</a:t>
            </a:r>
            <a:r>
              <a:rPr sz="850" b="1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Πολυπλοκότητας</a:t>
            </a:r>
            <a:endParaRPr sz="85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2323" y="3777995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83869" y="4215026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0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83869" y="4009826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09" h="150495">
                <a:moveTo>
                  <a:pt x="0" y="0"/>
                </a:moveTo>
                <a:lnTo>
                  <a:pt x="0" y="150072"/>
                </a:lnTo>
                <a:lnTo>
                  <a:pt x="4410318" y="15007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83869" y="415837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393308" y="4205460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393308" y="4227271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0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8"/>
                </a:lnTo>
                <a:lnTo>
                  <a:pt x="1772594" y="81168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8"/>
                </a:lnTo>
                <a:lnTo>
                  <a:pt x="1752676" y="81168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8"/>
                </a:lnTo>
                <a:lnTo>
                  <a:pt x="1743501" y="81168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8"/>
                </a:lnTo>
                <a:lnTo>
                  <a:pt x="1719727" y="81168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20"/>
                </a:lnTo>
                <a:lnTo>
                  <a:pt x="1690634" y="65120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20"/>
                </a:lnTo>
                <a:lnTo>
                  <a:pt x="1670730" y="65120"/>
                </a:lnTo>
                <a:lnTo>
                  <a:pt x="1670730" y="0"/>
                </a:lnTo>
                <a:lnTo>
                  <a:pt x="0" y="0"/>
                </a:lnTo>
                <a:lnTo>
                  <a:pt x="0" y="81960"/>
                </a:lnTo>
                <a:lnTo>
                  <a:pt x="947181" y="81960"/>
                </a:lnTo>
                <a:lnTo>
                  <a:pt x="947181" y="67939"/>
                </a:lnTo>
                <a:lnTo>
                  <a:pt x="948476" y="66659"/>
                </a:lnTo>
                <a:lnTo>
                  <a:pt x="1717639" y="66659"/>
                </a:lnTo>
                <a:lnTo>
                  <a:pt x="1718995" y="67939"/>
                </a:lnTo>
                <a:lnTo>
                  <a:pt x="1718995" y="81960"/>
                </a:lnTo>
                <a:lnTo>
                  <a:pt x="1800895" y="81960"/>
                </a:lnTo>
                <a:close/>
              </a:path>
              <a:path w="1801495" h="82550">
                <a:moveTo>
                  <a:pt x="947257" y="81960"/>
                </a:moveTo>
                <a:lnTo>
                  <a:pt x="947181" y="81518"/>
                </a:lnTo>
                <a:lnTo>
                  <a:pt x="947181" y="81960"/>
                </a:lnTo>
                <a:close/>
              </a:path>
              <a:path w="1801495" h="82550">
                <a:moveTo>
                  <a:pt x="1718995" y="81960"/>
                </a:moveTo>
                <a:lnTo>
                  <a:pt x="1718995" y="81518"/>
                </a:lnTo>
                <a:lnTo>
                  <a:pt x="1718919" y="8196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193472" y="4221952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731" y="5318"/>
                </a:moveTo>
                <a:lnTo>
                  <a:pt x="731" y="0"/>
                </a:lnTo>
                <a:lnTo>
                  <a:pt x="0" y="0"/>
                </a:lnTo>
                <a:lnTo>
                  <a:pt x="0" y="5318"/>
                </a:lnTo>
                <a:lnTo>
                  <a:pt x="73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159776" y="422195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6126" y="5318"/>
                </a:moveTo>
                <a:lnTo>
                  <a:pt x="6126" y="0"/>
                </a:lnTo>
                <a:lnTo>
                  <a:pt x="0" y="0"/>
                </a:lnTo>
                <a:lnTo>
                  <a:pt x="0" y="5318"/>
                </a:lnTo>
                <a:lnTo>
                  <a:pt x="6126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141397" y="422195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587" y="5318"/>
                </a:moveTo>
                <a:lnTo>
                  <a:pt x="4587" y="0"/>
                </a:lnTo>
                <a:lnTo>
                  <a:pt x="0" y="0"/>
                </a:lnTo>
                <a:lnTo>
                  <a:pt x="0" y="5318"/>
                </a:lnTo>
                <a:lnTo>
                  <a:pt x="4587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26050" y="4221952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10759" y="5318"/>
                </a:moveTo>
                <a:lnTo>
                  <a:pt x="10759" y="0"/>
                </a:lnTo>
                <a:lnTo>
                  <a:pt x="0" y="0"/>
                </a:lnTo>
                <a:lnTo>
                  <a:pt x="0" y="5318"/>
                </a:lnTo>
                <a:lnTo>
                  <a:pt x="10759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110734" y="4221952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4">
                <a:moveTo>
                  <a:pt x="2301" y="5318"/>
                </a:moveTo>
                <a:lnTo>
                  <a:pt x="2301" y="0"/>
                </a:lnTo>
                <a:lnTo>
                  <a:pt x="0" y="0"/>
                </a:lnTo>
                <a:lnTo>
                  <a:pt x="0" y="5318"/>
                </a:lnTo>
                <a:lnTo>
                  <a:pt x="230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067864" y="4221952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4">
                <a:moveTo>
                  <a:pt x="16078" y="5318"/>
                </a:moveTo>
                <a:lnTo>
                  <a:pt x="16078" y="0"/>
                </a:lnTo>
                <a:lnTo>
                  <a:pt x="0" y="0"/>
                </a:lnTo>
                <a:lnTo>
                  <a:pt x="0" y="5318"/>
                </a:lnTo>
                <a:lnTo>
                  <a:pt x="16078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93308" y="42246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18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93430" y="4256402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867900" y="4249530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42"/>
                </a:lnTo>
                <a:lnTo>
                  <a:pt x="1270" y="13742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340489" y="4302716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064039" y="4009826"/>
            <a:ext cx="129433" cy="2986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815264" y="4150483"/>
            <a:ext cx="2251710" cy="467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Η τεχνική Use Case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Points</a:t>
            </a:r>
            <a:endParaRPr sz="13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815264" y="4593858"/>
            <a:ext cx="128143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Βήματα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της</a:t>
            </a:r>
            <a:r>
              <a:rPr sz="1150" u="sng" spc="-5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UCP</a:t>
            </a:r>
            <a:endParaRPr sz="11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927586" y="4016699"/>
            <a:ext cx="13525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6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293341" y="5001629"/>
            <a:ext cx="1536065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Περιβαλλοντικοί</a:t>
            </a:r>
            <a:r>
              <a:rPr sz="850" b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Παράγοντες</a:t>
            </a:r>
            <a:endParaRPr sz="850">
              <a:latin typeface="Arial"/>
              <a:cs typeface="Arial"/>
            </a:endParaRPr>
          </a:p>
        </p:txBody>
      </p:sp>
      <p:graphicFrame>
        <p:nvGraphicFramePr>
          <p:cNvPr id="81" name="object 81"/>
          <p:cNvGraphicFramePr>
            <a:graphicFrameLocks noGrp="1"/>
          </p:cNvGraphicFramePr>
          <p:nvPr/>
        </p:nvGraphicFramePr>
        <p:xfrm>
          <a:off x="6576745" y="5215920"/>
          <a:ext cx="3031490" cy="1320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0285"/>
                <a:gridCol w="1244600"/>
                <a:gridCol w="776605"/>
              </a:tblGrid>
              <a:tr h="102915">
                <a:tc>
                  <a:txBody>
                    <a:bodyPr/>
                    <a:lstStyle/>
                    <a:p>
                      <a:pPr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Παράγοντας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Περιγραφή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Βάρος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911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Οικειότητα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με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το</a:t>
                      </a:r>
                      <a:r>
                        <a:rPr sz="65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πρόγραμμα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1,5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02900">
                <a:tc>
                  <a:txBody>
                    <a:bodyPr/>
                    <a:lstStyle/>
                    <a:p>
                      <a:pPr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Εμπειρία</a:t>
                      </a:r>
                      <a:r>
                        <a:rPr sz="6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εφαρμογής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0,5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02915">
                <a:tc>
                  <a:txBody>
                    <a:bodyPr/>
                    <a:lstStyle/>
                    <a:p>
                      <a:pPr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Δοκιμάζει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2058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F4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245" marR="215900" indent="-212725">
                        <a:lnSpc>
                          <a:spcPts val="810"/>
                        </a:lnSpc>
                        <a:spcBef>
                          <a:spcPts val="1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Οδηγεί την</a:t>
                      </a:r>
                      <a:r>
                        <a:rPr sz="650" spc="-7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ικανότητα  αναλυτών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0,5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01706">
                <a:tc>
                  <a:txBody>
                    <a:bodyPr/>
                    <a:lstStyle/>
                    <a:p>
                      <a:pPr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F5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Κίνητρο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02915">
                <a:tc>
                  <a:txBody>
                    <a:bodyPr/>
                    <a:lstStyle/>
                    <a:p>
                      <a:pPr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F6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Σταθερές</a:t>
                      </a:r>
                      <a:r>
                        <a:rPr sz="6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απαιτήσεις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2058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F7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0" marR="181610" indent="-204470">
                        <a:lnSpc>
                          <a:spcPts val="810"/>
                        </a:lnSpc>
                        <a:spcBef>
                          <a:spcPts val="1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Μερικής</a:t>
                      </a:r>
                      <a:r>
                        <a:rPr sz="650" spc="-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απασχόλησης  εργαζόμενοι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2046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F8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 marR="265430" indent="15875">
                        <a:lnSpc>
                          <a:spcPts val="810"/>
                        </a:lnSpc>
                        <a:spcBef>
                          <a:spcPts val="1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Δύσκολη γλώσσα  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πρ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ο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γρα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μμ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ατ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ισμο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ύ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2" name="object 82"/>
          <p:cNvSpPr/>
          <p:nvPr/>
        </p:nvSpPr>
        <p:spPr>
          <a:xfrm>
            <a:off x="5346953" y="3777995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636" y="378835"/>
            <a:ext cx="2251710" cy="64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Η τεχνική Use Case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Points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Βήματα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της UCP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0306" y="245053"/>
            <a:ext cx="12827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850" spc="5" dirty="0">
                <a:solidFill>
                  <a:srgbClr val="FFFFFF"/>
                </a:solidFill>
                <a:latin typeface="Georgia"/>
                <a:cs typeface="Georgia"/>
              </a:rPr>
              <a:t>7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3341" y="3060023"/>
            <a:ext cx="679450" cy="0"/>
          </a:xfrm>
          <a:custGeom>
            <a:avLst/>
            <a:gdLst/>
            <a:ahLst/>
            <a:cxnLst/>
            <a:rect l="l" t="t" r="r" b="b"/>
            <a:pathLst>
              <a:path w="679450">
                <a:moveTo>
                  <a:pt x="0" y="0"/>
                </a:moveTo>
                <a:lnTo>
                  <a:pt x="679191" y="0"/>
                </a:lnTo>
              </a:path>
            </a:pathLst>
          </a:custGeom>
          <a:ln w="1176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54054" y="1155444"/>
            <a:ext cx="1536065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Περιβαλλοντικοί</a:t>
            </a:r>
            <a:r>
              <a:rPr sz="850" b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Παράγοντες</a:t>
            </a:r>
            <a:endParaRPr sz="85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214506" y="1410590"/>
          <a:ext cx="2901314" cy="1115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5764"/>
                <a:gridCol w="1225550"/>
              </a:tblGrid>
              <a:tr h="102905">
                <a:tc>
                  <a:txBody>
                    <a:bodyPr/>
                    <a:lstStyle/>
                    <a:p>
                      <a:pPr marL="635"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Παράγοντας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Βάρος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02905">
                <a:tc>
                  <a:txBody>
                    <a:bodyPr/>
                    <a:lstStyle/>
                    <a:p>
                      <a:pPr marL="635"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Οικειότητα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με τη</a:t>
                      </a:r>
                      <a:r>
                        <a:rPr sz="6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UML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02915">
                <a:tc>
                  <a:txBody>
                    <a:bodyPr/>
                    <a:lstStyle/>
                    <a:p>
                      <a:pPr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Εργασία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part</a:t>
                      </a:r>
                      <a:r>
                        <a:rPr sz="65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time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02900">
                <a:tc>
                  <a:txBody>
                    <a:bodyPr/>
                    <a:lstStyle/>
                    <a:p>
                      <a:pPr marL="635"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Ικανότητα</a:t>
                      </a:r>
                      <a:r>
                        <a:rPr sz="65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ανάλυσης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0,5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02900">
                <a:tc>
                  <a:txBody>
                    <a:bodyPr/>
                    <a:lstStyle/>
                    <a:p>
                      <a:pPr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Εμπειρία</a:t>
                      </a:r>
                      <a:r>
                        <a:rPr sz="6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εφαρμογής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0,5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976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Εμπειρία στην</a:t>
                      </a:r>
                      <a:r>
                        <a:rPr sz="65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αντικειμενοστρέφεια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02915">
                <a:tc>
                  <a:txBody>
                    <a:bodyPr/>
                    <a:lstStyle/>
                    <a:p>
                      <a:pPr marL="635"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Κίνητρο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976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Δυσκολία γλώσσας</a:t>
                      </a:r>
                      <a:r>
                        <a:rPr sz="650" spc="-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προγραμματισμού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02900">
                <a:tc>
                  <a:txBody>
                    <a:bodyPr/>
                    <a:lstStyle/>
                    <a:p>
                      <a:pPr algn="ctr">
                        <a:lnSpc>
                          <a:spcPts val="700"/>
                        </a:lnSpc>
                        <a:spcBef>
                          <a:spcPts val="5"/>
                        </a:spcBef>
                      </a:pP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Σταθερές</a:t>
                      </a:r>
                      <a:r>
                        <a:rPr sz="6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απαιτήσεις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7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6232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83869" y="443380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6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83869" y="238178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09" h="150495">
                <a:moveTo>
                  <a:pt x="0" y="0"/>
                </a:moveTo>
                <a:lnTo>
                  <a:pt x="0" y="150072"/>
                </a:lnTo>
                <a:lnTo>
                  <a:pt x="4410318" y="15007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83869" y="38672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93308" y="433807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93308" y="455628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2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5"/>
                </a:lnTo>
                <a:lnTo>
                  <a:pt x="1772594" y="81165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5"/>
                </a:lnTo>
                <a:lnTo>
                  <a:pt x="1752676" y="81165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5"/>
                </a:lnTo>
                <a:lnTo>
                  <a:pt x="1743501" y="81165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5"/>
                </a:lnTo>
                <a:lnTo>
                  <a:pt x="1719727" y="81165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14"/>
                </a:lnTo>
                <a:lnTo>
                  <a:pt x="1690634" y="65114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14"/>
                </a:lnTo>
                <a:lnTo>
                  <a:pt x="1670730" y="65114"/>
                </a:lnTo>
                <a:lnTo>
                  <a:pt x="1670730" y="0"/>
                </a:lnTo>
                <a:lnTo>
                  <a:pt x="0" y="0"/>
                </a:lnTo>
                <a:lnTo>
                  <a:pt x="0" y="81962"/>
                </a:lnTo>
                <a:lnTo>
                  <a:pt x="947181" y="81962"/>
                </a:lnTo>
                <a:lnTo>
                  <a:pt x="947181" y="67930"/>
                </a:lnTo>
                <a:lnTo>
                  <a:pt x="948476" y="66644"/>
                </a:lnTo>
                <a:lnTo>
                  <a:pt x="1717639" y="66644"/>
                </a:lnTo>
                <a:lnTo>
                  <a:pt x="1718995" y="67930"/>
                </a:lnTo>
                <a:lnTo>
                  <a:pt x="1718995" y="81962"/>
                </a:lnTo>
                <a:lnTo>
                  <a:pt x="1800895" y="81962"/>
                </a:lnTo>
                <a:close/>
              </a:path>
              <a:path w="1801495" h="82550">
                <a:moveTo>
                  <a:pt x="947257" y="81962"/>
                </a:moveTo>
                <a:lnTo>
                  <a:pt x="947181" y="81521"/>
                </a:lnTo>
                <a:lnTo>
                  <a:pt x="947181" y="81962"/>
                </a:lnTo>
                <a:close/>
              </a:path>
              <a:path w="1801495" h="82550">
                <a:moveTo>
                  <a:pt x="1718995" y="81962"/>
                </a:moveTo>
                <a:lnTo>
                  <a:pt x="1718995" y="81521"/>
                </a:lnTo>
                <a:lnTo>
                  <a:pt x="1718919" y="81962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93472" y="450300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5">
                <a:moveTo>
                  <a:pt x="731" y="5327"/>
                </a:moveTo>
                <a:lnTo>
                  <a:pt x="731" y="0"/>
                </a:lnTo>
                <a:lnTo>
                  <a:pt x="0" y="0"/>
                </a:lnTo>
                <a:lnTo>
                  <a:pt x="0" y="5327"/>
                </a:lnTo>
                <a:lnTo>
                  <a:pt x="73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59776" y="450300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5">
                <a:moveTo>
                  <a:pt x="6126" y="5327"/>
                </a:moveTo>
                <a:lnTo>
                  <a:pt x="6126" y="0"/>
                </a:lnTo>
                <a:lnTo>
                  <a:pt x="0" y="0"/>
                </a:lnTo>
                <a:lnTo>
                  <a:pt x="0" y="5327"/>
                </a:lnTo>
                <a:lnTo>
                  <a:pt x="6126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41397" y="45030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4587" y="5327"/>
                </a:moveTo>
                <a:lnTo>
                  <a:pt x="4587" y="0"/>
                </a:lnTo>
                <a:lnTo>
                  <a:pt x="0" y="0"/>
                </a:lnTo>
                <a:lnTo>
                  <a:pt x="0" y="5327"/>
                </a:lnTo>
                <a:lnTo>
                  <a:pt x="4587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126050" y="450300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5">
                <a:moveTo>
                  <a:pt x="10759" y="5327"/>
                </a:moveTo>
                <a:lnTo>
                  <a:pt x="10759" y="0"/>
                </a:lnTo>
                <a:lnTo>
                  <a:pt x="0" y="0"/>
                </a:lnTo>
                <a:lnTo>
                  <a:pt x="0" y="5327"/>
                </a:lnTo>
                <a:lnTo>
                  <a:pt x="10759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110734" y="450300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5">
                <a:moveTo>
                  <a:pt x="2301" y="5327"/>
                </a:moveTo>
                <a:lnTo>
                  <a:pt x="2301" y="0"/>
                </a:lnTo>
                <a:lnTo>
                  <a:pt x="0" y="0"/>
                </a:lnTo>
                <a:lnTo>
                  <a:pt x="0" y="5327"/>
                </a:lnTo>
                <a:lnTo>
                  <a:pt x="230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67864" y="450300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5">
                <a:moveTo>
                  <a:pt x="16078" y="5327"/>
                </a:moveTo>
                <a:lnTo>
                  <a:pt x="16078" y="0"/>
                </a:lnTo>
                <a:lnTo>
                  <a:pt x="0" y="0"/>
                </a:lnTo>
                <a:lnTo>
                  <a:pt x="0" y="5327"/>
                </a:lnTo>
                <a:lnTo>
                  <a:pt x="16078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93308" y="452964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27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93430" y="484760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867900" y="477893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31"/>
                </a:lnTo>
                <a:lnTo>
                  <a:pt x="1270" y="13731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340489" y="531062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064039" y="238178"/>
            <a:ext cx="129433" cy="298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815264" y="378835"/>
            <a:ext cx="2251710" cy="467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Η τεχνική Use Case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Points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15264" y="822220"/>
            <a:ext cx="128143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Βήματα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της</a:t>
            </a:r>
            <a:r>
              <a:rPr sz="1150" u="sng" spc="-5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UCP</a:t>
            </a:r>
            <a:endParaRPr sz="11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924652" y="245053"/>
            <a:ext cx="13843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8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783869" y="1124420"/>
            <a:ext cx="4410710" cy="316865"/>
          </a:xfrm>
          <a:custGeom>
            <a:avLst/>
            <a:gdLst/>
            <a:ahLst/>
            <a:cxnLst/>
            <a:rect l="l" t="t" r="r" b="b"/>
            <a:pathLst>
              <a:path w="4410709" h="316865">
                <a:moveTo>
                  <a:pt x="0" y="0"/>
                </a:moveTo>
                <a:lnTo>
                  <a:pt x="0" y="316551"/>
                </a:lnTo>
                <a:lnTo>
                  <a:pt x="4410318" y="316551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7DB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868197" y="1131061"/>
            <a:ext cx="4295775" cy="290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189">
              <a:lnSpc>
                <a:spcPct val="102099"/>
              </a:lnSpc>
              <a:spcBef>
                <a:spcPts val="95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5.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Υπολογίζουμε 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TFactor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από </a:t>
            </a:r>
            <a:r>
              <a:rPr sz="850" b="1" spc="-10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άθροισμα όλων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των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τεχνικών παραγόντων  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πολυπλοκότητας.</a:t>
            </a:r>
            <a:endParaRPr sz="8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783869" y="1518701"/>
            <a:ext cx="4410710" cy="644525"/>
          </a:xfrm>
          <a:custGeom>
            <a:avLst/>
            <a:gdLst/>
            <a:ahLst/>
            <a:cxnLst/>
            <a:rect l="l" t="t" r="r" b="b"/>
            <a:pathLst>
              <a:path w="4410709" h="644525">
                <a:moveTo>
                  <a:pt x="0" y="0"/>
                </a:moveTo>
                <a:lnTo>
                  <a:pt x="0" y="643973"/>
                </a:lnTo>
                <a:lnTo>
                  <a:pt x="4410318" y="643973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7DB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83869" y="2297689"/>
            <a:ext cx="4410710" cy="316865"/>
          </a:xfrm>
          <a:custGeom>
            <a:avLst/>
            <a:gdLst/>
            <a:ahLst/>
            <a:cxnLst/>
            <a:rect l="l" t="t" r="r" b="b"/>
            <a:pathLst>
              <a:path w="4410709" h="316864">
                <a:moveTo>
                  <a:pt x="0" y="0"/>
                </a:moveTo>
                <a:lnTo>
                  <a:pt x="0" y="316551"/>
                </a:lnTo>
                <a:lnTo>
                  <a:pt x="4410318" y="316551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7DB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868197" y="1525328"/>
            <a:ext cx="4295775" cy="10693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35890" indent="-123189">
              <a:lnSpc>
                <a:spcPct val="100000"/>
              </a:lnSpc>
              <a:spcBef>
                <a:spcPts val="120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6.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Υπολογίζουμε τον παράγοντας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τεχνικής 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πολυπλοκότητας</a:t>
            </a:r>
            <a:r>
              <a:rPr sz="850" b="1" spc="1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(Technical</a:t>
            </a:r>
            <a:endParaRPr sz="850">
              <a:latin typeface="Arial"/>
              <a:cs typeface="Arial"/>
            </a:endParaRPr>
          </a:p>
          <a:p>
            <a:pPr marL="135890">
              <a:lnSpc>
                <a:spcPct val="100000"/>
              </a:lnSpc>
              <a:spcBef>
                <a:spcPts val="20"/>
              </a:spcBef>
            </a:pP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Complexity Factor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–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TCF) με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βάση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τον</a:t>
            </a:r>
            <a:r>
              <a:rPr sz="850" b="1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τύπο: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TCF =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0,6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+</a:t>
            </a:r>
            <a:r>
              <a:rPr sz="850" b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0,01*Tfactor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35890" marR="5080" indent="-123189">
              <a:lnSpc>
                <a:spcPct val="102200"/>
              </a:lnSpc>
              <a:spcBef>
                <a:spcPts val="640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7.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Υπολογίζουμε 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Efactor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από 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άθροισμα όλων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των παραγόντων  περιβάλλοντος.</a:t>
            </a:r>
            <a:endParaRPr sz="8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783869" y="2714853"/>
            <a:ext cx="4410710" cy="644525"/>
          </a:xfrm>
          <a:custGeom>
            <a:avLst/>
            <a:gdLst/>
            <a:ahLst/>
            <a:cxnLst/>
            <a:rect l="l" t="t" r="r" b="b"/>
            <a:pathLst>
              <a:path w="4410709" h="644525">
                <a:moveTo>
                  <a:pt x="0" y="0"/>
                </a:moveTo>
                <a:lnTo>
                  <a:pt x="0" y="643967"/>
                </a:lnTo>
                <a:lnTo>
                  <a:pt x="4410318" y="643967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7DB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868197" y="2721840"/>
            <a:ext cx="4294505" cy="290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189">
              <a:lnSpc>
                <a:spcPct val="102200"/>
              </a:lnSpc>
              <a:spcBef>
                <a:spcPts val="95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8.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Υπολογίζουμε τον παράγοντα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περιβάλλοντος (Environment Factor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–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EF) με 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βάση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τον</a:t>
            </a:r>
            <a:r>
              <a:rPr sz="850" b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τύπο:</a:t>
            </a:r>
            <a:endParaRPr sz="8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45952" y="3155549"/>
            <a:ext cx="1338580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EF =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1,4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–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(0,03 *</a:t>
            </a:r>
            <a:r>
              <a:rPr sz="850" b="1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Efactor)</a:t>
            </a:r>
            <a:endParaRPr sz="8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34695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9234" y="4215026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50" y="0"/>
                </a:lnTo>
              </a:path>
            </a:pathLst>
          </a:custGeom>
          <a:ln w="24490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9234" y="4009826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10" h="150495">
                <a:moveTo>
                  <a:pt x="0" y="0"/>
                </a:moveTo>
                <a:lnTo>
                  <a:pt x="0" y="150072"/>
                </a:lnTo>
                <a:lnTo>
                  <a:pt x="4410334" y="150072"/>
                </a:lnTo>
                <a:lnTo>
                  <a:pt x="4410334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9234" y="415837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10" h="44450">
                <a:moveTo>
                  <a:pt x="0" y="44410"/>
                </a:moveTo>
                <a:lnTo>
                  <a:pt x="4410334" y="44410"/>
                </a:lnTo>
                <a:lnTo>
                  <a:pt x="4410334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08685" y="4205460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08685" y="4227271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80" y="81960"/>
                </a:moveTo>
                <a:lnTo>
                  <a:pt x="1800880" y="0"/>
                </a:lnTo>
                <a:lnTo>
                  <a:pt x="1800148" y="0"/>
                </a:lnTo>
                <a:lnTo>
                  <a:pt x="1800148" y="81168"/>
                </a:lnTo>
                <a:lnTo>
                  <a:pt x="1772579" y="81168"/>
                </a:lnTo>
                <a:lnTo>
                  <a:pt x="1772579" y="0"/>
                </a:lnTo>
                <a:lnTo>
                  <a:pt x="1766453" y="0"/>
                </a:lnTo>
                <a:lnTo>
                  <a:pt x="1766453" y="81168"/>
                </a:lnTo>
                <a:lnTo>
                  <a:pt x="1752676" y="81168"/>
                </a:lnTo>
                <a:lnTo>
                  <a:pt x="1752676" y="0"/>
                </a:lnTo>
                <a:lnTo>
                  <a:pt x="1748073" y="0"/>
                </a:lnTo>
                <a:lnTo>
                  <a:pt x="1748073" y="81168"/>
                </a:lnTo>
                <a:lnTo>
                  <a:pt x="1743486" y="81168"/>
                </a:lnTo>
                <a:lnTo>
                  <a:pt x="1743486" y="0"/>
                </a:lnTo>
                <a:lnTo>
                  <a:pt x="1732727" y="0"/>
                </a:lnTo>
                <a:lnTo>
                  <a:pt x="1732727" y="81168"/>
                </a:lnTo>
                <a:lnTo>
                  <a:pt x="1719712" y="81168"/>
                </a:lnTo>
                <a:lnTo>
                  <a:pt x="1719712" y="0"/>
                </a:lnTo>
                <a:lnTo>
                  <a:pt x="1717410" y="0"/>
                </a:lnTo>
                <a:lnTo>
                  <a:pt x="1717410" y="65120"/>
                </a:lnTo>
                <a:lnTo>
                  <a:pt x="1690618" y="65120"/>
                </a:lnTo>
                <a:lnTo>
                  <a:pt x="1690618" y="0"/>
                </a:lnTo>
                <a:lnTo>
                  <a:pt x="1674540" y="0"/>
                </a:lnTo>
                <a:lnTo>
                  <a:pt x="1674540" y="65120"/>
                </a:lnTo>
                <a:lnTo>
                  <a:pt x="1670715" y="65120"/>
                </a:lnTo>
                <a:lnTo>
                  <a:pt x="1670715" y="0"/>
                </a:lnTo>
                <a:lnTo>
                  <a:pt x="0" y="0"/>
                </a:lnTo>
                <a:lnTo>
                  <a:pt x="0" y="81960"/>
                </a:lnTo>
                <a:lnTo>
                  <a:pt x="947166" y="81960"/>
                </a:lnTo>
                <a:lnTo>
                  <a:pt x="947166" y="67939"/>
                </a:lnTo>
                <a:lnTo>
                  <a:pt x="948461" y="66659"/>
                </a:lnTo>
                <a:lnTo>
                  <a:pt x="1717639" y="66659"/>
                </a:lnTo>
                <a:lnTo>
                  <a:pt x="1718980" y="67939"/>
                </a:lnTo>
                <a:lnTo>
                  <a:pt x="1718980" y="81960"/>
                </a:lnTo>
                <a:lnTo>
                  <a:pt x="1800880" y="81960"/>
                </a:lnTo>
                <a:close/>
              </a:path>
              <a:path w="1801495" h="82550">
                <a:moveTo>
                  <a:pt x="947242" y="81960"/>
                </a:moveTo>
                <a:lnTo>
                  <a:pt x="947166" y="81518"/>
                </a:lnTo>
                <a:lnTo>
                  <a:pt x="947166" y="81960"/>
                </a:lnTo>
                <a:close/>
              </a:path>
              <a:path w="1801495" h="82550">
                <a:moveTo>
                  <a:pt x="1718980" y="81960"/>
                </a:moveTo>
                <a:lnTo>
                  <a:pt x="1718980" y="81518"/>
                </a:lnTo>
                <a:lnTo>
                  <a:pt x="1718904" y="8196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08834" y="4221952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731" y="5318"/>
                </a:moveTo>
                <a:lnTo>
                  <a:pt x="731" y="0"/>
                </a:lnTo>
                <a:lnTo>
                  <a:pt x="0" y="0"/>
                </a:lnTo>
                <a:lnTo>
                  <a:pt x="0" y="5318"/>
                </a:lnTo>
                <a:lnTo>
                  <a:pt x="73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75138" y="422195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6126" y="5318"/>
                </a:moveTo>
                <a:lnTo>
                  <a:pt x="6126" y="0"/>
                </a:lnTo>
                <a:lnTo>
                  <a:pt x="0" y="0"/>
                </a:lnTo>
                <a:lnTo>
                  <a:pt x="0" y="5318"/>
                </a:lnTo>
                <a:lnTo>
                  <a:pt x="6126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56759" y="422195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602" y="5318"/>
                </a:moveTo>
                <a:lnTo>
                  <a:pt x="4602" y="0"/>
                </a:lnTo>
                <a:lnTo>
                  <a:pt x="0" y="0"/>
                </a:lnTo>
                <a:lnTo>
                  <a:pt x="0" y="5318"/>
                </a:lnTo>
                <a:lnTo>
                  <a:pt x="4602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41413" y="4221952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10759" y="5318"/>
                </a:moveTo>
                <a:lnTo>
                  <a:pt x="10759" y="0"/>
                </a:lnTo>
                <a:lnTo>
                  <a:pt x="0" y="0"/>
                </a:lnTo>
                <a:lnTo>
                  <a:pt x="0" y="5318"/>
                </a:lnTo>
                <a:lnTo>
                  <a:pt x="10759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26096" y="4221952"/>
            <a:ext cx="2540" cy="5715"/>
          </a:xfrm>
          <a:custGeom>
            <a:avLst/>
            <a:gdLst/>
            <a:ahLst/>
            <a:cxnLst/>
            <a:rect l="l" t="t" r="r" b="b"/>
            <a:pathLst>
              <a:path w="2539" h="5714">
                <a:moveTo>
                  <a:pt x="2301" y="5318"/>
                </a:moveTo>
                <a:lnTo>
                  <a:pt x="2301" y="0"/>
                </a:lnTo>
                <a:lnTo>
                  <a:pt x="0" y="0"/>
                </a:lnTo>
                <a:lnTo>
                  <a:pt x="0" y="5318"/>
                </a:lnTo>
                <a:lnTo>
                  <a:pt x="230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83226" y="4221952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10" h="5714">
                <a:moveTo>
                  <a:pt x="16078" y="5318"/>
                </a:moveTo>
                <a:lnTo>
                  <a:pt x="16078" y="0"/>
                </a:lnTo>
                <a:lnTo>
                  <a:pt x="0" y="0"/>
                </a:lnTo>
                <a:lnTo>
                  <a:pt x="0" y="5318"/>
                </a:lnTo>
                <a:lnTo>
                  <a:pt x="16078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08685" y="42246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15" y="0"/>
                </a:lnTo>
              </a:path>
            </a:pathLst>
          </a:custGeom>
          <a:ln w="5318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07689" y="4256402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39">
                <a:moveTo>
                  <a:pt x="0" y="0"/>
                </a:moveTo>
                <a:lnTo>
                  <a:pt x="1475739" y="0"/>
                </a:lnTo>
              </a:path>
            </a:pathLst>
          </a:custGeom>
          <a:ln w="13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83429" y="4249690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412"/>
                </a:lnTo>
                <a:lnTo>
                  <a:pt x="1269" y="13412"/>
                </a:lnTo>
                <a:lnTo>
                  <a:pt x="12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55851" y="4302716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79401" y="4009826"/>
            <a:ext cx="129427" cy="298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30636" y="4150483"/>
            <a:ext cx="2251710" cy="64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Η τεχνική Use Case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Points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Βήματα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της UCP</a:t>
            </a:r>
            <a:endParaRPr sz="11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655665" y="4016699"/>
            <a:ext cx="12255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5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9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99234" y="4896048"/>
            <a:ext cx="4410710" cy="620395"/>
          </a:xfrm>
          <a:prstGeom prst="rect">
            <a:avLst/>
          </a:prstGeom>
          <a:solidFill>
            <a:srgbClr val="7DBABF"/>
          </a:solidFill>
        </p:spPr>
        <p:txBody>
          <a:bodyPr vert="horz" wrap="square" lIns="0" tIns="21590" rIns="0" bIns="0" rtlCol="0">
            <a:spAutoFit/>
          </a:bodyPr>
          <a:lstStyle/>
          <a:p>
            <a:pPr marL="220345" indent="-123825">
              <a:lnSpc>
                <a:spcPct val="100000"/>
              </a:lnSpc>
              <a:spcBef>
                <a:spcPts val="170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9.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Υπολογίζουμε 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τα</a:t>
            </a:r>
            <a:r>
              <a:rPr sz="850" b="1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σταθμισμένα σημεία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ΠΧ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(Adjusted Use Case Points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–</a:t>
            </a:r>
            <a:endParaRPr sz="850">
              <a:latin typeface="Arial"/>
              <a:cs typeface="Arial"/>
            </a:endParaRPr>
          </a:p>
          <a:p>
            <a:pPr marL="220345">
              <a:lnSpc>
                <a:spcPct val="100000"/>
              </a:lnSpc>
              <a:spcBef>
                <a:spcPts val="20"/>
              </a:spcBef>
            </a:pP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AUCP)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με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βάση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τον</a:t>
            </a:r>
            <a:r>
              <a:rPr sz="850" b="1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τύπο: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52069" algn="ctr">
              <a:lnSpc>
                <a:spcPct val="100000"/>
              </a:lnSpc>
              <a:spcBef>
                <a:spcPts val="5"/>
              </a:spcBef>
            </a:pP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AUCP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=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UUCP *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TCF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*</a:t>
            </a:r>
            <a:r>
              <a:rPr sz="850" b="1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EF</a:t>
            </a:r>
            <a:endParaRPr sz="8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99234" y="5628223"/>
            <a:ext cx="4410710" cy="898964"/>
          </a:xfrm>
          <a:prstGeom prst="rect">
            <a:avLst/>
          </a:prstGeom>
          <a:solidFill>
            <a:srgbClr val="7DBABF"/>
          </a:solidFill>
        </p:spPr>
        <p:txBody>
          <a:bodyPr vert="horz" wrap="square" lIns="0" tIns="21590" rIns="0" bIns="0" rtlCol="0">
            <a:spAutoFit/>
          </a:bodyPr>
          <a:lstStyle/>
          <a:p>
            <a:pPr marL="220345" indent="-123825">
              <a:lnSpc>
                <a:spcPct val="100000"/>
              </a:lnSpc>
              <a:spcBef>
                <a:spcPts val="170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10.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συνολική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απαιτούμενη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προσπάθεια</a:t>
            </a:r>
            <a:r>
              <a:rPr sz="850" b="1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είναι:</a:t>
            </a:r>
            <a:endParaRPr sz="8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E6888"/>
              </a:buClr>
              <a:buFont typeface="Wingdings"/>
              <a:buChar char=""/>
            </a:pPr>
            <a:endParaRPr sz="1150" dirty="0">
              <a:latin typeface="Times New Roman"/>
              <a:cs typeface="Times New Roman"/>
            </a:endParaRPr>
          </a:p>
          <a:p>
            <a:pPr marL="51435" algn="ctr">
              <a:lnSpc>
                <a:spcPct val="100000"/>
              </a:lnSpc>
            </a:pP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Effort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=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AUCP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*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Παράγοντας</a:t>
            </a:r>
            <a:r>
              <a:rPr sz="850" b="1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Παραγωγικότητας</a:t>
            </a:r>
            <a:endParaRPr sz="8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220345" indent="-123825">
              <a:lnSpc>
                <a:spcPct val="100000"/>
              </a:lnSpc>
              <a:spcBef>
                <a:spcPts val="5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Σύμφωνα με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τον </a:t>
            </a:r>
            <a:r>
              <a:rPr sz="850" spc="5" dirty="0" smtClean="0">
                <a:solidFill>
                  <a:srgbClr val="231F20"/>
                </a:solidFill>
                <a:latin typeface="Arial"/>
                <a:cs typeface="Arial"/>
              </a:rPr>
              <a:t>Karner,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παράγοντας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παραγωγικότητας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είναι</a:t>
            </a:r>
            <a:r>
              <a:rPr sz="850" spc="1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20,</a:t>
            </a:r>
            <a:endParaRPr sz="850" dirty="0">
              <a:latin typeface="Arial"/>
              <a:cs typeface="Arial"/>
            </a:endParaRPr>
          </a:p>
          <a:p>
            <a:pPr marL="220345">
              <a:lnSpc>
                <a:spcPct val="100000"/>
              </a:lnSpc>
              <a:spcBef>
                <a:spcPts val="20"/>
              </a:spcBef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δηλαδή 20 ώρες εργασίας (ανθρωποώρες) ανά</a:t>
            </a:r>
            <a:r>
              <a:rPr sz="85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-15" dirty="0">
                <a:solidFill>
                  <a:srgbClr val="231F20"/>
                </a:solidFill>
                <a:latin typeface="Arial"/>
                <a:cs typeface="Arial"/>
              </a:rPr>
              <a:t>AUCP.</a:t>
            </a:r>
            <a:endParaRPr sz="850" dirty="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2323" y="3777995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83869" y="4215026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0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83869" y="4009826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09" h="150495">
                <a:moveTo>
                  <a:pt x="0" y="0"/>
                </a:moveTo>
                <a:lnTo>
                  <a:pt x="0" y="150072"/>
                </a:lnTo>
                <a:lnTo>
                  <a:pt x="4410318" y="15007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783869" y="415837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93308" y="4205460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93308" y="4227271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0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8"/>
                </a:lnTo>
                <a:lnTo>
                  <a:pt x="1772594" y="81168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8"/>
                </a:lnTo>
                <a:lnTo>
                  <a:pt x="1752676" y="81168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8"/>
                </a:lnTo>
                <a:lnTo>
                  <a:pt x="1743501" y="81168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8"/>
                </a:lnTo>
                <a:lnTo>
                  <a:pt x="1719727" y="81168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20"/>
                </a:lnTo>
                <a:lnTo>
                  <a:pt x="1690634" y="65120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20"/>
                </a:lnTo>
                <a:lnTo>
                  <a:pt x="1670730" y="65120"/>
                </a:lnTo>
                <a:lnTo>
                  <a:pt x="1670730" y="0"/>
                </a:lnTo>
                <a:lnTo>
                  <a:pt x="0" y="0"/>
                </a:lnTo>
                <a:lnTo>
                  <a:pt x="0" y="81960"/>
                </a:lnTo>
                <a:lnTo>
                  <a:pt x="947181" y="81960"/>
                </a:lnTo>
                <a:lnTo>
                  <a:pt x="947181" y="67939"/>
                </a:lnTo>
                <a:lnTo>
                  <a:pt x="948476" y="66659"/>
                </a:lnTo>
                <a:lnTo>
                  <a:pt x="1717639" y="66659"/>
                </a:lnTo>
                <a:lnTo>
                  <a:pt x="1718995" y="67939"/>
                </a:lnTo>
                <a:lnTo>
                  <a:pt x="1718995" y="81960"/>
                </a:lnTo>
                <a:lnTo>
                  <a:pt x="1800895" y="81960"/>
                </a:lnTo>
                <a:close/>
              </a:path>
              <a:path w="1801495" h="82550">
                <a:moveTo>
                  <a:pt x="947257" y="81960"/>
                </a:moveTo>
                <a:lnTo>
                  <a:pt x="947181" y="81518"/>
                </a:lnTo>
                <a:lnTo>
                  <a:pt x="947181" y="81960"/>
                </a:lnTo>
                <a:close/>
              </a:path>
              <a:path w="1801495" h="82550">
                <a:moveTo>
                  <a:pt x="1718995" y="81960"/>
                </a:moveTo>
                <a:lnTo>
                  <a:pt x="1718995" y="81518"/>
                </a:lnTo>
                <a:lnTo>
                  <a:pt x="1718919" y="8196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193472" y="4221952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731" y="5318"/>
                </a:moveTo>
                <a:lnTo>
                  <a:pt x="731" y="0"/>
                </a:lnTo>
                <a:lnTo>
                  <a:pt x="0" y="0"/>
                </a:lnTo>
                <a:lnTo>
                  <a:pt x="0" y="5318"/>
                </a:lnTo>
                <a:lnTo>
                  <a:pt x="73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159776" y="422195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6126" y="5318"/>
                </a:moveTo>
                <a:lnTo>
                  <a:pt x="6126" y="0"/>
                </a:lnTo>
                <a:lnTo>
                  <a:pt x="0" y="0"/>
                </a:lnTo>
                <a:lnTo>
                  <a:pt x="0" y="5318"/>
                </a:lnTo>
                <a:lnTo>
                  <a:pt x="6126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141397" y="422195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587" y="5318"/>
                </a:moveTo>
                <a:lnTo>
                  <a:pt x="4587" y="0"/>
                </a:lnTo>
                <a:lnTo>
                  <a:pt x="0" y="0"/>
                </a:lnTo>
                <a:lnTo>
                  <a:pt x="0" y="5318"/>
                </a:lnTo>
                <a:lnTo>
                  <a:pt x="4587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126050" y="4221952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10759" y="5318"/>
                </a:moveTo>
                <a:lnTo>
                  <a:pt x="10759" y="0"/>
                </a:lnTo>
                <a:lnTo>
                  <a:pt x="0" y="0"/>
                </a:lnTo>
                <a:lnTo>
                  <a:pt x="0" y="5318"/>
                </a:lnTo>
                <a:lnTo>
                  <a:pt x="10759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110734" y="4221952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4">
                <a:moveTo>
                  <a:pt x="2301" y="5318"/>
                </a:moveTo>
                <a:lnTo>
                  <a:pt x="2301" y="0"/>
                </a:lnTo>
                <a:lnTo>
                  <a:pt x="0" y="0"/>
                </a:lnTo>
                <a:lnTo>
                  <a:pt x="0" y="5318"/>
                </a:lnTo>
                <a:lnTo>
                  <a:pt x="230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067864" y="4221952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4">
                <a:moveTo>
                  <a:pt x="16078" y="5318"/>
                </a:moveTo>
                <a:lnTo>
                  <a:pt x="16078" y="0"/>
                </a:lnTo>
                <a:lnTo>
                  <a:pt x="0" y="0"/>
                </a:lnTo>
                <a:lnTo>
                  <a:pt x="0" y="5318"/>
                </a:lnTo>
                <a:lnTo>
                  <a:pt x="16078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393308" y="42246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18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93430" y="4256402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867900" y="4249530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42"/>
                </a:lnTo>
                <a:lnTo>
                  <a:pt x="1270" y="13742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340489" y="4302716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064039" y="4009826"/>
            <a:ext cx="129433" cy="2986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815200" y="4253526"/>
            <a:ext cx="1777364" cy="43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9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Γ.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Λυμένες</a:t>
            </a:r>
            <a:r>
              <a:rPr sz="1550" u="heavy" spc="-18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Ασκήσεις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Άσκηση 1</a:t>
            </a:r>
            <a:r>
              <a:rPr sz="1150" u="sng" spc="-1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(Εκφώνηση)</a:t>
            </a:r>
            <a:endParaRPr sz="11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907748" y="4016699"/>
            <a:ext cx="15557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20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885809" y="4763749"/>
            <a:ext cx="4151627" cy="1646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46953" y="3777995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3689" y="245053"/>
            <a:ext cx="13525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5" dirty="0">
                <a:solidFill>
                  <a:srgbClr val="FFFFFF"/>
                </a:solidFill>
                <a:latin typeface="Georgia"/>
                <a:cs typeface="Georgia"/>
              </a:rPr>
              <a:t>21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6941" y="538906"/>
            <a:ext cx="3561304" cy="29275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2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83869" y="443380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6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3869" y="238178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09" h="150495">
                <a:moveTo>
                  <a:pt x="0" y="0"/>
                </a:moveTo>
                <a:lnTo>
                  <a:pt x="0" y="150072"/>
                </a:lnTo>
                <a:lnTo>
                  <a:pt x="4410318" y="15007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3869" y="38672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93308" y="433807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93308" y="455628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2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5"/>
                </a:lnTo>
                <a:lnTo>
                  <a:pt x="1772594" y="81165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5"/>
                </a:lnTo>
                <a:lnTo>
                  <a:pt x="1752676" y="81165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5"/>
                </a:lnTo>
                <a:lnTo>
                  <a:pt x="1743501" y="81165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5"/>
                </a:lnTo>
                <a:lnTo>
                  <a:pt x="1719727" y="81165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14"/>
                </a:lnTo>
                <a:lnTo>
                  <a:pt x="1690634" y="65114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14"/>
                </a:lnTo>
                <a:lnTo>
                  <a:pt x="1670730" y="65114"/>
                </a:lnTo>
                <a:lnTo>
                  <a:pt x="1670730" y="0"/>
                </a:lnTo>
                <a:lnTo>
                  <a:pt x="0" y="0"/>
                </a:lnTo>
                <a:lnTo>
                  <a:pt x="0" y="81962"/>
                </a:lnTo>
                <a:lnTo>
                  <a:pt x="947181" y="81962"/>
                </a:lnTo>
                <a:lnTo>
                  <a:pt x="947181" y="67930"/>
                </a:lnTo>
                <a:lnTo>
                  <a:pt x="948476" y="66644"/>
                </a:lnTo>
                <a:lnTo>
                  <a:pt x="1717639" y="66644"/>
                </a:lnTo>
                <a:lnTo>
                  <a:pt x="1718995" y="67930"/>
                </a:lnTo>
                <a:lnTo>
                  <a:pt x="1718995" y="81962"/>
                </a:lnTo>
                <a:lnTo>
                  <a:pt x="1800895" y="81962"/>
                </a:lnTo>
                <a:close/>
              </a:path>
              <a:path w="1801495" h="82550">
                <a:moveTo>
                  <a:pt x="947257" y="81962"/>
                </a:moveTo>
                <a:lnTo>
                  <a:pt x="947181" y="81521"/>
                </a:lnTo>
                <a:lnTo>
                  <a:pt x="947181" y="81962"/>
                </a:lnTo>
                <a:close/>
              </a:path>
              <a:path w="1801495" h="82550">
                <a:moveTo>
                  <a:pt x="1718995" y="81962"/>
                </a:moveTo>
                <a:lnTo>
                  <a:pt x="1718995" y="81521"/>
                </a:lnTo>
                <a:lnTo>
                  <a:pt x="1718919" y="81962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3472" y="450300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5">
                <a:moveTo>
                  <a:pt x="731" y="5327"/>
                </a:moveTo>
                <a:lnTo>
                  <a:pt x="731" y="0"/>
                </a:lnTo>
                <a:lnTo>
                  <a:pt x="0" y="0"/>
                </a:lnTo>
                <a:lnTo>
                  <a:pt x="0" y="5327"/>
                </a:lnTo>
                <a:lnTo>
                  <a:pt x="73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59776" y="450300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5">
                <a:moveTo>
                  <a:pt x="6126" y="5327"/>
                </a:moveTo>
                <a:lnTo>
                  <a:pt x="6126" y="0"/>
                </a:lnTo>
                <a:lnTo>
                  <a:pt x="0" y="0"/>
                </a:lnTo>
                <a:lnTo>
                  <a:pt x="0" y="5327"/>
                </a:lnTo>
                <a:lnTo>
                  <a:pt x="6126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41397" y="45030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4587" y="5327"/>
                </a:moveTo>
                <a:lnTo>
                  <a:pt x="4587" y="0"/>
                </a:lnTo>
                <a:lnTo>
                  <a:pt x="0" y="0"/>
                </a:lnTo>
                <a:lnTo>
                  <a:pt x="0" y="5327"/>
                </a:lnTo>
                <a:lnTo>
                  <a:pt x="4587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26050" y="450300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5">
                <a:moveTo>
                  <a:pt x="10759" y="5327"/>
                </a:moveTo>
                <a:lnTo>
                  <a:pt x="10759" y="0"/>
                </a:lnTo>
                <a:lnTo>
                  <a:pt x="0" y="0"/>
                </a:lnTo>
                <a:lnTo>
                  <a:pt x="0" y="5327"/>
                </a:lnTo>
                <a:lnTo>
                  <a:pt x="10759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10734" y="450300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5">
                <a:moveTo>
                  <a:pt x="2301" y="5327"/>
                </a:moveTo>
                <a:lnTo>
                  <a:pt x="2301" y="0"/>
                </a:lnTo>
                <a:lnTo>
                  <a:pt x="0" y="0"/>
                </a:lnTo>
                <a:lnTo>
                  <a:pt x="0" y="5327"/>
                </a:lnTo>
                <a:lnTo>
                  <a:pt x="230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67864" y="450300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5">
                <a:moveTo>
                  <a:pt x="16078" y="5327"/>
                </a:moveTo>
                <a:lnTo>
                  <a:pt x="16078" y="0"/>
                </a:lnTo>
                <a:lnTo>
                  <a:pt x="0" y="0"/>
                </a:lnTo>
                <a:lnTo>
                  <a:pt x="0" y="5327"/>
                </a:lnTo>
                <a:lnTo>
                  <a:pt x="16078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93308" y="452964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27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93430" y="484760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67900" y="477893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31"/>
                </a:lnTo>
                <a:lnTo>
                  <a:pt x="1270" y="13731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40489" y="531062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64039" y="238178"/>
            <a:ext cx="129433" cy="298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15200" y="481888"/>
            <a:ext cx="1777364" cy="43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9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Γ.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Λυμένες</a:t>
            </a:r>
            <a:r>
              <a:rPr sz="1550" u="heavy" spc="-18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Ασκήσεις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Άσκηση 1</a:t>
            </a:r>
            <a:r>
              <a:rPr sz="1150" u="sng" spc="-1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(Εκφώνηση)</a:t>
            </a:r>
            <a:endParaRPr sz="11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913628" y="245053"/>
            <a:ext cx="14922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22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77702" y="1015111"/>
            <a:ext cx="4128431" cy="8993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4695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9234" y="4215026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50" y="0"/>
                </a:lnTo>
              </a:path>
            </a:pathLst>
          </a:custGeom>
          <a:ln w="24490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9234" y="4009826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10" h="150495">
                <a:moveTo>
                  <a:pt x="0" y="0"/>
                </a:moveTo>
                <a:lnTo>
                  <a:pt x="0" y="150072"/>
                </a:lnTo>
                <a:lnTo>
                  <a:pt x="4410334" y="150072"/>
                </a:lnTo>
                <a:lnTo>
                  <a:pt x="4410334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9234" y="415837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10" h="44450">
                <a:moveTo>
                  <a:pt x="0" y="44410"/>
                </a:moveTo>
                <a:lnTo>
                  <a:pt x="4410334" y="44410"/>
                </a:lnTo>
                <a:lnTo>
                  <a:pt x="4410334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08685" y="4205460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08685" y="4227271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80" y="81960"/>
                </a:moveTo>
                <a:lnTo>
                  <a:pt x="1800880" y="0"/>
                </a:lnTo>
                <a:lnTo>
                  <a:pt x="1800148" y="0"/>
                </a:lnTo>
                <a:lnTo>
                  <a:pt x="1800148" y="81168"/>
                </a:lnTo>
                <a:lnTo>
                  <a:pt x="1772579" y="81168"/>
                </a:lnTo>
                <a:lnTo>
                  <a:pt x="1772579" y="0"/>
                </a:lnTo>
                <a:lnTo>
                  <a:pt x="1766453" y="0"/>
                </a:lnTo>
                <a:lnTo>
                  <a:pt x="1766453" y="81168"/>
                </a:lnTo>
                <a:lnTo>
                  <a:pt x="1752676" y="81168"/>
                </a:lnTo>
                <a:lnTo>
                  <a:pt x="1752676" y="0"/>
                </a:lnTo>
                <a:lnTo>
                  <a:pt x="1748073" y="0"/>
                </a:lnTo>
                <a:lnTo>
                  <a:pt x="1748073" y="81168"/>
                </a:lnTo>
                <a:lnTo>
                  <a:pt x="1743486" y="81168"/>
                </a:lnTo>
                <a:lnTo>
                  <a:pt x="1743486" y="0"/>
                </a:lnTo>
                <a:lnTo>
                  <a:pt x="1732727" y="0"/>
                </a:lnTo>
                <a:lnTo>
                  <a:pt x="1732727" y="81168"/>
                </a:lnTo>
                <a:lnTo>
                  <a:pt x="1719712" y="81168"/>
                </a:lnTo>
                <a:lnTo>
                  <a:pt x="1719712" y="0"/>
                </a:lnTo>
                <a:lnTo>
                  <a:pt x="1717410" y="0"/>
                </a:lnTo>
                <a:lnTo>
                  <a:pt x="1717410" y="65120"/>
                </a:lnTo>
                <a:lnTo>
                  <a:pt x="1690618" y="65120"/>
                </a:lnTo>
                <a:lnTo>
                  <a:pt x="1690618" y="0"/>
                </a:lnTo>
                <a:lnTo>
                  <a:pt x="1674540" y="0"/>
                </a:lnTo>
                <a:lnTo>
                  <a:pt x="1674540" y="65120"/>
                </a:lnTo>
                <a:lnTo>
                  <a:pt x="1670715" y="65120"/>
                </a:lnTo>
                <a:lnTo>
                  <a:pt x="1670715" y="0"/>
                </a:lnTo>
                <a:lnTo>
                  <a:pt x="0" y="0"/>
                </a:lnTo>
                <a:lnTo>
                  <a:pt x="0" y="81960"/>
                </a:lnTo>
                <a:lnTo>
                  <a:pt x="947166" y="81960"/>
                </a:lnTo>
                <a:lnTo>
                  <a:pt x="947166" y="67939"/>
                </a:lnTo>
                <a:lnTo>
                  <a:pt x="948461" y="66659"/>
                </a:lnTo>
                <a:lnTo>
                  <a:pt x="1717639" y="66659"/>
                </a:lnTo>
                <a:lnTo>
                  <a:pt x="1718980" y="67939"/>
                </a:lnTo>
                <a:lnTo>
                  <a:pt x="1718980" y="81960"/>
                </a:lnTo>
                <a:lnTo>
                  <a:pt x="1800880" y="81960"/>
                </a:lnTo>
                <a:close/>
              </a:path>
              <a:path w="1801495" h="82550">
                <a:moveTo>
                  <a:pt x="947242" y="81960"/>
                </a:moveTo>
                <a:lnTo>
                  <a:pt x="947166" y="81518"/>
                </a:lnTo>
                <a:lnTo>
                  <a:pt x="947166" y="81960"/>
                </a:lnTo>
                <a:close/>
              </a:path>
              <a:path w="1801495" h="82550">
                <a:moveTo>
                  <a:pt x="1718980" y="81960"/>
                </a:moveTo>
                <a:lnTo>
                  <a:pt x="1718980" y="81518"/>
                </a:lnTo>
                <a:lnTo>
                  <a:pt x="1718904" y="8196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08834" y="4221952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731" y="5318"/>
                </a:moveTo>
                <a:lnTo>
                  <a:pt x="731" y="0"/>
                </a:lnTo>
                <a:lnTo>
                  <a:pt x="0" y="0"/>
                </a:lnTo>
                <a:lnTo>
                  <a:pt x="0" y="5318"/>
                </a:lnTo>
                <a:lnTo>
                  <a:pt x="73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75138" y="422195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6126" y="5318"/>
                </a:moveTo>
                <a:lnTo>
                  <a:pt x="6126" y="0"/>
                </a:lnTo>
                <a:lnTo>
                  <a:pt x="0" y="0"/>
                </a:lnTo>
                <a:lnTo>
                  <a:pt x="0" y="5318"/>
                </a:lnTo>
                <a:lnTo>
                  <a:pt x="6126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56759" y="422195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602" y="5318"/>
                </a:moveTo>
                <a:lnTo>
                  <a:pt x="4602" y="0"/>
                </a:lnTo>
                <a:lnTo>
                  <a:pt x="0" y="0"/>
                </a:lnTo>
                <a:lnTo>
                  <a:pt x="0" y="5318"/>
                </a:lnTo>
                <a:lnTo>
                  <a:pt x="4602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41413" y="4221952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10759" y="5318"/>
                </a:moveTo>
                <a:lnTo>
                  <a:pt x="10759" y="0"/>
                </a:lnTo>
                <a:lnTo>
                  <a:pt x="0" y="0"/>
                </a:lnTo>
                <a:lnTo>
                  <a:pt x="0" y="5318"/>
                </a:lnTo>
                <a:lnTo>
                  <a:pt x="10759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26096" y="4221952"/>
            <a:ext cx="2540" cy="5715"/>
          </a:xfrm>
          <a:custGeom>
            <a:avLst/>
            <a:gdLst/>
            <a:ahLst/>
            <a:cxnLst/>
            <a:rect l="l" t="t" r="r" b="b"/>
            <a:pathLst>
              <a:path w="2539" h="5714">
                <a:moveTo>
                  <a:pt x="2301" y="5318"/>
                </a:moveTo>
                <a:lnTo>
                  <a:pt x="2301" y="0"/>
                </a:lnTo>
                <a:lnTo>
                  <a:pt x="0" y="0"/>
                </a:lnTo>
                <a:lnTo>
                  <a:pt x="0" y="5318"/>
                </a:lnTo>
                <a:lnTo>
                  <a:pt x="230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83226" y="4221952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10" h="5714">
                <a:moveTo>
                  <a:pt x="16078" y="5318"/>
                </a:moveTo>
                <a:lnTo>
                  <a:pt x="16078" y="0"/>
                </a:lnTo>
                <a:lnTo>
                  <a:pt x="0" y="0"/>
                </a:lnTo>
                <a:lnTo>
                  <a:pt x="0" y="5318"/>
                </a:lnTo>
                <a:lnTo>
                  <a:pt x="16078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08685" y="42246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15" y="0"/>
                </a:lnTo>
              </a:path>
            </a:pathLst>
          </a:custGeom>
          <a:ln w="5318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07689" y="4256402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39">
                <a:moveTo>
                  <a:pt x="0" y="0"/>
                </a:moveTo>
                <a:lnTo>
                  <a:pt x="1475739" y="0"/>
                </a:lnTo>
              </a:path>
            </a:pathLst>
          </a:custGeom>
          <a:ln w="13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83429" y="4249690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412"/>
                </a:lnTo>
                <a:lnTo>
                  <a:pt x="1269" y="13412"/>
                </a:lnTo>
                <a:lnTo>
                  <a:pt x="12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55851" y="4302716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79401" y="4009826"/>
            <a:ext cx="129427" cy="2986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30567" y="4253526"/>
            <a:ext cx="1777364" cy="43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9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Γ.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Λυμένες</a:t>
            </a:r>
            <a:r>
              <a:rPr sz="1550" u="heavy" spc="-18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Ασκήσεις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Άσκηση 1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(Επίλυση)</a:t>
            </a:r>
            <a:endParaRPr sz="11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642432" y="4016699"/>
            <a:ext cx="13589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23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71434" y="4774219"/>
            <a:ext cx="4118751" cy="15094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0502" y="6421443"/>
            <a:ext cx="4048633" cy="301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323" y="3777995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83869" y="4215026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0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83869" y="4009826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09" h="150495">
                <a:moveTo>
                  <a:pt x="0" y="0"/>
                </a:moveTo>
                <a:lnTo>
                  <a:pt x="0" y="150072"/>
                </a:lnTo>
                <a:lnTo>
                  <a:pt x="4410318" y="15007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83869" y="415837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93308" y="4205460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393308" y="4227271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0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8"/>
                </a:lnTo>
                <a:lnTo>
                  <a:pt x="1772594" y="81168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8"/>
                </a:lnTo>
                <a:lnTo>
                  <a:pt x="1752676" y="81168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8"/>
                </a:lnTo>
                <a:lnTo>
                  <a:pt x="1743501" y="81168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8"/>
                </a:lnTo>
                <a:lnTo>
                  <a:pt x="1719727" y="81168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20"/>
                </a:lnTo>
                <a:lnTo>
                  <a:pt x="1690634" y="65120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20"/>
                </a:lnTo>
                <a:lnTo>
                  <a:pt x="1670730" y="65120"/>
                </a:lnTo>
                <a:lnTo>
                  <a:pt x="1670730" y="0"/>
                </a:lnTo>
                <a:lnTo>
                  <a:pt x="0" y="0"/>
                </a:lnTo>
                <a:lnTo>
                  <a:pt x="0" y="81960"/>
                </a:lnTo>
                <a:lnTo>
                  <a:pt x="947181" y="81960"/>
                </a:lnTo>
                <a:lnTo>
                  <a:pt x="947181" y="67939"/>
                </a:lnTo>
                <a:lnTo>
                  <a:pt x="948476" y="66659"/>
                </a:lnTo>
                <a:lnTo>
                  <a:pt x="1717639" y="66659"/>
                </a:lnTo>
                <a:lnTo>
                  <a:pt x="1718995" y="67939"/>
                </a:lnTo>
                <a:lnTo>
                  <a:pt x="1718995" y="81960"/>
                </a:lnTo>
                <a:lnTo>
                  <a:pt x="1800895" y="81960"/>
                </a:lnTo>
                <a:close/>
              </a:path>
              <a:path w="1801495" h="82550">
                <a:moveTo>
                  <a:pt x="947257" y="81960"/>
                </a:moveTo>
                <a:lnTo>
                  <a:pt x="947181" y="81518"/>
                </a:lnTo>
                <a:lnTo>
                  <a:pt x="947181" y="81960"/>
                </a:lnTo>
                <a:close/>
              </a:path>
              <a:path w="1801495" h="82550">
                <a:moveTo>
                  <a:pt x="1718995" y="81960"/>
                </a:moveTo>
                <a:lnTo>
                  <a:pt x="1718995" y="81518"/>
                </a:lnTo>
                <a:lnTo>
                  <a:pt x="1718919" y="8196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193472" y="4221952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731" y="5318"/>
                </a:moveTo>
                <a:lnTo>
                  <a:pt x="731" y="0"/>
                </a:lnTo>
                <a:lnTo>
                  <a:pt x="0" y="0"/>
                </a:lnTo>
                <a:lnTo>
                  <a:pt x="0" y="5318"/>
                </a:lnTo>
                <a:lnTo>
                  <a:pt x="73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159776" y="422195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6126" y="5318"/>
                </a:moveTo>
                <a:lnTo>
                  <a:pt x="6126" y="0"/>
                </a:lnTo>
                <a:lnTo>
                  <a:pt x="0" y="0"/>
                </a:lnTo>
                <a:lnTo>
                  <a:pt x="0" y="5318"/>
                </a:lnTo>
                <a:lnTo>
                  <a:pt x="6126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141397" y="422195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587" y="5318"/>
                </a:moveTo>
                <a:lnTo>
                  <a:pt x="4587" y="0"/>
                </a:lnTo>
                <a:lnTo>
                  <a:pt x="0" y="0"/>
                </a:lnTo>
                <a:lnTo>
                  <a:pt x="0" y="5318"/>
                </a:lnTo>
                <a:lnTo>
                  <a:pt x="4587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126050" y="4221952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10759" y="5318"/>
                </a:moveTo>
                <a:lnTo>
                  <a:pt x="10759" y="0"/>
                </a:lnTo>
                <a:lnTo>
                  <a:pt x="0" y="0"/>
                </a:lnTo>
                <a:lnTo>
                  <a:pt x="0" y="5318"/>
                </a:lnTo>
                <a:lnTo>
                  <a:pt x="10759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110734" y="4221952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4">
                <a:moveTo>
                  <a:pt x="2301" y="5318"/>
                </a:moveTo>
                <a:lnTo>
                  <a:pt x="2301" y="0"/>
                </a:lnTo>
                <a:lnTo>
                  <a:pt x="0" y="0"/>
                </a:lnTo>
                <a:lnTo>
                  <a:pt x="0" y="5318"/>
                </a:lnTo>
                <a:lnTo>
                  <a:pt x="230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067864" y="4221952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4">
                <a:moveTo>
                  <a:pt x="16078" y="5318"/>
                </a:moveTo>
                <a:lnTo>
                  <a:pt x="16078" y="0"/>
                </a:lnTo>
                <a:lnTo>
                  <a:pt x="0" y="0"/>
                </a:lnTo>
                <a:lnTo>
                  <a:pt x="0" y="5318"/>
                </a:lnTo>
                <a:lnTo>
                  <a:pt x="16078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393308" y="42246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18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93430" y="4256402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867900" y="4249530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42"/>
                </a:lnTo>
                <a:lnTo>
                  <a:pt x="1270" y="13742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340489" y="4302716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064039" y="4009826"/>
            <a:ext cx="129433" cy="2986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815200" y="4167535"/>
            <a:ext cx="1777364" cy="43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9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Γ.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Λυμένες</a:t>
            </a:r>
            <a:r>
              <a:rPr sz="1550" u="heavy" spc="-18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Ασκήσεις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Άσκηση 1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(Επίλυση)</a:t>
            </a:r>
            <a:endParaRPr sz="11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912891" y="4016699"/>
            <a:ext cx="14986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24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783869" y="4630216"/>
            <a:ext cx="3097528" cy="26873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46953" y="3777995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567" y="481888"/>
            <a:ext cx="1777364" cy="43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9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Γ.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Λυμένες</a:t>
            </a:r>
            <a:r>
              <a:rPr sz="1550" u="heavy" spc="-18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Ασκήσεις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Άσκηση 1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(Επίλυση)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2666" y="245053"/>
            <a:ext cx="14605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25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7567" y="1016595"/>
            <a:ext cx="3291725" cy="1416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9300" y="2409703"/>
            <a:ext cx="3317915" cy="122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32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3869" y="443380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6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3869" y="238178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09" h="150495">
                <a:moveTo>
                  <a:pt x="0" y="0"/>
                </a:moveTo>
                <a:lnTo>
                  <a:pt x="0" y="150072"/>
                </a:lnTo>
                <a:lnTo>
                  <a:pt x="4410318" y="15007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83869" y="38672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93308" y="433807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93308" y="455628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2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5"/>
                </a:lnTo>
                <a:lnTo>
                  <a:pt x="1772594" y="81165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5"/>
                </a:lnTo>
                <a:lnTo>
                  <a:pt x="1752676" y="81165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5"/>
                </a:lnTo>
                <a:lnTo>
                  <a:pt x="1743501" y="81165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5"/>
                </a:lnTo>
                <a:lnTo>
                  <a:pt x="1719727" y="81165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14"/>
                </a:lnTo>
                <a:lnTo>
                  <a:pt x="1690634" y="65114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14"/>
                </a:lnTo>
                <a:lnTo>
                  <a:pt x="1670730" y="65114"/>
                </a:lnTo>
                <a:lnTo>
                  <a:pt x="1670730" y="0"/>
                </a:lnTo>
                <a:lnTo>
                  <a:pt x="0" y="0"/>
                </a:lnTo>
                <a:lnTo>
                  <a:pt x="0" y="81962"/>
                </a:lnTo>
                <a:lnTo>
                  <a:pt x="947181" y="81962"/>
                </a:lnTo>
                <a:lnTo>
                  <a:pt x="947181" y="67930"/>
                </a:lnTo>
                <a:lnTo>
                  <a:pt x="948476" y="66644"/>
                </a:lnTo>
                <a:lnTo>
                  <a:pt x="1717639" y="66644"/>
                </a:lnTo>
                <a:lnTo>
                  <a:pt x="1718995" y="67930"/>
                </a:lnTo>
                <a:lnTo>
                  <a:pt x="1718995" y="81962"/>
                </a:lnTo>
                <a:lnTo>
                  <a:pt x="1800895" y="81962"/>
                </a:lnTo>
                <a:close/>
              </a:path>
              <a:path w="1801495" h="82550">
                <a:moveTo>
                  <a:pt x="947257" y="81962"/>
                </a:moveTo>
                <a:lnTo>
                  <a:pt x="947181" y="81521"/>
                </a:lnTo>
                <a:lnTo>
                  <a:pt x="947181" y="81962"/>
                </a:lnTo>
                <a:close/>
              </a:path>
              <a:path w="1801495" h="82550">
                <a:moveTo>
                  <a:pt x="1718995" y="81962"/>
                </a:moveTo>
                <a:lnTo>
                  <a:pt x="1718995" y="81521"/>
                </a:lnTo>
                <a:lnTo>
                  <a:pt x="1718919" y="81962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3472" y="450300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5">
                <a:moveTo>
                  <a:pt x="731" y="5327"/>
                </a:moveTo>
                <a:lnTo>
                  <a:pt x="731" y="0"/>
                </a:lnTo>
                <a:lnTo>
                  <a:pt x="0" y="0"/>
                </a:lnTo>
                <a:lnTo>
                  <a:pt x="0" y="5327"/>
                </a:lnTo>
                <a:lnTo>
                  <a:pt x="73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59776" y="450300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5">
                <a:moveTo>
                  <a:pt x="6126" y="5327"/>
                </a:moveTo>
                <a:lnTo>
                  <a:pt x="6126" y="0"/>
                </a:lnTo>
                <a:lnTo>
                  <a:pt x="0" y="0"/>
                </a:lnTo>
                <a:lnTo>
                  <a:pt x="0" y="5327"/>
                </a:lnTo>
                <a:lnTo>
                  <a:pt x="6126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41397" y="45030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4587" y="5327"/>
                </a:moveTo>
                <a:lnTo>
                  <a:pt x="4587" y="0"/>
                </a:lnTo>
                <a:lnTo>
                  <a:pt x="0" y="0"/>
                </a:lnTo>
                <a:lnTo>
                  <a:pt x="0" y="5327"/>
                </a:lnTo>
                <a:lnTo>
                  <a:pt x="4587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26050" y="450300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5">
                <a:moveTo>
                  <a:pt x="10759" y="5327"/>
                </a:moveTo>
                <a:lnTo>
                  <a:pt x="10759" y="0"/>
                </a:lnTo>
                <a:lnTo>
                  <a:pt x="0" y="0"/>
                </a:lnTo>
                <a:lnTo>
                  <a:pt x="0" y="5327"/>
                </a:lnTo>
                <a:lnTo>
                  <a:pt x="10759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10734" y="450300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5">
                <a:moveTo>
                  <a:pt x="2301" y="5327"/>
                </a:moveTo>
                <a:lnTo>
                  <a:pt x="2301" y="0"/>
                </a:lnTo>
                <a:lnTo>
                  <a:pt x="0" y="0"/>
                </a:lnTo>
                <a:lnTo>
                  <a:pt x="0" y="5327"/>
                </a:lnTo>
                <a:lnTo>
                  <a:pt x="230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67864" y="450300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5">
                <a:moveTo>
                  <a:pt x="16078" y="5327"/>
                </a:moveTo>
                <a:lnTo>
                  <a:pt x="16078" y="0"/>
                </a:lnTo>
                <a:lnTo>
                  <a:pt x="0" y="0"/>
                </a:lnTo>
                <a:lnTo>
                  <a:pt x="0" y="5327"/>
                </a:lnTo>
                <a:lnTo>
                  <a:pt x="16078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93308" y="452964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27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93430" y="484760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67900" y="477893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31"/>
                </a:lnTo>
                <a:lnTo>
                  <a:pt x="1270" y="13731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40489" y="531062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64039" y="238178"/>
            <a:ext cx="129433" cy="298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15200" y="481888"/>
            <a:ext cx="1777364" cy="43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9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Γ.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Λυμένες</a:t>
            </a:r>
            <a:r>
              <a:rPr sz="1550" u="heavy" spc="-18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Ασκήσεις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Άσκηση 1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(Επίλυση)</a:t>
            </a:r>
            <a:endParaRPr sz="11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12891" y="245053"/>
            <a:ext cx="14986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26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873197" y="1037487"/>
            <a:ext cx="4188364" cy="16053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4695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1747</Words>
  <Application>Microsoft Office PowerPoint</Application>
  <PresentationFormat>Προσαρμογή</PresentationFormat>
  <Paragraphs>321</Paragraphs>
  <Slides>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14" baseType="lpstr">
      <vt:lpstr>Arial</vt:lpstr>
      <vt:lpstr>Calibri</vt:lpstr>
      <vt:lpstr>Georgia</vt:lpstr>
      <vt:lpstr>Times New Roman</vt:lpstr>
      <vt:lpstr>Trebuchet MS</vt:lpstr>
      <vt:lpstr>Wingdings</vt:lpstr>
      <vt:lpstr>Office Theme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plh24_lesson_5_2.pdf</dc:title>
  <dc:creator>control</dc:creator>
  <cp:lastModifiedBy>Ioannis Davgiotis</cp:lastModifiedBy>
  <cp:revision>1</cp:revision>
  <dcterms:created xsi:type="dcterms:W3CDTF">2018-05-30T22:38:00Z</dcterms:created>
  <dcterms:modified xsi:type="dcterms:W3CDTF">2018-05-30T22:45:32Z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2013-02-11T00:00:00Z</vt:filetime>
  </property>
  <property fmtid="{D5CDD505-2E9C-101B-9397-08002B2CF9AE}" pid="3" name="LastSaved">
    <vt:filetime>2018-05-30T00:00:00Z</vt:filetime>
  </property>
</Properties>
</file>