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10693400" cy="75565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14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108685" y="2078886"/>
            <a:ext cx="1801495" cy="40640"/>
          </a:xfrm>
          <a:custGeom>
            <a:avLst/>
            <a:gdLst/>
            <a:ahLst/>
            <a:cxnLst/>
            <a:rect l="l" t="t" r="r" b="b"/>
            <a:pathLst>
              <a:path w="1801495" h="40639">
                <a:moveTo>
                  <a:pt x="0" y="40596"/>
                </a:moveTo>
                <a:lnTo>
                  <a:pt x="1800880" y="40596"/>
                </a:lnTo>
                <a:lnTo>
                  <a:pt x="1800880" y="0"/>
                </a:lnTo>
                <a:lnTo>
                  <a:pt x="0" y="0"/>
                </a:lnTo>
                <a:lnTo>
                  <a:pt x="0" y="4059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108685" y="2119487"/>
            <a:ext cx="1801495" cy="91440"/>
          </a:xfrm>
          <a:custGeom>
            <a:avLst/>
            <a:gdLst/>
            <a:ahLst/>
            <a:cxnLst/>
            <a:rect l="l" t="t" r="r" b="b"/>
            <a:pathLst>
              <a:path w="1801495" h="91439">
                <a:moveTo>
                  <a:pt x="0" y="0"/>
                </a:moveTo>
                <a:lnTo>
                  <a:pt x="0" y="91088"/>
                </a:lnTo>
                <a:lnTo>
                  <a:pt x="1800880" y="91088"/>
                </a:lnTo>
                <a:lnTo>
                  <a:pt x="1800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08685" y="2118698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3175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08685" y="2225128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595">
            <a:solidFill>
              <a:srgbClr val="81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08685" y="2251121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15" y="0"/>
                </a:lnTo>
              </a:path>
            </a:pathLst>
          </a:custGeom>
          <a:ln w="9185">
            <a:solidFill>
              <a:srgbClr val="8BB1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08685" y="2265666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915" y="0"/>
                </a:lnTo>
              </a:path>
            </a:pathLst>
          </a:custGeom>
          <a:ln w="4595">
            <a:solidFill>
              <a:srgbClr val="81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110229" y="215581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2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57391" y="2205578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8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109" y="2078886"/>
            <a:ext cx="2609850" cy="38100"/>
          </a:xfrm>
          <a:custGeom>
            <a:avLst/>
            <a:gdLst/>
            <a:ahLst/>
            <a:cxnLst/>
            <a:rect l="l" t="t" r="r" b="b"/>
            <a:pathLst>
              <a:path w="2609850" h="38100">
                <a:moveTo>
                  <a:pt x="0" y="37537"/>
                </a:moveTo>
                <a:lnTo>
                  <a:pt x="2609850" y="37537"/>
                </a:lnTo>
                <a:lnTo>
                  <a:pt x="2609850" y="0"/>
                </a:lnTo>
                <a:lnTo>
                  <a:pt x="0" y="0"/>
                </a:lnTo>
                <a:lnTo>
                  <a:pt x="0" y="37537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912685" y="199851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12222"/>
                </a:lnTo>
              </a:path>
            </a:pathLst>
          </a:custGeom>
          <a:ln w="6232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108685" y="2078886"/>
            <a:ext cx="1801495" cy="38100"/>
          </a:xfrm>
          <a:custGeom>
            <a:avLst/>
            <a:gdLst/>
            <a:ahLst/>
            <a:cxnLst/>
            <a:rect l="l" t="t" r="r" b="b"/>
            <a:pathLst>
              <a:path w="1801495" h="38100">
                <a:moveTo>
                  <a:pt x="0" y="37536"/>
                </a:moveTo>
                <a:lnTo>
                  <a:pt x="1800880" y="37536"/>
                </a:lnTo>
                <a:lnTo>
                  <a:pt x="1800880" y="0"/>
                </a:lnTo>
                <a:lnTo>
                  <a:pt x="0" y="0"/>
                </a:lnTo>
                <a:lnTo>
                  <a:pt x="0" y="3753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99234" y="2051314"/>
            <a:ext cx="3093720" cy="0"/>
          </a:xfrm>
          <a:custGeom>
            <a:avLst/>
            <a:gdLst/>
            <a:ahLst/>
            <a:cxnLst/>
            <a:rect l="l" t="t" r="r" b="b"/>
            <a:pathLst>
              <a:path w="3093720">
                <a:moveTo>
                  <a:pt x="0" y="0"/>
                </a:moveTo>
                <a:lnTo>
                  <a:pt x="3093351" y="0"/>
                </a:lnTo>
              </a:path>
            </a:pathLst>
          </a:custGeom>
          <a:ln w="55144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592586" y="2023742"/>
            <a:ext cx="1316990" cy="91440"/>
          </a:xfrm>
          <a:custGeom>
            <a:avLst/>
            <a:gdLst/>
            <a:ahLst/>
            <a:cxnLst/>
            <a:rect l="l" t="t" r="r" b="b"/>
            <a:pathLst>
              <a:path w="1316989" h="91439">
                <a:moveTo>
                  <a:pt x="0" y="91156"/>
                </a:moveTo>
                <a:lnTo>
                  <a:pt x="1316973" y="91156"/>
                </a:lnTo>
                <a:lnTo>
                  <a:pt x="1316973" y="0"/>
                </a:lnTo>
                <a:lnTo>
                  <a:pt x="0" y="0"/>
                </a:lnTo>
                <a:lnTo>
                  <a:pt x="0" y="91156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99234" y="238178"/>
            <a:ext cx="4410710" cy="1785620"/>
          </a:xfrm>
          <a:custGeom>
            <a:avLst/>
            <a:gdLst/>
            <a:ahLst/>
            <a:cxnLst/>
            <a:rect l="l" t="t" r="r" b="b"/>
            <a:pathLst>
              <a:path w="4410710" h="1785620">
                <a:moveTo>
                  <a:pt x="0" y="0"/>
                </a:moveTo>
                <a:lnTo>
                  <a:pt x="0" y="1785564"/>
                </a:lnTo>
                <a:lnTo>
                  <a:pt x="4410334" y="1785564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34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99234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9234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08685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08685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2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5"/>
                </a:lnTo>
                <a:lnTo>
                  <a:pt x="1772579" y="81165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5"/>
                </a:lnTo>
                <a:lnTo>
                  <a:pt x="1743486" y="81165"/>
                </a:lnTo>
                <a:lnTo>
                  <a:pt x="1743486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12" y="81165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14"/>
                </a:lnTo>
                <a:lnTo>
                  <a:pt x="1690618" y="65114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14"/>
                </a:lnTo>
                <a:lnTo>
                  <a:pt x="1670715" y="65114"/>
                </a:lnTo>
                <a:lnTo>
                  <a:pt x="1670715" y="0"/>
                </a:lnTo>
                <a:lnTo>
                  <a:pt x="0" y="0"/>
                </a:lnTo>
                <a:lnTo>
                  <a:pt x="0" y="81962"/>
                </a:lnTo>
                <a:lnTo>
                  <a:pt x="947166" y="81962"/>
                </a:lnTo>
                <a:lnTo>
                  <a:pt x="947166" y="67930"/>
                </a:lnTo>
                <a:lnTo>
                  <a:pt x="948461" y="66644"/>
                </a:lnTo>
                <a:lnTo>
                  <a:pt x="1717639" y="66644"/>
                </a:lnTo>
                <a:lnTo>
                  <a:pt x="1718980" y="67930"/>
                </a:lnTo>
                <a:lnTo>
                  <a:pt x="1718980" y="81962"/>
                </a:lnTo>
                <a:lnTo>
                  <a:pt x="1800880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96" y="81747"/>
                </a:lnTo>
                <a:lnTo>
                  <a:pt x="947166" y="81521"/>
                </a:lnTo>
                <a:lnTo>
                  <a:pt x="947166" y="81962"/>
                </a:lnTo>
                <a:close/>
              </a:path>
              <a:path w="1801495" h="82550">
                <a:moveTo>
                  <a:pt x="1718980" y="81962"/>
                </a:moveTo>
                <a:lnTo>
                  <a:pt x="1718980" y="81521"/>
                </a:lnTo>
                <a:lnTo>
                  <a:pt x="1718904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08834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875138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856759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602" y="5327"/>
                </a:moveTo>
                <a:lnTo>
                  <a:pt x="4602" y="0"/>
                </a:lnTo>
                <a:lnTo>
                  <a:pt x="0" y="0"/>
                </a:lnTo>
                <a:lnTo>
                  <a:pt x="0" y="5327"/>
                </a:lnTo>
                <a:lnTo>
                  <a:pt x="4602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41428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44" y="5327"/>
                </a:moveTo>
                <a:lnTo>
                  <a:pt x="10744" y="0"/>
                </a:lnTo>
                <a:lnTo>
                  <a:pt x="0" y="0"/>
                </a:lnTo>
                <a:lnTo>
                  <a:pt x="0" y="5327"/>
                </a:lnTo>
                <a:lnTo>
                  <a:pt x="10744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826096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783226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108685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07689" y="484760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4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583429" y="478051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04"/>
                </a:lnTo>
                <a:lnTo>
                  <a:pt x="1269" y="13404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055851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779401" y="238178"/>
            <a:ext cx="129427" cy="298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7416" y="420877"/>
            <a:ext cx="6198566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8.pn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jpg"/><Relationship Id="rId5" Type="http://schemas.openxmlformats.org/officeDocument/2006/relationships/image" Target="../media/image8.png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8.png"/><Relationship Id="rId4" Type="http://schemas.openxmlformats.org/officeDocument/2006/relationships/hyperlink" Target="http://www.vertex42.com/ExcelTemplates/excel-gantt-char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7511" y="953182"/>
            <a:ext cx="33528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15" dirty="0" smtClean="0">
                <a:solidFill>
                  <a:srgbClr val="FFFFFF"/>
                </a:solidFill>
                <a:latin typeface="Arial"/>
                <a:cs typeface="Arial"/>
              </a:rPr>
              <a:t>ΔΙΑΧΕΙΡΙΣΗ</a:t>
            </a:r>
            <a:r>
              <a:rPr sz="2400" spc="-2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l-GR" sz="2400" spc="-295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2400" spc="20" dirty="0" smtClean="0">
                <a:solidFill>
                  <a:srgbClr val="FFFFFF"/>
                </a:solidFill>
                <a:latin typeface="Arial"/>
                <a:cs typeface="Arial"/>
              </a:rPr>
              <a:t>ΕΡΓΩΝ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1773" y="1543402"/>
            <a:ext cx="227584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"/>
              </a:spcBef>
            </a:pPr>
            <a:r>
              <a:rPr sz="1150" spc="5" dirty="0" smtClean="0">
                <a:solidFill>
                  <a:srgbClr val="FFFFFF"/>
                </a:solidFill>
                <a:latin typeface="Arial"/>
                <a:cs typeface="Arial"/>
              </a:rPr>
              <a:t>Η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τεχνική CPM </a:t>
            </a:r>
            <a:r>
              <a:rPr sz="1150" spc="-5" dirty="0">
                <a:solidFill>
                  <a:srgbClr val="FFFFFF"/>
                </a:solidFill>
                <a:latin typeface="Arial"/>
                <a:cs typeface="Arial"/>
              </a:rPr>
              <a:t>και </a:t>
            </a:r>
            <a:r>
              <a:rPr sz="1150" dirty="0">
                <a:solidFill>
                  <a:srgbClr val="FFFFFF"/>
                </a:solidFill>
                <a:latin typeface="Arial"/>
                <a:cs typeface="Arial"/>
              </a:rPr>
              <a:t>η τεχνική</a:t>
            </a:r>
            <a:r>
              <a:rPr sz="11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spc="-5" dirty="0">
                <a:solidFill>
                  <a:srgbClr val="FFFFFF"/>
                </a:solidFill>
                <a:latin typeface="Arial"/>
                <a:cs typeface="Arial"/>
              </a:rPr>
              <a:t>PERT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93445" y="494697"/>
            <a:ext cx="2263140" cy="27305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900" u="heavy" spc="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Trebuchet MS"/>
                <a:cs typeface="Trebuchet MS"/>
              </a:rPr>
              <a:t>ΠΕΡΙΕΧΟΜΕΝΑ</a:t>
            </a:r>
            <a:endParaRPr sz="1900">
              <a:latin typeface="Trebuchet MS"/>
              <a:cs typeface="Trebuchet MS"/>
            </a:endParaRPr>
          </a:p>
          <a:p>
            <a:pPr marL="15875" marR="937260" indent="-635">
              <a:lnSpc>
                <a:spcPct val="119000"/>
              </a:lnSpc>
              <a:spcBef>
                <a:spcPts val="110"/>
              </a:spcBef>
            </a:pPr>
            <a:r>
              <a:rPr sz="750" b="1" spc="5" dirty="0">
                <a:solidFill>
                  <a:srgbClr val="231F20"/>
                </a:solidFill>
                <a:latin typeface="Georgia"/>
                <a:cs typeface="Georgia"/>
              </a:rPr>
              <a:t>Α. </a:t>
            </a:r>
            <a:r>
              <a:rPr sz="750" b="1" spc="10" dirty="0">
                <a:solidFill>
                  <a:srgbClr val="231F20"/>
                </a:solidFill>
                <a:latin typeface="Georgia"/>
                <a:cs typeface="Georgia"/>
              </a:rPr>
              <a:t>Σκοπός του</a:t>
            </a:r>
            <a:r>
              <a:rPr sz="750" b="1" spc="-75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750" b="1" spc="10" dirty="0">
                <a:solidFill>
                  <a:srgbClr val="231F20"/>
                </a:solidFill>
                <a:latin typeface="Georgia"/>
                <a:cs typeface="Georgia"/>
              </a:rPr>
              <a:t>Μαθήματος  Β.Θεωρία</a:t>
            </a:r>
            <a:endParaRPr sz="750">
              <a:latin typeface="Georgia"/>
              <a:cs typeface="Georgia"/>
            </a:endParaRPr>
          </a:p>
          <a:p>
            <a:pPr marL="326390" indent="-1651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327025" algn="l"/>
              </a:tabLst>
            </a:pPr>
            <a:r>
              <a:rPr sz="750" b="1" spc="15" dirty="0">
                <a:solidFill>
                  <a:srgbClr val="327B81"/>
                </a:solidFill>
                <a:latin typeface="Georgia"/>
                <a:cs typeface="Georgia"/>
              </a:rPr>
              <a:t>Η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μέθοδος του κρίσιμου</a:t>
            </a:r>
            <a:r>
              <a:rPr sz="750" b="1" spc="-45" dirty="0">
                <a:solidFill>
                  <a:srgbClr val="327B81"/>
                </a:solidFill>
                <a:latin typeface="Georgia"/>
                <a:cs typeface="Georgia"/>
              </a:rPr>
              <a:t>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μονοπατιού</a:t>
            </a:r>
            <a:endParaRPr sz="7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Βασικές</a:t>
            </a:r>
            <a:r>
              <a:rPr sz="650" b="1" spc="-2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έννοιες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Δίκτυα </a:t>
            </a:r>
            <a:r>
              <a:rPr sz="650" b="1" spc="20" dirty="0">
                <a:solidFill>
                  <a:srgbClr val="474986"/>
                </a:solidFill>
                <a:latin typeface="Georgia"/>
                <a:cs typeface="Georgia"/>
              </a:rPr>
              <a:t>AON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και δίκτυα</a:t>
            </a:r>
            <a:r>
              <a:rPr sz="650" b="1" spc="-6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AOA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20" dirty="0">
                <a:solidFill>
                  <a:srgbClr val="474986"/>
                </a:solidFill>
                <a:latin typeface="Georgia"/>
                <a:cs typeface="Georgia"/>
              </a:rPr>
              <a:t>Η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έννοια του κρίσιμου</a:t>
            </a:r>
            <a:r>
              <a:rPr sz="650" b="1" spc="-8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μονοπατιού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Χρήσιμοι χρόνοι για κάθε</a:t>
            </a:r>
            <a:r>
              <a:rPr sz="650" b="1" spc="-5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δραστηριότητα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55295" algn="l"/>
              </a:tabLst>
            </a:pP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Παράδειγμα</a:t>
            </a:r>
            <a:endParaRPr sz="650">
              <a:latin typeface="Georgia"/>
              <a:cs typeface="Georgia"/>
            </a:endParaRPr>
          </a:p>
          <a:p>
            <a:pPr marL="326390" indent="-16510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327025" algn="l"/>
              </a:tabLst>
            </a:pPr>
            <a:r>
              <a:rPr sz="750" b="1" spc="15" dirty="0">
                <a:solidFill>
                  <a:srgbClr val="327B81"/>
                </a:solidFill>
                <a:latin typeface="Georgia"/>
                <a:cs typeface="Georgia"/>
              </a:rPr>
              <a:t>Η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μέθοδος</a:t>
            </a:r>
            <a:r>
              <a:rPr sz="750" b="1" spc="-5" dirty="0">
                <a:solidFill>
                  <a:srgbClr val="327B81"/>
                </a:solidFill>
                <a:latin typeface="Georgia"/>
                <a:cs typeface="Georgia"/>
              </a:rPr>
              <a:t> </a:t>
            </a: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PERT</a:t>
            </a:r>
            <a:endParaRPr sz="7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Βασικές</a:t>
            </a:r>
            <a:r>
              <a:rPr sz="650" b="1" spc="-2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Έννοιες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Παράδειγμα</a:t>
            </a:r>
            <a:r>
              <a:rPr sz="650" b="1" spc="-1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άσκησης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Υπολογισμός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των μεγεθών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TE, </a:t>
            </a:r>
            <a:r>
              <a:rPr sz="650" b="1" spc="5" dirty="0">
                <a:solidFill>
                  <a:srgbClr val="474986"/>
                </a:solidFill>
                <a:latin typeface="Georgia"/>
                <a:cs typeface="Georgia"/>
              </a:rPr>
              <a:t>σ</a:t>
            </a:r>
            <a:r>
              <a:rPr sz="675" spc="7" baseline="24691" dirty="0">
                <a:solidFill>
                  <a:srgbClr val="474986"/>
                </a:solidFill>
                <a:latin typeface="Georgia"/>
                <a:cs typeface="Georgia"/>
              </a:rPr>
              <a:t>2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και</a:t>
            </a:r>
            <a:r>
              <a:rPr sz="650" b="1" spc="-3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σ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Εύρεση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του κρίσιμου</a:t>
            </a:r>
            <a:r>
              <a:rPr sz="650" b="1" spc="-6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μονοπατιού</a:t>
            </a:r>
            <a:endParaRPr sz="6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Υπολογισμός</a:t>
            </a:r>
            <a:r>
              <a:rPr sz="650" b="1" spc="-20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πιθανοτήτων</a:t>
            </a:r>
            <a:endParaRPr sz="650">
              <a:latin typeface="Georgia"/>
              <a:cs typeface="Georgia"/>
            </a:endParaRPr>
          </a:p>
          <a:p>
            <a:pPr marL="326390" indent="-165100">
              <a:lnSpc>
                <a:spcPct val="100000"/>
              </a:lnSpc>
              <a:spcBef>
                <a:spcPts val="170"/>
              </a:spcBef>
              <a:buAutoNum type="arabicPeriod"/>
              <a:tabLst>
                <a:tab pos="327025" algn="l"/>
              </a:tabLst>
            </a:pPr>
            <a:r>
              <a:rPr sz="750" b="1" spc="10" dirty="0">
                <a:solidFill>
                  <a:srgbClr val="327B81"/>
                </a:solidFill>
                <a:latin typeface="Georgia"/>
                <a:cs typeface="Georgia"/>
              </a:rPr>
              <a:t>Το διάγραμμα</a:t>
            </a:r>
            <a:r>
              <a:rPr sz="750" b="1" spc="15" dirty="0">
                <a:solidFill>
                  <a:srgbClr val="327B81"/>
                </a:solidFill>
                <a:latin typeface="Georgia"/>
                <a:cs typeface="Georgia"/>
              </a:rPr>
              <a:t> </a:t>
            </a:r>
            <a:r>
              <a:rPr sz="750" b="1" spc="5" dirty="0">
                <a:solidFill>
                  <a:srgbClr val="327B81"/>
                </a:solidFill>
                <a:latin typeface="Georgia"/>
                <a:cs typeface="Georgia"/>
              </a:rPr>
              <a:t>Gantt</a:t>
            </a:r>
            <a:endParaRPr sz="750">
              <a:latin typeface="Georgia"/>
              <a:cs typeface="Georgia"/>
            </a:endParaRPr>
          </a:p>
          <a:p>
            <a:pPr marL="454659" lvl="1" indent="-165735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455295" algn="l"/>
              </a:tabLst>
            </a:pPr>
            <a:r>
              <a:rPr sz="650" b="1" spc="15" dirty="0">
                <a:solidFill>
                  <a:srgbClr val="474986"/>
                </a:solidFill>
                <a:latin typeface="Georgia"/>
                <a:cs typeface="Georgia"/>
              </a:rPr>
              <a:t>Το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διάγραμμα</a:t>
            </a:r>
            <a:r>
              <a:rPr sz="650" b="1" spc="-35" dirty="0">
                <a:solidFill>
                  <a:srgbClr val="474986"/>
                </a:solidFill>
                <a:latin typeface="Georgia"/>
                <a:cs typeface="Georgia"/>
              </a:rPr>
              <a:t> </a:t>
            </a:r>
            <a:r>
              <a:rPr sz="650" b="1" spc="10" dirty="0">
                <a:solidFill>
                  <a:srgbClr val="474986"/>
                </a:solidFill>
                <a:latin typeface="Georgia"/>
                <a:cs typeface="Georgia"/>
              </a:rPr>
              <a:t>Gantt</a:t>
            </a:r>
            <a:endParaRPr sz="650">
              <a:latin typeface="Georgia"/>
              <a:cs typeface="Georgia"/>
            </a:endParaRPr>
          </a:p>
          <a:p>
            <a:pPr marL="15875">
              <a:lnSpc>
                <a:spcPct val="100000"/>
              </a:lnSpc>
              <a:spcBef>
                <a:spcPts val="160"/>
              </a:spcBef>
            </a:pP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Γ. Λυμένες</a:t>
            </a:r>
            <a:r>
              <a:rPr sz="850" b="1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Ασκήσεις</a:t>
            </a:r>
            <a:endParaRPr sz="850">
              <a:latin typeface="Georgia"/>
              <a:cs typeface="Georgia"/>
            </a:endParaRPr>
          </a:p>
          <a:p>
            <a:pPr marL="15875">
              <a:lnSpc>
                <a:spcPct val="100000"/>
              </a:lnSpc>
              <a:spcBef>
                <a:spcPts val="170"/>
              </a:spcBef>
            </a:pP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Δ.</a:t>
            </a:r>
            <a:r>
              <a:rPr sz="850" b="1" spc="-10" dirty="0">
                <a:solidFill>
                  <a:srgbClr val="231F20"/>
                </a:solidFill>
                <a:latin typeface="Georgia"/>
                <a:cs typeface="Georgia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Georgia"/>
                <a:cs typeface="Georgia"/>
              </a:rPr>
              <a:t>Ασκήσεις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75376" y="245053"/>
            <a:ext cx="8763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30557" y="4314358"/>
            <a:ext cx="2037080" cy="1740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Α.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Σκοπός του</a:t>
            </a:r>
            <a:r>
              <a:rPr sz="1350" u="sng" spc="-2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Μαθήματος</a:t>
            </a:r>
            <a:endParaRPr sz="13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015"/>
              </a:spcBef>
            </a:pPr>
            <a:r>
              <a:rPr sz="9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Επίπεδο</a:t>
            </a:r>
            <a:r>
              <a:rPr sz="950" u="sng" spc="-7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9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Α</a:t>
            </a:r>
            <a:endParaRPr sz="9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μέθοδος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CPM</a:t>
            </a:r>
            <a:endParaRPr sz="8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μέθοδος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PERT</a:t>
            </a:r>
            <a:endParaRPr sz="8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-3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Gantt</a:t>
            </a:r>
            <a:endParaRPr sz="8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9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Επίπεδο</a:t>
            </a:r>
            <a:r>
              <a:rPr sz="950" u="sng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95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Β</a:t>
            </a:r>
            <a:endParaRPr sz="9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Παραδείγματα</a:t>
            </a:r>
            <a:endParaRPr sz="8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Λυμένες</a:t>
            </a:r>
            <a:r>
              <a:rPr sz="8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Ασκήσεις</a:t>
            </a:r>
            <a:endParaRPr sz="85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160"/>
              </a:spcBef>
            </a:pPr>
            <a:r>
              <a:rPr sz="9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Επίπεδο</a:t>
            </a:r>
            <a:r>
              <a:rPr sz="950" u="sng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9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Γ</a:t>
            </a:r>
            <a:endParaRPr sz="9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Ασκήσεις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04179" y="4016699"/>
            <a:ext cx="736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12573" y="4200113"/>
            <a:ext cx="196976" cy="11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815264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15264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974639" y="4016699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783869" y="4896109"/>
            <a:ext cx="4410710" cy="2029460"/>
          </a:xfrm>
          <a:custGeom>
            <a:avLst/>
            <a:gdLst/>
            <a:ahLst/>
            <a:cxnLst/>
            <a:rect l="l" t="t" r="r" b="b"/>
            <a:pathLst>
              <a:path w="4410709" h="2029459">
                <a:moveTo>
                  <a:pt x="0" y="0"/>
                </a:moveTo>
                <a:lnTo>
                  <a:pt x="0" y="2029114"/>
                </a:lnTo>
                <a:lnTo>
                  <a:pt x="4410318" y="2029114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868197" y="4902709"/>
            <a:ext cx="429514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θεωρία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</a:t>
            </a:r>
            <a:r>
              <a:rPr sz="85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διαχείρισης</a:t>
            </a:r>
            <a:r>
              <a:rPr sz="85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έργων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</a:t>
            </a:r>
            <a:r>
              <a:rPr sz="85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πολύ</a:t>
            </a:r>
            <a:r>
              <a:rPr sz="85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σημαντική</a:t>
            </a:r>
            <a:r>
              <a:rPr sz="85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</a:t>
            </a:r>
            <a:r>
              <a:rPr sz="85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</a:t>
            </a:r>
            <a:r>
              <a:rPr sz="85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συνολική</a:t>
            </a:r>
            <a:endParaRPr sz="8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91678" y="5035017"/>
            <a:ext cx="417131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διεκπαιρέωση</a:t>
            </a:r>
            <a:r>
              <a:rPr sz="8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ενός</a:t>
            </a:r>
            <a:r>
              <a:rPr sz="8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r>
              <a:rPr sz="8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τόσο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τομέα</a:t>
            </a:r>
            <a:r>
              <a:rPr sz="8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Πληροφορικής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αλλά</a:t>
            </a:r>
            <a:r>
              <a:rPr sz="8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γενικώς</a:t>
            </a:r>
            <a:r>
              <a:rPr sz="8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</a:t>
            </a:r>
            <a:endParaRPr sz="8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91677" y="5167303"/>
            <a:ext cx="27901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πολλούς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άλλους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τομείς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ανθρώπινης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868197" y="5468824"/>
            <a:ext cx="4295140" cy="55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Στο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 λόγω μάθημα 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εξετάσουμε 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τεχνικές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CPM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(Critical Path Method)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και 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PERT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(Program Evaluation and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Review Technique)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, οι οποίες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μας βοηθούν στο  να δημιουργήσουμε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χρονοδιάγραμμα ενός 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διαχειριστούμε  αποδοτικά.</a:t>
            </a:r>
            <a:endParaRPr sz="8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68197" y="6167311"/>
            <a:ext cx="4295775" cy="68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βασική διαφορά των δύο μεθόδων 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στην μέθοδο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CPM, 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 δραστηριότητα 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διαχειριζόμαστε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έχει συγκεκριμένη χρονική διάρκεια,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ενώ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στην μέθοδο PERT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χρονική 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μίας δραστηριότητας υπολογίζεται  λαμβάνοντας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υπ’όψην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3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εκτιμήσεις διάρκειας: 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αισιόδοξη,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απαισιόδοξη 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 πιο πιθανή (κανονική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διάρκεια).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67" y="481888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(Εκφώνηση)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6349" y="245053"/>
            <a:ext cx="14224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37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64" y="1061168"/>
            <a:ext cx="4295140" cy="459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Ερώτημα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Να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συμπληρώσετε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τα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κενά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(ES,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EF,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LS,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30" dirty="0">
                <a:solidFill>
                  <a:srgbClr val="231F20"/>
                </a:solidFill>
                <a:latin typeface="Arial"/>
                <a:cs typeface="Arial"/>
              </a:rPr>
              <a:t>LF,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SL)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ΑΟΝ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βρείτε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συνολική 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έργου.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564" y="1645650"/>
            <a:ext cx="4295775" cy="591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Ερώτημα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  <a:p>
            <a:pPr marL="135890" marR="5080" indent="-123189" algn="just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Στον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πίνακα που δίνεται,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δημιουργήσετε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GANTΤ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έργου,  σημειώνοντας με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Χ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κελί/ά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αντιστοιχούν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δραστηριότητα,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ανάλογα με  τη διάρκειά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00" y="481888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10682" y="245053"/>
            <a:ext cx="15240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8197" y="1061168"/>
            <a:ext cx="1567815" cy="3270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Ερώτημα</a:t>
            </a:r>
            <a:r>
              <a:rPr sz="850" b="1" u="sng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συνολικός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χρόνος είναι</a:t>
            </a:r>
            <a:r>
              <a:rPr sz="8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12.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28395" y="1662254"/>
            <a:ext cx="3737736" cy="1269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0567" y="4253526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(Επίλυση)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41695" y="4016699"/>
            <a:ext cx="13652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3564" y="4851134"/>
            <a:ext cx="72453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Ερώτημα</a:t>
            </a:r>
            <a:r>
              <a:rPr sz="850" b="1" u="sng" spc="-6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99055" y="5241524"/>
          <a:ext cx="3792847" cy="1009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/>
                <a:gridCol w="215899"/>
                <a:gridCol w="215265"/>
                <a:gridCol w="215265"/>
                <a:gridCol w="215265"/>
                <a:gridCol w="215899"/>
                <a:gridCol w="215264"/>
                <a:gridCol w="215264"/>
                <a:gridCol w="288925"/>
                <a:gridCol w="215264"/>
                <a:gridCol w="288925"/>
                <a:gridCol w="215900"/>
                <a:gridCol w="215264"/>
                <a:gridCol w="215264"/>
                <a:gridCol w="215264"/>
              </a:tblGrid>
              <a:tr h="102915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15"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705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02900">
                <a:tc>
                  <a:txBody>
                    <a:bodyPr/>
                    <a:lstStyle/>
                    <a:p>
                      <a:pPr marL="33020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6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7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858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6860" y="398013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815175" y="4253526"/>
            <a:ext cx="1059815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Δ.</a:t>
            </a:r>
            <a:r>
              <a:rPr sz="1550" u="heavy" spc="-17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907012" y="4016699"/>
            <a:ext cx="15621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40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975169" y="4813160"/>
            <a:ext cx="128524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παρακάτω</a:t>
            </a:r>
            <a:r>
              <a:rPr sz="7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πίνακας: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5940750" y="5029215"/>
          <a:ext cx="4078604" cy="187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3430"/>
                <a:gridCol w="628015"/>
                <a:gridCol w="716280"/>
                <a:gridCol w="675005"/>
                <a:gridCol w="262889"/>
                <a:gridCol w="257175"/>
                <a:gridCol w="257175"/>
                <a:gridCol w="251460"/>
                <a:gridCol w="257175"/>
              </a:tblGrid>
              <a:tr h="249920">
                <a:tc>
                  <a:txBody>
                    <a:bodyPr/>
                    <a:lstStyle/>
                    <a:p>
                      <a:pPr marL="121285" marR="114935" indent="124460">
                        <a:lnSpc>
                          <a:spcPct val="106100"/>
                        </a:lnSpc>
                        <a:spcBef>
                          <a:spcPts val="325"/>
                        </a:spcBef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Κωδικός  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ηρ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ό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τη</a:t>
                      </a:r>
                      <a:r>
                        <a:rPr sz="50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</a:t>
                      </a: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ας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Προηγούμενες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Επόμενες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Διάρκεια</a:t>
                      </a:r>
                      <a:r>
                        <a:rPr sz="500" b="1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(ημέρες)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LS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LF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50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TF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E2E3E4"/>
                    </a:solidFill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201,202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203,204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303,304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101, 202,</a:t>
                      </a:r>
                      <a:r>
                        <a:rPr sz="55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204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401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5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301, 302,</a:t>
                      </a:r>
                      <a:r>
                        <a:rPr sz="5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303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5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6050785" y="6999673"/>
            <a:ext cx="2667635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α. Κατασκευάστε το διάγραμμα</a:t>
            </a:r>
            <a:r>
              <a:rPr sz="7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231F20"/>
                </a:solidFill>
                <a:latin typeface="Arial"/>
                <a:cs typeface="Arial"/>
              </a:rPr>
              <a:t>PERT.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β.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Συμπληρώστε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πίνακα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βρείτε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κρίσιμα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μονοπάτια.</a:t>
            </a:r>
            <a:endParaRPr sz="7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41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36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4413" y="245053"/>
            <a:ext cx="838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234" y="1124455"/>
            <a:ext cx="4410710" cy="202946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195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είναι εφικτή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διαχείριση ενός έργου, θα πρέπει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αρχικά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διαχειριστής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(project manager) να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«διασπάσει»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επιμέρους δραστηριότητες,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 οποίες  το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απαρτίζουν.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5560" indent="-123825" algn="just">
              <a:lnSpc>
                <a:spcPct val="1022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από αυτές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θα πρέπει 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καθορίσει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αυτές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προηγούνται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ακολουθούν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άμεσα, καθώς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εκτίμηση για την χρονική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τους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 (όσον αφορά την μέθοδο 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PERT,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όπως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θα δούμε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παρακάτω, δίνονται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3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εκτιμήσεις για την χρονική αυτή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διάρκεια).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4925" indent="-123825" algn="just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διάσπαση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σε επιμέρους δραστηριότητες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εξαρτάται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φορά 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 ίδιο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αλλά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την εμπειρία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στοχευμένη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ανάλυση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διαχειριστή.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6830" indent="-123825" algn="just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Ένα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παράδειγμα της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διάσπασης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ενός έργου σε επιμέρους δραστηριότητες,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παρουσιάζεται στον πίνακα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επόμενης διαφάνειας.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64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5264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74639" y="245053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850">
              <a:latin typeface="Georgia"/>
              <a:cs typeface="Georg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256020" y="1313197"/>
          <a:ext cx="3505200" cy="1376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8400"/>
                <a:gridCol w="1168400"/>
                <a:gridCol w="1168400"/>
              </a:tblGrid>
              <a:tr h="313733"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9215" indent="38735">
                        <a:lnSpc>
                          <a:spcPts val="1040"/>
                        </a:lnSpc>
                        <a:spcBef>
                          <a:spcPts val="15"/>
                        </a:spcBef>
                      </a:pP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Προηγούμενη (ες)  Δραστηριότητα</a:t>
                      </a:r>
                      <a:r>
                        <a:rPr sz="850" b="1" spc="-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(ες)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Διάρκεια</a:t>
                      </a:r>
                      <a:r>
                        <a:rPr sz="850" b="1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(μήνες)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866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836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851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851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C,D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851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51790"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9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E,F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19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783869" y="3063270"/>
            <a:ext cx="4410710" cy="313690"/>
          </a:xfrm>
          <a:custGeom>
            <a:avLst/>
            <a:gdLst/>
            <a:ahLst/>
            <a:cxnLst/>
            <a:rect l="l" t="t" r="r" b="b"/>
            <a:pathLst>
              <a:path w="4410709" h="313689">
                <a:moveTo>
                  <a:pt x="0" y="0"/>
                </a:moveTo>
                <a:lnTo>
                  <a:pt x="0" y="313681"/>
                </a:lnTo>
                <a:lnTo>
                  <a:pt x="4410318" y="313681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197" y="2759636"/>
            <a:ext cx="4295775" cy="6013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38325">
              <a:lnSpc>
                <a:spcPct val="100000"/>
              </a:lnSpc>
              <a:spcBef>
                <a:spcPts val="114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Πίνακας</a:t>
            </a:r>
            <a:r>
              <a:rPr sz="850" b="1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35890" marR="5080" indent="-123189">
              <a:lnSpc>
                <a:spcPct val="102299"/>
              </a:lnSpc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δραστηριότητες 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δεν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έχουν καμία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προηγούμενη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ονομάζονται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αρχικές  δραστηριότητες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ενώ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αυτές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δεν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έχουν καμία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επόμενη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ονομάζονται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τελικές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0641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636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67005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Δίκτυα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ΑΟΝ και</a:t>
            </a:r>
            <a:r>
              <a:rPr sz="1150" u="sng" spc="-14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10059" y="4016699"/>
            <a:ext cx="6858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9234" y="4896124"/>
            <a:ext cx="4410710" cy="222440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195" indent="-123825" algn="just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χρονική αλληλουχία των δραστηριοτήτων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αναπαρασταθεί με ένα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δίκτυο  δραστηριοτήτων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(activity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network)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6195" indent="-123825" algn="just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Ένα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 δραστηριοτήτων είναι ένας γράφος,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οποίος αναπαριστά την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χρονική  αυτή αλληλουχία,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αρχίζοντας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αρχικές 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καταλλήγοντας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στις  τελικές.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Υπάρχουν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δύο ειδών δίκτυα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δραστηριοτήτων:</a:t>
            </a:r>
            <a:endParaRPr sz="850">
              <a:latin typeface="Arial"/>
              <a:cs typeface="Arial"/>
            </a:endParaRPr>
          </a:p>
          <a:p>
            <a:pPr marL="440690" marR="34925" lvl="1" indent="-123189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AON (Activity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Node)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 οι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αναπαρίστανται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κόμβοι του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 γράφου.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AOA (Activity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On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Arrow)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 οι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αναπαρίστανται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</a:t>
            </a:r>
            <a:endParaRPr sz="85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ακμές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γράφου.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20345" marR="35560" indent="-123825" algn="just">
              <a:lnSpc>
                <a:spcPct val="102099"/>
              </a:lnSpc>
              <a:spcBef>
                <a:spcPts val="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επόμενες διαφάνειες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παρουσιάζονται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διαφορετικές περιπτώσεις 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διαφορετική αναπαράσταση (Σχήμα 4.5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βιβλίου 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ΕΑΠ).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5264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15264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67005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Δίκτυα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ΑΟΝ και</a:t>
            </a:r>
            <a:r>
              <a:rPr sz="1150" u="sng" spc="-14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71692" y="4016699"/>
            <a:ext cx="9144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039240" y="5581733"/>
            <a:ext cx="226060" cy="224790"/>
          </a:xfrm>
          <a:custGeom>
            <a:avLst/>
            <a:gdLst/>
            <a:ahLst/>
            <a:cxnLst/>
            <a:rect l="l" t="t" r="r" b="b"/>
            <a:pathLst>
              <a:path w="226060" h="224789">
                <a:moveTo>
                  <a:pt x="0" y="112192"/>
                </a:moveTo>
                <a:lnTo>
                  <a:pt x="8876" y="68527"/>
                </a:lnTo>
                <a:lnTo>
                  <a:pt x="33082" y="32864"/>
                </a:lnTo>
                <a:lnTo>
                  <a:pt x="68984" y="8818"/>
                </a:lnTo>
                <a:lnTo>
                  <a:pt x="112947" y="0"/>
                </a:lnTo>
                <a:lnTo>
                  <a:pt x="156928" y="8818"/>
                </a:lnTo>
                <a:lnTo>
                  <a:pt x="192839" y="32864"/>
                </a:lnTo>
                <a:lnTo>
                  <a:pt x="217048" y="68527"/>
                </a:lnTo>
                <a:lnTo>
                  <a:pt x="225925" y="112192"/>
                </a:lnTo>
                <a:lnTo>
                  <a:pt x="217048" y="155865"/>
                </a:lnTo>
                <a:lnTo>
                  <a:pt x="192839" y="191526"/>
                </a:lnTo>
                <a:lnTo>
                  <a:pt x="156928" y="215569"/>
                </a:lnTo>
                <a:lnTo>
                  <a:pt x="112947" y="224385"/>
                </a:lnTo>
                <a:lnTo>
                  <a:pt x="68984" y="215569"/>
                </a:lnTo>
                <a:lnTo>
                  <a:pt x="33082" y="191526"/>
                </a:lnTo>
                <a:lnTo>
                  <a:pt x="8876" y="155865"/>
                </a:lnTo>
                <a:lnTo>
                  <a:pt x="0" y="11219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28756" y="5581733"/>
            <a:ext cx="226060" cy="224790"/>
          </a:xfrm>
          <a:custGeom>
            <a:avLst/>
            <a:gdLst/>
            <a:ahLst/>
            <a:cxnLst/>
            <a:rect l="l" t="t" r="r" b="b"/>
            <a:pathLst>
              <a:path w="226059" h="224789">
                <a:moveTo>
                  <a:pt x="0" y="112192"/>
                </a:moveTo>
                <a:lnTo>
                  <a:pt x="8876" y="68527"/>
                </a:lnTo>
                <a:lnTo>
                  <a:pt x="33086" y="32864"/>
                </a:lnTo>
                <a:lnTo>
                  <a:pt x="68997" y="8818"/>
                </a:lnTo>
                <a:lnTo>
                  <a:pt x="112978" y="0"/>
                </a:lnTo>
                <a:lnTo>
                  <a:pt x="156947" y="8818"/>
                </a:lnTo>
                <a:lnTo>
                  <a:pt x="192848" y="32864"/>
                </a:lnTo>
                <a:lnTo>
                  <a:pt x="217051" y="68527"/>
                </a:lnTo>
                <a:lnTo>
                  <a:pt x="225925" y="112192"/>
                </a:lnTo>
                <a:lnTo>
                  <a:pt x="217051" y="155865"/>
                </a:lnTo>
                <a:lnTo>
                  <a:pt x="192848" y="191526"/>
                </a:lnTo>
                <a:lnTo>
                  <a:pt x="156947" y="215569"/>
                </a:lnTo>
                <a:lnTo>
                  <a:pt x="112978" y="224385"/>
                </a:lnTo>
                <a:lnTo>
                  <a:pt x="68997" y="215569"/>
                </a:lnTo>
                <a:lnTo>
                  <a:pt x="33086" y="191526"/>
                </a:lnTo>
                <a:lnTo>
                  <a:pt x="8876" y="155865"/>
                </a:lnTo>
                <a:lnTo>
                  <a:pt x="0" y="11219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018303" y="5581733"/>
            <a:ext cx="226060" cy="224790"/>
          </a:xfrm>
          <a:custGeom>
            <a:avLst/>
            <a:gdLst/>
            <a:ahLst/>
            <a:cxnLst/>
            <a:rect l="l" t="t" r="r" b="b"/>
            <a:pathLst>
              <a:path w="226059" h="224789">
                <a:moveTo>
                  <a:pt x="0" y="112192"/>
                </a:moveTo>
                <a:lnTo>
                  <a:pt x="8871" y="68527"/>
                </a:lnTo>
                <a:lnTo>
                  <a:pt x="33067" y="32864"/>
                </a:lnTo>
                <a:lnTo>
                  <a:pt x="68958" y="8818"/>
                </a:lnTo>
                <a:lnTo>
                  <a:pt x="112917" y="0"/>
                </a:lnTo>
                <a:lnTo>
                  <a:pt x="156910" y="8818"/>
                </a:lnTo>
                <a:lnTo>
                  <a:pt x="192820" y="32864"/>
                </a:lnTo>
                <a:lnTo>
                  <a:pt x="217022" y="68527"/>
                </a:lnTo>
                <a:lnTo>
                  <a:pt x="225895" y="112192"/>
                </a:lnTo>
                <a:lnTo>
                  <a:pt x="217022" y="155865"/>
                </a:lnTo>
                <a:lnTo>
                  <a:pt x="192820" y="191526"/>
                </a:lnTo>
                <a:lnTo>
                  <a:pt x="156910" y="215569"/>
                </a:lnTo>
                <a:lnTo>
                  <a:pt x="112917" y="224385"/>
                </a:lnTo>
                <a:lnTo>
                  <a:pt x="68958" y="215569"/>
                </a:lnTo>
                <a:lnTo>
                  <a:pt x="33067" y="191526"/>
                </a:lnTo>
                <a:lnTo>
                  <a:pt x="8871" y="155865"/>
                </a:lnTo>
                <a:lnTo>
                  <a:pt x="0" y="112192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265166" y="569392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3988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1658" y="5680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096" y="13472"/>
                </a:moveTo>
                <a:lnTo>
                  <a:pt x="0" y="0"/>
                </a:lnTo>
                <a:lnTo>
                  <a:pt x="0" y="26913"/>
                </a:lnTo>
                <a:lnTo>
                  <a:pt x="27096" y="13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54682" y="569392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29">
                <a:moveTo>
                  <a:pt x="0" y="0"/>
                </a:moveTo>
                <a:lnTo>
                  <a:pt x="239902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91198" y="5680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7096" y="13472"/>
                </a:moveTo>
                <a:lnTo>
                  <a:pt x="0" y="0"/>
                </a:lnTo>
                <a:lnTo>
                  <a:pt x="0" y="26913"/>
                </a:lnTo>
                <a:lnTo>
                  <a:pt x="27096" y="1347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56739" y="6223915"/>
            <a:ext cx="246397" cy="2456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6739" y="6732130"/>
            <a:ext cx="246397" cy="2456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86869" y="6447519"/>
            <a:ext cx="246397" cy="245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02275" y="6346729"/>
            <a:ext cx="285750" cy="133350"/>
          </a:xfrm>
          <a:custGeom>
            <a:avLst/>
            <a:gdLst/>
            <a:ahLst/>
            <a:cxnLst/>
            <a:rect l="l" t="t" r="r" b="b"/>
            <a:pathLst>
              <a:path w="285750" h="133350">
                <a:moveTo>
                  <a:pt x="0" y="0"/>
                </a:moveTo>
                <a:lnTo>
                  <a:pt x="285562" y="13312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78325" y="6465051"/>
            <a:ext cx="33020" cy="26670"/>
          </a:xfrm>
          <a:custGeom>
            <a:avLst/>
            <a:gdLst/>
            <a:ahLst/>
            <a:cxnLst/>
            <a:rect l="l" t="t" r="r" b="b"/>
            <a:pathLst>
              <a:path w="33020" h="26670">
                <a:moveTo>
                  <a:pt x="32796" y="25648"/>
                </a:moveTo>
                <a:lnTo>
                  <a:pt x="12435" y="0"/>
                </a:lnTo>
                <a:lnTo>
                  <a:pt x="0" y="26502"/>
                </a:lnTo>
                <a:lnTo>
                  <a:pt x="32796" y="2564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02275" y="6664803"/>
            <a:ext cx="286385" cy="190500"/>
          </a:xfrm>
          <a:custGeom>
            <a:avLst/>
            <a:gdLst/>
            <a:ahLst/>
            <a:cxnLst/>
            <a:rect l="l" t="t" r="r" b="b"/>
            <a:pathLst>
              <a:path w="286384" h="190500">
                <a:moveTo>
                  <a:pt x="0" y="190171"/>
                </a:moveTo>
                <a:lnTo>
                  <a:pt x="286081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77197" y="6650598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32552" y="0"/>
                </a:moveTo>
                <a:lnTo>
                  <a:pt x="0" y="4053"/>
                </a:lnTo>
                <a:lnTo>
                  <a:pt x="16276" y="28407"/>
                </a:lnTo>
                <a:lnTo>
                  <a:pt x="3255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444291" y="5563615"/>
            <a:ext cx="212090" cy="210185"/>
          </a:xfrm>
          <a:custGeom>
            <a:avLst/>
            <a:gdLst/>
            <a:ahLst/>
            <a:cxnLst/>
            <a:rect l="l" t="t" r="r" b="b"/>
            <a:pathLst>
              <a:path w="212090" h="210185">
                <a:moveTo>
                  <a:pt x="0" y="104838"/>
                </a:moveTo>
                <a:lnTo>
                  <a:pt x="8332" y="64031"/>
                </a:lnTo>
                <a:lnTo>
                  <a:pt x="31052" y="30707"/>
                </a:lnTo>
                <a:lnTo>
                  <a:pt x="64748" y="8239"/>
                </a:lnTo>
                <a:lnTo>
                  <a:pt x="106007" y="0"/>
                </a:lnTo>
                <a:lnTo>
                  <a:pt x="147271" y="8239"/>
                </a:lnTo>
                <a:lnTo>
                  <a:pt x="180967" y="30707"/>
                </a:lnTo>
                <a:lnTo>
                  <a:pt x="203684" y="64031"/>
                </a:lnTo>
                <a:lnTo>
                  <a:pt x="212014" y="104838"/>
                </a:lnTo>
                <a:lnTo>
                  <a:pt x="203684" y="145653"/>
                </a:lnTo>
                <a:lnTo>
                  <a:pt x="180967" y="178982"/>
                </a:lnTo>
                <a:lnTo>
                  <a:pt x="147271" y="201451"/>
                </a:lnTo>
                <a:lnTo>
                  <a:pt x="106007" y="209691"/>
                </a:lnTo>
                <a:lnTo>
                  <a:pt x="64748" y="201451"/>
                </a:lnTo>
                <a:lnTo>
                  <a:pt x="31052" y="178982"/>
                </a:lnTo>
                <a:lnTo>
                  <a:pt x="8332" y="145653"/>
                </a:lnTo>
                <a:lnTo>
                  <a:pt x="0" y="10483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903654" y="5563615"/>
            <a:ext cx="212090" cy="210185"/>
          </a:xfrm>
          <a:custGeom>
            <a:avLst/>
            <a:gdLst/>
            <a:ahLst/>
            <a:cxnLst/>
            <a:rect l="l" t="t" r="r" b="b"/>
            <a:pathLst>
              <a:path w="212090" h="210185">
                <a:moveTo>
                  <a:pt x="0" y="104838"/>
                </a:moveTo>
                <a:lnTo>
                  <a:pt x="8329" y="64031"/>
                </a:lnTo>
                <a:lnTo>
                  <a:pt x="31047" y="30707"/>
                </a:lnTo>
                <a:lnTo>
                  <a:pt x="64742" y="8239"/>
                </a:lnTo>
                <a:lnTo>
                  <a:pt x="106007" y="0"/>
                </a:lnTo>
                <a:lnTo>
                  <a:pt x="147275" y="8239"/>
                </a:lnTo>
                <a:lnTo>
                  <a:pt x="180965" y="30707"/>
                </a:lnTo>
                <a:lnTo>
                  <a:pt x="203673" y="64031"/>
                </a:lnTo>
                <a:lnTo>
                  <a:pt x="211998" y="104838"/>
                </a:lnTo>
                <a:lnTo>
                  <a:pt x="203673" y="145653"/>
                </a:lnTo>
                <a:lnTo>
                  <a:pt x="180965" y="178982"/>
                </a:lnTo>
                <a:lnTo>
                  <a:pt x="147275" y="201451"/>
                </a:lnTo>
                <a:lnTo>
                  <a:pt x="106007" y="209691"/>
                </a:lnTo>
                <a:lnTo>
                  <a:pt x="64742" y="201451"/>
                </a:lnTo>
                <a:lnTo>
                  <a:pt x="31047" y="178982"/>
                </a:lnTo>
                <a:lnTo>
                  <a:pt x="8329" y="145653"/>
                </a:lnTo>
                <a:lnTo>
                  <a:pt x="0" y="10483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363034" y="5563615"/>
            <a:ext cx="212090" cy="210185"/>
          </a:xfrm>
          <a:custGeom>
            <a:avLst/>
            <a:gdLst/>
            <a:ahLst/>
            <a:cxnLst/>
            <a:rect l="l" t="t" r="r" b="b"/>
            <a:pathLst>
              <a:path w="212090" h="210185">
                <a:moveTo>
                  <a:pt x="0" y="104838"/>
                </a:moveTo>
                <a:lnTo>
                  <a:pt x="8324" y="64031"/>
                </a:lnTo>
                <a:lnTo>
                  <a:pt x="31029" y="30707"/>
                </a:lnTo>
                <a:lnTo>
                  <a:pt x="64710" y="8239"/>
                </a:lnTo>
                <a:lnTo>
                  <a:pt x="105961" y="0"/>
                </a:lnTo>
                <a:lnTo>
                  <a:pt x="147240" y="8239"/>
                </a:lnTo>
                <a:lnTo>
                  <a:pt x="180940" y="30707"/>
                </a:lnTo>
                <a:lnTo>
                  <a:pt x="203655" y="64031"/>
                </a:lnTo>
                <a:lnTo>
                  <a:pt x="211983" y="104838"/>
                </a:lnTo>
                <a:lnTo>
                  <a:pt x="203655" y="145653"/>
                </a:lnTo>
                <a:lnTo>
                  <a:pt x="180940" y="178982"/>
                </a:lnTo>
                <a:lnTo>
                  <a:pt x="147240" y="201451"/>
                </a:lnTo>
                <a:lnTo>
                  <a:pt x="105961" y="209691"/>
                </a:lnTo>
                <a:lnTo>
                  <a:pt x="64710" y="201451"/>
                </a:lnTo>
                <a:lnTo>
                  <a:pt x="31029" y="178982"/>
                </a:lnTo>
                <a:lnTo>
                  <a:pt x="8324" y="145653"/>
                </a:lnTo>
                <a:lnTo>
                  <a:pt x="0" y="10483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78260" y="5655884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25435" y="12573"/>
                </a:moveTo>
                <a:lnTo>
                  <a:pt x="0" y="0"/>
                </a:lnTo>
                <a:lnTo>
                  <a:pt x="0" y="25146"/>
                </a:lnTo>
                <a:lnTo>
                  <a:pt x="25435" y="125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337640" y="5655884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25435" y="12573"/>
                </a:moveTo>
                <a:lnTo>
                  <a:pt x="0" y="0"/>
                </a:lnTo>
                <a:lnTo>
                  <a:pt x="0" y="25146"/>
                </a:lnTo>
                <a:lnTo>
                  <a:pt x="25435" y="125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22382" y="5563615"/>
            <a:ext cx="212090" cy="210185"/>
          </a:xfrm>
          <a:custGeom>
            <a:avLst/>
            <a:gdLst/>
            <a:ahLst/>
            <a:cxnLst/>
            <a:rect l="l" t="t" r="r" b="b"/>
            <a:pathLst>
              <a:path w="212090" h="210185">
                <a:moveTo>
                  <a:pt x="0" y="104838"/>
                </a:moveTo>
                <a:lnTo>
                  <a:pt x="8325" y="64031"/>
                </a:lnTo>
                <a:lnTo>
                  <a:pt x="31037" y="30707"/>
                </a:lnTo>
                <a:lnTo>
                  <a:pt x="64735" y="8239"/>
                </a:lnTo>
                <a:lnTo>
                  <a:pt x="106022" y="0"/>
                </a:lnTo>
                <a:lnTo>
                  <a:pt x="147273" y="8239"/>
                </a:lnTo>
                <a:lnTo>
                  <a:pt x="180953" y="30707"/>
                </a:lnTo>
                <a:lnTo>
                  <a:pt x="203658" y="64031"/>
                </a:lnTo>
                <a:lnTo>
                  <a:pt x="211983" y="104838"/>
                </a:lnTo>
                <a:lnTo>
                  <a:pt x="203658" y="145653"/>
                </a:lnTo>
                <a:lnTo>
                  <a:pt x="180953" y="178982"/>
                </a:lnTo>
                <a:lnTo>
                  <a:pt x="147273" y="201451"/>
                </a:lnTo>
                <a:lnTo>
                  <a:pt x="106022" y="209691"/>
                </a:lnTo>
                <a:lnTo>
                  <a:pt x="64735" y="201451"/>
                </a:lnTo>
                <a:lnTo>
                  <a:pt x="31037" y="178982"/>
                </a:lnTo>
                <a:lnTo>
                  <a:pt x="8325" y="145653"/>
                </a:lnTo>
                <a:lnTo>
                  <a:pt x="0" y="10483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97003" y="5655884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4" h="25400">
                <a:moveTo>
                  <a:pt x="25420" y="12573"/>
                </a:moveTo>
                <a:lnTo>
                  <a:pt x="0" y="0"/>
                </a:lnTo>
                <a:lnTo>
                  <a:pt x="0" y="25146"/>
                </a:lnTo>
                <a:lnTo>
                  <a:pt x="25420" y="1257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5948827" y="5014890"/>
          <a:ext cx="4193537" cy="206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055"/>
                <a:gridCol w="247014"/>
                <a:gridCol w="262890"/>
                <a:gridCol w="247015"/>
                <a:gridCol w="354330"/>
                <a:gridCol w="972819"/>
                <a:gridCol w="541020"/>
                <a:gridCol w="120014"/>
                <a:gridCol w="109855"/>
                <a:gridCol w="307340"/>
                <a:gridCol w="177800"/>
                <a:gridCol w="540385"/>
              </a:tblGrid>
              <a:tr h="280233">
                <a:tc gridSpan="5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sz="650" b="1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(AON)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Ερμηνεία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650" b="1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(AOA)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48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15875" algn="just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πρέπει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να ολοκληρωθεί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για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να ξεκινήσει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r>
                        <a:rPr sz="650" spc="1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29209" marR="20320" algn="just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συνέχεια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r>
                        <a:rPr sz="6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5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500" u="sng" spc="2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u="sng" spc="2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500" u="sng" spc="-4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5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500" u="sng" spc="-1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u="sng" spc="2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500" u="sng" spc="-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5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500" u="sng" spc="-3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00" b="1" u="sng" spc="2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sz="500" u="sng" spc="1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933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20955" algn="just">
                        <a:lnSpc>
                          <a:spcPts val="810"/>
                        </a:lnSpc>
                        <a:spcBef>
                          <a:spcPts val="10"/>
                        </a:spcBef>
                        <a:tabLst>
                          <a:tab pos="337185" algn="l"/>
                          <a:tab pos="850900" algn="l"/>
                          <a:tab pos="895350" algn="l"/>
                        </a:tabLst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Οι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έ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ολοκληρωθούν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για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να  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ξ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εκ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ήσε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29209" algn="just">
                        <a:lnSpc>
                          <a:spcPct val="100000"/>
                        </a:lnSpc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r>
                        <a:rPr sz="6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0" name="object 100"/>
          <p:cNvSpPr/>
          <p:nvPr/>
        </p:nvSpPr>
        <p:spPr>
          <a:xfrm>
            <a:off x="8593691" y="6218131"/>
            <a:ext cx="246116" cy="2434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593691" y="6721817"/>
            <a:ext cx="246116" cy="243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23219" y="6439741"/>
            <a:ext cx="246085" cy="24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838950" y="6339858"/>
            <a:ext cx="285750" cy="132080"/>
          </a:xfrm>
          <a:custGeom>
            <a:avLst/>
            <a:gdLst/>
            <a:ahLst/>
            <a:cxnLst/>
            <a:rect l="l" t="t" r="r" b="b"/>
            <a:pathLst>
              <a:path w="285750" h="132079">
                <a:moveTo>
                  <a:pt x="0" y="0"/>
                </a:moveTo>
                <a:lnTo>
                  <a:pt x="285218" y="1319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14632" y="6457127"/>
            <a:ext cx="33020" cy="26670"/>
          </a:xfrm>
          <a:custGeom>
            <a:avLst/>
            <a:gdLst/>
            <a:ahLst/>
            <a:cxnLst/>
            <a:rect l="l" t="t" r="r" b="b"/>
            <a:pathLst>
              <a:path w="33020" h="26670">
                <a:moveTo>
                  <a:pt x="32766" y="25420"/>
                </a:moveTo>
                <a:lnTo>
                  <a:pt x="12420" y="0"/>
                </a:lnTo>
                <a:lnTo>
                  <a:pt x="0" y="26273"/>
                </a:lnTo>
                <a:lnTo>
                  <a:pt x="32766" y="254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38950" y="6655099"/>
            <a:ext cx="285750" cy="188595"/>
          </a:xfrm>
          <a:custGeom>
            <a:avLst/>
            <a:gdLst/>
            <a:ahLst/>
            <a:cxnLst/>
            <a:rect l="l" t="t" r="r" b="b"/>
            <a:pathLst>
              <a:path w="285750" h="188595">
                <a:moveTo>
                  <a:pt x="0" y="188459"/>
                </a:moveTo>
                <a:lnTo>
                  <a:pt x="285739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13489" y="6641027"/>
            <a:ext cx="33020" cy="28575"/>
          </a:xfrm>
          <a:custGeom>
            <a:avLst/>
            <a:gdLst/>
            <a:ahLst/>
            <a:cxnLst/>
            <a:rect l="l" t="t" r="r" b="b"/>
            <a:pathLst>
              <a:path w="33020" h="28575">
                <a:moveTo>
                  <a:pt x="32522" y="0"/>
                </a:moveTo>
                <a:lnTo>
                  <a:pt x="0" y="4023"/>
                </a:lnTo>
                <a:lnTo>
                  <a:pt x="16276" y="28148"/>
                </a:lnTo>
                <a:lnTo>
                  <a:pt x="3252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652747" y="6439741"/>
            <a:ext cx="246070" cy="243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368447" y="6561499"/>
            <a:ext cx="259715" cy="0"/>
          </a:xfrm>
          <a:custGeom>
            <a:avLst/>
            <a:gdLst/>
            <a:ahLst/>
            <a:cxnLst/>
            <a:rect l="l" t="t" r="r" b="b"/>
            <a:pathLst>
              <a:path w="259715">
                <a:moveTo>
                  <a:pt x="0" y="0"/>
                </a:moveTo>
                <a:lnTo>
                  <a:pt x="25950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24289" y="6546997"/>
            <a:ext cx="29845" cy="29209"/>
          </a:xfrm>
          <a:custGeom>
            <a:avLst/>
            <a:gdLst/>
            <a:ahLst/>
            <a:cxnLst/>
            <a:rect l="l" t="t" r="r" b="b"/>
            <a:pathLst>
              <a:path w="29845" h="29209">
                <a:moveTo>
                  <a:pt x="29306" y="14508"/>
                </a:moveTo>
                <a:lnTo>
                  <a:pt x="0" y="0"/>
                </a:lnTo>
                <a:lnTo>
                  <a:pt x="0" y="29001"/>
                </a:lnTo>
                <a:lnTo>
                  <a:pt x="29306" y="145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41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36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67005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Δίκτυα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ΑΟΝ και</a:t>
            </a:r>
            <a:r>
              <a:rPr sz="1150" u="sng" spc="-14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006" y="245053"/>
            <a:ext cx="8826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1696" y="1415222"/>
            <a:ext cx="235564" cy="23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61696" y="1924286"/>
            <a:ext cx="235564" cy="2365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877" y="1689338"/>
            <a:ext cx="235574" cy="236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2570" y="1548109"/>
            <a:ext cx="270510" cy="198755"/>
          </a:xfrm>
          <a:custGeom>
            <a:avLst/>
            <a:gdLst/>
            <a:ahLst/>
            <a:cxnLst/>
            <a:rect l="l" t="t" r="r" b="b"/>
            <a:pathLst>
              <a:path w="270509" h="198755">
                <a:moveTo>
                  <a:pt x="0" y="198444"/>
                </a:moveTo>
                <a:lnTo>
                  <a:pt x="27013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1589" y="1533555"/>
            <a:ext cx="31115" cy="28575"/>
          </a:xfrm>
          <a:custGeom>
            <a:avLst/>
            <a:gdLst/>
            <a:ahLst/>
            <a:cxnLst/>
            <a:rect l="l" t="t" r="r" b="b"/>
            <a:pathLst>
              <a:path w="31115" h="28575">
                <a:moveTo>
                  <a:pt x="30937" y="0"/>
                </a:moveTo>
                <a:lnTo>
                  <a:pt x="0" y="5257"/>
                </a:lnTo>
                <a:lnTo>
                  <a:pt x="16565" y="27995"/>
                </a:lnTo>
                <a:lnTo>
                  <a:pt x="3093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8000" y="1897484"/>
            <a:ext cx="292735" cy="135255"/>
          </a:xfrm>
          <a:custGeom>
            <a:avLst/>
            <a:gdLst/>
            <a:ahLst/>
            <a:cxnLst/>
            <a:rect l="l" t="t" r="r" b="b"/>
            <a:pathLst>
              <a:path w="292734" h="135255">
                <a:moveTo>
                  <a:pt x="0" y="0"/>
                </a:moveTo>
                <a:lnTo>
                  <a:pt x="292214" y="13480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178" y="2018019"/>
            <a:ext cx="31750" cy="26034"/>
          </a:xfrm>
          <a:custGeom>
            <a:avLst/>
            <a:gdLst/>
            <a:ahLst/>
            <a:cxnLst/>
            <a:rect l="l" t="t" r="r" b="b"/>
            <a:pathLst>
              <a:path w="31750" h="26035">
                <a:moveTo>
                  <a:pt x="31348" y="24566"/>
                </a:moveTo>
                <a:lnTo>
                  <a:pt x="11704" y="0"/>
                </a:lnTo>
                <a:lnTo>
                  <a:pt x="0" y="25603"/>
                </a:lnTo>
                <a:lnTo>
                  <a:pt x="31348" y="2456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20594" y="1713439"/>
            <a:ext cx="225425" cy="213995"/>
          </a:xfrm>
          <a:custGeom>
            <a:avLst/>
            <a:gdLst/>
            <a:ahLst/>
            <a:cxnLst/>
            <a:rect l="l" t="t" r="r" b="b"/>
            <a:pathLst>
              <a:path w="225425" h="213994">
                <a:moveTo>
                  <a:pt x="0" y="106805"/>
                </a:moveTo>
                <a:lnTo>
                  <a:pt x="8857" y="65238"/>
                </a:lnTo>
                <a:lnTo>
                  <a:pt x="33011" y="31288"/>
                </a:lnTo>
                <a:lnTo>
                  <a:pt x="68833" y="8395"/>
                </a:lnTo>
                <a:lnTo>
                  <a:pt x="112696" y="0"/>
                </a:lnTo>
                <a:lnTo>
                  <a:pt x="156557" y="8395"/>
                </a:lnTo>
                <a:lnTo>
                  <a:pt x="192374" y="31288"/>
                </a:lnTo>
                <a:lnTo>
                  <a:pt x="216522" y="65238"/>
                </a:lnTo>
                <a:lnTo>
                  <a:pt x="225377" y="106805"/>
                </a:lnTo>
                <a:lnTo>
                  <a:pt x="216522" y="148387"/>
                </a:lnTo>
                <a:lnTo>
                  <a:pt x="192374" y="182341"/>
                </a:lnTo>
                <a:lnTo>
                  <a:pt x="156557" y="205232"/>
                </a:lnTo>
                <a:lnTo>
                  <a:pt x="112696" y="213625"/>
                </a:lnTo>
                <a:lnTo>
                  <a:pt x="68833" y="205232"/>
                </a:lnTo>
                <a:lnTo>
                  <a:pt x="33011" y="182341"/>
                </a:lnTo>
                <a:lnTo>
                  <a:pt x="8857" y="148387"/>
                </a:lnTo>
                <a:lnTo>
                  <a:pt x="0" y="10680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08904" y="1713439"/>
            <a:ext cx="225425" cy="213995"/>
          </a:xfrm>
          <a:custGeom>
            <a:avLst/>
            <a:gdLst/>
            <a:ahLst/>
            <a:cxnLst/>
            <a:rect l="l" t="t" r="r" b="b"/>
            <a:pathLst>
              <a:path w="225425" h="213994">
                <a:moveTo>
                  <a:pt x="0" y="106805"/>
                </a:moveTo>
                <a:lnTo>
                  <a:pt x="8855" y="65238"/>
                </a:lnTo>
                <a:lnTo>
                  <a:pt x="33003" y="31288"/>
                </a:lnTo>
                <a:lnTo>
                  <a:pt x="68820" y="8395"/>
                </a:lnTo>
                <a:lnTo>
                  <a:pt x="112681" y="0"/>
                </a:lnTo>
                <a:lnTo>
                  <a:pt x="156554" y="8395"/>
                </a:lnTo>
                <a:lnTo>
                  <a:pt x="192370" y="31288"/>
                </a:lnTo>
                <a:lnTo>
                  <a:pt x="216511" y="65238"/>
                </a:lnTo>
                <a:lnTo>
                  <a:pt x="225362" y="106805"/>
                </a:lnTo>
                <a:lnTo>
                  <a:pt x="216511" y="148387"/>
                </a:lnTo>
                <a:lnTo>
                  <a:pt x="192370" y="182341"/>
                </a:lnTo>
                <a:lnTo>
                  <a:pt x="156554" y="205232"/>
                </a:lnTo>
                <a:lnTo>
                  <a:pt x="112681" y="213625"/>
                </a:lnTo>
                <a:lnTo>
                  <a:pt x="68820" y="205232"/>
                </a:lnTo>
                <a:lnTo>
                  <a:pt x="33003" y="182341"/>
                </a:lnTo>
                <a:lnTo>
                  <a:pt x="8855" y="148387"/>
                </a:lnTo>
                <a:lnTo>
                  <a:pt x="0" y="10680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2105" y="1455294"/>
            <a:ext cx="225425" cy="213995"/>
          </a:xfrm>
          <a:custGeom>
            <a:avLst/>
            <a:gdLst/>
            <a:ahLst/>
            <a:cxnLst/>
            <a:rect l="l" t="t" r="r" b="b"/>
            <a:pathLst>
              <a:path w="225425" h="213994">
                <a:moveTo>
                  <a:pt x="0" y="106843"/>
                </a:moveTo>
                <a:lnTo>
                  <a:pt x="8850" y="65264"/>
                </a:lnTo>
                <a:lnTo>
                  <a:pt x="32991" y="31301"/>
                </a:lnTo>
                <a:lnTo>
                  <a:pt x="68807" y="8399"/>
                </a:lnTo>
                <a:lnTo>
                  <a:pt x="112681" y="0"/>
                </a:lnTo>
                <a:lnTo>
                  <a:pt x="156530" y="8399"/>
                </a:lnTo>
                <a:lnTo>
                  <a:pt x="192337" y="31301"/>
                </a:lnTo>
                <a:lnTo>
                  <a:pt x="216478" y="65264"/>
                </a:lnTo>
                <a:lnTo>
                  <a:pt x="225330" y="106843"/>
                </a:lnTo>
                <a:lnTo>
                  <a:pt x="216478" y="148417"/>
                </a:lnTo>
                <a:lnTo>
                  <a:pt x="192337" y="182366"/>
                </a:lnTo>
                <a:lnTo>
                  <a:pt x="156530" y="205256"/>
                </a:lnTo>
                <a:lnTo>
                  <a:pt x="112681" y="213649"/>
                </a:lnTo>
                <a:lnTo>
                  <a:pt x="68807" y="205256"/>
                </a:lnTo>
                <a:lnTo>
                  <a:pt x="32991" y="182366"/>
                </a:lnTo>
                <a:lnTo>
                  <a:pt x="8850" y="148417"/>
                </a:lnTo>
                <a:lnTo>
                  <a:pt x="0" y="106843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1867" y="1807433"/>
            <a:ext cx="27305" cy="26034"/>
          </a:xfrm>
          <a:custGeom>
            <a:avLst/>
            <a:gdLst/>
            <a:ahLst/>
            <a:cxnLst/>
            <a:rect l="l" t="t" r="r" b="b"/>
            <a:pathLst>
              <a:path w="27304" h="26035">
                <a:moveTo>
                  <a:pt x="27035" y="12816"/>
                </a:moveTo>
                <a:lnTo>
                  <a:pt x="0" y="0"/>
                </a:lnTo>
                <a:lnTo>
                  <a:pt x="0" y="25633"/>
                </a:lnTo>
                <a:lnTo>
                  <a:pt x="27035" y="128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16115" y="1577445"/>
            <a:ext cx="189230" cy="167640"/>
          </a:xfrm>
          <a:custGeom>
            <a:avLst/>
            <a:gdLst/>
            <a:ahLst/>
            <a:cxnLst/>
            <a:rect l="l" t="t" r="r" b="b"/>
            <a:pathLst>
              <a:path w="189229" h="167639">
                <a:moveTo>
                  <a:pt x="0" y="167409"/>
                </a:moveTo>
                <a:lnTo>
                  <a:pt x="18869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93149" y="1562130"/>
            <a:ext cx="29209" cy="27305"/>
          </a:xfrm>
          <a:custGeom>
            <a:avLst/>
            <a:gdLst/>
            <a:ahLst/>
            <a:cxnLst/>
            <a:rect l="l" t="t" r="r" b="b"/>
            <a:pathLst>
              <a:path w="29210" h="27305">
                <a:moveTo>
                  <a:pt x="28956" y="0"/>
                </a:moveTo>
                <a:lnTo>
                  <a:pt x="0" y="8153"/>
                </a:lnTo>
                <a:lnTo>
                  <a:pt x="18409" y="26852"/>
                </a:lnTo>
                <a:lnTo>
                  <a:pt x="2895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2105" y="1918166"/>
            <a:ext cx="225425" cy="213995"/>
          </a:xfrm>
          <a:custGeom>
            <a:avLst/>
            <a:gdLst/>
            <a:ahLst/>
            <a:cxnLst/>
            <a:rect l="l" t="t" r="r" b="b"/>
            <a:pathLst>
              <a:path w="225425" h="213994">
                <a:moveTo>
                  <a:pt x="0" y="106805"/>
                </a:moveTo>
                <a:lnTo>
                  <a:pt x="8850" y="65225"/>
                </a:lnTo>
                <a:lnTo>
                  <a:pt x="32991" y="31277"/>
                </a:lnTo>
                <a:lnTo>
                  <a:pt x="68807" y="8391"/>
                </a:lnTo>
                <a:lnTo>
                  <a:pt x="112681" y="0"/>
                </a:lnTo>
                <a:lnTo>
                  <a:pt x="156530" y="8391"/>
                </a:lnTo>
                <a:lnTo>
                  <a:pt x="192337" y="31277"/>
                </a:lnTo>
                <a:lnTo>
                  <a:pt x="216478" y="65225"/>
                </a:lnTo>
                <a:lnTo>
                  <a:pt x="225330" y="106805"/>
                </a:lnTo>
                <a:lnTo>
                  <a:pt x="216478" y="148378"/>
                </a:lnTo>
                <a:lnTo>
                  <a:pt x="192337" y="182328"/>
                </a:lnTo>
                <a:lnTo>
                  <a:pt x="156530" y="205217"/>
                </a:lnTo>
                <a:lnTo>
                  <a:pt x="112681" y="213610"/>
                </a:lnTo>
                <a:lnTo>
                  <a:pt x="68807" y="205217"/>
                </a:lnTo>
                <a:lnTo>
                  <a:pt x="32991" y="182328"/>
                </a:lnTo>
                <a:lnTo>
                  <a:pt x="8850" y="148378"/>
                </a:lnTo>
                <a:lnTo>
                  <a:pt x="0" y="10680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01672" y="1899107"/>
            <a:ext cx="200660" cy="114300"/>
          </a:xfrm>
          <a:custGeom>
            <a:avLst/>
            <a:gdLst/>
            <a:ahLst/>
            <a:cxnLst/>
            <a:rect l="l" t="t" r="r" b="b"/>
            <a:pathLst>
              <a:path w="200660" h="114300">
                <a:moveTo>
                  <a:pt x="0" y="0"/>
                </a:moveTo>
                <a:lnTo>
                  <a:pt x="200153" y="11429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1944" y="2000768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4">
                <a:moveTo>
                  <a:pt x="30159" y="24216"/>
                </a:moveTo>
                <a:lnTo>
                  <a:pt x="13990" y="0"/>
                </a:lnTo>
                <a:lnTo>
                  <a:pt x="0" y="21960"/>
                </a:lnTo>
                <a:lnTo>
                  <a:pt x="30159" y="2421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5957" y="235133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0" y="135264"/>
                </a:moveTo>
                <a:lnTo>
                  <a:pt x="6884" y="92523"/>
                </a:lnTo>
                <a:lnTo>
                  <a:pt x="26062" y="55394"/>
                </a:lnTo>
                <a:lnTo>
                  <a:pt x="55306" y="26108"/>
                </a:lnTo>
                <a:lnTo>
                  <a:pt x="92390" y="6899"/>
                </a:lnTo>
                <a:lnTo>
                  <a:pt x="135089" y="0"/>
                </a:lnTo>
                <a:lnTo>
                  <a:pt x="177789" y="6899"/>
                </a:lnTo>
                <a:lnTo>
                  <a:pt x="214875" y="26108"/>
                </a:lnTo>
                <a:lnTo>
                  <a:pt x="244121" y="55394"/>
                </a:lnTo>
                <a:lnTo>
                  <a:pt x="263301" y="92523"/>
                </a:lnTo>
                <a:lnTo>
                  <a:pt x="270189" y="135264"/>
                </a:lnTo>
                <a:lnTo>
                  <a:pt x="263301" y="178000"/>
                </a:lnTo>
                <a:lnTo>
                  <a:pt x="244121" y="215118"/>
                </a:lnTo>
                <a:lnTo>
                  <a:pt x="214875" y="244390"/>
                </a:lnTo>
                <a:lnTo>
                  <a:pt x="177789" y="263588"/>
                </a:lnTo>
                <a:lnTo>
                  <a:pt x="135089" y="270482"/>
                </a:lnTo>
                <a:lnTo>
                  <a:pt x="92391" y="263588"/>
                </a:lnTo>
                <a:lnTo>
                  <a:pt x="55308" y="244390"/>
                </a:lnTo>
                <a:lnTo>
                  <a:pt x="26065" y="215118"/>
                </a:lnTo>
                <a:lnTo>
                  <a:pt x="6887" y="178000"/>
                </a:lnTo>
                <a:lnTo>
                  <a:pt x="0" y="13526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5957" y="291483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0" y="135218"/>
                </a:moveTo>
                <a:lnTo>
                  <a:pt x="6884" y="92482"/>
                </a:lnTo>
                <a:lnTo>
                  <a:pt x="26062" y="55364"/>
                </a:lnTo>
                <a:lnTo>
                  <a:pt x="55306" y="26092"/>
                </a:lnTo>
                <a:lnTo>
                  <a:pt x="92390" y="6894"/>
                </a:lnTo>
                <a:lnTo>
                  <a:pt x="135089" y="0"/>
                </a:lnTo>
                <a:lnTo>
                  <a:pt x="177789" y="6894"/>
                </a:lnTo>
                <a:lnTo>
                  <a:pt x="214875" y="26092"/>
                </a:lnTo>
                <a:lnTo>
                  <a:pt x="244121" y="55364"/>
                </a:lnTo>
                <a:lnTo>
                  <a:pt x="263301" y="92482"/>
                </a:lnTo>
                <a:lnTo>
                  <a:pt x="270189" y="135218"/>
                </a:lnTo>
                <a:lnTo>
                  <a:pt x="263301" y="177969"/>
                </a:lnTo>
                <a:lnTo>
                  <a:pt x="244121" y="215096"/>
                </a:lnTo>
                <a:lnTo>
                  <a:pt x="214875" y="244373"/>
                </a:lnTo>
                <a:lnTo>
                  <a:pt x="177789" y="263572"/>
                </a:lnTo>
                <a:lnTo>
                  <a:pt x="135089" y="270467"/>
                </a:lnTo>
                <a:lnTo>
                  <a:pt x="92391" y="263572"/>
                </a:lnTo>
                <a:lnTo>
                  <a:pt x="55308" y="244373"/>
                </a:lnTo>
                <a:lnTo>
                  <a:pt x="26065" y="215096"/>
                </a:lnTo>
                <a:lnTo>
                  <a:pt x="6887" y="177969"/>
                </a:lnTo>
                <a:lnTo>
                  <a:pt x="0" y="13521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8841" y="2351336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0" y="135264"/>
                </a:moveTo>
                <a:lnTo>
                  <a:pt x="6887" y="92523"/>
                </a:lnTo>
                <a:lnTo>
                  <a:pt x="26066" y="55394"/>
                </a:lnTo>
                <a:lnTo>
                  <a:pt x="55310" y="26108"/>
                </a:lnTo>
                <a:lnTo>
                  <a:pt x="92394" y="6899"/>
                </a:lnTo>
                <a:lnTo>
                  <a:pt x="135093" y="0"/>
                </a:lnTo>
                <a:lnTo>
                  <a:pt x="177795" y="6899"/>
                </a:lnTo>
                <a:lnTo>
                  <a:pt x="214887" y="26108"/>
                </a:lnTo>
                <a:lnTo>
                  <a:pt x="244141" y="55394"/>
                </a:lnTo>
                <a:lnTo>
                  <a:pt x="263327" y="92523"/>
                </a:lnTo>
                <a:lnTo>
                  <a:pt x="270218" y="135264"/>
                </a:lnTo>
                <a:lnTo>
                  <a:pt x="263327" y="178000"/>
                </a:lnTo>
                <a:lnTo>
                  <a:pt x="244141" y="215118"/>
                </a:lnTo>
                <a:lnTo>
                  <a:pt x="214887" y="244390"/>
                </a:lnTo>
                <a:lnTo>
                  <a:pt x="177795" y="263588"/>
                </a:lnTo>
                <a:lnTo>
                  <a:pt x="135093" y="270482"/>
                </a:lnTo>
                <a:lnTo>
                  <a:pt x="92394" y="263588"/>
                </a:lnTo>
                <a:lnTo>
                  <a:pt x="55310" y="244390"/>
                </a:lnTo>
                <a:lnTo>
                  <a:pt x="26066" y="215118"/>
                </a:lnTo>
                <a:lnTo>
                  <a:pt x="6887" y="178000"/>
                </a:lnTo>
                <a:lnTo>
                  <a:pt x="0" y="13526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20898" y="24703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407" y="16215"/>
                </a:moveTo>
                <a:lnTo>
                  <a:pt x="0" y="0"/>
                </a:lnTo>
                <a:lnTo>
                  <a:pt x="0" y="32430"/>
                </a:lnTo>
                <a:lnTo>
                  <a:pt x="32407" y="1621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6146" y="3050057"/>
            <a:ext cx="257810" cy="0"/>
          </a:xfrm>
          <a:custGeom>
            <a:avLst/>
            <a:gdLst/>
            <a:ahLst/>
            <a:cxnLst/>
            <a:rect l="l" t="t" r="r" b="b"/>
            <a:pathLst>
              <a:path w="257809">
                <a:moveTo>
                  <a:pt x="0" y="0"/>
                </a:moveTo>
                <a:lnTo>
                  <a:pt x="257356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9452" y="3033826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406" y="16230"/>
                </a:moveTo>
                <a:lnTo>
                  <a:pt x="0" y="0"/>
                </a:lnTo>
                <a:lnTo>
                  <a:pt x="0" y="32445"/>
                </a:lnTo>
                <a:lnTo>
                  <a:pt x="32406" y="1623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8841" y="2914839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0" y="135218"/>
                </a:moveTo>
                <a:lnTo>
                  <a:pt x="6887" y="92482"/>
                </a:lnTo>
                <a:lnTo>
                  <a:pt x="26066" y="55364"/>
                </a:lnTo>
                <a:lnTo>
                  <a:pt x="55310" y="26092"/>
                </a:lnTo>
                <a:lnTo>
                  <a:pt x="92394" y="6894"/>
                </a:lnTo>
                <a:lnTo>
                  <a:pt x="135093" y="0"/>
                </a:lnTo>
                <a:lnTo>
                  <a:pt x="177795" y="6894"/>
                </a:lnTo>
                <a:lnTo>
                  <a:pt x="214887" y="26092"/>
                </a:lnTo>
                <a:lnTo>
                  <a:pt x="244141" y="55364"/>
                </a:lnTo>
                <a:lnTo>
                  <a:pt x="263327" y="92482"/>
                </a:lnTo>
                <a:lnTo>
                  <a:pt x="270218" y="135218"/>
                </a:lnTo>
                <a:lnTo>
                  <a:pt x="263327" y="177969"/>
                </a:lnTo>
                <a:lnTo>
                  <a:pt x="244141" y="215096"/>
                </a:lnTo>
                <a:lnTo>
                  <a:pt x="214887" y="244373"/>
                </a:lnTo>
                <a:lnTo>
                  <a:pt x="177795" y="263572"/>
                </a:lnTo>
                <a:lnTo>
                  <a:pt x="135093" y="270467"/>
                </a:lnTo>
                <a:lnTo>
                  <a:pt x="92394" y="263572"/>
                </a:lnTo>
                <a:lnTo>
                  <a:pt x="55310" y="244373"/>
                </a:lnTo>
                <a:lnTo>
                  <a:pt x="26066" y="215096"/>
                </a:lnTo>
                <a:lnTo>
                  <a:pt x="6887" y="177969"/>
                </a:lnTo>
                <a:lnTo>
                  <a:pt x="0" y="13521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26570" y="2613097"/>
            <a:ext cx="361950" cy="341630"/>
          </a:xfrm>
          <a:custGeom>
            <a:avLst/>
            <a:gdLst/>
            <a:ahLst/>
            <a:cxnLst/>
            <a:rect l="l" t="t" r="r" b="b"/>
            <a:pathLst>
              <a:path w="361950" h="341630">
                <a:moveTo>
                  <a:pt x="0" y="341340"/>
                </a:moveTo>
                <a:lnTo>
                  <a:pt x="361805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322" y="2593619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89">
                <a:moveTo>
                  <a:pt x="34701" y="0"/>
                </a:moveTo>
                <a:lnTo>
                  <a:pt x="0" y="10454"/>
                </a:lnTo>
                <a:lnTo>
                  <a:pt x="22219" y="34061"/>
                </a:lnTo>
                <a:lnTo>
                  <a:pt x="3470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7998" y="2345520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25"/>
                </a:moveTo>
                <a:lnTo>
                  <a:pt x="6982" y="93503"/>
                </a:lnTo>
                <a:lnTo>
                  <a:pt x="26425" y="55970"/>
                </a:lnTo>
                <a:lnTo>
                  <a:pt x="56076" y="26375"/>
                </a:lnTo>
                <a:lnTo>
                  <a:pt x="93681" y="6968"/>
                </a:lnTo>
                <a:lnTo>
                  <a:pt x="136984" y="0"/>
                </a:lnTo>
                <a:lnTo>
                  <a:pt x="180275" y="6968"/>
                </a:lnTo>
                <a:lnTo>
                  <a:pt x="217877" y="26375"/>
                </a:lnTo>
                <a:lnTo>
                  <a:pt x="247533" y="55970"/>
                </a:lnTo>
                <a:lnTo>
                  <a:pt x="266982" y="93503"/>
                </a:lnTo>
                <a:lnTo>
                  <a:pt x="273968" y="136725"/>
                </a:lnTo>
                <a:lnTo>
                  <a:pt x="266982" y="179950"/>
                </a:lnTo>
                <a:lnTo>
                  <a:pt x="247533" y="217491"/>
                </a:lnTo>
                <a:lnTo>
                  <a:pt x="217877" y="247095"/>
                </a:lnTo>
                <a:lnTo>
                  <a:pt x="180275" y="266510"/>
                </a:lnTo>
                <a:lnTo>
                  <a:pt x="136984" y="273482"/>
                </a:lnTo>
                <a:lnTo>
                  <a:pt x="93681" y="266510"/>
                </a:lnTo>
                <a:lnTo>
                  <a:pt x="56076" y="247095"/>
                </a:lnTo>
                <a:lnTo>
                  <a:pt x="26425" y="217491"/>
                </a:lnTo>
                <a:lnTo>
                  <a:pt x="6982" y="179950"/>
                </a:lnTo>
                <a:lnTo>
                  <a:pt x="0" y="1367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01585" y="2345520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25"/>
                </a:moveTo>
                <a:lnTo>
                  <a:pt x="6982" y="93503"/>
                </a:lnTo>
                <a:lnTo>
                  <a:pt x="26425" y="55970"/>
                </a:lnTo>
                <a:lnTo>
                  <a:pt x="56076" y="26375"/>
                </a:lnTo>
                <a:lnTo>
                  <a:pt x="93681" y="6968"/>
                </a:lnTo>
                <a:lnTo>
                  <a:pt x="136984" y="0"/>
                </a:lnTo>
                <a:lnTo>
                  <a:pt x="180285" y="6968"/>
                </a:lnTo>
                <a:lnTo>
                  <a:pt x="217885" y="26375"/>
                </a:lnTo>
                <a:lnTo>
                  <a:pt x="247532" y="55970"/>
                </a:lnTo>
                <a:lnTo>
                  <a:pt x="266972" y="93503"/>
                </a:lnTo>
                <a:lnTo>
                  <a:pt x="273952" y="136725"/>
                </a:lnTo>
                <a:lnTo>
                  <a:pt x="266972" y="179950"/>
                </a:lnTo>
                <a:lnTo>
                  <a:pt x="247532" y="217491"/>
                </a:lnTo>
                <a:lnTo>
                  <a:pt x="217885" y="247095"/>
                </a:lnTo>
                <a:lnTo>
                  <a:pt x="180285" y="266510"/>
                </a:lnTo>
                <a:lnTo>
                  <a:pt x="136984" y="273482"/>
                </a:lnTo>
                <a:lnTo>
                  <a:pt x="93681" y="266510"/>
                </a:lnTo>
                <a:lnTo>
                  <a:pt x="56076" y="247095"/>
                </a:lnTo>
                <a:lnTo>
                  <a:pt x="26425" y="217491"/>
                </a:lnTo>
                <a:lnTo>
                  <a:pt x="6982" y="179950"/>
                </a:lnTo>
                <a:lnTo>
                  <a:pt x="0" y="1367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95203" y="2345520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25"/>
                </a:moveTo>
                <a:lnTo>
                  <a:pt x="6978" y="93503"/>
                </a:lnTo>
                <a:lnTo>
                  <a:pt x="26412" y="55970"/>
                </a:lnTo>
                <a:lnTo>
                  <a:pt x="56047" y="26375"/>
                </a:lnTo>
                <a:lnTo>
                  <a:pt x="93630" y="6968"/>
                </a:lnTo>
                <a:lnTo>
                  <a:pt x="136907" y="0"/>
                </a:lnTo>
                <a:lnTo>
                  <a:pt x="180229" y="6968"/>
                </a:lnTo>
                <a:lnTo>
                  <a:pt x="217840" y="26375"/>
                </a:lnTo>
                <a:lnTo>
                  <a:pt x="247488" y="55970"/>
                </a:lnTo>
                <a:lnTo>
                  <a:pt x="266927" y="93503"/>
                </a:lnTo>
                <a:lnTo>
                  <a:pt x="273907" y="136725"/>
                </a:lnTo>
                <a:lnTo>
                  <a:pt x="266927" y="179950"/>
                </a:lnTo>
                <a:lnTo>
                  <a:pt x="247488" y="217491"/>
                </a:lnTo>
                <a:lnTo>
                  <a:pt x="217840" y="247095"/>
                </a:lnTo>
                <a:lnTo>
                  <a:pt x="180229" y="266510"/>
                </a:lnTo>
                <a:lnTo>
                  <a:pt x="136907" y="273482"/>
                </a:lnTo>
                <a:lnTo>
                  <a:pt x="93630" y="266510"/>
                </a:lnTo>
                <a:lnTo>
                  <a:pt x="56047" y="247095"/>
                </a:lnTo>
                <a:lnTo>
                  <a:pt x="26412" y="217491"/>
                </a:lnTo>
                <a:lnTo>
                  <a:pt x="6978" y="179950"/>
                </a:lnTo>
                <a:lnTo>
                  <a:pt x="0" y="13672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68730" y="246584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72" y="16398"/>
                </a:moveTo>
                <a:lnTo>
                  <a:pt x="0" y="0"/>
                </a:lnTo>
                <a:lnTo>
                  <a:pt x="0" y="32796"/>
                </a:lnTo>
                <a:lnTo>
                  <a:pt x="32872" y="163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2358" y="2465847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57" y="16398"/>
                </a:moveTo>
                <a:lnTo>
                  <a:pt x="0" y="0"/>
                </a:lnTo>
                <a:lnTo>
                  <a:pt x="0" y="32796"/>
                </a:lnTo>
                <a:lnTo>
                  <a:pt x="32857" y="163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07998" y="2915295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56"/>
                </a:moveTo>
                <a:lnTo>
                  <a:pt x="6982" y="93531"/>
                </a:lnTo>
                <a:lnTo>
                  <a:pt x="26425" y="55990"/>
                </a:lnTo>
                <a:lnTo>
                  <a:pt x="56076" y="26386"/>
                </a:lnTo>
                <a:lnTo>
                  <a:pt x="93681" y="6972"/>
                </a:lnTo>
                <a:lnTo>
                  <a:pt x="136984" y="0"/>
                </a:lnTo>
                <a:lnTo>
                  <a:pt x="180275" y="6972"/>
                </a:lnTo>
                <a:lnTo>
                  <a:pt x="217877" y="26386"/>
                </a:lnTo>
                <a:lnTo>
                  <a:pt x="247533" y="55990"/>
                </a:lnTo>
                <a:lnTo>
                  <a:pt x="266982" y="93531"/>
                </a:lnTo>
                <a:lnTo>
                  <a:pt x="273968" y="136756"/>
                </a:lnTo>
                <a:lnTo>
                  <a:pt x="266982" y="179981"/>
                </a:lnTo>
                <a:lnTo>
                  <a:pt x="247533" y="217522"/>
                </a:lnTo>
                <a:lnTo>
                  <a:pt x="217877" y="247126"/>
                </a:lnTo>
                <a:lnTo>
                  <a:pt x="180275" y="266540"/>
                </a:lnTo>
                <a:lnTo>
                  <a:pt x="136984" y="273512"/>
                </a:lnTo>
                <a:lnTo>
                  <a:pt x="93681" y="266540"/>
                </a:lnTo>
                <a:lnTo>
                  <a:pt x="56076" y="247126"/>
                </a:lnTo>
                <a:lnTo>
                  <a:pt x="26425" y="217522"/>
                </a:lnTo>
                <a:lnTo>
                  <a:pt x="6982" y="179981"/>
                </a:lnTo>
                <a:lnTo>
                  <a:pt x="0" y="13675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1585" y="2915295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56"/>
                </a:moveTo>
                <a:lnTo>
                  <a:pt x="6982" y="93531"/>
                </a:lnTo>
                <a:lnTo>
                  <a:pt x="26425" y="55990"/>
                </a:lnTo>
                <a:lnTo>
                  <a:pt x="56076" y="26386"/>
                </a:lnTo>
                <a:lnTo>
                  <a:pt x="93681" y="6972"/>
                </a:lnTo>
                <a:lnTo>
                  <a:pt x="136984" y="0"/>
                </a:lnTo>
                <a:lnTo>
                  <a:pt x="180285" y="6972"/>
                </a:lnTo>
                <a:lnTo>
                  <a:pt x="217885" y="26386"/>
                </a:lnTo>
                <a:lnTo>
                  <a:pt x="247532" y="55990"/>
                </a:lnTo>
                <a:lnTo>
                  <a:pt x="266972" y="93531"/>
                </a:lnTo>
                <a:lnTo>
                  <a:pt x="273952" y="136756"/>
                </a:lnTo>
                <a:lnTo>
                  <a:pt x="266972" y="179981"/>
                </a:lnTo>
                <a:lnTo>
                  <a:pt x="247532" y="217522"/>
                </a:lnTo>
                <a:lnTo>
                  <a:pt x="217885" y="247126"/>
                </a:lnTo>
                <a:lnTo>
                  <a:pt x="180285" y="266540"/>
                </a:lnTo>
                <a:lnTo>
                  <a:pt x="136984" y="273512"/>
                </a:lnTo>
                <a:lnTo>
                  <a:pt x="93681" y="266540"/>
                </a:lnTo>
                <a:lnTo>
                  <a:pt x="56076" y="247126"/>
                </a:lnTo>
                <a:lnTo>
                  <a:pt x="26425" y="217522"/>
                </a:lnTo>
                <a:lnTo>
                  <a:pt x="6982" y="179981"/>
                </a:lnTo>
                <a:lnTo>
                  <a:pt x="0" y="13675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95203" y="2915295"/>
            <a:ext cx="274320" cy="273685"/>
          </a:xfrm>
          <a:custGeom>
            <a:avLst/>
            <a:gdLst/>
            <a:ahLst/>
            <a:cxnLst/>
            <a:rect l="l" t="t" r="r" b="b"/>
            <a:pathLst>
              <a:path w="274320" h="273685">
                <a:moveTo>
                  <a:pt x="0" y="136756"/>
                </a:moveTo>
                <a:lnTo>
                  <a:pt x="6978" y="93531"/>
                </a:lnTo>
                <a:lnTo>
                  <a:pt x="26412" y="55990"/>
                </a:lnTo>
                <a:lnTo>
                  <a:pt x="56047" y="26386"/>
                </a:lnTo>
                <a:lnTo>
                  <a:pt x="93630" y="6972"/>
                </a:lnTo>
                <a:lnTo>
                  <a:pt x="136907" y="0"/>
                </a:lnTo>
                <a:lnTo>
                  <a:pt x="180229" y="6972"/>
                </a:lnTo>
                <a:lnTo>
                  <a:pt x="217840" y="26386"/>
                </a:lnTo>
                <a:lnTo>
                  <a:pt x="247488" y="55990"/>
                </a:lnTo>
                <a:lnTo>
                  <a:pt x="266927" y="93531"/>
                </a:lnTo>
                <a:lnTo>
                  <a:pt x="273907" y="136756"/>
                </a:lnTo>
                <a:lnTo>
                  <a:pt x="266927" y="179981"/>
                </a:lnTo>
                <a:lnTo>
                  <a:pt x="247488" y="217522"/>
                </a:lnTo>
                <a:lnTo>
                  <a:pt x="217840" y="247126"/>
                </a:lnTo>
                <a:lnTo>
                  <a:pt x="180229" y="266540"/>
                </a:lnTo>
                <a:lnTo>
                  <a:pt x="136907" y="273512"/>
                </a:lnTo>
                <a:lnTo>
                  <a:pt x="93630" y="266540"/>
                </a:lnTo>
                <a:lnTo>
                  <a:pt x="56047" y="247126"/>
                </a:lnTo>
                <a:lnTo>
                  <a:pt x="26412" y="217522"/>
                </a:lnTo>
                <a:lnTo>
                  <a:pt x="6978" y="179981"/>
                </a:lnTo>
                <a:lnTo>
                  <a:pt x="0" y="13675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68730" y="30356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72" y="16413"/>
                </a:moveTo>
                <a:lnTo>
                  <a:pt x="0" y="0"/>
                </a:lnTo>
                <a:lnTo>
                  <a:pt x="0" y="32811"/>
                </a:lnTo>
                <a:lnTo>
                  <a:pt x="32872" y="164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62358" y="303564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57" y="16413"/>
                </a:moveTo>
                <a:lnTo>
                  <a:pt x="0" y="0"/>
                </a:lnTo>
                <a:lnTo>
                  <a:pt x="0" y="32811"/>
                </a:lnTo>
                <a:lnTo>
                  <a:pt x="32857" y="164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8569" y="2647706"/>
            <a:ext cx="0" cy="267970"/>
          </a:xfrm>
          <a:custGeom>
            <a:avLst/>
            <a:gdLst/>
            <a:ahLst/>
            <a:cxnLst/>
            <a:rect l="l" t="t" r="r" b="b"/>
            <a:pathLst>
              <a:path h="267969">
                <a:moveTo>
                  <a:pt x="0" y="267589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22151" y="2618994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857" y="32811"/>
                </a:moveTo>
                <a:lnTo>
                  <a:pt x="16428" y="0"/>
                </a:lnTo>
                <a:lnTo>
                  <a:pt x="0" y="32811"/>
                </a:lnTo>
                <a:lnTo>
                  <a:pt x="32857" y="3281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664187" y="1145848"/>
          <a:ext cx="4142103" cy="2214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785"/>
                <a:gridCol w="364490"/>
                <a:gridCol w="493394"/>
                <a:gridCol w="972184"/>
                <a:gridCol w="777875"/>
                <a:gridCol w="968375"/>
              </a:tblGrid>
              <a:tr h="229087">
                <a:tc gridSpan="3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sz="650" b="1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(AON)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Ερμηνεία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650" b="1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(AOA)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53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6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20955" algn="just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Οι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μπορούν να  ξεκινήσουν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μόνο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όταν  ολοκληρωθεί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r>
                        <a:rPr sz="65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481330">
                        <a:lnSpc>
                          <a:spcPct val="100000"/>
                        </a:lnSpc>
                      </a:pPr>
                      <a:r>
                        <a:rPr sz="55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5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550" b="1" u="sng" spc="1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550" u="sng" spc="6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40029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32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62230" algn="r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223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tabLst>
                          <a:tab pos="309880" algn="l"/>
                        </a:tabLst>
                      </a:pPr>
                      <a:r>
                        <a:rPr sz="65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marR="20320">
                        <a:lnSpc>
                          <a:spcPts val="810"/>
                        </a:lnSpc>
                        <a:spcBef>
                          <a:spcPts val="10"/>
                        </a:spcBef>
                        <a:tabLst>
                          <a:tab pos="358775" algn="l"/>
                          <a:tab pos="772160" algn="l"/>
                        </a:tabLst>
                      </a:pP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θα  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ξ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εκ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ήσε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ότ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ολοκληρωθούνοι  δραστηριότητες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Β.  </a:t>
                      </a:r>
                      <a:r>
                        <a:rPr sz="65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αρά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ΑΟΑ είναι απαραίτητη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εισαγωγή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μιας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ψευδό- 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δραστηριότητας 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(dummy</a:t>
                      </a:r>
                      <a:r>
                        <a:rPr sz="650" b="1" spc="2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activity)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με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σκοπό να απεικονισθεί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αυτή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r>
                        <a:rPr sz="6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εξάρτηση.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</a:pPr>
                      <a:r>
                        <a:rPr sz="7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7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700" u="sng" spc="-3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u="sng" spc="-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700" u="sng" spc="4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417195">
                        <a:lnSpc>
                          <a:spcPct val="100000"/>
                        </a:lnSpc>
                      </a:pPr>
                      <a:r>
                        <a:rPr sz="7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7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700" u="sng" spc="-3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u="sng" spc="-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700" u="sng" spc="4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</a:pPr>
                      <a:r>
                        <a:rPr sz="7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7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700" u="sng" spc="7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u="sng" spc="-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C</a:t>
                      </a:r>
                      <a:r>
                        <a:rPr sz="700" u="sng" spc="-6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53670" marR="343535" indent="1238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5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ψευδό-  </a:t>
                      </a:r>
                      <a:r>
                        <a:rPr sz="5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232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70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700" u="sng" spc="7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00" b="1" u="sng" spc="-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D</a:t>
                      </a:r>
                      <a:r>
                        <a:rPr sz="700" u="sng" spc="-6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815264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15264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67005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Δίκτυα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ΑΟΝ και</a:t>
            </a:r>
            <a:r>
              <a:rPr sz="1150" u="sng" spc="-14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922442" y="245053"/>
            <a:ext cx="1403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062409" y="1656419"/>
            <a:ext cx="231140" cy="231775"/>
          </a:xfrm>
          <a:custGeom>
            <a:avLst/>
            <a:gdLst/>
            <a:ahLst/>
            <a:cxnLst/>
            <a:rect l="l" t="t" r="r" b="b"/>
            <a:pathLst>
              <a:path w="231139" h="231775">
                <a:moveTo>
                  <a:pt x="0" y="115807"/>
                </a:moveTo>
                <a:lnTo>
                  <a:pt x="9077" y="70738"/>
                </a:lnTo>
                <a:lnTo>
                  <a:pt x="33835" y="33927"/>
                </a:lnTo>
                <a:lnTo>
                  <a:pt x="70559" y="9103"/>
                </a:lnTo>
                <a:lnTo>
                  <a:pt x="115535" y="0"/>
                </a:lnTo>
                <a:lnTo>
                  <a:pt x="160502" y="9103"/>
                </a:lnTo>
                <a:lnTo>
                  <a:pt x="197222" y="33927"/>
                </a:lnTo>
                <a:lnTo>
                  <a:pt x="221978" y="70738"/>
                </a:lnTo>
                <a:lnTo>
                  <a:pt x="231055" y="115807"/>
                </a:lnTo>
                <a:lnTo>
                  <a:pt x="221978" y="160870"/>
                </a:lnTo>
                <a:lnTo>
                  <a:pt x="197222" y="197671"/>
                </a:lnTo>
                <a:lnTo>
                  <a:pt x="160502" y="222484"/>
                </a:lnTo>
                <a:lnTo>
                  <a:pt x="115535" y="231583"/>
                </a:lnTo>
                <a:lnTo>
                  <a:pt x="70559" y="222484"/>
                </a:lnTo>
                <a:lnTo>
                  <a:pt x="33835" y="197671"/>
                </a:lnTo>
                <a:lnTo>
                  <a:pt x="9077" y="160870"/>
                </a:lnTo>
                <a:lnTo>
                  <a:pt x="0" y="11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63037" y="1656419"/>
            <a:ext cx="231140" cy="231775"/>
          </a:xfrm>
          <a:custGeom>
            <a:avLst/>
            <a:gdLst/>
            <a:ahLst/>
            <a:cxnLst/>
            <a:rect l="l" t="t" r="r" b="b"/>
            <a:pathLst>
              <a:path w="231140" h="231775">
                <a:moveTo>
                  <a:pt x="0" y="115807"/>
                </a:moveTo>
                <a:lnTo>
                  <a:pt x="9077" y="70738"/>
                </a:lnTo>
                <a:lnTo>
                  <a:pt x="33835" y="33927"/>
                </a:lnTo>
                <a:lnTo>
                  <a:pt x="70559" y="9103"/>
                </a:lnTo>
                <a:lnTo>
                  <a:pt x="115535" y="0"/>
                </a:lnTo>
                <a:lnTo>
                  <a:pt x="160506" y="9103"/>
                </a:lnTo>
                <a:lnTo>
                  <a:pt x="197220" y="33927"/>
                </a:lnTo>
                <a:lnTo>
                  <a:pt x="221967" y="70738"/>
                </a:lnTo>
                <a:lnTo>
                  <a:pt x="231040" y="115807"/>
                </a:lnTo>
                <a:lnTo>
                  <a:pt x="221967" y="160870"/>
                </a:lnTo>
                <a:lnTo>
                  <a:pt x="197220" y="197671"/>
                </a:lnTo>
                <a:lnTo>
                  <a:pt x="160506" y="222484"/>
                </a:lnTo>
                <a:lnTo>
                  <a:pt x="115535" y="231583"/>
                </a:lnTo>
                <a:lnTo>
                  <a:pt x="70559" y="222484"/>
                </a:lnTo>
                <a:lnTo>
                  <a:pt x="33835" y="197671"/>
                </a:lnTo>
                <a:lnTo>
                  <a:pt x="9077" y="160870"/>
                </a:lnTo>
                <a:lnTo>
                  <a:pt x="0" y="11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63681" y="1656419"/>
            <a:ext cx="231140" cy="231775"/>
          </a:xfrm>
          <a:custGeom>
            <a:avLst/>
            <a:gdLst/>
            <a:ahLst/>
            <a:cxnLst/>
            <a:rect l="l" t="t" r="r" b="b"/>
            <a:pathLst>
              <a:path w="231140" h="231775">
                <a:moveTo>
                  <a:pt x="0" y="115807"/>
                </a:moveTo>
                <a:lnTo>
                  <a:pt x="9075" y="70738"/>
                </a:lnTo>
                <a:lnTo>
                  <a:pt x="33831" y="33927"/>
                </a:lnTo>
                <a:lnTo>
                  <a:pt x="70559" y="9103"/>
                </a:lnTo>
                <a:lnTo>
                  <a:pt x="115550" y="0"/>
                </a:lnTo>
                <a:lnTo>
                  <a:pt x="160498" y="9103"/>
                </a:lnTo>
                <a:lnTo>
                  <a:pt x="197203" y="33927"/>
                </a:lnTo>
                <a:lnTo>
                  <a:pt x="221950" y="70738"/>
                </a:lnTo>
                <a:lnTo>
                  <a:pt x="231025" y="115807"/>
                </a:lnTo>
                <a:lnTo>
                  <a:pt x="221950" y="160870"/>
                </a:lnTo>
                <a:lnTo>
                  <a:pt x="197203" y="197671"/>
                </a:lnTo>
                <a:lnTo>
                  <a:pt x="160498" y="222484"/>
                </a:lnTo>
                <a:lnTo>
                  <a:pt x="115550" y="231583"/>
                </a:lnTo>
                <a:lnTo>
                  <a:pt x="70559" y="222484"/>
                </a:lnTo>
                <a:lnTo>
                  <a:pt x="33831" y="197671"/>
                </a:lnTo>
                <a:lnTo>
                  <a:pt x="9075" y="160870"/>
                </a:lnTo>
                <a:lnTo>
                  <a:pt x="0" y="11580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93464" y="177222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2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35323" y="175834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721" y="13883"/>
                </a:moveTo>
                <a:lnTo>
                  <a:pt x="0" y="0"/>
                </a:lnTo>
                <a:lnTo>
                  <a:pt x="0" y="27767"/>
                </a:lnTo>
                <a:lnTo>
                  <a:pt x="27721" y="1388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94077" y="177222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51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35972" y="1758345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7706" y="13883"/>
                </a:moveTo>
                <a:lnTo>
                  <a:pt x="0" y="0"/>
                </a:lnTo>
                <a:lnTo>
                  <a:pt x="0" y="27767"/>
                </a:lnTo>
                <a:lnTo>
                  <a:pt x="27706" y="1388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62221" y="2099426"/>
            <a:ext cx="232672" cy="2331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64340" y="1850610"/>
            <a:ext cx="294640" cy="285115"/>
          </a:xfrm>
          <a:custGeom>
            <a:avLst/>
            <a:gdLst/>
            <a:ahLst/>
            <a:cxnLst/>
            <a:rect l="l" t="t" r="r" b="b"/>
            <a:pathLst>
              <a:path w="294640" h="285114">
                <a:moveTo>
                  <a:pt x="0" y="0"/>
                </a:moveTo>
                <a:lnTo>
                  <a:pt x="294387" y="28449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46616" y="21227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580" y="29276"/>
                </a:moveTo>
                <a:lnTo>
                  <a:pt x="19232" y="0"/>
                </a:lnTo>
                <a:lnTo>
                  <a:pt x="0" y="19979"/>
                </a:lnTo>
                <a:lnTo>
                  <a:pt x="29580" y="2927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5684" y="1877201"/>
            <a:ext cx="313690" cy="261620"/>
          </a:xfrm>
          <a:custGeom>
            <a:avLst/>
            <a:gdLst/>
            <a:ahLst/>
            <a:cxnLst/>
            <a:rect l="l" t="t" r="r" b="b"/>
            <a:pathLst>
              <a:path w="313690" h="261619">
                <a:moveTo>
                  <a:pt x="0" y="261241"/>
                </a:moveTo>
                <a:lnTo>
                  <a:pt x="313555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67687" y="1861672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30159" y="0"/>
                </a:moveTo>
                <a:lnTo>
                  <a:pt x="0" y="7071"/>
                </a:lnTo>
                <a:lnTo>
                  <a:pt x="17739" y="28422"/>
                </a:lnTo>
                <a:lnTo>
                  <a:pt x="3015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415960" y="1730398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0" y="109204"/>
                </a:moveTo>
                <a:lnTo>
                  <a:pt x="8599" y="66703"/>
                </a:lnTo>
                <a:lnTo>
                  <a:pt x="32050" y="31991"/>
                </a:lnTo>
                <a:lnTo>
                  <a:pt x="66834" y="8584"/>
                </a:lnTo>
                <a:lnTo>
                  <a:pt x="109429" y="0"/>
                </a:lnTo>
                <a:lnTo>
                  <a:pt x="152026" y="8584"/>
                </a:lnTo>
                <a:lnTo>
                  <a:pt x="186814" y="31991"/>
                </a:lnTo>
                <a:lnTo>
                  <a:pt x="210271" y="66703"/>
                </a:lnTo>
                <a:lnTo>
                  <a:pt x="218873" y="109204"/>
                </a:lnTo>
                <a:lnTo>
                  <a:pt x="210271" y="151699"/>
                </a:lnTo>
                <a:lnTo>
                  <a:pt x="186814" y="186401"/>
                </a:lnTo>
                <a:lnTo>
                  <a:pt x="152026" y="209798"/>
                </a:lnTo>
                <a:lnTo>
                  <a:pt x="109429" y="218377"/>
                </a:lnTo>
                <a:lnTo>
                  <a:pt x="66834" y="209798"/>
                </a:lnTo>
                <a:lnTo>
                  <a:pt x="32050" y="186401"/>
                </a:lnTo>
                <a:lnTo>
                  <a:pt x="8599" y="151699"/>
                </a:lnTo>
                <a:lnTo>
                  <a:pt x="0" y="10920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90173" y="1730398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0" y="109204"/>
                </a:moveTo>
                <a:lnTo>
                  <a:pt x="8597" y="66703"/>
                </a:lnTo>
                <a:lnTo>
                  <a:pt x="32045" y="31991"/>
                </a:lnTo>
                <a:lnTo>
                  <a:pt x="66827" y="8584"/>
                </a:lnTo>
                <a:lnTo>
                  <a:pt x="109429" y="0"/>
                </a:lnTo>
                <a:lnTo>
                  <a:pt x="152028" y="8584"/>
                </a:lnTo>
                <a:lnTo>
                  <a:pt x="186805" y="31991"/>
                </a:lnTo>
                <a:lnTo>
                  <a:pt x="210248" y="66703"/>
                </a:lnTo>
                <a:lnTo>
                  <a:pt x="218843" y="109204"/>
                </a:lnTo>
                <a:lnTo>
                  <a:pt x="210248" y="151699"/>
                </a:lnTo>
                <a:lnTo>
                  <a:pt x="186805" y="186401"/>
                </a:lnTo>
                <a:lnTo>
                  <a:pt x="152028" y="209798"/>
                </a:lnTo>
                <a:lnTo>
                  <a:pt x="109429" y="218377"/>
                </a:lnTo>
                <a:lnTo>
                  <a:pt x="66827" y="209798"/>
                </a:lnTo>
                <a:lnTo>
                  <a:pt x="32045" y="186401"/>
                </a:lnTo>
                <a:lnTo>
                  <a:pt x="8597" y="151699"/>
                </a:lnTo>
                <a:lnTo>
                  <a:pt x="0" y="10920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364402" y="1730398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0" y="109204"/>
                </a:moveTo>
                <a:lnTo>
                  <a:pt x="8594" y="66703"/>
                </a:lnTo>
                <a:lnTo>
                  <a:pt x="32033" y="31991"/>
                </a:lnTo>
                <a:lnTo>
                  <a:pt x="66802" y="8584"/>
                </a:lnTo>
                <a:lnTo>
                  <a:pt x="109383" y="0"/>
                </a:lnTo>
                <a:lnTo>
                  <a:pt x="151993" y="8584"/>
                </a:lnTo>
                <a:lnTo>
                  <a:pt x="186780" y="31991"/>
                </a:lnTo>
                <a:lnTo>
                  <a:pt x="210230" y="66703"/>
                </a:lnTo>
                <a:lnTo>
                  <a:pt x="218827" y="109204"/>
                </a:lnTo>
                <a:lnTo>
                  <a:pt x="210230" y="151699"/>
                </a:lnTo>
                <a:lnTo>
                  <a:pt x="186780" y="186401"/>
                </a:lnTo>
                <a:lnTo>
                  <a:pt x="151993" y="209798"/>
                </a:lnTo>
                <a:lnTo>
                  <a:pt x="109383" y="218377"/>
                </a:lnTo>
                <a:lnTo>
                  <a:pt x="66802" y="209798"/>
                </a:lnTo>
                <a:lnTo>
                  <a:pt x="32033" y="186401"/>
                </a:lnTo>
                <a:lnTo>
                  <a:pt x="8594" y="151699"/>
                </a:lnTo>
                <a:lnTo>
                  <a:pt x="0" y="10920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63889" y="182651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258" y="13091"/>
                </a:moveTo>
                <a:lnTo>
                  <a:pt x="0" y="0"/>
                </a:lnTo>
                <a:lnTo>
                  <a:pt x="0" y="26182"/>
                </a:lnTo>
                <a:lnTo>
                  <a:pt x="26258" y="130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38127" y="182651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243" y="13091"/>
                </a:moveTo>
                <a:lnTo>
                  <a:pt x="0" y="0"/>
                </a:lnTo>
                <a:lnTo>
                  <a:pt x="0" y="26182"/>
                </a:lnTo>
                <a:lnTo>
                  <a:pt x="26243" y="130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38600" y="1730398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0" y="109204"/>
                </a:moveTo>
                <a:lnTo>
                  <a:pt x="8595" y="66703"/>
                </a:lnTo>
                <a:lnTo>
                  <a:pt x="32041" y="31991"/>
                </a:lnTo>
                <a:lnTo>
                  <a:pt x="66827" y="8584"/>
                </a:lnTo>
                <a:lnTo>
                  <a:pt x="109444" y="0"/>
                </a:lnTo>
                <a:lnTo>
                  <a:pt x="152025" y="8584"/>
                </a:lnTo>
                <a:lnTo>
                  <a:pt x="186793" y="31991"/>
                </a:lnTo>
                <a:lnTo>
                  <a:pt x="210233" y="66703"/>
                </a:lnTo>
                <a:lnTo>
                  <a:pt x="218827" y="109204"/>
                </a:lnTo>
                <a:lnTo>
                  <a:pt x="210233" y="151699"/>
                </a:lnTo>
                <a:lnTo>
                  <a:pt x="186793" y="186401"/>
                </a:lnTo>
                <a:lnTo>
                  <a:pt x="152025" y="209798"/>
                </a:lnTo>
                <a:lnTo>
                  <a:pt x="109444" y="218377"/>
                </a:lnTo>
                <a:lnTo>
                  <a:pt x="66827" y="209798"/>
                </a:lnTo>
                <a:lnTo>
                  <a:pt x="32041" y="186401"/>
                </a:lnTo>
                <a:lnTo>
                  <a:pt x="8595" y="151699"/>
                </a:lnTo>
                <a:lnTo>
                  <a:pt x="0" y="10920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12319" y="1826514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26258" y="13091"/>
                </a:moveTo>
                <a:lnTo>
                  <a:pt x="0" y="0"/>
                </a:lnTo>
                <a:lnTo>
                  <a:pt x="0" y="26182"/>
                </a:lnTo>
                <a:lnTo>
                  <a:pt x="26258" y="130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27295" y="2148933"/>
            <a:ext cx="219075" cy="218440"/>
          </a:xfrm>
          <a:custGeom>
            <a:avLst/>
            <a:gdLst/>
            <a:ahLst/>
            <a:cxnLst/>
            <a:rect l="l" t="t" r="r" b="b"/>
            <a:pathLst>
              <a:path w="219075" h="218439">
                <a:moveTo>
                  <a:pt x="0" y="109188"/>
                </a:moveTo>
                <a:lnTo>
                  <a:pt x="8594" y="66691"/>
                </a:lnTo>
                <a:lnTo>
                  <a:pt x="32033" y="31983"/>
                </a:lnTo>
                <a:lnTo>
                  <a:pt x="66802" y="8581"/>
                </a:lnTo>
                <a:lnTo>
                  <a:pt x="109383" y="0"/>
                </a:lnTo>
                <a:lnTo>
                  <a:pt x="151999" y="8581"/>
                </a:lnTo>
                <a:lnTo>
                  <a:pt x="186786" y="31983"/>
                </a:lnTo>
                <a:lnTo>
                  <a:pt x="210232" y="66691"/>
                </a:lnTo>
                <a:lnTo>
                  <a:pt x="218827" y="109188"/>
                </a:lnTo>
                <a:lnTo>
                  <a:pt x="210232" y="151684"/>
                </a:lnTo>
                <a:lnTo>
                  <a:pt x="186786" y="186386"/>
                </a:lnTo>
                <a:lnTo>
                  <a:pt x="151999" y="209783"/>
                </a:lnTo>
                <a:lnTo>
                  <a:pt x="109383" y="218362"/>
                </a:lnTo>
                <a:lnTo>
                  <a:pt x="66802" y="209783"/>
                </a:lnTo>
                <a:lnTo>
                  <a:pt x="32033" y="186386"/>
                </a:lnTo>
                <a:lnTo>
                  <a:pt x="8594" y="151684"/>
                </a:lnTo>
                <a:lnTo>
                  <a:pt x="0" y="10918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96520" y="1970422"/>
            <a:ext cx="160020" cy="196215"/>
          </a:xfrm>
          <a:custGeom>
            <a:avLst/>
            <a:gdLst/>
            <a:ahLst/>
            <a:cxnLst/>
            <a:rect l="l" t="t" r="r" b="b"/>
            <a:pathLst>
              <a:path w="160020" h="196214">
                <a:moveTo>
                  <a:pt x="0" y="195605"/>
                </a:moveTo>
                <a:lnTo>
                  <a:pt x="15962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443908" y="1952655"/>
            <a:ext cx="27305" cy="28575"/>
          </a:xfrm>
          <a:custGeom>
            <a:avLst/>
            <a:gdLst/>
            <a:ahLst/>
            <a:cxnLst/>
            <a:rect l="l" t="t" r="r" b="b"/>
            <a:pathLst>
              <a:path w="27304" h="28575">
                <a:moveTo>
                  <a:pt x="26685" y="0"/>
                </a:moveTo>
                <a:lnTo>
                  <a:pt x="0" y="12039"/>
                </a:lnTo>
                <a:lnTo>
                  <a:pt x="20330" y="28575"/>
                </a:lnTo>
                <a:lnTo>
                  <a:pt x="2668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99602" y="1948776"/>
            <a:ext cx="137795" cy="216535"/>
          </a:xfrm>
          <a:custGeom>
            <a:avLst/>
            <a:gdLst/>
            <a:ahLst/>
            <a:cxnLst/>
            <a:rect l="l" t="t" r="r" b="b"/>
            <a:pathLst>
              <a:path w="137795" h="216535">
                <a:moveTo>
                  <a:pt x="0" y="0"/>
                </a:moveTo>
                <a:lnTo>
                  <a:pt x="137534" y="216535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124249" y="2155530"/>
            <a:ext cx="25400" cy="29209"/>
          </a:xfrm>
          <a:custGeom>
            <a:avLst/>
            <a:gdLst/>
            <a:ahLst/>
            <a:cxnLst/>
            <a:rect l="l" t="t" r="r" b="b"/>
            <a:pathLst>
              <a:path w="25400" h="29210">
                <a:moveTo>
                  <a:pt x="25161" y="29154"/>
                </a:moveTo>
                <a:lnTo>
                  <a:pt x="22204" y="0"/>
                </a:lnTo>
                <a:lnTo>
                  <a:pt x="0" y="14020"/>
                </a:lnTo>
                <a:lnTo>
                  <a:pt x="25161" y="2915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5948827" y="1145848"/>
          <a:ext cx="4159882" cy="1678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500380"/>
                <a:gridCol w="447040"/>
                <a:gridCol w="972185"/>
                <a:gridCol w="718184"/>
                <a:gridCol w="278129"/>
                <a:gridCol w="178435"/>
                <a:gridCol w="589279"/>
              </a:tblGrid>
              <a:tr h="229087">
                <a:tc gridSpan="3"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Node</a:t>
                      </a:r>
                      <a:r>
                        <a:rPr sz="650" b="1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(AON)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Ερμηνεία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Activity </a:t>
                      </a:r>
                      <a:r>
                        <a:rPr sz="650" b="1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Arrow</a:t>
                      </a:r>
                      <a:r>
                        <a:rPr sz="650" b="1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(AOA)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49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5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marR="24765" algn="just">
                        <a:lnSpc>
                          <a:spcPts val="810"/>
                        </a:lnSpc>
                        <a:spcBef>
                          <a:spcPts val="5"/>
                        </a:spcBef>
                        <a:tabLst>
                          <a:tab pos="847725" algn="l"/>
                        </a:tabLst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Οι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δραστηριότητες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δεν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μπορούν να  ξεκινήσουν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μέχρι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να  ολοκληρωθεί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Α.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Αντίστοιχα,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D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δεν 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μπορεί να ξεκινήσει  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μ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έ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χ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33020" marR="24130" algn="just">
                        <a:lnSpc>
                          <a:spcPts val="810"/>
                        </a:lnSpc>
                        <a:spcBef>
                          <a:spcPts val="5"/>
                        </a:spcBef>
                        <a:tabLst>
                          <a:tab pos="873125" algn="l"/>
                        </a:tabLst>
                      </a:pP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λο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ω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ύν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δραστηριότητες  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sz="650" spc="19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33020" marR="24130" algn="just">
                        <a:lnSpc>
                          <a:spcPts val="810"/>
                        </a:lnSpc>
                        <a:tabLst>
                          <a:tab pos="671195" algn="l"/>
                        </a:tabLst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C.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Και στο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παράδειγμα  αυτό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είναι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αναγκαία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ισα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ω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γή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ψ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υδ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δραστηριότητας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στην  αναπαράσταση</a:t>
                      </a:r>
                      <a:r>
                        <a:rPr sz="65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ΑΟΑ.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5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550" u="sng" spc="-1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u="sng" spc="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A</a:t>
                      </a:r>
                      <a:r>
                        <a:rPr sz="550" u="sng" spc="4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06070" marR="33655" indent="98425">
                        <a:lnSpc>
                          <a:spcPct val="100000"/>
                        </a:lnSpc>
                      </a:pPr>
                      <a:r>
                        <a:rPr sz="4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ψευδό-  δραστηρι</a:t>
                      </a:r>
                      <a:r>
                        <a:rPr sz="4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ότητα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5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550" u="sng" spc="-7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u="sng" spc="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B</a:t>
                      </a:r>
                      <a:r>
                        <a:rPr sz="550" u="sng" spc="-40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5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550" b="1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550" u="sng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550" u="sng" spc="6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550" b="1" u="sng" spc="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Arial"/>
                          <a:cs typeface="Arial"/>
                        </a:rPr>
                        <a:t>D</a:t>
                      </a:r>
                      <a:r>
                        <a:rPr sz="550" u="sng" spc="-35" dirty="0">
                          <a:solidFill>
                            <a:srgbClr val="231F20"/>
                          </a:solidFill>
                          <a:uFill>
                            <a:solidFill>
                              <a:srgbClr val="231F2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2" name="object 92"/>
          <p:cNvSpPr/>
          <p:nvPr/>
        </p:nvSpPr>
        <p:spPr>
          <a:xfrm>
            <a:off x="5783869" y="2942981"/>
            <a:ext cx="4410710" cy="468630"/>
          </a:xfrm>
          <a:custGeom>
            <a:avLst/>
            <a:gdLst/>
            <a:ahLst/>
            <a:cxnLst/>
            <a:rect l="l" t="t" r="r" b="b"/>
            <a:pathLst>
              <a:path w="4410709" h="468629">
                <a:moveTo>
                  <a:pt x="0" y="0"/>
                </a:moveTo>
                <a:lnTo>
                  <a:pt x="0" y="468332"/>
                </a:lnTo>
                <a:lnTo>
                  <a:pt x="4410318" y="46833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868197" y="2931632"/>
            <a:ext cx="4295775" cy="459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Παρατήρηση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 ψευδο-δραστηριότητες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μπορούσαν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αναπαρασταθούν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 ακμές</a:t>
            </a:r>
            <a:r>
              <a:rPr sz="85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διακεκομμένες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γραμμές.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30641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0636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02565" algn="l"/>
              </a:tabLst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67005" algn="l"/>
              </a:tabLst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Δίκτυα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ΑΟΝ και</a:t>
            </a:r>
            <a:r>
              <a:rPr sz="1150" u="sng" spc="-14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ΑΟΑ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671096" y="4016699"/>
            <a:ext cx="107314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99234" y="4824511"/>
            <a:ext cx="4410710" cy="31369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830" indent="-123825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παρουσιάζονται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δίκτυα ΑΟΝ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ΑΟΑ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οποίο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παρουσιάστηκε προηγουμένως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πίνακα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1.</a:t>
            </a:r>
            <a:endParaRPr sz="85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758037" y="5182582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16"/>
                </a:moveTo>
                <a:lnTo>
                  <a:pt x="9964" y="77408"/>
                </a:lnTo>
                <a:lnTo>
                  <a:pt x="37139" y="37128"/>
                </a:lnTo>
                <a:lnTo>
                  <a:pt x="77449" y="9963"/>
                </a:lnTo>
                <a:lnTo>
                  <a:pt x="126815" y="0"/>
                </a:lnTo>
                <a:lnTo>
                  <a:pt x="176187" y="9963"/>
                </a:lnTo>
                <a:lnTo>
                  <a:pt x="216506" y="37128"/>
                </a:lnTo>
                <a:lnTo>
                  <a:pt x="243692" y="77408"/>
                </a:lnTo>
                <a:lnTo>
                  <a:pt x="253661" y="126716"/>
                </a:lnTo>
                <a:lnTo>
                  <a:pt x="243692" y="176035"/>
                </a:lnTo>
                <a:lnTo>
                  <a:pt x="216506" y="216309"/>
                </a:lnTo>
                <a:lnTo>
                  <a:pt x="176187" y="243461"/>
                </a:lnTo>
                <a:lnTo>
                  <a:pt x="126815" y="253418"/>
                </a:lnTo>
                <a:lnTo>
                  <a:pt x="77449" y="243461"/>
                </a:lnTo>
                <a:lnTo>
                  <a:pt x="37139" y="216309"/>
                </a:lnTo>
                <a:lnTo>
                  <a:pt x="9964" y="176035"/>
                </a:lnTo>
                <a:lnTo>
                  <a:pt x="0" y="12671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58037" y="5710516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01"/>
                </a:moveTo>
                <a:lnTo>
                  <a:pt x="9964" y="77383"/>
                </a:lnTo>
                <a:lnTo>
                  <a:pt x="37139" y="37109"/>
                </a:lnTo>
                <a:lnTo>
                  <a:pt x="77449" y="9956"/>
                </a:lnTo>
                <a:lnTo>
                  <a:pt x="126815" y="0"/>
                </a:lnTo>
                <a:lnTo>
                  <a:pt x="176187" y="9956"/>
                </a:lnTo>
                <a:lnTo>
                  <a:pt x="216506" y="37109"/>
                </a:lnTo>
                <a:lnTo>
                  <a:pt x="243692" y="77383"/>
                </a:lnTo>
                <a:lnTo>
                  <a:pt x="253661" y="126701"/>
                </a:lnTo>
                <a:lnTo>
                  <a:pt x="243692" y="176020"/>
                </a:lnTo>
                <a:lnTo>
                  <a:pt x="216506" y="216293"/>
                </a:lnTo>
                <a:lnTo>
                  <a:pt x="176187" y="243446"/>
                </a:lnTo>
                <a:lnTo>
                  <a:pt x="126815" y="253403"/>
                </a:lnTo>
                <a:lnTo>
                  <a:pt x="77449" y="243446"/>
                </a:lnTo>
                <a:lnTo>
                  <a:pt x="37139" y="216293"/>
                </a:lnTo>
                <a:lnTo>
                  <a:pt x="9964" y="176020"/>
                </a:lnTo>
                <a:lnTo>
                  <a:pt x="0" y="12670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842540" y="5767151"/>
            <a:ext cx="850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286479" y="5182582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16"/>
                </a:moveTo>
                <a:lnTo>
                  <a:pt x="9968" y="77408"/>
                </a:lnTo>
                <a:lnTo>
                  <a:pt x="37153" y="37128"/>
                </a:lnTo>
                <a:lnTo>
                  <a:pt x="77468" y="9963"/>
                </a:lnTo>
                <a:lnTo>
                  <a:pt x="126830" y="0"/>
                </a:lnTo>
                <a:lnTo>
                  <a:pt x="176202" y="9963"/>
                </a:lnTo>
                <a:lnTo>
                  <a:pt x="216522" y="37128"/>
                </a:lnTo>
                <a:lnTo>
                  <a:pt x="243707" y="77408"/>
                </a:lnTo>
                <a:lnTo>
                  <a:pt x="253677" y="126716"/>
                </a:lnTo>
                <a:lnTo>
                  <a:pt x="243707" y="176035"/>
                </a:lnTo>
                <a:lnTo>
                  <a:pt x="216522" y="216309"/>
                </a:lnTo>
                <a:lnTo>
                  <a:pt x="176202" y="243461"/>
                </a:lnTo>
                <a:lnTo>
                  <a:pt x="126830" y="253418"/>
                </a:lnTo>
                <a:lnTo>
                  <a:pt x="77468" y="243461"/>
                </a:lnTo>
                <a:lnTo>
                  <a:pt x="37153" y="216309"/>
                </a:lnTo>
                <a:lnTo>
                  <a:pt x="9968" y="176035"/>
                </a:lnTo>
                <a:lnTo>
                  <a:pt x="0" y="12671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011699" y="5309299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50856" y="52941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34" y="15194"/>
                </a:moveTo>
                <a:lnTo>
                  <a:pt x="0" y="0"/>
                </a:lnTo>
                <a:lnTo>
                  <a:pt x="0" y="30403"/>
                </a:lnTo>
                <a:lnTo>
                  <a:pt x="30434" y="15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11699" y="5837218"/>
            <a:ext cx="241935" cy="0"/>
          </a:xfrm>
          <a:custGeom>
            <a:avLst/>
            <a:gdLst/>
            <a:ahLst/>
            <a:cxnLst/>
            <a:rect l="l" t="t" r="r" b="b"/>
            <a:pathLst>
              <a:path w="241935">
                <a:moveTo>
                  <a:pt x="0" y="0"/>
                </a:moveTo>
                <a:lnTo>
                  <a:pt x="24160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49500" y="582201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19" y="15209"/>
                </a:moveTo>
                <a:lnTo>
                  <a:pt x="0" y="0"/>
                </a:lnTo>
                <a:lnTo>
                  <a:pt x="0" y="30403"/>
                </a:lnTo>
                <a:lnTo>
                  <a:pt x="30419" y="152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86479" y="5710516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01"/>
                </a:moveTo>
                <a:lnTo>
                  <a:pt x="9968" y="77383"/>
                </a:lnTo>
                <a:lnTo>
                  <a:pt x="37153" y="37109"/>
                </a:lnTo>
                <a:lnTo>
                  <a:pt x="77468" y="9956"/>
                </a:lnTo>
                <a:lnTo>
                  <a:pt x="126830" y="0"/>
                </a:lnTo>
                <a:lnTo>
                  <a:pt x="176202" y="9956"/>
                </a:lnTo>
                <a:lnTo>
                  <a:pt x="216522" y="37109"/>
                </a:lnTo>
                <a:lnTo>
                  <a:pt x="243707" y="77383"/>
                </a:lnTo>
                <a:lnTo>
                  <a:pt x="253677" y="126701"/>
                </a:lnTo>
                <a:lnTo>
                  <a:pt x="243707" y="176020"/>
                </a:lnTo>
                <a:lnTo>
                  <a:pt x="216522" y="216293"/>
                </a:lnTo>
                <a:lnTo>
                  <a:pt x="176202" y="243446"/>
                </a:lnTo>
                <a:lnTo>
                  <a:pt x="126830" y="253403"/>
                </a:lnTo>
                <a:lnTo>
                  <a:pt x="77468" y="243446"/>
                </a:lnTo>
                <a:lnTo>
                  <a:pt x="37153" y="216293"/>
                </a:lnTo>
                <a:lnTo>
                  <a:pt x="9968" y="176020"/>
                </a:lnTo>
                <a:lnTo>
                  <a:pt x="0" y="12670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370987" y="5767151"/>
            <a:ext cx="85090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814967" y="5710516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01"/>
                </a:moveTo>
                <a:lnTo>
                  <a:pt x="9960" y="77383"/>
                </a:lnTo>
                <a:lnTo>
                  <a:pt x="37130" y="37109"/>
                </a:lnTo>
                <a:lnTo>
                  <a:pt x="77442" y="9956"/>
                </a:lnTo>
                <a:lnTo>
                  <a:pt x="126830" y="0"/>
                </a:lnTo>
                <a:lnTo>
                  <a:pt x="176183" y="9956"/>
                </a:lnTo>
                <a:lnTo>
                  <a:pt x="216478" y="37109"/>
                </a:lnTo>
                <a:lnTo>
                  <a:pt x="243641" y="77383"/>
                </a:lnTo>
                <a:lnTo>
                  <a:pt x="253600" y="126701"/>
                </a:lnTo>
                <a:lnTo>
                  <a:pt x="243641" y="176020"/>
                </a:lnTo>
                <a:lnTo>
                  <a:pt x="216478" y="216293"/>
                </a:lnTo>
                <a:lnTo>
                  <a:pt x="176183" y="243446"/>
                </a:lnTo>
                <a:lnTo>
                  <a:pt x="126830" y="253403"/>
                </a:lnTo>
                <a:lnTo>
                  <a:pt x="77442" y="243446"/>
                </a:lnTo>
                <a:lnTo>
                  <a:pt x="37130" y="216293"/>
                </a:lnTo>
                <a:lnTo>
                  <a:pt x="9960" y="176020"/>
                </a:lnTo>
                <a:lnTo>
                  <a:pt x="0" y="12670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2901732" y="5767151"/>
            <a:ext cx="8064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814967" y="5182582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716"/>
                </a:moveTo>
                <a:lnTo>
                  <a:pt x="9960" y="77408"/>
                </a:lnTo>
                <a:lnTo>
                  <a:pt x="37130" y="37128"/>
                </a:lnTo>
                <a:lnTo>
                  <a:pt x="77442" y="9963"/>
                </a:lnTo>
                <a:lnTo>
                  <a:pt x="126830" y="0"/>
                </a:lnTo>
                <a:lnTo>
                  <a:pt x="176183" y="9963"/>
                </a:lnTo>
                <a:lnTo>
                  <a:pt x="216478" y="37128"/>
                </a:lnTo>
                <a:lnTo>
                  <a:pt x="243641" y="77408"/>
                </a:lnTo>
                <a:lnTo>
                  <a:pt x="253600" y="126716"/>
                </a:lnTo>
                <a:lnTo>
                  <a:pt x="243641" y="176035"/>
                </a:lnTo>
                <a:lnTo>
                  <a:pt x="216478" y="216309"/>
                </a:lnTo>
                <a:lnTo>
                  <a:pt x="176183" y="243461"/>
                </a:lnTo>
                <a:lnTo>
                  <a:pt x="126830" y="253418"/>
                </a:lnTo>
                <a:lnTo>
                  <a:pt x="77442" y="243461"/>
                </a:lnTo>
                <a:lnTo>
                  <a:pt x="37130" y="216309"/>
                </a:lnTo>
                <a:lnTo>
                  <a:pt x="9960" y="176035"/>
                </a:lnTo>
                <a:lnTo>
                  <a:pt x="0" y="12671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1842540" y="5239237"/>
            <a:ext cx="113728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020" algn="l"/>
                <a:tab pos="1073785" algn="l"/>
              </a:tabLst>
            </a:pP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650" spc="-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sz="650" spc="-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endParaRPr sz="6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3216593" y="5425445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0" y="126686"/>
                </a:moveTo>
                <a:lnTo>
                  <a:pt x="9961" y="77376"/>
                </a:lnTo>
                <a:lnTo>
                  <a:pt x="37128" y="37107"/>
                </a:lnTo>
                <a:lnTo>
                  <a:pt x="77423" y="9956"/>
                </a:lnTo>
                <a:lnTo>
                  <a:pt x="126769" y="0"/>
                </a:lnTo>
                <a:lnTo>
                  <a:pt x="176160" y="9956"/>
                </a:lnTo>
                <a:lnTo>
                  <a:pt x="216478" y="37107"/>
                </a:lnTo>
                <a:lnTo>
                  <a:pt x="243653" y="77376"/>
                </a:lnTo>
                <a:lnTo>
                  <a:pt x="253616" y="126686"/>
                </a:lnTo>
                <a:lnTo>
                  <a:pt x="243653" y="176013"/>
                </a:lnTo>
                <a:lnTo>
                  <a:pt x="216478" y="216291"/>
                </a:lnTo>
                <a:lnTo>
                  <a:pt x="176160" y="243446"/>
                </a:lnTo>
                <a:lnTo>
                  <a:pt x="126769" y="253403"/>
                </a:lnTo>
                <a:lnTo>
                  <a:pt x="77423" y="243446"/>
                </a:lnTo>
                <a:lnTo>
                  <a:pt x="37128" y="216291"/>
                </a:lnTo>
                <a:lnTo>
                  <a:pt x="9961" y="176013"/>
                </a:lnTo>
                <a:lnTo>
                  <a:pt x="0" y="126686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298823" y="5482087"/>
            <a:ext cx="89535" cy="12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65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540156" y="5309299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18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784531" y="52941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34" y="15194"/>
                </a:moveTo>
                <a:lnTo>
                  <a:pt x="0" y="0"/>
                </a:lnTo>
                <a:lnTo>
                  <a:pt x="0" y="30403"/>
                </a:lnTo>
                <a:lnTo>
                  <a:pt x="30434" y="1519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507130" y="5394523"/>
            <a:ext cx="314325" cy="342900"/>
          </a:xfrm>
          <a:custGeom>
            <a:avLst/>
            <a:gdLst/>
            <a:ahLst/>
            <a:cxnLst/>
            <a:rect l="l" t="t" r="r" b="b"/>
            <a:pathLst>
              <a:path w="314325" h="342900">
                <a:moveTo>
                  <a:pt x="0" y="0"/>
                </a:moveTo>
                <a:lnTo>
                  <a:pt x="314241" y="34229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07650" y="5723763"/>
            <a:ext cx="32384" cy="33020"/>
          </a:xfrm>
          <a:custGeom>
            <a:avLst/>
            <a:gdLst/>
            <a:ahLst/>
            <a:cxnLst/>
            <a:rect l="l" t="t" r="r" b="b"/>
            <a:pathLst>
              <a:path w="32385" h="33020">
                <a:moveTo>
                  <a:pt x="31775" y="32659"/>
                </a:moveTo>
                <a:lnTo>
                  <a:pt x="22372" y="0"/>
                </a:lnTo>
                <a:lnTo>
                  <a:pt x="0" y="20528"/>
                </a:lnTo>
                <a:lnTo>
                  <a:pt x="31775" y="3265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40156" y="5837218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18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84531" y="582201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80" h="30479">
                <a:moveTo>
                  <a:pt x="30434" y="15209"/>
                </a:moveTo>
                <a:lnTo>
                  <a:pt x="0" y="0"/>
                </a:lnTo>
                <a:lnTo>
                  <a:pt x="0" y="30403"/>
                </a:lnTo>
                <a:lnTo>
                  <a:pt x="30434" y="152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68568" y="5309299"/>
            <a:ext cx="170815" cy="131445"/>
          </a:xfrm>
          <a:custGeom>
            <a:avLst/>
            <a:gdLst/>
            <a:ahLst/>
            <a:cxnLst/>
            <a:rect l="l" t="t" r="r" b="b"/>
            <a:pathLst>
              <a:path w="170814" h="131445">
                <a:moveTo>
                  <a:pt x="0" y="0"/>
                </a:moveTo>
                <a:lnTo>
                  <a:pt x="170241" y="13124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26521" y="5426202"/>
            <a:ext cx="33655" cy="31115"/>
          </a:xfrm>
          <a:custGeom>
            <a:avLst/>
            <a:gdLst/>
            <a:ahLst/>
            <a:cxnLst/>
            <a:rect l="l" t="t" r="r" b="b"/>
            <a:pathLst>
              <a:path w="33654" h="31114">
                <a:moveTo>
                  <a:pt x="33329" y="30586"/>
                </a:moveTo>
                <a:lnTo>
                  <a:pt x="18562" y="0"/>
                </a:lnTo>
                <a:lnTo>
                  <a:pt x="0" y="24048"/>
                </a:lnTo>
                <a:lnTo>
                  <a:pt x="33329" y="3058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068568" y="5668445"/>
            <a:ext cx="165100" cy="168910"/>
          </a:xfrm>
          <a:custGeom>
            <a:avLst/>
            <a:gdLst/>
            <a:ahLst/>
            <a:cxnLst/>
            <a:rect l="l" t="t" r="r" b="b"/>
            <a:pathLst>
              <a:path w="165100" h="168910">
                <a:moveTo>
                  <a:pt x="0" y="168773"/>
                </a:moveTo>
                <a:lnTo>
                  <a:pt x="164813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219800" y="5649407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32141" y="0"/>
                </a:moveTo>
                <a:lnTo>
                  <a:pt x="0" y="11155"/>
                </a:lnTo>
                <a:lnTo>
                  <a:pt x="21777" y="32369"/>
                </a:lnTo>
                <a:lnTo>
                  <a:pt x="3214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862884" y="5465616"/>
            <a:ext cx="643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Δίκτυο</a:t>
            </a:r>
            <a:r>
              <a:rPr sz="850" b="1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ΑΟΝ</a:t>
            </a:r>
            <a:endParaRPr sz="8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617993" y="6537220"/>
            <a:ext cx="224683" cy="2238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082828" y="6222317"/>
            <a:ext cx="224713" cy="2238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082828" y="6815097"/>
            <a:ext cx="224713" cy="2238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47679" y="6222317"/>
            <a:ext cx="224652" cy="2238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1858923" y="6303851"/>
            <a:ext cx="78105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spc="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endParaRPr sz="5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836016" y="6831334"/>
            <a:ext cx="78105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spc="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294056" y="6238498"/>
            <a:ext cx="243840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5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C</a:t>
            </a:r>
            <a:r>
              <a:rPr sz="550" u="sng" spc="-7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800025" y="6351780"/>
            <a:ext cx="262255" cy="210820"/>
          </a:xfrm>
          <a:custGeom>
            <a:avLst/>
            <a:gdLst/>
            <a:ahLst/>
            <a:cxnLst/>
            <a:rect l="l" t="t" r="r" b="b"/>
            <a:pathLst>
              <a:path w="262255" h="210820">
                <a:moveTo>
                  <a:pt x="0" y="210594"/>
                </a:moveTo>
                <a:lnTo>
                  <a:pt x="261801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050816" y="6337066"/>
            <a:ext cx="29845" cy="27305"/>
          </a:xfrm>
          <a:custGeom>
            <a:avLst/>
            <a:gdLst/>
            <a:ahLst/>
            <a:cxnLst/>
            <a:rect l="l" t="t" r="r" b="b"/>
            <a:pathLst>
              <a:path w="29844" h="27304">
                <a:moveTo>
                  <a:pt x="29230" y="0"/>
                </a:moveTo>
                <a:lnTo>
                  <a:pt x="0" y="6416"/>
                </a:lnTo>
                <a:lnTo>
                  <a:pt x="16809" y="27127"/>
                </a:lnTo>
                <a:lnTo>
                  <a:pt x="2923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780223" y="6748585"/>
            <a:ext cx="283845" cy="167005"/>
          </a:xfrm>
          <a:custGeom>
            <a:avLst/>
            <a:gdLst/>
            <a:ahLst/>
            <a:cxnLst/>
            <a:rect l="l" t="t" r="r" b="b"/>
            <a:pathLst>
              <a:path w="283844" h="167004">
                <a:moveTo>
                  <a:pt x="0" y="0"/>
                </a:moveTo>
                <a:lnTo>
                  <a:pt x="283222" y="16658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053757" y="6901998"/>
            <a:ext cx="30480" cy="25400"/>
          </a:xfrm>
          <a:custGeom>
            <a:avLst/>
            <a:gdLst/>
            <a:ahLst/>
            <a:cxnLst/>
            <a:rect l="l" t="t" r="r" b="b"/>
            <a:pathLst>
              <a:path w="30480" h="25400">
                <a:moveTo>
                  <a:pt x="29855" y="25039"/>
                </a:moveTo>
                <a:lnTo>
                  <a:pt x="13609" y="0"/>
                </a:lnTo>
                <a:lnTo>
                  <a:pt x="0" y="22966"/>
                </a:lnTo>
                <a:lnTo>
                  <a:pt x="29855" y="2503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548465" y="6815883"/>
            <a:ext cx="223520" cy="222885"/>
          </a:xfrm>
          <a:custGeom>
            <a:avLst/>
            <a:gdLst/>
            <a:ahLst/>
            <a:cxnLst/>
            <a:rect l="l" t="t" r="r" b="b"/>
            <a:pathLst>
              <a:path w="223519" h="222884">
                <a:moveTo>
                  <a:pt x="0" y="111154"/>
                </a:moveTo>
                <a:lnTo>
                  <a:pt x="8762" y="67884"/>
                </a:lnTo>
                <a:lnTo>
                  <a:pt x="32664" y="32553"/>
                </a:lnTo>
                <a:lnTo>
                  <a:pt x="68128" y="8734"/>
                </a:lnTo>
                <a:lnTo>
                  <a:pt x="111578" y="0"/>
                </a:lnTo>
                <a:lnTo>
                  <a:pt x="154984" y="8734"/>
                </a:lnTo>
                <a:lnTo>
                  <a:pt x="190426" y="32553"/>
                </a:lnTo>
                <a:lnTo>
                  <a:pt x="214320" y="67884"/>
                </a:lnTo>
                <a:lnTo>
                  <a:pt x="223081" y="111154"/>
                </a:lnTo>
                <a:lnTo>
                  <a:pt x="214320" y="154416"/>
                </a:lnTo>
                <a:lnTo>
                  <a:pt x="190426" y="189748"/>
                </a:lnTo>
                <a:lnTo>
                  <a:pt x="154984" y="213571"/>
                </a:lnTo>
                <a:lnTo>
                  <a:pt x="111578" y="222308"/>
                </a:lnTo>
                <a:lnTo>
                  <a:pt x="68128" y="213571"/>
                </a:lnTo>
                <a:lnTo>
                  <a:pt x="32664" y="189748"/>
                </a:lnTo>
                <a:lnTo>
                  <a:pt x="8762" y="154416"/>
                </a:lnTo>
                <a:lnTo>
                  <a:pt x="0" y="11115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521701" y="632086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13335"/>
                </a:moveTo>
                <a:lnTo>
                  <a:pt x="0" y="0"/>
                </a:lnTo>
                <a:lnTo>
                  <a:pt x="0" y="26670"/>
                </a:lnTo>
                <a:lnTo>
                  <a:pt x="26761" y="133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521701" y="6913702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13335"/>
                </a:moveTo>
                <a:lnTo>
                  <a:pt x="0" y="0"/>
                </a:lnTo>
                <a:lnTo>
                  <a:pt x="0" y="26654"/>
                </a:lnTo>
                <a:lnTo>
                  <a:pt x="26761" y="133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2294056" y="6831332"/>
            <a:ext cx="243840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5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550" u="sng" spc="2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D</a:t>
            </a:r>
            <a:r>
              <a:rPr sz="550" u="sng" spc="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3013255" y="6223102"/>
            <a:ext cx="223520" cy="222885"/>
          </a:xfrm>
          <a:custGeom>
            <a:avLst/>
            <a:gdLst/>
            <a:ahLst/>
            <a:cxnLst/>
            <a:rect l="l" t="t" r="r" b="b"/>
            <a:pathLst>
              <a:path w="223519" h="222885">
                <a:moveTo>
                  <a:pt x="0" y="111108"/>
                </a:moveTo>
                <a:lnTo>
                  <a:pt x="8772" y="67852"/>
                </a:lnTo>
                <a:lnTo>
                  <a:pt x="32692" y="32536"/>
                </a:lnTo>
                <a:lnTo>
                  <a:pt x="68160" y="8729"/>
                </a:lnTo>
                <a:lnTo>
                  <a:pt x="111578" y="0"/>
                </a:lnTo>
                <a:lnTo>
                  <a:pt x="154996" y="8729"/>
                </a:lnTo>
                <a:lnTo>
                  <a:pt x="190465" y="32536"/>
                </a:lnTo>
                <a:lnTo>
                  <a:pt x="214384" y="67852"/>
                </a:lnTo>
                <a:lnTo>
                  <a:pt x="223157" y="111108"/>
                </a:lnTo>
                <a:lnTo>
                  <a:pt x="214384" y="154392"/>
                </a:lnTo>
                <a:lnTo>
                  <a:pt x="190465" y="189727"/>
                </a:lnTo>
                <a:lnTo>
                  <a:pt x="154996" y="213545"/>
                </a:lnTo>
                <a:lnTo>
                  <a:pt x="111578" y="222277"/>
                </a:lnTo>
                <a:lnTo>
                  <a:pt x="68160" y="213545"/>
                </a:lnTo>
                <a:lnTo>
                  <a:pt x="32692" y="189727"/>
                </a:lnTo>
                <a:lnTo>
                  <a:pt x="8772" y="154392"/>
                </a:lnTo>
                <a:lnTo>
                  <a:pt x="0" y="11110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013255" y="6815883"/>
            <a:ext cx="223520" cy="222885"/>
          </a:xfrm>
          <a:custGeom>
            <a:avLst/>
            <a:gdLst/>
            <a:ahLst/>
            <a:cxnLst/>
            <a:rect l="l" t="t" r="r" b="b"/>
            <a:pathLst>
              <a:path w="223519" h="222884">
                <a:moveTo>
                  <a:pt x="0" y="111154"/>
                </a:moveTo>
                <a:lnTo>
                  <a:pt x="8772" y="67884"/>
                </a:lnTo>
                <a:lnTo>
                  <a:pt x="32692" y="32553"/>
                </a:lnTo>
                <a:lnTo>
                  <a:pt x="68160" y="8734"/>
                </a:lnTo>
                <a:lnTo>
                  <a:pt x="111578" y="0"/>
                </a:lnTo>
                <a:lnTo>
                  <a:pt x="154996" y="8734"/>
                </a:lnTo>
                <a:lnTo>
                  <a:pt x="190465" y="32553"/>
                </a:lnTo>
                <a:lnTo>
                  <a:pt x="214384" y="67884"/>
                </a:lnTo>
                <a:lnTo>
                  <a:pt x="223157" y="111154"/>
                </a:lnTo>
                <a:lnTo>
                  <a:pt x="214384" y="154416"/>
                </a:lnTo>
                <a:lnTo>
                  <a:pt x="190465" y="189748"/>
                </a:lnTo>
                <a:lnTo>
                  <a:pt x="154996" y="213571"/>
                </a:lnTo>
                <a:lnTo>
                  <a:pt x="111578" y="222308"/>
                </a:lnTo>
                <a:lnTo>
                  <a:pt x="68160" y="213571"/>
                </a:lnTo>
                <a:lnTo>
                  <a:pt x="32692" y="189748"/>
                </a:lnTo>
                <a:lnTo>
                  <a:pt x="8772" y="154416"/>
                </a:lnTo>
                <a:lnTo>
                  <a:pt x="0" y="111154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771546" y="633421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28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986491" y="6320866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13335"/>
                </a:moveTo>
                <a:lnTo>
                  <a:pt x="0" y="0"/>
                </a:lnTo>
                <a:lnTo>
                  <a:pt x="0" y="26670"/>
                </a:lnTo>
                <a:lnTo>
                  <a:pt x="26761" y="133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2852698" y="6220005"/>
            <a:ext cx="69850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spc="10" dirty="0">
                <a:solidFill>
                  <a:srgbClr val="231F20"/>
                </a:solidFill>
                <a:latin typeface="Arial"/>
                <a:cs typeface="Arial"/>
              </a:rPr>
              <a:t>F</a:t>
            </a:r>
            <a:endParaRPr sz="55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2986491" y="6913702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13335"/>
                </a:moveTo>
                <a:lnTo>
                  <a:pt x="0" y="0"/>
                </a:lnTo>
                <a:lnTo>
                  <a:pt x="0" y="26654"/>
                </a:lnTo>
                <a:lnTo>
                  <a:pt x="26761" y="133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2758846" y="6831332"/>
            <a:ext cx="243840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5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550" u="sng" spc="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E</a:t>
            </a:r>
            <a:r>
              <a:rPr sz="550" u="sng" spc="6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660044" y="6445380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5">
                <a:moveTo>
                  <a:pt x="0" y="0"/>
                </a:moveTo>
                <a:lnTo>
                  <a:pt x="0" y="347168"/>
                </a:lnTo>
              </a:path>
            </a:pathLst>
          </a:custGeom>
          <a:ln w="3175">
            <a:solidFill>
              <a:srgbClr val="231F2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646654" y="6789222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0"/>
                </a:moveTo>
                <a:lnTo>
                  <a:pt x="0" y="0"/>
                </a:lnTo>
                <a:lnTo>
                  <a:pt x="13380" y="26654"/>
                </a:lnTo>
                <a:lnTo>
                  <a:pt x="2676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36412" y="6815097"/>
            <a:ext cx="475545" cy="2238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3321505" y="6831332"/>
            <a:ext cx="81915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spc="10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endParaRPr sz="55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124833" y="6445380"/>
            <a:ext cx="0" cy="347345"/>
          </a:xfrm>
          <a:custGeom>
            <a:avLst/>
            <a:gdLst/>
            <a:ahLst/>
            <a:cxnLst/>
            <a:rect l="l" t="t" r="r" b="b"/>
            <a:pathLst>
              <a:path h="347345">
                <a:moveTo>
                  <a:pt x="0" y="0"/>
                </a:moveTo>
                <a:lnTo>
                  <a:pt x="0" y="347168"/>
                </a:lnTo>
              </a:path>
            </a:pathLst>
          </a:custGeom>
          <a:ln w="3175">
            <a:solidFill>
              <a:srgbClr val="231F2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111444" y="6789222"/>
            <a:ext cx="27305" cy="26670"/>
          </a:xfrm>
          <a:custGeom>
            <a:avLst/>
            <a:gdLst/>
            <a:ahLst/>
            <a:cxnLst/>
            <a:rect l="l" t="t" r="r" b="b"/>
            <a:pathLst>
              <a:path w="27305" h="26670">
                <a:moveTo>
                  <a:pt x="26761" y="0"/>
                </a:moveTo>
                <a:lnTo>
                  <a:pt x="0" y="0"/>
                </a:lnTo>
                <a:lnTo>
                  <a:pt x="13380" y="26654"/>
                </a:lnTo>
                <a:lnTo>
                  <a:pt x="2676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844799" y="6544945"/>
            <a:ext cx="64135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Δίκτυο</a:t>
            </a:r>
            <a:r>
              <a:rPr sz="850" b="1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ΑΟΑ</a:t>
            </a:r>
            <a:endParaRPr sz="850">
              <a:latin typeface="Arial"/>
              <a:cs typeface="Arial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499234" y="6073917"/>
            <a:ext cx="4410710" cy="0"/>
          </a:xfrm>
          <a:custGeom>
            <a:avLst/>
            <a:gdLst/>
            <a:ahLst/>
            <a:cxnLst/>
            <a:rect l="l" t="t" r="r" b="b"/>
            <a:pathLst>
              <a:path w="4410710">
                <a:moveTo>
                  <a:pt x="0" y="0"/>
                </a:moveTo>
                <a:lnTo>
                  <a:pt x="4410330" y="0"/>
                </a:lnTo>
              </a:path>
            </a:pathLst>
          </a:custGeom>
          <a:ln w="459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5815264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815264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3. </a:t>
            </a:r>
            <a:r>
              <a:rPr sz="1150" u="sng" spc="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Η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150" u="sng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9928335" y="4016699"/>
            <a:ext cx="13462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5783869" y="4896124"/>
            <a:ext cx="4410710" cy="763905"/>
          </a:xfrm>
          <a:custGeom>
            <a:avLst/>
            <a:gdLst/>
            <a:ahLst/>
            <a:cxnLst/>
            <a:rect l="l" t="t" r="r" b="b"/>
            <a:pathLst>
              <a:path w="4410709" h="763904">
                <a:moveTo>
                  <a:pt x="0" y="0"/>
                </a:moveTo>
                <a:lnTo>
                  <a:pt x="0" y="763292"/>
                </a:lnTo>
                <a:lnTo>
                  <a:pt x="4410318" y="76329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5868197" y="4902709"/>
            <a:ext cx="4295140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Ορισμός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μονοπάτι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μια ακολουθία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δραστηριοτήτων,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ξεκινά από μια  αρχική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 και καταλήγει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μία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τελική.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Ορισμός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κρίσιμο</a:t>
            </a:r>
            <a:r>
              <a:rPr sz="850" b="1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μονοπάτι</a:t>
            </a:r>
            <a:r>
              <a:rPr sz="850" b="1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ένα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οποίου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συνολική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διάρκειά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μεγαλύτερη σε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σχέση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διάρκειες 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υπόλοιπων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μονοπατιών.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Παρατήρηση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ισούται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κρίσιμου</a:t>
            </a:r>
            <a:r>
              <a:rPr sz="85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μονοπατιού.</a:t>
            </a:r>
            <a:endParaRPr sz="85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5868197" y="5673210"/>
            <a:ext cx="4294505" cy="742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2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Στο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προηγούμενο δίκτυο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(είναι πιο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εύκολο στο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ΑΟΝ) βλέπουμε</a:t>
            </a:r>
            <a:r>
              <a:rPr sz="8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υπάρχουν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μονοπάτια: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1ο: A-C-F-G με διάρκεια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9</a:t>
            </a:r>
            <a:r>
              <a:rPr sz="8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μήνες.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2ο: A-C-E-G με διάρκεια 12</a:t>
            </a:r>
            <a:r>
              <a:rPr sz="85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μήνες.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3ο: B-D-E-G με διάρκεια 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11</a:t>
            </a:r>
            <a:r>
              <a:rPr sz="85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868197" y="6559208"/>
            <a:ext cx="429450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Έτσι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στην περίπτωσή μας,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A-C-E-G με συνολική  διάρκεια 12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868197" y="6992904"/>
            <a:ext cx="4294505" cy="290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2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ισούται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μονοπατιού και</a:t>
            </a:r>
            <a:r>
              <a:rPr sz="8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αυτή 12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41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36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Χρήσιμοι χρόνοι για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κάθε δραστηριότητα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4438" y="245053"/>
            <a:ext cx="13398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234" y="1124468"/>
            <a:ext cx="4410710" cy="242189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195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Εκτός 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προφανή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τρόπο υπολογισμού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κρίσιμης διαδρομής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(το μονοπάτι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μεγαλύτερη διάρκεια)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χρησιμοποιείται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κι ένας παραπλήσιος,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οποίος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όμως  μας δίνει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κάποιες παραπάνω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πληροφορίες 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δραστηριότητα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Χ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ορίζονται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 παρακάτω</a:t>
            </a:r>
            <a:r>
              <a:rPr sz="85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χρόνοι: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ES(X):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ενωρίτερος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οποίο 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αρχίσει μία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EF(X):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ενωρίτερος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οποίο 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τελειώσει μία</a:t>
            </a:r>
            <a:r>
              <a:rPr sz="85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LF(X):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βραδύτερος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οποίο 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τελειώσει μια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LS(X):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βραδύτερος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οποίο 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αρχίσει μια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SL(X):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χρονικό περιθώριο καθυστέρησης μιας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δραστηριότητας, χωρίς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</a:t>
            </a:r>
            <a:r>
              <a:rPr sz="850" spc="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υπάρξει</a:t>
            </a:r>
            <a:endParaRPr sz="8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καθυστέρηση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220345" marR="36195" indent="-123825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51460" algn="l"/>
              </a:tabLst>
            </a:pPr>
            <a:r>
              <a:rPr dirty="0"/>
              <a:t>	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Οι δραστηριότητες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X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εκείνες για τις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οποίες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ισχύει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SL(X)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0, ανήκουν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σε 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κρίσιμο</a:t>
            </a:r>
            <a:r>
              <a:rPr sz="850" b="1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μονοπάτι.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64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5264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Χρήσιμοι χρόνοι για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κάθε δραστηριότητα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27586" y="245053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4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3869" y="1126248"/>
            <a:ext cx="4410710" cy="2419985"/>
          </a:xfrm>
          <a:custGeom>
            <a:avLst/>
            <a:gdLst/>
            <a:ahLst/>
            <a:cxnLst/>
            <a:rect l="l" t="t" r="r" b="b"/>
            <a:pathLst>
              <a:path w="4410709" h="2419985">
                <a:moveTo>
                  <a:pt x="0" y="0"/>
                </a:moveTo>
                <a:lnTo>
                  <a:pt x="0" y="2419670"/>
                </a:lnTo>
                <a:lnTo>
                  <a:pt x="4410318" y="2419670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15264" y="1133573"/>
            <a:ext cx="285686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Έστω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ως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L(X) ορίζεται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διάρκεια της κάθε</a:t>
            </a:r>
            <a:r>
              <a:rPr sz="75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δραστηριότητας.</a:t>
            </a:r>
            <a:endParaRPr sz="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15264" y="1368909"/>
            <a:ext cx="4346575" cy="4959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Ενωρίτερος Χρόνος Έναρξης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 ES(X)</a:t>
            </a:r>
            <a:endParaRPr sz="750">
              <a:latin typeface="Arial"/>
              <a:cs typeface="Arial"/>
            </a:endParaRPr>
          </a:p>
          <a:p>
            <a:pPr marL="233045" lvl="1">
              <a:lnSpc>
                <a:spcPct val="100000"/>
              </a:lnSpc>
              <a:spcBef>
                <a:spcPts val="25"/>
              </a:spcBef>
              <a:buSzPct val="86666"/>
              <a:buFont typeface="Wingdings"/>
              <a:buChar char=""/>
              <a:tabLst>
                <a:tab pos="31178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X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αρχική δραστηριότητα, τότε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ES(X) =</a:t>
            </a:r>
            <a:r>
              <a:rPr sz="7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 marL="233045" marR="5080" lvl="1">
              <a:lnSpc>
                <a:spcPct val="102899"/>
              </a:lnSpc>
              <a:buSzPct val="86666"/>
              <a:buFont typeface="Wingdings"/>
              <a:buChar char=""/>
              <a:tabLst>
                <a:tab pos="31178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Χ μη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αρχική δραστηριότητα, τότε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ES(X) =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max(EF(J)),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όπου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J οι αμέσως προηγούμενες  δραστηριότητες της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 X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15266" y="1957137"/>
            <a:ext cx="1670050" cy="26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Ενωρίτερος Χρόνος Πέρατος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 EF(X)</a:t>
            </a:r>
            <a:endParaRPr sz="750">
              <a:latin typeface="Arial"/>
              <a:cs typeface="Arial"/>
            </a:endParaRPr>
          </a:p>
          <a:p>
            <a:pPr marL="311150" lvl="1" indent="-78105">
              <a:lnSpc>
                <a:spcPct val="100000"/>
              </a:lnSpc>
              <a:spcBef>
                <a:spcPts val="25"/>
              </a:spcBef>
              <a:buSzPct val="86666"/>
              <a:buFont typeface="Wingdings"/>
              <a:buChar char=""/>
              <a:tabLst>
                <a:tab pos="311785" algn="l"/>
              </a:tabLst>
            </a:pP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EF(X) = ES(X) +</a:t>
            </a:r>
            <a:r>
              <a:rPr sz="7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15267" y="2309967"/>
            <a:ext cx="4347210" cy="4959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Βραδύτερος Χρόνος Πέρατος</a:t>
            </a:r>
            <a:r>
              <a:rPr sz="75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LF(X)</a:t>
            </a:r>
            <a:endParaRPr sz="750">
              <a:latin typeface="Arial"/>
              <a:cs typeface="Arial"/>
            </a:endParaRPr>
          </a:p>
          <a:p>
            <a:pPr marL="332105" lvl="1" indent="-990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332740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Χ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τελική δραστηριότητα, τότε LF(X)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max(EF(J)),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όπου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J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όλες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οι τελικές</a:t>
            </a:r>
            <a:r>
              <a:rPr sz="7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</a:t>
            </a:r>
            <a:endParaRPr sz="750">
              <a:latin typeface="Arial"/>
              <a:cs typeface="Arial"/>
            </a:endParaRPr>
          </a:p>
          <a:p>
            <a:pPr marL="311150" lvl="1" indent="-7810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311785" algn="l"/>
              </a:tabLst>
            </a:pP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Αν</a:t>
            </a:r>
            <a:r>
              <a:rPr sz="7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Χ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μη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τελική</a:t>
            </a:r>
            <a:r>
              <a:rPr sz="7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δραστηριότητα,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τότε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LF(X)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7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min(LS(J)),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όπου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J</a:t>
            </a:r>
            <a:r>
              <a:rPr sz="750" spc="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όλες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οι</a:t>
            </a:r>
            <a:r>
              <a:rPr sz="75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αμέσως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επόμενες</a:t>
            </a:r>
            <a:endParaRPr sz="750">
              <a:latin typeface="Arial"/>
              <a:cs typeface="Arial"/>
            </a:endParaRPr>
          </a:p>
          <a:p>
            <a:pPr marL="233045">
              <a:lnSpc>
                <a:spcPct val="100000"/>
              </a:lnSpc>
              <a:spcBef>
                <a:spcPts val="25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δρασηριότητες της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15270" y="2898138"/>
            <a:ext cx="1699260" cy="26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Βραδύτερος Χρόνος Έναρξης</a:t>
            </a:r>
            <a:r>
              <a:rPr sz="75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LS(X)</a:t>
            </a:r>
            <a:endParaRPr sz="750">
              <a:latin typeface="Arial"/>
              <a:cs typeface="Arial"/>
            </a:endParaRPr>
          </a:p>
          <a:p>
            <a:pPr marL="311150" lvl="1" indent="-78105">
              <a:lnSpc>
                <a:spcPct val="100000"/>
              </a:lnSpc>
              <a:spcBef>
                <a:spcPts val="25"/>
              </a:spcBef>
              <a:buSzPct val="86666"/>
              <a:buFont typeface="Wingdings"/>
              <a:buChar char=""/>
              <a:tabLst>
                <a:tab pos="31178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LS(X)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LF(X)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15270" y="3251111"/>
            <a:ext cx="2030730" cy="26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11747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Χρονικό Περιθώριο Καθυστέρησης</a:t>
            </a:r>
            <a:r>
              <a:rPr sz="7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SL(X)</a:t>
            </a:r>
            <a:endParaRPr sz="750">
              <a:latin typeface="Arial"/>
              <a:cs typeface="Arial"/>
            </a:endParaRPr>
          </a:p>
          <a:p>
            <a:pPr marL="311150" lvl="1" indent="-78105">
              <a:lnSpc>
                <a:spcPct val="100000"/>
              </a:lnSpc>
              <a:spcBef>
                <a:spcPts val="25"/>
              </a:spcBef>
              <a:buSzPct val="86666"/>
              <a:buFont typeface="Wingdings"/>
              <a:buChar char=""/>
              <a:tabLst>
                <a:tab pos="311785" algn="l"/>
              </a:tabLst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SL(X)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LF(X)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– EF(X) =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LS(X)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7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ES(X)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30641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60072" y="4016699"/>
            <a:ext cx="11811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454377" y="5218069"/>
            <a:ext cx="2223038" cy="1014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30636" y="4387316"/>
            <a:ext cx="354711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spc="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Παράδειγμα</a:t>
            </a:r>
            <a:endParaRPr sz="115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94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Έστω ένα έργο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οποίο αναπαρίσταται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παρακάτω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</a:t>
            </a:r>
            <a:r>
              <a:rPr sz="8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ΑΟΑ: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5884" y="6415455"/>
            <a:ext cx="4131310" cy="26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α. </a:t>
            </a:r>
            <a:r>
              <a:rPr sz="750" spc="-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τις δραστηριότητες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παραπάνω δικτύου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υπολογίστε τους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χρόνους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ES, </a:t>
            </a:r>
            <a:r>
              <a:rPr sz="750" spc="-20" dirty="0">
                <a:solidFill>
                  <a:srgbClr val="231F20"/>
                </a:solidFill>
                <a:latin typeface="Arial"/>
                <a:cs typeface="Arial"/>
              </a:rPr>
              <a:t>EF,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LS, </a:t>
            </a:r>
            <a:r>
              <a:rPr sz="750" spc="-25" dirty="0">
                <a:solidFill>
                  <a:srgbClr val="231F20"/>
                </a:solidFill>
                <a:latin typeface="Arial"/>
                <a:cs typeface="Arial"/>
              </a:rPr>
              <a:t>LF,</a:t>
            </a:r>
            <a:r>
              <a:rPr sz="75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SL.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β. Ποιό είναι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κρίσιμο μονοπάτι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7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έργου;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815264" y="4150483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15264" y="4387316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Παράδειγμα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927586" y="4016699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68197" y="4902709"/>
            <a:ext cx="4295775" cy="55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ΑΟΑ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εκφώνησης δημιουργούμε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ακόλουθο πίνακα στον  οποίο παρουσιάζονται οι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 εξαρτήσεις τους και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τους,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θεωρώντας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 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βρίσκονται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αριστερά ξεκινούν  πριν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βρίσκονται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δεξιά.</a:t>
            </a:r>
            <a:endParaRPr sz="8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47713" y="5484830"/>
            <a:ext cx="2838907" cy="14764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41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636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Παράδειγμα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306" y="245053"/>
            <a:ext cx="12827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endParaRPr sz="850">
              <a:latin typeface="Georgia"/>
              <a:cs typeface="Georg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8845" y="1492362"/>
          <a:ext cx="4204330" cy="172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475"/>
                <a:gridCol w="732790"/>
                <a:gridCol w="606424"/>
                <a:gridCol w="534035"/>
                <a:gridCol w="340360"/>
                <a:gridCol w="313689"/>
                <a:gridCol w="307339"/>
                <a:gridCol w="313054"/>
                <a:gridCol w="304164"/>
              </a:tblGrid>
              <a:tr h="2499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Δραστηριότητα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27940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Προηγούμενες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254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Επόμενες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Διάρκεια</a:t>
                      </a:r>
                      <a:endParaRPr sz="500">
                        <a:latin typeface="Georgia"/>
                        <a:cs typeface="Georgia"/>
                      </a:endParaRPr>
                    </a:p>
                    <a:p>
                      <a:pPr marL="698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L(Χ)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ES(Χ)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EF(Χ)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LS(Χ)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LF(Χ)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500" b="1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SL(X)</a:t>
                      </a:r>
                      <a:endParaRPr sz="500">
                        <a:latin typeface="Georgia"/>
                        <a:cs typeface="Georgia"/>
                      </a:endParaRPr>
                    </a:p>
                  </a:txBody>
                  <a:tcPr marL="0" marR="0" marT="635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-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B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2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B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A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E,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F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C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-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D,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2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D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C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E,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F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B,D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H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F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B,D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I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19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14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19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2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C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635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J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7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12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H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E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-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I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F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-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19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19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0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  <a:tr h="147005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J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528EB3"/>
                      </a:solidFill>
                      <a:prstDash val="solid"/>
                    </a:lnL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G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-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12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18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15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21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650">
                        <a:latin typeface="Georgia"/>
                        <a:cs typeface="Georgia"/>
                      </a:endParaRPr>
                    </a:p>
                  </a:txBody>
                  <a:tcPr marL="0" marR="0" marT="22860" marB="0">
                    <a:lnR w="6350">
                      <a:solidFill>
                        <a:srgbClr val="528EB3"/>
                      </a:solidFill>
                      <a:prstDash val="solid"/>
                    </a:lnR>
                    <a:lnT w="6350">
                      <a:solidFill>
                        <a:srgbClr val="528EB3"/>
                      </a:solidFill>
                      <a:prstDash val="solid"/>
                    </a:lnT>
                    <a:lnB w="6350">
                      <a:solidFill>
                        <a:srgbClr val="528EB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83564" y="1131061"/>
            <a:ext cx="4295140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α.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 χρόνοι ES, 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EF,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LS, LF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 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δραστηριότητα παρουσιάζονται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συγκεντρωμένοι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παρακάτω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πίνακα: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15264" y="378835"/>
            <a:ext cx="92646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8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5264" y="615667"/>
            <a:ext cx="2961640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Η μέθοδος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Παράδειγμα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24652" y="245053"/>
            <a:ext cx="13843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8197" y="1131061"/>
            <a:ext cx="4295140" cy="59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β.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ΑΟΑ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προηγούμενο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πίνακα,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έχει δύο  κρίσιμα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μονοπάτια: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A-B-E-H (διάρκεια 21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μήνες)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A-B-F-I (διάρκεια 21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μήνες)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8197" y="1866242"/>
            <a:ext cx="4298950" cy="290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Όπως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παρατηρούμε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πίνακα,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A,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B,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E,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45" dirty="0">
                <a:solidFill>
                  <a:srgbClr val="231F20"/>
                </a:solidFill>
                <a:latin typeface="Arial"/>
                <a:cs typeface="Arial"/>
              </a:rPr>
              <a:t>F,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έχουν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0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συνεπώς ανήκουν σε κρίσιμο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μονοπάτι.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0636" y="4150483"/>
            <a:ext cx="152844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Βασικές</a:t>
            </a:r>
            <a:r>
              <a:rPr sz="1150" u="sng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Έννοιες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55665" y="4016699"/>
            <a:ext cx="1225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9234" y="4896109"/>
            <a:ext cx="4410710" cy="214376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6195" indent="-123825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περισσότερες των περιπτώσεων,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διαχειριστής ενός έργου δεν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είναι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απόλυτα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βέβαιος για την χρονική διάρκεια 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δραστηριοτήτων που το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απαρτίζουν.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Έτσι λοιπόν,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μέθοδος PERT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καταγράφει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δραστηριότητα: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αισιόδοξη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εκτίμηση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α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περισσότερο πιθανή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(κανονική)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εκτίμηση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μία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απαισιόδοξη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εκτίμηση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b</a:t>
            </a:r>
            <a:endParaRPr sz="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220345" marR="35560" indent="-123825" algn="just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χρήση της τεχνικής PERT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μέσο χρόνο διάρκειας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μιας  δραστηριότητας,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συνυπολογίζοντας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τρεις παραπάνω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εκτιμήσεις.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συνέχεια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μπορούμε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υπολογίσουμε</a:t>
            </a:r>
            <a:r>
              <a:rPr sz="850" spc="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ολοκλήρωσης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endParaRPr sz="8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μέσα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κάποιο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χρονικό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διάστημα.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επιδείξουμε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χρήση της τεχνικής PERT με ένα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παράδειγμα.</a:t>
            </a:r>
            <a:endParaRPr sz="8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815264" y="4150483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907748" y="4016699"/>
            <a:ext cx="1555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815264" y="4516735"/>
            <a:ext cx="4347845" cy="6019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Παράδειγμα</a:t>
            </a:r>
            <a:r>
              <a:rPr sz="11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άσκησης</a:t>
            </a:r>
            <a:endParaRPr sz="115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47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Έστω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</a:t>
            </a:r>
            <a:r>
              <a:rPr sz="850" spc="1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παρουσιάζονται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οι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ενός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(για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</a:t>
            </a:r>
            <a:endParaRPr sz="85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0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 δίνονται οι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3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χρόνοι a,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b).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6023793" y="5167412"/>
          <a:ext cx="3959855" cy="2047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994"/>
                <a:gridCol w="871219"/>
                <a:gridCol w="774700"/>
                <a:gridCol w="488314"/>
                <a:gridCol w="488314"/>
                <a:gridCol w="488314"/>
              </a:tblGrid>
              <a:tr h="111114"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Προηγούμενη/ες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Περιγραφή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77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649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Ανάλυση</a:t>
                      </a:r>
                      <a:r>
                        <a:rPr sz="65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Αναγκών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5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 marR="133350" indent="1905">
                        <a:lnSpc>
                          <a:spcPts val="81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Σχεδίαση</a:t>
                      </a:r>
                      <a:r>
                        <a:rPr sz="650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3D  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τ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κε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ιμέ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ω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67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Σχεδίαση</a:t>
                      </a:r>
                      <a:r>
                        <a:rPr sz="65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Portal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58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45415" indent="10795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Σχ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δι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σμό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ς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Αλγ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ίθμω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4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Ανάπτυξη</a:t>
                      </a:r>
                      <a:r>
                        <a:rPr sz="650" spc="-1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3D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marL="142240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Αντικειμένων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682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Ανάπτυξη</a:t>
                      </a:r>
                      <a:r>
                        <a:rPr sz="6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Portal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581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145415" indent="45720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Ανάπτυξη 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Αλγ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ίθμω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46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Ε, </a:t>
                      </a:r>
                      <a:r>
                        <a:rPr sz="6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ΣΤ,</a:t>
                      </a:r>
                      <a:r>
                        <a:rPr sz="6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 marR="125730" indent="-26670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λ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ο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κλ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ή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ρ</a:t>
                      </a:r>
                      <a:r>
                        <a:rPr sz="6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ω</a:t>
                      </a: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 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Συστήματος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463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 marR="85090" indent="-133350">
                        <a:lnSpc>
                          <a:spcPts val="81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Εγκατάσταση</a:t>
                      </a:r>
                      <a:r>
                        <a:rPr sz="650" spc="-9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&amp;  </a:t>
                      </a: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Έλεγχος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2046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Εκπαίδευση</a:t>
                      </a:r>
                      <a:r>
                        <a:rPr sz="6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6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700"/>
                        </a:lnSpc>
                        <a:spcBef>
                          <a:spcPts val="30"/>
                        </a:spcBef>
                      </a:pPr>
                      <a:r>
                        <a:rPr sz="6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Αποδοχή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6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158623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3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Παράδειγμα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άσκησης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3689" y="245053"/>
            <a:ext cx="1352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21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124468"/>
            <a:ext cx="4410710" cy="161099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5560" indent="-123825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οποίο υλοποιείται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μέσω της τεχνικής PERT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έχουμε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ένα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ή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περισσότερα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κρίσιμα σημεία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ή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σημεία ελέγχου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(milestones)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5560" indent="-123825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 σημείο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καλείται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ένα σημείο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οποίου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ολοκλήρωση είναι σημαντική για  την συνολική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 του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 έργου.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5560" indent="-123825">
              <a:lnSpc>
                <a:spcPct val="102099"/>
              </a:lnSpc>
              <a:spcBef>
                <a:spcPts val="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συγκεκριμένη περίπτωση θεωρούμε ως κρίσιμα σημεία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εξής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(η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επιλογή 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εξαρτάται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ίδιο 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διαχειριστή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 έργου):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Η.</a:t>
            </a:r>
            <a:endParaRPr sz="850">
              <a:latin typeface="Arial"/>
              <a:cs typeface="Arial"/>
            </a:endParaRPr>
          </a:p>
          <a:p>
            <a:pPr marL="440690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I.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5264" y="378835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5264" y="821482"/>
            <a:ext cx="273939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33364C"/>
                </a:solidFill>
                <a:latin typeface="Arial"/>
                <a:cs typeface="Arial"/>
              </a:rPr>
              <a:t>3. </a:t>
            </a:r>
            <a:r>
              <a:rPr sz="1150" spc="-5" dirty="0">
                <a:solidFill>
                  <a:srgbClr val="33364C"/>
                </a:solidFill>
                <a:latin typeface="Arial"/>
                <a:cs typeface="Arial"/>
              </a:rPr>
              <a:t>Υπολογισμός των </a:t>
            </a:r>
            <a:r>
              <a:rPr sz="1150" dirty="0">
                <a:solidFill>
                  <a:srgbClr val="33364C"/>
                </a:solidFill>
                <a:latin typeface="Arial"/>
                <a:cs typeface="Arial"/>
              </a:rPr>
              <a:t>μεγεθών TE, </a:t>
            </a:r>
            <a:r>
              <a:rPr sz="1150" spc="5" dirty="0">
                <a:solidFill>
                  <a:srgbClr val="33364C"/>
                </a:solidFill>
                <a:latin typeface="Trebuchet MS"/>
                <a:cs typeface="Trebuchet MS"/>
              </a:rPr>
              <a:t>σ</a:t>
            </a:r>
            <a:r>
              <a:rPr sz="1125" spc="7" baseline="25925" dirty="0">
                <a:solidFill>
                  <a:srgbClr val="33364C"/>
                </a:solidFill>
                <a:latin typeface="Trebuchet MS"/>
                <a:cs typeface="Trebuchet MS"/>
              </a:rPr>
              <a:t>2 </a:t>
            </a:r>
            <a:r>
              <a:rPr sz="1150" spc="-5" dirty="0">
                <a:solidFill>
                  <a:srgbClr val="33364C"/>
                </a:solidFill>
                <a:latin typeface="Arial"/>
                <a:cs typeface="Arial"/>
              </a:rPr>
              <a:t>και</a:t>
            </a:r>
            <a:r>
              <a:rPr sz="1150" spc="-220" dirty="0">
                <a:solidFill>
                  <a:srgbClr val="33364C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3364C"/>
                </a:solidFill>
                <a:latin typeface="Arial"/>
                <a:cs typeface="Arial"/>
              </a:rPr>
              <a:t>σ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27974" y="1002024"/>
            <a:ext cx="2713355" cy="0"/>
          </a:xfrm>
          <a:custGeom>
            <a:avLst/>
            <a:gdLst/>
            <a:ahLst/>
            <a:cxnLst/>
            <a:rect l="l" t="t" r="r" b="b"/>
            <a:pathLst>
              <a:path w="2713354">
                <a:moveTo>
                  <a:pt x="0" y="0"/>
                </a:moveTo>
                <a:lnTo>
                  <a:pt x="2713085" y="0"/>
                </a:lnTo>
              </a:path>
            </a:pathLst>
          </a:custGeom>
          <a:ln w="11025">
            <a:solidFill>
              <a:srgbClr val="3336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913628" y="245053"/>
            <a:ext cx="14922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3869" y="1124468"/>
            <a:ext cx="4410710" cy="2421890"/>
          </a:xfrm>
          <a:custGeom>
            <a:avLst/>
            <a:gdLst/>
            <a:ahLst/>
            <a:cxnLst/>
            <a:rect l="l" t="t" r="r" b="b"/>
            <a:pathLst>
              <a:path w="4410709" h="2421890">
                <a:moveTo>
                  <a:pt x="0" y="0"/>
                </a:moveTo>
                <a:lnTo>
                  <a:pt x="0" y="2421453"/>
                </a:lnTo>
                <a:lnTo>
                  <a:pt x="4410318" y="2421453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68197" y="1131061"/>
            <a:ext cx="4294505" cy="55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βάση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παραπάνω εκτιμήσεις (α, 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m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b), μπορούμε τώρα 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υπολογίσουμε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δραστηριότητα 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 χρόνο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ολοκλήρωσής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(ΤΕ), καθώς την  διακύμανση (σ</a:t>
            </a:r>
            <a:r>
              <a:rPr sz="825" spc="7" baseline="25252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ΕΑΠ την αναφέρει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 «απόκλιση») αλλά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τυπική  απόκλισή της (σ), με βάση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τους παρακάτω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τύπους: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8197" y="2432408"/>
            <a:ext cx="204660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διακύμανση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z="825" spc="15" baseline="25252" dirty="0">
                <a:solidFill>
                  <a:srgbClr val="231F20"/>
                </a:solidFill>
                <a:latin typeface="Arial"/>
                <a:cs typeface="Arial"/>
              </a:rPr>
              <a:t>2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68197" y="3035289"/>
            <a:ext cx="224472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τυπική απόκλιση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54890" y="2220401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36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956216" y="2259290"/>
            <a:ext cx="781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68197" y="1829488"/>
            <a:ext cx="3288029" cy="368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O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ΤΕ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τύπο:</a:t>
            </a:r>
            <a:endParaRPr sz="850">
              <a:latin typeface="Arial"/>
              <a:cs typeface="Arial"/>
            </a:endParaRPr>
          </a:p>
          <a:p>
            <a:pPr marL="1891030">
              <a:lnSpc>
                <a:spcPct val="100000"/>
              </a:lnSpc>
              <a:spcBef>
                <a:spcPts val="700"/>
              </a:spcBef>
            </a:pPr>
            <a:r>
              <a:rPr sz="800" i="1" spc="1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800" spc="15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z="800" spc="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35" dirty="0">
                <a:solidFill>
                  <a:srgbClr val="231F20"/>
                </a:solidFill>
                <a:latin typeface="Times New Roman"/>
                <a:cs typeface="Times New Roman"/>
              </a:rPr>
              <a:t>4</a:t>
            </a:r>
            <a:r>
              <a:rPr sz="800" i="1" spc="35" dirty="0">
                <a:solidFill>
                  <a:srgbClr val="231F20"/>
                </a:solidFill>
                <a:latin typeface="Times New Roman"/>
                <a:cs typeface="Times New Roman"/>
              </a:rPr>
              <a:t>m </a:t>
            </a:r>
            <a:r>
              <a:rPr sz="800" spc="15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z="800" spc="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83762" y="2141913"/>
            <a:ext cx="24701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dirty="0">
                <a:solidFill>
                  <a:srgbClr val="231F20"/>
                </a:solidFill>
                <a:latin typeface="Times New Roman"/>
                <a:cs typeface="Times New Roman"/>
              </a:rPr>
              <a:t>TE</a:t>
            </a:r>
            <a:r>
              <a:rPr sz="800" i="1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5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24497" y="2800186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09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222230" y="2539349"/>
            <a:ext cx="781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99679" y="2839048"/>
            <a:ext cx="78105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57320" y="2598186"/>
            <a:ext cx="8509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425" dirty="0">
                <a:solidFill>
                  <a:srgbClr val="231F20"/>
                </a:solidFill>
                <a:latin typeface="Symbol"/>
                <a:cs typeface="Symbol"/>
              </a:rPr>
              <a:t>⎞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32561" y="2696418"/>
            <a:ext cx="4095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7185" algn="l"/>
              </a:tabLst>
            </a:pPr>
            <a:r>
              <a:rPr sz="1200" spc="225" dirty="0">
                <a:solidFill>
                  <a:srgbClr val="231F20"/>
                </a:solidFill>
                <a:latin typeface="Symbol"/>
                <a:cs typeface="Symbol"/>
              </a:rPr>
              <a:t></a:t>
            </a:r>
            <a:r>
              <a:rPr sz="1200" spc="22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1200" spc="225" dirty="0">
                <a:solidFill>
                  <a:srgbClr val="231F20"/>
                </a:solidFill>
                <a:latin typeface="Symbol"/>
                <a:cs typeface="Symbol"/>
              </a:rPr>
              <a:t>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32561" y="2799657"/>
            <a:ext cx="4095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7185" algn="l"/>
              </a:tabLst>
            </a:pPr>
            <a:r>
              <a:rPr sz="1200" spc="-425" dirty="0">
                <a:solidFill>
                  <a:srgbClr val="231F20"/>
                </a:solidFill>
                <a:latin typeface="Symbol"/>
                <a:cs typeface="Symbol"/>
              </a:rPr>
              <a:t>⎝</a:t>
            </a:r>
            <a:r>
              <a:rPr sz="1200" spc="-425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1200" spc="-685" dirty="0">
                <a:solidFill>
                  <a:srgbClr val="231F20"/>
                </a:solidFill>
                <a:latin typeface="Symbol"/>
                <a:cs typeface="Symbol"/>
              </a:rPr>
              <a:t>⎠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44096" y="2603480"/>
            <a:ext cx="27368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0660" algn="l"/>
              </a:tabLst>
            </a:pPr>
            <a:r>
              <a:rPr sz="800" spc="10" dirty="0">
                <a:solidFill>
                  <a:srgbClr val="231F20"/>
                </a:solidFill>
                <a:latin typeface="Times New Roman"/>
                <a:cs typeface="Times New Roman"/>
              </a:rPr>
              <a:t>2	</a:t>
            </a:r>
            <a:r>
              <a:rPr sz="1800" spc="-165" baseline="2314" dirty="0">
                <a:solidFill>
                  <a:srgbClr val="231F20"/>
                </a:solidFill>
                <a:latin typeface="Symbol"/>
                <a:cs typeface="Symbol"/>
              </a:rPr>
              <a:t></a:t>
            </a:r>
            <a:endParaRPr sz="1800" baseline="2314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13168" y="2627424"/>
            <a:ext cx="246379" cy="150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" dirty="0">
                <a:solidFill>
                  <a:srgbClr val="231F20"/>
                </a:solidFill>
                <a:latin typeface="Times New Roman"/>
                <a:cs typeface="Times New Roman"/>
              </a:rPr>
              <a:t>b </a:t>
            </a:r>
            <a:r>
              <a:rPr sz="800" spc="10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z="8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i="1" spc="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56992" y="2715957"/>
            <a:ext cx="271145" cy="157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850" spc="30" dirty="0">
                <a:solidFill>
                  <a:srgbClr val="231F20"/>
                </a:solidFill>
                <a:latin typeface="Symbol"/>
                <a:cs typeface="Symbol"/>
              </a:rPr>
              <a:t></a:t>
            </a:r>
            <a:r>
              <a:rPr sz="850" spc="1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00" spc="1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endParaRPr sz="80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980808" y="3352431"/>
            <a:ext cx="15240" cy="8255"/>
          </a:xfrm>
          <a:custGeom>
            <a:avLst/>
            <a:gdLst/>
            <a:ahLst/>
            <a:cxnLst/>
            <a:rect l="l" t="t" r="r" b="b"/>
            <a:pathLst>
              <a:path w="15240" h="8254">
                <a:moveTo>
                  <a:pt x="0" y="7947"/>
                </a:moveTo>
                <a:lnTo>
                  <a:pt x="14999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5807" y="3353472"/>
            <a:ext cx="22860" cy="60325"/>
          </a:xfrm>
          <a:custGeom>
            <a:avLst/>
            <a:gdLst/>
            <a:ahLst/>
            <a:cxnLst/>
            <a:rect l="l" t="t" r="r" b="b"/>
            <a:pathLst>
              <a:path w="22859" h="60325">
                <a:moveTo>
                  <a:pt x="0" y="0"/>
                </a:moveTo>
                <a:lnTo>
                  <a:pt x="22483" y="60004"/>
                </a:lnTo>
              </a:path>
            </a:pathLst>
          </a:custGeom>
          <a:ln w="39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19353" y="3254182"/>
            <a:ext cx="25400" cy="159385"/>
          </a:xfrm>
          <a:custGeom>
            <a:avLst/>
            <a:gdLst/>
            <a:ahLst/>
            <a:cxnLst/>
            <a:rect l="l" t="t" r="r" b="b"/>
            <a:pathLst>
              <a:path w="25400" h="159385">
                <a:moveTo>
                  <a:pt x="0" y="159294"/>
                </a:moveTo>
                <a:lnTo>
                  <a:pt x="25239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44593" y="3254182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278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034511" y="3211244"/>
            <a:ext cx="171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44" baseline="-33950" dirty="0">
                <a:solidFill>
                  <a:srgbClr val="231F20"/>
                </a:solidFill>
                <a:latin typeface="Symbol"/>
                <a:cs typeface="Symbol"/>
              </a:rPr>
              <a:t></a:t>
            </a:r>
            <a:r>
              <a:rPr sz="1350" spc="-157" baseline="-339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49583" y="3282796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231F20"/>
                </a:solidFill>
                <a:latin typeface="Symbol"/>
                <a:cs typeface="Symbol"/>
              </a:rPr>
              <a:t></a:t>
            </a:r>
            <a:r>
              <a:rPr sz="900" spc="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endParaRPr sz="850">
              <a:latin typeface="Symbol"/>
              <a:cs typeface="Symbo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30636" y="4150483"/>
            <a:ext cx="234632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Εύρεση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150" u="sng" spc="-4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1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42432" y="4016699"/>
            <a:ext cx="1358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9234" y="4896063"/>
            <a:ext cx="4410710" cy="37401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9050" rIns="0" bIns="0" rtlCol="0">
            <a:spAutoFit/>
          </a:bodyPr>
          <a:lstStyle/>
          <a:p>
            <a:pPr marL="220345" marR="36195" indent="-123825">
              <a:lnSpc>
                <a:spcPct val="102099"/>
              </a:lnSpc>
              <a:spcBef>
                <a:spcPts val="15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Σύμφωνα με την τεχνική 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PERT,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αρχικά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δραστηριότητα τον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 χρόνο της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ΤΕ,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καθώς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διακύμανσή της</a:t>
            </a: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z="825" spc="15" baseline="25252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1504238" y="5319019"/>
          <a:ext cx="2422522" cy="15597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269"/>
                <a:gridCol w="765809"/>
                <a:gridCol w="766444"/>
              </a:tblGrid>
              <a:tr h="236631"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15"/>
                        </a:lnSpc>
                      </a:pPr>
                      <a:r>
                        <a:rPr sz="8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55"/>
                        </a:lnSpc>
                      </a:pPr>
                      <a:r>
                        <a:rPr sz="1275" b="1" spc="15" baseline="-16339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</a:t>
                      </a:r>
                      <a:r>
                        <a:rPr sz="5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298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298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298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44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2313">
                <a:tc>
                  <a:txBody>
                    <a:bodyPr/>
                    <a:lstStyle/>
                    <a:p>
                      <a:pPr algn="ctr">
                        <a:lnSpc>
                          <a:spcPts val="940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0"/>
                        </a:lnSpc>
                      </a:pP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6" name="object 76"/>
          <p:cNvSpPr txBox="1"/>
          <p:nvPr/>
        </p:nvSpPr>
        <p:spPr>
          <a:xfrm>
            <a:off x="530631" y="7012907"/>
            <a:ext cx="4055110" cy="290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Παρατήρηση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: επειδή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υπολογίζεται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ημέρες, αν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θέλουμε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μπορούμε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στρογγυλοποιήσουμε τυχόν δεκαδικό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αποτέλεσμα προς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τα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πάνω.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815264" y="4150483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15264" y="4593858"/>
            <a:ext cx="234632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Εύρεση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150" u="sng" spc="-4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1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912891" y="4016699"/>
            <a:ext cx="1498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24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5783869" y="4896124"/>
            <a:ext cx="4410710" cy="2421890"/>
          </a:xfrm>
          <a:custGeom>
            <a:avLst/>
            <a:gdLst/>
            <a:ahLst/>
            <a:cxnLst/>
            <a:rect l="l" t="t" r="r" b="b"/>
            <a:pathLst>
              <a:path w="4410709" h="2421890">
                <a:moveTo>
                  <a:pt x="0" y="0"/>
                </a:moveTo>
                <a:lnTo>
                  <a:pt x="0" y="2421453"/>
                </a:lnTo>
                <a:lnTo>
                  <a:pt x="4410318" y="2421453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868197" y="4902709"/>
            <a:ext cx="4294505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συνέχεια με βάση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 χρόνο,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βρίσκουμε 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δραστηριότητες  εκείνες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 οποίες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ανήκουν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868197" y="5336515"/>
            <a:ext cx="4296410" cy="170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 μπορεί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βρεθεί είτε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σχεδιάζοντας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 δραστηριοτήτων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βρίσκοντας το μονοπάτι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μεγαλύτερη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 είτε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υπολογίζοντας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χρονικό περιθώριο (SLACK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–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SL) των δραστηριοτήτων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κρατώντας αυτές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οι  οποίες έχουν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χρονικό περιθώριο ίσο 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μηδέν.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135890" indent="-123189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τεχνική PERT υπάρχει αναγκαστικά ένα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μόνο κρίσιμο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μονοπάτι.</a:t>
            </a:r>
            <a:endParaRPr sz="850">
              <a:latin typeface="Arial"/>
              <a:cs typeface="Arial"/>
            </a:endParaRPr>
          </a:p>
          <a:p>
            <a:pPr marL="135890" marR="5080" indent="-123189" algn="just">
              <a:lnSpc>
                <a:spcPct val="102200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υπάρχουν περισσότερα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ενος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μονοπάτια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ίδιο ακριβώς μέγιστο  αναμενόμενο χρόνο,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τότε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κρίσιμο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μονοπάτι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είναι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πλέον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αυτό με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την 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μεγαλύτερη συνολική</a:t>
            </a:r>
            <a:r>
              <a:rPr sz="850" b="1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διακύμανση.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135890" marR="5715" indent="-123189" algn="just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 και οι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συνολικές διακυμάνσεις 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ίδιες, τότε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διαλέγουμε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κάποιο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τα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υποψήφια κρίσιμα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αυθαίρετο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τρόπο.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234632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Εύρεση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150" u="sng" spc="-4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2666" y="245053"/>
            <a:ext cx="14605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64" y="1131061"/>
            <a:ext cx="336169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Όσον αφορά την παραπάνω άσκηση,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 ΑΟΝ 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εξής: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56997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90" h="300355">
                <a:moveTo>
                  <a:pt x="0" y="149887"/>
                </a:moveTo>
                <a:lnTo>
                  <a:pt x="7663" y="102516"/>
                </a:lnTo>
                <a:lnTo>
                  <a:pt x="29001" y="61371"/>
                </a:lnTo>
                <a:lnTo>
                  <a:pt x="61539" y="28923"/>
                </a:lnTo>
                <a:lnTo>
                  <a:pt x="102801" y="7642"/>
                </a:lnTo>
                <a:lnTo>
                  <a:pt x="150309" y="0"/>
                </a:lnTo>
                <a:lnTo>
                  <a:pt x="197815" y="7642"/>
                </a:lnTo>
                <a:lnTo>
                  <a:pt x="239077" y="28923"/>
                </a:lnTo>
                <a:lnTo>
                  <a:pt x="271618" y="61371"/>
                </a:lnTo>
                <a:lnTo>
                  <a:pt x="292960" y="102516"/>
                </a:lnTo>
                <a:lnTo>
                  <a:pt x="300624" y="149887"/>
                </a:lnTo>
                <a:lnTo>
                  <a:pt x="292961" y="197273"/>
                </a:lnTo>
                <a:lnTo>
                  <a:pt x="271623" y="238427"/>
                </a:lnTo>
                <a:lnTo>
                  <a:pt x="239085" y="270880"/>
                </a:lnTo>
                <a:lnTo>
                  <a:pt x="197822" y="292163"/>
                </a:lnTo>
                <a:lnTo>
                  <a:pt x="150309" y="299806"/>
                </a:lnTo>
                <a:lnTo>
                  <a:pt x="102801" y="292163"/>
                </a:lnTo>
                <a:lnTo>
                  <a:pt x="61539" y="270880"/>
                </a:lnTo>
                <a:lnTo>
                  <a:pt x="29001" y="238427"/>
                </a:lnTo>
                <a:lnTo>
                  <a:pt x="7663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88864" y="1331828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75"/>
                </a:moveTo>
                <a:lnTo>
                  <a:pt x="7661" y="102513"/>
                </a:lnTo>
                <a:lnTo>
                  <a:pt x="28996" y="61371"/>
                </a:lnTo>
                <a:lnTo>
                  <a:pt x="61531" y="28924"/>
                </a:lnTo>
                <a:lnTo>
                  <a:pt x="102793" y="7643"/>
                </a:lnTo>
                <a:lnTo>
                  <a:pt x="150309" y="0"/>
                </a:lnTo>
                <a:lnTo>
                  <a:pt x="197820" y="7643"/>
                </a:lnTo>
                <a:lnTo>
                  <a:pt x="239085" y="28924"/>
                </a:lnTo>
                <a:lnTo>
                  <a:pt x="271627" y="61371"/>
                </a:lnTo>
                <a:lnTo>
                  <a:pt x="292969" y="102513"/>
                </a:lnTo>
                <a:lnTo>
                  <a:pt x="300633" y="149875"/>
                </a:lnTo>
                <a:lnTo>
                  <a:pt x="292969" y="197280"/>
                </a:lnTo>
                <a:lnTo>
                  <a:pt x="271627" y="238449"/>
                </a:lnTo>
                <a:lnTo>
                  <a:pt x="239085" y="270912"/>
                </a:lnTo>
                <a:lnTo>
                  <a:pt x="197820" y="292200"/>
                </a:lnTo>
                <a:lnTo>
                  <a:pt x="150309" y="299845"/>
                </a:lnTo>
                <a:lnTo>
                  <a:pt x="102793" y="292200"/>
                </a:lnTo>
                <a:lnTo>
                  <a:pt x="61531" y="270912"/>
                </a:lnTo>
                <a:lnTo>
                  <a:pt x="28996" y="238449"/>
                </a:lnTo>
                <a:lnTo>
                  <a:pt x="7661" y="197280"/>
                </a:lnTo>
                <a:lnTo>
                  <a:pt x="0" y="14987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88864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87"/>
                </a:moveTo>
                <a:lnTo>
                  <a:pt x="7661" y="102516"/>
                </a:lnTo>
                <a:lnTo>
                  <a:pt x="28996" y="61371"/>
                </a:lnTo>
                <a:lnTo>
                  <a:pt x="61531" y="28923"/>
                </a:lnTo>
                <a:lnTo>
                  <a:pt x="102793" y="7642"/>
                </a:lnTo>
                <a:lnTo>
                  <a:pt x="150309" y="0"/>
                </a:lnTo>
                <a:lnTo>
                  <a:pt x="197820" y="7642"/>
                </a:lnTo>
                <a:lnTo>
                  <a:pt x="239085" y="28923"/>
                </a:lnTo>
                <a:lnTo>
                  <a:pt x="271627" y="61371"/>
                </a:lnTo>
                <a:lnTo>
                  <a:pt x="292969" y="102516"/>
                </a:lnTo>
                <a:lnTo>
                  <a:pt x="300633" y="149887"/>
                </a:lnTo>
                <a:lnTo>
                  <a:pt x="292969" y="197273"/>
                </a:lnTo>
                <a:lnTo>
                  <a:pt x="271627" y="238427"/>
                </a:lnTo>
                <a:lnTo>
                  <a:pt x="239085" y="270880"/>
                </a:lnTo>
                <a:lnTo>
                  <a:pt x="197820" y="292163"/>
                </a:lnTo>
                <a:lnTo>
                  <a:pt x="150309" y="299806"/>
                </a:lnTo>
                <a:lnTo>
                  <a:pt x="102793" y="292163"/>
                </a:lnTo>
                <a:lnTo>
                  <a:pt x="61531" y="270880"/>
                </a:lnTo>
                <a:lnTo>
                  <a:pt x="28996" y="238427"/>
                </a:lnTo>
                <a:lnTo>
                  <a:pt x="7661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88864" y="2554241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918"/>
                </a:moveTo>
                <a:lnTo>
                  <a:pt x="7661" y="102532"/>
                </a:lnTo>
                <a:lnTo>
                  <a:pt x="28996" y="61378"/>
                </a:lnTo>
                <a:lnTo>
                  <a:pt x="61531" y="28925"/>
                </a:lnTo>
                <a:lnTo>
                  <a:pt x="102793" y="7642"/>
                </a:lnTo>
                <a:lnTo>
                  <a:pt x="150309" y="0"/>
                </a:lnTo>
                <a:lnTo>
                  <a:pt x="197820" y="7642"/>
                </a:lnTo>
                <a:lnTo>
                  <a:pt x="239085" y="28925"/>
                </a:lnTo>
                <a:lnTo>
                  <a:pt x="271627" y="61378"/>
                </a:lnTo>
                <a:lnTo>
                  <a:pt x="292969" y="102532"/>
                </a:lnTo>
                <a:lnTo>
                  <a:pt x="300633" y="149918"/>
                </a:lnTo>
                <a:lnTo>
                  <a:pt x="292969" y="197303"/>
                </a:lnTo>
                <a:lnTo>
                  <a:pt x="271627" y="238457"/>
                </a:lnTo>
                <a:lnTo>
                  <a:pt x="239085" y="270910"/>
                </a:lnTo>
                <a:lnTo>
                  <a:pt x="197820" y="292193"/>
                </a:lnTo>
                <a:lnTo>
                  <a:pt x="150309" y="299836"/>
                </a:lnTo>
                <a:lnTo>
                  <a:pt x="102793" y="292193"/>
                </a:lnTo>
                <a:lnTo>
                  <a:pt x="61531" y="270910"/>
                </a:lnTo>
                <a:lnTo>
                  <a:pt x="28996" y="238457"/>
                </a:lnTo>
                <a:lnTo>
                  <a:pt x="7661" y="197303"/>
                </a:lnTo>
                <a:lnTo>
                  <a:pt x="0" y="14991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47950" y="1331828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75"/>
                </a:moveTo>
                <a:lnTo>
                  <a:pt x="7655" y="102513"/>
                </a:lnTo>
                <a:lnTo>
                  <a:pt x="28976" y="61371"/>
                </a:lnTo>
                <a:lnTo>
                  <a:pt x="61495" y="28924"/>
                </a:lnTo>
                <a:lnTo>
                  <a:pt x="102747" y="7643"/>
                </a:lnTo>
                <a:lnTo>
                  <a:pt x="150263" y="0"/>
                </a:lnTo>
                <a:lnTo>
                  <a:pt x="197789" y="7643"/>
                </a:lnTo>
                <a:lnTo>
                  <a:pt x="239063" y="28924"/>
                </a:lnTo>
                <a:lnTo>
                  <a:pt x="271609" y="61371"/>
                </a:lnTo>
                <a:lnTo>
                  <a:pt x="292953" y="102513"/>
                </a:lnTo>
                <a:lnTo>
                  <a:pt x="300618" y="149875"/>
                </a:lnTo>
                <a:lnTo>
                  <a:pt x="292953" y="197280"/>
                </a:lnTo>
                <a:lnTo>
                  <a:pt x="271609" y="238449"/>
                </a:lnTo>
                <a:lnTo>
                  <a:pt x="239063" y="270912"/>
                </a:lnTo>
                <a:lnTo>
                  <a:pt x="197789" y="292200"/>
                </a:lnTo>
                <a:lnTo>
                  <a:pt x="150263" y="299845"/>
                </a:lnTo>
                <a:lnTo>
                  <a:pt x="102747" y="292200"/>
                </a:lnTo>
                <a:lnTo>
                  <a:pt x="61495" y="270912"/>
                </a:lnTo>
                <a:lnTo>
                  <a:pt x="28976" y="238449"/>
                </a:lnTo>
                <a:lnTo>
                  <a:pt x="7655" y="197280"/>
                </a:lnTo>
                <a:lnTo>
                  <a:pt x="0" y="149875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1104" y="1363232"/>
            <a:ext cx="798195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ts val="775"/>
              </a:lnSpc>
              <a:spcBef>
                <a:spcPts val="90"/>
              </a:spcBef>
              <a:tabLst>
                <a:tab pos="554355" algn="l"/>
                <a:tab pos="68961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Β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	Ε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75"/>
              </a:lnSpc>
              <a:tabLst>
                <a:tab pos="64897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6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18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47950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87"/>
                </a:moveTo>
                <a:lnTo>
                  <a:pt x="7655" y="102516"/>
                </a:lnTo>
                <a:lnTo>
                  <a:pt x="28976" y="61371"/>
                </a:lnTo>
                <a:lnTo>
                  <a:pt x="61495" y="28923"/>
                </a:lnTo>
                <a:lnTo>
                  <a:pt x="102747" y="7642"/>
                </a:lnTo>
                <a:lnTo>
                  <a:pt x="150263" y="0"/>
                </a:lnTo>
                <a:lnTo>
                  <a:pt x="197789" y="7642"/>
                </a:lnTo>
                <a:lnTo>
                  <a:pt x="239063" y="28923"/>
                </a:lnTo>
                <a:lnTo>
                  <a:pt x="271609" y="61371"/>
                </a:lnTo>
                <a:lnTo>
                  <a:pt x="292953" y="102516"/>
                </a:lnTo>
                <a:lnTo>
                  <a:pt x="300618" y="149887"/>
                </a:lnTo>
                <a:lnTo>
                  <a:pt x="292953" y="197273"/>
                </a:lnTo>
                <a:lnTo>
                  <a:pt x="271609" y="238427"/>
                </a:lnTo>
                <a:lnTo>
                  <a:pt x="239063" y="270880"/>
                </a:lnTo>
                <a:lnTo>
                  <a:pt x="197789" y="292163"/>
                </a:lnTo>
                <a:lnTo>
                  <a:pt x="150263" y="299806"/>
                </a:lnTo>
                <a:lnTo>
                  <a:pt x="102747" y="292163"/>
                </a:lnTo>
                <a:lnTo>
                  <a:pt x="61495" y="270880"/>
                </a:lnTo>
                <a:lnTo>
                  <a:pt x="28976" y="238427"/>
                </a:lnTo>
                <a:lnTo>
                  <a:pt x="7655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47950" y="2554241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918"/>
                </a:moveTo>
                <a:lnTo>
                  <a:pt x="7655" y="102532"/>
                </a:lnTo>
                <a:lnTo>
                  <a:pt x="28976" y="61378"/>
                </a:lnTo>
                <a:lnTo>
                  <a:pt x="61495" y="28925"/>
                </a:lnTo>
                <a:lnTo>
                  <a:pt x="102747" y="7642"/>
                </a:lnTo>
                <a:lnTo>
                  <a:pt x="150263" y="0"/>
                </a:lnTo>
                <a:lnTo>
                  <a:pt x="197789" y="7642"/>
                </a:lnTo>
                <a:lnTo>
                  <a:pt x="239063" y="28925"/>
                </a:lnTo>
                <a:lnTo>
                  <a:pt x="271609" y="61378"/>
                </a:lnTo>
                <a:lnTo>
                  <a:pt x="292953" y="102532"/>
                </a:lnTo>
                <a:lnTo>
                  <a:pt x="300618" y="149918"/>
                </a:lnTo>
                <a:lnTo>
                  <a:pt x="292953" y="197303"/>
                </a:lnTo>
                <a:lnTo>
                  <a:pt x="271609" y="238457"/>
                </a:lnTo>
                <a:lnTo>
                  <a:pt x="239063" y="270910"/>
                </a:lnTo>
                <a:lnTo>
                  <a:pt x="197789" y="292193"/>
                </a:lnTo>
                <a:lnTo>
                  <a:pt x="150263" y="299836"/>
                </a:lnTo>
                <a:lnTo>
                  <a:pt x="102747" y="292193"/>
                </a:lnTo>
                <a:lnTo>
                  <a:pt x="61495" y="270910"/>
                </a:lnTo>
                <a:lnTo>
                  <a:pt x="28976" y="238457"/>
                </a:lnTo>
                <a:lnTo>
                  <a:pt x="7655" y="197303"/>
                </a:lnTo>
                <a:lnTo>
                  <a:pt x="0" y="149918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1101" y="2585682"/>
            <a:ext cx="798195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ts val="775"/>
              </a:lnSpc>
              <a:spcBef>
                <a:spcPts val="90"/>
              </a:spcBef>
              <a:tabLst>
                <a:tab pos="554355" algn="l"/>
                <a:tab pos="69215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Δ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Ζ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75"/>
              </a:lnSpc>
              <a:tabLst>
                <a:tab pos="64897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4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214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56667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87"/>
                </a:moveTo>
                <a:lnTo>
                  <a:pt x="7664" y="102516"/>
                </a:lnTo>
                <a:lnTo>
                  <a:pt x="29003" y="61371"/>
                </a:lnTo>
                <a:lnTo>
                  <a:pt x="61538" y="28923"/>
                </a:lnTo>
                <a:lnTo>
                  <a:pt x="102790" y="7642"/>
                </a:lnTo>
                <a:lnTo>
                  <a:pt x="150278" y="0"/>
                </a:lnTo>
                <a:lnTo>
                  <a:pt x="197802" y="7642"/>
                </a:lnTo>
                <a:lnTo>
                  <a:pt x="239073" y="28923"/>
                </a:lnTo>
                <a:lnTo>
                  <a:pt x="271615" y="61371"/>
                </a:lnTo>
                <a:lnTo>
                  <a:pt x="292955" y="102516"/>
                </a:lnTo>
                <a:lnTo>
                  <a:pt x="300618" y="149887"/>
                </a:lnTo>
                <a:lnTo>
                  <a:pt x="292955" y="197273"/>
                </a:lnTo>
                <a:lnTo>
                  <a:pt x="271615" y="238427"/>
                </a:lnTo>
                <a:lnTo>
                  <a:pt x="239073" y="270880"/>
                </a:lnTo>
                <a:lnTo>
                  <a:pt x="197802" y="292163"/>
                </a:lnTo>
                <a:lnTo>
                  <a:pt x="150278" y="299806"/>
                </a:lnTo>
                <a:lnTo>
                  <a:pt x="102790" y="292163"/>
                </a:lnTo>
                <a:lnTo>
                  <a:pt x="61538" y="270880"/>
                </a:lnTo>
                <a:lnTo>
                  <a:pt x="29003" y="238427"/>
                </a:lnTo>
                <a:lnTo>
                  <a:pt x="7664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65398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87"/>
                </a:moveTo>
                <a:lnTo>
                  <a:pt x="7663" y="102516"/>
                </a:lnTo>
                <a:lnTo>
                  <a:pt x="29002" y="61371"/>
                </a:lnTo>
                <a:lnTo>
                  <a:pt x="61545" y="28923"/>
                </a:lnTo>
                <a:lnTo>
                  <a:pt x="102815" y="7642"/>
                </a:lnTo>
                <a:lnTo>
                  <a:pt x="150339" y="0"/>
                </a:lnTo>
                <a:lnTo>
                  <a:pt x="197828" y="7642"/>
                </a:lnTo>
                <a:lnTo>
                  <a:pt x="239079" y="28923"/>
                </a:lnTo>
                <a:lnTo>
                  <a:pt x="271614" y="61371"/>
                </a:lnTo>
                <a:lnTo>
                  <a:pt x="292954" y="102516"/>
                </a:lnTo>
                <a:lnTo>
                  <a:pt x="300618" y="149887"/>
                </a:lnTo>
                <a:lnTo>
                  <a:pt x="292954" y="197273"/>
                </a:lnTo>
                <a:lnTo>
                  <a:pt x="271614" y="238427"/>
                </a:lnTo>
                <a:lnTo>
                  <a:pt x="239079" y="270880"/>
                </a:lnTo>
                <a:lnTo>
                  <a:pt x="197828" y="292163"/>
                </a:lnTo>
                <a:lnTo>
                  <a:pt x="150339" y="299806"/>
                </a:lnTo>
                <a:lnTo>
                  <a:pt x="102815" y="292163"/>
                </a:lnTo>
                <a:lnTo>
                  <a:pt x="61545" y="270880"/>
                </a:lnTo>
                <a:lnTo>
                  <a:pt x="29002" y="238427"/>
                </a:lnTo>
                <a:lnTo>
                  <a:pt x="7663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74115" y="1943062"/>
            <a:ext cx="300990" cy="300355"/>
          </a:xfrm>
          <a:custGeom>
            <a:avLst/>
            <a:gdLst/>
            <a:ahLst/>
            <a:cxnLst/>
            <a:rect l="l" t="t" r="r" b="b"/>
            <a:pathLst>
              <a:path w="300989" h="300355">
                <a:moveTo>
                  <a:pt x="0" y="149887"/>
                </a:moveTo>
                <a:lnTo>
                  <a:pt x="7663" y="102516"/>
                </a:lnTo>
                <a:lnTo>
                  <a:pt x="29003" y="61371"/>
                </a:lnTo>
                <a:lnTo>
                  <a:pt x="61548" y="28923"/>
                </a:lnTo>
                <a:lnTo>
                  <a:pt x="102823" y="7642"/>
                </a:lnTo>
                <a:lnTo>
                  <a:pt x="150354" y="0"/>
                </a:lnTo>
                <a:lnTo>
                  <a:pt x="197836" y="7642"/>
                </a:lnTo>
                <a:lnTo>
                  <a:pt x="239083" y="28923"/>
                </a:lnTo>
                <a:lnTo>
                  <a:pt x="271615" y="61371"/>
                </a:lnTo>
                <a:lnTo>
                  <a:pt x="292954" y="102516"/>
                </a:lnTo>
                <a:lnTo>
                  <a:pt x="300618" y="149887"/>
                </a:lnTo>
                <a:lnTo>
                  <a:pt x="292954" y="197273"/>
                </a:lnTo>
                <a:lnTo>
                  <a:pt x="271615" y="238427"/>
                </a:lnTo>
                <a:lnTo>
                  <a:pt x="239083" y="270880"/>
                </a:lnTo>
                <a:lnTo>
                  <a:pt x="197836" y="292163"/>
                </a:lnTo>
                <a:lnTo>
                  <a:pt x="150354" y="299806"/>
                </a:lnTo>
                <a:lnTo>
                  <a:pt x="102823" y="292163"/>
                </a:lnTo>
                <a:lnTo>
                  <a:pt x="61548" y="270880"/>
                </a:lnTo>
                <a:lnTo>
                  <a:pt x="29003" y="238427"/>
                </a:lnTo>
                <a:lnTo>
                  <a:pt x="7663" y="197273"/>
                </a:lnTo>
                <a:lnTo>
                  <a:pt x="0" y="149887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49248" y="1974470"/>
            <a:ext cx="2833370" cy="220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">
              <a:lnSpc>
                <a:spcPts val="775"/>
              </a:lnSpc>
              <a:spcBef>
                <a:spcPts val="90"/>
              </a:spcBef>
              <a:tabLst>
                <a:tab pos="429259" algn="l"/>
                <a:tab pos="565150" algn="l"/>
                <a:tab pos="1086485" algn="l"/>
                <a:tab pos="1595120" algn="l"/>
                <a:tab pos="1727835" algn="l"/>
                <a:tab pos="2103755" algn="l"/>
                <a:tab pos="2234565" algn="l"/>
                <a:tab pos="2612390" algn="l"/>
                <a:tab pos="276352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650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50" spc="-1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Γ</a:t>
            </a:r>
            <a:r>
              <a:rPr sz="650" b="1" u="sng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ΣΤ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	Η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	Θ</a:t>
            </a:r>
            <a:r>
              <a:rPr sz="650" b="1" u="sng" spc="-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Ι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75"/>
              </a:lnSpc>
              <a:tabLst>
                <a:tab pos="544195" algn="l"/>
                <a:tab pos="1180465" algn="l"/>
                <a:tab pos="1711960" algn="l"/>
                <a:tab pos="2220595" algn="l"/>
                <a:tab pos="2729230" algn="l"/>
              </a:tabLst>
            </a:pP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12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650" b="1" spc="-5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65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650" b="1" spc="-10" dirty="0">
                <a:solidFill>
                  <a:srgbClr val="231F20"/>
                </a:solidFill>
                <a:latin typeface="Arial"/>
                <a:cs typeface="Arial"/>
              </a:rPr>
              <a:t>32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57621" y="1508885"/>
            <a:ext cx="220979" cy="584200"/>
          </a:xfrm>
          <a:custGeom>
            <a:avLst/>
            <a:gdLst/>
            <a:ahLst/>
            <a:cxnLst/>
            <a:rect l="l" t="t" r="r" b="b"/>
            <a:pathLst>
              <a:path w="220980" h="584200">
                <a:moveTo>
                  <a:pt x="0" y="584064"/>
                </a:moveTo>
                <a:lnTo>
                  <a:pt x="22095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1541" y="1481702"/>
            <a:ext cx="31750" cy="37465"/>
          </a:xfrm>
          <a:custGeom>
            <a:avLst/>
            <a:gdLst/>
            <a:ahLst/>
            <a:cxnLst/>
            <a:rect l="l" t="t" r="r" b="b"/>
            <a:pathLst>
              <a:path w="31750" h="37465">
                <a:moveTo>
                  <a:pt x="31135" y="36944"/>
                </a:moveTo>
                <a:lnTo>
                  <a:pt x="27325" y="0"/>
                </a:lnTo>
                <a:lnTo>
                  <a:pt x="0" y="25229"/>
                </a:lnTo>
                <a:lnTo>
                  <a:pt x="31135" y="3694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55582" y="20763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4" y="16581"/>
                </a:moveTo>
                <a:lnTo>
                  <a:pt x="0" y="0"/>
                </a:lnTo>
                <a:lnTo>
                  <a:pt x="0" y="33177"/>
                </a:lnTo>
                <a:lnTo>
                  <a:pt x="33284" y="165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7621" y="2092950"/>
            <a:ext cx="220979" cy="584200"/>
          </a:xfrm>
          <a:custGeom>
            <a:avLst/>
            <a:gdLst/>
            <a:ahLst/>
            <a:cxnLst/>
            <a:rect l="l" t="t" r="r" b="b"/>
            <a:pathLst>
              <a:path w="220980" h="584200">
                <a:moveTo>
                  <a:pt x="0" y="0"/>
                </a:moveTo>
                <a:lnTo>
                  <a:pt x="220957" y="584041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61541" y="2667228"/>
            <a:ext cx="31750" cy="37465"/>
          </a:xfrm>
          <a:custGeom>
            <a:avLst/>
            <a:gdLst/>
            <a:ahLst/>
            <a:cxnLst/>
            <a:rect l="l" t="t" r="r" b="b"/>
            <a:pathLst>
              <a:path w="31750" h="37464">
                <a:moveTo>
                  <a:pt x="31135" y="0"/>
                </a:moveTo>
                <a:lnTo>
                  <a:pt x="0" y="11719"/>
                </a:lnTo>
                <a:lnTo>
                  <a:pt x="27325" y="36926"/>
                </a:lnTo>
                <a:lnTo>
                  <a:pt x="3113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14681" y="146511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4" y="16591"/>
                </a:moveTo>
                <a:lnTo>
                  <a:pt x="0" y="0"/>
                </a:lnTo>
                <a:lnTo>
                  <a:pt x="0" y="33195"/>
                </a:lnTo>
                <a:lnTo>
                  <a:pt x="33284" y="1659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4681" y="20763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4" y="16581"/>
                </a:moveTo>
                <a:lnTo>
                  <a:pt x="0" y="0"/>
                </a:lnTo>
                <a:lnTo>
                  <a:pt x="0" y="33177"/>
                </a:lnTo>
                <a:lnTo>
                  <a:pt x="33284" y="165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4681" y="26875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84" y="16596"/>
                </a:moveTo>
                <a:lnTo>
                  <a:pt x="0" y="0"/>
                </a:lnTo>
                <a:lnTo>
                  <a:pt x="0" y="33192"/>
                </a:lnTo>
                <a:lnTo>
                  <a:pt x="33284" y="165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48569" y="1481703"/>
            <a:ext cx="247650" cy="464184"/>
          </a:xfrm>
          <a:custGeom>
            <a:avLst/>
            <a:gdLst/>
            <a:ahLst/>
            <a:cxnLst/>
            <a:rect l="l" t="t" r="r" b="b"/>
            <a:pathLst>
              <a:path w="247650" h="464185">
                <a:moveTo>
                  <a:pt x="0" y="0"/>
                </a:moveTo>
                <a:lnTo>
                  <a:pt x="247178" y="464128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79110" y="1934352"/>
            <a:ext cx="30480" cy="37465"/>
          </a:xfrm>
          <a:custGeom>
            <a:avLst/>
            <a:gdLst/>
            <a:ahLst/>
            <a:cxnLst/>
            <a:rect l="l" t="t" r="r" b="b"/>
            <a:pathLst>
              <a:path w="30480" h="37464">
                <a:moveTo>
                  <a:pt x="30358" y="37109"/>
                </a:moveTo>
                <a:lnTo>
                  <a:pt x="29458" y="0"/>
                </a:lnTo>
                <a:lnTo>
                  <a:pt x="0" y="15544"/>
                </a:lnTo>
                <a:lnTo>
                  <a:pt x="30358" y="3710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3408" y="20763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268" y="16581"/>
                </a:moveTo>
                <a:lnTo>
                  <a:pt x="0" y="0"/>
                </a:lnTo>
                <a:lnTo>
                  <a:pt x="0" y="33177"/>
                </a:lnTo>
                <a:lnTo>
                  <a:pt x="33268" y="165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8569" y="2230600"/>
            <a:ext cx="231775" cy="473709"/>
          </a:xfrm>
          <a:custGeom>
            <a:avLst/>
            <a:gdLst/>
            <a:ahLst/>
            <a:cxnLst/>
            <a:rect l="l" t="t" r="r" b="b"/>
            <a:pathLst>
              <a:path w="231775" h="473710">
                <a:moveTo>
                  <a:pt x="0" y="473559"/>
                </a:moveTo>
                <a:lnTo>
                  <a:pt x="231277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3047" y="2204481"/>
            <a:ext cx="30480" cy="37465"/>
          </a:xfrm>
          <a:custGeom>
            <a:avLst/>
            <a:gdLst/>
            <a:ahLst/>
            <a:cxnLst/>
            <a:rect l="l" t="t" r="r" b="b"/>
            <a:pathLst>
              <a:path w="30480" h="37464">
                <a:moveTo>
                  <a:pt x="29946" y="37124"/>
                </a:moveTo>
                <a:lnTo>
                  <a:pt x="29535" y="0"/>
                </a:lnTo>
                <a:lnTo>
                  <a:pt x="0" y="22585"/>
                </a:lnTo>
                <a:lnTo>
                  <a:pt x="29946" y="3712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32119" y="20763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284" y="16581"/>
                </a:moveTo>
                <a:lnTo>
                  <a:pt x="0" y="0"/>
                </a:lnTo>
                <a:lnTo>
                  <a:pt x="0" y="33177"/>
                </a:lnTo>
                <a:lnTo>
                  <a:pt x="33284" y="165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0845" y="207635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284" y="16581"/>
                </a:moveTo>
                <a:lnTo>
                  <a:pt x="0" y="0"/>
                </a:lnTo>
                <a:lnTo>
                  <a:pt x="0" y="33177"/>
                </a:lnTo>
                <a:lnTo>
                  <a:pt x="33284" y="16581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90978" y="1882360"/>
            <a:ext cx="117548" cy="121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1590" y="2032233"/>
            <a:ext cx="117563" cy="121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3564" y="2876267"/>
            <a:ext cx="4102735" cy="6286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Μονοπάτια: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825" spc="15" baseline="25252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μον: A-B-E-Η-Θ-Ι με αναμενόμενη διάρκεια 372</a:t>
            </a:r>
            <a:r>
              <a:rPr sz="850" spc="-1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ημέρες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825" spc="15" baseline="25252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μον: Α-Γ-ΣΤ-Η-Θ-Ι με αναμενόμενη διάρκεια 282</a:t>
            </a:r>
            <a:r>
              <a:rPr sz="850" spc="-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ημέρες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3</a:t>
            </a:r>
            <a:r>
              <a:rPr sz="825" spc="15" baseline="25252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μον: Α-Δ-Ζ-Η-Θ-Ι με αναμενόμενη διάρκεια 376 ημέρες (κρίσιμο</a:t>
            </a:r>
            <a:r>
              <a:rPr sz="85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μονοπάτι)</a:t>
            </a:r>
            <a:endParaRPr sz="8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15264" y="378835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15264" y="822220"/>
            <a:ext cx="234632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4. Εύρεση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του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κρίσιμου</a:t>
            </a:r>
            <a:r>
              <a:rPr sz="1150" u="sng" spc="-4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μονοπατιού</a:t>
            </a:r>
            <a:endParaRPr sz="11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912891" y="245053"/>
            <a:ext cx="1498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68197" y="1131061"/>
            <a:ext cx="4295140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Στο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ίδιο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συμπέρασμα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καταλήξουμε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υπολογίσουμε τους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χρόνους ES,  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EF, EF,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LF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SL 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όλες τις</a:t>
            </a:r>
            <a:r>
              <a:rPr sz="85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δραστηριότητες:</a:t>
            </a:r>
            <a:endParaRPr sz="850">
              <a:latin typeface="Arial"/>
              <a:cs typeface="Arial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044275" y="1529852"/>
          <a:ext cx="3865877" cy="140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/>
                <a:gridCol w="837565"/>
                <a:gridCol w="372744"/>
                <a:gridCol w="374650"/>
                <a:gridCol w="373380"/>
                <a:gridCol w="373380"/>
                <a:gridCol w="372109"/>
                <a:gridCol w="373379"/>
              </a:tblGrid>
              <a:tr h="229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Προηγούμενη/ες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TE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LS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LF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SL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22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591"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22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Ε, </a:t>
                      </a:r>
                      <a:r>
                        <a:rPr sz="7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ΣΤ,</a:t>
                      </a:r>
                      <a:r>
                        <a:rPr sz="7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607"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17591"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819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5783869" y="3048000"/>
            <a:ext cx="4410710" cy="498475"/>
          </a:xfrm>
          <a:custGeom>
            <a:avLst/>
            <a:gdLst/>
            <a:ahLst/>
            <a:cxnLst/>
            <a:rect l="l" t="t" r="r" b="b"/>
            <a:pathLst>
              <a:path w="4410709" h="498475">
                <a:moveTo>
                  <a:pt x="0" y="0"/>
                </a:moveTo>
                <a:lnTo>
                  <a:pt x="0" y="497925"/>
                </a:lnTo>
                <a:lnTo>
                  <a:pt x="4410318" y="497925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68197" y="3054992"/>
            <a:ext cx="4295140" cy="441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2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Άρα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αναμενόμενη διάρκεια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ισούται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την αναμενόμενη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0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μονοπατιού και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είναι: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ΤΕέργου 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ΤΕκρίσιμου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μονοπατιού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376</a:t>
            </a: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ημέρες</a:t>
            </a:r>
            <a:endParaRPr sz="85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30636" y="4150483"/>
            <a:ext cx="192849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Υπολογισμός</a:t>
            </a:r>
            <a:r>
              <a:rPr sz="1150" u="sng" spc="-6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πιθανοτήτων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48312" y="4016699"/>
            <a:ext cx="13017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27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99234" y="4896124"/>
            <a:ext cx="4410710" cy="138239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18415" rIns="0" bIns="0" rtlCol="0">
            <a:spAutoFit/>
          </a:bodyPr>
          <a:lstStyle/>
          <a:p>
            <a:pPr marL="220345" marR="34925" indent="-123825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Μετά την εύρεση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κρίσιμου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μονοπατιού,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άσκηση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μας  ζητηθούν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επιπρόσθετα δύο πράγματα.</a:t>
            </a:r>
            <a:endParaRPr sz="850">
              <a:latin typeface="Arial"/>
              <a:cs typeface="Arial"/>
            </a:endParaRPr>
          </a:p>
          <a:p>
            <a:pPr marL="440690" marR="35560" lvl="1" indent="-123189" algn="just">
              <a:lnSpc>
                <a:spcPct val="102099"/>
              </a:lnSpc>
              <a:spcBef>
                <a:spcPts val="150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α. Να μας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δίνονται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συγκεκριμένα χρονικά περιθώριο για την ολοκλήρωση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νας μας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ζητείται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μέσα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στα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αυτά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περιθώρια.</a:t>
            </a:r>
            <a:endParaRPr sz="850">
              <a:latin typeface="Arial"/>
              <a:cs typeface="Arial"/>
            </a:endParaRPr>
          </a:p>
          <a:p>
            <a:pPr marL="440690" marR="36195" lvl="1" indent="-123189" algn="just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Char char="•"/>
              <a:tabLst>
                <a:tab pos="4413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β. Να μας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 ολοκλήρωσης και να μας ζητείται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χρόνος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ολοκλήρωσης 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με αυτή την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πιθανότητα.</a:t>
            </a:r>
            <a:endParaRPr sz="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Arial"/>
              <a:buChar char="•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Θα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αναλύσουμε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δύο αυτές περιπτώσεις</a:t>
            </a:r>
            <a:r>
              <a:rPr sz="85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παρακάτω.</a:t>
            </a:r>
            <a:endParaRPr sz="85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815264" y="4150483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815264" y="4593858"/>
            <a:ext cx="192849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Υπολογισμός</a:t>
            </a:r>
            <a:r>
              <a:rPr sz="1150" u="sng" spc="-6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πιθανοτήτων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909958" y="4016699"/>
            <a:ext cx="15303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28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5783869" y="4896124"/>
            <a:ext cx="4410710" cy="2421890"/>
          </a:xfrm>
          <a:custGeom>
            <a:avLst/>
            <a:gdLst/>
            <a:ahLst/>
            <a:cxnLst/>
            <a:rect l="l" t="t" r="r" b="b"/>
            <a:pathLst>
              <a:path w="4410709" h="2421890">
                <a:moveTo>
                  <a:pt x="0" y="0"/>
                </a:moveTo>
                <a:lnTo>
                  <a:pt x="0" y="2421453"/>
                </a:lnTo>
                <a:lnTo>
                  <a:pt x="4410318" y="2421453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868197" y="4902709"/>
            <a:ext cx="4295140" cy="42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 algn="just">
              <a:lnSpc>
                <a:spcPct val="102200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α. Να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μας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δίνονται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συγκεκριμένα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χρονικά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περιθώριο για την ολοκλήρωση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του 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έργου </a:t>
            </a:r>
            <a:r>
              <a:rPr sz="850" b="1" u="sng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και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νας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μας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ζητείται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η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πιθανότητα να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ολοκληρωθεί </a:t>
            </a:r>
            <a:r>
              <a:rPr sz="850" b="1" u="sng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το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έργο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μέσα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στα  χρονικά αυτά</a:t>
            </a:r>
            <a:r>
              <a:rPr sz="850" b="1" u="sng" spc="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περιθώρια.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868197" y="6336431"/>
            <a:ext cx="4295140" cy="61023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26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όπου:</a:t>
            </a:r>
            <a:endParaRPr sz="850">
              <a:latin typeface="Arial"/>
              <a:cs typeface="Arial"/>
            </a:endParaRPr>
          </a:p>
          <a:p>
            <a:pPr marL="356235" lvl="1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 :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χρονικό περιθώριο μέσα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 οποίο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θέλουμε 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 το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</a:t>
            </a:r>
            <a:endParaRPr sz="850">
              <a:latin typeface="Arial"/>
              <a:cs typeface="Arial"/>
            </a:endParaRPr>
          </a:p>
          <a:p>
            <a:pPr marL="356235" marR="5080" lvl="1" indent="-123189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Char char="•"/>
              <a:tabLst>
                <a:tab pos="35687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TE</a:t>
            </a:r>
            <a:r>
              <a:rPr sz="825" spc="15" baseline="-20202" dirty="0">
                <a:solidFill>
                  <a:srgbClr val="231F20"/>
                </a:solidFill>
                <a:latin typeface="Arial"/>
                <a:cs typeface="Arial"/>
              </a:rPr>
              <a:t>έργου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: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αναμενόμενος χρόνος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ολοκλήρωσης 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 (δηλαδή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άθροισμα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ΤΕ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δραστηριοτήτων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κρίσιμης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διαδρομής)</a:t>
            </a:r>
            <a:endParaRPr sz="8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088707" y="6966454"/>
            <a:ext cx="54229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Char char="•"/>
              <a:tabLst>
                <a:tab pos="136525" algn="l"/>
              </a:tabLst>
            </a:pPr>
            <a:r>
              <a:rPr sz="1275" spc="15" baseline="13071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z="825" spc="15" baseline="45454" dirty="0">
                <a:solidFill>
                  <a:srgbClr val="231F20"/>
                </a:solidFill>
                <a:latin typeface="Arial"/>
                <a:cs typeface="Arial"/>
              </a:rPr>
              <a:t>2</a:t>
            </a:r>
            <a:r>
              <a:rPr sz="550" spc="10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r>
              <a:rPr sz="550" spc="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75" spc="7" baseline="13071" dirty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1275" baseline="13071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762881" y="6939254"/>
            <a:ext cx="340106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άθροισμα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διακυμάνσεων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(το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ΕΑΠ</a:t>
            </a:r>
            <a:r>
              <a:rPr sz="850" spc="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τις</a:t>
            </a:r>
            <a:r>
              <a:rPr sz="850" spc="1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αναφέρει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</a:t>
            </a:r>
            <a:endParaRPr sz="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212351" y="7071563"/>
            <a:ext cx="283400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αποκλίσεις)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δραστηριοτήτων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της κρίσιμης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διαδρομής.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642463" y="6238700"/>
            <a:ext cx="25400" cy="13970"/>
          </a:xfrm>
          <a:custGeom>
            <a:avLst/>
            <a:gdLst/>
            <a:ahLst/>
            <a:cxnLst/>
            <a:rect l="l" t="t" r="r" b="b"/>
            <a:pathLst>
              <a:path w="25400" h="13970">
                <a:moveTo>
                  <a:pt x="0" y="13554"/>
                </a:moveTo>
                <a:lnTo>
                  <a:pt x="25267" y="0"/>
                </a:lnTo>
              </a:path>
            </a:pathLst>
          </a:custGeom>
          <a:ln w="36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67731" y="6240601"/>
            <a:ext cx="37465" cy="78740"/>
          </a:xfrm>
          <a:custGeom>
            <a:avLst/>
            <a:gdLst/>
            <a:ahLst/>
            <a:cxnLst/>
            <a:rect l="l" t="t" r="r" b="b"/>
            <a:pathLst>
              <a:path w="37465" h="78739">
                <a:moveTo>
                  <a:pt x="0" y="0"/>
                </a:moveTo>
                <a:lnTo>
                  <a:pt x="36947" y="78617"/>
                </a:lnTo>
              </a:path>
            </a:pathLst>
          </a:custGeom>
          <a:ln w="71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706419" y="6106884"/>
            <a:ext cx="42545" cy="212725"/>
          </a:xfrm>
          <a:custGeom>
            <a:avLst/>
            <a:gdLst/>
            <a:ahLst/>
            <a:cxnLst/>
            <a:rect l="l" t="t" r="r" b="b"/>
            <a:pathLst>
              <a:path w="42545" h="212725">
                <a:moveTo>
                  <a:pt x="0" y="212335"/>
                </a:moveTo>
                <a:lnTo>
                  <a:pt x="42337" y="0"/>
                </a:lnTo>
              </a:path>
            </a:pathLst>
          </a:custGeom>
          <a:ln w="365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48757" y="6106884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561" y="0"/>
                </a:lnTo>
              </a:path>
            </a:pathLst>
          </a:custGeom>
          <a:ln w="364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738995" y="6154455"/>
            <a:ext cx="42735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2" baseline="2777" dirty="0">
                <a:solidFill>
                  <a:srgbClr val="231F20"/>
                </a:solidFill>
                <a:latin typeface="Symbol"/>
                <a:cs typeface="Symbol"/>
              </a:rPr>
              <a:t></a:t>
            </a:r>
            <a:r>
              <a:rPr sz="1500" spc="-112" baseline="2777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75" baseline="45751" dirty="0">
                <a:solidFill>
                  <a:srgbClr val="231F20"/>
                </a:solidFill>
                <a:latin typeface="Times New Roman"/>
                <a:cs typeface="Times New Roman"/>
              </a:rPr>
              <a:t>2</a:t>
            </a:r>
            <a:r>
              <a:rPr sz="1275" spc="-232" baseline="4575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i="1" spc="-60" dirty="0">
                <a:solidFill>
                  <a:srgbClr val="231F20"/>
                </a:solidFill>
                <a:latin typeface="Times New Roman"/>
                <a:cs typeface="Times New Roman"/>
              </a:rPr>
              <a:t>έ</a:t>
            </a:r>
            <a:r>
              <a:rPr sz="750" spc="-60" dirty="0">
                <a:solidFill>
                  <a:srgbClr val="231F20"/>
                </a:solidFill>
                <a:latin typeface="Symbol"/>
                <a:cs typeface="Symbol"/>
              </a:rPr>
              <a:t>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868197" y="5468824"/>
            <a:ext cx="4295140" cy="5175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Έστω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 ότι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μας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ζητείται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σε τ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390</a:t>
            </a:r>
            <a:endParaRPr sz="850">
              <a:latin typeface="Arial"/>
              <a:cs typeface="Arial"/>
            </a:endParaRPr>
          </a:p>
          <a:p>
            <a:pPr marR="581025" algn="ctr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ημέρες. Αρχικά θα πρέπει να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υπολογίζουμε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παράγοντα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z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ως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εξής:</a:t>
            </a:r>
            <a:endParaRPr sz="850">
              <a:latin typeface="Arial"/>
              <a:cs typeface="Arial"/>
            </a:endParaRPr>
          </a:p>
          <a:p>
            <a:pPr marR="482600" algn="ctr">
              <a:lnSpc>
                <a:spcPct val="100000"/>
              </a:lnSpc>
              <a:spcBef>
                <a:spcPts val="585"/>
              </a:spcBef>
            </a:pPr>
            <a:r>
              <a:rPr sz="1000" spc="-295" dirty="0">
                <a:solidFill>
                  <a:srgbClr val="231F20"/>
                </a:solidFill>
                <a:latin typeface="Symbol"/>
                <a:cs typeface="Symbol"/>
              </a:rPr>
              <a:t>ı</a:t>
            </a:r>
            <a:r>
              <a:rPr sz="1000" spc="1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950" spc="10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z="95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95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TE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389795" y="5912645"/>
            <a:ext cx="80835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0070" algn="l"/>
              </a:tabLst>
            </a:pPr>
            <a:r>
              <a:rPr sz="1425" i="1" spc="7" baseline="-38011" dirty="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sz="1425" spc="7" baseline="-3801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25" spc="-165" baseline="-3801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25" spc="15" baseline="-38011" dirty="0">
                <a:solidFill>
                  <a:srgbClr val="231F20"/>
                </a:solidFill>
                <a:latin typeface="Symbol"/>
                <a:cs typeface="Symbol"/>
              </a:rPr>
              <a:t></a:t>
            </a:r>
            <a:r>
              <a:rPr sz="1425" spc="157" baseline="-3801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700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00" i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έ</a:t>
            </a:r>
            <a:r>
              <a:rPr sz="750" u="sng" spc="6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Symbol"/>
                <a:cs typeface="Symbol"/>
              </a:rPr>
              <a:t></a:t>
            </a:r>
            <a:r>
              <a:rPr sz="750" u="sng" spc="-23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Symbol"/>
                <a:cs typeface="Symbol"/>
              </a:rPr>
              <a:t></a:t>
            </a:r>
            <a:r>
              <a:rPr sz="750" u="sng" spc="-2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Symbol"/>
                <a:cs typeface="Symbol"/>
              </a:rPr>
              <a:t></a:t>
            </a:r>
            <a:r>
              <a:rPr sz="750" u="sng" spc="-1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Symbol"/>
                <a:cs typeface="Symbol"/>
              </a:rPr>
              <a:t></a:t>
            </a:r>
            <a:endParaRPr sz="750">
              <a:latin typeface="Symbol"/>
              <a:cs typeface="Symbol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1928495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PERT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Υπολογισμός</a:t>
            </a:r>
            <a:r>
              <a:rPr sz="1150" u="sng" spc="-6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πιθανοτήτων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8258" y="245053"/>
            <a:ext cx="14986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29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124468"/>
            <a:ext cx="4410710" cy="143954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Έτσι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λοιπόν,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την περίπτωσή μας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έχουμε: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1179830">
              <a:lnSpc>
                <a:spcPct val="100000"/>
              </a:lnSpc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z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(390-376) / 300</a:t>
            </a:r>
            <a:r>
              <a:rPr sz="825" spc="7" baseline="25252" dirty="0">
                <a:solidFill>
                  <a:srgbClr val="231F20"/>
                </a:solidFill>
                <a:latin typeface="Arial"/>
                <a:cs typeface="Arial"/>
              </a:rPr>
              <a:t>1/2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14 / 17.32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0.808.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220345" marR="36195" indent="-123825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Αφού βρούμε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 z, πηγαίνουμε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στον Σ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τατιστικό Πίνακα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Κανονικής 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Κατανομής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(βλέπε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παρακάτω) και βρίσκουμε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αντίστοιχη</a:t>
            </a:r>
            <a:r>
              <a:rPr sz="85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indent="-123825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περίπτωσή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μας: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P(Z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≤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0,808)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P(τ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≤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390)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78.814%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15264" y="378835"/>
            <a:ext cx="1528445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-5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15264" y="822220"/>
            <a:ext cx="192849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Υπολογισμός</a:t>
            </a:r>
            <a:r>
              <a:rPr sz="1150" u="sng" spc="-6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πιθανοτήτων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08485" y="245053"/>
            <a:ext cx="1543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30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3869" y="1124468"/>
            <a:ext cx="4410710" cy="2421890"/>
          </a:xfrm>
          <a:custGeom>
            <a:avLst/>
            <a:gdLst/>
            <a:ahLst/>
            <a:cxnLst/>
            <a:rect l="l" t="t" r="r" b="b"/>
            <a:pathLst>
              <a:path w="4410709" h="2421890">
                <a:moveTo>
                  <a:pt x="0" y="0"/>
                </a:moveTo>
                <a:lnTo>
                  <a:pt x="0" y="2421453"/>
                </a:lnTo>
                <a:lnTo>
                  <a:pt x="4410318" y="2421453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68197" y="1131061"/>
            <a:ext cx="4293870" cy="29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189">
              <a:lnSpc>
                <a:spcPct val="102099"/>
              </a:lnSpc>
              <a:spcBef>
                <a:spcPts val="9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β. Να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μας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δίνεται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η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πιθανότητα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ολοκλήρωσης </a:t>
            </a:r>
            <a:r>
              <a:rPr sz="850" b="1" u="sng" spc="-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και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να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μας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ζητείται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ο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χρόνος  ολοκλήρωσης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του </a:t>
            </a:r>
            <a:r>
              <a:rPr sz="850" b="1" u="sng" spc="10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έργου </a:t>
            </a:r>
            <a:r>
              <a:rPr sz="850" b="1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με αυτή την</a:t>
            </a:r>
            <a:r>
              <a:rPr sz="850" b="1" u="sng" spc="-3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 </a:t>
            </a:r>
            <a:r>
              <a:rPr sz="850" b="1" u="sng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Arial"/>
                <a:cs typeface="Arial"/>
              </a:rPr>
              <a:t>πιθανότητα.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8197" y="1564871"/>
            <a:ext cx="4294505" cy="14776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Έστω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λοιπόν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μας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ζητείται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πόσο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χρόνο</a:t>
            </a:r>
            <a:r>
              <a:rPr sz="85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θα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</a:t>
            </a:r>
            <a:r>
              <a:rPr sz="85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</a:t>
            </a:r>
            <a:r>
              <a:rPr sz="85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90%.</a:t>
            </a:r>
            <a:endParaRPr sz="850">
              <a:latin typeface="Arial"/>
              <a:cs typeface="Arial"/>
            </a:endParaRPr>
          </a:p>
          <a:p>
            <a:pPr marL="135890" marR="5080" indent="-123189">
              <a:lnSpc>
                <a:spcPct val="102099"/>
              </a:lnSpc>
              <a:spcBef>
                <a:spcPts val="14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Στατιστικό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Πίνακα Κανονικής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Κατανομής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βρίσκουμε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αντίστοιχο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 z για την συγκεκριμένη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πιθανότητα.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90%,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παράγοντας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z είναι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1,28.</a:t>
            </a:r>
            <a:endParaRPr sz="850">
              <a:latin typeface="Arial"/>
              <a:cs typeface="Arial"/>
            </a:endParaRPr>
          </a:p>
          <a:p>
            <a:pPr marL="135890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Άρα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 λοιπόν:</a:t>
            </a:r>
            <a:endParaRPr sz="8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6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(τ-376)/300</a:t>
            </a:r>
            <a:r>
              <a:rPr sz="825" spc="7" baseline="25252" dirty="0">
                <a:solidFill>
                  <a:srgbClr val="231F20"/>
                </a:solidFill>
                <a:latin typeface="Arial"/>
                <a:cs typeface="Arial"/>
              </a:rPr>
              <a:t>1/2 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1.28</a:t>
            </a:r>
            <a:endParaRPr sz="8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6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(τ-376)/ 17,32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1.28</a:t>
            </a:r>
            <a:endParaRPr sz="85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7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τ-376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22.1696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398.1696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68197" y="3185974"/>
            <a:ext cx="4078604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Επομένως,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ολοκληρωθεί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πιθανότητα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90% σε περίπου 399</a:t>
            </a:r>
            <a:r>
              <a:rPr sz="85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ημέρες.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657138" y="4016699"/>
            <a:ext cx="12128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5" dirty="0">
                <a:solidFill>
                  <a:srgbClr val="FFFFFF"/>
                </a:solidFill>
                <a:latin typeface="Georgia"/>
                <a:cs typeface="Georgia"/>
              </a:rPr>
              <a:t>31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20465" y="4348246"/>
            <a:ext cx="3330351" cy="2875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914365" y="4016699"/>
            <a:ext cx="1485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32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9997195" y="4193987"/>
            <a:ext cx="196992" cy="11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83869" y="4896048"/>
            <a:ext cx="4410710" cy="981075"/>
          </a:xfrm>
          <a:custGeom>
            <a:avLst/>
            <a:gdLst/>
            <a:ahLst/>
            <a:cxnLst/>
            <a:rect l="l" t="t" r="r" b="b"/>
            <a:pathLst>
              <a:path w="4410709" h="981075">
                <a:moveTo>
                  <a:pt x="0" y="0"/>
                </a:moveTo>
                <a:lnTo>
                  <a:pt x="0" y="980991"/>
                </a:lnTo>
                <a:lnTo>
                  <a:pt x="4410318" y="980991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815264" y="4150483"/>
            <a:ext cx="4347210" cy="164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2. Η μέθοδος</a:t>
            </a:r>
            <a:r>
              <a:rPr sz="1350" u="sng" spc="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PERT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5.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Υπολογισμός</a:t>
            </a:r>
            <a:r>
              <a:rPr sz="1150" u="sng" spc="-2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πιθανοτήτων</a:t>
            </a:r>
            <a:endParaRPr sz="1150" dirty="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06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Ο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Στατιστικός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Πίνακας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Κανονικής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Κατανομής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περιορίζει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sz="85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μεταξύ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endParaRPr sz="850" dirty="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0.00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και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3.09.</a:t>
            </a:r>
            <a:endParaRPr sz="850" dirty="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Τι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γίνεται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αν 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παράγοντας z είναι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μικρότερος του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0 ή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μεγαλύτερος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3.09;</a:t>
            </a:r>
            <a:endParaRPr sz="8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E6888"/>
              </a:buClr>
              <a:buFont typeface="Wingdings"/>
              <a:buChar char=""/>
            </a:pPr>
            <a:endParaRPr sz="1150" dirty="0">
              <a:latin typeface="Times New Roman"/>
              <a:cs typeface="Times New Roman"/>
            </a:endParaRPr>
          </a:p>
          <a:p>
            <a:pPr marL="188595" indent="-123189">
              <a:lnSpc>
                <a:spcPct val="100000"/>
              </a:lnSpc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z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&lt;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0, ισχύει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ότι: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P(z)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1 –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P(-z).</a:t>
            </a:r>
            <a:endParaRPr sz="850" dirty="0">
              <a:latin typeface="Arial"/>
              <a:cs typeface="Arial"/>
            </a:endParaRPr>
          </a:p>
          <a:p>
            <a:pPr marL="188595" indent="-123189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189230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z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&gt;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3.09, ισχύει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P(z)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=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0.9999 (προσεγγίζει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100%).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636" y="378835"/>
            <a:ext cx="172212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3. </a:t>
            </a:r>
            <a:r>
              <a:rPr sz="1350" u="sng" spc="-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350" u="sng" spc="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150" u="sng" spc="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1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0468" y="245053"/>
            <a:ext cx="14795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33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234" y="1072889"/>
            <a:ext cx="4410710" cy="700405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Εκτός από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 δραστηριοτήτων,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επιδείξουμε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</a:t>
            </a:r>
            <a:r>
              <a:rPr sz="850" spc="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χρονική</a:t>
            </a:r>
            <a:endParaRPr sz="8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0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 ενός έργου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χρησιμοποιώντας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 Gantt.</a:t>
            </a:r>
            <a:endParaRPr sz="850">
              <a:latin typeface="Arial"/>
              <a:cs typeface="Arial"/>
            </a:endParaRPr>
          </a:p>
          <a:p>
            <a:pPr marL="220345" marR="36195" indent="-123825" algn="just">
              <a:lnSpc>
                <a:spcPct val="102499"/>
              </a:lnSpc>
              <a:spcBef>
                <a:spcPts val="14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επιδείξουμε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χρήση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διαγράμματος Gantt,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αναπαριστώντας με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τις 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περισσότερο πιθανές διάρκειες των δραστηριοτήτων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παραπάνω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παραδείγματος 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(λόγω </a:t>
            </a:r>
            <a:r>
              <a:rPr sz="750" dirty="0">
                <a:solidFill>
                  <a:srgbClr val="231F20"/>
                </a:solidFill>
                <a:latin typeface="Arial"/>
                <a:cs typeface="Arial"/>
              </a:rPr>
              <a:t>του ότι τα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νούμερα είναι «στρογγυλά» σε σχέση </a:t>
            </a:r>
            <a:r>
              <a:rPr sz="750" spc="10" dirty="0">
                <a:solidFill>
                  <a:srgbClr val="231F20"/>
                </a:solidFill>
                <a:latin typeface="Arial"/>
                <a:cs typeface="Arial"/>
              </a:rPr>
              <a:t>με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τις αναμενόμενες</a:t>
            </a:r>
            <a:r>
              <a:rPr sz="750" spc="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231F20"/>
                </a:solidFill>
                <a:latin typeface="Arial"/>
                <a:cs typeface="Arial"/>
              </a:rPr>
              <a:t>διάρκειες.).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53671" y="1838752"/>
          <a:ext cx="3495670" cy="1586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/>
                <a:gridCol w="956309"/>
                <a:gridCol w="535939"/>
                <a:gridCol w="535939"/>
                <a:gridCol w="535939"/>
              </a:tblGrid>
              <a:tr h="214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Δραστηριότητα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Προηγούμενη/ες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5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Α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Β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180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Γ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210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1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Ε, </a:t>
                      </a:r>
                      <a:r>
                        <a:rPr sz="7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ΣΤ,</a:t>
                      </a:r>
                      <a:r>
                        <a:rPr sz="7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Ζ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Η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7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b="1" spc="10" dirty="0">
                          <a:solidFill>
                            <a:srgbClr val="ED1C24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232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3869" y="443380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6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3869" y="238178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83869" y="38672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3308" y="433807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93308" y="455628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2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5"/>
                </a:lnTo>
                <a:lnTo>
                  <a:pt x="1772594" y="81165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5"/>
                </a:lnTo>
                <a:lnTo>
                  <a:pt x="1752676" y="81165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5"/>
                </a:lnTo>
                <a:lnTo>
                  <a:pt x="1743501" y="81165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5"/>
                </a:lnTo>
                <a:lnTo>
                  <a:pt x="1719727" y="81165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14"/>
                </a:lnTo>
                <a:lnTo>
                  <a:pt x="1690634" y="65114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14"/>
                </a:lnTo>
                <a:lnTo>
                  <a:pt x="1670730" y="65114"/>
                </a:lnTo>
                <a:lnTo>
                  <a:pt x="1670730" y="0"/>
                </a:lnTo>
                <a:lnTo>
                  <a:pt x="0" y="0"/>
                </a:lnTo>
                <a:lnTo>
                  <a:pt x="0" y="81962"/>
                </a:lnTo>
                <a:lnTo>
                  <a:pt x="947181" y="81962"/>
                </a:lnTo>
                <a:lnTo>
                  <a:pt x="947181" y="67930"/>
                </a:lnTo>
                <a:lnTo>
                  <a:pt x="948476" y="66644"/>
                </a:lnTo>
                <a:lnTo>
                  <a:pt x="1717639" y="66644"/>
                </a:lnTo>
                <a:lnTo>
                  <a:pt x="1718995" y="67930"/>
                </a:lnTo>
                <a:lnTo>
                  <a:pt x="1718995" y="81962"/>
                </a:lnTo>
                <a:lnTo>
                  <a:pt x="1800895" y="81962"/>
                </a:lnTo>
                <a:close/>
              </a:path>
              <a:path w="1801495" h="82550">
                <a:moveTo>
                  <a:pt x="947257" y="81962"/>
                </a:moveTo>
                <a:lnTo>
                  <a:pt x="947181" y="81521"/>
                </a:lnTo>
                <a:lnTo>
                  <a:pt x="947181" y="81962"/>
                </a:lnTo>
                <a:close/>
              </a:path>
              <a:path w="1801495" h="82550">
                <a:moveTo>
                  <a:pt x="1718995" y="81962"/>
                </a:moveTo>
                <a:lnTo>
                  <a:pt x="1718995" y="81521"/>
                </a:lnTo>
                <a:lnTo>
                  <a:pt x="1718919" y="81962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3472" y="450300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5">
                <a:moveTo>
                  <a:pt x="731" y="5327"/>
                </a:moveTo>
                <a:lnTo>
                  <a:pt x="731" y="0"/>
                </a:lnTo>
                <a:lnTo>
                  <a:pt x="0" y="0"/>
                </a:lnTo>
                <a:lnTo>
                  <a:pt x="0" y="5327"/>
                </a:lnTo>
                <a:lnTo>
                  <a:pt x="73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776" y="450300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6126" y="5327"/>
                </a:moveTo>
                <a:lnTo>
                  <a:pt x="6126" y="0"/>
                </a:lnTo>
                <a:lnTo>
                  <a:pt x="0" y="0"/>
                </a:lnTo>
                <a:lnTo>
                  <a:pt x="0" y="5327"/>
                </a:lnTo>
                <a:lnTo>
                  <a:pt x="6126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41397" y="4503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4587" y="5327"/>
                </a:moveTo>
                <a:lnTo>
                  <a:pt x="4587" y="0"/>
                </a:lnTo>
                <a:lnTo>
                  <a:pt x="0" y="0"/>
                </a:lnTo>
                <a:lnTo>
                  <a:pt x="0" y="5327"/>
                </a:lnTo>
                <a:lnTo>
                  <a:pt x="4587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6050" y="450300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10759" y="5327"/>
                </a:moveTo>
                <a:lnTo>
                  <a:pt x="10759" y="0"/>
                </a:lnTo>
                <a:lnTo>
                  <a:pt x="0" y="0"/>
                </a:lnTo>
                <a:lnTo>
                  <a:pt x="0" y="5327"/>
                </a:lnTo>
                <a:lnTo>
                  <a:pt x="10759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10734" y="450300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5">
                <a:moveTo>
                  <a:pt x="2301" y="5327"/>
                </a:moveTo>
                <a:lnTo>
                  <a:pt x="2301" y="0"/>
                </a:lnTo>
                <a:lnTo>
                  <a:pt x="0" y="0"/>
                </a:lnTo>
                <a:lnTo>
                  <a:pt x="0" y="5327"/>
                </a:lnTo>
                <a:lnTo>
                  <a:pt x="2301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67864" y="450300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5">
                <a:moveTo>
                  <a:pt x="16078" y="5327"/>
                </a:moveTo>
                <a:lnTo>
                  <a:pt x="16078" y="0"/>
                </a:lnTo>
                <a:lnTo>
                  <a:pt x="0" y="0"/>
                </a:lnTo>
                <a:lnTo>
                  <a:pt x="0" y="5327"/>
                </a:lnTo>
                <a:lnTo>
                  <a:pt x="16078" y="5327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93308" y="452964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27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93430" y="484760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8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67900" y="477893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31"/>
                </a:lnTo>
                <a:lnTo>
                  <a:pt x="1270" y="13731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40489" y="531062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64039" y="238178"/>
            <a:ext cx="129433" cy="298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15264" y="378835"/>
            <a:ext cx="1722120" cy="46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3. </a:t>
            </a:r>
            <a:r>
              <a:rPr sz="1350" u="sng" spc="-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350" u="sng" spc="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15264" y="822220"/>
            <a:ext cx="147828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150" u="sng" spc="-2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913628" y="245053"/>
            <a:ext cx="14922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34</a:t>
            </a:r>
            <a:endParaRPr sz="850">
              <a:latin typeface="Georgia"/>
              <a:cs typeface="Georg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946419" y="1530401"/>
          <a:ext cx="4131300" cy="1562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/>
                <a:gridCol w="300354"/>
                <a:gridCol w="300355"/>
                <a:gridCol w="299719"/>
                <a:gridCol w="299719"/>
                <a:gridCol w="299719"/>
                <a:gridCol w="299719"/>
                <a:gridCol w="299719"/>
                <a:gridCol w="299719"/>
                <a:gridCol w="299719"/>
                <a:gridCol w="354965"/>
                <a:gridCol w="354964"/>
                <a:gridCol w="354964"/>
              </a:tblGrid>
              <a:tr h="207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12/13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</a:tr>
              <a:tr h="13549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Α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T w="6350">
                      <a:solidFill>
                        <a:srgbClr val="231F20"/>
                      </a:solidFill>
                      <a:prstDash val="solid"/>
                    </a:lnT>
                    <a:solidFill>
                      <a:srgbClr val="B2B4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</a:tcPr>
                </a:tc>
              </a:tr>
              <a:tr h="13549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Β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8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Γ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9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Δ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8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Ε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94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1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ΣΤ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9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Ζ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98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Η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965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©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8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Θ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4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</a:tcPr>
                </a:tc>
              </a:tr>
              <a:tr h="13548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Ι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965"/>
                        </a:lnSpc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©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B2B4B6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783869" y="1072871"/>
            <a:ext cx="4410710" cy="356870"/>
          </a:xfrm>
          <a:custGeom>
            <a:avLst/>
            <a:gdLst/>
            <a:ahLst/>
            <a:cxnLst/>
            <a:rect l="l" t="t" r="r" b="b"/>
            <a:pathLst>
              <a:path w="4410709" h="356869">
                <a:moveTo>
                  <a:pt x="0" y="0"/>
                </a:moveTo>
                <a:lnTo>
                  <a:pt x="0" y="356646"/>
                </a:lnTo>
                <a:lnTo>
                  <a:pt x="4410318" y="356646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7D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8197" y="1079488"/>
            <a:ext cx="4295140" cy="290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 Gantt 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συγκεκριμένο παράδειγμα,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παρουσιάζεται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παρακάτω.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Υποθέτουμε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ότι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 θα αρχίσει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Ιανουάριου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</a:t>
            </a:r>
            <a:r>
              <a:rPr sz="85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2013.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2728" y="3195982"/>
            <a:ext cx="2323465" cy="232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85" dirty="0">
                <a:solidFill>
                  <a:srgbClr val="231F20"/>
                </a:solidFill>
                <a:latin typeface="Arial"/>
                <a:cs typeface="Arial"/>
              </a:rPr>
              <a:t>©</a:t>
            </a: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-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Ορόσημο/Milestone.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spc="-15" dirty="0">
                <a:solidFill>
                  <a:srgbClr val="231F20"/>
                </a:solidFill>
                <a:latin typeface="Arial"/>
                <a:cs typeface="Arial"/>
              </a:rPr>
              <a:t>(Τα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ορόσημα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βρίσκονται στο τέλος </a:t>
            </a:r>
            <a:r>
              <a:rPr sz="650" spc="10" dirty="0">
                <a:solidFill>
                  <a:srgbClr val="231F20"/>
                </a:solidFill>
                <a:latin typeface="Arial"/>
                <a:cs typeface="Arial"/>
              </a:rPr>
              <a:t>της κάθε</a:t>
            </a:r>
            <a:r>
              <a:rPr sz="6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spc="5" dirty="0">
                <a:solidFill>
                  <a:srgbClr val="231F20"/>
                </a:solidFill>
                <a:latin typeface="Arial"/>
                <a:cs typeface="Arial"/>
              </a:rPr>
              <a:t>δραστηριότητας)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346953" y="6351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9234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50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9234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10" h="150495">
                <a:moveTo>
                  <a:pt x="0" y="0"/>
                </a:moveTo>
                <a:lnTo>
                  <a:pt x="0" y="150072"/>
                </a:lnTo>
                <a:lnTo>
                  <a:pt x="4410334" y="150072"/>
                </a:lnTo>
                <a:lnTo>
                  <a:pt x="4410334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9234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10" h="44450">
                <a:moveTo>
                  <a:pt x="0" y="44410"/>
                </a:moveTo>
                <a:lnTo>
                  <a:pt x="4410334" y="44410"/>
                </a:lnTo>
                <a:lnTo>
                  <a:pt x="4410334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08685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08685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80" y="81960"/>
                </a:moveTo>
                <a:lnTo>
                  <a:pt x="1800880" y="0"/>
                </a:lnTo>
                <a:lnTo>
                  <a:pt x="1800148" y="0"/>
                </a:lnTo>
                <a:lnTo>
                  <a:pt x="1800148" y="81168"/>
                </a:lnTo>
                <a:lnTo>
                  <a:pt x="1772579" y="81168"/>
                </a:lnTo>
                <a:lnTo>
                  <a:pt x="1772579" y="0"/>
                </a:lnTo>
                <a:lnTo>
                  <a:pt x="1766453" y="0"/>
                </a:lnTo>
                <a:lnTo>
                  <a:pt x="1766453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73" y="0"/>
                </a:lnTo>
                <a:lnTo>
                  <a:pt x="1748073" y="81168"/>
                </a:lnTo>
                <a:lnTo>
                  <a:pt x="1743486" y="81168"/>
                </a:lnTo>
                <a:lnTo>
                  <a:pt x="1743486" y="0"/>
                </a:lnTo>
                <a:lnTo>
                  <a:pt x="1732727" y="0"/>
                </a:lnTo>
                <a:lnTo>
                  <a:pt x="1732727" y="81168"/>
                </a:lnTo>
                <a:lnTo>
                  <a:pt x="1719712" y="81168"/>
                </a:lnTo>
                <a:lnTo>
                  <a:pt x="1719712" y="0"/>
                </a:lnTo>
                <a:lnTo>
                  <a:pt x="1717410" y="0"/>
                </a:lnTo>
                <a:lnTo>
                  <a:pt x="1717410" y="65120"/>
                </a:lnTo>
                <a:lnTo>
                  <a:pt x="1690618" y="65120"/>
                </a:lnTo>
                <a:lnTo>
                  <a:pt x="1690618" y="0"/>
                </a:lnTo>
                <a:lnTo>
                  <a:pt x="1674540" y="0"/>
                </a:lnTo>
                <a:lnTo>
                  <a:pt x="1674540" y="65120"/>
                </a:lnTo>
                <a:lnTo>
                  <a:pt x="1670715" y="65120"/>
                </a:lnTo>
                <a:lnTo>
                  <a:pt x="1670715" y="0"/>
                </a:lnTo>
                <a:lnTo>
                  <a:pt x="0" y="0"/>
                </a:lnTo>
                <a:lnTo>
                  <a:pt x="0" y="81960"/>
                </a:lnTo>
                <a:lnTo>
                  <a:pt x="947166" y="81960"/>
                </a:lnTo>
                <a:lnTo>
                  <a:pt x="947166" y="67939"/>
                </a:lnTo>
                <a:lnTo>
                  <a:pt x="948461" y="66659"/>
                </a:lnTo>
                <a:lnTo>
                  <a:pt x="1717639" y="66659"/>
                </a:lnTo>
                <a:lnTo>
                  <a:pt x="1718980" y="67939"/>
                </a:lnTo>
                <a:lnTo>
                  <a:pt x="1718980" y="81960"/>
                </a:lnTo>
                <a:lnTo>
                  <a:pt x="1800880" y="81960"/>
                </a:lnTo>
                <a:close/>
              </a:path>
              <a:path w="1801495" h="82550">
                <a:moveTo>
                  <a:pt x="947242" y="81960"/>
                </a:moveTo>
                <a:lnTo>
                  <a:pt x="947166" y="81518"/>
                </a:lnTo>
                <a:lnTo>
                  <a:pt x="947166" y="81960"/>
                </a:lnTo>
                <a:close/>
              </a:path>
              <a:path w="1801495" h="82550">
                <a:moveTo>
                  <a:pt x="1718980" y="81960"/>
                </a:moveTo>
                <a:lnTo>
                  <a:pt x="1718980" y="81518"/>
                </a:lnTo>
                <a:lnTo>
                  <a:pt x="1718904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8834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75138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56759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602" y="5318"/>
                </a:moveTo>
                <a:lnTo>
                  <a:pt x="4602" y="0"/>
                </a:lnTo>
                <a:lnTo>
                  <a:pt x="0" y="0"/>
                </a:lnTo>
                <a:lnTo>
                  <a:pt x="0" y="5318"/>
                </a:lnTo>
                <a:lnTo>
                  <a:pt x="4602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1413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26096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39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3226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08685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15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07689" y="4256402"/>
            <a:ext cx="1475740" cy="0"/>
          </a:xfrm>
          <a:custGeom>
            <a:avLst/>
            <a:gdLst/>
            <a:ahLst/>
            <a:cxnLst/>
            <a:rect l="l" t="t" r="r" b="b"/>
            <a:pathLst>
              <a:path w="1475739">
                <a:moveTo>
                  <a:pt x="0" y="0"/>
                </a:moveTo>
                <a:lnTo>
                  <a:pt x="1475739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83429" y="424969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412"/>
                </a:lnTo>
                <a:lnTo>
                  <a:pt x="1269" y="13412"/>
                </a:lnTo>
                <a:lnTo>
                  <a:pt x="12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55851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60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79401" y="4009826"/>
            <a:ext cx="129427" cy="2986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0636" y="4150483"/>
            <a:ext cx="1722120" cy="64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Β.</a:t>
            </a:r>
            <a:r>
              <a:rPr sz="1550" u="heavy" spc="-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Θεωρία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3. </a:t>
            </a:r>
            <a:r>
              <a:rPr sz="1350" u="sng" spc="-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350" u="sng" spc="2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350" u="sng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1. </a:t>
            </a:r>
            <a:r>
              <a:rPr sz="1150" u="sng" spc="-6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Το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διάγραμμα</a:t>
            </a:r>
            <a:r>
              <a:rPr sz="1150" u="sng" spc="1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Gantt</a:t>
            </a:r>
            <a:endParaRPr sz="11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46102" y="4016699"/>
            <a:ext cx="13208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35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9234" y="4844598"/>
            <a:ext cx="4410710" cy="1399540"/>
          </a:xfrm>
          <a:prstGeom prst="rect">
            <a:avLst/>
          </a:prstGeom>
          <a:solidFill>
            <a:srgbClr val="7DBABF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0345" indent="-123825">
              <a:lnSpc>
                <a:spcPct val="100000"/>
              </a:lnSpc>
              <a:spcBef>
                <a:spcPts val="170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διάγραμμα Gantt συνήθως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χρησιμοποιείται μετά τον αρχικό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χωρισμό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έργου</a:t>
            </a:r>
            <a:r>
              <a:rPr sz="850" spc="1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σε</a:t>
            </a:r>
            <a:endParaRPr sz="850">
              <a:latin typeface="Arial"/>
              <a:cs typeface="Arial"/>
            </a:endParaRPr>
          </a:p>
          <a:p>
            <a:pPr marL="220345">
              <a:lnSpc>
                <a:spcPct val="100000"/>
              </a:lnSpc>
              <a:spcBef>
                <a:spcPts val="20"/>
              </a:spcBef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δραστηριότητες και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την απόδοση εκτιμήσεων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σε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αυτές.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220345" marR="37465" indent="-123825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40" dirty="0">
                <a:solidFill>
                  <a:srgbClr val="231F20"/>
                </a:solidFill>
                <a:latin typeface="Arial"/>
                <a:cs typeface="Arial"/>
              </a:rPr>
              <a:t>Το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παραπάνω πρότυπο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δεν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είναι το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μοναδικό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θα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μπορούσε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να χρησιμοποιήσει 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κάποιος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την αναπαράσταση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διαγράμματος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Gantt.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E6888"/>
              </a:buClr>
              <a:buFont typeface="Wingdings"/>
              <a:buChar char=""/>
            </a:pPr>
            <a:endParaRPr sz="1150">
              <a:latin typeface="Times New Roman"/>
              <a:cs typeface="Times New Roman"/>
            </a:endParaRPr>
          </a:p>
          <a:p>
            <a:pPr marL="220345" marR="36830" indent="-123825">
              <a:lnSpc>
                <a:spcPct val="102099"/>
              </a:lnSpc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Στην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διεύθυνση μπορούν να βρεθούν </a:t>
            </a:r>
            <a:r>
              <a:rPr sz="850" spc="-5" dirty="0">
                <a:solidFill>
                  <a:srgbClr val="231F20"/>
                </a:solidFill>
                <a:latin typeface="Arial"/>
                <a:cs typeface="Arial"/>
              </a:rPr>
              <a:t>πολλά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πρότυπα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(αρκετά με την  μορφή templates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του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Excel)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που χρησιμοποιούνται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τον σκοπό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αυτό:</a:t>
            </a:r>
            <a:endParaRPr sz="850">
              <a:latin typeface="Arial"/>
              <a:cs typeface="Arial"/>
            </a:endParaRPr>
          </a:p>
          <a:p>
            <a:pPr marL="220345" indent="-123825">
              <a:lnSpc>
                <a:spcPct val="100000"/>
              </a:lnSpc>
              <a:spcBef>
                <a:spcPts val="165"/>
              </a:spcBef>
              <a:buClr>
                <a:srgbClr val="2E6888"/>
              </a:buClr>
              <a:buFont typeface="Wingdings"/>
              <a:buChar char=""/>
              <a:tabLst>
                <a:tab pos="220979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  <a:hlinkClick r:id="rId4"/>
              </a:rPr>
              <a:t>http://www.vertex42.com/ExcelTemplates/excel-gantt-chart.html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232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83869" y="4215026"/>
            <a:ext cx="2609850" cy="0"/>
          </a:xfrm>
          <a:custGeom>
            <a:avLst/>
            <a:gdLst/>
            <a:ahLst/>
            <a:cxnLst/>
            <a:rect l="l" t="t" r="r" b="b"/>
            <a:pathLst>
              <a:path w="2609850">
                <a:moveTo>
                  <a:pt x="0" y="0"/>
                </a:moveTo>
                <a:lnTo>
                  <a:pt x="2609438" y="0"/>
                </a:lnTo>
              </a:path>
            </a:pathLst>
          </a:custGeom>
          <a:ln w="24490">
            <a:solidFill>
              <a:srgbClr val="9EB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3869" y="4009826"/>
            <a:ext cx="4410710" cy="150495"/>
          </a:xfrm>
          <a:custGeom>
            <a:avLst/>
            <a:gdLst/>
            <a:ahLst/>
            <a:cxnLst/>
            <a:rect l="l" t="t" r="r" b="b"/>
            <a:pathLst>
              <a:path w="4410709" h="150495">
                <a:moveTo>
                  <a:pt x="0" y="0"/>
                </a:moveTo>
                <a:lnTo>
                  <a:pt x="0" y="150072"/>
                </a:lnTo>
                <a:lnTo>
                  <a:pt x="4410318" y="150072"/>
                </a:lnTo>
                <a:lnTo>
                  <a:pt x="4410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3869" y="4158371"/>
            <a:ext cx="4410710" cy="44450"/>
          </a:xfrm>
          <a:custGeom>
            <a:avLst/>
            <a:gdLst/>
            <a:ahLst/>
            <a:cxnLst/>
            <a:rect l="l" t="t" r="r" b="b"/>
            <a:pathLst>
              <a:path w="4410709" h="44450">
                <a:moveTo>
                  <a:pt x="0" y="44410"/>
                </a:moveTo>
                <a:lnTo>
                  <a:pt x="4410318" y="44410"/>
                </a:lnTo>
                <a:lnTo>
                  <a:pt x="4410318" y="0"/>
                </a:lnTo>
                <a:lnTo>
                  <a:pt x="0" y="0"/>
                </a:lnTo>
                <a:lnTo>
                  <a:pt x="0" y="44410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3308" y="4205460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0880" y="0"/>
                </a:lnTo>
              </a:path>
            </a:pathLst>
          </a:custGeom>
          <a:ln w="43642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3308" y="4227271"/>
            <a:ext cx="1801495" cy="82550"/>
          </a:xfrm>
          <a:custGeom>
            <a:avLst/>
            <a:gdLst/>
            <a:ahLst/>
            <a:cxnLst/>
            <a:rect l="l" t="t" r="r" b="b"/>
            <a:pathLst>
              <a:path w="1801495" h="82550">
                <a:moveTo>
                  <a:pt x="1800895" y="81960"/>
                </a:moveTo>
                <a:lnTo>
                  <a:pt x="1800895" y="0"/>
                </a:lnTo>
                <a:lnTo>
                  <a:pt x="1800164" y="0"/>
                </a:lnTo>
                <a:lnTo>
                  <a:pt x="1800164" y="81168"/>
                </a:lnTo>
                <a:lnTo>
                  <a:pt x="1772594" y="81168"/>
                </a:lnTo>
                <a:lnTo>
                  <a:pt x="1772594" y="0"/>
                </a:lnTo>
                <a:lnTo>
                  <a:pt x="1766468" y="0"/>
                </a:lnTo>
                <a:lnTo>
                  <a:pt x="1766468" y="81168"/>
                </a:lnTo>
                <a:lnTo>
                  <a:pt x="1752676" y="81168"/>
                </a:lnTo>
                <a:lnTo>
                  <a:pt x="1752676" y="0"/>
                </a:lnTo>
                <a:lnTo>
                  <a:pt x="1748089" y="0"/>
                </a:lnTo>
                <a:lnTo>
                  <a:pt x="1748089" y="81168"/>
                </a:lnTo>
                <a:lnTo>
                  <a:pt x="1743501" y="81168"/>
                </a:lnTo>
                <a:lnTo>
                  <a:pt x="1743501" y="0"/>
                </a:lnTo>
                <a:lnTo>
                  <a:pt x="1732742" y="0"/>
                </a:lnTo>
                <a:lnTo>
                  <a:pt x="1732742" y="81168"/>
                </a:lnTo>
                <a:lnTo>
                  <a:pt x="1719727" y="81168"/>
                </a:lnTo>
                <a:lnTo>
                  <a:pt x="1719727" y="0"/>
                </a:lnTo>
                <a:lnTo>
                  <a:pt x="1717426" y="0"/>
                </a:lnTo>
                <a:lnTo>
                  <a:pt x="1717426" y="65120"/>
                </a:lnTo>
                <a:lnTo>
                  <a:pt x="1690634" y="65120"/>
                </a:lnTo>
                <a:lnTo>
                  <a:pt x="1690634" y="0"/>
                </a:lnTo>
                <a:lnTo>
                  <a:pt x="1674556" y="0"/>
                </a:lnTo>
                <a:lnTo>
                  <a:pt x="1674556" y="65120"/>
                </a:lnTo>
                <a:lnTo>
                  <a:pt x="1670730" y="65120"/>
                </a:lnTo>
                <a:lnTo>
                  <a:pt x="1670730" y="0"/>
                </a:lnTo>
                <a:lnTo>
                  <a:pt x="0" y="0"/>
                </a:lnTo>
                <a:lnTo>
                  <a:pt x="0" y="81960"/>
                </a:lnTo>
                <a:lnTo>
                  <a:pt x="947181" y="81960"/>
                </a:lnTo>
                <a:lnTo>
                  <a:pt x="947181" y="67939"/>
                </a:lnTo>
                <a:lnTo>
                  <a:pt x="948476" y="66659"/>
                </a:lnTo>
                <a:lnTo>
                  <a:pt x="1717639" y="66659"/>
                </a:lnTo>
                <a:lnTo>
                  <a:pt x="1718995" y="67939"/>
                </a:lnTo>
                <a:lnTo>
                  <a:pt x="1718995" y="81960"/>
                </a:lnTo>
                <a:lnTo>
                  <a:pt x="1800895" y="81960"/>
                </a:lnTo>
                <a:close/>
              </a:path>
              <a:path w="1801495" h="82550">
                <a:moveTo>
                  <a:pt x="947257" y="81960"/>
                </a:moveTo>
                <a:lnTo>
                  <a:pt x="947181" y="81518"/>
                </a:lnTo>
                <a:lnTo>
                  <a:pt x="947181" y="81960"/>
                </a:lnTo>
                <a:close/>
              </a:path>
              <a:path w="1801495" h="82550">
                <a:moveTo>
                  <a:pt x="1718995" y="81960"/>
                </a:moveTo>
                <a:lnTo>
                  <a:pt x="1718995" y="81518"/>
                </a:lnTo>
                <a:lnTo>
                  <a:pt x="1718919" y="81960"/>
                </a:lnTo>
                <a:close/>
              </a:path>
            </a:pathLst>
          </a:custGeom>
          <a:solidFill>
            <a:srgbClr val="9EB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193472" y="4221952"/>
            <a:ext cx="1270" cy="5715"/>
          </a:xfrm>
          <a:custGeom>
            <a:avLst/>
            <a:gdLst/>
            <a:ahLst/>
            <a:cxnLst/>
            <a:rect l="l" t="t" r="r" b="b"/>
            <a:pathLst>
              <a:path w="1270" h="5714">
                <a:moveTo>
                  <a:pt x="731" y="5318"/>
                </a:moveTo>
                <a:lnTo>
                  <a:pt x="731" y="0"/>
                </a:lnTo>
                <a:lnTo>
                  <a:pt x="0" y="0"/>
                </a:lnTo>
                <a:lnTo>
                  <a:pt x="0" y="5318"/>
                </a:lnTo>
                <a:lnTo>
                  <a:pt x="73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159776" y="4221952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4">
                <a:moveTo>
                  <a:pt x="6126" y="5318"/>
                </a:moveTo>
                <a:lnTo>
                  <a:pt x="6126" y="0"/>
                </a:lnTo>
                <a:lnTo>
                  <a:pt x="0" y="0"/>
                </a:lnTo>
                <a:lnTo>
                  <a:pt x="0" y="5318"/>
                </a:lnTo>
                <a:lnTo>
                  <a:pt x="6126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41397" y="4221952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4587" y="5318"/>
                </a:moveTo>
                <a:lnTo>
                  <a:pt x="4587" y="0"/>
                </a:lnTo>
                <a:lnTo>
                  <a:pt x="0" y="0"/>
                </a:lnTo>
                <a:lnTo>
                  <a:pt x="0" y="5318"/>
                </a:lnTo>
                <a:lnTo>
                  <a:pt x="4587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126050" y="4221952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4">
                <a:moveTo>
                  <a:pt x="10759" y="5318"/>
                </a:moveTo>
                <a:lnTo>
                  <a:pt x="10759" y="0"/>
                </a:lnTo>
                <a:lnTo>
                  <a:pt x="0" y="0"/>
                </a:lnTo>
                <a:lnTo>
                  <a:pt x="0" y="5318"/>
                </a:lnTo>
                <a:lnTo>
                  <a:pt x="10759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10734" y="422195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2301" y="5318"/>
                </a:moveTo>
                <a:lnTo>
                  <a:pt x="2301" y="0"/>
                </a:lnTo>
                <a:lnTo>
                  <a:pt x="0" y="0"/>
                </a:lnTo>
                <a:lnTo>
                  <a:pt x="0" y="5318"/>
                </a:lnTo>
                <a:lnTo>
                  <a:pt x="2301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067864" y="4221952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09" h="5714">
                <a:moveTo>
                  <a:pt x="16078" y="5318"/>
                </a:moveTo>
                <a:lnTo>
                  <a:pt x="16078" y="0"/>
                </a:lnTo>
                <a:lnTo>
                  <a:pt x="0" y="0"/>
                </a:lnTo>
                <a:lnTo>
                  <a:pt x="0" y="5318"/>
                </a:lnTo>
                <a:lnTo>
                  <a:pt x="16078" y="5318"/>
                </a:lnTo>
                <a:close/>
              </a:path>
            </a:pathLst>
          </a:custGeom>
          <a:solidFill>
            <a:srgbClr val="327B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93308" y="4224611"/>
            <a:ext cx="1671320" cy="0"/>
          </a:xfrm>
          <a:custGeom>
            <a:avLst/>
            <a:gdLst/>
            <a:ahLst/>
            <a:cxnLst/>
            <a:rect l="l" t="t" r="r" b="b"/>
            <a:pathLst>
              <a:path w="1671320">
                <a:moveTo>
                  <a:pt x="0" y="0"/>
                </a:moveTo>
                <a:lnTo>
                  <a:pt x="1670730" y="0"/>
                </a:lnTo>
              </a:path>
            </a:pathLst>
          </a:custGeom>
          <a:ln w="5318">
            <a:solidFill>
              <a:srgbClr val="327B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93430" y="4256402"/>
            <a:ext cx="1474470" cy="0"/>
          </a:xfrm>
          <a:custGeom>
            <a:avLst/>
            <a:gdLst/>
            <a:ahLst/>
            <a:cxnLst/>
            <a:rect l="l" t="t" r="r" b="b"/>
            <a:pathLst>
              <a:path w="1474470">
                <a:moveTo>
                  <a:pt x="0" y="0"/>
                </a:moveTo>
                <a:lnTo>
                  <a:pt x="1474470" y="0"/>
                </a:lnTo>
              </a:path>
            </a:pathLst>
          </a:custGeom>
          <a:ln w="13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67900" y="4249530"/>
            <a:ext cx="1270" cy="13970"/>
          </a:xfrm>
          <a:custGeom>
            <a:avLst/>
            <a:gdLst/>
            <a:ahLst/>
            <a:cxnLst/>
            <a:rect l="l" t="t" r="r" b="b"/>
            <a:pathLst>
              <a:path w="1270" h="13970">
                <a:moveTo>
                  <a:pt x="0" y="0"/>
                </a:moveTo>
                <a:lnTo>
                  <a:pt x="0" y="13742"/>
                </a:lnTo>
                <a:lnTo>
                  <a:pt x="1270" y="13742"/>
                </a:lnTo>
                <a:lnTo>
                  <a:pt x="12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340489" y="4302716"/>
            <a:ext cx="772160" cy="0"/>
          </a:xfrm>
          <a:custGeom>
            <a:avLst/>
            <a:gdLst/>
            <a:ahLst/>
            <a:cxnLst/>
            <a:rect l="l" t="t" r="r" b="b"/>
            <a:pathLst>
              <a:path w="772159">
                <a:moveTo>
                  <a:pt x="0" y="0"/>
                </a:moveTo>
                <a:lnTo>
                  <a:pt x="771814" y="0"/>
                </a:lnTo>
              </a:path>
            </a:pathLst>
          </a:custGeom>
          <a:ln w="175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4039" y="4009826"/>
            <a:ext cx="129433" cy="298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15200" y="4253526"/>
            <a:ext cx="1777364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u="heavy" spc="-9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Γ.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Λυμένες</a:t>
            </a:r>
            <a:r>
              <a:rPr sz="1550" u="heavy" spc="-180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550" u="heavy" spc="-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Ασκήσεις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Άσκηση 1</a:t>
            </a:r>
            <a:r>
              <a:rPr sz="1150" u="sng" spc="-15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 </a:t>
            </a:r>
            <a:r>
              <a:rPr sz="1150" u="sng" dirty="0">
                <a:solidFill>
                  <a:srgbClr val="33364C"/>
                </a:solidFill>
                <a:uFill>
                  <a:solidFill>
                    <a:srgbClr val="33364C"/>
                  </a:solidFill>
                </a:uFill>
                <a:latin typeface="Arial"/>
                <a:cs typeface="Arial"/>
              </a:rPr>
              <a:t>(Εκφώνηση)</a:t>
            </a:r>
            <a:endParaRPr sz="11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913628" y="4016699"/>
            <a:ext cx="14922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solidFill>
                  <a:srgbClr val="FFFFFF"/>
                </a:solidFill>
                <a:latin typeface="Georgia"/>
                <a:cs typeface="Georgia"/>
              </a:rPr>
              <a:t>36</a:t>
            </a:r>
            <a:endParaRPr sz="85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68197" y="4851134"/>
            <a:ext cx="4293870" cy="2901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 indent="-123189">
              <a:lnSpc>
                <a:spcPct val="100000"/>
              </a:lnSpc>
              <a:spcBef>
                <a:spcPts val="114"/>
              </a:spcBef>
              <a:buClr>
                <a:srgbClr val="2E6888"/>
              </a:buClr>
              <a:buFont typeface="Wingdings"/>
              <a:buChar char=""/>
              <a:tabLst>
                <a:tab pos="136525" algn="l"/>
              </a:tabLst>
            </a:pP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Δίνεται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παρακάτω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δίκτυο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ΑΟΝ,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όπου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για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κάθε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κόμβο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έχει</a:t>
            </a:r>
            <a:r>
              <a:rPr sz="85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συμπληρωθεί</a:t>
            </a:r>
            <a:r>
              <a:rPr sz="85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το</a:t>
            </a:r>
            <a:r>
              <a:rPr sz="85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όνομα</a:t>
            </a:r>
            <a:endParaRPr sz="85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25"/>
              </a:spcBef>
            </a:pP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(ID) της </a:t>
            </a:r>
            <a:r>
              <a:rPr sz="850" dirty="0">
                <a:solidFill>
                  <a:srgbClr val="231F20"/>
                </a:solidFill>
                <a:latin typeface="Arial"/>
                <a:cs typeface="Arial"/>
              </a:rPr>
              <a:t>δραστηριότητας και </a:t>
            </a:r>
            <a:r>
              <a:rPr sz="850" spc="10" dirty="0">
                <a:solidFill>
                  <a:srgbClr val="231F20"/>
                </a:solidFill>
                <a:latin typeface="Arial"/>
                <a:cs typeface="Arial"/>
              </a:rPr>
              <a:t>η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διάρκεια</a:t>
            </a:r>
            <a:r>
              <a:rPr sz="85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Arial"/>
                <a:cs typeface="Arial"/>
              </a:rPr>
              <a:t>(DUR).</a:t>
            </a:r>
            <a:endParaRPr sz="85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459157" y="5306764"/>
            <a:ext cx="2974690" cy="1856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46953" y="3777995"/>
            <a:ext cx="5285105" cy="3771900"/>
          </a:xfrm>
          <a:custGeom>
            <a:avLst/>
            <a:gdLst/>
            <a:ahLst/>
            <a:cxnLst/>
            <a:rect l="l" t="t" r="r" b="b"/>
            <a:pathLst>
              <a:path w="5285105" h="3771900">
                <a:moveTo>
                  <a:pt x="0" y="0"/>
                </a:moveTo>
                <a:lnTo>
                  <a:pt x="0" y="3771640"/>
                </a:lnTo>
                <a:lnTo>
                  <a:pt x="5284637" y="3771640"/>
                </a:lnTo>
                <a:lnTo>
                  <a:pt x="5284637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3543</Words>
  <Application>Microsoft Office PowerPoint</Application>
  <PresentationFormat>Προσαρμογή</PresentationFormat>
  <Paragraphs>1066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8" baseType="lpstr">
      <vt:lpstr>Arial</vt:lpstr>
      <vt:lpstr>Calibri</vt:lpstr>
      <vt:lpstr>Georgia</vt:lpstr>
      <vt:lpstr>Symbol</vt:lpstr>
      <vt:lpstr>Times New Roman</vt:lpstr>
      <vt:lpstr>Trebuchet MS</vt:lpstr>
      <vt:lpstr>Wingdings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plh24_lesson_5_1.pdf</dc:title>
  <dc:creator>control</dc:creator>
  <cp:lastModifiedBy>Ioannis Davgiotis</cp:lastModifiedBy>
  <cp:revision>2</cp:revision>
  <dcterms:created xsi:type="dcterms:W3CDTF">2018-04-23T18:05:54Z</dcterms:created>
  <dcterms:modified xsi:type="dcterms:W3CDTF">2018-04-23T18:13:29Z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2013-02-11T00:00:00Z</vt:filetime>
  </property>
  <property fmtid="{D5CDD505-2E9C-101B-9397-08002B2CF9AE}" pid="3" name="LastSaved">
    <vt:filetime>2018-04-23T00:00:00Z</vt:filetime>
  </property>
</Properties>
</file>