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0" r:id="rId3"/>
    <p:sldId id="275" r:id="rId4"/>
    <p:sldId id="286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5CFB-C026-4D95-BFE1-84CC59CC957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228A-7BFA-4C4B-98F1-C7D788BFA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1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3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6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7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3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28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20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8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9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66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6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752600"/>
          </a:xfr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/>
            </a:solidFill>
          </a:ln>
          <a:effectLst>
            <a:glow rad="139700">
              <a:schemeClr val="tx1">
                <a:lumMod val="50000"/>
                <a:lumOff val="50000"/>
                <a:alpha val="40000"/>
              </a:schemeClr>
            </a:glow>
            <a:outerShdw blurRad="63500" sx="102000" sy="102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216000" anchor="t" anchorCtr="1">
            <a:noAutofit/>
          </a:bodyPr>
          <a:lstStyle/>
          <a:p>
            <a:r>
              <a:rPr lang="en-US" sz="3600" b="1" u="sng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tx1">
                      <a:lumMod val="65000"/>
                      <a:lumOff val="35000"/>
                      <a:alpha val="40000"/>
                    </a:schemeClr>
                  </a:glow>
                  <a:outerShdw blurRad="50800" dist="38100" algn="l" rotWithShape="0">
                    <a:schemeClr val="tx1"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RANKING BASED WEBSITE SOLELY BASED ON REVIEWS OF THE RPODUCTS</a:t>
            </a:r>
            <a:br>
              <a:rPr lang="en-US" sz="3600" b="1" u="sng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tx1">
                      <a:lumMod val="65000"/>
                      <a:lumOff val="35000"/>
                      <a:alpha val="40000"/>
                    </a:schemeClr>
                  </a:glow>
                  <a:outerShdw blurRad="50800" dist="38100" algn="l" rotWithShape="0">
                    <a:schemeClr val="tx1"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r>
              <a:rPr lang="en-US" sz="3600" b="1" u="sng" dirty="0" smtClean="0">
                <a:ln w="17780" cmpd="sng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sz="3600" b="1" u="sng" dirty="0" smtClean="0">
                <a:ln w="17780" cmpd="sng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15134"/>
            <a:ext cx="5105400" cy="2057400"/>
          </a:xfrm>
          <a:solidFill>
            <a:schemeClr val="tx2">
              <a:lumMod val="40000"/>
              <a:lumOff val="60000"/>
              <a:alpha val="0"/>
            </a:schemeClr>
          </a:solidFill>
          <a:effectLst>
            <a:glow rad="63500">
              <a:schemeClr val="tx1">
                <a:lumMod val="65000"/>
                <a:lumOff val="3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16CA6001	-	BIKRAM BISWAS</a:t>
            </a:r>
          </a:p>
          <a:p>
            <a:pPr algn="just"/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16CA6005	-	DESITTI SAGAR	</a:t>
            </a:r>
            <a:endParaRPr lang="en-GB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38100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GROUP MEMBERS</a:t>
            </a:r>
            <a:endParaRPr lang="en-GB" sz="2800" b="1" u="sn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81200" y="3809999"/>
            <a:ext cx="5105400" cy="523221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effectLst>
            <a:glow rad="63500">
              <a:schemeClr val="tx1">
                <a:lumMod val="65000"/>
                <a:lumOff val="3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 System takes review of various </a:t>
            </a:r>
            <a:r>
              <a:rPr lang="en-IN" sz="2000" dirty="0" smtClean="0">
                <a:solidFill>
                  <a:schemeClr val="tx1"/>
                </a:solidFill>
              </a:rPr>
              <a:t>users, based </a:t>
            </a:r>
            <a:r>
              <a:rPr lang="en-IN" sz="2000" dirty="0">
                <a:solidFill>
                  <a:schemeClr val="tx1"/>
                </a:solidFill>
              </a:rPr>
              <a:t>on the review, system will specify whether the </a:t>
            </a:r>
            <a:r>
              <a:rPr lang="en-IN" sz="2000" dirty="0" smtClean="0">
                <a:solidFill>
                  <a:schemeClr val="tx1"/>
                </a:solidFill>
              </a:rPr>
              <a:t>product  provided </a:t>
            </a:r>
            <a:r>
              <a:rPr lang="en-IN" sz="2000" dirty="0">
                <a:solidFill>
                  <a:schemeClr val="tx1"/>
                </a:solidFill>
              </a:rPr>
              <a:t>by the </a:t>
            </a:r>
            <a:r>
              <a:rPr lang="en-IN" sz="2000" dirty="0" smtClean="0">
                <a:solidFill>
                  <a:schemeClr val="tx1"/>
                </a:solidFill>
              </a:rPr>
              <a:t>E-commerce enterprise </a:t>
            </a:r>
            <a:r>
              <a:rPr lang="en-IN" sz="2000" dirty="0">
                <a:solidFill>
                  <a:schemeClr val="tx1"/>
                </a:solidFill>
              </a:rPr>
              <a:t>is </a:t>
            </a:r>
            <a:r>
              <a:rPr lang="en-IN" sz="2000" dirty="0" smtClean="0">
                <a:solidFill>
                  <a:schemeClr val="tx1"/>
                </a:solidFill>
              </a:rPr>
              <a:t>good, average, </a:t>
            </a:r>
            <a:r>
              <a:rPr lang="en-IN" sz="2000" dirty="0">
                <a:solidFill>
                  <a:schemeClr val="tx1"/>
                </a:solidFill>
              </a:rPr>
              <a:t>or </a:t>
            </a:r>
            <a:r>
              <a:rPr lang="en-IN" sz="2000" dirty="0" smtClean="0">
                <a:solidFill>
                  <a:schemeClr val="tx1"/>
                </a:solidFill>
              </a:rPr>
              <a:t>bad </a:t>
            </a:r>
            <a:r>
              <a:rPr lang="en-IN" sz="2000" dirty="0">
                <a:solidFill>
                  <a:schemeClr val="tx1"/>
                </a:solidFill>
              </a:rPr>
              <a:t>and rank </a:t>
            </a:r>
            <a:r>
              <a:rPr lang="en-IN" sz="2000" dirty="0" smtClean="0">
                <a:solidFill>
                  <a:schemeClr val="tx1"/>
                </a:solidFill>
              </a:rPr>
              <a:t>them category </a:t>
            </a:r>
            <a:r>
              <a:rPr lang="en-IN" sz="2000" dirty="0">
                <a:solidFill>
                  <a:schemeClr val="tx1"/>
                </a:solidFill>
              </a:rPr>
              <a:t>wise within a </a:t>
            </a:r>
            <a:r>
              <a:rPr lang="en-IN" sz="2000" dirty="0" smtClean="0">
                <a:solidFill>
                  <a:schemeClr val="tx1"/>
                </a:solidFill>
              </a:rPr>
              <a:t>price range</a:t>
            </a:r>
            <a:r>
              <a:rPr lang="en-IN" sz="2000" dirty="0">
                <a:solidFill>
                  <a:schemeClr val="tx1"/>
                </a:solidFill>
              </a:rPr>
              <a:t>.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</a:rPr>
              <a:t>The system will implement </a:t>
            </a:r>
            <a:r>
              <a:rPr lang="en-IN" sz="2000" b="1" dirty="0">
                <a:solidFill>
                  <a:schemeClr val="tx1"/>
                </a:solidFill>
              </a:rPr>
              <a:t>S</a:t>
            </a:r>
            <a:r>
              <a:rPr lang="en-IN" sz="2000" b="1" dirty="0" smtClean="0">
                <a:solidFill>
                  <a:schemeClr val="tx1"/>
                </a:solidFill>
              </a:rPr>
              <a:t>entiment Analysis</a:t>
            </a:r>
            <a:r>
              <a:rPr lang="en-IN" sz="2000" dirty="0" smtClean="0">
                <a:solidFill>
                  <a:schemeClr val="tx1"/>
                </a:solidFill>
              </a:rPr>
              <a:t> and </a:t>
            </a:r>
            <a:r>
              <a:rPr lang="en-IN" sz="2000" b="1" dirty="0">
                <a:solidFill>
                  <a:schemeClr val="tx1"/>
                </a:solidFill>
              </a:rPr>
              <a:t>O</a:t>
            </a:r>
            <a:r>
              <a:rPr lang="en-IN" sz="2000" b="1" dirty="0" smtClean="0">
                <a:solidFill>
                  <a:schemeClr val="tx1"/>
                </a:solidFill>
              </a:rPr>
              <a:t>pinion Mining </a:t>
            </a:r>
            <a:r>
              <a:rPr lang="en-IN" sz="2000" dirty="0" smtClean="0">
                <a:solidFill>
                  <a:schemeClr val="tx1"/>
                </a:solidFill>
              </a:rPr>
              <a:t>to classify the reviews as good, bad or average.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/>
                </a:solidFill>
              </a:rPr>
              <a:t>Once the classification is done, we will rank the products according to the highest positive reviews.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endParaRPr lang="en-GB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86800" cy="12192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72000" tIns="216000" rIns="91440" bIns="45720" rtlCol="0" anchor="t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u="sng" dirty="0" smtClean="0">
                <a:ln w="12700" cmpd="sng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50800">
                    <a:schemeClr val="tx1">
                      <a:alpha val="40000"/>
                    </a:schemeClr>
                  </a:glow>
                  <a:outerShdw blurRad="50800" dist="38100" algn="l" rotWithShape="0">
                    <a:prstClr val="black">
                      <a:alpha val="50000"/>
                    </a:prstClr>
                  </a:outerShdw>
                  <a:reflection blurRad="6350" stA="50000" endA="300" endPos="33000" dist="50800" dir="5400000" sy="-100000" algn="bl" rotWithShape="0"/>
                </a:effectLst>
              </a:rPr>
              <a:t>INTRODUCTION</a:t>
            </a:r>
            <a:endParaRPr lang="en-GB" sz="4800" dirty="0"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glow rad="50800">
                  <a:schemeClr val="tx1">
                    <a:alpha val="40000"/>
                  </a:schemeClr>
                </a:glow>
                <a:outerShdw blurRad="50800" dist="38100" algn="l" rotWithShape="0">
                  <a:prstClr val="black">
                    <a:alpha val="50000"/>
                  </a:prstClr>
                </a:outerShdw>
                <a:reflection blurRad="6350" stA="50000" endA="300" endPos="33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3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600" b="1" dirty="0" smtClean="0">
                <a:solidFill>
                  <a:schemeClr val="tx1"/>
                </a:solidFill>
              </a:rPr>
              <a:t>FRONT END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HTML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CSS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BOOTSTRAP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MATERIALIZE CSS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JAVASCRIPT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>
                <a:solidFill>
                  <a:schemeClr val="tx1"/>
                </a:solidFill>
              </a:rPr>
              <a:t>JQUERY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GB" sz="1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600" b="1" dirty="0" smtClean="0">
                <a:solidFill>
                  <a:schemeClr val="tx1"/>
                </a:solidFill>
              </a:rPr>
              <a:t>BACK END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dirty="0" err="1" smtClean="0">
                <a:solidFill>
                  <a:schemeClr val="tx1"/>
                </a:solidFill>
              </a:rPr>
              <a:t>Django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GB" sz="1200" b="1" smtClean="0">
                <a:solidFill>
                  <a:schemeClr val="tx1"/>
                </a:solidFill>
              </a:rPr>
              <a:t>MySQL</a:t>
            </a: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GB" sz="1200" b="1" dirty="0" smtClean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GB" sz="12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GB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86800" cy="12192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72000" tIns="216000" rIns="91440" bIns="45720" rtlCol="0" anchor="t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u="sng" dirty="0" smtClean="0">
                <a:ln w="12700" cmpd="sng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50800">
                    <a:schemeClr val="tx1">
                      <a:alpha val="40000"/>
                    </a:schemeClr>
                  </a:glow>
                  <a:outerShdw blurRad="50800" dist="38100" algn="l" rotWithShape="0">
                    <a:prstClr val="black">
                      <a:alpha val="50000"/>
                    </a:prstClr>
                  </a:outerShdw>
                  <a:reflection blurRad="6350" stA="50000" endA="300" endPos="33000" dist="50800" dir="5400000" sy="-100000" algn="bl" rotWithShape="0"/>
                </a:effectLst>
              </a:rPr>
              <a:t>LANGUAGES TO BE USED</a:t>
            </a:r>
            <a:endParaRPr lang="en-GB" sz="4800" dirty="0"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glow rad="50800">
                  <a:schemeClr val="tx1">
                    <a:alpha val="40000"/>
                  </a:schemeClr>
                </a:glow>
                <a:outerShdw blurRad="50800" dist="38100" algn="l" rotWithShape="0">
                  <a:prstClr val="black">
                    <a:alpha val="50000"/>
                  </a:prstClr>
                </a:outerShdw>
                <a:reflection blurRad="6350" stA="50000" endA="300" endPos="33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7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86800" cy="6477000"/>
          </a:xfrm>
          <a:prstGeom prst="rec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  <a:ln>
            <a:solidFill>
              <a:schemeClr val="tx1"/>
            </a:solidFill>
          </a:ln>
          <a:effectLst>
            <a:glow rad="38100">
              <a:schemeClr val="tx1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72000" tIns="216000" rIns="91440" bIns="45720" rtlCol="0" anchor="t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u="sng" dirty="0" smtClean="0">
              <a:ln w="12700" cmpd="sng">
                <a:solidFill>
                  <a:prstClr val="white">
                    <a:lumMod val="75000"/>
                  </a:prstClr>
                </a:solidFill>
                <a:prstDash val="solid"/>
              </a:ln>
              <a:solidFill>
                <a:prstClr val="black"/>
              </a:solidFill>
              <a:effectLst>
                <a:glow rad="50800">
                  <a:prstClr val="black">
                    <a:alpha val="40000"/>
                  </a:prstClr>
                </a:glow>
                <a:outerShdw blurRad="50800" dist="38100" algn="l" rotWithShape="0">
                  <a:prstClr val="black">
                    <a:alpha val="50000"/>
                  </a:prstClr>
                </a:outerShdw>
                <a:reflection blurRad="6350" stA="50000" endA="300" endPos="33000" dist="50800" dir="5400000" sy="-100000" algn="bl" rotWithShape="0"/>
              </a:effectLst>
            </a:endParaRPr>
          </a:p>
          <a:p>
            <a:r>
              <a:rPr lang="en-US" sz="9600" u="sng" dirty="0" smtClean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glow rad="50800">
                    <a:prstClr val="black">
                      <a:alpha val="40000"/>
                    </a:prstClr>
                  </a:glow>
                  <a:outerShdw blurRad="50800" dist="38100" algn="l" rotWithShape="0">
                    <a:prstClr val="black">
                      <a:alpha val="50000"/>
                    </a:prstClr>
                  </a:outerShdw>
                  <a:reflection blurRad="6350" stA="50000" endA="300" endPos="33000" dist="50800" dir="5400000" sy="-100000" algn="bl" rotWithShape="0"/>
                </a:effectLst>
              </a:rPr>
              <a:t>THANK YOU</a:t>
            </a:r>
            <a:endParaRPr lang="en-GB" sz="9600" dirty="0">
              <a:ln w="12700" cmpd="sng">
                <a:solidFill>
                  <a:prstClr val="white">
                    <a:lumMod val="75000"/>
                  </a:prstClr>
                </a:solidFill>
                <a:prstDash val="solid"/>
              </a:ln>
              <a:solidFill>
                <a:prstClr val="black"/>
              </a:solidFill>
              <a:effectLst>
                <a:glow rad="50800">
                  <a:prstClr val="black">
                    <a:alpha val="40000"/>
                  </a:prstClr>
                </a:glow>
                <a:outerShdw blurRad="50800" dist="38100" algn="l" rotWithShape="0">
                  <a:prstClr val="black">
                    <a:alpha val="50000"/>
                  </a:prstClr>
                </a:outerShdw>
                <a:reflection blurRad="6350" stA="50000" endA="300" endPos="33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6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475</TotalTime>
  <Words>112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RANKING BASED WEBSITE SOLELY BASED ON REVIEWS OF THE RPODUCTS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CHEMICAL TEST FOR WATER </dc:title>
  <dc:creator>Bikram</dc:creator>
  <cp:lastModifiedBy>Windows User</cp:lastModifiedBy>
  <cp:revision>85</cp:revision>
  <dcterms:created xsi:type="dcterms:W3CDTF">2006-08-16T00:00:00Z</dcterms:created>
  <dcterms:modified xsi:type="dcterms:W3CDTF">2018-02-13T15:05:49Z</dcterms:modified>
</cp:coreProperties>
</file>