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9" showSpecialPlsOnTitleSld="0">
  <p:sldMasterIdLst>
    <p:sldMasterId id="2147483648" r:id="rId1"/>
  </p:sldMasterIdLst>
  <p:notesMasterIdLst>
    <p:notesMasterId r:id="rId10"/>
  </p:notesMasterIdLst>
  <p:handoutMasterIdLst>
    <p:handoutMasterId r:id="rId32"/>
  </p:handoutMasterIdLst>
  <p:sldIdLst>
    <p:sldId id="256" r:id="rId3"/>
    <p:sldId id="481" r:id="rId4"/>
    <p:sldId id="543" r:id="rId5"/>
    <p:sldId id="577" r:id="rId6"/>
    <p:sldId id="554" r:id="rId7"/>
    <p:sldId id="555" r:id="rId8"/>
    <p:sldId id="579" r:id="rId9"/>
    <p:sldId id="580" r:id="rId11"/>
    <p:sldId id="581" r:id="rId12"/>
    <p:sldId id="582" r:id="rId13"/>
    <p:sldId id="560" r:id="rId14"/>
    <p:sldId id="583" r:id="rId15"/>
    <p:sldId id="584" r:id="rId16"/>
    <p:sldId id="585" r:id="rId17"/>
    <p:sldId id="564" r:id="rId18"/>
    <p:sldId id="565" r:id="rId19"/>
    <p:sldId id="566" r:id="rId20"/>
    <p:sldId id="567" r:id="rId21"/>
    <p:sldId id="568" r:id="rId22"/>
    <p:sldId id="569" r:id="rId23"/>
    <p:sldId id="570" r:id="rId24"/>
    <p:sldId id="571" r:id="rId25"/>
    <p:sldId id="572" r:id="rId26"/>
    <p:sldId id="573" r:id="rId27"/>
    <p:sldId id="574" r:id="rId28"/>
    <p:sldId id="514" r:id="rId29"/>
    <p:sldId id="576" r:id="rId30"/>
    <p:sldId id="448" r:id="rId31"/>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00"/>
    <a:srgbClr val="FFFF66"/>
    <a:srgbClr val="FF6600"/>
    <a:srgbClr val="FFFFFF"/>
    <a:srgbClr val="5E88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2" autoAdjust="0"/>
    <p:restoredTop sz="86079" autoAdjust="0"/>
  </p:normalViewPr>
  <p:slideViewPr>
    <p:cSldViewPr>
      <p:cViewPr varScale="1">
        <p:scale>
          <a:sx n="99" d="100"/>
          <a:sy n="99" d="100"/>
        </p:scale>
        <p:origin x="192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1" d="100"/>
          <a:sy n="61" d="100"/>
        </p:scale>
        <p:origin x="-3307" y="-77"/>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785CBAE4-F8D9-4129-B51F-0DB4BEA986F1}" type="datetimeFigureOut">
              <a:rPr lang="en-US"/>
            </a:fld>
            <a:endParaRPr lang="en-US"/>
          </a:p>
        </p:txBody>
      </p:sp>
      <p:sp>
        <p:nvSpPr>
          <p:cNvPr id="4" name="Footer Placeholder 3"/>
          <p:cNvSpPr>
            <a:spLocks noGrp="1"/>
          </p:cNvSpPr>
          <p:nvPr>
            <p:ph type="ftr" sz="quarter" idx="2"/>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49392E7D-0E06-464C-8541-AA44AE9E79C6}" type="slidenum">
              <a:rPr lang="en-US"/>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077E5B7F-BBE2-45B0-AC4C-D9CC9AA6B88A}" type="datetimeFigureOut">
              <a:rPr lang="zh-CN" altLang="en-US"/>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3177" tIns="46589" rIns="93177" bIns="46589" rtlCol="0" anchor="ctr"/>
          <a:lstStyle/>
          <a:p>
            <a:pPr lvl="0"/>
            <a:endParaRPr lang="zh-CN" altLang="en-US" noProof="0"/>
          </a:p>
        </p:txBody>
      </p:sp>
      <p:sp>
        <p:nvSpPr>
          <p:cNvPr id="5" name="备注占位符 4"/>
          <p:cNvSpPr>
            <a:spLocks noGrp="1"/>
          </p:cNvSpPr>
          <p:nvPr>
            <p:ph type="body" sz="quarter" idx="3"/>
          </p:nvPr>
        </p:nvSpPr>
        <p:spPr>
          <a:xfrm>
            <a:off x="680383" y="4716585"/>
            <a:ext cx="5436909" cy="4467363"/>
          </a:xfrm>
          <a:prstGeom prst="rect">
            <a:avLst/>
          </a:prstGeom>
        </p:spPr>
        <p:txBody>
          <a:bodyPr vert="horz" lIns="93177" tIns="46589" rIns="93177" bIns="46589"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73790652-C02E-4B6F-A52E-6A0D29B3CC7A}"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7"/>
          <p:cNvSpPr/>
          <p:nvPr userDrawn="1"/>
        </p:nvSpPr>
        <p:spPr>
          <a:xfrm>
            <a:off x="0" y="0"/>
            <a:ext cx="9144000" cy="1125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 name="Picture 3"/>
          <p:cNvPicPr>
            <a:picLocks noChangeAspect="1" noChangeArrowheads="1"/>
          </p:cNvPicPr>
          <p:nvPr userDrawn="1"/>
        </p:nvPicPr>
        <p:blipFill>
          <a:blip r:embed="rId2" cstate="print"/>
          <a:srcRect/>
          <a:stretch>
            <a:fillRect/>
          </a:stretch>
        </p:blipFill>
        <p:spPr bwMode="auto">
          <a:xfrm>
            <a:off x="0" y="-12700"/>
            <a:ext cx="9144000" cy="685800"/>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12"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fld>
            <a:endParaRPr lang="zh-CN" altLang="en-US" dirty="0"/>
          </a:p>
        </p:txBody>
      </p:sp>
      <p:sp>
        <p:nvSpPr>
          <p:cNvPr id="13"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smtClean="0"/>
              <a:t>特征选择研究</a:t>
            </a:r>
            <a:endParaRPr lang="zh-CN" altLang="en-US" dirty="0"/>
          </a:p>
        </p:txBody>
      </p:sp>
      <p:sp>
        <p:nvSpPr>
          <p:cNvPr id="14"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61FE39E7-4A57-4567-95F3-30769727BD2F}" type="datetime1">
              <a:rPr lang="zh-CN" altLang="en-US" smtClean="0"/>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quarter" idx="2"/>
          </p:nvPr>
        </p:nvSpPr>
        <p:spPr>
          <a:xfrm>
            <a:off x="4629150" y="1825625"/>
            <a:ext cx="3886200" cy="209867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内容占位符 4"/>
          <p:cNvSpPr>
            <a:spLocks noGrp="1"/>
          </p:cNvSpPr>
          <p:nvPr>
            <p:ph sz="quarter" idx="3"/>
          </p:nvPr>
        </p:nvSpPr>
        <p:spPr>
          <a:xfrm>
            <a:off x="4629150" y="4076700"/>
            <a:ext cx="3886200" cy="2100263"/>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6" name="日期占位符 1029"/>
          <p:cNvSpPr>
            <a:spLocks noGrp="1"/>
          </p:cNvSpPr>
          <p:nvPr>
            <p:ph type="dt" sz="half" idx="10"/>
          </p:nvPr>
        </p:nvSpPr>
        <p:spPr/>
        <p:txBody>
          <a:bodyPr/>
          <a:lstStyle>
            <a:lvl1pPr>
              <a:defRPr dirty="0"/>
            </a:lvl1pPr>
          </a:lstStyle>
          <a:p>
            <a:pPr>
              <a:defRPr/>
            </a:pPr>
            <a:fld id="{C1FCCB7F-9650-415A-836D-8CDFA0A0BD0C}" type="datetime1">
              <a:rPr lang="zh-CN" altLang="en-US" smtClean="0"/>
            </a:fld>
            <a:endParaRPr lang="zh-CN" altLang="en-US"/>
          </a:p>
        </p:txBody>
      </p:sp>
      <p:sp>
        <p:nvSpPr>
          <p:cNvPr id="7" name="页脚占位符 1030"/>
          <p:cNvSpPr>
            <a:spLocks noGrp="1"/>
          </p:cNvSpPr>
          <p:nvPr>
            <p:ph type="ftr" sz="quarter" idx="11"/>
          </p:nvPr>
        </p:nvSpPr>
        <p:spPr/>
        <p:txBody>
          <a:bodyPr/>
          <a:lstStyle>
            <a:lvl1pPr>
              <a:defRPr/>
            </a:lvl1pPr>
          </a:lstStyle>
          <a:p>
            <a:pPr>
              <a:defRPr/>
            </a:pPr>
            <a:r>
              <a:rPr lang="zh-CN" altLang="en-US" smtClean="0"/>
              <a:t>特征选择研究</a:t>
            </a:r>
            <a:endParaRPr lang="zh-CN" altLang="en-US"/>
          </a:p>
        </p:txBody>
      </p:sp>
      <p:sp>
        <p:nvSpPr>
          <p:cNvPr id="8" name="灯片编号占位符 1031"/>
          <p:cNvSpPr>
            <a:spLocks noGrp="1"/>
          </p:cNvSpPr>
          <p:nvPr>
            <p:ph type="sldNum" sz="quarter" idx="12"/>
          </p:nvPr>
        </p:nvSpPr>
        <p:spPr/>
        <p:txBody>
          <a:bodyPr/>
          <a:lstStyle>
            <a:lvl1pPr>
              <a:defRPr dirty="0"/>
            </a:lvl1pPr>
          </a:lstStyle>
          <a:p>
            <a:pPr>
              <a:defRPr/>
            </a:pPr>
            <a:fld id="{A7700A63-C9D7-4FCE-9632-4FB0AF18B1F0}" type="slidenum">
              <a:rPr lang="zh-CN" altLang="en-US"/>
            </a:fld>
            <a:endParaRPr lang="zh-CN" altLang="en-US"/>
          </a:p>
        </p:txBody>
      </p:sp>
    </p:spTree>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4266"/>
            <a:ext cx="8229600" cy="660930"/>
          </a:xfrm>
        </p:spPr>
        <p:txBody>
          <a:bodyPr bIns="46800" anchor="b">
            <a:normAutofit/>
          </a:bodyPr>
          <a:lstStyle>
            <a:lvl1pPr algn="l">
              <a:defRPr sz="3600" b="1" baseline="0">
                <a:solidFill>
                  <a:schemeClr val="tx1"/>
                </a:solidFill>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414845"/>
            <a:ext cx="8229600" cy="4678451"/>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7F64B94F-D50A-41B0-90F5-30DF32D3B336}" type="datetime1">
              <a:rPr lang="zh-CN" altLang="en-US" smtClean="0"/>
            </a:fld>
            <a:endParaRPr lang="zh-CN" altLang="en-US" dirty="0"/>
          </a:p>
        </p:txBody>
      </p:sp>
      <p:sp>
        <p:nvSpPr>
          <p:cNvPr id="8"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smtClean="0"/>
              <a:t>特征选择研究</a:t>
            </a:r>
            <a:endParaRPr lang="zh-CN" altLang="en-US" dirty="0"/>
          </a:p>
        </p:txBody>
      </p:sp>
      <p:sp>
        <p:nvSpPr>
          <p:cNvPr id="9"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9" name="灯片编号占位符 5"/>
          <p:cNvSpPr>
            <a:spLocks noGrp="1"/>
          </p:cNvSpPr>
          <p:nvPr>
            <p:ph type="sldNum" sz="quarter" idx="4"/>
          </p:nvPr>
        </p:nvSpPr>
        <p:spPr>
          <a:xfrm>
            <a:off x="6588224" y="6561732"/>
            <a:ext cx="2133600" cy="296268"/>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fld>
            <a:endParaRPr lang="zh-CN" altLang="en-US" dirty="0"/>
          </a:p>
        </p:txBody>
      </p:sp>
      <p:sp>
        <p:nvSpPr>
          <p:cNvPr id="10"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C5B0420F-B841-48A8-AE8B-B980E6435F9F}" type="datetime1">
              <a:rPr lang="zh-CN" altLang="en-US" smtClean="0"/>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smtClean="0"/>
              <a:t>特征选择研究</a:t>
            </a:r>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87010525-5F4F-4F81-A8B4-D216F4E8374F}" type="datetime1">
              <a:rPr lang="zh-CN" altLang="en-US" smtClean="0"/>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smtClean="0"/>
              <a:t>特征选择研究</a:t>
            </a:r>
            <a:endParaRPr lang="zh-CN" altLang="en-US" dirty="0"/>
          </a:p>
        </p:txBody>
      </p:sp>
      <p:sp>
        <p:nvSpPr>
          <p:cNvPr id="10" name="灯片编号占位符 5"/>
          <p:cNvSpPr>
            <a:spLocks noGrp="1"/>
          </p:cNvSpPr>
          <p:nvPr>
            <p:ph type="sldNum" sz="quarter" idx="4"/>
          </p:nvPr>
        </p:nvSpPr>
        <p:spPr>
          <a:xfrm>
            <a:off x="6588224" y="6525344"/>
            <a:ext cx="2133600" cy="357854"/>
          </a:xfrm>
          <a:prstGeom prst="rect">
            <a:avLst/>
          </a:prstGeom>
        </p:spPr>
        <p:txBody>
          <a:bodyPr vert="horz" lIns="91440" tIns="45720" rIns="91440" bIns="45720" rtlCol="0" anchor="ctr"/>
          <a:lstStyle>
            <a:lvl1pPr algn="r" fontAlgn="auto">
              <a:spcBef>
                <a:spcPts val="0"/>
              </a:spcBef>
              <a:spcAft>
                <a:spcPts val="0"/>
              </a:spcAft>
              <a:defRPr sz="1200" baseline="0" smtClean="0">
                <a:solidFill>
                  <a:schemeClr val="bg1"/>
                </a:solidFill>
                <a:latin typeface="+mn-lt"/>
                <a:ea typeface="+mn-ea"/>
              </a:defRPr>
            </a:lvl1p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0"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12D90C1C-C30F-4429-AF94-4729C6FCFEA7}" type="datetime1">
              <a:rPr lang="zh-CN" altLang="en-US" smtClean="0"/>
            </a:fld>
            <a:endParaRPr lang="zh-CN" altLang="en-US" dirty="0"/>
          </a:p>
        </p:txBody>
      </p:sp>
      <p:sp>
        <p:nvSpPr>
          <p:cNvPr id="11" name="页脚占位符 4"/>
          <p:cNvSpPr>
            <a:spLocks noGrp="1"/>
          </p:cNvSpPr>
          <p:nvPr>
            <p:ph type="ftr" sz="quarter" idx="11"/>
          </p:nvPr>
        </p:nvSpPr>
        <p:spPr>
          <a:xfrm>
            <a:off x="2915816" y="6525344"/>
            <a:ext cx="3456384" cy="328825"/>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smtClean="0"/>
              <a:t>特征选择研究</a:t>
            </a:r>
            <a:endParaRPr lang="zh-CN" altLang="en-US" dirty="0"/>
          </a:p>
        </p:txBody>
      </p:sp>
      <p:sp>
        <p:nvSpPr>
          <p:cNvPr id="12" name="灯片编号占位符 5"/>
          <p:cNvSpPr>
            <a:spLocks noGrp="1"/>
          </p:cNvSpPr>
          <p:nvPr>
            <p:ph type="sldNum" sz="quarter" idx="12"/>
          </p:nvPr>
        </p:nvSpPr>
        <p:spPr>
          <a:xfrm>
            <a:off x="6660232" y="6525344"/>
            <a:ext cx="2133600" cy="299797"/>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11" name="日期占位符 3"/>
          <p:cNvSpPr>
            <a:spLocks noGrp="1"/>
          </p:cNvSpPr>
          <p:nvPr>
            <p:ph type="dt" sz="half" idx="10"/>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87035F92-2E9A-456A-8411-1873DD702686}" type="datetime1">
              <a:rPr lang="zh-CN" altLang="en-US" smtClean="0"/>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smtClean="0"/>
              <a:t>特征选择研究</a:t>
            </a:r>
            <a:endParaRPr lang="zh-CN" altLang="en-US" dirty="0"/>
          </a:p>
        </p:txBody>
      </p:sp>
      <p:sp>
        <p:nvSpPr>
          <p:cNvPr id="13"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370468C2-7FF6-41E3-AEA5-36BDA076EFD4}" type="datetime1">
              <a:rPr lang="zh-CN" altLang="en-US" smtClean="0"/>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smtClean="0"/>
              <a:t>特征选择研究</a:t>
            </a:r>
            <a:endParaRPr lang="zh-CN" altLang="en-US" dirty="0"/>
          </a:p>
        </p:txBody>
      </p:sp>
      <p:sp>
        <p:nvSpPr>
          <p:cNvPr id="10" name="灯片编号占位符 5"/>
          <p:cNvSpPr>
            <a:spLocks noGrp="1"/>
          </p:cNvSpPr>
          <p:nvPr>
            <p:ph type="sldNum" sz="quarter" idx="4"/>
          </p:nvPr>
        </p:nvSpPr>
        <p:spPr>
          <a:xfrm>
            <a:off x="6588224" y="6525344"/>
            <a:ext cx="2133600" cy="314311"/>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2"/>
          </p:nvPr>
        </p:nvSpPr>
        <p:spPr>
          <a:xfrm>
            <a:off x="395536" y="6525344"/>
            <a:ext cx="2133600" cy="314311"/>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AB115B9D-7132-4C05-9FD8-32FC4F935731}" type="datetime1">
              <a:rPr lang="zh-CN" altLang="en-US" smtClean="0"/>
            </a:fld>
            <a:endParaRPr lang="zh-CN" altLang="en-US" dirty="0"/>
          </a:p>
        </p:txBody>
      </p:sp>
      <p:sp>
        <p:nvSpPr>
          <p:cNvPr id="8" name="页脚占位符 4"/>
          <p:cNvSpPr>
            <a:spLocks noGrp="1"/>
          </p:cNvSpPr>
          <p:nvPr>
            <p:ph type="ftr" sz="quarter" idx="3"/>
          </p:nvPr>
        </p:nvSpPr>
        <p:spPr>
          <a:xfrm>
            <a:off x="2843808" y="6525344"/>
            <a:ext cx="3456384" cy="300360"/>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smtClean="0"/>
              <a:t>特征选择研究</a:t>
            </a:r>
            <a:endParaRPr lang="zh-CN" altLang="en-US" dirty="0"/>
          </a:p>
        </p:txBody>
      </p:sp>
      <p:sp>
        <p:nvSpPr>
          <p:cNvPr id="9" name="灯片编号占位符 5"/>
          <p:cNvSpPr>
            <a:spLocks noGrp="1"/>
          </p:cNvSpPr>
          <p:nvPr>
            <p:ph type="sldNum" sz="quarter" idx="4"/>
          </p:nvPr>
        </p:nvSpPr>
        <p:spPr>
          <a:xfrm>
            <a:off x="6660232" y="6525344"/>
            <a:ext cx="2133600" cy="332656"/>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1029"/>
          <p:cNvSpPr>
            <a:spLocks noGrp="1"/>
          </p:cNvSpPr>
          <p:nvPr>
            <p:ph type="dt" sz="half" idx="10"/>
          </p:nvPr>
        </p:nvSpPr>
        <p:spPr/>
        <p:txBody>
          <a:bodyPr/>
          <a:lstStyle>
            <a:lvl1pPr>
              <a:defRPr/>
            </a:lvl1pPr>
          </a:lstStyle>
          <a:p>
            <a:pPr>
              <a:defRPr/>
            </a:pPr>
            <a:fld id="{270EB743-6908-496B-97EC-B78F6B268A6B}" type="datetime1">
              <a:rPr lang="zh-CN" altLang="en-US" smtClean="0"/>
            </a:fld>
            <a:endParaRPr lang="zh-CN" altLang="en-US"/>
          </a:p>
        </p:txBody>
      </p:sp>
      <p:sp>
        <p:nvSpPr>
          <p:cNvPr id="6" name="页脚占位符 1030"/>
          <p:cNvSpPr>
            <a:spLocks noGrp="1"/>
          </p:cNvSpPr>
          <p:nvPr>
            <p:ph type="ftr" sz="quarter" idx="11"/>
          </p:nvPr>
        </p:nvSpPr>
        <p:spPr/>
        <p:txBody>
          <a:bodyPr/>
          <a:lstStyle>
            <a:lvl1pPr>
              <a:defRPr/>
            </a:lvl1pPr>
          </a:lstStyle>
          <a:p>
            <a:pPr>
              <a:defRPr/>
            </a:pPr>
            <a:r>
              <a:rPr lang="zh-CN" altLang="en-US" smtClean="0"/>
              <a:t>特征选择研究</a:t>
            </a:r>
            <a:endParaRPr lang="zh-CN" altLang="en-US"/>
          </a:p>
        </p:txBody>
      </p:sp>
      <p:sp>
        <p:nvSpPr>
          <p:cNvPr id="7" name="灯片编号占位符 1031"/>
          <p:cNvSpPr>
            <a:spLocks noGrp="1"/>
          </p:cNvSpPr>
          <p:nvPr>
            <p:ph type="sldNum" sz="quarter" idx="12"/>
          </p:nvPr>
        </p:nvSpPr>
        <p:spPr/>
        <p:txBody>
          <a:bodyPr/>
          <a:lstStyle>
            <a:lvl1pPr>
              <a:defRPr/>
            </a:lvl1pPr>
          </a:lstStyle>
          <a:p>
            <a:pPr>
              <a:defRPr/>
            </a:pPr>
            <a:fld id="{6302CBB5-64B9-4960-ADED-BBBD11F3E13D}" type="slidenum">
              <a:rPr lang="zh-CN" altLang="en-US"/>
            </a:fld>
            <a:endParaRPr lang="zh-CN" altLang="en-US"/>
          </a:p>
        </p:txBody>
      </p:sp>
    </p:spTree>
  </p:cSld>
  <p:clrMapOvr>
    <a:masterClrMapping/>
  </p:clrMapOvr>
  <p:transition spd="med">
    <p:zo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jpeg"/><Relationship Id="rId11" Type="http://schemas.openxmlformats.org/officeDocument/2006/relationships/image" Target="../media/image2.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nvSpPr>
        <p:spPr>
          <a:xfrm>
            <a:off x="0" y="6350"/>
            <a:ext cx="9144000" cy="935038"/>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7" name="文本占位符 2"/>
          <p:cNvSpPr>
            <a:spLocks noGrp="1"/>
          </p:cNvSpPr>
          <p:nvPr>
            <p:ph type="body" idx="1"/>
          </p:nvPr>
        </p:nvSpPr>
        <p:spPr bwMode="auto">
          <a:xfrm>
            <a:off x="468313" y="1125538"/>
            <a:ext cx="8229600" cy="4895850"/>
          </a:xfrm>
          <a:prstGeom prst="rect">
            <a:avLst/>
          </a:prstGeom>
          <a:noFill/>
          <a:ln w="9525">
            <a:noFill/>
            <a:miter lim="800000"/>
          </a:ln>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pic>
        <p:nvPicPr>
          <p:cNvPr id="1031" name="图片 2"/>
          <p:cNvPicPr>
            <a:picLocks noChangeAspect="1"/>
          </p:cNvPicPr>
          <p:nvPr userDrawn="1"/>
        </p:nvPicPr>
        <p:blipFill>
          <a:blip r:embed="rId11" cstate="print"/>
          <a:srcRect/>
          <a:stretch>
            <a:fillRect/>
          </a:stretch>
        </p:blipFill>
        <p:spPr bwMode="auto">
          <a:xfrm>
            <a:off x="0" y="6580188"/>
            <a:ext cx="9144000" cy="300037"/>
          </a:xfrm>
          <a:prstGeom prst="rect">
            <a:avLst/>
          </a:prstGeom>
          <a:noFill/>
          <a:ln w="9525">
            <a:noFill/>
            <a:miter lim="800000"/>
            <a:headEnd/>
            <a:tailEnd/>
          </a:ln>
        </p:spPr>
      </p:pic>
      <p:sp>
        <p:nvSpPr>
          <p:cNvPr id="11" name="矩形 10"/>
          <p:cNvSpPr/>
          <p:nvPr userDrawn="1"/>
        </p:nvSpPr>
        <p:spPr>
          <a:xfrm>
            <a:off x="468313" y="0"/>
            <a:ext cx="8675687" cy="828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1034" name="标题占位符 1"/>
          <p:cNvSpPr>
            <a:spLocks noGrp="1"/>
          </p:cNvSpPr>
          <p:nvPr>
            <p:ph type="title"/>
          </p:nvPr>
        </p:nvSpPr>
        <p:spPr bwMode="auto">
          <a:xfrm>
            <a:off x="457200" y="146050"/>
            <a:ext cx="8229600" cy="777875"/>
          </a:xfrm>
          <a:prstGeom prst="rect">
            <a:avLst/>
          </a:prstGeom>
          <a:noFill/>
          <a:ln w="9525">
            <a:noFill/>
            <a:miter lim="800000"/>
          </a:ln>
        </p:spPr>
        <p:txBody>
          <a:bodyPr vert="horz" wrap="square" lIns="91440" tIns="45720" rIns="91440" bIns="45720" numCol="1" anchor="ctr" anchorCtr="0" compatLnSpc="1"/>
          <a:lstStyle/>
          <a:p>
            <a:pPr lvl="0"/>
            <a:r>
              <a:rPr lang="zh-CN" altLang="en-US" dirty="0" smtClean="0"/>
              <a:t>单击此处编辑母版标题样式</a:t>
            </a:r>
            <a:endParaRPr lang="zh-CN" altLang="en-US" dirty="0" smtClean="0"/>
          </a:p>
        </p:txBody>
      </p:sp>
      <p:pic>
        <p:nvPicPr>
          <p:cNvPr id="2" name="图片 1"/>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380312" y="131146"/>
            <a:ext cx="1590708" cy="684000"/>
          </a:xfrm>
          <a:prstGeom prst="rect">
            <a:avLst/>
          </a:prstGeom>
        </p:spPr>
      </p:pic>
      <p:sp>
        <p:nvSpPr>
          <p:cNvPr id="12" name="矩形 11"/>
          <p:cNvSpPr/>
          <p:nvPr userDrawn="1"/>
        </p:nvSpPr>
        <p:spPr>
          <a:xfrm>
            <a:off x="6730774" y="15114"/>
            <a:ext cx="2398712" cy="789055"/>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1F4BC4B6-6645-482E-B1E8-F6D4FFD0449D}" type="datetime1">
              <a:rPr lang="zh-CN" altLang="en-US" smtClean="0"/>
            </a:fld>
            <a:endParaRPr lang="zh-CN" altLang="en-US" dirty="0"/>
          </a:p>
        </p:txBody>
      </p:sp>
      <p:sp>
        <p:nvSpPr>
          <p:cNvPr id="14"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smtClean="0"/>
              <a:t>特征选择研究</a:t>
            </a:r>
            <a:endParaRPr lang="zh-CN" altLang="en-US" dirty="0"/>
          </a:p>
        </p:txBody>
      </p:sp>
      <p:sp>
        <p:nvSpPr>
          <p:cNvPr id="15"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slow" advClick="0">
    <p:pull dir="d"/>
  </p:transition>
  <p:timing>
    <p:tnLst>
      <p:par>
        <p:cTn id="1" dur="indefinite" restart="never" nodeType="tmRoot"/>
      </p:par>
    </p:tnLst>
  </p:timing>
  <p:hf hdr="0" ftr="0" dt="0"/>
  <p:txStyles>
    <p:titleStyle>
      <a:lvl1pPr algn="l" rtl="0" fontAlgn="base">
        <a:spcBef>
          <a:spcPct val="0"/>
        </a:spcBef>
        <a:spcAft>
          <a:spcPct val="0"/>
        </a:spcAft>
        <a:defRPr sz="3600" b="1" kern="1200" baseline="0">
          <a:solidFill>
            <a:schemeClr val="tx1"/>
          </a:solidFill>
          <a:latin typeface="Times New Roman" panose="02020603050405020304" pitchFamily="18" charset="0"/>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wmf"/><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jpeg"/><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jpe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17.emf"/><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jpeg"/><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image" Target="../media/image6.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emf"/><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image" Target="../media/image20.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15.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685279" y="43542"/>
            <a:ext cx="1423266" cy="612000"/>
          </a:xfrm>
          <a:prstGeom prst="rect">
            <a:avLst/>
          </a:prstGeom>
        </p:spPr>
      </p:pic>
      <p:sp>
        <p:nvSpPr>
          <p:cNvPr id="7" name="矩形 6"/>
          <p:cNvSpPr/>
          <p:nvPr/>
        </p:nvSpPr>
        <p:spPr>
          <a:xfrm>
            <a:off x="971600" y="1052736"/>
            <a:ext cx="7560840" cy="4656455"/>
          </a:xfrm>
          <a:prstGeom prst="rect">
            <a:avLst/>
          </a:prstGeom>
        </p:spPr>
        <p:txBody>
          <a:bodyPr wrap="square">
            <a:spAutoFit/>
          </a:bodyPr>
          <a:lstStyle/>
          <a:p>
            <a:pPr algn="ctr" eaLnBrk="1" hangingPunct="1">
              <a:buFont typeface="Wingdings" panose="05000000000000000000" pitchFamily="2" charset="2"/>
              <a:buNone/>
            </a:pPr>
            <a:r>
              <a:rPr lang="zh-CN" altLang="en-US" sz="3600" b="1" dirty="0">
                <a:latin typeface="Comic Sans MS" panose="030F0702030302020204" pitchFamily="66" charset="0"/>
              </a:rPr>
              <a:t>数 据 结 构</a:t>
            </a:r>
            <a:endParaRPr lang="zh-CN" altLang="en-US" sz="3600" b="1" dirty="0">
              <a:latin typeface="Comic Sans MS" panose="030F0702030302020204" pitchFamily="66" charset="0"/>
            </a:endParaRPr>
          </a:p>
          <a:p>
            <a:pPr algn="ctr" eaLnBrk="1" hangingPunct="1">
              <a:buFont typeface="Wingdings" panose="05000000000000000000" pitchFamily="2" charset="2"/>
              <a:buNone/>
            </a:pPr>
            <a:endParaRPr lang="zh-CN" altLang="en-US" sz="1400" b="1" dirty="0">
              <a:latin typeface="Comic Sans MS" panose="030F0702030302020204" pitchFamily="66" charset="0"/>
            </a:endParaRPr>
          </a:p>
          <a:p>
            <a:pPr algn="ctr" eaLnBrk="1" hangingPunct="1">
              <a:buFont typeface="Wingdings" panose="05000000000000000000" pitchFamily="2" charset="2"/>
              <a:buNone/>
            </a:pPr>
            <a:r>
              <a:rPr lang="en-US" altLang="zh-CN" sz="4000" dirty="0" smtClean="0">
                <a:latin typeface="Comic Sans MS" panose="030F0702030302020204" pitchFamily="66" charset="0"/>
                <a:ea typeface="MS PMincho" panose="02020600040205080304" pitchFamily="18" charset="-128"/>
              </a:rPr>
              <a:t> </a:t>
            </a:r>
            <a:r>
              <a:rPr lang="en-US" altLang="zh-CN" sz="4000" b="1" dirty="0">
                <a:solidFill>
                  <a:schemeClr val="tx2"/>
                </a:solidFill>
                <a:latin typeface="Garamond" panose="02020404030301010803" pitchFamily="18" charset="0"/>
                <a:ea typeface="方正舒体" panose="02010601030101010101" pitchFamily="2" charset="-122"/>
              </a:rPr>
              <a:t>Data </a:t>
            </a:r>
            <a:r>
              <a:rPr lang="en-US" altLang="zh-CN" sz="4000" b="1" dirty="0" smtClean="0">
                <a:solidFill>
                  <a:schemeClr val="tx2"/>
                </a:solidFill>
                <a:latin typeface="Garamond" panose="02020404030301010803" pitchFamily="18" charset="0"/>
                <a:ea typeface="方正舒体" panose="02010601030101010101" pitchFamily="2" charset="-122"/>
              </a:rPr>
              <a:t>Structures</a:t>
            </a:r>
            <a:endParaRPr lang="en-US" altLang="zh-CN" sz="4000" b="1" dirty="0" smtClean="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endParaRPr lang="en-US" altLang="zh-CN" sz="4000" b="1" dirty="0" smtClean="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r>
              <a:rPr lang="zh-CN" altLang="en-US" sz="3200" b="1" dirty="0" smtClean="0">
                <a:solidFill>
                  <a:srgbClr val="FF0000"/>
                </a:solidFill>
                <a:latin typeface="Comic Sans MS" panose="030F0702030302020204" pitchFamily="66" charset="0"/>
              </a:rPr>
              <a:t>第</a:t>
            </a:r>
            <a:r>
              <a:rPr lang="en-US" altLang="zh-CN" sz="3200" b="1" dirty="0" smtClean="0">
                <a:solidFill>
                  <a:srgbClr val="FF0000"/>
                </a:solidFill>
                <a:latin typeface="Comic Sans MS" panose="030F0702030302020204" pitchFamily="66" charset="0"/>
              </a:rPr>
              <a:t>3</a:t>
            </a:r>
            <a:r>
              <a:rPr lang="zh-CN" altLang="en-US" sz="3200" b="1" dirty="0" smtClean="0">
                <a:solidFill>
                  <a:srgbClr val="FF0000"/>
                </a:solidFill>
                <a:latin typeface="Comic Sans MS" panose="030F0702030302020204" pitchFamily="66" charset="0"/>
              </a:rPr>
              <a:t>章 </a:t>
            </a:r>
            <a:r>
              <a:rPr lang="zh-CN" altLang="en-US" sz="3200" b="1" dirty="0">
                <a:solidFill>
                  <a:srgbClr val="FF0000"/>
                </a:solidFill>
                <a:latin typeface="Comic Sans MS" panose="030F0702030302020204" pitchFamily="66" charset="0"/>
              </a:rPr>
              <a:t>队列</a:t>
            </a:r>
            <a:r>
              <a:rPr lang="zh-CN" altLang="en-US" sz="3200" b="1" dirty="0" smtClean="0">
                <a:solidFill>
                  <a:srgbClr val="FF0000"/>
                </a:solidFill>
                <a:latin typeface="Comic Sans MS" panose="030F0702030302020204" pitchFamily="66" charset="0"/>
              </a:rPr>
              <a:t> </a:t>
            </a:r>
            <a:r>
              <a:rPr lang="en-US" altLang="zh-CN" sz="3200" b="1" dirty="0" smtClean="0">
                <a:solidFill>
                  <a:srgbClr val="FF0000"/>
                </a:solidFill>
                <a:latin typeface="Comic Sans MS" panose="030F0702030302020204" pitchFamily="66" charset="0"/>
              </a:rPr>
              <a:t>(Queue)</a:t>
            </a:r>
            <a:endParaRPr lang="en-US" altLang="zh-CN" sz="4000" b="1" dirty="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endParaRPr lang="zh-CN" altLang="en-US"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smtClean="0">
                <a:solidFill>
                  <a:schemeClr val="tx2"/>
                </a:solidFill>
                <a:latin typeface="宋体" panose="02010600030101010101" pitchFamily="2" charset="-122"/>
              </a:rPr>
              <a:t>数据结构</a:t>
            </a:r>
            <a:r>
              <a:rPr lang="zh-CN" altLang="en-US" sz="2600" b="1" dirty="0">
                <a:solidFill>
                  <a:schemeClr val="tx2"/>
                </a:solidFill>
                <a:latin typeface="宋体" panose="02010600030101010101" pitchFamily="2" charset="-122"/>
              </a:rPr>
              <a:t>课程</a:t>
            </a:r>
            <a:r>
              <a:rPr lang="zh-CN" altLang="en-US" sz="2600" b="1" dirty="0" smtClean="0">
                <a:solidFill>
                  <a:schemeClr val="tx2"/>
                </a:solidFill>
                <a:latin typeface="宋体" panose="02010600030101010101" pitchFamily="2" charset="-122"/>
              </a:rPr>
              <a:t>组</a:t>
            </a:r>
            <a:endParaRPr lang="en-US" altLang="zh-CN" sz="2600" b="1" dirty="0" smtClean="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endParaRPr lang="en-US" altLang="zh-CN" sz="2600" b="1" dirty="0" smtClean="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smtClean="0">
                <a:solidFill>
                  <a:schemeClr val="tx2"/>
                </a:solidFill>
                <a:latin typeface="宋体" panose="02010600030101010101" pitchFamily="2" charset="-122"/>
              </a:rPr>
              <a:t>胡学钢  </a:t>
            </a:r>
            <a:r>
              <a:rPr lang="zh-CN" altLang="en-US" sz="2600" b="1" dirty="0">
                <a:solidFill>
                  <a:schemeClr val="tx2"/>
                </a:solidFill>
                <a:latin typeface="宋体" panose="02010600030101010101" pitchFamily="2" charset="-122"/>
              </a:rPr>
              <a:t>张 晶  张玉红 </a:t>
            </a:r>
            <a:r>
              <a:rPr lang="zh-CN" altLang="en-US" sz="2600" b="1" dirty="0">
                <a:solidFill>
                  <a:srgbClr val="0000FF"/>
                </a:solidFill>
                <a:latin typeface="宋体" panose="02010600030101010101" pitchFamily="2" charset="-122"/>
              </a:rPr>
              <a:t>李</a:t>
            </a:r>
            <a:r>
              <a:rPr lang="zh-CN" altLang="en-US" sz="2600" b="1" dirty="0" smtClean="0">
                <a:solidFill>
                  <a:srgbClr val="0000FF"/>
                </a:solidFill>
                <a:latin typeface="宋体" panose="02010600030101010101" pitchFamily="2" charset="-122"/>
              </a:rPr>
              <a:t>培培</a:t>
            </a:r>
            <a:endParaRPr lang="en-US" altLang="zh-CN" sz="2600" b="1" dirty="0" smtClean="0">
              <a:solidFill>
                <a:srgbClr val="0000FF"/>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smtClean="0">
                <a:solidFill>
                  <a:schemeClr val="tx2"/>
                </a:solidFill>
                <a:latin typeface="宋体" panose="02010600030101010101" pitchFamily="2" charset="-122"/>
              </a:rPr>
              <a:t> </a:t>
            </a:r>
            <a:endParaRPr lang="zh-CN" altLang="en-US" sz="2600" b="1" dirty="0">
              <a:solidFill>
                <a:schemeClr val="tx2"/>
              </a:solidFill>
              <a:latin typeface="宋体" panose="02010600030101010101" pitchFamily="2" charset="-122"/>
            </a:endParaRPr>
          </a:p>
          <a:p>
            <a:pPr algn="ctr">
              <a:lnSpc>
                <a:spcPts val="2000"/>
              </a:lnSpc>
            </a:pPr>
            <a:r>
              <a:rPr lang="zh-CN" altLang="en-US" sz="2600" b="1" dirty="0">
                <a:solidFill>
                  <a:schemeClr val="tx2"/>
                </a:solidFill>
                <a:latin typeface="宋体" panose="02010600030101010101" pitchFamily="2" charset="-122"/>
              </a:rPr>
              <a:t>合肥工业大学 计算机与信息学院  </a:t>
            </a:r>
            <a:endParaRPr lang="zh-CN" altLang="en-US"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dirty="0">
                <a:solidFill>
                  <a:schemeClr val="tx2"/>
                </a:solidFill>
                <a:latin typeface="宋体" panose="02010600030101010101" pitchFamily="2" charset="-122"/>
              </a:rPr>
              <a:t>2022</a:t>
            </a:r>
            <a:r>
              <a:rPr lang="zh-CN" altLang="en-US" sz="2600" b="1" dirty="0">
                <a:solidFill>
                  <a:schemeClr val="tx2"/>
                </a:solidFill>
                <a:latin typeface="宋体" panose="02010600030101010101" pitchFamily="2" charset="-122"/>
              </a:rPr>
              <a:t>年</a:t>
            </a:r>
            <a:r>
              <a:rPr lang="en-US" altLang="zh-CN" sz="2600" b="1" dirty="0">
                <a:solidFill>
                  <a:schemeClr val="tx2"/>
                </a:solidFill>
                <a:latin typeface="宋体" panose="02010600030101010101" pitchFamily="2" charset="-122"/>
              </a:rPr>
              <a:t>3</a:t>
            </a:r>
            <a:r>
              <a:rPr lang="zh-CN" altLang="en-US" sz="2600" b="1" dirty="0">
                <a:solidFill>
                  <a:schemeClr val="tx2"/>
                </a:solidFill>
                <a:latin typeface="宋体" panose="02010600030101010101" pitchFamily="2" charset="-122"/>
              </a:rPr>
              <a:t>月</a:t>
            </a:r>
            <a:r>
              <a:rPr lang="en-US" altLang="zh-CN" sz="2600" b="1" dirty="0">
                <a:solidFill>
                  <a:schemeClr val="tx2"/>
                </a:solidFill>
                <a:latin typeface="宋体" panose="02010600030101010101" pitchFamily="2" charset="-122"/>
              </a:rPr>
              <a:t> </a:t>
            </a:r>
            <a:endParaRPr lang="zh-CN" altLang="en-US" sz="2600" b="1" dirty="0">
              <a:solidFill>
                <a:schemeClr val="tx2"/>
              </a:solidFill>
              <a:latin typeface="宋体" panose="02010600030101010101" pitchFamily="2" charset="-122"/>
            </a:endParaRPr>
          </a:p>
        </p:txBody>
      </p:sp>
      <p:pic>
        <p:nvPicPr>
          <p:cNvPr id="10" name="图片 30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3501008"/>
            <a:ext cx="2049462"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515">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矩形 11266"/>
          <p:cNvSpPr>
            <a:spLocks noChangeArrowheads="1"/>
          </p:cNvSpPr>
          <p:nvPr/>
        </p:nvSpPr>
        <p:spPr bwMode="auto">
          <a:xfrm>
            <a:off x="611188" y="1125538"/>
            <a:ext cx="7993062"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Char char="o"/>
            </a:pPr>
            <a:endParaRPr lang="en-US" altLang="en-US" sz="2600">
              <a:cs typeface="Times New Roman" panose="02020603050405020304" pitchFamily="18" charset="0"/>
            </a:endParaRPr>
          </a:p>
        </p:txBody>
      </p:sp>
      <p:sp>
        <p:nvSpPr>
          <p:cNvPr id="11268" name="内容占位符 11267"/>
          <p:cNvSpPr>
            <a:spLocks noGrp="1" noChangeArrowheads="1"/>
          </p:cNvSpPr>
          <p:nvPr>
            <p:ph idx="1"/>
          </p:nvPr>
        </p:nvSpPr>
        <p:spPr>
          <a:xfrm>
            <a:off x="539378" y="1412776"/>
            <a:ext cx="8209086" cy="5040313"/>
          </a:xfrm>
        </p:spPr>
        <p:txBody>
          <a:bodyPr/>
          <a:lstStyle/>
          <a:p>
            <a:pPr eaLnBrk="1" hangingPunct="1">
              <a:lnSpc>
                <a:spcPct val="80000"/>
              </a:lnSpc>
              <a:buClr>
                <a:srgbClr val="FF0000"/>
              </a:buClr>
              <a:buFont typeface="Wingdings" panose="05000000000000000000" pitchFamily="2" charset="2"/>
              <a:buChar char="n"/>
            </a:pPr>
            <a:r>
              <a:rPr lang="zh-CN" altLang="en-US" sz="2400" b="1" dirty="0" smtClean="0"/>
              <a:t>其他几个函数的对应描述</a:t>
            </a:r>
            <a:endParaRPr lang="zh-CN" altLang="en-US" sz="2400" b="1" dirty="0" smtClean="0"/>
          </a:p>
          <a:p>
            <a:pPr eaLnBrk="1" hangingPunct="1">
              <a:lnSpc>
                <a:spcPct val="80000"/>
              </a:lnSpc>
              <a:buFont typeface="Wingdings" panose="05000000000000000000" pitchFamily="2" charset="2"/>
              <a:buNone/>
            </a:pPr>
            <a:r>
              <a:rPr lang="zh-CN" altLang="en-US" sz="2000" b="1" dirty="0" smtClean="0">
                <a:solidFill>
                  <a:srgbClr val="FF0000"/>
                </a:solidFill>
              </a:rPr>
              <a:t>分析</a:t>
            </a:r>
            <a:r>
              <a:rPr lang="zh-CN" altLang="en-US" sz="2000" b="1" dirty="0" smtClean="0"/>
              <a:t>：</a:t>
            </a:r>
            <a:endParaRPr lang="zh-CN" altLang="en-US" sz="2000" b="1" dirty="0" smtClean="0"/>
          </a:p>
          <a:p>
            <a:pPr lvl="1" eaLnBrk="1" hangingPunct="1">
              <a:lnSpc>
                <a:spcPct val="80000"/>
              </a:lnSpc>
              <a:buFont typeface="Wingdings" panose="05000000000000000000" pitchFamily="2" charset="2"/>
              <a:buNone/>
            </a:pPr>
            <a:r>
              <a:rPr lang="en-US" altLang="zh-CN" sz="2000" b="1" dirty="0" smtClean="0"/>
              <a:t>1</a:t>
            </a:r>
            <a:r>
              <a:rPr lang="zh-CN" altLang="en-US" sz="2000" b="1" dirty="0" smtClean="0"/>
              <a:t>）几个运算的条件可能有不成立的情况，因而需给与明确的反映；</a:t>
            </a:r>
            <a:endParaRPr lang="en-US" altLang="zh-CN" sz="2000" b="1" dirty="0"/>
          </a:p>
          <a:p>
            <a:pPr lvl="1" algn="just" eaLnBrk="1" hangingPunct="1">
              <a:lnSpc>
                <a:spcPct val="80000"/>
              </a:lnSpc>
              <a:buFont typeface="Wingdings" panose="05000000000000000000" pitchFamily="2" charset="2"/>
              <a:buNone/>
            </a:pPr>
            <a:r>
              <a:rPr lang="en-US" altLang="zh-CN" sz="2000" b="1" dirty="0" smtClean="0"/>
              <a:t>2</a:t>
            </a:r>
            <a:r>
              <a:rPr lang="zh-CN" altLang="en-US" sz="2000" b="1" dirty="0" smtClean="0"/>
              <a:t>）设立运算是否正常的类型</a:t>
            </a:r>
            <a:r>
              <a:rPr lang="en-US" altLang="zh-CN" sz="2000" b="1" dirty="0" err="1" smtClean="0">
                <a:solidFill>
                  <a:srgbClr val="0000FF"/>
                </a:solidFill>
              </a:rPr>
              <a:t>error_code</a:t>
            </a:r>
            <a:r>
              <a:rPr lang="zh-CN" altLang="en-US" sz="2000" b="1" dirty="0" smtClean="0"/>
              <a:t>，正常时返回</a:t>
            </a:r>
            <a:r>
              <a:rPr lang="en-US" altLang="zh-CN" sz="2000" b="1" dirty="0" smtClean="0">
                <a:solidFill>
                  <a:srgbClr val="0000FF"/>
                </a:solidFill>
              </a:rPr>
              <a:t>success</a:t>
            </a:r>
            <a:r>
              <a:rPr lang="en-US" altLang="zh-CN" sz="2000" b="1" dirty="0" smtClean="0"/>
              <a:t>,</a:t>
            </a:r>
            <a:r>
              <a:rPr lang="zh-CN" altLang="en-US" sz="2000" b="1" dirty="0"/>
              <a:t>否则</a:t>
            </a:r>
            <a:endParaRPr lang="en-US" altLang="zh-CN" sz="2000" b="1" dirty="0" smtClean="0"/>
          </a:p>
          <a:p>
            <a:pPr lvl="2" eaLnBrk="1" hangingPunct="1">
              <a:lnSpc>
                <a:spcPct val="80000"/>
              </a:lnSpc>
              <a:buFont typeface="Wingdings" panose="05000000000000000000" pitchFamily="2" charset="2"/>
              <a:buNone/>
            </a:pPr>
            <a:r>
              <a:rPr lang="zh-CN" altLang="en-US" sz="2000" b="1" dirty="0" smtClean="0"/>
              <a:t>返回错误类型，如</a:t>
            </a:r>
            <a:r>
              <a:rPr lang="en-US" altLang="zh-CN" sz="2000" b="1" dirty="0" smtClean="0">
                <a:solidFill>
                  <a:srgbClr val="0000FF"/>
                </a:solidFill>
              </a:rPr>
              <a:t>overflow</a:t>
            </a:r>
            <a:r>
              <a:rPr lang="en-US" altLang="zh-CN" sz="2000" b="1" dirty="0" smtClean="0"/>
              <a:t>, </a:t>
            </a:r>
            <a:r>
              <a:rPr lang="en-US" altLang="zh-CN" sz="2000" b="1" dirty="0" smtClean="0">
                <a:solidFill>
                  <a:srgbClr val="0000FF"/>
                </a:solidFill>
              </a:rPr>
              <a:t>underflow</a:t>
            </a:r>
            <a:r>
              <a:rPr lang="zh-CN" altLang="en-US" sz="2000" b="1" dirty="0" smtClean="0"/>
              <a:t>等；</a:t>
            </a:r>
            <a:endParaRPr lang="zh-CN" altLang="en-US" sz="2000" b="1" dirty="0" smtClean="0"/>
          </a:p>
          <a:p>
            <a:pPr lvl="1" eaLnBrk="1" hangingPunct="1">
              <a:lnSpc>
                <a:spcPct val="80000"/>
              </a:lnSpc>
              <a:buFont typeface="Wingdings" panose="05000000000000000000" pitchFamily="2" charset="2"/>
              <a:buNone/>
            </a:pPr>
            <a:r>
              <a:rPr lang="en-US" altLang="zh-CN" sz="2000" b="1" dirty="0" smtClean="0"/>
              <a:t>3</a:t>
            </a:r>
            <a:r>
              <a:rPr lang="zh-CN" altLang="en-US" sz="2000" b="1" dirty="0" smtClean="0"/>
              <a:t>）由此，可将这几个运算对应的函数的类型设置为</a:t>
            </a:r>
            <a:r>
              <a:rPr lang="en-US" altLang="zh-CN" sz="2000" b="1" dirty="0" err="1" smtClean="0">
                <a:solidFill>
                  <a:srgbClr val="0000FF"/>
                </a:solidFill>
              </a:rPr>
              <a:t>error_code</a:t>
            </a:r>
            <a:r>
              <a:rPr lang="zh-CN" altLang="en-US" sz="2000" b="1" dirty="0" smtClean="0"/>
              <a:t>；</a:t>
            </a:r>
            <a:endParaRPr lang="zh-CN" altLang="en-US" sz="2000" b="1" dirty="0" smtClean="0"/>
          </a:p>
          <a:p>
            <a:pPr lvl="1" eaLnBrk="1" hangingPunct="1">
              <a:lnSpc>
                <a:spcPct val="80000"/>
              </a:lnSpc>
              <a:buFont typeface="Wingdings" panose="05000000000000000000" pitchFamily="2" charset="2"/>
              <a:buNone/>
            </a:pPr>
            <a:r>
              <a:rPr lang="en-US" altLang="zh-CN" sz="2000" b="1" dirty="0" smtClean="0"/>
              <a:t>4</a:t>
            </a:r>
            <a:r>
              <a:rPr lang="zh-CN" altLang="en-US" sz="2000" b="1" dirty="0" smtClean="0"/>
              <a:t>）如果运算函数需要返回其他的值，可采用参数的方式来返回</a:t>
            </a:r>
            <a:r>
              <a:rPr lang="zh-CN" altLang="en-US" sz="1800" b="1" dirty="0" smtClean="0"/>
              <a:t>。</a:t>
            </a:r>
            <a:endParaRPr lang="zh-CN" altLang="en-US" sz="1800" b="1" dirty="0" smtClean="0"/>
          </a:p>
          <a:p>
            <a:pPr lvl="1" eaLnBrk="1" hangingPunct="1">
              <a:lnSpc>
                <a:spcPct val="80000"/>
              </a:lnSpc>
              <a:buFont typeface="Wingdings" panose="05000000000000000000" pitchFamily="2" charset="2"/>
              <a:buNone/>
            </a:pPr>
            <a:endParaRPr lang="zh-CN" altLang="en-US" sz="1800" b="1" dirty="0" smtClean="0"/>
          </a:p>
          <a:p>
            <a:pPr eaLnBrk="1" hangingPunct="1">
              <a:lnSpc>
                <a:spcPct val="80000"/>
              </a:lnSpc>
              <a:buFont typeface="Wingdings" panose="05000000000000000000" pitchFamily="2" charset="2"/>
              <a:buNone/>
            </a:pPr>
            <a:r>
              <a:rPr lang="zh-CN" altLang="en-US" sz="2000" b="1" dirty="0" smtClean="0"/>
              <a:t>由上述讨论可得到</a:t>
            </a:r>
            <a:r>
              <a:rPr lang="zh-CN" altLang="en-US" sz="2000" b="1" dirty="0" smtClean="0">
                <a:solidFill>
                  <a:srgbClr val="FF0000"/>
                </a:solidFill>
              </a:rPr>
              <a:t>其他几个函数</a:t>
            </a:r>
            <a:r>
              <a:rPr lang="zh-CN" altLang="en-US" sz="2000" b="1" dirty="0" smtClean="0"/>
              <a:t>的功能描述：</a:t>
            </a:r>
            <a:endParaRPr lang="zh-CN" altLang="en-US" sz="2000" b="1" dirty="0" smtClean="0"/>
          </a:p>
          <a:p>
            <a:pPr>
              <a:lnSpc>
                <a:spcPct val="90000"/>
              </a:lnSpc>
              <a:buFont typeface="Wingdings" panose="05000000000000000000" pitchFamily="2" charset="2"/>
              <a:buNone/>
            </a:pPr>
            <a:r>
              <a:rPr lang="zh-CN" altLang="en-US" sz="1800" b="1" dirty="0">
                <a:latin typeface="楷体_GB2312" pitchFamily="1" charset="-122"/>
              </a:rPr>
              <a:t>（</a:t>
            </a:r>
            <a:r>
              <a:rPr lang="en-US" altLang="zh-CN" sz="1800" b="1" dirty="0">
                <a:latin typeface="楷体_GB2312" pitchFamily="1" charset="-122"/>
              </a:rPr>
              <a:t>4</a:t>
            </a:r>
            <a:r>
              <a:rPr lang="en-US" altLang="zh-CN" sz="1800" b="1" dirty="0" smtClean="0">
                <a:latin typeface="楷体_GB2312" pitchFamily="1" charset="-122"/>
              </a:rPr>
              <a:t>)</a:t>
            </a:r>
            <a:r>
              <a:rPr lang="zh-CN" altLang="en-US" sz="2200" b="1" dirty="0" smtClean="0">
                <a:solidFill>
                  <a:srgbClr val="FF0000"/>
                </a:solidFill>
                <a:latin typeface="楷体_GB2312" pitchFamily="1" charset="-122"/>
              </a:rPr>
              <a:t>取队头元素</a:t>
            </a:r>
            <a:r>
              <a:rPr lang="zh-CN" altLang="en-US" sz="2200" b="1" dirty="0" smtClean="0">
                <a:latin typeface="楷体_GB2312" pitchFamily="1" charset="-122"/>
              </a:rPr>
              <a:t>的运算功能描述：</a:t>
            </a:r>
            <a:endParaRPr lang="zh-CN" altLang="en-US" sz="2200" b="1" dirty="0" smtClean="0">
              <a:latin typeface="楷体_GB2312" pitchFamily="1" charset="-122"/>
            </a:endParaRPr>
          </a:p>
          <a:p>
            <a:pPr>
              <a:lnSpc>
                <a:spcPct val="80000"/>
              </a:lnSpc>
              <a:buFont typeface="Wingdings" panose="05000000000000000000" pitchFamily="2" charset="2"/>
              <a:buNone/>
            </a:pPr>
            <a:r>
              <a:rPr lang="zh-CN" altLang="en-US" sz="2200" b="1" dirty="0" smtClean="0">
                <a:latin typeface="楷体_GB2312" pitchFamily="1" charset="-122"/>
              </a:rPr>
              <a:t>     如果队列不空，则取出队头元素到参数</a:t>
            </a:r>
            <a:r>
              <a:rPr lang="en-US" altLang="zh-CN" sz="2200" b="1" i="1" dirty="0" smtClean="0"/>
              <a:t>x</a:t>
            </a:r>
            <a:r>
              <a:rPr lang="zh-CN" altLang="en-US" sz="2200" b="1" dirty="0" smtClean="0">
                <a:latin typeface="楷体_GB2312" pitchFamily="1" charset="-122"/>
              </a:rPr>
              <a:t>中，并返回</a:t>
            </a:r>
            <a:r>
              <a:rPr lang="en-US" altLang="zh-CN" sz="2200" b="1" dirty="0" smtClean="0">
                <a:solidFill>
                  <a:srgbClr val="0000FF"/>
                </a:solidFill>
                <a:latin typeface="楷体_GB2312" pitchFamily="1" charset="-122"/>
              </a:rPr>
              <a:t>success</a:t>
            </a:r>
            <a:r>
              <a:rPr lang="zh-CN" altLang="en-US" sz="2200" b="1" dirty="0" smtClean="0">
                <a:latin typeface="楷体_GB2312" pitchFamily="1" charset="-122"/>
              </a:rPr>
              <a:t>。</a:t>
            </a:r>
            <a:endParaRPr lang="zh-CN" altLang="en-US" sz="2200" b="1" dirty="0" smtClean="0">
              <a:latin typeface="楷体_GB2312" pitchFamily="1" charset="-122"/>
            </a:endParaRPr>
          </a:p>
          <a:p>
            <a:pPr>
              <a:lnSpc>
                <a:spcPct val="80000"/>
              </a:lnSpc>
              <a:buFont typeface="Wingdings" panose="05000000000000000000" pitchFamily="2" charset="2"/>
              <a:buNone/>
            </a:pPr>
            <a:r>
              <a:rPr lang="zh-CN" altLang="en-US" sz="2200" b="1" dirty="0" smtClean="0">
                <a:latin typeface="楷体_GB2312" pitchFamily="1" charset="-122"/>
              </a:rPr>
              <a:t>     否则，返回</a:t>
            </a:r>
            <a:r>
              <a:rPr lang="en-US" altLang="zh-CN" sz="2200" b="1" dirty="0" smtClean="0">
                <a:solidFill>
                  <a:srgbClr val="0000FF"/>
                </a:solidFill>
                <a:latin typeface="楷体_GB2312" pitchFamily="1" charset="-122"/>
              </a:rPr>
              <a:t>underflow</a:t>
            </a:r>
            <a:r>
              <a:rPr lang="zh-CN" altLang="en-US" sz="2200" b="1" dirty="0" smtClean="0">
                <a:latin typeface="楷体_GB2312" pitchFamily="1" charset="-122"/>
              </a:rPr>
              <a:t>。</a:t>
            </a:r>
            <a:endParaRPr lang="zh-CN" altLang="en-US" sz="2200" b="1" dirty="0" smtClean="0">
              <a:latin typeface="楷体_GB2312" pitchFamily="1" charset="-122"/>
            </a:endParaRPr>
          </a:p>
          <a:p>
            <a:pPr>
              <a:lnSpc>
                <a:spcPct val="80000"/>
              </a:lnSpc>
              <a:buFont typeface="Wingdings" panose="05000000000000000000" pitchFamily="2" charset="2"/>
              <a:buNone/>
            </a:pPr>
            <a:r>
              <a:rPr lang="zh-CN" altLang="en-US" sz="2200" b="1" dirty="0" smtClean="0">
                <a:latin typeface="楷体_GB2312" pitchFamily="1" charset="-122"/>
              </a:rPr>
              <a:t>     对应的运算函数为：</a:t>
            </a:r>
            <a:endParaRPr lang="zh-CN" altLang="en-US" sz="2200" b="1" dirty="0" smtClean="0">
              <a:latin typeface="楷体_GB2312" pitchFamily="1" charset="-122"/>
            </a:endParaRPr>
          </a:p>
          <a:p>
            <a:pPr>
              <a:lnSpc>
                <a:spcPct val="90000"/>
              </a:lnSpc>
              <a:buFont typeface="Wingdings" panose="05000000000000000000" pitchFamily="2" charset="2"/>
              <a:buNone/>
            </a:pPr>
            <a:r>
              <a:rPr lang="en-US" altLang="zh-CN" sz="2200" b="1" dirty="0" smtClean="0"/>
              <a:t>         </a:t>
            </a:r>
            <a:r>
              <a:rPr lang="en-US" altLang="zh-CN" sz="2200" b="1" dirty="0" smtClean="0">
                <a:solidFill>
                  <a:srgbClr val="0000FF"/>
                </a:solidFill>
              </a:rPr>
              <a:t> </a:t>
            </a:r>
            <a:r>
              <a:rPr lang="en-US" altLang="zh-CN" sz="2200" b="1" dirty="0" err="1" smtClean="0">
                <a:solidFill>
                  <a:srgbClr val="0000FF"/>
                </a:solidFill>
              </a:rPr>
              <a:t>error_code</a:t>
            </a:r>
            <a:r>
              <a:rPr lang="en-US" altLang="zh-CN" sz="2200" b="1" dirty="0" smtClean="0">
                <a:solidFill>
                  <a:srgbClr val="0000FF"/>
                </a:solidFill>
              </a:rPr>
              <a:t> </a:t>
            </a:r>
            <a:r>
              <a:rPr lang="en-US" altLang="zh-CN" sz="2200" b="1" dirty="0" err="1" smtClean="0"/>
              <a:t>Get_front</a:t>
            </a:r>
            <a:r>
              <a:rPr lang="en-US" altLang="zh-CN" sz="2200" b="1" dirty="0" smtClean="0"/>
              <a:t>(</a:t>
            </a:r>
            <a:r>
              <a:rPr lang="en-US" altLang="zh-CN" sz="2200" b="1" dirty="0" err="1" smtClean="0">
                <a:solidFill>
                  <a:srgbClr val="0000FF"/>
                </a:solidFill>
              </a:rPr>
              <a:t>elemenType</a:t>
            </a:r>
            <a:r>
              <a:rPr lang="en-US" altLang="zh-CN" sz="2200" b="1" dirty="0" smtClean="0"/>
              <a:t> </a:t>
            </a:r>
            <a:r>
              <a:rPr lang="en-US" altLang="zh-CN" sz="2200" b="1" dirty="0" smtClean="0">
                <a:solidFill>
                  <a:srgbClr val="FF0000"/>
                </a:solidFill>
              </a:rPr>
              <a:t>&amp;</a:t>
            </a:r>
            <a:r>
              <a:rPr lang="en-US" altLang="zh-CN" sz="2200" b="1" i="1" dirty="0" smtClean="0"/>
              <a:t>x</a:t>
            </a:r>
            <a:r>
              <a:rPr lang="en-US" altLang="zh-CN" sz="2200" b="1" dirty="0" smtClean="0"/>
              <a:t>) </a:t>
            </a:r>
            <a:r>
              <a:rPr lang="en-US" altLang="zh-CN" sz="2200" b="1" dirty="0" err="1" smtClean="0">
                <a:solidFill>
                  <a:srgbClr val="FF0000"/>
                </a:solidFill>
              </a:rPr>
              <a:t>const</a:t>
            </a:r>
            <a:r>
              <a:rPr lang="en-US" altLang="zh-CN" sz="2200" b="1" dirty="0" smtClean="0"/>
              <a:t>;</a:t>
            </a:r>
            <a:endParaRPr lang="zh-CN" altLang="en-US" sz="2200" dirty="0"/>
          </a:p>
        </p:txBody>
      </p:sp>
      <p:grpSp>
        <p:nvGrpSpPr>
          <p:cNvPr id="14" name="组合 13"/>
          <p:cNvGrpSpPr/>
          <p:nvPr/>
        </p:nvGrpSpPr>
        <p:grpSpPr>
          <a:xfrm>
            <a:off x="555639" y="100392"/>
            <a:ext cx="6248386" cy="661941"/>
            <a:chOff x="555639" y="100392"/>
            <a:chExt cx="6248386" cy="661941"/>
          </a:xfrm>
        </p:grpSpPr>
        <p:sp>
          <p:nvSpPr>
            <p:cNvPr id="15" name="Freeform 5"/>
            <p:cNvSpPr/>
            <p:nvPr/>
          </p:nvSpPr>
          <p:spPr bwMode="auto">
            <a:xfrm>
              <a:off x="555639" y="100392"/>
              <a:ext cx="801702" cy="63798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6" name="TextBox 6"/>
            <p:cNvSpPr txBox="1">
              <a:spLocks noChangeArrowheads="1"/>
            </p:cNvSpPr>
            <p:nvPr/>
          </p:nvSpPr>
          <p:spPr bwMode="auto">
            <a:xfrm>
              <a:off x="555639" y="116026"/>
              <a:ext cx="6248386"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3.2 </a:t>
              </a:r>
              <a:r>
                <a:rPr lang="zh-CN" altLang="en-US" sz="3600" b="1" dirty="0" smtClean="0">
                  <a:latin typeface="黑体" panose="02010609060101010101" pitchFamily="49" charset="-122"/>
                  <a:ea typeface="黑体" panose="02010609060101010101" pitchFamily="49" charset="-122"/>
                </a:rPr>
                <a:t>队列</a:t>
              </a:r>
              <a:r>
                <a:rPr lang="zh-CN" altLang="en-US" sz="3600" b="1" dirty="0">
                  <a:latin typeface="黑体" panose="02010609060101010101" pitchFamily="49" charset="-122"/>
                  <a:ea typeface="黑体" panose="02010609060101010101" pitchFamily="49" charset="-122"/>
                </a:rPr>
                <a:t>的定义和</a:t>
              </a:r>
              <a:r>
                <a:rPr lang="zh-CN" altLang="en-US" sz="3600" b="1" dirty="0" smtClean="0">
                  <a:latin typeface="黑体" panose="02010609060101010101" pitchFamily="49" charset="-122"/>
                  <a:ea typeface="黑体" panose="02010609060101010101" pitchFamily="49" charset="-122"/>
                </a:rPr>
                <a:t>运算</a:t>
              </a:r>
              <a:endParaRPr lang="zh-CN" altLang="en-US" sz="3600" b="1" dirty="0">
                <a:latin typeface="黑体" panose="02010609060101010101" pitchFamily="49" charset="-122"/>
                <a:ea typeface="黑体" panose="02010609060101010101" pitchFamily="49" charset="-122"/>
              </a:endParaRPr>
            </a:p>
          </p:txBody>
        </p:sp>
        <p:pic>
          <p:nvPicPr>
            <p:cNvPr id="17" name="图片 16" descr="12.jpg"/>
            <p:cNvPicPr>
              <a:picLocks noChangeAspect="1"/>
            </p:cNvPicPr>
            <p:nvPr/>
          </p:nvPicPr>
          <p:blipFill>
            <a:blip r:embed="rId1" cstate="print"/>
            <a:stretch>
              <a:fillRect/>
            </a:stretch>
          </p:blipFill>
          <p:spPr>
            <a:xfrm>
              <a:off x="737681" y="244633"/>
              <a:ext cx="446172" cy="414954"/>
            </a:xfrm>
            <a:prstGeom prst="rect">
              <a:avLst/>
            </a:prstGeom>
          </p:spPr>
        </p:pic>
      </p:grpSp>
      <p:sp>
        <p:nvSpPr>
          <p:cNvPr id="18" name="标题 9217"/>
          <p:cNvSpPr txBox="1">
            <a:spLocks noChangeArrowheads="1"/>
          </p:cNvSpPr>
          <p:nvPr/>
        </p:nvSpPr>
        <p:spPr bwMode="auto">
          <a:xfrm>
            <a:off x="302840" y="764704"/>
            <a:ext cx="8229600" cy="660930"/>
          </a:xfrm>
          <a:prstGeom prst="rect">
            <a:avLst/>
          </a:prstGeom>
          <a:noFill/>
          <a:ln w="9525">
            <a:noFill/>
            <a:miter lim="800000"/>
          </a:ln>
        </p:spPr>
        <p:txBody>
          <a:bodyPr vert="horz" wrap="square" lIns="91440" tIns="45720" rIns="91440" bIns="46800" numCol="1" anchor="b" anchorCtr="0" compatLnSpc="1">
            <a:normAutofit/>
          </a:bodyPr>
          <a:lstStyle>
            <a:lvl1pPr algn="l" rtl="0" fontAlgn="base">
              <a:spcBef>
                <a:spcPct val="0"/>
              </a:spcBef>
              <a:spcAft>
                <a:spcPct val="0"/>
              </a:spcAft>
              <a:defRPr sz="3600" b="1" kern="1200" baseline="0">
                <a:solidFill>
                  <a:schemeClr val="tx1"/>
                </a:solidFill>
                <a:latin typeface="黑体" panose="02010609060101010101" pitchFamily="49" charset="-122"/>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a:lstStyle>
          <a:p>
            <a:pPr marL="342900" indent="-342900">
              <a:lnSpc>
                <a:spcPct val="80000"/>
              </a:lnSpc>
              <a:spcBef>
                <a:spcPct val="20000"/>
              </a:spcBef>
              <a:buClr>
                <a:srgbClr val="FF0000"/>
              </a:buClr>
              <a:buFont typeface="Wingdings" panose="05000000000000000000" pitchFamily="2" charset="2"/>
              <a:buChar char="Ø"/>
            </a:pPr>
            <a:r>
              <a:rPr lang="en-US" altLang="zh-CN" sz="2800" dirty="0" smtClean="0">
                <a:latin typeface="Times New Roman" panose="02020603050405020304" pitchFamily="18" charset="0"/>
                <a:ea typeface="仿宋" panose="02010609060101010101" pitchFamily="49" charset="-122"/>
                <a:cs typeface="+mn-cs"/>
              </a:rPr>
              <a:t>3.1.2  </a:t>
            </a:r>
            <a:r>
              <a:rPr lang="zh-CN" altLang="en-US" sz="2800" dirty="0" smtClean="0">
                <a:latin typeface="Times New Roman" panose="02020603050405020304" pitchFamily="18" charset="0"/>
                <a:ea typeface="仿宋" panose="02010609060101010101" pitchFamily="49" charset="-122"/>
                <a:cs typeface="+mn-cs"/>
              </a:rPr>
              <a:t>队列的运算</a:t>
            </a:r>
            <a:endParaRPr lang="zh-CN" altLang="en-US" sz="2800" dirty="0">
              <a:latin typeface="Times New Roman" panose="02020603050405020304" pitchFamily="18" charset="0"/>
              <a:ea typeface="仿宋" panose="02010609060101010101" pitchFamily="49" charset="-122"/>
              <a:cs typeface="+mn-cs"/>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8">
                                            <p:txEl>
                                              <p:pRg st="0" end="0"/>
                                            </p:txEl>
                                          </p:spTgt>
                                        </p:tgtEl>
                                        <p:attrNameLst>
                                          <p:attrName>style.visibility</p:attrName>
                                        </p:attrNameLst>
                                      </p:cBhvr>
                                      <p:to>
                                        <p:strVal val="visible"/>
                                      </p:to>
                                    </p:set>
                                    <p:animEffect transition="in" filter="blinds(horizontal)">
                                      <p:cBhvr>
                                        <p:cTn id="7" dur="500"/>
                                        <p:tgtEl>
                                          <p:spTgt spid="112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68">
                                            <p:txEl>
                                              <p:pRg st="1" end="1"/>
                                            </p:txEl>
                                          </p:spTgt>
                                        </p:tgtEl>
                                        <p:attrNameLst>
                                          <p:attrName>style.visibility</p:attrName>
                                        </p:attrNameLst>
                                      </p:cBhvr>
                                      <p:to>
                                        <p:strVal val="visible"/>
                                      </p:to>
                                    </p:set>
                                    <p:animEffect transition="in" filter="blinds(horizontal)">
                                      <p:cBhvr>
                                        <p:cTn id="12" dur="500"/>
                                        <p:tgtEl>
                                          <p:spTgt spid="112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268">
                                            <p:txEl>
                                              <p:pRg st="2" end="2"/>
                                            </p:txEl>
                                          </p:spTgt>
                                        </p:tgtEl>
                                        <p:attrNameLst>
                                          <p:attrName>style.visibility</p:attrName>
                                        </p:attrNameLst>
                                      </p:cBhvr>
                                      <p:to>
                                        <p:strVal val="visible"/>
                                      </p:to>
                                    </p:set>
                                    <p:animEffect transition="in" filter="blinds(horizontal)">
                                      <p:cBhvr>
                                        <p:cTn id="17" dur="500"/>
                                        <p:tgtEl>
                                          <p:spTgt spid="1126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268">
                                            <p:txEl>
                                              <p:pRg st="3" end="3"/>
                                            </p:txEl>
                                          </p:spTgt>
                                        </p:tgtEl>
                                        <p:attrNameLst>
                                          <p:attrName>style.visibility</p:attrName>
                                        </p:attrNameLst>
                                      </p:cBhvr>
                                      <p:to>
                                        <p:strVal val="visible"/>
                                      </p:to>
                                    </p:set>
                                    <p:animEffect transition="in" filter="blinds(horizontal)">
                                      <p:cBhvr>
                                        <p:cTn id="22" dur="500"/>
                                        <p:tgtEl>
                                          <p:spTgt spid="1126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268">
                                            <p:txEl>
                                              <p:pRg st="4" end="4"/>
                                            </p:txEl>
                                          </p:spTgt>
                                        </p:tgtEl>
                                        <p:attrNameLst>
                                          <p:attrName>style.visibility</p:attrName>
                                        </p:attrNameLst>
                                      </p:cBhvr>
                                      <p:to>
                                        <p:strVal val="visible"/>
                                      </p:to>
                                    </p:set>
                                    <p:animEffect transition="in" filter="blinds(horizontal)">
                                      <p:cBhvr>
                                        <p:cTn id="27" dur="500"/>
                                        <p:tgtEl>
                                          <p:spTgt spid="1126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268">
                                            <p:txEl>
                                              <p:pRg st="5" end="5"/>
                                            </p:txEl>
                                          </p:spTgt>
                                        </p:tgtEl>
                                        <p:attrNameLst>
                                          <p:attrName>style.visibility</p:attrName>
                                        </p:attrNameLst>
                                      </p:cBhvr>
                                      <p:to>
                                        <p:strVal val="visible"/>
                                      </p:to>
                                    </p:set>
                                    <p:animEffect transition="in" filter="blinds(horizontal)">
                                      <p:cBhvr>
                                        <p:cTn id="32" dur="500"/>
                                        <p:tgtEl>
                                          <p:spTgt spid="1126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268">
                                            <p:txEl>
                                              <p:pRg st="6" end="6"/>
                                            </p:txEl>
                                          </p:spTgt>
                                        </p:tgtEl>
                                        <p:attrNameLst>
                                          <p:attrName>style.visibility</p:attrName>
                                        </p:attrNameLst>
                                      </p:cBhvr>
                                      <p:to>
                                        <p:strVal val="visible"/>
                                      </p:to>
                                    </p:set>
                                    <p:animEffect transition="in" filter="blinds(horizontal)">
                                      <p:cBhvr>
                                        <p:cTn id="37" dur="500"/>
                                        <p:tgtEl>
                                          <p:spTgt spid="1126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268">
                                            <p:txEl>
                                              <p:pRg st="8" end="8"/>
                                            </p:txEl>
                                          </p:spTgt>
                                        </p:tgtEl>
                                        <p:attrNameLst>
                                          <p:attrName>style.visibility</p:attrName>
                                        </p:attrNameLst>
                                      </p:cBhvr>
                                      <p:to>
                                        <p:strVal val="visible"/>
                                      </p:to>
                                    </p:set>
                                    <p:animEffect transition="in" filter="blinds(horizontal)">
                                      <p:cBhvr>
                                        <p:cTn id="42" dur="500"/>
                                        <p:tgtEl>
                                          <p:spTgt spid="11268">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268">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268">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268">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268">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26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内容占位符 12290"/>
          <p:cNvSpPr>
            <a:spLocks noGrp="1" noChangeArrowheads="1"/>
          </p:cNvSpPr>
          <p:nvPr>
            <p:ph idx="1"/>
          </p:nvPr>
        </p:nvSpPr>
        <p:spPr/>
        <p:txBody>
          <a:bodyPr/>
          <a:lstStyle/>
          <a:p>
            <a:pPr>
              <a:lnSpc>
                <a:spcPct val="110000"/>
              </a:lnSpc>
              <a:buFont typeface="Wingdings" panose="05000000000000000000" pitchFamily="2" charset="2"/>
              <a:buNone/>
            </a:pPr>
            <a:r>
              <a:rPr lang="en-US" altLang="zh-CN" sz="2200" b="1" dirty="0" smtClean="0">
                <a:latin typeface="楷体_GB2312" pitchFamily="1" charset="-122"/>
              </a:rPr>
              <a:t>(5)</a:t>
            </a:r>
            <a:r>
              <a:rPr lang="zh-CN" altLang="en-US" sz="2200" b="1" dirty="0" smtClean="0">
                <a:solidFill>
                  <a:srgbClr val="FF0000"/>
                </a:solidFill>
                <a:latin typeface="楷体_GB2312" pitchFamily="1" charset="-122"/>
              </a:rPr>
              <a:t>入队</a:t>
            </a:r>
            <a:r>
              <a:rPr lang="zh-CN" altLang="en-US" sz="2200" b="1" dirty="0" smtClean="0">
                <a:latin typeface="楷体_GB2312" pitchFamily="1" charset="-122"/>
              </a:rPr>
              <a:t>的运算功能描述：</a:t>
            </a:r>
            <a:endParaRPr lang="zh-CN" altLang="en-US" sz="2200" b="1" dirty="0" smtClean="0">
              <a:latin typeface="楷体_GB2312" pitchFamily="1" charset="-122"/>
            </a:endParaRPr>
          </a:p>
          <a:p>
            <a:pPr>
              <a:lnSpc>
                <a:spcPct val="110000"/>
              </a:lnSpc>
              <a:buFont typeface="Wingdings" panose="05000000000000000000" pitchFamily="2" charset="2"/>
              <a:buNone/>
            </a:pPr>
            <a:r>
              <a:rPr lang="zh-CN" altLang="en-US" sz="2200" b="1" dirty="0" smtClean="0">
                <a:latin typeface="楷体_GB2312" pitchFamily="1" charset="-122"/>
              </a:rPr>
              <a:t>    如果队列不满，则将元素入队，并返回</a:t>
            </a:r>
            <a:r>
              <a:rPr lang="en-US" altLang="zh-CN" sz="2200" b="1" dirty="0" smtClean="0">
                <a:solidFill>
                  <a:srgbClr val="0000FF"/>
                </a:solidFill>
                <a:latin typeface="楷体_GB2312" pitchFamily="1" charset="-122"/>
              </a:rPr>
              <a:t>success</a:t>
            </a:r>
            <a:r>
              <a:rPr lang="zh-CN" altLang="en-US" sz="2200" b="1" dirty="0" smtClean="0">
                <a:latin typeface="楷体_GB2312" pitchFamily="1" charset="-122"/>
              </a:rPr>
              <a:t>。</a:t>
            </a:r>
            <a:endParaRPr lang="zh-CN" altLang="en-US" sz="2200" b="1" dirty="0" smtClean="0">
              <a:latin typeface="楷体_GB2312" pitchFamily="1" charset="-122"/>
            </a:endParaRPr>
          </a:p>
          <a:p>
            <a:pPr>
              <a:lnSpc>
                <a:spcPct val="110000"/>
              </a:lnSpc>
              <a:buFont typeface="Wingdings" panose="05000000000000000000" pitchFamily="2" charset="2"/>
              <a:buNone/>
            </a:pPr>
            <a:r>
              <a:rPr lang="zh-CN" altLang="en-US" sz="2200" b="1" dirty="0" smtClean="0">
                <a:latin typeface="楷体_GB2312" pitchFamily="1" charset="-122"/>
              </a:rPr>
              <a:t>    否则，返回</a:t>
            </a:r>
            <a:r>
              <a:rPr lang="en-US" altLang="zh-CN" sz="2200" b="1" dirty="0" smtClean="0">
                <a:solidFill>
                  <a:srgbClr val="0000FF"/>
                </a:solidFill>
                <a:latin typeface="楷体_GB2312" pitchFamily="1" charset="-122"/>
              </a:rPr>
              <a:t>overflow</a:t>
            </a:r>
            <a:r>
              <a:rPr lang="zh-CN" altLang="en-US" sz="2200" b="1" dirty="0" smtClean="0">
                <a:latin typeface="楷体_GB2312" pitchFamily="1" charset="-122"/>
              </a:rPr>
              <a:t>。</a:t>
            </a:r>
            <a:endParaRPr lang="zh-CN" altLang="en-US" sz="2200" b="1" dirty="0" smtClean="0">
              <a:latin typeface="楷体_GB2312" pitchFamily="1" charset="-122"/>
            </a:endParaRPr>
          </a:p>
          <a:p>
            <a:pPr>
              <a:lnSpc>
                <a:spcPct val="110000"/>
              </a:lnSpc>
              <a:buFont typeface="Wingdings" panose="05000000000000000000" pitchFamily="2" charset="2"/>
              <a:buNone/>
            </a:pPr>
            <a:r>
              <a:rPr lang="zh-CN" altLang="en-US" sz="2200" b="1" dirty="0" smtClean="0">
                <a:latin typeface="楷体_GB2312" pitchFamily="1" charset="-122"/>
              </a:rPr>
              <a:t>    对应的运算函数为：</a:t>
            </a:r>
            <a:endParaRPr lang="zh-CN" altLang="en-US" sz="2200" b="1" dirty="0" smtClean="0">
              <a:latin typeface="楷体_GB2312" pitchFamily="1" charset="-122"/>
            </a:endParaRPr>
          </a:p>
          <a:p>
            <a:pPr>
              <a:lnSpc>
                <a:spcPct val="110000"/>
              </a:lnSpc>
              <a:buFont typeface="Wingdings" panose="05000000000000000000" pitchFamily="2" charset="2"/>
              <a:buNone/>
            </a:pPr>
            <a:r>
              <a:rPr lang="en-US" altLang="zh-CN" sz="2200" b="1" dirty="0" smtClean="0">
                <a:solidFill>
                  <a:srgbClr val="0000FF"/>
                </a:solidFill>
              </a:rPr>
              <a:t>        </a:t>
            </a:r>
            <a:r>
              <a:rPr lang="en-US" altLang="zh-CN" sz="2200" b="1" dirty="0" err="1" smtClean="0">
                <a:solidFill>
                  <a:srgbClr val="0000FF"/>
                </a:solidFill>
              </a:rPr>
              <a:t>error_code</a:t>
            </a:r>
            <a:r>
              <a:rPr lang="en-US" altLang="zh-CN" sz="2200" b="1" dirty="0" smtClean="0">
                <a:solidFill>
                  <a:srgbClr val="0000FF"/>
                </a:solidFill>
              </a:rPr>
              <a:t> </a:t>
            </a:r>
            <a:r>
              <a:rPr lang="en-US" altLang="zh-CN" sz="2200" b="1" dirty="0" smtClean="0"/>
              <a:t>Append(</a:t>
            </a:r>
            <a:r>
              <a:rPr lang="en-US" altLang="zh-CN" sz="2200" b="1" dirty="0" err="1" smtClean="0">
                <a:solidFill>
                  <a:srgbClr val="FF0000"/>
                </a:solidFill>
              </a:rPr>
              <a:t>const</a:t>
            </a:r>
            <a:r>
              <a:rPr lang="en-US" altLang="zh-CN" sz="2200" b="1" dirty="0" smtClean="0"/>
              <a:t> </a:t>
            </a:r>
            <a:r>
              <a:rPr lang="en-US" altLang="zh-CN" sz="2200" b="1" dirty="0" err="1" smtClean="0">
                <a:solidFill>
                  <a:srgbClr val="0000FF"/>
                </a:solidFill>
              </a:rPr>
              <a:t>elemenType</a:t>
            </a:r>
            <a:r>
              <a:rPr lang="en-US" altLang="zh-CN" sz="2200" b="1" dirty="0" smtClean="0"/>
              <a:t> </a:t>
            </a:r>
            <a:r>
              <a:rPr lang="en-US" altLang="zh-CN" sz="2200" b="1" i="1" dirty="0" smtClean="0"/>
              <a:t>x</a:t>
            </a:r>
            <a:r>
              <a:rPr lang="en-US" altLang="zh-CN" sz="2200" b="1" dirty="0" smtClean="0"/>
              <a:t>);</a:t>
            </a:r>
            <a:endParaRPr lang="en-US" altLang="zh-CN" sz="2200" b="1" dirty="0" smtClean="0"/>
          </a:p>
          <a:p>
            <a:pPr>
              <a:lnSpc>
                <a:spcPct val="110000"/>
              </a:lnSpc>
              <a:spcBef>
                <a:spcPts val="1200"/>
              </a:spcBef>
              <a:buFont typeface="Wingdings" panose="05000000000000000000" pitchFamily="2" charset="2"/>
              <a:buNone/>
            </a:pPr>
            <a:r>
              <a:rPr lang="en-US" altLang="zh-CN" sz="2200" b="1" dirty="0" smtClean="0">
                <a:latin typeface="楷体_GB2312" pitchFamily="1" charset="-122"/>
              </a:rPr>
              <a:t>(6)</a:t>
            </a:r>
            <a:r>
              <a:rPr lang="zh-CN" altLang="en-US" sz="2200" b="1" dirty="0" smtClean="0">
                <a:solidFill>
                  <a:srgbClr val="FF0000"/>
                </a:solidFill>
                <a:latin typeface="楷体_GB2312" pitchFamily="1" charset="-122"/>
              </a:rPr>
              <a:t>出队</a:t>
            </a:r>
            <a:r>
              <a:rPr lang="zh-CN" altLang="en-US" sz="2200" b="1" dirty="0" smtClean="0">
                <a:latin typeface="楷体_GB2312" pitchFamily="1" charset="-122"/>
              </a:rPr>
              <a:t>的运算功能描述：</a:t>
            </a:r>
            <a:endParaRPr lang="zh-CN" altLang="en-US" sz="2200" b="1" dirty="0" smtClean="0">
              <a:latin typeface="楷体_GB2312" pitchFamily="1" charset="-122"/>
            </a:endParaRPr>
          </a:p>
          <a:p>
            <a:pPr>
              <a:lnSpc>
                <a:spcPct val="110000"/>
              </a:lnSpc>
              <a:buFont typeface="Wingdings" panose="05000000000000000000" pitchFamily="2" charset="2"/>
              <a:buNone/>
            </a:pPr>
            <a:r>
              <a:rPr lang="zh-CN" altLang="en-US" sz="2200" b="1" dirty="0" smtClean="0">
                <a:latin typeface="楷体_GB2312" pitchFamily="1" charset="-122"/>
              </a:rPr>
              <a:t>    如果队列不空，删除当前队头的元素，并返回</a:t>
            </a:r>
            <a:r>
              <a:rPr lang="en-US" altLang="zh-CN" sz="2200" b="1" dirty="0" smtClean="0">
                <a:solidFill>
                  <a:srgbClr val="0000FF"/>
                </a:solidFill>
                <a:latin typeface="楷体_GB2312" pitchFamily="1" charset="-122"/>
              </a:rPr>
              <a:t>success</a:t>
            </a:r>
            <a:r>
              <a:rPr lang="zh-CN" altLang="en-US" sz="2200" b="1" dirty="0" smtClean="0">
                <a:latin typeface="楷体_GB2312" pitchFamily="1" charset="-122"/>
              </a:rPr>
              <a:t>。 </a:t>
            </a:r>
            <a:endParaRPr lang="zh-CN" altLang="en-US" sz="2200" b="1" dirty="0" smtClean="0">
              <a:latin typeface="楷体_GB2312" pitchFamily="1" charset="-122"/>
            </a:endParaRPr>
          </a:p>
          <a:p>
            <a:pPr>
              <a:lnSpc>
                <a:spcPct val="110000"/>
              </a:lnSpc>
              <a:buFont typeface="Wingdings" panose="05000000000000000000" pitchFamily="2" charset="2"/>
              <a:buNone/>
            </a:pPr>
            <a:r>
              <a:rPr lang="zh-CN" altLang="en-US" sz="2200" b="1" dirty="0" smtClean="0">
                <a:latin typeface="楷体_GB2312" pitchFamily="1" charset="-122"/>
              </a:rPr>
              <a:t>    否则，返回</a:t>
            </a:r>
            <a:r>
              <a:rPr lang="en-US" altLang="zh-CN" sz="2200" b="1" dirty="0" smtClean="0">
                <a:solidFill>
                  <a:srgbClr val="0000FF"/>
                </a:solidFill>
                <a:latin typeface="楷体_GB2312" pitchFamily="1" charset="-122"/>
              </a:rPr>
              <a:t>underflow</a:t>
            </a:r>
            <a:r>
              <a:rPr lang="zh-CN" altLang="en-US" sz="2200" b="1" dirty="0" smtClean="0">
                <a:latin typeface="楷体_GB2312" pitchFamily="1" charset="-122"/>
              </a:rPr>
              <a:t>。</a:t>
            </a:r>
            <a:endParaRPr lang="zh-CN" altLang="en-US" sz="2200" b="1" dirty="0" smtClean="0">
              <a:latin typeface="楷体_GB2312" pitchFamily="1" charset="-122"/>
            </a:endParaRPr>
          </a:p>
          <a:p>
            <a:pPr>
              <a:lnSpc>
                <a:spcPct val="110000"/>
              </a:lnSpc>
              <a:buFont typeface="Wingdings" panose="05000000000000000000" pitchFamily="2" charset="2"/>
              <a:buNone/>
            </a:pPr>
            <a:r>
              <a:rPr lang="zh-CN" altLang="en-US" sz="2200" b="1" dirty="0" smtClean="0">
                <a:latin typeface="楷体_GB2312" pitchFamily="1" charset="-122"/>
              </a:rPr>
              <a:t>    对应的运算函数为：</a:t>
            </a:r>
            <a:endParaRPr lang="zh-CN" altLang="en-US" sz="2200" b="1" dirty="0" smtClean="0">
              <a:latin typeface="楷体_GB2312" pitchFamily="1" charset="-122"/>
            </a:endParaRPr>
          </a:p>
          <a:p>
            <a:pPr>
              <a:lnSpc>
                <a:spcPct val="110000"/>
              </a:lnSpc>
              <a:buFont typeface="Wingdings" panose="05000000000000000000" pitchFamily="2" charset="2"/>
              <a:buNone/>
            </a:pPr>
            <a:r>
              <a:rPr lang="en-US" altLang="zh-CN" sz="2200" b="1" dirty="0" smtClean="0"/>
              <a:t>       </a:t>
            </a:r>
            <a:r>
              <a:rPr lang="en-US" altLang="zh-CN" sz="2200" b="1" dirty="0" smtClean="0">
                <a:solidFill>
                  <a:srgbClr val="0000FF"/>
                </a:solidFill>
              </a:rPr>
              <a:t> </a:t>
            </a:r>
            <a:r>
              <a:rPr lang="en-US" altLang="zh-CN" sz="2200" b="1" dirty="0" err="1" smtClean="0">
                <a:solidFill>
                  <a:srgbClr val="0000FF"/>
                </a:solidFill>
              </a:rPr>
              <a:t>error_code</a:t>
            </a:r>
            <a:r>
              <a:rPr lang="en-US" altLang="zh-CN" sz="2200" b="1" dirty="0" smtClean="0">
                <a:solidFill>
                  <a:srgbClr val="0000FF"/>
                </a:solidFill>
              </a:rPr>
              <a:t> </a:t>
            </a:r>
            <a:r>
              <a:rPr lang="en-US" altLang="zh-CN" sz="2200" b="1" dirty="0" smtClean="0"/>
              <a:t>Serve( );</a:t>
            </a:r>
            <a:endParaRPr lang="zh-CN" altLang="en-US" sz="2200" b="1" dirty="0" smtClean="0"/>
          </a:p>
        </p:txBody>
      </p:sp>
      <p:sp>
        <p:nvSpPr>
          <p:cNvPr id="12292" name="灯片编号占位符 2"/>
          <p:cNvSpPr>
            <a:spLocks noGrp="1" noChangeArrowheads="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7B449EC2-0CC4-4ECE-8203-6C2238916C1A}" type="slidenum">
              <a:rPr lang="zh-CN" altLang="en-US" smtClean="0"/>
            </a:fld>
            <a:endParaRPr lang="zh-CN" altLang="en-US" smtClean="0"/>
          </a:p>
        </p:txBody>
      </p:sp>
      <p:grpSp>
        <p:nvGrpSpPr>
          <p:cNvPr id="11" name="组合 10"/>
          <p:cNvGrpSpPr/>
          <p:nvPr/>
        </p:nvGrpSpPr>
        <p:grpSpPr>
          <a:xfrm>
            <a:off x="555639" y="100392"/>
            <a:ext cx="6248386" cy="661941"/>
            <a:chOff x="555639" y="100392"/>
            <a:chExt cx="6248386" cy="661941"/>
          </a:xfrm>
        </p:grpSpPr>
        <p:sp>
          <p:nvSpPr>
            <p:cNvPr id="12" name="Freeform 5"/>
            <p:cNvSpPr/>
            <p:nvPr/>
          </p:nvSpPr>
          <p:spPr bwMode="auto">
            <a:xfrm>
              <a:off x="555639" y="100392"/>
              <a:ext cx="801702" cy="63798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3" name="TextBox 6"/>
            <p:cNvSpPr txBox="1">
              <a:spLocks noChangeArrowheads="1"/>
            </p:cNvSpPr>
            <p:nvPr/>
          </p:nvSpPr>
          <p:spPr bwMode="auto">
            <a:xfrm>
              <a:off x="555639" y="116026"/>
              <a:ext cx="6248386"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3.2 </a:t>
              </a:r>
              <a:r>
                <a:rPr lang="zh-CN" altLang="en-US" sz="3600" b="1" dirty="0" smtClean="0">
                  <a:latin typeface="黑体" panose="02010609060101010101" pitchFamily="49" charset="-122"/>
                  <a:ea typeface="黑体" panose="02010609060101010101" pitchFamily="49" charset="-122"/>
                </a:rPr>
                <a:t>队列</a:t>
              </a:r>
              <a:r>
                <a:rPr lang="zh-CN" altLang="en-US" sz="3600" b="1" dirty="0">
                  <a:latin typeface="黑体" panose="02010609060101010101" pitchFamily="49" charset="-122"/>
                  <a:ea typeface="黑体" panose="02010609060101010101" pitchFamily="49" charset="-122"/>
                </a:rPr>
                <a:t>的定义和</a:t>
              </a:r>
              <a:r>
                <a:rPr lang="zh-CN" altLang="en-US" sz="3600" b="1" dirty="0" smtClean="0">
                  <a:latin typeface="黑体" panose="02010609060101010101" pitchFamily="49" charset="-122"/>
                  <a:ea typeface="黑体" panose="02010609060101010101" pitchFamily="49" charset="-122"/>
                </a:rPr>
                <a:t>运算</a:t>
              </a:r>
              <a:endParaRPr lang="zh-CN" altLang="en-US" sz="3600" b="1" dirty="0">
                <a:latin typeface="黑体" panose="02010609060101010101" pitchFamily="49" charset="-122"/>
                <a:ea typeface="黑体" panose="02010609060101010101" pitchFamily="49" charset="-122"/>
              </a:endParaRPr>
            </a:p>
          </p:txBody>
        </p:sp>
        <p:pic>
          <p:nvPicPr>
            <p:cNvPr id="14" name="图片 13" descr="12.jpg"/>
            <p:cNvPicPr>
              <a:picLocks noChangeAspect="1"/>
            </p:cNvPicPr>
            <p:nvPr/>
          </p:nvPicPr>
          <p:blipFill>
            <a:blip r:embed="rId1" cstate="print"/>
            <a:stretch>
              <a:fillRect/>
            </a:stretch>
          </p:blipFill>
          <p:spPr>
            <a:xfrm>
              <a:off x="737681" y="244633"/>
              <a:ext cx="446172" cy="414954"/>
            </a:xfrm>
            <a:prstGeom prst="rect">
              <a:avLst/>
            </a:prstGeom>
          </p:spPr>
        </p:pic>
      </p:grpSp>
      <p:sp>
        <p:nvSpPr>
          <p:cNvPr id="16" name="标题 9217"/>
          <p:cNvSpPr txBox="1">
            <a:spLocks noChangeArrowheads="1"/>
          </p:cNvSpPr>
          <p:nvPr/>
        </p:nvSpPr>
        <p:spPr bwMode="auto">
          <a:xfrm>
            <a:off x="302840" y="764704"/>
            <a:ext cx="8229600" cy="660930"/>
          </a:xfrm>
          <a:prstGeom prst="rect">
            <a:avLst/>
          </a:prstGeom>
          <a:noFill/>
          <a:ln w="9525">
            <a:noFill/>
            <a:miter lim="800000"/>
          </a:ln>
        </p:spPr>
        <p:txBody>
          <a:bodyPr vert="horz" wrap="square" lIns="91440" tIns="45720" rIns="91440" bIns="46800" numCol="1" anchor="b" anchorCtr="0" compatLnSpc="1">
            <a:normAutofit/>
          </a:bodyPr>
          <a:lstStyle>
            <a:lvl1pPr algn="l" rtl="0" fontAlgn="base">
              <a:spcBef>
                <a:spcPct val="0"/>
              </a:spcBef>
              <a:spcAft>
                <a:spcPct val="0"/>
              </a:spcAft>
              <a:defRPr sz="3600" b="1" kern="1200" baseline="0">
                <a:solidFill>
                  <a:schemeClr val="tx1"/>
                </a:solidFill>
                <a:latin typeface="黑体" panose="02010609060101010101" pitchFamily="49" charset="-122"/>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a:lstStyle>
          <a:p>
            <a:pPr marL="342900" indent="-342900">
              <a:lnSpc>
                <a:spcPct val="80000"/>
              </a:lnSpc>
              <a:spcBef>
                <a:spcPct val="20000"/>
              </a:spcBef>
              <a:buClr>
                <a:srgbClr val="FF0000"/>
              </a:buClr>
              <a:buFont typeface="Wingdings" panose="05000000000000000000" pitchFamily="2" charset="2"/>
              <a:buChar char="Ø"/>
            </a:pPr>
            <a:r>
              <a:rPr lang="en-US" altLang="zh-CN" sz="2800" dirty="0" smtClean="0">
                <a:latin typeface="Times New Roman" panose="02020603050405020304" pitchFamily="18" charset="0"/>
                <a:ea typeface="仿宋" panose="02010609060101010101" pitchFamily="49" charset="-122"/>
                <a:cs typeface="+mn-cs"/>
              </a:rPr>
              <a:t>3.1.2  </a:t>
            </a:r>
            <a:r>
              <a:rPr lang="zh-CN" altLang="en-US" sz="2800" dirty="0" smtClean="0">
                <a:latin typeface="Times New Roman" panose="02020603050405020304" pitchFamily="18" charset="0"/>
                <a:ea typeface="仿宋" panose="02010609060101010101" pitchFamily="49" charset="-122"/>
                <a:cs typeface="+mn-cs"/>
              </a:rPr>
              <a:t>队列的运算</a:t>
            </a:r>
            <a:endParaRPr lang="zh-CN" altLang="en-US" sz="2800" dirty="0">
              <a:latin typeface="Times New Roman" panose="02020603050405020304" pitchFamily="18" charset="0"/>
              <a:ea typeface="仿宋" panose="02010609060101010101" pitchFamily="49" charset="-122"/>
              <a:cs typeface="+mn-cs"/>
            </a:endParaRP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blinds(horizontal)">
                                      <p:cBhvr>
                                        <p:cTn id="7" dur="500"/>
                                        <p:tgtEl>
                                          <p:spTgt spid="1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blinds(horizontal)">
                                      <p:cBhvr>
                                        <p:cTn id="12" dur="500"/>
                                        <p:tgtEl>
                                          <p:spTgt spid="12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blinds(horizontal)">
                                      <p:cBhvr>
                                        <p:cTn id="17" dur="500"/>
                                        <p:tgtEl>
                                          <p:spTgt spid="122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291">
                                            <p:txEl>
                                              <p:pRg st="3" end="3"/>
                                            </p:txEl>
                                          </p:spTgt>
                                        </p:tgtEl>
                                        <p:attrNameLst>
                                          <p:attrName>style.visibility</p:attrName>
                                        </p:attrNameLst>
                                      </p:cBhvr>
                                      <p:to>
                                        <p:strVal val="visible"/>
                                      </p:to>
                                    </p:set>
                                    <p:animEffect transition="in" filter="blinds(horizontal)">
                                      <p:cBhvr>
                                        <p:cTn id="22" dur="500"/>
                                        <p:tgtEl>
                                          <p:spTgt spid="122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291">
                                            <p:txEl>
                                              <p:pRg st="4" end="4"/>
                                            </p:txEl>
                                          </p:spTgt>
                                        </p:tgtEl>
                                        <p:attrNameLst>
                                          <p:attrName>style.visibility</p:attrName>
                                        </p:attrNameLst>
                                      </p:cBhvr>
                                      <p:to>
                                        <p:strVal val="visible"/>
                                      </p:to>
                                    </p:set>
                                    <p:animEffect transition="in" filter="blinds(horizontal)">
                                      <p:cBhvr>
                                        <p:cTn id="27" dur="500"/>
                                        <p:tgtEl>
                                          <p:spTgt spid="122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291">
                                            <p:txEl>
                                              <p:pRg st="5" end="5"/>
                                            </p:txEl>
                                          </p:spTgt>
                                        </p:tgtEl>
                                        <p:attrNameLst>
                                          <p:attrName>style.visibility</p:attrName>
                                        </p:attrNameLst>
                                      </p:cBhvr>
                                      <p:to>
                                        <p:strVal val="visible"/>
                                      </p:to>
                                    </p:set>
                                    <p:animEffect transition="in" filter="blinds(horizontal)">
                                      <p:cBhvr>
                                        <p:cTn id="32" dur="500"/>
                                        <p:tgtEl>
                                          <p:spTgt spid="1229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291">
                                            <p:txEl>
                                              <p:pRg st="6" end="6"/>
                                            </p:txEl>
                                          </p:spTgt>
                                        </p:tgtEl>
                                        <p:attrNameLst>
                                          <p:attrName>style.visibility</p:attrName>
                                        </p:attrNameLst>
                                      </p:cBhvr>
                                      <p:to>
                                        <p:strVal val="visible"/>
                                      </p:to>
                                    </p:set>
                                    <p:animEffect transition="in" filter="blinds(horizontal)">
                                      <p:cBhvr>
                                        <p:cTn id="37" dur="500"/>
                                        <p:tgtEl>
                                          <p:spTgt spid="1229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291">
                                            <p:txEl>
                                              <p:pRg st="7" end="7"/>
                                            </p:txEl>
                                          </p:spTgt>
                                        </p:tgtEl>
                                        <p:attrNameLst>
                                          <p:attrName>style.visibility</p:attrName>
                                        </p:attrNameLst>
                                      </p:cBhvr>
                                      <p:to>
                                        <p:strVal val="visible"/>
                                      </p:to>
                                    </p:set>
                                    <p:animEffect transition="in" filter="blinds(horizontal)">
                                      <p:cBhvr>
                                        <p:cTn id="42" dur="500"/>
                                        <p:tgtEl>
                                          <p:spTgt spid="1229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2291">
                                            <p:txEl>
                                              <p:pRg st="8" end="8"/>
                                            </p:txEl>
                                          </p:spTgt>
                                        </p:tgtEl>
                                        <p:attrNameLst>
                                          <p:attrName>style.visibility</p:attrName>
                                        </p:attrNameLst>
                                      </p:cBhvr>
                                      <p:to>
                                        <p:strVal val="visible"/>
                                      </p:to>
                                    </p:set>
                                    <p:animEffect transition="in" filter="blinds(horizontal)">
                                      <p:cBhvr>
                                        <p:cTn id="47" dur="500"/>
                                        <p:tgtEl>
                                          <p:spTgt spid="1229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2291">
                                            <p:txEl>
                                              <p:pRg st="9" end="9"/>
                                            </p:txEl>
                                          </p:spTgt>
                                        </p:tgtEl>
                                        <p:attrNameLst>
                                          <p:attrName>style.visibility</p:attrName>
                                        </p:attrNameLst>
                                      </p:cBhvr>
                                      <p:to>
                                        <p:strVal val="visible"/>
                                      </p:to>
                                    </p:set>
                                    <p:animEffect transition="in" filter="blinds(horizontal)">
                                      <p:cBhvr>
                                        <p:cTn id="52" dur="500"/>
                                        <p:tgtEl>
                                          <p:spTgt spid="122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内容占位符 13314"/>
          <p:cNvSpPr>
            <a:spLocks noGrp="1" noChangeArrowheads="1"/>
          </p:cNvSpPr>
          <p:nvPr>
            <p:ph idx="1"/>
          </p:nvPr>
        </p:nvSpPr>
        <p:spPr>
          <a:xfrm>
            <a:off x="457200" y="1414845"/>
            <a:ext cx="8686800" cy="4678451"/>
          </a:xfrm>
        </p:spPr>
        <p:txBody>
          <a:bodyPr/>
          <a:lstStyle/>
          <a:p>
            <a:pPr eaLnBrk="1" hangingPunct="1">
              <a:buClr>
                <a:srgbClr val="FF0000"/>
              </a:buClr>
              <a:buFont typeface="Wingdings" panose="05000000000000000000" pitchFamily="2" charset="2"/>
              <a:buChar char="n"/>
            </a:pPr>
            <a:r>
              <a:rPr lang="zh-CN" altLang="en-US" sz="2400" b="1" dirty="0" smtClean="0"/>
              <a:t>由此得到</a:t>
            </a:r>
            <a:r>
              <a:rPr lang="zh-CN" altLang="en-US" sz="2400" b="1" dirty="0"/>
              <a:t>队列</a:t>
            </a:r>
            <a:r>
              <a:rPr lang="zh-CN" altLang="en-US" sz="2400" b="1" dirty="0" smtClean="0"/>
              <a:t>的类</a:t>
            </a:r>
            <a:r>
              <a:rPr lang="en-US" altLang="zh-CN" sz="2400" b="1" dirty="0" smtClean="0"/>
              <a:t>Queue</a:t>
            </a:r>
            <a:r>
              <a:rPr lang="zh-CN" altLang="en-US" sz="2400" b="1" dirty="0" smtClean="0"/>
              <a:t>的函数成员列表如下：</a:t>
            </a:r>
            <a:endParaRPr lang="zh-CN" altLang="en-US" sz="2400" b="1" dirty="0" smtClean="0"/>
          </a:p>
          <a:p>
            <a:pPr eaLnBrk="1" hangingPunct="1">
              <a:buFont typeface="Wingdings" panose="05000000000000000000" pitchFamily="2" charset="2"/>
              <a:buNone/>
            </a:pPr>
            <a:r>
              <a:rPr lang="en-US" altLang="zh-CN" sz="2400" b="1" dirty="0" smtClean="0">
                <a:solidFill>
                  <a:srgbClr val="0000FF"/>
                </a:solidFill>
              </a:rPr>
              <a:t>class</a:t>
            </a:r>
            <a:r>
              <a:rPr lang="en-US" altLang="zh-CN" sz="2400" b="1" dirty="0" smtClean="0"/>
              <a:t> </a:t>
            </a:r>
            <a:r>
              <a:rPr lang="en-US" altLang="zh-CN" sz="2400" b="1" dirty="0"/>
              <a:t>Queue{</a:t>
            </a:r>
            <a:endParaRPr lang="en-US" altLang="zh-CN" sz="2400" b="1" dirty="0" smtClean="0"/>
          </a:p>
          <a:p>
            <a:pPr eaLnBrk="1" hangingPunct="1">
              <a:buFont typeface="Wingdings" panose="05000000000000000000" pitchFamily="2" charset="2"/>
              <a:buNone/>
            </a:pPr>
            <a:r>
              <a:rPr lang="en-US" altLang="zh-CN" sz="2200" b="1" dirty="0" smtClean="0">
                <a:solidFill>
                  <a:srgbClr val="FF0000"/>
                </a:solidFill>
              </a:rPr>
              <a:t>    public</a:t>
            </a:r>
            <a:r>
              <a:rPr lang="en-US" altLang="zh-CN" sz="2200" b="1" dirty="0">
                <a:solidFill>
                  <a:srgbClr val="FF0000"/>
                </a:solidFill>
              </a:rPr>
              <a:t>:</a:t>
            </a:r>
            <a:endParaRPr lang="en-US" altLang="zh-CN" sz="2200" b="1" dirty="0" smtClean="0">
              <a:solidFill>
                <a:srgbClr val="FF0000"/>
              </a:solidFill>
            </a:endParaRPr>
          </a:p>
          <a:p>
            <a:pPr eaLnBrk="1" hangingPunct="1">
              <a:buFont typeface="Wingdings" panose="05000000000000000000" pitchFamily="2" charset="2"/>
              <a:buNone/>
            </a:pPr>
            <a:r>
              <a:rPr lang="en-US" altLang="zh-CN" sz="2400" b="1" dirty="0"/>
              <a:t> </a:t>
            </a:r>
            <a:r>
              <a:rPr lang="en-US" altLang="zh-CN" sz="2400" b="1" dirty="0" smtClean="0"/>
              <a:t>        </a:t>
            </a:r>
            <a:r>
              <a:rPr lang="en-US" altLang="zh-CN" sz="2200" b="1" dirty="0" smtClean="0"/>
              <a:t>Queue</a:t>
            </a:r>
            <a:r>
              <a:rPr lang="en-US" altLang="zh-CN" sz="2200" b="1" dirty="0"/>
              <a:t>();                            </a:t>
            </a:r>
            <a:r>
              <a:rPr lang="en-US" altLang="zh-CN" sz="2200" b="1" dirty="0" smtClean="0"/>
              <a:t>                                     // </a:t>
            </a:r>
            <a:r>
              <a:rPr lang="zh-CN" altLang="en-US" sz="2200" b="1" dirty="0" smtClean="0"/>
              <a:t>初始化</a:t>
            </a:r>
            <a:endParaRPr lang="zh-CN" altLang="en-US" sz="2200" b="1" dirty="0" smtClean="0"/>
          </a:p>
          <a:p>
            <a:pPr eaLnBrk="1" hangingPunct="1">
              <a:buFont typeface="Wingdings" panose="05000000000000000000" pitchFamily="2" charset="2"/>
              <a:buNone/>
            </a:pPr>
            <a:r>
              <a:rPr lang="en-US" altLang="zh-CN" sz="2200" b="1" dirty="0" smtClean="0"/>
              <a:t>          </a:t>
            </a:r>
            <a:r>
              <a:rPr lang="en-US" altLang="zh-CN" sz="2200" b="1" dirty="0" smtClean="0">
                <a:solidFill>
                  <a:srgbClr val="0000FF"/>
                </a:solidFill>
              </a:rPr>
              <a:t>Bool</a:t>
            </a:r>
            <a:r>
              <a:rPr lang="en-US" altLang="zh-CN" sz="2200" b="1" dirty="0" smtClean="0"/>
              <a:t> Empty( )  </a:t>
            </a:r>
            <a:r>
              <a:rPr lang="en-US" altLang="zh-CN" sz="2200" b="1" dirty="0" err="1" smtClean="0">
                <a:solidFill>
                  <a:srgbClr val="FF0000"/>
                </a:solidFill>
              </a:rPr>
              <a:t>const</a:t>
            </a:r>
            <a:r>
              <a:rPr lang="en-US" altLang="zh-CN" sz="2200" b="1" dirty="0" smtClean="0"/>
              <a:t>;  </a:t>
            </a:r>
            <a:r>
              <a:rPr lang="zh-CN" altLang="en-US" sz="2200" b="1" dirty="0" smtClean="0"/>
              <a:t> </a:t>
            </a:r>
            <a:r>
              <a:rPr lang="en-US" altLang="zh-CN" sz="2200" b="1" dirty="0" smtClean="0"/>
              <a:t>                                         // </a:t>
            </a:r>
            <a:r>
              <a:rPr lang="zh-CN" altLang="en-US" sz="2200" b="1" dirty="0" smtClean="0"/>
              <a:t>判断空</a:t>
            </a:r>
            <a:endParaRPr lang="zh-CN" altLang="en-US" sz="2200" b="1" dirty="0" smtClean="0"/>
          </a:p>
          <a:p>
            <a:pPr eaLnBrk="1" hangingPunct="1">
              <a:buFont typeface="Wingdings" panose="05000000000000000000" pitchFamily="2" charset="2"/>
              <a:buNone/>
            </a:pPr>
            <a:r>
              <a:rPr lang="en-US" altLang="zh-CN" sz="2200" b="1" dirty="0" smtClean="0"/>
              <a:t>          </a:t>
            </a:r>
            <a:r>
              <a:rPr lang="en-US" altLang="zh-CN" sz="2200" b="1" dirty="0" smtClean="0">
                <a:solidFill>
                  <a:srgbClr val="0000FF"/>
                </a:solidFill>
              </a:rPr>
              <a:t>Bool</a:t>
            </a:r>
            <a:r>
              <a:rPr lang="en-US" altLang="zh-CN" sz="2200" b="1" dirty="0" smtClean="0"/>
              <a:t> Full( )  </a:t>
            </a:r>
            <a:r>
              <a:rPr lang="en-US" altLang="zh-CN" sz="2200" b="1" dirty="0" err="1" smtClean="0">
                <a:solidFill>
                  <a:srgbClr val="FF0000"/>
                </a:solidFill>
              </a:rPr>
              <a:t>const</a:t>
            </a:r>
            <a:r>
              <a:rPr lang="en-US" altLang="zh-CN" sz="2200" b="1" dirty="0" smtClean="0"/>
              <a:t>;                                                 // </a:t>
            </a:r>
            <a:r>
              <a:rPr lang="zh-CN" altLang="en-US" sz="2200" b="1" dirty="0" smtClean="0"/>
              <a:t>判断满</a:t>
            </a:r>
            <a:endParaRPr lang="zh-CN" altLang="en-US" sz="2200" b="1" dirty="0" smtClean="0"/>
          </a:p>
          <a:p>
            <a:pPr eaLnBrk="1" hangingPunct="1">
              <a:buFont typeface="Wingdings" panose="05000000000000000000" pitchFamily="2" charset="2"/>
              <a:buNone/>
            </a:pPr>
            <a:r>
              <a:rPr lang="en-US" altLang="zh-CN" sz="2200" b="1" dirty="0" smtClean="0"/>
              <a:t>          </a:t>
            </a:r>
            <a:r>
              <a:rPr lang="en-US" altLang="zh-CN" sz="2200" b="1" dirty="0" err="1" smtClean="0">
                <a:solidFill>
                  <a:srgbClr val="0000FF"/>
                </a:solidFill>
              </a:rPr>
              <a:t>error_code</a:t>
            </a:r>
            <a:r>
              <a:rPr lang="en-US" altLang="zh-CN" sz="2200" b="1" dirty="0" smtClean="0"/>
              <a:t> </a:t>
            </a:r>
            <a:r>
              <a:rPr lang="en-US" altLang="zh-CN" sz="2200" b="1" dirty="0" err="1"/>
              <a:t>Get_front</a:t>
            </a:r>
            <a:r>
              <a:rPr lang="en-US" altLang="zh-CN" sz="2200" b="1" dirty="0"/>
              <a:t> (</a:t>
            </a:r>
            <a:r>
              <a:rPr lang="en-US" altLang="zh-CN" sz="2200" b="1" dirty="0" err="1" smtClean="0">
                <a:solidFill>
                  <a:srgbClr val="0000FF"/>
                </a:solidFill>
              </a:rPr>
              <a:t>elemenType</a:t>
            </a:r>
            <a:r>
              <a:rPr lang="en-US" altLang="zh-CN" sz="2200" b="1" dirty="0" smtClean="0"/>
              <a:t> </a:t>
            </a:r>
            <a:r>
              <a:rPr lang="en-US" altLang="zh-CN" sz="2200" b="1" dirty="0" smtClean="0">
                <a:solidFill>
                  <a:srgbClr val="FF0000"/>
                </a:solidFill>
              </a:rPr>
              <a:t>&amp;</a:t>
            </a:r>
            <a:r>
              <a:rPr lang="en-US" altLang="zh-CN" sz="2200" b="1" i="1" dirty="0" smtClean="0"/>
              <a:t>x</a:t>
            </a:r>
            <a:r>
              <a:rPr lang="en-US" altLang="zh-CN" sz="2200" b="1" dirty="0" smtClean="0"/>
              <a:t>)  </a:t>
            </a:r>
            <a:r>
              <a:rPr lang="en-US" altLang="zh-CN" sz="2200" b="1" dirty="0" err="1" smtClean="0">
                <a:solidFill>
                  <a:srgbClr val="FF0000"/>
                </a:solidFill>
              </a:rPr>
              <a:t>const</a:t>
            </a:r>
            <a:r>
              <a:rPr lang="en-US" altLang="zh-CN" sz="2200" b="1" dirty="0" smtClean="0"/>
              <a:t>; // </a:t>
            </a:r>
            <a:r>
              <a:rPr lang="zh-CN" altLang="en-US" sz="2200" b="1" dirty="0" smtClean="0"/>
              <a:t>取对头元素</a:t>
            </a:r>
            <a:endParaRPr lang="zh-CN" altLang="en-US" sz="2200" b="1" dirty="0" smtClean="0"/>
          </a:p>
          <a:p>
            <a:pPr eaLnBrk="1" hangingPunct="1">
              <a:lnSpc>
                <a:spcPct val="80000"/>
              </a:lnSpc>
              <a:buFont typeface="Wingdings" panose="05000000000000000000" pitchFamily="2" charset="2"/>
              <a:buNone/>
            </a:pPr>
            <a:r>
              <a:rPr lang="en-US" altLang="zh-CN" sz="2200" b="1" dirty="0" smtClean="0"/>
              <a:t>          </a:t>
            </a:r>
            <a:r>
              <a:rPr lang="en-US" altLang="zh-CN" sz="2200" b="1" dirty="0" err="1" smtClean="0">
                <a:solidFill>
                  <a:srgbClr val="0000FF"/>
                </a:solidFill>
              </a:rPr>
              <a:t>error_code</a:t>
            </a:r>
            <a:r>
              <a:rPr lang="en-US" altLang="zh-CN" sz="2200" b="1" dirty="0" smtClean="0"/>
              <a:t> Append(</a:t>
            </a:r>
            <a:r>
              <a:rPr lang="en-US" altLang="zh-CN" sz="2200" b="1" dirty="0" err="1" smtClean="0">
                <a:solidFill>
                  <a:srgbClr val="FF0000"/>
                </a:solidFill>
              </a:rPr>
              <a:t>const</a:t>
            </a:r>
            <a:r>
              <a:rPr lang="en-US" altLang="zh-CN" sz="2200" b="1" dirty="0" smtClean="0"/>
              <a:t> </a:t>
            </a:r>
            <a:r>
              <a:rPr lang="en-US" altLang="zh-CN" sz="2200" b="1" dirty="0" err="1" smtClean="0">
                <a:solidFill>
                  <a:srgbClr val="0000FF"/>
                </a:solidFill>
              </a:rPr>
              <a:t>elemenType</a:t>
            </a:r>
            <a:r>
              <a:rPr lang="en-US" altLang="zh-CN" sz="2200" b="1" dirty="0" smtClean="0"/>
              <a:t> </a:t>
            </a:r>
            <a:r>
              <a:rPr lang="en-US" altLang="zh-CN" sz="2200" b="1" i="1" dirty="0" smtClean="0"/>
              <a:t>x</a:t>
            </a:r>
            <a:r>
              <a:rPr lang="en-US" altLang="zh-CN" sz="2200" b="1" dirty="0" smtClean="0"/>
              <a:t>);          //</a:t>
            </a:r>
            <a:r>
              <a:rPr lang="zh-CN" altLang="en-US" sz="2200" b="1" dirty="0" smtClean="0"/>
              <a:t> 入队</a:t>
            </a:r>
            <a:endParaRPr lang="zh-CN" altLang="en-US" sz="2200" b="1" dirty="0" smtClean="0"/>
          </a:p>
          <a:p>
            <a:pPr eaLnBrk="1" hangingPunct="1">
              <a:lnSpc>
                <a:spcPct val="80000"/>
              </a:lnSpc>
              <a:buFont typeface="Wingdings" panose="05000000000000000000" pitchFamily="2" charset="2"/>
              <a:buNone/>
            </a:pPr>
            <a:r>
              <a:rPr lang="en-US" altLang="zh-CN" sz="2200" b="1" dirty="0" smtClean="0"/>
              <a:t>          </a:t>
            </a:r>
            <a:r>
              <a:rPr lang="en-US" altLang="zh-CN" sz="2200" b="1" dirty="0" err="1" smtClean="0">
                <a:solidFill>
                  <a:srgbClr val="0000FF"/>
                </a:solidFill>
              </a:rPr>
              <a:t>error_code</a:t>
            </a:r>
            <a:r>
              <a:rPr lang="en-US" altLang="zh-CN" sz="2200" b="1" dirty="0" smtClean="0"/>
              <a:t> Serve();                                               // </a:t>
            </a:r>
            <a:r>
              <a:rPr lang="zh-CN" altLang="en-US" sz="2200" b="1" dirty="0" smtClean="0"/>
              <a:t>出队</a:t>
            </a:r>
            <a:endParaRPr lang="en-US" altLang="zh-CN" sz="2200" b="1" dirty="0" smtClean="0"/>
          </a:p>
          <a:p>
            <a:pPr>
              <a:lnSpc>
                <a:spcPct val="80000"/>
              </a:lnSpc>
              <a:buNone/>
            </a:pPr>
            <a:r>
              <a:rPr lang="en-US" altLang="zh-CN" sz="2400" b="1" dirty="0" smtClean="0">
                <a:solidFill>
                  <a:srgbClr val="FF0000"/>
                </a:solidFill>
              </a:rPr>
              <a:t>    </a:t>
            </a:r>
            <a:r>
              <a:rPr lang="en-US" altLang="zh-CN" sz="2200" b="1" dirty="0" smtClean="0">
                <a:solidFill>
                  <a:srgbClr val="FF0000"/>
                </a:solidFill>
              </a:rPr>
              <a:t>private:</a:t>
            </a:r>
            <a:endParaRPr lang="en-US" altLang="zh-CN" sz="2200" b="1" dirty="0">
              <a:solidFill>
                <a:srgbClr val="FF0000"/>
              </a:solidFill>
            </a:endParaRPr>
          </a:p>
          <a:p>
            <a:pPr eaLnBrk="1" hangingPunct="1">
              <a:buFont typeface="Wingdings" panose="05000000000000000000" pitchFamily="2" charset="2"/>
              <a:buNone/>
            </a:pPr>
            <a:r>
              <a:rPr lang="zh-CN" altLang="en-US" sz="2200" b="1" dirty="0" smtClean="0"/>
              <a:t>          队列的数据成员</a:t>
            </a:r>
            <a:endParaRPr lang="zh-CN" altLang="en-US" sz="2200" b="1" dirty="0" smtClean="0"/>
          </a:p>
          <a:p>
            <a:pPr eaLnBrk="1" hangingPunct="1">
              <a:buFont typeface="Wingdings" panose="05000000000000000000" pitchFamily="2" charset="2"/>
              <a:buNone/>
            </a:pPr>
            <a:r>
              <a:rPr lang="en-US" altLang="zh-CN" sz="2200" b="1" dirty="0" smtClean="0"/>
              <a:t>};</a:t>
            </a:r>
            <a:endParaRPr lang="en-US" altLang="zh-CN" sz="2200" b="1" dirty="0" smtClean="0"/>
          </a:p>
        </p:txBody>
      </p:sp>
      <p:grpSp>
        <p:nvGrpSpPr>
          <p:cNvPr id="13" name="组合 12"/>
          <p:cNvGrpSpPr/>
          <p:nvPr/>
        </p:nvGrpSpPr>
        <p:grpSpPr>
          <a:xfrm>
            <a:off x="555639" y="100392"/>
            <a:ext cx="6248386" cy="661941"/>
            <a:chOff x="555639" y="100392"/>
            <a:chExt cx="6248386" cy="661941"/>
          </a:xfrm>
        </p:grpSpPr>
        <p:sp>
          <p:nvSpPr>
            <p:cNvPr id="14" name="Freeform 5"/>
            <p:cNvSpPr/>
            <p:nvPr/>
          </p:nvSpPr>
          <p:spPr bwMode="auto">
            <a:xfrm>
              <a:off x="555639" y="100392"/>
              <a:ext cx="801702" cy="63798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5" name="TextBox 6"/>
            <p:cNvSpPr txBox="1">
              <a:spLocks noChangeArrowheads="1"/>
            </p:cNvSpPr>
            <p:nvPr/>
          </p:nvSpPr>
          <p:spPr bwMode="auto">
            <a:xfrm>
              <a:off x="555639" y="116026"/>
              <a:ext cx="6248386"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3.2 </a:t>
              </a:r>
              <a:r>
                <a:rPr lang="zh-CN" altLang="en-US" sz="3600" b="1" dirty="0" smtClean="0">
                  <a:latin typeface="黑体" panose="02010609060101010101" pitchFamily="49" charset="-122"/>
                  <a:ea typeface="黑体" panose="02010609060101010101" pitchFamily="49" charset="-122"/>
                </a:rPr>
                <a:t>队列</a:t>
              </a:r>
              <a:r>
                <a:rPr lang="zh-CN" altLang="en-US" sz="3600" b="1" dirty="0">
                  <a:latin typeface="黑体" panose="02010609060101010101" pitchFamily="49" charset="-122"/>
                  <a:ea typeface="黑体" panose="02010609060101010101" pitchFamily="49" charset="-122"/>
                </a:rPr>
                <a:t>的定义和</a:t>
              </a:r>
              <a:r>
                <a:rPr lang="zh-CN" altLang="en-US" sz="3600" b="1" dirty="0" smtClean="0">
                  <a:latin typeface="黑体" panose="02010609060101010101" pitchFamily="49" charset="-122"/>
                  <a:ea typeface="黑体" panose="02010609060101010101" pitchFamily="49" charset="-122"/>
                </a:rPr>
                <a:t>运算</a:t>
              </a:r>
              <a:endParaRPr lang="zh-CN" altLang="en-US" sz="3600" b="1" dirty="0">
                <a:latin typeface="黑体" panose="02010609060101010101" pitchFamily="49" charset="-122"/>
                <a:ea typeface="黑体" panose="02010609060101010101" pitchFamily="49" charset="-122"/>
              </a:endParaRPr>
            </a:p>
          </p:txBody>
        </p:sp>
        <p:pic>
          <p:nvPicPr>
            <p:cNvPr id="16" name="图片 15" descr="12.jpg"/>
            <p:cNvPicPr>
              <a:picLocks noChangeAspect="1"/>
            </p:cNvPicPr>
            <p:nvPr/>
          </p:nvPicPr>
          <p:blipFill>
            <a:blip r:embed="rId1" cstate="print"/>
            <a:stretch>
              <a:fillRect/>
            </a:stretch>
          </p:blipFill>
          <p:spPr>
            <a:xfrm>
              <a:off x="737681" y="244633"/>
              <a:ext cx="446172" cy="414954"/>
            </a:xfrm>
            <a:prstGeom prst="rect">
              <a:avLst/>
            </a:prstGeom>
          </p:spPr>
        </p:pic>
      </p:grpSp>
      <p:sp>
        <p:nvSpPr>
          <p:cNvPr id="17" name="标题 9217"/>
          <p:cNvSpPr txBox="1">
            <a:spLocks noChangeArrowheads="1"/>
          </p:cNvSpPr>
          <p:nvPr/>
        </p:nvSpPr>
        <p:spPr bwMode="auto">
          <a:xfrm>
            <a:off x="302840" y="764704"/>
            <a:ext cx="8229600" cy="660930"/>
          </a:xfrm>
          <a:prstGeom prst="rect">
            <a:avLst/>
          </a:prstGeom>
          <a:noFill/>
          <a:ln w="9525">
            <a:noFill/>
            <a:miter lim="800000"/>
          </a:ln>
        </p:spPr>
        <p:txBody>
          <a:bodyPr vert="horz" wrap="square" lIns="91440" tIns="45720" rIns="91440" bIns="46800" numCol="1" anchor="b" anchorCtr="0" compatLnSpc="1">
            <a:normAutofit/>
          </a:bodyPr>
          <a:lstStyle>
            <a:lvl1pPr algn="l" rtl="0" fontAlgn="base">
              <a:spcBef>
                <a:spcPct val="0"/>
              </a:spcBef>
              <a:spcAft>
                <a:spcPct val="0"/>
              </a:spcAft>
              <a:defRPr sz="3600" b="1" kern="1200" baseline="0">
                <a:solidFill>
                  <a:schemeClr val="tx1"/>
                </a:solidFill>
                <a:latin typeface="黑体" panose="02010609060101010101" pitchFamily="49" charset="-122"/>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a:lstStyle>
          <a:p>
            <a:pPr marL="342900" indent="-342900">
              <a:lnSpc>
                <a:spcPct val="80000"/>
              </a:lnSpc>
              <a:spcBef>
                <a:spcPct val="20000"/>
              </a:spcBef>
              <a:buClr>
                <a:srgbClr val="FF0000"/>
              </a:buClr>
              <a:buFont typeface="Wingdings" panose="05000000000000000000" pitchFamily="2" charset="2"/>
              <a:buChar char="Ø"/>
            </a:pPr>
            <a:r>
              <a:rPr lang="en-US" altLang="zh-CN" sz="2800" dirty="0" smtClean="0">
                <a:latin typeface="Times New Roman" panose="02020603050405020304" pitchFamily="18" charset="0"/>
                <a:ea typeface="仿宋" panose="02010609060101010101" pitchFamily="49" charset="-122"/>
                <a:cs typeface="+mn-cs"/>
              </a:rPr>
              <a:t>3.1.2  </a:t>
            </a:r>
            <a:r>
              <a:rPr lang="zh-CN" altLang="en-US" sz="2800" dirty="0" smtClean="0">
                <a:latin typeface="Times New Roman" panose="02020603050405020304" pitchFamily="18" charset="0"/>
                <a:ea typeface="仿宋" panose="02010609060101010101" pitchFamily="49" charset="-122"/>
                <a:cs typeface="+mn-cs"/>
              </a:rPr>
              <a:t>队列的运算</a:t>
            </a:r>
            <a:endParaRPr lang="zh-CN" altLang="en-US" sz="2800" dirty="0">
              <a:latin typeface="Times New Roman" panose="02020603050405020304" pitchFamily="18" charset="0"/>
              <a:ea typeface="仿宋" panose="02010609060101010101" pitchFamily="49" charset="-122"/>
              <a:cs typeface="+mn-cs"/>
            </a:endParaRPr>
          </a:p>
        </p:txBody>
      </p:sp>
      <p:sp>
        <p:nvSpPr>
          <p:cNvPr id="2" name="矩形 1"/>
          <p:cNvSpPr/>
          <p:nvPr/>
        </p:nvSpPr>
        <p:spPr>
          <a:xfrm>
            <a:off x="4206344" y="5820175"/>
            <a:ext cx="4136069" cy="369332"/>
          </a:xfrm>
          <a:prstGeom prst="rect">
            <a:avLst/>
          </a:prstGeom>
        </p:spPr>
        <p:txBody>
          <a:bodyPr wrap="none">
            <a:spAutoFit/>
          </a:bodyPr>
          <a:lstStyle/>
          <a:p>
            <a:r>
              <a:rPr lang="zh-CN" altLang="en-US" b="1" dirty="0">
                <a:solidFill>
                  <a:srgbClr val="0000FF"/>
                </a:solidFill>
              </a:rPr>
              <a:t>对类的函数成员和数据成员的接口控制</a:t>
            </a:r>
            <a:endParaRPr lang="zh-CN" altLang="en-US" dirty="0">
              <a:solidFill>
                <a:srgbClr val="0000FF"/>
              </a:solidFill>
            </a:endParaRPr>
          </a:p>
        </p:txBody>
      </p:sp>
      <p:grpSp>
        <p:nvGrpSpPr>
          <p:cNvPr id="4" name="组合 3"/>
          <p:cNvGrpSpPr/>
          <p:nvPr/>
        </p:nvGrpSpPr>
        <p:grpSpPr>
          <a:xfrm>
            <a:off x="3916150" y="5373216"/>
            <a:ext cx="5775750" cy="427794"/>
            <a:chOff x="969438" y="5757835"/>
            <a:chExt cx="5775750" cy="427794"/>
          </a:xfrm>
        </p:grpSpPr>
        <p:sp>
          <p:nvSpPr>
            <p:cNvPr id="3" name="文本框 2"/>
            <p:cNvSpPr txBox="1"/>
            <p:nvPr/>
          </p:nvSpPr>
          <p:spPr>
            <a:xfrm>
              <a:off x="969438" y="5816297"/>
              <a:ext cx="5775750" cy="369332"/>
            </a:xfrm>
            <a:prstGeom prst="rect">
              <a:avLst/>
            </a:prstGeom>
            <a:noFill/>
          </p:spPr>
          <p:txBody>
            <a:bodyPr wrap="square" rtlCol="0">
              <a:spAutoFit/>
            </a:bodyPr>
            <a:lstStyle/>
            <a:p>
              <a:r>
                <a:rPr lang="zh-CN" altLang="en-US" b="1" dirty="0" smtClean="0">
                  <a:solidFill>
                    <a:srgbClr val="FF0000"/>
                  </a:solidFill>
                </a:rPr>
                <a:t>    上述</a:t>
              </a:r>
              <a:r>
                <a:rPr lang="zh-CN" altLang="en-US" b="1" dirty="0">
                  <a:solidFill>
                    <a:srgbClr val="FF0000"/>
                  </a:solidFill>
                </a:rPr>
                <a:t>类的描述是否还需要补充什么</a:t>
              </a:r>
              <a:r>
                <a:rPr lang="zh-CN" altLang="en-US" b="1" dirty="0" smtClean="0">
                  <a:solidFill>
                    <a:srgbClr val="FF0000"/>
                  </a:solidFill>
                </a:rPr>
                <a:t>？</a:t>
              </a:r>
              <a:endParaRPr lang="zh-CN" altLang="en-US" b="1" dirty="0">
                <a:solidFill>
                  <a:srgbClr val="FF0000"/>
                </a:solidFill>
              </a:endParaRPr>
            </a:p>
          </p:txBody>
        </p:sp>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9438" y="5757835"/>
              <a:ext cx="290194" cy="388497"/>
            </a:xfrm>
            <a:prstGeom prst="rect">
              <a:avLst/>
            </a:prstGeom>
          </p:spPr>
        </p:pic>
      </p:grpSp>
      <p:sp>
        <p:nvSpPr>
          <p:cNvPr id="5" name="灯片编号占位符 4"/>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blinds(horizontal)">
                                      <p:cBhvr>
                                        <p:cTn id="7" dur="500"/>
                                        <p:tgtEl>
                                          <p:spTgt spid="13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blinds(horizontal)">
                                      <p:cBhvr>
                                        <p:cTn id="12" dur="500"/>
                                        <p:tgtEl>
                                          <p:spTgt spid="133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Effect transition="in" filter="blinds(horizontal)">
                                      <p:cBhvr>
                                        <p:cTn id="17" dur="500"/>
                                        <p:tgtEl>
                                          <p:spTgt spid="133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315">
                                            <p:txEl>
                                              <p:pRg st="3" end="3"/>
                                            </p:txEl>
                                          </p:spTgt>
                                        </p:tgtEl>
                                        <p:attrNameLst>
                                          <p:attrName>style.visibility</p:attrName>
                                        </p:attrNameLst>
                                      </p:cBhvr>
                                      <p:to>
                                        <p:strVal val="visible"/>
                                      </p:to>
                                    </p:set>
                                    <p:animEffect transition="in" filter="blinds(horizontal)">
                                      <p:cBhvr>
                                        <p:cTn id="22" dur="500"/>
                                        <p:tgtEl>
                                          <p:spTgt spid="133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315">
                                            <p:txEl>
                                              <p:pRg st="4" end="4"/>
                                            </p:txEl>
                                          </p:spTgt>
                                        </p:tgtEl>
                                        <p:attrNameLst>
                                          <p:attrName>style.visibility</p:attrName>
                                        </p:attrNameLst>
                                      </p:cBhvr>
                                      <p:to>
                                        <p:strVal val="visible"/>
                                      </p:to>
                                    </p:set>
                                    <p:animEffect transition="in" filter="blinds(horizontal)">
                                      <p:cBhvr>
                                        <p:cTn id="27" dur="500"/>
                                        <p:tgtEl>
                                          <p:spTgt spid="133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315">
                                            <p:txEl>
                                              <p:pRg st="5" end="5"/>
                                            </p:txEl>
                                          </p:spTgt>
                                        </p:tgtEl>
                                        <p:attrNameLst>
                                          <p:attrName>style.visibility</p:attrName>
                                        </p:attrNameLst>
                                      </p:cBhvr>
                                      <p:to>
                                        <p:strVal val="visible"/>
                                      </p:to>
                                    </p:set>
                                    <p:animEffect transition="in" filter="blinds(horizontal)">
                                      <p:cBhvr>
                                        <p:cTn id="32" dur="500"/>
                                        <p:tgtEl>
                                          <p:spTgt spid="133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315">
                                            <p:txEl>
                                              <p:pRg st="6" end="6"/>
                                            </p:txEl>
                                          </p:spTgt>
                                        </p:tgtEl>
                                        <p:attrNameLst>
                                          <p:attrName>style.visibility</p:attrName>
                                        </p:attrNameLst>
                                      </p:cBhvr>
                                      <p:to>
                                        <p:strVal val="visible"/>
                                      </p:to>
                                    </p:set>
                                    <p:animEffect transition="in" filter="blinds(horizontal)">
                                      <p:cBhvr>
                                        <p:cTn id="37" dur="500"/>
                                        <p:tgtEl>
                                          <p:spTgt spid="1331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315">
                                            <p:txEl>
                                              <p:pRg st="7" end="7"/>
                                            </p:txEl>
                                          </p:spTgt>
                                        </p:tgtEl>
                                        <p:attrNameLst>
                                          <p:attrName>style.visibility</p:attrName>
                                        </p:attrNameLst>
                                      </p:cBhvr>
                                      <p:to>
                                        <p:strVal val="visible"/>
                                      </p:to>
                                    </p:set>
                                    <p:animEffect transition="in" filter="blinds(horizontal)">
                                      <p:cBhvr>
                                        <p:cTn id="42" dur="500"/>
                                        <p:tgtEl>
                                          <p:spTgt spid="1331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315">
                                            <p:txEl>
                                              <p:pRg st="8" end="8"/>
                                            </p:txEl>
                                          </p:spTgt>
                                        </p:tgtEl>
                                        <p:attrNameLst>
                                          <p:attrName>style.visibility</p:attrName>
                                        </p:attrNameLst>
                                      </p:cBhvr>
                                      <p:to>
                                        <p:strVal val="visible"/>
                                      </p:to>
                                    </p:set>
                                    <p:animEffect transition="in" filter="blinds(horizontal)">
                                      <p:cBhvr>
                                        <p:cTn id="47" dur="500"/>
                                        <p:tgtEl>
                                          <p:spTgt spid="1331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3315">
                                            <p:txEl>
                                              <p:pRg st="9" end="9"/>
                                            </p:txEl>
                                          </p:spTgt>
                                        </p:tgtEl>
                                        <p:attrNameLst>
                                          <p:attrName>style.visibility</p:attrName>
                                        </p:attrNameLst>
                                      </p:cBhvr>
                                      <p:to>
                                        <p:strVal val="visible"/>
                                      </p:to>
                                    </p:set>
                                    <p:animEffect transition="in" filter="blinds(horizontal)">
                                      <p:cBhvr>
                                        <p:cTn id="52" dur="500"/>
                                        <p:tgtEl>
                                          <p:spTgt spid="1331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3315">
                                            <p:txEl>
                                              <p:pRg st="10" end="10"/>
                                            </p:txEl>
                                          </p:spTgt>
                                        </p:tgtEl>
                                        <p:attrNameLst>
                                          <p:attrName>style.visibility</p:attrName>
                                        </p:attrNameLst>
                                      </p:cBhvr>
                                      <p:to>
                                        <p:strVal val="visible"/>
                                      </p:to>
                                    </p:set>
                                    <p:animEffect transition="in" filter="blinds(horizontal)">
                                      <p:cBhvr>
                                        <p:cTn id="57" dur="500"/>
                                        <p:tgtEl>
                                          <p:spTgt spid="1331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3315">
                                            <p:txEl>
                                              <p:pRg st="11" end="11"/>
                                            </p:txEl>
                                          </p:spTgt>
                                        </p:tgtEl>
                                        <p:attrNameLst>
                                          <p:attrName>style.visibility</p:attrName>
                                        </p:attrNameLst>
                                      </p:cBhvr>
                                      <p:to>
                                        <p:strVal val="visible"/>
                                      </p:to>
                                    </p:set>
                                    <p:animEffect transition="in" filter="blinds(horizontal)">
                                      <p:cBhvr>
                                        <p:cTn id="62" dur="500"/>
                                        <p:tgtEl>
                                          <p:spTgt spid="13315">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
                                        </p:tgtEl>
                                        <p:attrNameLst>
                                          <p:attrName>style.visibility</p:attrName>
                                        </p:attrNameLst>
                                      </p:cBhvr>
                                      <p:to>
                                        <p:strVal val="visible"/>
                                      </p:to>
                                    </p:set>
                                    <p:anim calcmode="lin" valueType="num">
                                      <p:cBhvr additive="base">
                                        <p:cTn id="67" dur="500" fill="hold"/>
                                        <p:tgtEl>
                                          <p:spTgt spid="4"/>
                                        </p:tgtEl>
                                        <p:attrNameLst>
                                          <p:attrName>ppt_x</p:attrName>
                                        </p:attrNameLst>
                                      </p:cBhvr>
                                      <p:tavLst>
                                        <p:tav tm="0">
                                          <p:val>
                                            <p:strVal val="#ppt_x"/>
                                          </p:val>
                                        </p:tav>
                                        <p:tav tm="100000">
                                          <p:val>
                                            <p:strVal val="#ppt_x"/>
                                          </p:val>
                                        </p:tav>
                                      </p:tavLst>
                                    </p:anim>
                                    <p:anim calcmode="lin" valueType="num">
                                      <p:cBhvr additive="base">
                                        <p:cTn id="6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文本占位符 14338"/>
          <p:cNvSpPr>
            <a:spLocks noGrp="1" noChangeArrowheads="1"/>
          </p:cNvSpPr>
          <p:nvPr>
            <p:ph type="body" sz="half" idx="1"/>
          </p:nvPr>
        </p:nvSpPr>
        <p:spPr>
          <a:xfrm>
            <a:off x="510974" y="986714"/>
            <a:ext cx="8453514" cy="4967287"/>
          </a:xfrm>
        </p:spPr>
        <p:txBody>
          <a:bodyPr/>
          <a:lstStyle/>
          <a:p>
            <a:pPr eaLnBrk="1" hangingPunct="1">
              <a:lnSpc>
                <a:spcPct val="80000"/>
              </a:lnSpc>
              <a:buClr>
                <a:srgbClr val="FF0000"/>
              </a:buClr>
              <a:buFont typeface="Wingdings" panose="05000000000000000000" pitchFamily="2" charset="2"/>
              <a:buChar char="Ø"/>
            </a:pPr>
            <a:r>
              <a:rPr lang="en-US" altLang="zh-CN" sz="2800" b="1" dirty="0" smtClean="0"/>
              <a:t>3.3.1 </a:t>
            </a:r>
            <a:r>
              <a:rPr lang="zh-CN" altLang="en-US" sz="2800" b="1" dirty="0"/>
              <a:t>存储</a:t>
            </a:r>
            <a:r>
              <a:rPr lang="zh-CN" altLang="en-US" sz="2800" b="1" dirty="0" smtClean="0"/>
              <a:t>结构</a:t>
            </a:r>
            <a:r>
              <a:rPr lang="zh-CN" altLang="en-US" sz="2000" b="1" dirty="0" smtClean="0"/>
              <a:t>  </a:t>
            </a:r>
            <a:endParaRPr lang="zh-CN" altLang="en-US" sz="2000" b="1" dirty="0" smtClean="0"/>
          </a:p>
          <a:p>
            <a:pPr lvl="1" eaLnBrk="1" hangingPunct="1">
              <a:buClr>
                <a:srgbClr val="FF0000"/>
              </a:buClr>
            </a:pPr>
            <a:r>
              <a:rPr lang="zh-CN" altLang="en-US" sz="2400" b="1" dirty="0"/>
              <a:t>与顺序栈的讨论</a:t>
            </a:r>
            <a:r>
              <a:rPr lang="zh-CN" altLang="en-US" sz="2400" b="1" dirty="0" smtClean="0"/>
              <a:t>类似</a:t>
            </a:r>
            <a:r>
              <a:rPr lang="en-US" altLang="zh-CN" sz="2400" b="1" dirty="0" smtClean="0"/>
              <a:t>: </a:t>
            </a:r>
            <a:endParaRPr lang="en-US" altLang="zh-CN" sz="2200" b="1" dirty="0" smtClean="0"/>
          </a:p>
          <a:p>
            <a:pPr lvl="1" eaLnBrk="1" hangingPunct="1">
              <a:buClr>
                <a:srgbClr val="FF0000"/>
              </a:buClr>
            </a:pPr>
            <a:r>
              <a:rPr lang="zh-CN" altLang="en-US" sz="2200" b="1" dirty="0" smtClean="0"/>
              <a:t>假设有一个足够大的连续的存储空间</a:t>
            </a:r>
            <a:r>
              <a:rPr lang="en-US" altLang="zh-CN" sz="2200" b="1" dirty="0" smtClean="0"/>
              <a:t>(</a:t>
            </a:r>
            <a:r>
              <a:rPr lang="zh-CN" altLang="en-US" sz="2200" b="1" dirty="0" smtClean="0"/>
              <a:t>数组</a:t>
            </a:r>
            <a:r>
              <a:rPr lang="en-US" altLang="zh-CN" sz="2200" b="1" dirty="0" smtClean="0"/>
              <a:t>)</a:t>
            </a:r>
            <a:r>
              <a:rPr lang="en-US" altLang="zh-CN" sz="2200" b="1" dirty="0" smtClean="0">
                <a:solidFill>
                  <a:srgbClr val="0000FF"/>
                </a:solidFill>
              </a:rPr>
              <a:t>data</a:t>
            </a:r>
            <a:r>
              <a:rPr lang="en-US" altLang="zh-CN" sz="2200" b="1" dirty="0" smtClean="0"/>
              <a:t>,</a:t>
            </a:r>
            <a:r>
              <a:rPr lang="zh-CN" altLang="en-US" sz="2200" b="1" dirty="0" smtClean="0"/>
              <a:t>可用于存储队列的元素</a:t>
            </a:r>
            <a:r>
              <a:rPr lang="en-US" altLang="zh-CN" sz="2200" b="1" dirty="0" smtClean="0"/>
              <a:t>;</a:t>
            </a:r>
            <a:endParaRPr lang="zh-CN" altLang="en-US" sz="2200" b="1" dirty="0" smtClean="0"/>
          </a:p>
          <a:p>
            <a:pPr lvl="1" eaLnBrk="1" hangingPunct="1">
              <a:buClr>
                <a:srgbClr val="FF0000"/>
              </a:buClr>
            </a:pPr>
            <a:r>
              <a:rPr lang="zh-CN" altLang="en-US" sz="2200" b="1" dirty="0" smtClean="0"/>
              <a:t>则可将队列中元素连续地存储到数组的各元素</a:t>
            </a:r>
            <a:r>
              <a:rPr lang="en-US" altLang="zh-CN" sz="2200" b="1" dirty="0" smtClean="0"/>
              <a:t>-</a:t>
            </a:r>
            <a:r>
              <a:rPr lang="zh-CN" altLang="en-US" sz="2200" b="1" dirty="0" smtClean="0">
                <a:solidFill>
                  <a:srgbClr val="FF0000"/>
                </a:solidFill>
              </a:rPr>
              <a:t>顺序存储方式</a:t>
            </a:r>
            <a:r>
              <a:rPr lang="en-US" altLang="zh-CN" sz="2200" b="1" dirty="0" smtClean="0"/>
              <a:t>;</a:t>
            </a:r>
            <a:endParaRPr lang="zh-CN" altLang="en-US" sz="2200" b="1" dirty="0" smtClean="0"/>
          </a:p>
          <a:p>
            <a:pPr lvl="1" eaLnBrk="1" hangingPunct="1">
              <a:buClr>
                <a:srgbClr val="FF0000"/>
              </a:buClr>
            </a:pPr>
            <a:r>
              <a:rPr lang="zh-CN" altLang="en-US" sz="2200" b="1" dirty="0" smtClean="0"/>
              <a:t>由此得到</a:t>
            </a:r>
            <a:r>
              <a:rPr lang="zh-CN" altLang="en-US" sz="2200" b="1" dirty="0" smtClean="0">
                <a:solidFill>
                  <a:srgbClr val="FF0000"/>
                </a:solidFill>
              </a:rPr>
              <a:t>顺序队列</a:t>
            </a:r>
            <a:r>
              <a:rPr lang="en-US" altLang="zh-CN" sz="2200" b="1" dirty="0" smtClean="0">
                <a:solidFill>
                  <a:srgbClr val="000000"/>
                </a:solidFill>
              </a:rPr>
              <a:t>(</a:t>
            </a:r>
            <a:r>
              <a:rPr lang="en-US" altLang="zh-CN" sz="2400" b="1" dirty="0" smtClean="0">
                <a:solidFill>
                  <a:srgbClr val="0000FF"/>
                </a:solidFill>
              </a:rPr>
              <a:t>Sequence </a:t>
            </a:r>
            <a:r>
              <a:rPr lang="en-US" altLang="zh-CN" sz="2400" b="1" dirty="0">
                <a:solidFill>
                  <a:srgbClr val="0000FF"/>
                </a:solidFill>
              </a:rPr>
              <a:t>Queue</a:t>
            </a:r>
            <a:r>
              <a:rPr lang="en-US" altLang="zh-CN" sz="2200" b="1" dirty="0" smtClean="0">
                <a:solidFill>
                  <a:srgbClr val="000000"/>
                </a:solidFill>
              </a:rPr>
              <a:t>)</a:t>
            </a:r>
            <a:r>
              <a:rPr lang="zh-CN" altLang="en-US" sz="2200" b="1" dirty="0" smtClean="0"/>
              <a:t>，如下图所示：</a:t>
            </a:r>
            <a:endParaRPr lang="zh-CN" altLang="en-US" sz="2200" b="1" dirty="0" smtClean="0"/>
          </a:p>
          <a:p>
            <a:pPr lvl="1" eaLnBrk="1" hangingPunct="1">
              <a:lnSpc>
                <a:spcPct val="80000"/>
              </a:lnSpc>
            </a:pPr>
            <a:endParaRPr lang="zh-CN" altLang="en-US" sz="1400" b="1" dirty="0" smtClean="0"/>
          </a:p>
          <a:p>
            <a:pPr eaLnBrk="1" hangingPunct="1">
              <a:lnSpc>
                <a:spcPct val="80000"/>
              </a:lnSpc>
            </a:pPr>
            <a:endParaRPr lang="zh-CN" altLang="en-US" sz="1800" b="1" dirty="0" smtClean="0"/>
          </a:p>
          <a:p>
            <a:pPr eaLnBrk="1" hangingPunct="1">
              <a:lnSpc>
                <a:spcPct val="80000"/>
              </a:lnSpc>
            </a:pPr>
            <a:endParaRPr lang="zh-CN" altLang="en-US" sz="1800" dirty="0" smtClean="0"/>
          </a:p>
          <a:p>
            <a:pPr eaLnBrk="1" hangingPunct="1">
              <a:lnSpc>
                <a:spcPct val="80000"/>
              </a:lnSpc>
            </a:pPr>
            <a:endParaRPr lang="zh-CN" altLang="en-US" sz="1800" b="1" dirty="0" smtClean="0"/>
          </a:p>
          <a:p>
            <a:pPr eaLnBrk="1" hangingPunct="1">
              <a:lnSpc>
                <a:spcPct val="80000"/>
              </a:lnSpc>
            </a:pPr>
            <a:endParaRPr lang="zh-CN" altLang="en-US" sz="1800" b="1" dirty="0" smtClean="0"/>
          </a:p>
          <a:p>
            <a:pPr eaLnBrk="1" hangingPunct="1">
              <a:lnSpc>
                <a:spcPct val="80000"/>
              </a:lnSpc>
            </a:pPr>
            <a:endParaRPr lang="zh-CN" altLang="en-US" sz="2000" b="1" dirty="0" smtClean="0"/>
          </a:p>
          <a:p>
            <a:pPr eaLnBrk="1" hangingPunct="1">
              <a:lnSpc>
                <a:spcPct val="80000"/>
              </a:lnSpc>
            </a:pPr>
            <a:endParaRPr lang="zh-CN" altLang="en-US" sz="2000" b="1" dirty="0" smtClean="0"/>
          </a:p>
          <a:p>
            <a:pPr eaLnBrk="1" hangingPunct="1">
              <a:lnSpc>
                <a:spcPct val="80000"/>
              </a:lnSpc>
              <a:buClr>
                <a:srgbClr val="FF0000"/>
              </a:buClr>
              <a:buFont typeface="Wingdings" panose="05000000000000000000" pitchFamily="2" charset="2"/>
              <a:buChar char="n"/>
            </a:pPr>
            <a:r>
              <a:rPr lang="zh-CN" altLang="en-US" sz="2000" b="1" dirty="0" smtClean="0"/>
              <a:t>说明</a:t>
            </a:r>
            <a:endParaRPr lang="zh-CN" altLang="en-US" sz="2000" b="1" dirty="0" smtClean="0"/>
          </a:p>
          <a:p>
            <a:pPr lvl="1" eaLnBrk="1" hangingPunct="1">
              <a:buClr>
                <a:srgbClr val="FF0000"/>
              </a:buClr>
            </a:pPr>
            <a:r>
              <a:rPr lang="zh-CN" altLang="en-US" sz="2000" b="1" dirty="0" smtClean="0">
                <a:latin typeface="楷体_GB2312" pitchFamily="1" charset="-122"/>
              </a:rPr>
              <a:t>设置了一个计数变量</a:t>
            </a:r>
            <a:r>
              <a:rPr lang="en-US" altLang="zh-CN" sz="2000" b="1" dirty="0" smtClean="0">
                <a:solidFill>
                  <a:srgbClr val="0000FF"/>
                </a:solidFill>
                <a:latin typeface="楷体_GB2312" pitchFamily="1" charset="-122"/>
              </a:rPr>
              <a:t>count</a:t>
            </a:r>
            <a:r>
              <a:rPr lang="zh-CN" altLang="en-US" sz="2000" b="1" dirty="0" smtClean="0">
                <a:latin typeface="楷体_GB2312" pitchFamily="1" charset="-122"/>
              </a:rPr>
              <a:t>，</a:t>
            </a:r>
            <a:r>
              <a:rPr lang="zh-CN" altLang="en-US" sz="2000" b="1" dirty="0"/>
              <a:t>以记录队列中的元素个数</a:t>
            </a:r>
            <a:r>
              <a:rPr lang="zh-CN" altLang="en-US" sz="2000" b="1" dirty="0" smtClean="0">
                <a:latin typeface="楷体_GB2312" pitchFamily="1" charset="-122"/>
              </a:rPr>
              <a:t>。</a:t>
            </a:r>
            <a:endParaRPr lang="zh-CN" altLang="en-US" sz="2000" b="1" dirty="0" smtClean="0">
              <a:latin typeface="楷体_GB2312" pitchFamily="1" charset="-122"/>
            </a:endParaRPr>
          </a:p>
          <a:p>
            <a:pPr lvl="1" eaLnBrk="1" hangingPunct="1">
              <a:buClr>
                <a:srgbClr val="FF0000"/>
              </a:buClr>
            </a:pPr>
            <a:r>
              <a:rPr lang="zh-CN" altLang="en-US" sz="2000" b="1" dirty="0" smtClean="0">
                <a:latin typeface="楷体_GB2312" pitchFamily="1" charset="-122"/>
              </a:rPr>
              <a:t>将数组</a:t>
            </a:r>
            <a:r>
              <a:rPr lang="en-US" altLang="zh-CN" sz="2000" b="1" dirty="0" smtClean="0">
                <a:solidFill>
                  <a:srgbClr val="0000FF"/>
                </a:solidFill>
                <a:latin typeface="楷体_GB2312" pitchFamily="1" charset="-122"/>
              </a:rPr>
              <a:t>data</a:t>
            </a:r>
            <a:r>
              <a:rPr lang="zh-CN" altLang="en-US" sz="2000" b="1" dirty="0" smtClean="0">
                <a:latin typeface="楷体_GB2312" pitchFamily="1" charset="-122"/>
              </a:rPr>
              <a:t>和</a:t>
            </a:r>
            <a:r>
              <a:rPr lang="en-US" altLang="zh-CN" sz="2000" b="1" dirty="0" smtClean="0">
                <a:solidFill>
                  <a:srgbClr val="0000FF"/>
                </a:solidFill>
                <a:latin typeface="楷体_GB2312" pitchFamily="1" charset="-122"/>
              </a:rPr>
              <a:t>count</a:t>
            </a:r>
            <a:r>
              <a:rPr lang="zh-CN" altLang="en-US" sz="2000" b="1" dirty="0" smtClean="0">
                <a:latin typeface="楷体_GB2312" pitchFamily="1" charset="-122"/>
              </a:rPr>
              <a:t>作为类</a:t>
            </a:r>
            <a:r>
              <a:rPr lang="en-US" altLang="zh-CN" sz="2000" b="1" dirty="0" smtClean="0">
                <a:latin typeface="楷体_GB2312" pitchFamily="1" charset="-122"/>
              </a:rPr>
              <a:t>Queu</a:t>
            </a:r>
            <a:r>
              <a:rPr lang="en-US" altLang="zh-CN" sz="2000" b="1" dirty="0">
                <a:latin typeface="楷体_GB2312" pitchFamily="1" charset="-122"/>
              </a:rPr>
              <a:t>e</a:t>
            </a:r>
            <a:r>
              <a:rPr lang="zh-CN" altLang="en-US" sz="2000" b="1" dirty="0" smtClean="0">
                <a:latin typeface="楷体_GB2312" pitchFamily="1" charset="-122"/>
              </a:rPr>
              <a:t>的数据成员。</a:t>
            </a:r>
            <a:endParaRPr lang="zh-CN" altLang="en-US" sz="2000" b="1" dirty="0" smtClean="0">
              <a:latin typeface="楷体_GB2312" pitchFamily="1" charset="-122"/>
            </a:endParaRPr>
          </a:p>
        </p:txBody>
      </p:sp>
      <p:sp>
        <p:nvSpPr>
          <p:cNvPr id="14340" name="矩形标注 14339"/>
          <p:cNvSpPr>
            <a:spLocks noChangeArrowheads="1"/>
          </p:cNvSpPr>
          <p:nvPr/>
        </p:nvSpPr>
        <p:spPr bwMode="auto">
          <a:xfrm>
            <a:off x="7092280" y="332656"/>
            <a:ext cx="1807245" cy="431800"/>
          </a:xfrm>
          <a:prstGeom prst="wedgeRectCallout">
            <a:avLst>
              <a:gd name="adj1" fmla="val -91970"/>
              <a:gd name="adj2" fmla="val -12500"/>
            </a:avLst>
          </a:prstGeom>
          <a:solidFill>
            <a:srgbClr val="FFFFFF"/>
          </a:solidFill>
          <a:ln w="9525">
            <a:solidFill>
              <a:srgbClr val="000000"/>
            </a:solidFill>
            <a:miter lim="800000"/>
          </a:ln>
        </p:spPr>
        <p:txBody>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ctr"/>
            <a:r>
              <a:rPr lang="zh-CN" altLang="en-US" dirty="0" smtClean="0">
                <a:solidFill>
                  <a:srgbClr val="FF0000"/>
                </a:solidFill>
                <a:latin typeface="Arial" panose="020B0604020202020204" pitchFamily="34" charset="0"/>
              </a:rPr>
              <a:t>队列的</a:t>
            </a:r>
            <a:r>
              <a:rPr lang="zh-CN" altLang="en-US" dirty="0">
                <a:solidFill>
                  <a:srgbClr val="FF0000"/>
                </a:solidFill>
                <a:latin typeface="Arial" panose="020B0604020202020204" pitchFamily="34" charset="0"/>
              </a:rPr>
              <a:t>存储结构</a:t>
            </a:r>
            <a:endParaRPr lang="zh-CN" altLang="en-US" dirty="0">
              <a:solidFill>
                <a:srgbClr val="FF0000"/>
              </a:solidFill>
              <a:latin typeface="Arial" panose="020B0604020202020204" pitchFamily="34" charset="0"/>
            </a:endParaRPr>
          </a:p>
        </p:txBody>
      </p:sp>
      <p:sp>
        <p:nvSpPr>
          <p:cNvPr id="14360" name="矩形 14359"/>
          <p:cNvSpPr>
            <a:spLocks noChangeArrowheads="1"/>
          </p:cNvSpPr>
          <p:nvPr/>
        </p:nvSpPr>
        <p:spPr bwMode="auto">
          <a:xfrm>
            <a:off x="1978422" y="3429000"/>
            <a:ext cx="5184775" cy="191742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just"/>
            <a:endParaRPr lang="zh-CN" altLang="en-US">
              <a:cs typeface="Times New Roman" panose="02020603050405020304" pitchFamily="18" charset="0"/>
            </a:endParaRPr>
          </a:p>
        </p:txBody>
      </p:sp>
      <p:sp>
        <p:nvSpPr>
          <p:cNvPr id="14361" name="文本框 14360"/>
          <p:cNvSpPr txBox="1">
            <a:spLocks noChangeArrowheads="1"/>
          </p:cNvSpPr>
          <p:nvPr/>
        </p:nvSpPr>
        <p:spPr bwMode="auto">
          <a:xfrm>
            <a:off x="1978422" y="4510087"/>
            <a:ext cx="793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rgbClr val="0000FF"/>
                </a:solidFill>
                <a:latin typeface="Arial" panose="020B0604020202020204" pitchFamily="34" charset="0"/>
              </a:rPr>
              <a:t>count</a:t>
            </a:r>
            <a:endParaRPr lang="en-US" altLang="zh-CN" b="0" baseline="-25000" dirty="0">
              <a:solidFill>
                <a:srgbClr val="0000FF"/>
              </a:solidFill>
              <a:latin typeface="Arial" panose="020B0604020202020204" pitchFamily="34" charset="0"/>
            </a:endParaRPr>
          </a:p>
        </p:txBody>
      </p:sp>
      <p:sp>
        <p:nvSpPr>
          <p:cNvPr id="14363" name="文本框 14362"/>
          <p:cNvSpPr txBox="1">
            <a:spLocks noChangeArrowheads="1"/>
          </p:cNvSpPr>
          <p:nvPr/>
        </p:nvSpPr>
        <p:spPr bwMode="auto">
          <a:xfrm>
            <a:off x="4859734" y="4870450"/>
            <a:ext cx="23018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zh-CN" altLang="en-US" dirty="0" smtClean="0">
                <a:solidFill>
                  <a:srgbClr val="FF0000"/>
                </a:solidFill>
                <a:latin typeface="Arial" panose="020B0604020202020204" pitchFamily="34" charset="0"/>
                <a:ea typeface="楷体_GB2312" pitchFamily="1" charset="-122"/>
              </a:rPr>
              <a:t>顺序</a:t>
            </a:r>
            <a:r>
              <a:rPr lang="zh-CN" altLang="en-US" dirty="0">
                <a:solidFill>
                  <a:srgbClr val="FF0000"/>
                </a:solidFill>
                <a:latin typeface="Arial" panose="020B0604020202020204" pitchFamily="34" charset="0"/>
                <a:ea typeface="楷体_GB2312" pitchFamily="1" charset="-122"/>
              </a:rPr>
              <a:t>队列</a:t>
            </a:r>
            <a:r>
              <a:rPr lang="zh-CN" altLang="en-US" dirty="0" smtClean="0">
                <a:solidFill>
                  <a:srgbClr val="FF0000"/>
                </a:solidFill>
                <a:latin typeface="Arial" panose="020B0604020202020204" pitchFamily="34" charset="0"/>
                <a:ea typeface="楷体_GB2312" pitchFamily="1" charset="-122"/>
              </a:rPr>
              <a:t>存储</a:t>
            </a:r>
            <a:r>
              <a:rPr lang="zh-CN" altLang="en-US" dirty="0">
                <a:solidFill>
                  <a:srgbClr val="FF0000"/>
                </a:solidFill>
                <a:latin typeface="Arial" panose="020B0604020202020204" pitchFamily="34" charset="0"/>
                <a:ea typeface="楷体_GB2312" pitchFamily="1" charset="-122"/>
              </a:rPr>
              <a:t>结构</a:t>
            </a:r>
            <a:endParaRPr lang="zh-CN" altLang="en-US" baseline="-25000" dirty="0">
              <a:solidFill>
                <a:srgbClr val="FF0000"/>
              </a:solidFill>
              <a:latin typeface="Arial" panose="020B0604020202020204" pitchFamily="34" charset="0"/>
              <a:ea typeface="楷体_GB2312" pitchFamily="1" charset="-122"/>
            </a:endParaRPr>
          </a:p>
        </p:txBody>
      </p:sp>
      <p:grpSp>
        <p:nvGrpSpPr>
          <p:cNvPr id="8" name="组合 7"/>
          <p:cNvGrpSpPr/>
          <p:nvPr/>
        </p:nvGrpSpPr>
        <p:grpSpPr>
          <a:xfrm>
            <a:off x="1978422" y="3429000"/>
            <a:ext cx="5184775" cy="841101"/>
            <a:chOff x="1978422" y="3429000"/>
            <a:chExt cx="5184775" cy="841101"/>
          </a:xfrm>
        </p:grpSpPr>
        <p:sp>
          <p:nvSpPr>
            <p:cNvPr id="14353" name="文本框 14352"/>
            <p:cNvSpPr txBox="1">
              <a:spLocks noChangeArrowheads="1"/>
            </p:cNvSpPr>
            <p:nvPr/>
          </p:nvSpPr>
          <p:spPr bwMode="auto">
            <a:xfrm>
              <a:off x="4499372" y="3429000"/>
              <a:ext cx="720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a:solidFill>
                    <a:schemeClr val="tx1"/>
                  </a:solidFill>
                  <a:latin typeface="Arial" panose="020B0604020202020204" pitchFamily="34" charset="0"/>
                </a:rPr>
                <a:t>…</a:t>
              </a:r>
              <a:endParaRPr lang="en-US" altLang="zh-CN" b="0">
                <a:solidFill>
                  <a:schemeClr val="tx1"/>
                </a:solidFill>
                <a:latin typeface="Arial" panose="020B0604020202020204" pitchFamily="34" charset="0"/>
              </a:endParaRPr>
            </a:p>
          </p:txBody>
        </p:sp>
        <p:sp>
          <p:nvSpPr>
            <p:cNvPr id="14354" name="文本框 14353"/>
            <p:cNvSpPr txBox="1">
              <a:spLocks noChangeArrowheads="1"/>
            </p:cNvSpPr>
            <p:nvPr/>
          </p:nvSpPr>
          <p:spPr bwMode="auto">
            <a:xfrm>
              <a:off x="2843163" y="3429000"/>
              <a:ext cx="720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chemeClr val="tx1"/>
                  </a:solidFill>
                  <a:cs typeface="Times New Roman" panose="02020603050405020304" pitchFamily="18" charset="0"/>
                </a:rPr>
                <a:t>0</a:t>
              </a:r>
              <a:endParaRPr lang="en-US" altLang="zh-CN" b="0" baseline="-25000" dirty="0">
                <a:solidFill>
                  <a:schemeClr val="tx1"/>
                </a:solidFill>
                <a:cs typeface="Times New Roman" panose="02020603050405020304" pitchFamily="18" charset="0"/>
              </a:endParaRPr>
            </a:p>
          </p:txBody>
        </p:sp>
        <p:sp>
          <p:nvSpPr>
            <p:cNvPr id="14355" name="文本框 14354"/>
            <p:cNvSpPr txBox="1">
              <a:spLocks noChangeArrowheads="1"/>
            </p:cNvSpPr>
            <p:nvPr/>
          </p:nvSpPr>
          <p:spPr bwMode="auto">
            <a:xfrm flipH="1">
              <a:off x="3490094" y="3429000"/>
              <a:ext cx="577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chemeClr val="tx1"/>
                  </a:solidFill>
                  <a:cs typeface="Times New Roman" panose="02020603050405020304" pitchFamily="18" charset="0"/>
                </a:rPr>
                <a:t>1</a:t>
              </a:r>
              <a:endParaRPr lang="zh-CN" altLang="en-US" b="0" baseline="-25000" dirty="0">
                <a:solidFill>
                  <a:schemeClr val="tx1"/>
                </a:solidFill>
                <a:cs typeface="Times New Roman" panose="02020603050405020304" pitchFamily="18" charset="0"/>
              </a:endParaRPr>
            </a:p>
          </p:txBody>
        </p:sp>
        <p:sp>
          <p:nvSpPr>
            <p:cNvPr id="14356" name="文本框 14355"/>
            <p:cNvSpPr txBox="1">
              <a:spLocks noChangeArrowheads="1"/>
            </p:cNvSpPr>
            <p:nvPr/>
          </p:nvSpPr>
          <p:spPr bwMode="auto">
            <a:xfrm>
              <a:off x="5219998" y="3429000"/>
              <a:ext cx="792162" cy="27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None/>
              </a:pPr>
              <a:r>
                <a:rPr lang="en-US" altLang="zh-CN" sz="2200" i="1" baseline="-25000" dirty="0">
                  <a:solidFill>
                    <a:schemeClr val="tx1"/>
                  </a:solidFill>
                  <a:cs typeface="Times New Roman" panose="02020603050405020304" pitchFamily="18" charset="0"/>
                </a:rPr>
                <a:t>n</a:t>
              </a:r>
              <a:r>
                <a:rPr lang="en-US" altLang="zh-CN" sz="2200" baseline="-25000" dirty="0">
                  <a:solidFill>
                    <a:schemeClr val="tx1"/>
                  </a:solidFill>
                  <a:cs typeface="Times New Roman" panose="02020603050405020304" pitchFamily="18" charset="0"/>
                </a:rPr>
                <a:t>-1</a:t>
              </a:r>
              <a:endParaRPr lang="en-US" altLang="zh-CN" sz="2200" baseline="-25000" dirty="0">
                <a:solidFill>
                  <a:schemeClr val="tx1"/>
                </a:solidFill>
                <a:cs typeface="Times New Roman" panose="02020603050405020304" pitchFamily="18" charset="0"/>
              </a:endParaRPr>
            </a:p>
          </p:txBody>
        </p:sp>
        <p:sp>
          <p:nvSpPr>
            <p:cNvPr id="14357" name="文本框 14356"/>
            <p:cNvSpPr txBox="1">
              <a:spLocks noChangeArrowheads="1"/>
            </p:cNvSpPr>
            <p:nvPr/>
          </p:nvSpPr>
          <p:spPr bwMode="auto">
            <a:xfrm>
              <a:off x="6010672" y="3429000"/>
              <a:ext cx="115252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None/>
              </a:pPr>
              <a:r>
                <a:rPr lang="en-US" altLang="zh-CN" i="1" dirty="0">
                  <a:solidFill>
                    <a:schemeClr val="tx1"/>
                  </a:solidFill>
                  <a:cs typeface="Times New Roman" panose="02020603050405020304" pitchFamily="18" charset="0"/>
                </a:rPr>
                <a:t>maxlen</a:t>
              </a:r>
              <a:r>
                <a:rPr lang="en-US" altLang="zh-CN" b="0" dirty="0">
                  <a:solidFill>
                    <a:schemeClr val="tx1"/>
                  </a:solidFill>
                  <a:cs typeface="Times New Roman" panose="02020603050405020304" pitchFamily="18" charset="0"/>
                </a:rPr>
                <a:t>-1</a:t>
              </a:r>
              <a:endParaRPr lang="zh-CN" altLang="en-US" b="0" baseline="-25000" dirty="0">
                <a:solidFill>
                  <a:schemeClr val="tx1"/>
                </a:solidFill>
                <a:cs typeface="Times New Roman" panose="02020603050405020304" pitchFamily="18" charset="0"/>
              </a:endParaRPr>
            </a:p>
          </p:txBody>
        </p:sp>
        <p:sp>
          <p:nvSpPr>
            <p:cNvPr id="14359" name="文本框 14358"/>
            <p:cNvSpPr txBox="1">
              <a:spLocks noChangeArrowheads="1"/>
            </p:cNvSpPr>
            <p:nvPr/>
          </p:nvSpPr>
          <p:spPr bwMode="auto">
            <a:xfrm>
              <a:off x="1978422" y="3862387"/>
              <a:ext cx="720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rgbClr val="0000FF"/>
                  </a:solidFill>
                  <a:latin typeface="Arial" panose="020B0604020202020204" pitchFamily="34" charset="0"/>
                </a:rPr>
                <a:t>data</a:t>
              </a:r>
              <a:endParaRPr lang="en-US" altLang="zh-CN" b="0" baseline="-25000" dirty="0">
                <a:solidFill>
                  <a:srgbClr val="0000FF"/>
                </a:solidFill>
                <a:latin typeface="Arial" panose="020B0604020202020204" pitchFamily="34" charset="0"/>
              </a:endParaRPr>
            </a:p>
          </p:txBody>
        </p:sp>
        <p:grpSp>
          <p:nvGrpSpPr>
            <p:cNvPr id="34" name="组合 33"/>
            <p:cNvGrpSpPr/>
            <p:nvPr/>
          </p:nvGrpSpPr>
          <p:grpSpPr bwMode="auto">
            <a:xfrm>
              <a:off x="2699147" y="3766864"/>
              <a:ext cx="4032250" cy="503237"/>
              <a:chOff x="0" y="0"/>
              <a:chExt cx="2540" cy="317"/>
            </a:xfrm>
            <a:solidFill>
              <a:schemeClr val="accent6">
                <a:lumMod val="60000"/>
                <a:lumOff val="40000"/>
              </a:schemeClr>
            </a:solidFill>
          </p:grpSpPr>
          <p:sp>
            <p:nvSpPr>
              <p:cNvPr id="35" name="矩形 6174"/>
              <p:cNvSpPr>
                <a:spLocks noChangeArrowheads="1"/>
              </p:cNvSpPr>
              <p:nvPr/>
            </p:nvSpPr>
            <p:spPr bwMode="auto">
              <a:xfrm>
                <a:off x="0" y="0"/>
                <a:ext cx="2540" cy="317"/>
              </a:xfrm>
              <a:prstGeom prst="rect">
                <a:avLst/>
              </a:prstGeom>
              <a:grpFill/>
              <a:ln w="28575">
                <a:solidFill>
                  <a:schemeClr val="tx1"/>
                </a:solidFill>
                <a:miter lim="800000"/>
              </a:ln>
            </p:spPr>
            <p:txBody>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just"/>
                <a:endParaRPr lang="zh-CN" altLang="en-US">
                  <a:cs typeface="Times New Roman" panose="02020603050405020304" pitchFamily="18" charset="0"/>
                </a:endParaRPr>
              </a:p>
            </p:txBody>
          </p:sp>
          <p:sp>
            <p:nvSpPr>
              <p:cNvPr id="36" name="直接连接符 6175"/>
              <p:cNvSpPr>
                <a:spLocks noChangeShapeType="1"/>
              </p:cNvSpPr>
              <p:nvPr/>
            </p:nvSpPr>
            <p:spPr bwMode="auto">
              <a:xfrm>
                <a:off x="408" y="0"/>
                <a:ext cx="0" cy="317"/>
              </a:xfrm>
              <a:prstGeom prst="line">
                <a:avLst/>
              </a:prstGeom>
              <a:grpFill/>
              <a:ln w="28575">
                <a:solidFill>
                  <a:schemeClr val="tx1"/>
                </a:solidFill>
                <a:round/>
              </a:ln>
            </p:spPr>
            <p:txBody>
              <a:bodyPr/>
              <a:lstStyle/>
              <a:p>
                <a:endParaRPr lang="zh-CN" altLang="en-US"/>
              </a:p>
            </p:txBody>
          </p:sp>
          <p:sp>
            <p:nvSpPr>
              <p:cNvPr id="37" name="直接连接符 6176"/>
              <p:cNvSpPr>
                <a:spLocks noChangeShapeType="1"/>
              </p:cNvSpPr>
              <p:nvPr/>
            </p:nvSpPr>
            <p:spPr bwMode="auto">
              <a:xfrm>
                <a:off x="816" y="0"/>
                <a:ext cx="0" cy="317"/>
              </a:xfrm>
              <a:prstGeom prst="line">
                <a:avLst/>
              </a:prstGeom>
              <a:grpFill/>
              <a:ln w="28575">
                <a:solidFill>
                  <a:schemeClr val="tx1"/>
                </a:solidFill>
                <a:round/>
              </a:ln>
            </p:spPr>
            <p:txBody>
              <a:bodyPr/>
              <a:lstStyle/>
              <a:p>
                <a:endParaRPr lang="zh-CN" altLang="en-US"/>
              </a:p>
            </p:txBody>
          </p:sp>
          <p:sp>
            <p:nvSpPr>
              <p:cNvPr id="38" name="直接连接符 6177"/>
              <p:cNvSpPr>
                <a:spLocks noChangeShapeType="1"/>
              </p:cNvSpPr>
              <p:nvPr/>
            </p:nvSpPr>
            <p:spPr bwMode="auto">
              <a:xfrm>
                <a:off x="1179" y="0"/>
                <a:ext cx="0" cy="317"/>
              </a:xfrm>
              <a:prstGeom prst="line">
                <a:avLst/>
              </a:prstGeom>
              <a:grpFill/>
              <a:ln w="28575">
                <a:solidFill>
                  <a:schemeClr val="tx1"/>
                </a:solidFill>
                <a:round/>
              </a:ln>
            </p:spPr>
            <p:txBody>
              <a:bodyPr/>
              <a:lstStyle/>
              <a:p>
                <a:endParaRPr lang="zh-CN" altLang="en-US"/>
              </a:p>
            </p:txBody>
          </p:sp>
          <p:sp>
            <p:nvSpPr>
              <p:cNvPr id="39" name="直接连接符 6178"/>
              <p:cNvSpPr>
                <a:spLocks noChangeShapeType="1"/>
              </p:cNvSpPr>
              <p:nvPr/>
            </p:nvSpPr>
            <p:spPr bwMode="auto">
              <a:xfrm>
                <a:off x="1859" y="0"/>
                <a:ext cx="0" cy="317"/>
              </a:xfrm>
              <a:prstGeom prst="line">
                <a:avLst/>
              </a:prstGeom>
              <a:grpFill/>
              <a:ln w="28575">
                <a:solidFill>
                  <a:schemeClr val="tx1"/>
                </a:solidFill>
                <a:round/>
              </a:ln>
            </p:spPr>
            <p:txBody>
              <a:bodyPr/>
              <a:lstStyle/>
              <a:p>
                <a:endParaRPr lang="zh-CN" altLang="en-US"/>
              </a:p>
            </p:txBody>
          </p:sp>
          <p:sp>
            <p:nvSpPr>
              <p:cNvPr id="40" name="直接连接符 6179"/>
              <p:cNvSpPr>
                <a:spLocks noChangeShapeType="1"/>
              </p:cNvSpPr>
              <p:nvPr/>
            </p:nvSpPr>
            <p:spPr bwMode="auto">
              <a:xfrm>
                <a:off x="2177" y="0"/>
                <a:ext cx="0" cy="317"/>
              </a:xfrm>
              <a:prstGeom prst="line">
                <a:avLst/>
              </a:prstGeom>
              <a:grpFill/>
              <a:ln w="28575">
                <a:solidFill>
                  <a:schemeClr val="tx1"/>
                </a:solidFill>
                <a:round/>
              </a:ln>
            </p:spPr>
            <p:txBody>
              <a:bodyPr/>
              <a:lstStyle/>
              <a:p>
                <a:endParaRPr lang="zh-CN" altLang="en-US"/>
              </a:p>
            </p:txBody>
          </p:sp>
          <p:sp>
            <p:nvSpPr>
              <p:cNvPr id="41" name="直接连接符 6180"/>
              <p:cNvSpPr>
                <a:spLocks noChangeShapeType="1"/>
              </p:cNvSpPr>
              <p:nvPr/>
            </p:nvSpPr>
            <p:spPr bwMode="auto">
              <a:xfrm>
                <a:off x="1542" y="0"/>
                <a:ext cx="0" cy="317"/>
              </a:xfrm>
              <a:prstGeom prst="line">
                <a:avLst/>
              </a:prstGeom>
              <a:grpFill/>
              <a:ln w="28575">
                <a:solidFill>
                  <a:schemeClr val="tx1"/>
                </a:solidFill>
                <a:round/>
              </a:ln>
            </p:spPr>
            <p:txBody>
              <a:bodyPr/>
              <a:lstStyle/>
              <a:p>
                <a:endParaRPr lang="zh-CN" altLang="en-US"/>
              </a:p>
            </p:txBody>
          </p:sp>
        </p:grpSp>
        <p:sp>
          <p:nvSpPr>
            <p:cNvPr id="42" name="文本框 41"/>
            <p:cNvSpPr txBox="1">
              <a:spLocks noChangeArrowheads="1"/>
            </p:cNvSpPr>
            <p:nvPr/>
          </p:nvSpPr>
          <p:spPr bwMode="auto">
            <a:xfrm>
              <a:off x="4570809" y="3768600"/>
              <a:ext cx="720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smtClean="0">
                  <a:solidFill>
                    <a:schemeClr val="tx1"/>
                  </a:solidFill>
                  <a:latin typeface="Arial" panose="020B0604020202020204" pitchFamily="34" charset="0"/>
                </a:rPr>
                <a:t> …</a:t>
              </a:r>
              <a:endParaRPr lang="en-US" altLang="zh-CN" b="0" dirty="0">
                <a:solidFill>
                  <a:schemeClr val="tx1"/>
                </a:solidFill>
                <a:latin typeface="Arial" panose="020B0604020202020204" pitchFamily="34" charset="0"/>
              </a:endParaRPr>
            </a:p>
          </p:txBody>
        </p:sp>
        <p:sp>
          <p:nvSpPr>
            <p:cNvPr id="43" name="文本框 42"/>
            <p:cNvSpPr txBox="1">
              <a:spLocks noChangeArrowheads="1"/>
            </p:cNvSpPr>
            <p:nvPr/>
          </p:nvSpPr>
          <p:spPr bwMode="auto">
            <a:xfrm>
              <a:off x="2842121" y="3738983"/>
              <a:ext cx="7207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400" b="0" i="1" dirty="0">
                  <a:solidFill>
                    <a:schemeClr val="tx1"/>
                  </a:solidFill>
                </a:rPr>
                <a:t>a</a:t>
              </a:r>
              <a:r>
                <a:rPr lang="en-US" altLang="zh-CN" sz="2400" b="0" baseline="-25000" dirty="0">
                  <a:solidFill>
                    <a:schemeClr val="tx1"/>
                  </a:solidFill>
                </a:rPr>
                <a:t>1</a:t>
              </a:r>
              <a:endParaRPr lang="en-US" altLang="zh-CN" sz="2400" b="0" baseline="-25000" dirty="0">
                <a:solidFill>
                  <a:schemeClr val="tx1"/>
                </a:solidFill>
              </a:endParaRPr>
            </a:p>
          </p:txBody>
        </p:sp>
        <p:sp>
          <p:nvSpPr>
            <p:cNvPr id="44" name="文本框 43"/>
            <p:cNvSpPr txBox="1">
              <a:spLocks noChangeArrowheads="1"/>
            </p:cNvSpPr>
            <p:nvPr/>
          </p:nvSpPr>
          <p:spPr bwMode="auto">
            <a:xfrm>
              <a:off x="3418830" y="3738983"/>
              <a:ext cx="863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400" b="0" i="1" dirty="0" smtClean="0">
                  <a:solidFill>
                    <a:schemeClr val="tx1"/>
                  </a:solidFill>
                </a:rPr>
                <a:t>a</a:t>
              </a:r>
              <a:r>
                <a:rPr lang="en-US" altLang="zh-CN" sz="2400" b="0" baseline="-25000" dirty="0" smtClean="0">
                  <a:solidFill>
                    <a:schemeClr val="tx1"/>
                  </a:solidFill>
                </a:rPr>
                <a:t>2</a:t>
              </a:r>
              <a:endParaRPr lang="en-US" altLang="zh-CN" sz="2400" b="0" baseline="-25000" dirty="0">
                <a:solidFill>
                  <a:schemeClr val="tx1"/>
                </a:solidFill>
              </a:endParaRPr>
            </a:p>
          </p:txBody>
        </p:sp>
        <p:sp>
          <p:nvSpPr>
            <p:cNvPr id="45" name="文本框 44"/>
            <p:cNvSpPr txBox="1">
              <a:spLocks noChangeArrowheads="1"/>
            </p:cNvSpPr>
            <p:nvPr/>
          </p:nvSpPr>
          <p:spPr bwMode="auto">
            <a:xfrm>
              <a:off x="5147022" y="3738983"/>
              <a:ext cx="7921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400" b="0" i="1" dirty="0" smtClean="0">
                  <a:solidFill>
                    <a:schemeClr val="tx1"/>
                  </a:solidFill>
                </a:rPr>
                <a:t>a</a:t>
              </a:r>
              <a:r>
                <a:rPr lang="en-US" altLang="zh-CN" sz="2400" b="0" i="1" baseline="-25000" dirty="0" smtClean="0">
                  <a:solidFill>
                    <a:schemeClr val="tx1"/>
                  </a:solidFill>
                </a:rPr>
                <a:t>n</a:t>
              </a:r>
              <a:endParaRPr lang="en-US" altLang="zh-CN" sz="2400" b="0" i="1" baseline="-25000" dirty="0">
                <a:solidFill>
                  <a:schemeClr val="tx1"/>
                </a:solidFill>
              </a:endParaRPr>
            </a:p>
          </p:txBody>
        </p:sp>
      </p:grpSp>
      <p:grpSp>
        <p:nvGrpSpPr>
          <p:cNvPr id="9" name="组合 8"/>
          <p:cNvGrpSpPr/>
          <p:nvPr/>
        </p:nvGrpSpPr>
        <p:grpSpPr>
          <a:xfrm>
            <a:off x="2699792" y="4270103"/>
            <a:ext cx="2664296" cy="556666"/>
            <a:chOff x="2699792" y="4270103"/>
            <a:chExt cx="2664296" cy="556666"/>
          </a:xfrm>
        </p:grpSpPr>
        <p:sp>
          <p:nvSpPr>
            <p:cNvPr id="14358" name="文本框 14357"/>
            <p:cNvSpPr txBox="1">
              <a:spLocks noChangeArrowheads="1"/>
            </p:cNvSpPr>
            <p:nvPr/>
          </p:nvSpPr>
          <p:spPr bwMode="auto">
            <a:xfrm>
              <a:off x="2699792" y="4365104"/>
              <a:ext cx="793750" cy="46166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b="0" i="1" dirty="0">
                  <a:solidFill>
                    <a:schemeClr val="tx1"/>
                  </a:solidFill>
                </a:rPr>
                <a:t>n</a:t>
              </a:r>
              <a:endParaRPr lang="en-US" altLang="zh-CN" sz="2400" b="0" i="1" dirty="0">
                <a:solidFill>
                  <a:schemeClr val="tx1"/>
                </a:solidFill>
              </a:endParaRPr>
            </a:p>
          </p:txBody>
        </p:sp>
        <p:cxnSp>
          <p:nvCxnSpPr>
            <p:cNvPr id="6" name="直接箭头连接符 5"/>
            <p:cNvCxnSpPr/>
            <p:nvPr/>
          </p:nvCxnSpPr>
          <p:spPr>
            <a:xfrm flipV="1">
              <a:off x="5364088" y="4270103"/>
              <a:ext cx="0" cy="337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491880" y="4607965"/>
              <a:ext cx="1872208"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192010" y="80018"/>
            <a:ext cx="7317240" cy="698583"/>
            <a:chOff x="179512" y="91998"/>
            <a:chExt cx="7317240" cy="698583"/>
          </a:xfrm>
        </p:grpSpPr>
        <p:grpSp>
          <p:nvGrpSpPr>
            <p:cNvPr id="47" name="组合 106"/>
            <p:cNvGrpSpPr/>
            <p:nvPr/>
          </p:nvGrpSpPr>
          <p:grpSpPr>
            <a:xfrm>
              <a:off x="179512" y="91998"/>
              <a:ext cx="7317240" cy="698583"/>
              <a:chOff x="571973" y="4179148"/>
              <a:chExt cx="7317240" cy="698583"/>
            </a:xfrm>
          </p:grpSpPr>
          <p:sp>
            <p:nvSpPr>
              <p:cNvPr id="49"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50" name="TextBox 6"/>
              <p:cNvSpPr txBox="1">
                <a:spLocks noChangeArrowheads="1"/>
              </p:cNvSpPr>
              <p:nvPr/>
            </p:nvSpPr>
            <p:spPr bwMode="auto">
              <a:xfrm>
                <a:off x="571973"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3.3 </a:t>
                </a:r>
                <a:r>
                  <a:rPr lang="zh-CN" altLang="en-US" sz="3600" b="1" dirty="0" smtClean="0">
                    <a:latin typeface="黑体" panose="02010609060101010101" pitchFamily="49" charset="-122"/>
                    <a:ea typeface="黑体" panose="02010609060101010101" pitchFamily="49" charset="-122"/>
                  </a:rPr>
                  <a:t>顺序</a:t>
                </a:r>
                <a:r>
                  <a:rPr lang="zh-CN" altLang="en-US" sz="3600" b="1" dirty="0">
                    <a:latin typeface="黑体" panose="02010609060101010101" pitchFamily="49" charset="-122"/>
                    <a:ea typeface="黑体" panose="02010609060101010101" pitchFamily="49" charset="-122"/>
                  </a:rPr>
                  <a:t>队列与循环</a:t>
                </a:r>
                <a:r>
                  <a:rPr lang="zh-CN" altLang="en-US" sz="3600" b="1" dirty="0" smtClean="0">
                    <a:latin typeface="黑体" panose="02010609060101010101" pitchFamily="49" charset="-122"/>
                    <a:ea typeface="黑体" panose="02010609060101010101" pitchFamily="49" charset="-122"/>
                  </a:rPr>
                  <a:t>队列</a:t>
                </a:r>
                <a:endParaRPr lang="zh-CN" altLang="en-US" sz="3600" b="1" dirty="0">
                  <a:latin typeface="黑体" panose="02010609060101010101" pitchFamily="49" charset="-122"/>
                  <a:ea typeface="黑体" panose="02010609060101010101" pitchFamily="49" charset="-122"/>
                </a:endParaRPr>
              </a:p>
            </p:txBody>
          </p:sp>
        </p:grpSp>
        <p:pic>
          <p:nvPicPr>
            <p:cNvPr id="48" name="图片 47" descr="无标题.png"/>
            <p:cNvPicPr>
              <a:picLocks noChangeAspect="1"/>
            </p:cNvPicPr>
            <p:nvPr/>
          </p:nvPicPr>
          <p:blipFill>
            <a:blip r:embed="rId1" cstate="print"/>
            <a:stretch>
              <a:fillRect/>
            </a:stretch>
          </p:blipFill>
          <p:spPr>
            <a:xfrm>
              <a:off x="735963" y="276914"/>
              <a:ext cx="433676" cy="330989"/>
            </a:xfrm>
            <a:prstGeom prst="rect">
              <a:avLst/>
            </a:prstGeom>
          </p:spPr>
        </p:pic>
      </p:grpSp>
      <p:sp>
        <p:nvSpPr>
          <p:cNvPr id="10" name="灯片编号占位符 9"/>
          <p:cNvSpPr>
            <a:spLocks noGrp="1"/>
          </p:cNvSpPr>
          <p:nvPr>
            <p:ph type="sldNum" sz="quarter" idx="12"/>
          </p:nvPr>
        </p:nvSpPr>
        <p:spPr/>
        <p:txBody>
          <a:bodyPr/>
          <a:lstStyle/>
          <a:p>
            <a:pPr>
              <a:defRPr/>
            </a:pPr>
            <a:fld id="{6302CBB5-64B9-4960-ADED-BBBD11F3E13D}" type="slidenum">
              <a:rPr lang="zh-CN" altLang="en-US" smtClean="0"/>
            </a:fld>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blinds(horizontal)">
                                      <p:cBhvr>
                                        <p:cTn id="7" dur="500"/>
                                        <p:tgtEl>
                                          <p:spTgt spid="143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39">
                                            <p:txEl>
                                              <p:pRg st="0" end="0"/>
                                            </p:txEl>
                                          </p:spTgt>
                                        </p:tgtEl>
                                        <p:attrNameLst>
                                          <p:attrName>style.visibility</p:attrName>
                                        </p:attrNameLst>
                                      </p:cBhvr>
                                      <p:to>
                                        <p:strVal val="visible"/>
                                      </p:to>
                                    </p:set>
                                    <p:animEffect transition="in" filter="blinds(horizontal)">
                                      <p:cBhvr>
                                        <p:cTn id="12" dur="500"/>
                                        <p:tgtEl>
                                          <p:spTgt spid="14339">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4339">
                                            <p:txEl>
                                              <p:pRg st="1" end="1"/>
                                            </p:txEl>
                                          </p:spTgt>
                                        </p:tgtEl>
                                        <p:attrNameLst>
                                          <p:attrName>style.visibility</p:attrName>
                                        </p:attrNameLst>
                                      </p:cBhvr>
                                      <p:to>
                                        <p:strVal val="visible"/>
                                      </p:to>
                                    </p:set>
                                    <p:animEffect transition="in" filter="blinds(horizontal)">
                                      <p:cBhvr>
                                        <p:cTn id="15" dur="500"/>
                                        <p:tgtEl>
                                          <p:spTgt spid="1433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4339">
                                            <p:txEl>
                                              <p:pRg st="2" end="2"/>
                                            </p:txEl>
                                          </p:spTgt>
                                        </p:tgtEl>
                                        <p:attrNameLst>
                                          <p:attrName>style.visibility</p:attrName>
                                        </p:attrNameLst>
                                      </p:cBhvr>
                                      <p:to>
                                        <p:strVal val="visible"/>
                                      </p:to>
                                    </p:set>
                                    <p:animEffect transition="in" filter="blinds(horizontal)">
                                      <p:cBhvr>
                                        <p:cTn id="20" dur="500"/>
                                        <p:tgtEl>
                                          <p:spTgt spid="1433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4339">
                                            <p:txEl>
                                              <p:pRg st="3" end="3"/>
                                            </p:txEl>
                                          </p:spTgt>
                                        </p:tgtEl>
                                        <p:attrNameLst>
                                          <p:attrName>style.visibility</p:attrName>
                                        </p:attrNameLst>
                                      </p:cBhvr>
                                      <p:to>
                                        <p:strVal val="visible"/>
                                      </p:to>
                                    </p:set>
                                    <p:animEffect transition="in" filter="blinds(horizontal)">
                                      <p:cBhvr>
                                        <p:cTn id="25" dur="500"/>
                                        <p:tgtEl>
                                          <p:spTgt spid="1433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4339">
                                            <p:txEl>
                                              <p:pRg st="4" end="4"/>
                                            </p:txEl>
                                          </p:spTgt>
                                        </p:tgtEl>
                                        <p:attrNameLst>
                                          <p:attrName>style.visibility</p:attrName>
                                        </p:attrNameLst>
                                      </p:cBhvr>
                                      <p:to>
                                        <p:strVal val="visible"/>
                                      </p:to>
                                    </p:set>
                                    <p:animEffect transition="in" filter="blinds(horizontal)">
                                      <p:cBhvr>
                                        <p:cTn id="30" dur="500"/>
                                        <p:tgtEl>
                                          <p:spTgt spid="1433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4361"/>
                                        </p:tgtEl>
                                        <p:attrNameLst>
                                          <p:attrName>style.visibility</p:attrName>
                                        </p:attrNameLst>
                                      </p:cBhvr>
                                      <p:to>
                                        <p:strVal val="visible"/>
                                      </p:to>
                                    </p:set>
                                    <p:animEffect transition="in" filter="blinds(horizontal)">
                                      <p:cBhvr>
                                        <p:cTn id="47" dur="500"/>
                                        <p:tgtEl>
                                          <p:spTgt spid="1436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4360"/>
                                        </p:tgtEl>
                                        <p:attrNameLst>
                                          <p:attrName>style.visibility</p:attrName>
                                        </p:attrNameLst>
                                      </p:cBhvr>
                                      <p:to>
                                        <p:strVal val="visible"/>
                                      </p:to>
                                    </p:set>
                                    <p:animEffect transition="in" filter="blinds(horizontal)">
                                      <p:cBhvr>
                                        <p:cTn id="52" dur="500"/>
                                        <p:tgtEl>
                                          <p:spTgt spid="14360"/>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4363"/>
                                        </p:tgtEl>
                                        <p:attrNameLst>
                                          <p:attrName>style.visibility</p:attrName>
                                        </p:attrNameLst>
                                      </p:cBhvr>
                                      <p:to>
                                        <p:strVal val="visible"/>
                                      </p:to>
                                    </p:set>
                                    <p:animEffect transition="in" filter="blinds(horizontal)">
                                      <p:cBhvr>
                                        <p:cTn id="55" dur="500"/>
                                        <p:tgtEl>
                                          <p:spTgt spid="14363"/>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4339">
                                            <p:txEl>
                                              <p:pRg st="12" end="12"/>
                                            </p:txEl>
                                          </p:spTgt>
                                        </p:tgtEl>
                                        <p:attrNameLst>
                                          <p:attrName>style.visibility</p:attrName>
                                        </p:attrNameLst>
                                      </p:cBhvr>
                                      <p:to>
                                        <p:strVal val="visible"/>
                                      </p:to>
                                    </p:set>
                                    <p:animEffect transition="in" filter="blinds(horizontal)">
                                      <p:cBhvr>
                                        <p:cTn id="60" dur="500"/>
                                        <p:tgtEl>
                                          <p:spTgt spid="14339">
                                            <p:txEl>
                                              <p:pRg st="12" end="1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14339">
                                            <p:txEl>
                                              <p:pRg st="13" end="13"/>
                                            </p:txEl>
                                          </p:spTgt>
                                        </p:tgtEl>
                                        <p:attrNameLst>
                                          <p:attrName>style.visibility</p:attrName>
                                        </p:attrNameLst>
                                      </p:cBhvr>
                                      <p:to>
                                        <p:strVal val="visible"/>
                                      </p:to>
                                    </p:set>
                                    <p:animEffect transition="in" filter="blinds(horizontal)">
                                      <p:cBhvr>
                                        <p:cTn id="65" dur="500"/>
                                        <p:tgtEl>
                                          <p:spTgt spid="14339">
                                            <p:txEl>
                                              <p:pRg st="13" end="13"/>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14339">
                                            <p:txEl>
                                              <p:pRg st="14" end="14"/>
                                            </p:txEl>
                                          </p:spTgt>
                                        </p:tgtEl>
                                        <p:attrNameLst>
                                          <p:attrName>style.visibility</p:attrName>
                                        </p:attrNameLst>
                                      </p:cBhvr>
                                      <p:to>
                                        <p:strVal val="visible"/>
                                      </p:to>
                                    </p:set>
                                    <p:animEffect transition="in" filter="blinds(horizontal)">
                                      <p:cBhvr>
                                        <p:cTn id="70" dur="500"/>
                                        <p:tgtEl>
                                          <p:spTgt spid="1433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uiExpand="1" build="p"/>
      <p:bldP spid="14340" grpId="0" animBg="1"/>
      <p:bldP spid="14361" grpId="0"/>
      <p:bldP spid="1436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15362"/>
          <p:cNvSpPr>
            <a:spLocks noGrp="1" noChangeArrowheads="1"/>
          </p:cNvSpPr>
          <p:nvPr>
            <p:ph idx="1"/>
          </p:nvPr>
        </p:nvSpPr>
        <p:spPr>
          <a:xfrm>
            <a:off x="457200" y="939781"/>
            <a:ext cx="8229600" cy="5153516"/>
          </a:xfrm>
        </p:spPr>
        <p:txBody>
          <a:bodyPr/>
          <a:lstStyle/>
          <a:p>
            <a:pPr eaLnBrk="1" hangingPunct="1">
              <a:lnSpc>
                <a:spcPct val="90000"/>
              </a:lnSpc>
              <a:buClr>
                <a:srgbClr val="FF0000"/>
              </a:buClr>
              <a:buFont typeface="Wingdings" panose="05000000000000000000" pitchFamily="2" charset="2"/>
              <a:buChar char="n"/>
            </a:pPr>
            <a:r>
              <a:rPr lang="zh-CN" altLang="en-US" sz="2400" b="1" dirty="0" smtClean="0"/>
              <a:t>由此而得到类</a:t>
            </a:r>
            <a:r>
              <a:rPr lang="en-US" altLang="zh-CN" sz="2400" b="1" dirty="0" smtClean="0"/>
              <a:t>Queue</a:t>
            </a:r>
            <a:r>
              <a:rPr lang="zh-CN" altLang="en-US" sz="2400" b="1" dirty="0" smtClean="0"/>
              <a:t>的完整描述</a:t>
            </a:r>
            <a:endParaRPr lang="zh-CN" altLang="en-US" sz="2400" b="1" dirty="0" smtClean="0"/>
          </a:p>
          <a:p>
            <a:pPr eaLnBrk="1" hangingPunct="1">
              <a:lnSpc>
                <a:spcPct val="90000"/>
              </a:lnSpc>
              <a:buClr>
                <a:srgbClr val="FF0000"/>
              </a:buClr>
              <a:buFont typeface="Wingdings" panose="05000000000000000000" pitchFamily="2" charset="2"/>
              <a:buChar char="n"/>
            </a:pPr>
            <a:r>
              <a:rPr lang="zh-CN" altLang="en-US" sz="2400" b="1" dirty="0" smtClean="0"/>
              <a:t>封装类</a:t>
            </a:r>
            <a:r>
              <a:rPr lang="en-US" altLang="zh-CN" sz="2400" b="1" dirty="0" smtClean="0"/>
              <a:t>:    </a:t>
            </a:r>
            <a:endParaRPr lang="en-US" altLang="zh-CN" sz="2400" b="1" dirty="0" smtClean="0"/>
          </a:p>
          <a:p>
            <a:pPr eaLnBrk="1" hangingPunct="1">
              <a:lnSpc>
                <a:spcPct val="90000"/>
              </a:lnSpc>
              <a:buFont typeface="Wingdings" panose="05000000000000000000" pitchFamily="2" charset="2"/>
              <a:buNone/>
            </a:pPr>
            <a:r>
              <a:rPr lang="en-US" altLang="zh-CN" sz="1100" b="1" dirty="0" smtClean="0"/>
              <a:t>                                     </a:t>
            </a:r>
            <a:r>
              <a:rPr lang="en-US" altLang="zh-CN" sz="2000" dirty="0" smtClean="0">
                <a:solidFill>
                  <a:srgbClr val="0000FF"/>
                </a:solidFill>
              </a:rPr>
              <a:t>class</a:t>
            </a:r>
            <a:r>
              <a:rPr lang="en-US" altLang="zh-CN" sz="2000" dirty="0" smtClean="0"/>
              <a:t> Queue{</a:t>
            </a:r>
            <a:endParaRPr lang="en-US" altLang="zh-CN" sz="2000" dirty="0" smtClean="0"/>
          </a:p>
          <a:p>
            <a:pPr lvl="4" eaLnBrk="1" hangingPunct="1">
              <a:lnSpc>
                <a:spcPct val="90000"/>
              </a:lnSpc>
              <a:buFont typeface="Wingdings" panose="05000000000000000000" pitchFamily="2" charset="2"/>
              <a:buNone/>
            </a:pPr>
            <a:r>
              <a:rPr lang="en-US" altLang="zh-CN" dirty="0" smtClean="0">
                <a:solidFill>
                  <a:srgbClr val="FF5050"/>
                </a:solidFill>
              </a:rPr>
              <a:t> </a:t>
            </a:r>
            <a:r>
              <a:rPr lang="en-US" altLang="zh-CN" dirty="0" smtClean="0">
                <a:solidFill>
                  <a:srgbClr val="FF0000"/>
                </a:solidFill>
              </a:rPr>
              <a:t>public</a:t>
            </a:r>
            <a:r>
              <a:rPr lang="en-US" altLang="zh-CN" dirty="0" smtClean="0">
                <a:solidFill>
                  <a:srgbClr val="FF5050"/>
                </a:solidFill>
              </a:rPr>
              <a:t>:</a:t>
            </a:r>
            <a:endParaRPr lang="en-US" altLang="zh-CN" dirty="0" smtClean="0">
              <a:solidFill>
                <a:srgbClr val="FF5050"/>
              </a:solidFill>
            </a:endParaRPr>
          </a:p>
          <a:p>
            <a:pPr lvl="4" eaLnBrk="1" hangingPunct="1">
              <a:lnSpc>
                <a:spcPct val="90000"/>
              </a:lnSpc>
              <a:buFont typeface="Wingdings" panose="05000000000000000000" pitchFamily="2" charset="2"/>
              <a:buNone/>
            </a:pPr>
            <a:r>
              <a:rPr lang="en-US" altLang="zh-CN" dirty="0" smtClean="0"/>
              <a:t>           Queue();</a:t>
            </a:r>
            <a:endParaRPr lang="en-US" altLang="zh-CN" dirty="0" smtClean="0"/>
          </a:p>
          <a:p>
            <a:pPr lvl="4" eaLnBrk="1" hangingPunct="1">
              <a:lnSpc>
                <a:spcPct val="90000"/>
              </a:lnSpc>
              <a:buFont typeface="Wingdings" panose="05000000000000000000" pitchFamily="2" charset="2"/>
              <a:buNone/>
            </a:pPr>
            <a:r>
              <a:rPr lang="en-US" altLang="zh-CN" dirty="0" smtClean="0"/>
              <a:t>           </a:t>
            </a:r>
            <a:r>
              <a:rPr lang="en-US" altLang="zh-CN" dirty="0" smtClean="0">
                <a:solidFill>
                  <a:srgbClr val="0000FF"/>
                </a:solidFill>
              </a:rPr>
              <a:t>Bool</a:t>
            </a:r>
            <a:r>
              <a:rPr lang="en-US" altLang="zh-CN" dirty="0" smtClean="0"/>
              <a:t>        </a:t>
            </a:r>
            <a:r>
              <a:rPr lang="en-US" altLang="zh-CN" dirty="0"/>
              <a:t>E</a:t>
            </a:r>
            <a:r>
              <a:rPr lang="en-US" altLang="zh-CN" dirty="0" smtClean="0"/>
              <a:t>mpty() </a:t>
            </a:r>
            <a:r>
              <a:rPr lang="en-US" altLang="zh-CN" dirty="0" err="1" smtClean="0">
                <a:solidFill>
                  <a:srgbClr val="0000FF"/>
                </a:solidFill>
              </a:rPr>
              <a:t>const</a:t>
            </a:r>
            <a:r>
              <a:rPr lang="en-US" altLang="zh-CN" dirty="0" smtClean="0"/>
              <a:t>;</a:t>
            </a:r>
            <a:endParaRPr lang="en-US" altLang="zh-CN" dirty="0" smtClean="0"/>
          </a:p>
          <a:p>
            <a:pPr lvl="4" eaLnBrk="1" hangingPunct="1">
              <a:lnSpc>
                <a:spcPct val="90000"/>
              </a:lnSpc>
              <a:buFont typeface="Wingdings" panose="05000000000000000000" pitchFamily="2" charset="2"/>
              <a:buNone/>
            </a:pPr>
            <a:r>
              <a:rPr lang="en-US" altLang="zh-CN" dirty="0" smtClean="0"/>
              <a:t>           </a:t>
            </a:r>
            <a:r>
              <a:rPr lang="en-US" altLang="zh-CN" dirty="0" smtClean="0">
                <a:solidFill>
                  <a:srgbClr val="0000FF"/>
                </a:solidFill>
              </a:rPr>
              <a:t>Bool</a:t>
            </a:r>
            <a:r>
              <a:rPr lang="en-US" altLang="zh-CN" dirty="0" smtClean="0"/>
              <a:t>         Full()  </a:t>
            </a:r>
            <a:r>
              <a:rPr lang="en-US" altLang="zh-CN" dirty="0" err="1" smtClean="0">
                <a:solidFill>
                  <a:srgbClr val="0000FF"/>
                </a:solidFill>
              </a:rPr>
              <a:t>const</a:t>
            </a:r>
            <a:r>
              <a:rPr lang="en-US" altLang="zh-CN" dirty="0" smtClean="0"/>
              <a:t>;</a:t>
            </a:r>
            <a:endParaRPr lang="en-US" altLang="zh-CN" dirty="0" smtClean="0"/>
          </a:p>
          <a:p>
            <a:pPr lvl="4" eaLnBrk="1" hangingPunct="1">
              <a:lnSpc>
                <a:spcPct val="90000"/>
              </a:lnSpc>
              <a:buFont typeface="Wingdings" panose="05000000000000000000" pitchFamily="2" charset="2"/>
              <a:buNone/>
            </a:pPr>
            <a:r>
              <a:rPr lang="en-US" altLang="zh-CN" dirty="0" smtClean="0"/>
              <a:t>           </a:t>
            </a:r>
            <a:r>
              <a:rPr lang="en-US" altLang="zh-CN" dirty="0" err="1" smtClean="0">
                <a:solidFill>
                  <a:srgbClr val="0000FF"/>
                </a:solidFill>
              </a:rPr>
              <a:t>error_code</a:t>
            </a:r>
            <a:r>
              <a:rPr lang="en-US" altLang="zh-CN" dirty="0" smtClean="0">
                <a:solidFill>
                  <a:srgbClr val="0000FF"/>
                </a:solidFill>
              </a:rPr>
              <a:t> </a:t>
            </a:r>
            <a:r>
              <a:rPr lang="en-US" altLang="zh-CN" dirty="0" smtClean="0"/>
              <a:t>   </a:t>
            </a:r>
            <a:r>
              <a:rPr lang="en-US" altLang="zh-CN" dirty="0" err="1" smtClean="0"/>
              <a:t>Get_front</a:t>
            </a:r>
            <a:r>
              <a:rPr lang="en-US" altLang="zh-CN" dirty="0" smtClean="0"/>
              <a:t>(</a:t>
            </a:r>
            <a:r>
              <a:rPr lang="en-US" altLang="zh-CN" dirty="0" err="1" smtClean="0">
                <a:solidFill>
                  <a:srgbClr val="0000FF"/>
                </a:solidFill>
              </a:rPr>
              <a:t>elemenType</a:t>
            </a:r>
            <a:r>
              <a:rPr lang="en-US" altLang="zh-CN" dirty="0" smtClean="0"/>
              <a:t> </a:t>
            </a:r>
            <a:r>
              <a:rPr lang="en-US" altLang="zh-CN" dirty="0" smtClean="0">
                <a:solidFill>
                  <a:srgbClr val="FF0000"/>
                </a:solidFill>
              </a:rPr>
              <a:t>&amp;</a:t>
            </a:r>
            <a:r>
              <a:rPr lang="en-US" altLang="zh-CN" i="1" dirty="0" smtClean="0"/>
              <a:t>x</a:t>
            </a:r>
            <a:r>
              <a:rPr lang="en-US" altLang="zh-CN" dirty="0" smtClean="0"/>
              <a:t>) </a:t>
            </a:r>
            <a:r>
              <a:rPr lang="en-US" altLang="zh-CN" dirty="0" err="1" smtClean="0">
                <a:solidFill>
                  <a:srgbClr val="FF0000"/>
                </a:solidFill>
              </a:rPr>
              <a:t>const</a:t>
            </a:r>
            <a:r>
              <a:rPr lang="en-US" altLang="zh-CN" dirty="0" smtClean="0"/>
              <a:t>;</a:t>
            </a:r>
            <a:endParaRPr lang="en-US" altLang="zh-CN" dirty="0" smtClean="0"/>
          </a:p>
          <a:p>
            <a:pPr lvl="4" eaLnBrk="1" hangingPunct="1">
              <a:lnSpc>
                <a:spcPct val="90000"/>
              </a:lnSpc>
              <a:buFont typeface="Wingdings" panose="05000000000000000000" pitchFamily="2" charset="2"/>
              <a:buNone/>
            </a:pPr>
            <a:r>
              <a:rPr lang="en-US" altLang="zh-CN" dirty="0" smtClean="0"/>
              <a:t>           </a:t>
            </a:r>
            <a:r>
              <a:rPr lang="en-US" altLang="zh-CN" dirty="0" err="1" smtClean="0">
                <a:solidFill>
                  <a:srgbClr val="0000FF"/>
                </a:solidFill>
              </a:rPr>
              <a:t>error_code</a:t>
            </a:r>
            <a:r>
              <a:rPr lang="en-US" altLang="zh-CN" dirty="0" smtClean="0"/>
              <a:t>    Append(</a:t>
            </a:r>
            <a:r>
              <a:rPr lang="en-US" altLang="zh-CN" dirty="0" err="1" smtClean="0">
                <a:solidFill>
                  <a:srgbClr val="FF0000"/>
                </a:solidFill>
              </a:rPr>
              <a:t>const</a:t>
            </a:r>
            <a:r>
              <a:rPr lang="en-US" altLang="zh-CN" dirty="0" smtClean="0"/>
              <a:t> </a:t>
            </a:r>
            <a:r>
              <a:rPr lang="en-US" altLang="zh-CN" dirty="0" err="1" smtClean="0">
                <a:solidFill>
                  <a:srgbClr val="0000FF"/>
                </a:solidFill>
              </a:rPr>
              <a:t>elemenType</a:t>
            </a:r>
            <a:r>
              <a:rPr lang="en-US" altLang="zh-CN" dirty="0" smtClean="0"/>
              <a:t> </a:t>
            </a:r>
            <a:r>
              <a:rPr lang="en-US" altLang="zh-CN" i="1" dirty="0" smtClean="0"/>
              <a:t>x</a:t>
            </a:r>
            <a:r>
              <a:rPr lang="en-US" altLang="zh-CN" dirty="0" smtClean="0"/>
              <a:t>);</a:t>
            </a:r>
            <a:endParaRPr lang="en-US" altLang="zh-CN" dirty="0" smtClean="0"/>
          </a:p>
          <a:p>
            <a:pPr lvl="4" eaLnBrk="1" hangingPunct="1">
              <a:lnSpc>
                <a:spcPct val="90000"/>
              </a:lnSpc>
              <a:buFont typeface="Wingdings" panose="05000000000000000000" pitchFamily="2" charset="2"/>
              <a:buNone/>
            </a:pPr>
            <a:r>
              <a:rPr lang="en-US" altLang="zh-CN" dirty="0" smtClean="0"/>
              <a:t>           </a:t>
            </a:r>
            <a:r>
              <a:rPr lang="en-US" altLang="zh-CN" dirty="0" err="1" smtClean="0">
                <a:solidFill>
                  <a:srgbClr val="0000FF"/>
                </a:solidFill>
              </a:rPr>
              <a:t>error_code</a:t>
            </a:r>
            <a:r>
              <a:rPr lang="en-US" altLang="zh-CN" dirty="0" smtClean="0"/>
              <a:t>    Serve();</a:t>
            </a:r>
            <a:endParaRPr lang="en-US" altLang="zh-CN" dirty="0" smtClean="0"/>
          </a:p>
          <a:p>
            <a:pPr lvl="4" eaLnBrk="1" hangingPunct="1">
              <a:lnSpc>
                <a:spcPct val="90000"/>
              </a:lnSpc>
              <a:buFont typeface="Wingdings" panose="05000000000000000000" pitchFamily="2" charset="2"/>
              <a:buNone/>
            </a:pPr>
            <a:r>
              <a:rPr lang="en-US" altLang="zh-CN" dirty="0" smtClean="0"/>
              <a:t>   </a:t>
            </a:r>
            <a:r>
              <a:rPr lang="en-US" altLang="zh-CN" dirty="0" smtClean="0">
                <a:solidFill>
                  <a:srgbClr val="FF5050"/>
                </a:solidFill>
              </a:rPr>
              <a:t>  </a:t>
            </a:r>
            <a:r>
              <a:rPr lang="en-US" altLang="zh-CN" dirty="0" smtClean="0">
                <a:solidFill>
                  <a:srgbClr val="FF0000"/>
                </a:solidFill>
              </a:rPr>
              <a:t>private</a:t>
            </a:r>
            <a:r>
              <a:rPr lang="en-US" altLang="zh-CN" dirty="0" smtClean="0">
                <a:solidFill>
                  <a:srgbClr val="FF5050"/>
                </a:solidFill>
              </a:rPr>
              <a:t>:</a:t>
            </a:r>
            <a:endParaRPr lang="en-US" altLang="zh-CN" dirty="0" smtClean="0">
              <a:solidFill>
                <a:srgbClr val="FF5050"/>
              </a:solidFill>
            </a:endParaRPr>
          </a:p>
          <a:p>
            <a:pPr lvl="4" eaLnBrk="1" hangingPunct="1">
              <a:lnSpc>
                <a:spcPct val="90000"/>
              </a:lnSpc>
              <a:buFont typeface="Wingdings" panose="05000000000000000000" pitchFamily="2" charset="2"/>
              <a:buNone/>
            </a:pPr>
            <a:r>
              <a:rPr lang="en-US" altLang="zh-CN" dirty="0" smtClean="0"/>
              <a:t>            </a:t>
            </a:r>
            <a:r>
              <a:rPr lang="en-US" altLang="zh-CN" dirty="0" err="1" smtClean="0">
                <a:solidFill>
                  <a:srgbClr val="0000FF"/>
                </a:solidFill>
              </a:rPr>
              <a:t>int</a:t>
            </a:r>
            <a:r>
              <a:rPr lang="en-US" altLang="zh-CN" dirty="0" smtClean="0"/>
              <a:t>         count;</a:t>
            </a:r>
            <a:endParaRPr lang="en-US" altLang="zh-CN" dirty="0" smtClean="0"/>
          </a:p>
          <a:p>
            <a:pPr lvl="4" eaLnBrk="1" hangingPunct="1">
              <a:lnSpc>
                <a:spcPct val="90000"/>
              </a:lnSpc>
              <a:buFont typeface="Wingdings" panose="05000000000000000000" pitchFamily="2" charset="2"/>
              <a:buNone/>
            </a:pPr>
            <a:r>
              <a:rPr lang="en-US" altLang="zh-CN" dirty="0" smtClean="0"/>
              <a:t>            </a:t>
            </a:r>
            <a:r>
              <a:rPr lang="en-US" altLang="zh-CN" dirty="0" err="1" smtClean="0">
                <a:solidFill>
                  <a:srgbClr val="0000FF"/>
                </a:solidFill>
              </a:rPr>
              <a:t>elemenType</a:t>
            </a:r>
            <a:r>
              <a:rPr lang="en-US" altLang="zh-CN" dirty="0" smtClean="0"/>
              <a:t>       data[</a:t>
            </a:r>
            <a:r>
              <a:rPr lang="en-US" altLang="zh-CN" b="1" i="1" dirty="0" err="1" smtClean="0"/>
              <a:t>maxlen</a:t>
            </a:r>
            <a:r>
              <a:rPr lang="en-US" altLang="zh-CN" dirty="0" smtClean="0"/>
              <a:t>];</a:t>
            </a:r>
            <a:endParaRPr lang="en-US" altLang="zh-CN" dirty="0" smtClean="0"/>
          </a:p>
          <a:p>
            <a:pPr lvl="4" eaLnBrk="1" hangingPunct="1">
              <a:lnSpc>
                <a:spcPct val="90000"/>
              </a:lnSpc>
              <a:buFont typeface="Wingdings" panose="05000000000000000000" pitchFamily="2" charset="2"/>
              <a:buNone/>
            </a:pPr>
            <a:r>
              <a:rPr lang="en-US" altLang="zh-CN" b="1" dirty="0" smtClean="0"/>
              <a:t>            …          //</a:t>
            </a:r>
            <a:r>
              <a:rPr lang="zh-CN" altLang="en-US" b="1" dirty="0" smtClean="0"/>
              <a:t>定义其它成员</a:t>
            </a:r>
            <a:endParaRPr lang="zh-CN" altLang="en-US" b="1" dirty="0" smtClean="0"/>
          </a:p>
          <a:p>
            <a:pPr lvl="4" eaLnBrk="1" hangingPunct="1">
              <a:lnSpc>
                <a:spcPct val="90000"/>
              </a:lnSpc>
              <a:buFont typeface="Wingdings" panose="05000000000000000000" pitchFamily="2" charset="2"/>
              <a:buNone/>
            </a:pPr>
            <a:r>
              <a:rPr lang="en-US" altLang="zh-CN" dirty="0" smtClean="0"/>
              <a:t>           };</a:t>
            </a:r>
            <a:r>
              <a:rPr lang="zh-CN" altLang="en-US" dirty="0" smtClean="0"/>
              <a:t>  </a:t>
            </a:r>
            <a:endParaRPr lang="zh-CN" altLang="en-US" dirty="0" smtClean="0"/>
          </a:p>
          <a:p>
            <a:pPr eaLnBrk="1" hangingPunct="1">
              <a:lnSpc>
                <a:spcPct val="90000"/>
              </a:lnSpc>
            </a:pPr>
            <a:endParaRPr lang="zh-CN" altLang="en-US" sz="2200" dirty="0" smtClean="0"/>
          </a:p>
        </p:txBody>
      </p:sp>
      <p:grpSp>
        <p:nvGrpSpPr>
          <p:cNvPr id="12" name="组合 11"/>
          <p:cNvGrpSpPr/>
          <p:nvPr/>
        </p:nvGrpSpPr>
        <p:grpSpPr>
          <a:xfrm>
            <a:off x="192010" y="80018"/>
            <a:ext cx="7317240" cy="698583"/>
            <a:chOff x="179512" y="91998"/>
            <a:chExt cx="7317240" cy="698583"/>
          </a:xfrm>
        </p:grpSpPr>
        <p:grpSp>
          <p:nvGrpSpPr>
            <p:cNvPr id="13" name="组合 106"/>
            <p:cNvGrpSpPr/>
            <p:nvPr/>
          </p:nvGrpSpPr>
          <p:grpSpPr>
            <a:xfrm>
              <a:off x="179512" y="91998"/>
              <a:ext cx="7317240" cy="698583"/>
              <a:chOff x="571973" y="4179148"/>
              <a:chExt cx="7317240" cy="698583"/>
            </a:xfrm>
          </p:grpSpPr>
          <p:sp>
            <p:nvSpPr>
              <p:cNvPr id="15"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6" name="TextBox 6"/>
              <p:cNvSpPr txBox="1">
                <a:spLocks noChangeArrowheads="1"/>
              </p:cNvSpPr>
              <p:nvPr/>
            </p:nvSpPr>
            <p:spPr bwMode="auto">
              <a:xfrm>
                <a:off x="571973"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3.3 </a:t>
                </a:r>
                <a:r>
                  <a:rPr lang="zh-CN" altLang="en-US" sz="3600" b="1" dirty="0" smtClean="0">
                    <a:latin typeface="黑体" panose="02010609060101010101" pitchFamily="49" charset="-122"/>
                    <a:ea typeface="黑体" panose="02010609060101010101" pitchFamily="49" charset="-122"/>
                  </a:rPr>
                  <a:t>顺序</a:t>
                </a:r>
                <a:r>
                  <a:rPr lang="zh-CN" altLang="en-US" sz="3600" b="1" dirty="0">
                    <a:latin typeface="黑体" panose="02010609060101010101" pitchFamily="49" charset="-122"/>
                    <a:ea typeface="黑体" panose="02010609060101010101" pitchFamily="49" charset="-122"/>
                  </a:rPr>
                  <a:t>队列与循环</a:t>
                </a:r>
                <a:r>
                  <a:rPr lang="zh-CN" altLang="en-US" sz="3600" b="1" dirty="0" smtClean="0">
                    <a:latin typeface="黑体" panose="02010609060101010101" pitchFamily="49" charset="-122"/>
                    <a:ea typeface="黑体" panose="02010609060101010101" pitchFamily="49" charset="-122"/>
                  </a:rPr>
                  <a:t>队列</a:t>
                </a:r>
                <a:endParaRPr lang="zh-CN" altLang="en-US" sz="3600" b="1" dirty="0">
                  <a:latin typeface="黑体" panose="02010609060101010101" pitchFamily="49" charset="-122"/>
                  <a:ea typeface="黑体" panose="02010609060101010101" pitchFamily="49" charset="-122"/>
                </a:endParaRPr>
              </a:p>
            </p:txBody>
          </p:sp>
        </p:grpSp>
        <p:pic>
          <p:nvPicPr>
            <p:cNvPr id="14" name="图片 13" descr="无标题.png"/>
            <p:cNvPicPr>
              <a:picLocks noChangeAspect="1"/>
            </p:cNvPicPr>
            <p:nvPr/>
          </p:nvPicPr>
          <p:blipFill>
            <a:blip r:embed="rId1" cstate="print"/>
            <a:stretch>
              <a:fillRect/>
            </a:stretch>
          </p:blipFill>
          <p:spPr>
            <a:xfrm>
              <a:off x="735963" y="276914"/>
              <a:ext cx="433676" cy="330989"/>
            </a:xfrm>
            <a:prstGeom prst="rect">
              <a:avLst/>
            </a:prstGeom>
          </p:spPr>
        </p:pic>
      </p:grpSp>
      <p:sp>
        <p:nvSpPr>
          <p:cNvPr id="17" name="左大括号 16"/>
          <p:cNvSpPr/>
          <p:nvPr/>
        </p:nvSpPr>
        <p:spPr bwMode="auto">
          <a:xfrm>
            <a:off x="2123754" y="2276871"/>
            <a:ext cx="143990" cy="2055267"/>
          </a:xfrm>
          <a:prstGeom prst="leftBrace">
            <a:avLst>
              <a:gd name="adj1" fmla="val 56274"/>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sp>
        <p:nvSpPr>
          <p:cNvPr id="18" name="文本框 17"/>
          <p:cNvSpPr txBox="1">
            <a:spLocks noChangeArrowheads="1"/>
          </p:cNvSpPr>
          <p:nvPr/>
        </p:nvSpPr>
        <p:spPr bwMode="auto">
          <a:xfrm>
            <a:off x="457200" y="2998693"/>
            <a:ext cx="1598298" cy="646331"/>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b="1" dirty="0">
                <a:latin typeface="Arial" panose="020B0604020202020204" pitchFamily="34" charset="0"/>
                <a:ea typeface="楷体_GB2312" pitchFamily="1" charset="-122"/>
              </a:rPr>
              <a:t>由函数成员描述的</a:t>
            </a:r>
            <a:r>
              <a:rPr lang="zh-CN" altLang="en-US" b="1" dirty="0">
                <a:solidFill>
                  <a:srgbClr val="FF0000"/>
                </a:solidFill>
                <a:latin typeface="Arial" panose="020B0604020202020204" pitchFamily="34" charset="0"/>
                <a:ea typeface="楷体_GB2312" pitchFamily="1" charset="-122"/>
              </a:rPr>
              <a:t>运算</a:t>
            </a:r>
            <a:endParaRPr lang="zh-CN" altLang="en-US" b="1" dirty="0">
              <a:solidFill>
                <a:srgbClr val="FF0000"/>
              </a:solidFill>
              <a:latin typeface="Arial" panose="020B0604020202020204" pitchFamily="34" charset="0"/>
              <a:ea typeface="楷体_GB2312" pitchFamily="1" charset="-122"/>
            </a:endParaRPr>
          </a:p>
        </p:txBody>
      </p:sp>
      <p:sp>
        <p:nvSpPr>
          <p:cNvPr id="19" name="左大括号 18"/>
          <p:cNvSpPr/>
          <p:nvPr/>
        </p:nvSpPr>
        <p:spPr bwMode="auto">
          <a:xfrm>
            <a:off x="2123754" y="4545595"/>
            <a:ext cx="143990" cy="1115653"/>
          </a:xfrm>
          <a:prstGeom prst="leftBrace">
            <a:avLst>
              <a:gd name="adj1" fmla="val 18743"/>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sp>
        <p:nvSpPr>
          <p:cNvPr id="20" name="文本框 19"/>
          <p:cNvSpPr txBox="1">
            <a:spLocks noChangeArrowheads="1"/>
          </p:cNvSpPr>
          <p:nvPr/>
        </p:nvSpPr>
        <p:spPr bwMode="auto">
          <a:xfrm>
            <a:off x="457200" y="4798893"/>
            <a:ext cx="1598297" cy="646331"/>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b="1" dirty="0">
                <a:latin typeface="Arial" panose="020B0604020202020204" pitchFamily="34" charset="0"/>
                <a:ea typeface="楷体_GB2312" pitchFamily="1" charset="-122"/>
              </a:rPr>
              <a:t>由数据成员描述的</a:t>
            </a:r>
            <a:r>
              <a:rPr lang="zh-CN" altLang="en-US" b="1" dirty="0">
                <a:solidFill>
                  <a:srgbClr val="FF0000"/>
                </a:solidFill>
                <a:latin typeface="Arial" panose="020B0604020202020204" pitchFamily="34" charset="0"/>
                <a:ea typeface="楷体_GB2312" pitchFamily="1" charset="-122"/>
              </a:rPr>
              <a:t>存储结构</a:t>
            </a:r>
            <a:endParaRPr lang="zh-CN" altLang="en-US" b="1" dirty="0">
              <a:solidFill>
                <a:srgbClr val="FF0000"/>
              </a:solidFill>
              <a:latin typeface="Arial" panose="020B0604020202020204" pitchFamily="34" charset="0"/>
              <a:ea typeface="楷体_GB2312" pitchFamily="1"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blinds(horizontal)">
                                      <p:cBhvr>
                                        <p:cTn id="7" dur="5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blinds(horizontal)">
                                      <p:cBhvr>
                                        <p:cTn id="12" dur="5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blinds(horizontal)">
                                      <p:cBhvr>
                                        <p:cTn id="17" dur="500"/>
                                        <p:tgtEl>
                                          <p:spTgt spid="1536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5363">
                                            <p:txEl>
                                              <p:pRg st="3" end="3"/>
                                            </p:txEl>
                                          </p:spTgt>
                                        </p:tgtEl>
                                        <p:attrNameLst>
                                          <p:attrName>style.visibility</p:attrName>
                                        </p:attrNameLst>
                                      </p:cBhvr>
                                      <p:to>
                                        <p:strVal val="visible"/>
                                      </p:to>
                                    </p:set>
                                    <p:animEffect transition="in" filter="blinds(horizontal)">
                                      <p:cBhvr>
                                        <p:cTn id="20" dur="500"/>
                                        <p:tgtEl>
                                          <p:spTgt spid="1536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5363">
                                            <p:txEl>
                                              <p:pRg st="4" end="4"/>
                                            </p:txEl>
                                          </p:spTgt>
                                        </p:tgtEl>
                                        <p:attrNameLst>
                                          <p:attrName>style.visibility</p:attrName>
                                        </p:attrNameLst>
                                      </p:cBhvr>
                                      <p:to>
                                        <p:strVal val="visible"/>
                                      </p:to>
                                    </p:set>
                                    <p:animEffect transition="in" filter="blinds(horizontal)">
                                      <p:cBhvr>
                                        <p:cTn id="23" dur="500"/>
                                        <p:tgtEl>
                                          <p:spTgt spid="1536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5363">
                                            <p:txEl>
                                              <p:pRg st="5" end="5"/>
                                            </p:txEl>
                                          </p:spTgt>
                                        </p:tgtEl>
                                        <p:attrNameLst>
                                          <p:attrName>style.visibility</p:attrName>
                                        </p:attrNameLst>
                                      </p:cBhvr>
                                      <p:to>
                                        <p:strVal val="visible"/>
                                      </p:to>
                                    </p:set>
                                    <p:animEffect transition="in" filter="blinds(horizontal)">
                                      <p:cBhvr>
                                        <p:cTn id="26" dur="500"/>
                                        <p:tgtEl>
                                          <p:spTgt spid="1536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5363">
                                            <p:txEl>
                                              <p:pRg st="6" end="6"/>
                                            </p:txEl>
                                          </p:spTgt>
                                        </p:tgtEl>
                                        <p:attrNameLst>
                                          <p:attrName>style.visibility</p:attrName>
                                        </p:attrNameLst>
                                      </p:cBhvr>
                                      <p:to>
                                        <p:strVal val="visible"/>
                                      </p:to>
                                    </p:set>
                                    <p:animEffect transition="in" filter="blinds(horizontal)">
                                      <p:cBhvr>
                                        <p:cTn id="29" dur="500"/>
                                        <p:tgtEl>
                                          <p:spTgt spid="15363">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5363">
                                            <p:txEl>
                                              <p:pRg st="7" end="7"/>
                                            </p:txEl>
                                          </p:spTgt>
                                        </p:tgtEl>
                                        <p:attrNameLst>
                                          <p:attrName>style.visibility</p:attrName>
                                        </p:attrNameLst>
                                      </p:cBhvr>
                                      <p:to>
                                        <p:strVal val="visible"/>
                                      </p:to>
                                    </p:set>
                                    <p:animEffect transition="in" filter="blinds(horizontal)">
                                      <p:cBhvr>
                                        <p:cTn id="32" dur="500"/>
                                        <p:tgtEl>
                                          <p:spTgt spid="15363">
                                            <p:txEl>
                                              <p:pRg st="7" end="7"/>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5363">
                                            <p:txEl>
                                              <p:pRg st="8" end="8"/>
                                            </p:txEl>
                                          </p:spTgt>
                                        </p:tgtEl>
                                        <p:attrNameLst>
                                          <p:attrName>style.visibility</p:attrName>
                                        </p:attrNameLst>
                                      </p:cBhvr>
                                      <p:to>
                                        <p:strVal val="visible"/>
                                      </p:to>
                                    </p:set>
                                    <p:animEffect transition="in" filter="blinds(horizontal)">
                                      <p:cBhvr>
                                        <p:cTn id="35" dur="500"/>
                                        <p:tgtEl>
                                          <p:spTgt spid="15363">
                                            <p:txEl>
                                              <p:pRg st="8" end="8"/>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5363">
                                            <p:txEl>
                                              <p:pRg st="9" end="9"/>
                                            </p:txEl>
                                          </p:spTgt>
                                        </p:tgtEl>
                                        <p:attrNameLst>
                                          <p:attrName>style.visibility</p:attrName>
                                        </p:attrNameLst>
                                      </p:cBhvr>
                                      <p:to>
                                        <p:strVal val="visible"/>
                                      </p:to>
                                    </p:set>
                                    <p:animEffect transition="in" filter="blinds(horizontal)">
                                      <p:cBhvr>
                                        <p:cTn id="38" dur="500"/>
                                        <p:tgtEl>
                                          <p:spTgt spid="15363">
                                            <p:txEl>
                                              <p:pRg st="9" end="9"/>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5363">
                                            <p:txEl>
                                              <p:pRg st="10" end="10"/>
                                            </p:txEl>
                                          </p:spTgt>
                                        </p:tgtEl>
                                        <p:attrNameLst>
                                          <p:attrName>style.visibility</p:attrName>
                                        </p:attrNameLst>
                                      </p:cBhvr>
                                      <p:to>
                                        <p:strVal val="visible"/>
                                      </p:to>
                                    </p:set>
                                    <p:animEffect transition="in" filter="blinds(horizontal)">
                                      <p:cBhvr>
                                        <p:cTn id="41" dur="500"/>
                                        <p:tgtEl>
                                          <p:spTgt spid="15363">
                                            <p:txEl>
                                              <p:pRg st="10" end="10"/>
                                            </p:txEl>
                                          </p:spTgt>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5363">
                                            <p:txEl>
                                              <p:pRg st="11" end="11"/>
                                            </p:txEl>
                                          </p:spTgt>
                                        </p:tgtEl>
                                        <p:attrNameLst>
                                          <p:attrName>style.visibility</p:attrName>
                                        </p:attrNameLst>
                                      </p:cBhvr>
                                      <p:to>
                                        <p:strVal val="visible"/>
                                      </p:to>
                                    </p:set>
                                    <p:animEffect transition="in" filter="blinds(horizontal)">
                                      <p:cBhvr>
                                        <p:cTn id="44" dur="500"/>
                                        <p:tgtEl>
                                          <p:spTgt spid="15363">
                                            <p:txEl>
                                              <p:pRg st="11" end="11"/>
                                            </p:txEl>
                                          </p:spTgt>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5363">
                                            <p:txEl>
                                              <p:pRg st="12" end="12"/>
                                            </p:txEl>
                                          </p:spTgt>
                                        </p:tgtEl>
                                        <p:attrNameLst>
                                          <p:attrName>style.visibility</p:attrName>
                                        </p:attrNameLst>
                                      </p:cBhvr>
                                      <p:to>
                                        <p:strVal val="visible"/>
                                      </p:to>
                                    </p:set>
                                    <p:animEffect transition="in" filter="blinds(horizontal)">
                                      <p:cBhvr>
                                        <p:cTn id="47" dur="500"/>
                                        <p:tgtEl>
                                          <p:spTgt spid="15363">
                                            <p:txEl>
                                              <p:pRg st="12" end="12"/>
                                            </p:txEl>
                                          </p:spTgt>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5363">
                                            <p:txEl>
                                              <p:pRg st="13" end="13"/>
                                            </p:txEl>
                                          </p:spTgt>
                                        </p:tgtEl>
                                        <p:attrNameLst>
                                          <p:attrName>style.visibility</p:attrName>
                                        </p:attrNameLst>
                                      </p:cBhvr>
                                      <p:to>
                                        <p:strVal val="visible"/>
                                      </p:to>
                                    </p:set>
                                    <p:animEffect transition="in" filter="blinds(horizontal)">
                                      <p:cBhvr>
                                        <p:cTn id="50" dur="500"/>
                                        <p:tgtEl>
                                          <p:spTgt spid="15363">
                                            <p:txEl>
                                              <p:pRg st="13" end="13"/>
                                            </p:txEl>
                                          </p:spTgt>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5363">
                                            <p:txEl>
                                              <p:pRg st="14" end="14"/>
                                            </p:txEl>
                                          </p:spTgt>
                                        </p:tgtEl>
                                        <p:attrNameLst>
                                          <p:attrName>style.visibility</p:attrName>
                                        </p:attrNameLst>
                                      </p:cBhvr>
                                      <p:to>
                                        <p:strVal val="visible"/>
                                      </p:to>
                                    </p:set>
                                    <p:animEffect transition="in" filter="blinds(horizontal)">
                                      <p:cBhvr>
                                        <p:cTn id="53" dur="500"/>
                                        <p:tgtEl>
                                          <p:spTgt spid="15363">
                                            <p:txEl>
                                              <p:pRg st="14" end="1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blinds(horizontal)">
                                      <p:cBhvr>
                                        <p:cTn id="58" dur="500"/>
                                        <p:tgtEl>
                                          <p:spTgt spid="18"/>
                                        </p:tgtEl>
                                      </p:cBhvr>
                                    </p:animEffect>
                                  </p:childTnLst>
                                </p:cTn>
                              </p:par>
                              <p:par>
                                <p:cTn id="59" presetID="3" presetClass="entr" presetSubtype="10" fill="hold" nodeType="with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blinds(horizontal)">
                                      <p:cBhvr>
                                        <p:cTn id="61" dur="500"/>
                                        <p:tgtEl>
                                          <p:spTgt spid="17"/>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blinds(horizontal)">
                                      <p:cBhvr>
                                        <p:cTn id="66" dur="500"/>
                                        <p:tgtEl>
                                          <p:spTgt spid="20"/>
                                        </p:tgtEl>
                                      </p:cBhvr>
                                    </p:animEffect>
                                  </p:childTnLst>
                                </p:cTn>
                              </p:par>
                              <p:par>
                                <p:cTn id="67" presetID="3" presetClass="entr" presetSubtype="10" fill="hold" nodeType="with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blinds(horizontal)">
                                      <p:cBhvr>
                                        <p:cTn id="6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uiExpand="1" build="p"/>
      <p:bldP spid="18" grpId="0" animBg="1"/>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内容占位符 16386"/>
          <p:cNvSpPr>
            <a:spLocks noGrp="1" noChangeArrowheads="1"/>
          </p:cNvSpPr>
          <p:nvPr>
            <p:ph idx="1"/>
          </p:nvPr>
        </p:nvSpPr>
        <p:spPr>
          <a:xfrm>
            <a:off x="395536" y="1052513"/>
            <a:ext cx="8568952" cy="4968875"/>
          </a:xfrm>
        </p:spPr>
        <p:txBody>
          <a:bodyPr/>
          <a:lstStyle/>
          <a:p>
            <a:pPr>
              <a:lnSpc>
                <a:spcPct val="80000"/>
              </a:lnSpc>
              <a:buClr>
                <a:srgbClr val="FF0000"/>
              </a:buClr>
              <a:buFont typeface="Wingdings" panose="05000000000000000000" pitchFamily="2" charset="2"/>
              <a:buChar char="Ø"/>
            </a:pPr>
            <a:r>
              <a:rPr lang="en-US" altLang="zh-CN" sz="2800" b="1" dirty="0" smtClean="0"/>
              <a:t>3.3.2 </a:t>
            </a:r>
            <a:r>
              <a:rPr lang="zh-CN" altLang="en-US" sz="2800" b="1" dirty="0" smtClean="0"/>
              <a:t>关于存储结构的进一步讨论</a:t>
            </a:r>
            <a:br>
              <a:rPr lang="zh-CN" altLang="en-US" sz="1400" b="1" dirty="0" smtClean="0"/>
            </a:br>
            <a:endParaRPr lang="zh-CN" altLang="en-US" sz="1200" b="1" dirty="0" smtClean="0"/>
          </a:p>
          <a:p>
            <a:pPr>
              <a:lnSpc>
                <a:spcPct val="80000"/>
              </a:lnSpc>
              <a:buFont typeface="Wingdings" panose="05000000000000000000" pitchFamily="2" charset="2"/>
              <a:buNone/>
            </a:pPr>
            <a:r>
              <a:rPr lang="zh-CN" altLang="en-US" sz="600" dirty="0" smtClean="0"/>
              <a:t>             </a:t>
            </a:r>
            <a:endParaRPr lang="zh-CN" altLang="en-US" sz="600" dirty="0" smtClean="0"/>
          </a:p>
          <a:p>
            <a:pPr>
              <a:lnSpc>
                <a:spcPct val="80000"/>
              </a:lnSpc>
              <a:buFont typeface="Wingdings" panose="05000000000000000000" pitchFamily="2" charset="2"/>
              <a:buNone/>
            </a:pPr>
            <a:endParaRPr lang="zh-CN" altLang="en-US" sz="600" dirty="0" smtClean="0"/>
          </a:p>
          <a:p>
            <a:pPr>
              <a:lnSpc>
                <a:spcPct val="80000"/>
              </a:lnSpc>
              <a:buFont typeface="Wingdings" panose="05000000000000000000" pitchFamily="2" charset="2"/>
              <a:buNone/>
            </a:pPr>
            <a:endParaRPr lang="zh-CN" altLang="en-US" sz="600" dirty="0" smtClean="0"/>
          </a:p>
          <a:p>
            <a:pPr>
              <a:lnSpc>
                <a:spcPct val="80000"/>
              </a:lnSpc>
              <a:buFont typeface="Wingdings" panose="05000000000000000000" pitchFamily="2" charset="2"/>
              <a:buNone/>
            </a:pPr>
            <a:endParaRPr lang="zh-CN" altLang="en-US" sz="600" dirty="0" smtClean="0"/>
          </a:p>
          <a:p>
            <a:pPr>
              <a:lnSpc>
                <a:spcPct val="80000"/>
              </a:lnSpc>
              <a:buFont typeface="Wingdings" panose="05000000000000000000" pitchFamily="2" charset="2"/>
              <a:buNone/>
            </a:pPr>
            <a:endParaRPr lang="zh-CN" altLang="en-US" sz="600" dirty="0" smtClean="0"/>
          </a:p>
          <a:p>
            <a:pPr>
              <a:lnSpc>
                <a:spcPct val="80000"/>
              </a:lnSpc>
              <a:buFont typeface="Wingdings" panose="05000000000000000000" pitchFamily="2" charset="2"/>
              <a:buNone/>
            </a:pPr>
            <a:endParaRPr lang="zh-CN" altLang="en-US" sz="600" dirty="0" smtClean="0"/>
          </a:p>
          <a:p>
            <a:pPr>
              <a:lnSpc>
                <a:spcPct val="80000"/>
              </a:lnSpc>
              <a:buFont typeface="Wingdings" panose="05000000000000000000" pitchFamily="2" charset="2"/>
              <a:buNone/>
            </a:pPr>
            <a:endParaRPr lang="zh-CN" altLang="en-US" sz="1400" b="1" dirty="0" smtClean="0"/>
          </a:p>
          <a:p>
            <a:pPr>
              <a:lnSpc>
                <a:spcPct val="80000"/>
              </a:lnSpc>
              <a:buFont typeface="Wingdings" panose="05000000000000000000" pitchFamily="2" charset="2"/>
              <a:buNone/>
            </a:pPr>
            <a:endParaRPr lang="zh-CN" altLang="en-US" sz="600" dirty="0" smtClean="0"/>
          </a:p>
          <a:p>
            <a:pPr>
              <a:lnSpc>
                <a:spcPct val="80000"/>
              </a:lnSpc>
              <a:buFont typeface="Wingdings" panose="05000000000000000000" pitchFamily="2" charset="2"/>
              <a:buNone/>
            </a:pPr>
            <a:endParaRPr lang="zh-CN" altLang="en-US" sz="600" dirty="0" smtClean="0"/>
          </a:p>
          <a:p>
            <a:pPr>
              <a:lnSpc>
                <a:spcPct val="80000"/>
              </a:lnSpc>
              <a:buFont typeface="Wingdings" panose="05000000000000000000" pitchFamily="2" charset="2"/>
              <a:buNone/>
            </a:pPr>
            <a:endParaRPr lang="zh-CN" altLang="en-US" sz="600" dirty="0" smtClean="0"/>
          </a:p>
          <a:p>
            <a:pPr>
              <a:lnSpc>
                <a:spcPct val="80000"/>
              </a:lnSpc>
              <a:buFont typeface="Wingdings" panose="05000000000000000000" pitchFamily="2" charset="2"/>
              <a:buNone/>
            </a:pPr>
            <a:endParaRPr lang="zh-CN" altLang="en-US" sz="900" b="1" dirty="0" smtClean="0"/>
          </a:p>
          <a:p>
            <a:pPr>
              <a:lnSpc>
                <a:spcPct val="80000"/>
              </a:lnSpc>
              <a:buFont typeface="Wingdings" panose="05000000000000000000" pitchFamily="2" charset="2"/>
              <a:buNone/>
            </a:pPr>
            <a:endParaRPr lang="zh-CN" altLang="en-US" sz="900" b="1" dirty="0" smtClean="0"/>
          </a:p>
          <a:p>
            <a:pPr>
              <a:lnSpc>
                <a:spcPct val="80000"/>
              </a:lnSpc>
              <a:buFont typeface="Wingdings" panose="05000000000000000000" pitchFamily="2" charset="2"/>
              <a:buNone/>
            </a:pPr>
            <a:r>
              <a:rPr lang="zh-CN" altLang="en-US" sz="1400" b="1" dirty="0" smtClean="0"/>
              <a:t>        </a:t>
            </a:r>
            <a:endParaRPr lang="zh-CN" altLang="en-US" sz="1400" b="1" dirty="0" smtClean="0"/>
          </a:p>
          <a:p>
            <a:pPr>
              <a:lnSpc>
                <a:spcPct val="80000"/>
              </a:lnSpc>
              <a:buFont typeface="Wingdings" panose="05000000000000000000" pitchFamily="2" charset="2"/>
              <a:buNone/>
            </a:pPr>
            <a:r>
              <a:rPr lang="zh-CN" altLang="en-US" sz="1600" b="1" dirty="0" smtClean="0"/>
              <a:t>        </a:t>
            </a:r>
            <a:endParaRPr lang="zh-CN" altLang="en-US" sz="1600" b="1" dirty="0" smtClean="0"/>
          </a:p>
          <a:p>
            <a:pPr>
              <a:lnSpc>
                <a:spcPct val="80000"/>
              </a:lnSpc>
              <a:buFont typeface="Wingdings" panose="05000000000000000000" pitchFamily="2" charset="2"/>
              <a:buNone/>
            </a:pPr>
            <a:r>
              <a:rPr lang="zh-CN" altLang="en-US" sz="1600" b="1" dirty="0" smtClean="0"/>
              <a:t>        </a:t>
            </a:r>
            <a:endParaRPr lang="zh-CN" altLang="en-US" sz="1600" b="1" dirty="0" smtClean="0"/>
          </a:p>
          <a:p>
            <a:pPr>
              <a:lnSpc>
                <a:spcPct val="95000"/>
              </a:lnSpc>
              <a:buFont typeface="Wingdings" panose="05000000000000000000" pitchFamily="2" charset="2"/>
              <a:buNone/>
            </a:pPr>
            <a:r>
              <a:rPr lang="zh-CN" altLang="en-US" sz="1800" b="1" dirty="0" smtClean="0"/>
              <a:t>      </a:t>
            </a:r>
            <a:endParaRPr lang="en-US" altLang="zh-CN" sz="1800" b="1" dirty="0" smtClean="0"/>
          </a:p>
          <a:p>
            <a:pPr>
              <a:lnSpc>
                <a:spcPct val="95000"/>
              </a:lnSpc>
              <a:buFont typeface="Wingdings" panose="05000000000000000000" pitchFamily="2" charset="2"/>
              <a:buNone/>
            </a:pPr>
            <a:r>
              <a:rPr lang="zh-CN" altLang="en-US" sz="2200" b="1" dirty="0" smtClean="0"/>
              <a:t>插入和删除操作的实现讨论如下：</a:t>
            </a:r>
            <a:endParaRPr lang="zh-CN" altLang="en-US" sz="2200" b="1" dirty="0" smtClean="0"/>
          </a:p>
          <a:p>
            <a:pPr>
              <a:lnSpc>
                <a:spcPct val="95000"/>
              </a:lnSpc>
              <a:buFont typeface="Wingdings" panose="05000000000000000000" pitchFamily="2" charset="2"/>
              <a:buNone/>
            </a:pPr>
            <a:r>
              <a:rPr lang="zh-CN" altLang="en-US" sz="2200" b="1" dirty="0" smtClean="0">
                <a:solidFill>
                  <a:srgbClr val="FF0000"/>
                </a:solidFill>
              </a:rPr>
              <a:t>插入</a:t>
            </a:r>
            <a:r>
              <a:rPr lang="zh-CN" altLang="en-US" sz="2200" b="1" dirty="0" smtClean="0"/>
              <a:t>：插入元素</a:t>
            </a:r>
            <a:r>
              <a:rPr lang="en-US" altLang="zh-CN" sz="2200" b="1" i="1" dirty="0" smtClean="0"/>
              <a:t>x</a:t>
            </a:r>
            <a:r>
              <a:rPr lang="zh-CN" altLang="en-US" sz="2200" b="1" dirty="0" smtClean="0"/>
              <a:t>就是将</a:t>
            </a:r>
            <a:r>
              <a:rPr lang="en-US" altLang="zh-CN" sz="2200" b="1" i="1" dirty="0" smtClean="0"/>
              <a:t>x</a:t>
            </a:r>
            <a:r>
              <a:rPr lang="zh-CN" altLang="en-US" sz="2200" b="1" dirty="0" smtClean="0"/>
              <a:t>插入到表的末尾，因此，插入操作序列为：</a:t>
            </a:r>
            <a:endParaRPr lang="zh-CN" altLang="en-US" sz="2200" b="1" dirty="0" smtClean="0"/>
          </a:p>
          <a:p>
            <a:pPr>
              <a:lnSpc>
                <a:spcPct val="95000"/>
              </a:lnSpc>
              <a:buFont typeface="Wingdings" panose="05000000000000000000" pitchFamily="2" charset="2"/>
              <a:buNone/>
            </a:pPr>
            <a:r>
              <a:rPr lang="en-US" altLang="zh-CN" sz="2200" b="1" dirty="0" smtClean="0"/>
              <a:t>            data[count] = </a:t>
            </a:r>
            <a:r>
              <a:rPr lang="en-US" altLang="zh-CN" sz="2200" b="1" i="1" dirty="0" smtClean="0"/>
              <a:t>x</a:t>
            </a:r>
            <a:r>
              <a:rPr lang="en-US" altLang="zh-CN" sz="2200" b="1" dirty="0" smtClean="0"/>
              <a:t>; </a:t>
            </a:r>
            <a:r>
              <a:rPr lang="zh-CN" altLang="en-US" sz="2200" b="1" dirty="0" smtClean="0"/>
              <a:t>  </a:t>
            </a:r>
            <a:r>
              <a:rPr lang="en-US" altLang="zh-CN" sz="2200" b="1" dirty="0" smtClean="0"/>
              <a:t>count ++; </a:t>
            </a:r>
            <a:endParaRPr lang="en-US" altLang="zh-CN" sz="2200" b="1" dirty="0" smtClean="0"/>
          </a:p>
          <a:p>
            <a:pPr>
              <a:lnSpc>
                <a:spcPct val="95000"/>
              </a:lnSpc>
              <a:spcAft>
                <a:spcPts val="600"/>
              </a:spcAft>
              <a:buFont typeface="Wingdings" panose="05000000000000000000" pitchFamily="2" charset="2"/>
              <a:buNone/>
            </a:pPr>
            <a:r>
              <a:rPr lang="zh-CN" altLang="en-US" sz="2200" b="1" dirty="0" smtClean="0">
                <a:solidFill>
                  <a:srgbClr val="FF0000"/>
                </a:solidFill>
              </a:rPr>
              <a:t>删除</a:t>
            </a:r>
            <a:r>
              <a:rPr lang="zh-CN" altLang="en-US" sz="2200" b="1" dirty="0" smtClean="0"/>
              <a:t>：删除就是删除表头元素，因而需将其后</a:t>
            </a:r>
            <a:r>
              <a:rPr lang="zh-CN" altLang="en-US" sz="2200" b="1" dirty="0" smtClean="0">
                <a:solidFill>
                  <a:srgbClr val="FF0000"/>
                </a:solidFill>
              </a:rPr>
              <a:t>所有元素往前移动</a:t>
            </a:r>
            <a:r>
              <a:rPr lang="en-US" altLang="zh-CN" sz="2200" b="1" dirty="0" smtClean="0"/>
              <a:t>1</a:t>
            </a:r>
            <a:r>
              <a:rPr lang="zh-CN" altLang="en-US" sz="2200" b="1" dirty="0" smtClean="0"/>
              <a:t>位</a:t>
            </a:r>
            <a:r>
              <a:rPr lang="en-US" altLang="zh-CN" sz="2200" b="1" dirty="0" smtClean="0"/>
              <a:t>.</a:t>
            </a:r>
            <a:endParaRPr lang="zh-CN" altLang="en-US" sz="2200" b="1" dirty="0" smtClean="0"/>
          </a:p>
          <a:p>
            <a:pPr>
              <a:lnSpc>
                <a:spcPct val="95000"/>
              </a:lnSpc>
              <a:buFont typeface="Wingdings" panose="05000000000000000000" pitchFamily="2" charset="2"/>
              <a:buNone/>
            </a:pPr>
            <a:r>
              <a:rPr lang="zh-CN" altLang="en-US" sz="2200" b="1" dirty="0" smtClean="0"/>
              <a:t>           </a:t>
            </a:r>
            <a:r>
              <a:rPr lang="zh-CN" altLang="en-US" sz="2200" b="1" dirty="0" smtClean="0">
                <a:solidFill>
                  <a:srgbClr val="FF0000"/>
                </a:solidFill>
              </a:rPr>
              <a:t>每次删除都需要移动所有元素</a:t>
            </a:r>
            <a:r>
              <a:rPr lang="zh-CN" altLang="en-US" sz="2200" b="1" dirty="0" smtClean="0"/>
              <a:t>，若队列足够大，花费时间太大！</a:t>
            </a:r>
            <a:endParaRPr lang="zh-CN" altLang="en-US" sz="2200" b="1" dirty="0" smtClean="0"/>
          </a:p>
          <a:p>
            <a:pPr>
              <a:lnSpc>
                <a:spcPct val="95000"/>
              </a:lnSpc>
              <a:buFont typeface="Wingdings" panose="05000000000000000000" pitchFamily="2" charset="2"/>
              <a:buNone/>
            </a:pPr>
            <a:r>
              <a:rPr lang="en-US" altLang="zh-CN" sz="2200" b="1" dirty="0">
                <a:solidFill>
                  <a:schemeClr val="accent2"/>
                </a:solidFill>
              </a:rPr>
              <a:t> </a:t>
            </a:r>
            <a:r>
              <a:rPr lang="en-US" altLang="zh-CN" sz="2200" b="1" dirty="0" smtClean="0">
                <a:solidFill>
                  <a:schemeClr val="accent2"/>
                </a:solidFill>
              </a:rPr>
              <a:t>           </a:t>
            </a:r>
            <a:r>
              <a:rPr lang="zh-CN" altLang="en-US" sz="2200" b="1" dirty="0" smtClean="0">
                <a:solidFill>
                  <a:srgbClr val="FF0000"/>
                </a:solidFill>
              </a:rPr>
              <a:t>如何解决这一问题？</a:t>
            </a:r>
            <a:endParaRPr lang="zh-CN" altLang="en-US" sz="2200" dirty="0" smtClean="0">
              <a:solidFill>
                <a:srgbClr val="FF0000"/>
              </a:solidFill>
            </a:endParaRPr>
          </a:p>
        </p:txBody>
      </p:sp>
      <p:sp>
        <p:nvSpPr>
          <p:cNvPr id="16413" name="灯片编号占位符 2"/>
          <p:cNvSpPr>
            <a:spLocks noGrp="1" noChangeArrowheads="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4F2911F6-E2E1-4C2E-9439-7E3F0F1E85B9}" type="slidenum">
              <a:rPr lang="zh-CN" altLang="en-US" smtClean="0"/>
            </a:fld>
            <a:endParaRPr lang="zh-CN" altLang="en-US" smtClean="0"/>
          </a:p>
        </p:txBody>
      </p:sp>
      <p:grpSp>
        <p:nvGrpSpPr>
          <p:cNvPr id="32" name="组合 67"/>
          <p:cNvGrpSpPr/>
          <p:nvPr/>
        </p:nvGrpSpPr>
        <p:grpSpPr>
          <a:xfrm>
            <a:off x="179512" y="91998"/>
            <a:ext cx="7317240" cy="698583"/>
            <a:chOff x="581498" y="4179148"/>
            <a:chExt cx="7317240" cy="698583"/>
          </a:xfrm>
        </p:grpSpPr>
        <p:grpSp>
          <p:nvGrpSpPr>
            <p:cNvPr id="33" name="组合 106"/>
            <p:cNvGrpSpPr/>
            <p:nvPr/>
          </p:nvGrpSpPr>
          <p:grpSpPr>
            <a:xfrm>
              <a:off x="581498" y="4179148"/>
              <a:ext cx="7317240" cy="698583"/>
              <a:chOff x="571973" y="4179148"/>
              <a:chExt cx="7317240" cy="698583"/>
            </a:xfrm>
          </p:grpSpPr>
          <p:sp>
            <p:nvSpPr>
              <p:cNvPr id="35"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36" name="TextBox 6"/>
              <p:cNvSpPr txBox="1">
                <a:spLocks noChangeArrowheads="1"/>
              </p:cNvSpPr>
              <p:nvPr/>
            </p:nvSpPr>
            <p:spPr bwMode="auto">
              <a:xfrm>
                <a:off x="571973"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3.3 </a:t>
                </a:r>
                <a:r>
                  <a:rPr lang="zh-CN" altLang="en-US" sz="3600" b="1" dirty="0" smtClean="0">
                    <a:latin typeface="黑体" panose="02010609060101010101" pitchFamily="49" charset="-122"/>
                    <a:ea typeface="黑体" panose="02010609060101010101" pitchFamily="49" charset="-122"/>
                  </a:rPr>
                  <a:t>顺序</a:t>
                </a:r>
                <a:r>
                  <a:rPr lang="zh-CN" altLang="en-US" sz="3600" b="1" dirty="0">
                    <a:latin typeface="黑体" panose="02010609060101010101" pitchFamily="49" charset="-122"/>
                    <a:ea typeface="黑体" panose="02010609060101010101" pitchFamily="49" charset="-122"/>
                  </a:rPr>
                  <a:t>队列与循环</a:t>
                </a:r>
                <a:r>
                  <a:rPr lang="zh-CN" altLang="en-US" sz="3600" b="1" dirty="0" smtClean="0">
                    <a:latin typeface="黑体" panose="02010609060101010101" pitchFamily="49" charset="-122"/>
                    <a:ea typeface="黑体" panose="02010609060101010101" pitchFamily="49" charset="-122"/>
                  </a:rPr>
                  <a:t>队列</a:t>
                </a:r>
                <a:endParaRPr lang="zh-CN" altLang="en-US" sz="3600" b="1" dirty="0">
                  <a:latin typeface="黑体" panose="02010609060101010101" pitchFamily="49" charset="-122"/>
                  <a:ea typeface="黑体" panose="02010609060101010101" pitchFamily="49" charset="-122"/>
                </a:endParaRPr>
              </a:p>
            </p:txBody>
          </p:sp>
        </p:grpSp>
        <p:pic>
          <p:nvPicPr>
            <p:cNvPr id="34" name="图片 33" descr="无标题.png"/>
            <p:cNvPicPr>
              <a:picLocks noChangeAspect="1"/>
            </p:cNvPicPr>
            <p:nvPr/>
          </p:nvPicPr>
          <p:blipFill>
            <a:blip r:embed="rId1" cstate="print"/>
            <a:stretch>
              <a:fillRect/>
            </a:stretch>
          </p:blipFill>
          <p:spPr>
            <a:xfrm>
              <a:off x="1137949" y="4364064"/>
              <a:ext cx="433676" cy="330989"/>
            </a:xfrm>
            <a:prstGeom prst="rect">
              <a:avLst/>
            </a:prstGeom>
          </p:spPr>
        </p:pic>
      </p:grpSp>
      <p:grpSp>
        <p:nvGrpSpPr>
          <p:cNvPr id="21" name="组合 20"/>
          <p:cNvGrpSpPr/>
          <p:nvPr/>
        </p:nvGrpSpPr>
        <p:grpSpPr>
          <a:xfrm>
            <a:off x="1403449" y="2015633"/>
            <a:ext cx="5184775" cy="1636063"/>
            <a:chOff x="1403449" y="2015633"/>
            <a:chExt cx="5184775" cy="1636063"/>
          </a:xfrm>
        </p:grpSpPr>
        <p:sp>
          <p:nvSpPr>
            <p:cNvPr id="37" name="文本框 36"/>
            <p:cNvSpPr txBox="1">
              <a:spLocks noChangeArrowheads="1"/>
            </p:cNvSpPr>
            <p:nvPr/>
          </p:nvSpPr>
          <p:spPr bwMode="auto">
            <a:xfrm>
              <a:off x="3924399" y="2015633"/>
              <a:ext cx="720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a:solidFill>
                    <a:schemeClr val="tx1"/>
                  </a:solidFill>
                  <a:latin typeface="Arial" panose="020B0604020202020204" pitchFamily="34" charset="0"/>
                </a:rPr>
                <a:t>…</a:t>
              </a:r>
              <a:endParaRPr lang="en-US" altLang="zh-CN" b="0">
                <a:solidFill>
                  <a:schemeClr val="tx1"/>
                </a:solidFill>
                <a:latin typeface="Arial" panose="020B0604020202020204" pitchFamily="34" charset="0"/>
              </a:endParaRPr>
            </a:p>
          </p:txBody>
        </p:sp>
        <p:sp>
          <p:nvSpPr>
            <p:cNvPr id="38" name="文本框 37"/>
            <p:cNvSpPr txBox="1">
              <a:spLocks noChangeArrowheads="1"/>
            </p:cNvSpPr>
            <p:nvPr/>
          </p:nvSpPr>
          <p:spPr bwMode="auto">
            <a:xfrm>
              <a:off x="2268190" y="2015633"/>
              <a:ext cx="720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chemeClr val="tx1"/>
                  </a:solidFill>
                  <a:cs typeface="Times New Roman" panose="02020603050405020304" pitchFamily="18" charset="0"/>
                </a:rPr>
                <a:t>0</a:t>
              </a:r>
              <a:endParaRPr lang="en-US" altLang="zh-CN" b="0" baseline="-25000" dirty="0">
                <a:solidFill>
                  <a:schemeClr val="tx1"/>
                </a:solidFill>
                <a:cs typeface="Times New Roman" panose="02020603050405020304" pitchFamily="18" charset="0"/>
              </a:endParaRPr>
            </a:p>
          </p:txBody>
        </p:sp>
        <p:sp>
          <p:nvSpPr>
            <p:cNvPr id="39" name="文本框 38"/>
            <p:cNvSpPr txBox="1">
              <a:spLocks noChangeArrowheads="1"/>
            </p:cNvSpPr>
            <p:nvPr/>
          </p:nvSpPr>
          <p:spPr bwMode="auto">
            <a:xfrm flipH="1">
              <a:off x="2915121" y="2015633"/>
              <a:ext cx="577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chemeClr val="tx1"/>
                  </a:solidFill>
                  <a:cs typeface="Times New Roman" panose="02020603050405020304" pitchFamily="18" charset="0"/>
                </a:rPr>
                <a:t>1</a:t>
              </a:r>
              <a:endParaRPr lang="zh-CN" altLang="en-US" b="0" baseline="-25000" dirty="0">
                <a:solidFill>
                  <a:schemeClr val="tx1"/>
                </a:solidFill>
                <a:cs typeface="Times New Roman" panose="02020603050405020304" pitchFamily="18" charset="0"/>
              </a:endParaRPr>
            </a:p>
          </p:txBody>
        </p:sp>
        <p:sp>
          <p:nvSpPr>
            <p:cNvPr id="40" name="文本框 39"/>
            <p:cNvSpPr txBox="1">
              <a:spLocks noChangeArrowheads="1"/>
            </p:cNvSpPr>
            <p:nvPr/>
          </p:nvSpPr>
          <p:spPr bwMode="auto">
            <a:xfrm>
              <a:off x="4645025" y="2015633"/>
              <a:ext cx="792162" cy="27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None/>
              </a:pPr>
              <a:r>
                <a:rPr lang="en-US" altLang="zh-CN" sz="2200" i="1" baseline="-25000" dirty="0">
                  <a:solidFill>
                    <a:schemeClr val="tx1"/>
                  </a:solidFill>
                  <a:cs typeface="Times New Roman" panose="02020603050405020304" pitchFamily="18" charset="0"/>
                </a:rPr>
                <a:t>n</a:t>
              </a:r>
              <a:r>
                <a:rPr lang="en-US" altLang="zh-CN" sz="2200" baseline="-25000" dirty="0">
                  <a:solidFill>
                    <a:schemeClr val="tx1"/>
                  </a:solidFill>
                  <a:cs typeface="Times New Roman" panose="02020603050405020304" pitchFamily="18" charset="0"/>
                </a:rPr>
                <a:t>-1</a:t>
              </a:r>
              <a:endParaRPr lang="en-US" altLang="zh-CN" sz="2200" baseline="-25000" dirty="0">
                <a:solidFill>
                  <a:schemeClr val="tx1"/>
                </a:solidFill>
                <a:cs typeface="Times New Roman" panose="02020603050405020304" pitchFamily="18" charset="0"/>
              </a:endParaRPr>
            </a:p>
          </p:txBody>
        </p:sp>
        <p:sp>
          <p:nvSpPr>
            <p:cNvPr id="41" name="文本框 40"/>
            <p:cNvSpPr txBox="1">
              <a:spLocks noChangeArrowheads="1"/>
            </p:cNvSpPr>
            <p:nvPr/>
          </p:nvSpPr>
          <p:spPr bwMode="auto">
            <a:xfrm>
              <a:off x="5363492" y="2015633"/>
              <a:ext cx="115252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None/>
              </a:pPr>
              <a:r>
                <a:rPr lang="en-US" altLang="zh-CN" i="1" dirty="0">
                  <a:solidFill>
                    <a:schemeClr val="tx1"/>
                  </a:solidFill>
                  <a:cs typeface="Times New Roman" panose="02020603050405020304" pitchFamily="18" charset="0"/>
                </a:rPr>
                <a:t>maxlen</a:t>
              </a:r>
              <a:r>
                <a:rPr lang="en-US" altLang="zh-CN" b="0" dirty="0">
                  <a:solidFill>
                    <a:schemeClr val="tx1"/>
                  </a:solidFill>
                  <a:cs typeface="Times New Roman" panose="02020603050405020304" pitchFamily="18" charset="0"/>
                </a:rPr>
                <a:t>-1</a:t>
              </a:r>
              <a:endParaRPr lang="zh-CN" altLang="en-US" b="0" baseline="-25000" dirty="0">
                <a:solidFill>
                  <a:schemeClr val="tx1"/>
                </a:solidFill>
                <a:cs typeface="Times New Roman" panose="02020603050405020304" pitchFamily="18" charset="0"/>
              </a:endParaRPr>
            </a:p>
          </p:txBody>
        </p:sp>
        <p:sp>
          <p:nvSpPr>
            <p:cNvPr id="42" name="文本框 41"/>
            <p:cNvSpPr txBox="1">
              <a:spLocks noChangeArrowheads="1"/>
            </p:cNvSpPr>
            <p:nvPr/>
          </p:nvSpPr>
          <p:spPr bwMode="auto">
            <a:xfrm>
              <a:off x="2121445" y="3031481"/>
              <a:ext cx="793750" cy="46166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b="0" i="1" dirty="0">
                  <a:solidFill>
                    <a:schemeClr val="tx1"/>
                  </a:solidFill>
                </a:rPr>
                <a:t>n</a:t>
              </a:r>
              <a:endParaRPr lang="en-US" altLang="zh-CN" sz="2400" b="0" i="1" dirty="0">
                <a:solidFill>
                  <a:schemeClr val="tx1"/>
                </a:solidFill>
              </a:endParaRPr>
            </a:p>
          </p:txBody>
        </p:sp>
        <p:sp>
          <p:nvSpPr>
            <p:cNvPr id="43" name="文本框 42"/>
            <p:cNvSpPr txBox="1">
              <a:spLocks noChangeArrowheads="1"/>
            </p:cNvSpPr>
            <p:nvPr/>
          </p:nvSpPr>
          <p:spPr bwMode="auto">
            <a:xfrm>
              <a:off x="1403449" y="2449020"/>
              <a:ext cx="720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rgbClr val="0000FF"/>
                  </a:solidFill>
                  <a:latin typeface="Arial" panose="020B0604020202020204" pitchFamily="34" charset="0"/>
                </a:rPr>
                <a:t>data</a:t>
              </a:r>
              <a:endParaRPr lang="en-US" altLang="zh-CN" b="0" baseline="-25000" dirty="0">
                <a:solidFill>
                  <a:srgbClr val="0000FF"/>
                </a:solidFill>
                <a:latin typeface="Arial" panose="020B0604020202020204" pitchFamily="34" charset="0"/>
              </a:endParaRPr>
            </a:p>
          </p:txBody>
        </p:sp>
        <p:sp>
          <p:nvSpPr>
            <p:cNvPr id="44" name="矩形 43"/>
            <p:cNvSpPr>
              <a:spLocks noChangeArrowheads="1"/>
            </p:cNvSpPr>
            <p:nvPr/>
          </p:nvSpPr>
          <p:spPr bwMode="auto">
            <a:xfrm>
              <a:off x="1403449" y="2015633"/>
              <a:ext cx="5184775" cy="163606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just"/>
              <a:endParaRPr lang="zh-CN" altLang="en-US">
                <a:cs typeface="Times New Roman" panose="02020603050405020304" pitchFamily="18" charset="0"/>
              </a:endParaRPr>
            </a:p>
          </p:txBody>
        </p:sp>
        <p:sp>
          <p:nvSpPr>
            <p:cNvPr id="45" name="文本框 44"/>
            <p:cNvSpPr txBox="1">
              <a:spLocks noChangeArrowheads="1"/>
            </p:cNvSpPr>
            <p:nvPr/>
          </p:nvSpPr>
          <p:spPr bwMode="auto">
            <a:xfrm>
              <a:off x="1403449" y="3096720"/>
              <a:ext cx="793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rgbClr val="0000FF"/>
                  </a:solidFill>
                  <a:latin typeface="Arial" panose="020B0604020202020204" pitchFamily="34" charset="0"/>
                </a:rPr>
                <a:t>count</a:t>
              </a:r>
              <a:endParaRPr lang="en-US" altLang="zh-CN" b="0" baseline="-25000" dirty="0">
                <a:solidFill>
                  <a:srgbClr val="0000FF"/>
                </a:solidFill>
                <a:latin typeface="Arial" panose="020B0604020202020204" pitchFamily="34" charset="0"/>
              </a:endParaRPr>
            </a:p>
          </p:txBody>
        </p:sp>
        <p:sp>
          <p:nvSpPr>
            <p:cNvPr id="46" name="文本框 45"/>
            <p:cNvSpPr txBox="1">
              <a:spLocks noChangeArrowheads="1"/>
            </p:cNvSpPr>
            <p:nvPr/>
          </p:nvSpPr>
          <p:spPr bwMode="auto">
            <a:xfrm>
              <a:off x="4284761" y="3284984"/>
              <a:ext cx="23018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zh-CN" altLang="en-US" dirty="0" smtClean="0">
                  <a:solidFill>
                    <a:srgbClr val="FF0000"/>
                  </a:solidFill>
                  <a:latin typeface="Arial" panose="020B0604020202020204" pitchFamily="34" charset="0"/>
                  <a:ea typeface="楷体_GB2312" pitchFamily="1" charset="-122"/>
                </a:rPr>
                <a:t>顺序</a:t>
              </a:r>
              <a:r>
                <a:rPr lang="zh-CN" altLang="en-US" dirty="0">
                  <a:solidFill>
                    <a:srgbClr val="FF0000"/>
                  </a:solidFill>
                  <a:latin typeface="Arial" panose="020B0604020202020204" pitchFamily="34" charset="0"/>
                  <a:ea typeface="楷体_GB2312" pitchFamily="1" charset="-122"/>
                </a:rPr>
                <a:t>队列</a:t>
              </a:r>
              <a:r>
                <a:rPr lang="zh-CN" altLang="en-US" dirty="0" smtClean="0">
                  <a:solidFill>
                    <a:srgbClr val="FF0000"/>
                  </a:solidFill>
                  <a:latin typeface="Arial" panose="020B0604020202020204" pitchFamily="34" charset="0"/>
                  <a:ea typeface="楷体_GB2312" pitchFamily="1" charset="-122"/>
                </a:rPr>
                <a:t>存储</a:t>
              </a:r>
              <a:r>
                <a:rPr lang="zh-CN" altLang="en-US" dirty="0">
                  <a:solidFill>
                    <a:srgbClr val="FF0000"/>
                  </a:solidFill>
                  <a:latin typeface="Arial" panose="020B0604020202020204" pitchFamily="34" charset="0"/>
                  <a:ea typeface="楷体_GB2312" pitchFamily="1" charset="-122"/>
                </a:rPr>
                <a:t>结构</a:t>
              </a:r>
              <a:endParaRPr lang="zh-CN" altLang="en-US" baseline="-25000" dirty="0">
                <a:solidFill>
                  <a:srgbClr val="FF0000"/>
                </a:solidFill>
                <a:latin typeface="Arial" panose="020B0604020202020204" pitchFamily="34" charset="0"/>
                <a:ea typeface="楷体_GB2312" pitchFamily="1" charset="-122"/>
              </a:endParaRPr>
            </a:p>
          </p:txBody>
        </p:sp>
        <p:grpSp>
          <p:nvGrpSpPr>
            <p:cNvPr id="47" name="组合 46"/>
            <p:cNvGrpSpPr/>
            <p:nvPr/>
          </p:nvGrpSpPr>
          <p:grpSpPr bwMode="auto">
            <a:xfrm>
              <a:off x="2124174" y="2353497"/>
              <a:ext cx="4032250" cy="503237"/>
              <a:chOff x="0" y="0"/>
              <a:chExt cx="2540" cy="317"/>
            </a:xfrm>
            <a:solidFill>
              <a:schemeClr val="accent6">
                <a:lumMod val="60000"/>
                <a:lumOff val="40000"/>
              </a:schemeClr>
            </a:solidFill>
          </p:grpSpPr>
          <p:sp>
            <p:nvSpPr>
              <p:cNvPr id="48" name="矩形 6174"/>
              <p:cNvSpPr>
                <a:spLocks noChangeArrowheads="1"/>
              </p:cNvSpPr>
              <p:nvPr/>
            </p:nvSpPr>
            <p:spPr bwMode="auto">
              <a:xfrm>
                <a:off x="0" y="0"/>
                <a:ext cx="2540" cy="317"/>
              </a:xfrm>
              <a:prstGeom prst="rect">
                <a:avLst/>
              </a:prstGeom>
              <a:grpFill/>
              <a:ln w="28575">
                <a:solidFill>
                  <a:schemeClr val="tx1"/>
                </a:solidFill>
                <a:miter lim="800000"/>
              </a:ln>
            </p:spPr>
            <p:txBody>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just"/>
                <a:endParaRPr lang="zh-CN" altLang="en-US">
                  <a:cs typeface="Times New Roman" panose="02020603050405020304" pitchFamily="18" charset="0"/>
                </a:endParaRPr>
              </a:p>
            </p:txBody>
          </p:sp>
          <p:sp>
            <p:nvSpPr>
              <p:cNvPr id="49" name="直接连接符 6175"/>
              <p:cNvSpPr>
                <a:spLocks noChangeShapeType="1"/>
              </p:cNvSpPr>
              <p:nvPr/>
            </p:nvSpPr>
            <p:spPr bwMode="auto">
              <a:xfrm>
                <a:off x="408" y="0"/>
                <a:ext cx="0" cy="317"/>
              </a:xfrm>
              <a:prstGeom prst="line">
                <a:avLst/>
              </a:prstGeom>
              <a:grpFill/>
              <a:ln w="28575">
                <a:solidFill>
                  <a:schemeClr val="tx1"/>
                </a:solidFill>
                <a:round/>
              </a:ln>
            </p:spPr>
            <p:txBody>
              <a:bodyPr/>
              <a:lstStyle/>
              <a:p>
                <a:endParaRPr lang="zh-CN" altLang="en-US"/>
              </a:p>
            </p:txBody>
          </p:sp>
          <p:sp>
            <p:nvSpPr>
              <p:cNvPr id="50" name="直接连接符 6176"/>
              <p:cNvSpPr>
                <a:spLocks noChangeShapeType="1"/>
              </p:cNvSpPr>
              <p:nvPr/>
            </p:nvSpPr>
            <p:spPr bwMode="auto">
              <a:xfrm>
                <a:off x="816" y="0"/>
                <a:ext cx="0" cy="317"/>
              </a:xfrm>
              <a:prstGeom prst="line">
                <a:avLst/>
              </a:prstGeom>
              <a:grpFill/>
              <a:ln w="28575">
                <a:solidFill>
                  <a:schemeClr val="tx1"/>
                </a:solidFill>
                <a:round/>
              </a:ln>
            </p:spPr>
            <p:txBody>
              <a:bodyPr/>
              <a:lstStyle/>
              <a:p>
                <a:endParaRPr lang="zh-CN" altLang="en-US"/>
              </a:p>
            </p:txBody>
          </p:sp>
          <p:sp>
            <p:nvSpPr>
              <p:cNvPr id="51" name="直接连接符 6177"/>
              <p:cNvSpPr>
                <a:spLocks noChangeShapeType="1"/>
              </p:cNvSpPr>
              <p:nvPr/>
            </p:nvSpPr>
            <p:spPr bwMode="auto">
              <a:xfrm>
                <a:off x="1179" y="0"/>
                <a:ext cx="0" cy="317"/>
              </a:xfrm>
              <a:prstGeom prst="line">
                <a:avLst/>
              </a:prstGeom>
              <a:grpFill/>
              <a:ln w="28575">
                <a:solidFill>
                  <a:schemeClr val="tx1"/>
                </a:solidFill>
                <a:round/>
              </a:ln>
            </p:spPr>
            <p:txBody>
              <a:bodyPr/>
              <a:lstStyle/>
              <a:p>
                <a:endParaRPr lang="zh-CN" altLang="en-US"/>
              </a:p>
            </p:txBody>
          </p:sp>
          <p:sp>
            <p:nvSpPr>
              <p:cNvPr id="52" name="直接连接符 6178"/>
              <p:cNvSpPr>
                <a:spLocks noChangeShapeType="1"/>
              </p:cNvSpPr>
              <p:nvPr/>
            </p:nvSpPr>
            <p:spPr bwMode="auto">
              <a:xfrm>
                <a:off x="1859" y="0"/>
                <a:ext cx="0" cy="317"/>
              </a:xfrm>
              <a:prstGeom prst="line">
                <a:avLst/>
              </a:prstGeom>
              <a:grpFill/>
              <a:ln w="28575">
                <a:solidFill>
                  <a:schemeClr val="tx1"/>
                </a:solidFill>
                <a:round/>
              </a:ln>
            </p:spPr>
            <p:txBody>
              <a:bodyPr/>
              <a:lstStyle/>
              <a:p>
                <a:endParaRPr lang="zh-CN" altLang="en-US"/>
              </a:p>
            </p:txBody>
          </p:sp>
          <p:sp>
            <p:nvSpPr>
              <p:cNvPr id="53" name="直接连接符 6179"/>
              <p:cNvSpPr>
                <a:spLocks noChangeShapeType="1"/>
              </p:cNvSpPr>
              <p:nvPr/>
            </p:nvSpPr>
            <p:spPr bwMode="auto">
              <a:xfrm>
                <a:off x="2177" y="0"/>
                <a:ext cx="0" cy="317"/>
              </a:xfrm>
              <a:prstGeom prst="line">
                <a:avLst/>
              </a:prstGeom>
              <a:grpFill/>
              <a:ln w="28575">
                <a:solidFill>
                  <a:schemeClr val="tx1"/>
                </a:solidFill>
                <a:round/>
              </a:ln>
            </p:spPr>
            <p:txBody>
              <a:bodyPr/>
              <a:lstStyle/>
              <a:p>
                <a:endParaRPr lang="zh-CN" altLang="en-US"/>
              </a:p>
            </p:txBody>
          </p:sp>
          <p:sp>
            <p:nvSpPr>
              <p:cNvPr id="54" name="直接连接符 6180"/>
              <p:cNvSpPr>
                <a:spLocks noChangeShapeType="1"/>
              </p:cNvSpPr>
              <p:nvPr/>
            </p:nvSpPr>
            <p:spPr bwMode="auto">
              <a:xfrm>
                <a:off x="1542" y="0"/>
                <a:ext cx="0" cy="317"/>
              </a:xfrm>
              <a:prstGeom prst="line">
                <a:avLst/>
              </a:prstGeom>
              <a:grpFill/>
              <a:ln w="28575">
                <a:solidFill>
                  <a:schemeClr val="tx1"/>
                </a:solidFill>
                <a:round/>
              </a:ln>
            </p:spPr>
            <p:txBody>
              <a:bodyPr/>
              <a:lstStyle/>
              <a:p>
                <a:endParaRPr lang="zh-CN" altLang="en-US"/>
              </a:p>
            </p:txBody>
          </p:sp>
        </p:grpSp>
        <p:sp>
          <p:nvSpPr>
            <p:cNvPr id="55" name="文本框 54"/>
            <p:cNvSpPr txBox="1">
              <a:spLocks noChangeArrowheads="1"/>
            </p:cNvSpPr>
            <p:nvPr/>
          </p:nvSpPr>
          <p:spPr bwMode="auto">
            <a:xfrm>
              <a:off x="3995836" y="2355233"/>
              <a:ext cx="720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smtClean="0">
                  <a:solidFill>
                    <a:schemeClr val="tx1"/>
                  </a:solidFill>
                  <a:latin typeface="Arial" panose="020B0604020202020204" pitchFamily="34" charset="0"/>
                </a:rPr>
                <a:t> …</a:t>
              </a:r>
              <a:endParaRPr lang="en-US" altLang="zh-CN" b="0" dirty="0">
                <a:solidFill>
                  <a:schemeClr val="tx1"/>
                </a:solidFill>
                <a:latin typeface="Arial" panose="020B0604020202020204" pitchFamily="34" charset="0"/>
              </a:endParaRPr>
            </a:p>
          </p:txBody>
        </p:sp>
        <p:sp>
          <p:nvSpPr>
            <p:cNvPr id="56" name="文本框 55"/>
            <p:cNvSpPr txBox="1">
              <a:spLocks noChangeArrowheads="1"/>
            </p:cNvSpPr>
            <p:nvPr/>
          </p:nvSpPr>
          <p:spPr bwMode="auto">
            <a:xfrm>
              <a:off x="2267148" y="2325616"/>
              <a:ext cx="7207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400" b="0" i="1" dirty="0">
                  <a:solidFill>
                    <a:schemeClr val="tx1"/>
                  </a:solidFill>
                </a:rPr>
                <a:t>a</a:t>
              </a:r>
              <a:r>
                <a:rPr lang="en-US" altLang="zh-CN" sz="2400" b="0" baseline="-25000" dirty="0">
                  <a:solidFill>
                    <a:schemeClr val="tx1"/>
                  </a:solidFill>
                </a:rPr>
                <a:t>1</a:t>
              </a:r>
              <a:endParaRPr lang="en-US" altLang="zh-CN" sz="2400" b="0" baseline="-25000" dirty="0">
                <a:solidFill>
                  <a:schemeClr val="tx1"/>
                </a:solidFill>
              </a:endParaRPr>
            </a:p>
          </p:txBody>
        </p:sp>
        <p:sp>
          <p:nvSpPr>
            <p:cNvPr id="57" name="文本框 56"/>
            <p:cNvSpPr txBox="1">
              <a:spLocks noChangeArrowheads="1"/>
            </p:cNvSpPr>
            <p:nvPr/>
          </p:nvSpPr>
          <p:spPr bwMode="auto">
            <a:xfrm>
              <a:off x="2843857" y="2325616"/>
              <a:ext cx="863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400" b="0" i="1" dirty="0" smtClean="0">
                  <a:solidFill>
                    <a:schemeClr val="tx1"/>
                  </a:solidFill>
                </a:rPr>
                <a:t>a</a:t>
              </a:r>
              <a:r>
                <a:rPr lang="en-US" altLang="zh-CN" sz="2400" b="0" baseline="-25000" dirty="0" smtClean="0">
                  <a:solidFill>
                    <a:schemeClr val="tx1"/>
                  </a:solidFill>
                </a:rPr>
                <a:t>2</a:t>
              </a:r>
              <a:endParaRPr lang="en-US" altLang="zh-CN" sz="2400" b="0" baseline="-25000" dirty="0">
                <a:solidFill>
                  <a:schemeClr val="tx1"/>
                </a:solidFill>
              </a:endParaRPr>
            </a:p>
          </p:txBody>
        </p:sp>
        <p:sp>
          <p:nvSpPr>
            <p:cNvPr id="58" name="文本框 57"/>
            <p:cNvSpPr txBox="1">
              <a:spLocks noChangeArrowheads="1"/>
            </p:cNvSpPr>
            <p:nvPr/>
          </p:nvSpPr>
          <p:spPr bwMode="auto">
            <a:xfrm>
              <a:off x="4572049" y="2325616"/>
              <a:ext cx="7921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400" b="0" i="1" dirty="0" smtClean="0">
                  <a:solidFill>
                    <a:schemeClr val="tx1"/>
                  </a:solidFill>
                </a:rPr>
                <a:t>a</a:t>
              </a:r>
              <a:r>
                <a:rPr lang="en-US" altLang="zh-CN" sz="2400" b="0" i="1" baseline="-25000" dirty="0" smtClean="0">
                  <a:solidFill>
                    <a:schemeClr val="tx1"/>
                  </a:solidFill>
                </a:rPr>
                <a:t>n</a:t>
              </a:r>
              <a:endParaRPr lang="en-US" altLang="zh-CN" sz="2400" b="0" i="1" baseline="-25000" dirty="0">
                <a:solidFill>
                  <a:schemeClr val="tx1"/>
                </a:solidFill>
              </a:endParaRPr>
            </a:p>
          </p:txBody>
        </p:sp>
        <p:cxnSp>
          <p:nvCxnSpPr>
            <p:cNvPr id="59" name="直接箭头连接符 58"/>
            <p:cNvCxnSpPr/>
            <p:nvPr/>
          </p:nvCxnSpPr>
          <p:spPr>
            <a:xfrm flipV="1">
              <a:off x="4785741" y="2856736"/>
              <a:ext cx="0" cy="405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42" idx="3"/>
            </p:cNvCxnSpPr>
            <p:nvPr/>
          </p:nvCxnSpPr>
          <p:spPr>
            <a:xfrm>
              <a:off x="2915195" y="3262314"/>
              <a:ext cx="187054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4" name="圆角矩形标注 73"/>
          <p:cNvSpPr>
            <a:spLocks noChangeArrowheads="1"/>
          </p:cNvSpPr>
          <p:nvPr/>
        </p:nvSpPr>
        <p:spPr bwMode="auto">
          <a:xfrm flipH="1">
            <a:off x="2483494" y="1461224"/>
            <a:ext cx="792163" cy="441038"/>
          </a:xfrm>
          <a:prstGeom prst="wedgeRoundRectCallout">
            <a:avLst>
              <a:gd name="adj1" fmla="val 43154"/>
              <a:gd name="adj2" fmla="val 146213"/>
              <a:gd name="adj3" fmla="val 16667"/>
            </a:avLst>
          </a:prstGeom>
          <a:solidFill>
            <a:srgbClr val="92D050"/>
          </a:solidFill>
          <a:ln w="9525">
            <a:solidFill>
              <a:srgbClr val="000000"/>
            </a:solidFill>
            <a:miter lim="800000"/>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just" eaLnBrk="0" hangingPunct="0"/>
            <a:r>
              <a:rPr lang="zh-CN" altLang="en-US" b="1" dirty="0" smtClean="0">
                <a:solidFill>
                  <a:schemeClr val="accent2"/>
                </a:solidFill>
                <a:latin typeface="Arial" panose="020B0604020202020204" pitchFamily="34" charset="0"/>
              </a:rPr>
              <a:t> 队头</a:t>
            </a:r>
            <a:endParaRPr lang="zh-CN" altLang="en-US" b="1" dirty="0">
              <a:solidFill>
                <a:schemeClr val="accent2"/>
              </a:solidFill>
              <a:latin typeface="Arial" panose="020B0604020202020204" pitchFamily="34" charset="0"/>
            </a:endParaRPr>
          </a:p>
        </p:txBody>
      </p:sp>
      <p:sp>
        <p:nvSpPr>
          <p:cNvPr id="75" name="圆角矩形标注 74"/>
          <p:cNvSpPr>
            <a:spLocks noChangeArrowheads="1"/>
          </p:cNvSpPr>
          <p:nvPr/>
        </p:nvSpPr>
        <p:spPr bwMode="auto">
          <a:xfrm flipH="1">
            <a:off x="5075335" y="1480944"/>
            <a:ext cx="792807" cy="439092"/>
          </a:xfrm>
          <a:prstGeom prst="wedgeRoundRectCallout">
            <a:avLst>
              <a:gd name="adj1" fmla="val 60374"/>
              <a:gd name="adj2" fmla="val 147218"/>
              <a:gd name="adj3" fmla="val 16667"/>
            </a:avLst>
          </a:prstGeom>
          <a:solidFill>
            <a:srgbClr val="92D050"/>
          </a:solidFill>
          <a:ln w="9525">
            <a:solidFill>
              <a:srgbClr val="000000"/>
            </a:solidFill>
            <a:miter lim="800000"/>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just" eaLnBrk="0" hangingPunct="0"/>
            <a:r>
              <a:rPr lang="zh-CN" altLang="en-US" b="1" dirty="0" smtClean="0">
                <a:solidFill>
                  <a:schemeClr val="accent2"/>
                </a:solidFill>
                <a:latin typeface="Arial" panose="020B0604020202020204" pitchFamily="34" charset="0"/>
              </a:rPr>
              <a:t> 队尾</a:t>
            </a:r>
            <a:endParaRPr lang="zh-CN" altLang="en-US" b="1" dirty="0">
              <a:solidFill>
                <a:schemeClr val="accent2"/>
              </a:solidFill>
              <a:latin typeface="Arial" panose="020B0604020202020204" pitchFamily="34" charset="0"/>
            </a:endParaRPr>
          </a:p>
        </p:txBody>
      </p:sp>
      <p:pic>
        <p:nvPicPr>
          <p:cNvPr id="79" name="图片 7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9445" y="5612708"/>
            <a:ext cx="290194" cy="388497"/>
          </a:xfrm>
          <a:prstGeom prst="rect">
            <a:avLst/>
          </a:prstGeom>
        </p:spPr>
      </p:pic>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blinds(horizontal)">
                                      <p:cBhvr>
                                        <p:cTn id="7" dur="5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fill="hold"/>
                                        <p:tgtEl>
                                          <p:spTgt spid="21"/>
                                        </p:tgtEl>
                                        <p:attrNameLst>
                                          <p:attrName>ppt_x</p:attrName>
                                        </p:attrNameLst>
                                      </p:cBhvr>
                                      <p:tavLst>
                                        <p:tav tm="0">
                                          <p:val>
                                            <p:strVal val="#ppt_x"/>
                                          </p:val>
                                        </p:tav>
                                        <p:tav tm="100000">
                                          <p:val>
                                            <p:strVal val="#ppt_x"/>
                                          </p:val>
                                        </p:tav>
                                      </p:tavLst>
                                    </p:anim>
                                    <p:anim calcmode="lin" valueType="num">
                                      <p:cBhvr additive="base">
                                        <p:cTn id="13"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4"/>
                                        </p:tgtEl>
                                        <p:attrNameLst>
                                          <p:attrName>style.visibility</p:attrName>
                                        </p:attrNameLst>
                                      </p:cBhvr>
                                      <p:to>
                                        <p:strVal val="visible"/>
                                      </p:to>
                                    </p:set>
                                    <p:animEffect transition="in" filter="blinds(horizontal)">
                                      <p:cBhvr>
                                        <p:cTn id="18" dur="500"/>
                                        <p:tgtEl>
                                          <p:spTgt spid="7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5"/>
                                        </p:tgtEl>
                                        <p:attrNameLst>
                                          <p:attrName>style.visibility</p:attrName>
                                        </p:attrNameLst>
                                      </p:cBhvr>
                                      <p:to>
                                        <p:strVal val="visible"/>
                                      </p:to>
                                    </p:set>
                                    <p:animEffect transition="in" filter="blinds(horizontal)">
                                      <p:cBhvr>
                                        <p:cTn id="23" dur="500"/>
                                        <p:tgtEl>
                                          <p:spTgt spid="7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6387">
                                            <p:txEl>
                                              <p:pRg st="1" end="1"/>
                                            </p:txEl>
                                          </p:spTgt>
                                        </p:tgtEl>
                                        <p:attrNameLst>
                                          <p:attrName>style.visibility</p:attrName>
                                        </p:attrNameLst>
                                      </p:cBhvr>
                                      <p:to>
                                        <p:strVal val="visible"/>
                                      </p:to>
                                    </p:set>
                                    <p:animEffect transition="in" filter="blinds(horizontal)">
                                      <p:cBhvr>
                                        <p:cTn id="28" dur="500"/>
                                        <p:tgtEl>
                                          <p:spTgt spid="16387">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6387">
                                            <p:txEl>
                                              <p:pRg st="13" end="13"/>
                                            </p:txEl>
                                          </p:spTgt>
                                        </p:tgtEl>
                                        <p:attrNameLst>
                                          <p:attrName>style.visibility</p:attrName>
                                        </p:attrNameLst>
                                      </p:cBhvr>
                                      <p:to>
                                        <p:strVal val="visible"/>
                                      </p:to>
                                    </p:set>
                                    <p:animEffect transition="in" filter="blinds(horizontal)">
                                      <p:cBhvr>
                                        <p:cTn id="33" dur="500"/>
                                        <p:tgtEl>
                                          <p:spTgt spid="16387">
                                            <p:txEl>
                                              <p:pRg st="13" end="1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6387">
                                            <p:txEl>
                                              <p:pRg st="14" end="14"/>
                                            </p:txEl>
                                          </p:spTgt>
                                        </p:tgtEl>
                                        <p:attrNameLst>
                                          <p:attrName>style.visibility</p:attrName>
                                        </p:attrNameLst>
                                      </p:cBhvr>
                                      <p:to>
                                        <p:strVal val="visible"/>
                                      </p:to>
                                    </p:set>
                                    <p:animEffect transition="in" filter="blinds(horizontal)">
                                      <p:cBhvr>
                                        <p:cTn id="38" dur="500"/>
                                        <p:tgtEl>
                                          <p:spTgt spid="16387">
                                            <p:txEl>
                                              <p:pRg st="14" end="1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6387">
                                            <p:txEl>
                                              <p:pRg st="15" end="15"/>
                                            </p:txEl>
                                          </p:spTgt>
                                        </p:tgtEl>
                                        <p:attrNameLst>
                                          <p:attrName>style.visibility</p:attrName>
                                        </p:attrNameLst>
                                      </p:cBhvr>
                                      <p:to>
                                        <p:strVal val="visible"/>
                                      </p:to>
                                    </p:set>
                                    <p:animEffect transition="in" filter="blinds(horizontal)">
                                      <p:cBhvr>
                                        <p:cTn id="43" dur="500"/>
                                        <p:tgtEl>
                                          <p:spTgt spid="16387">
                                            <p:txEl>
                                              <p:pRg st="15" end="1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6387">
                                            <p:txEl>
                                              <p:pRg st="16" end="16"/>
                                            </p:txEl>
                                          </p:spTgt>
                                        </p:tgtEl>
                                        <p:attrNameLst>
                                          <p:attrName>style.visibility</p:attrName>
                                        </p:attrNameLst>
                                      </p:cBhvr>
                                      <p:to>
                                        <p:strVal val="visible"/>
                                      </p:to>
                                    </p:set>
                                    <p:animEffect transition="in" filter="blinds(horizontal)">
                                      <p:cBhvr>
                                        <p:cTn id="48" dur="500"/>
                                        <p:tgtEl>
                                          <p:spTgt spid="16387">
                                            <p:txEl>
                                              <p:pRg st="16" end="1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6387">
                                            <p:txEl>
                                              <p:pRg st="17" end="17"/>
                                            </p:txEl>
                                          </p:spTgt>
                                        </p:tgtEl>
                                        <p:attrNameLst>
                                          <p:attrName>style.visibility</p:attrName>
                                        </p:attrNameLst>
                                      </p:cBhvr>
                                      <p:to>
                                        <p:strVal val="visible"/>
                                      </p:to>
                                    </p:set>
                                    <p:animEffect transition="in" filter="blinds(horizontal)">
                                      <p:cBhvr>
                                        <p:cTn id="53" dur="500"/>
                                        <p:tgtEl>
                                          <p:spTgt spid="16387">
                                            <p:txEl>
                                              <p:pRg st="17" end="17"/>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6387">
                                            <p:txEl>
                                              <p:pRg st="18" end="18"/>
                                            </p:txEl>
                                          </p:spTgt>
                                        </p:tgtEl>
                                        <p:attrNameLst>
                                          <p:attrName>style.visibility</p:attrName>
                                        </p:attrNameLst>
                                      </p:cBhvr>
                                      <p:to>
                                        <p:strVal val="visible"/>
                                      </p:to>
                                    </p:set>
                                    <p:animEffect transition="in" filter="blinds(horizontal)">
                                      <p:cBhvr>
                                        <p:cTn id="58" dur="500"/>
                                        <p:tgtEl>
                                          <p:spTgt spid="16387">
                                            <p:txEl>
                                              <p:pRg st="18" end="18"/>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16387">
                                            <p:txEl>
                                              <p:pRg st="19" end="19"/>
                                            </p:txEl>
                                          </p:spTgt>
                                        </p:tgtEl>
                                        <p:attrNameLst>
                                          <p:attrName>style.visibility</p:attrName>
                                        </p:attrNameLst>
                                      </p:cBhvr>
                                      <p:to>
                                        <p:strVal val="visible"/>
                                      </p:to>
                                    </p:set>
                                    <p:animEffect transition="in" filter="blinds(horizontal)">
                                      <p:cBhvr>
                                        <p:cTn id="63" dur="500"/>
                                        <p:tgtEl>
                                          <p:spTgt spid="16387">
                                            <p:txEl>
                                              <p:pRg st="19" end="19"/>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16387">
                                            <p:txEl>
                                              <p:pRg st="20" end="20"/>
                                            </p:txEl>
                                          </p:spTgt>
                                        </p:tgtEl>
                                        <p:attrNameLst>
                                          <p:attrName>style.visibility</p:attrName>
                                        </p:attrNameLst>
                                      </p:cBhvr>
                                      <p:to>
                                        <p:strVal val="visible"/>
                                      </p:to>
                                    </p:set>
                                    <p:animEffect transition="in" filter="blinds(horizontal)">
                                      <p:cBhvr>
                                        <p:cTn id="68" dur="500"/>
                                        <p:tgtEl>
                                          <p:spTgt spid="16387">
                                            <p:txEl>
                                              <p:pRg st="20" end="2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79"/>
                                        </p:tgtEl>
                                        <p:attrNameLst>
                                          <p:attrName>style.visibility</p:attrName>
                                        </p:attrNameLst>
                                      </p:cBhvr>
                                      <p:to>
                                        <p:strVal val="visible"/>
                                      </p:to>
                                    </p:set>
                                    <p:anim calcmode="lin" valueType="num">
                                      <p:cBhvr additive="base">
                                        <p:cTn id="73" dur="500" fill="hold"/>
                                        <p:tgtEl>
                                          <p:spTgt spid="79"/>
                                        </p:tgtEl>
                                        <p:attrNameLst>
                                          <p:attrName>ppt_x</p:attrName>
                                        </p:attrNameLst>
                                      </p:cBhvr>
                                      <p:tavLst>
                                        <p:tav tm="0">
                                          <p:val>
                                            <p:strVal val="#ppt_x"/>
                                          </p:val>
                                        </p:tav>
                                        <p:tav tm="100000">
                                          <p:val>
                                            <p:strVal val="#ppt_x"/>
                                          </p:val>
                                        </p:tav>
                                      </p:tavLst>
                                    </p:anim>
                                    <p:anim calcmode="lin" valueType="num">
                                      <p:cBhvr additive="base">
                                        <p:cTn id="74"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16387">
                                            <p:txEl>
                                              <p:pRg st="21" end="21"/>
                                            </p:txEl>
                                          </p:spTgt>
                                        </p:tgtEl>
                                        <p:attrNameLst>
                                          <p:attrName>style.visibility</p:attrName>
                                        </p:attrNameLst>
                                      </p:cBhvr>
                                      <p:to>
                                        <p:strVal val="visible"/>
                                      </p:to>
                                    </p:set>
                                    <p:animEffect transition="in" filter="blinds(horizontal)">
                                      <p:cBhvr>
                                        <p:cTn id="79" dur="500"/>
                                        <p:tgtEl>
                                          <p:spTgt spid="16387">
                                            <p:txEl>
                                              <p:pRg st="21" end="21"/>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16387">
                                            <p:txEl>
                                              <p:pRg st="22" end="22"/>
                                            </p:txEl>
                                          </p:spTgt>
                                        </p:tgtEl>
                                        <p:attrNameLst>
                                          <p:attrName>style.visibility</p:attrName>
                                        </p:attrNameLst>
                                      </p:cBhvr>
                                      <p:to>
                                        <p:strVal val="visible"/>
                                      </p:to>
                                    </p:set>
                                    <p:animEffect transition="in" filter="blinds(horizontal)">
                                      <p:cBhvr>
                                        <p:cTn id="84" dur="500"/>
                                        <p:tgtEl>
                                          <p:spTgt spid="16387">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uiExpand="1" build="p"/>
      <p:bldP spid="74" grpId="0" animBg="1"/>
      <p:bldP spid="7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17410"/>
          <p:cNvSpPr>
            <a:spLocks noGrp="1" noChangeArrowheads="1"/>
          </p:cNvSpPr>
          <p:nvPr>
            <p:ph idx="1"/>
          </p:nvPr>
        </p:nvSpPr>
        <p:spPr>
          <a:xfrm>
            <a:off x="448661" y="1018337"/>
            <a:ext cx="8229600" cy="4678451"/>
          </a:xfrm>
        </p:spPr>
        <p:txBody>
          <a:bodyPr/>
          <a:lstStyle/>
          <a:p>
            <a:pPr>
              <a:lnSpc>
                <a:spcPct val="80000"/>
              </a:lnSpc>
              <a:buClr>
                <a:srgbClr val="FF0000"/>
              </a:buClr>
              <a:buFont typeface="Wingdings" panose="05000000000000000000" pitchFamily="2" charset="2"/>
              <a:buChar char="n"/>
            </a:pPr>
            <a:r>
              <a:rPr lang="zh-CN" altLang="en-US" sz="2400" b="1" dirty="0" smtClean="0">
                <a:solidFill>
                  <a:srgbClr val="FF0000"/>
                </a:solidFill>
              </a:rPr>
              <a:t>改进的方法</a:t>
            </a:r>
            <a:endParaRPr lang="zh-CN" altLang="en-US" sz="2400" b="1" dirty="0" smtClean="0">
              <a:solidFill>
                <a:srgbClr val="FF0000"/>
              </a:solidFill>
            </a:endParaRPr>
          </a:p>
          <a:p>
            <a:pPr>
              <a:lnSpc>
                <a:spcPct val="80000"/>
              </a:lnSpc>
              <a:buFont typeface="Wingdings" panose="05000000000000000000" pitchFamily="2" charset="2"/>
              <a:buNone/>
            </a:pPr>
            <a:r>
              <a:rPr lang="zh-CN" altLang="en-US" sz="1800" b="1" dirty="0" smtClean="0"/>
              <a:t>     设置头尾指针</a:t>
            </a:r>
            <a:r>
              <a:rPr lang="en-US" altLang="zh-CN" sz="1800" b="1" dirty="0" smtClean="0"/>
              <a:t>front</a:t>
            </a:r>
            <a:r>
              <a:rPr lang="zh-CN" altLang="en-US" sz="1800" b="1" dirty="0" smtClean="0"/>
              <a:t>和</a:t>
            </a:r>
            <a:r>
              <a:rPr lang="en-US" altLang="zh-CN" sz="1800" b="1" dirty="0" smtClean="0"/>
              <a:t>rear</a:t>
            </a:r>
            <a:r>
              <a:rPr lang="zh-CN" altLang="en-US" sz="1800" b="1" dirty="0" smtClean="0"/>
              <a:t>作为</a:t>
            </a:r>
            <a:r>
              <a:rPr lang="en-US" altLang="zh-CN" sz="1800" b="1" dirty="0" smtClean="0"/>
              <a:t>Queue</a:t>
            </a:r>
            <a:r>
              <a:rPr lang="zh-CN" altLang="en-US" sz="1800" b="1" dirty="0" smtClean="0"/>
              <a:t>的数据成员，分别指示队头和队尾。</a:t>
            </a:r>
            <a:endParaRPr lang="zh-CN" altLang="en-US" sz="1800" b="1" dirty="0" smtClean="0"/>
          </a:p>
          <a:p>
            <a:pPr>
              <a:lnSpc>
                <a:spcPct val="80000"/>
              </a:lnSpc>
              <a:buFont typeface="Wingdings" panose="05000000000000000000" pitchFamily="2" charset="2"/>
              <a:buNone/>
            </a:pPr>
            <a:r>
              <a:rPr lang="zh-CN" altLang="en-US" sz="1800" b="1" dirty="0" smtClean="0"/>
              <a:t>     并</a:t>
            </a:r>
            <a:r>
              <a:rPr lang="zh-CN" altLang="en-US" sz="1800" b="1" dirty="0" smtClean="0">
                <a:solidFill>
                  <a:srgbClr val="FF0000"/>
                </a:solidFill>
              </a:rPr>
              <a:t>约定</a:t>
            </a:r>
            <a:r>
              <a:rPr lang="zh-CN" altLang="en-US" sz="1800" b="1" dirty="0" smtClean="0"/>
              <a:t>： </a:t>
            </a:r>
            <a:r>
              <a:rPr lang="en-US" altLang="zh-CN" sz="1800" b="1" dirty="0" smtClean="0"/>
              <a:t>front</a:t>
            </a:r>
            <a:r>
              <a:rPr lang="zh-CN" altLang="en-US" sz="1800" b="1" dirty="0" smtClean="0"/>
              <a:t>指向队头的</a:t>
            </a:r>
            <a:r>
              <a:rPr lang="zh-CN" altLang="en-US" sz="1800" b="1" dirty="0" smtClean="0">
                <a:solidFill>
                  <a:srgbClr val="FF5050"/>
                </a:solidFill>
              </a:rPr>
              <a:t>前一个元素</a:t>
            </a:r>
            <a:r>
              <a:rPr lang="zh-CN" altLang="en-US" sz="1800" b="1" dirty="0" smtClean="0"/>
              <a:t>，</a:t>
            </a:r>
            <a:r>
              <a:rPr lang="en-US" altLang="zh-CN" sz="1800" b="1" dirty="0" smtClean="0"/>
              <a:t>rear</a:t>
            </a:r>
            <a:r>
              <a:rPr lang="zh-CN" altLang="en-US" sz="1800" b="1" dirty="0" smtClean="0"/>
              <a:t>指向</a:t>
            </a:r>
            <a:r>
              <a:rPr lang="zh-CN" altLang="en-US" sz="1800" b="1" dirty="0" smtClean="0">
                <a:solidFill>
                  <a:srgbClr val="FF5050"/>
                </a:solidFill>
              </a:rPr>
              <a:t>队尾元素</a:t>
            </a:r>
            <a:r>
              <a:rPr lang="zh-CN" altLang="en-US" sz="1800" b="1" dirty="0" smtClean="0"/>
              <a:t>。如图所示</a:t>
            </a:r>
            <a:r>
              <a:rPr lang="zh-CN" altLang="en-US" sz="1800" b="1" dirty="0"/>
              <a:t>：</a:t>
            </a:r>
            <a:endParaRPr lang="zh-CN" altLang="en-US" sz="1800" b="1" dirty="0" smtClean="0"/>
          </a:p>
          <a:p>
            <a:pPr>
              <a:lnSpc>
                <a:spcPct val="80000"/>
              </a:lnSpc>
              <a:buFont typeface="Wingdings" panose="05000000000000000000" pitchFamily="2" charset="2"/>
              <a:buNone/>
            </a:pPr>
            <a:endParaRPr lang="zh-CN" altLang="en-US" sz="1800" b="1" dirty="0" smtClean="0"/>
          </a:p>
          <a:p>
            <a:pPr>
              <a:lnSpc>
                <a:spcPct val="80000"/>
              </a:lnSpc>
              <a:buFont typeface="Wingdings" panose="05000000000000000000" pitchFamily="2" charset="2"/>
              <a:buNone/>
            </a:pPr>
            <a:r>
              <a:rPr lang="zh-CN" altLang="en-US" sz="1800" b="1" dirty="0" smtClean="0"/>
              <a:t>       </a:t>
            </a:r>
            <a:endParaRPr lang="zh-CN" altLang="en-US" sz="1800" b="1" dirty="0" smtClean="0"/>
          </a:p>
          <a:p>
            <a:pPr>
              <a:lnSpc>
                <a:spcPct val="80000"/>
              </a:lnSpc>
              <a:buFont typeface="Wingdings" panose="05000000000000000000" pitchFamily="2" charset="2"/>
              <a:buNone/>
            </a:pPr>
            <a:endParaRPr lang="zh-CN" altLang="en-US" sz="1800" b="1" dirty="0" smtClean="0"/>
          </a:p>
          <a:p>
            <a:pPr>
              <a:lnSpc>
                <a:spcPct val="80000"/>
              </a:lnSpc>
              <a:buFont typeface="Wingdings" panose="05000000000000000000" pitchFamily="2" charset="2"/>
              <a:buNone/>
            </a:pPr>
            <a:endParaRPr lang="zh-CN" altLang="en-US" sz="1800" b="1" dirty="0" smtClean="0"/>
          </a:p>
          <a:p>
            <a:pPr>
              <a:lnSpc>
                <a:spcPct val="80000"/>
              </a:lnSpc>
              <a:buFont typeface="Wingdings" panose="05000000000000000000" pitchFamily="2" charset="2"/>
              <a:buNone/>
            </a:pPr>
            <a:endParaRPr lang="zh-CN" altLang="en-US" sz="1800" b="1" dirty="0" smtClean="0"/>
          </a:p>
          <a:p>
            <a:pPr>
              <a:lnSpc>
                <a:spcPct val="80000"/>
              </a:lnSpc>
              <a:buFont typeface="Wingdings" panose="05000000000000000000" pitchFamily="2" charset="2"/>
              <a:buNone/>
            </a:pPr>
            <a:r>
              <a:rPr lang="zh-CN" altLang="en-US" sz="1800" b="1" dirty="0" smtClean="0"/>
              <a:t> </a:t>
            </a:r>
            <a:endParaRPr lang="zh-CN" altLang="en-US" sz="1800" b="1" dirty="0" smtClean="0"/>
          </a:p>
          <a:p>
            <a:pPr>
              <a:lnSpc>
                <a:spcPct val="80000"/>
              </a:lnSpc>
              <a:buFont typeface="Wingdings" panose="05000000000000000000" pitchFamily="2" charset="2"/>
              <a:buNone/>
            </a:pPr>
            <a:endParaRPr lang="zh-CN" altLang="en-US" sz="1800" b="1" dirty="0" smtClean="0"/>
          </a:p>
          <a:p>
            <a:pPr>
              <a:buFont typeface="Wingdings" panose="05000000000000000000" pitchFamily="2" charset="2"/>
              <a:buNone/>
            </a:pPr>
            <a:r>
              <a:rPr lang="zh-CN" altLang="en-US" sz="1800" b="1" dirty="0" smtClean="0"/>
              <a:t>  </a:t>
            </a:r>
            <a:endParaRPr lang="en-US" altLang="zh-CN" sz="1800" b="1" dirty="0" smtClean="0"/>
          </a:p>
          <a:p>
            <a:pPr>
              <a:spcBef>
                <a:spcPts val="600"/>
              </a:spcBef>
              <a:buFont typeface="Wingdings" panose="05000000000000000000" pitchFamily="2" charset="2"/>
              <a:buNone/>
            </a:pPr>
            <a:r>
              <a:rPr lang="zh-CN" altLang="en-US" sz="1800" b="1" dirty="0" smtClean="0"/>
              <a:t>       此时，</a:t>
            </a:r>
            <a:r>
              <a:rPr lang="zh-CN" altLang="en-US" sz="1800" b="1" dirty="0" smtClean="0">
                <a:solidFill>
                  <a:srgbClr val="FF5050"/>
                </a:solidFill>
              </a:rPr>
              <a:t>插入操作</a:t>
            </a:r>
            <a:r>
              <a:rPr lang="zh-CN" altLang="en-US" sz="1800" b="1" dirty="0" smtClean="0"/>
              <a:t>与前面类似，但写法有所不同：</a:t>
            </a:r>
            <a:endParaRPr lang="zh-CN" altLang="en-US" sz="1800" b="1" dirty="0" smtClean="0"/>
          </a:p>
          <a:p>
            <a:pPr>
              <a:lnSpc>
                <a:spcPts val="2500"/>
              </a:lnSpc>
              <a:spcBef>
                <a:spcPts val="600"/>
              </a:spcBef>
              <a:buFont typeface="Wingdings" panose="05000000000000000000" pitchFamily="2" charset="2"/>
              <a:buNone/>
            </a:pPr>
            <a:r>
              <a:rPr lang="zh-CN" altLang="en-US" sz="1800" b="1" dirty="0" smtClean="0"/>
              <a:t>                </a:t>
            </a:r>
            <a:r>
              <a:rPr lang="en-US" altLang="zh-CN" sz="1800" b="1" dirty="0" smtClean="0"/>
              <a:t>rear++;   data[rear] = </a:t>
            </a:r>
            <a:r>
              <a:rPr lang="en-US" altLang="zh-CN" sz="1800" b="1" i="1" dirty="0" smtClean="0"/>
              <a:t>x</a:t>
            </a:r>
            <a:r>
              <a:rPr lang="en-US" altLang="zh-CN" sz="1800" b="1" dirty="0" smtClean="0"/>
              <a:t>;   count ++;</a:t>
            </a:r>
            <a:r>
              <a:rPr lang="en-US" altLang="zh-CN" b="1" dirty="0" smtClean="0"/>
              <a:t> </a:t>
            </a:r>
            <a:endParaRPr lang="zh-CN" altLang="en-US" sz="1800" b="1" dirty="0" smtClean="0"/>
          </a:p>
          <a:p>
            <a:pPr>
              <a:spcBef>
                <a:spcPts val="600"/>
              </a:spcBef>
              <a:buFont typeface="Wingdings" panose="05000000000000000000" pitchFamily="2" charset="2"/>
              <a:buNone/>
            </a:pPr>
            <a:r>
              <a:rPr lang="zh-CN" altLang="en-US" sz="1800" b="1" dirty="0" smtClean="0"/>
              <a:t>        而</a:t>
            </a:r>
            <a:r>
              <a:rPr lang="zh-CN" altLang="en-US" sz="1800" b="1" dirty="0" smtClean="0">
                <a:solidFill>
                  <a:srgbClr val="FF5050"/>
                </a:solidFill>
              </a:rPr>
              <a:t>删除操作</a:t>
            </a:r>
            <a:r>
              <a:rPr lang="zh-CN" altLang="en-US" sz="1800" b="1" dirty="0" smtClean="0"/>
              <a:t>要简单且省时间多了：</a:t>
            </a:r>
            <a:r>
              <a:rPr lang="en-US" altLang="zh-CN" sz="1800" b="1" dirty="0" smtClean="0">
                <a:solidFill>
                  <a:srgbClr val="FF0000"/>
                </a:solidFill>
              </a:rPr>
              <a:t>front ++;  count--;</a:t>
            </a:r>
            <a:endParaRPr lang="en-US" altLang="zh-CN" sz="1800" b="1" dirty="0" smtClean="0">
              <a:solidFill>
                <a:srgbClr val="FF0000"/>
              </a:solidFill>
            </a:endParaRPr>
          </a:p>
          <a:p>
            <a:pPr>
              <a:spcBef>
                <a:spcPts val="600"/>
              </a:spcBef>
              <a:buClr>
                <a:srgbClr val="FF0000"/>
              </a:buClr>
              <a:buFont typeface="Wingdings" panose="05000000000000000000" pitchFamily="2" charset="2"/>
              <a:buChar char="n"/>
            </a:pPr>
            <a:r>
              <a:rPr lang="zh-CN" altLang="en-US" sz="1800" b="1" dirty="0" smtClean="0">
                <a:solidFill>
                  <a:srgbClr val="FF0000"/>
                </a:solidFill>
              </a:rPr>
              <a:t>问题</a:t>
            </a:r>
            <a:r>
              <a:rPr lang="zh-CN" altLang="en-US" sz="1800" b="1" dirty="0" smtClean="0"/>
              <a:t>：</a:t>
            </a:r>
            <a:r>
              <a:rPr lang="zh-CN" altLang="en-US" sz="1800" b="1" dirty="0" smtClean="0">
                <a:solidFill>
                  <a:srgbClr val="FF0000"/>
                </a:solidFill>
              </a:rPr>
              <a:t>“溢出”现象</a:t>
            </a:r>
            <a:r>
              <a:rPr lang="en-US" altLang="zh-CN" sz="1800" b="1" dirty="0" smtClean="0"/>
              <a:t> </a:t>
            </a:r>
            <a:endParaRPr lang="en-US" altLang="zh-CN" sz="1800" b="1" dirty="0" smtClean="0"/>
          </a:p>
          <a:p>
            <a:pPr>
              <a:spcBef>
                <a:spcPts val="600"/>
              </a:spcBef>
              <a:buFont typeface="Wingdings" panose="05000000000000000000" pitchFamily="2" charset="2"/>
              <a:buNone/>
            </a:pPr>
            <a:r>
              <a:rPr lang="zh-CN" altLang="en-US" sz="1800" b="1" dirty="0" smtClean="0"/>
              <a:t>       在连续插入元素后，会使</a:t>
            </a:r>
            <a:r>
              <a:rPr lang="en-US" altLang="zh-CN" sz="1800" b="1" dirty="0" smtClean="0"/>
              <a:t>rear</a:t>
            </a:r>
            <a:r>
              <a:rPr lang="zh-CN" altLang="en-US" sz="1800" b="1" dirty="0" smtClean="0"/>
              <a:t>指示到数组的末尾。</a:t>
            </a:r>
            <a:endParaRPr lang="zh-CN" altLang="en-US" sz="1800" b="1" dirty="0" smtClean="0"/>
          </a:p>
          <a:p>
            <a:pPr>
              <a:spcBef>
                <a:spcPts val="600"/>
              </a:spcBef>
              <a:buFont typeface="Wingdings" panose="05000000000000000000" pitchFamily="2" charset="2"/>
              <a:buNone/>
            </a:pPr>
            <a:r>
              <a:rPr lang="zh-CN" altLang="en-US" sz="1800" b="1" dirty="0" smtClean="0"/>
              <a:t>       而此时的情况是，数组的前面可能还有空的元素空间。</a:t>
            </a:r>
            <a:endParaRPr lang="zh-CN" altLang="en-US" sz="1800" b="1" dirty="0" smtClean="0"/>
          </a:p>
        </p:txBody>
      </p:sp>
      <p:sp>
        <p:nvSpPr>
          <p:cNvPr id="17442" name="文本框 17441"/>
          <p:cNvSpPr txBox="1">
            <a:spLocks noChangeArrowheads="1"/>
          </p:cNvSpPr>
          <p:nvPr/>
        </p:nvSpPr>
        <p:spPr bwMode="auto">
          <a:xfrm>
            <a:off x="6398996" y="5970028"/>
            <a:ext cx="21955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b="1" dirty="0" smtClean="0">
                <a:latin typeface="Arial" panose="020B0604020202020204" pitchFamily="34" charset="0"/>
              </a:rPr>
              <a:t>------ </a:t>
            </a:r>
            <a:r>
              <a:rPr lang="en-US" altLang="zh-CN" b="1" dirty="0">
                <a:latin typeface="Arial" panose="020B0604020202020204" pitchFamily="34" charset="0"/>
              </a:rPr>
              <a:t>“</a:t>
            </a:r>
            <a:r>
              <a:rPr lang="zh-CN" altLang="en-US" b="1" dirty="0">
                <a:solidFill>
                  <a:srgbClr val="FF0000"/>
                </a:solidFill>
                <a:latin typeface="Arial" panose="020B0604020202020204" pitchFamily="34" charset="0"/>
              </a:rPr>
              <a:t>假溢出</a:t>
            </a:r>
            <a:r>
              <a:rPr lang="zh-CN" altLang="en-US" b="1" dirty="0">
                <a:latin typeface="Arial" panose="020B0604020202020204" pitchFamily="34" charset="0"/>
              </a:rPr>
              <a:t>” </a:t>
            </a:r>
            <a:r>
              <a:rPr lang="zh-CN" altLang="en-US" dirty="0" smtClean="0">
                <a:latin typeface="Arial" panose="020B0604020202020204" pitchFamily="34" charset="0"/>
              </a:rPr>
              <a:t> </a:t>
            </a:r>
            <a:endParaRPr lang="zh-CN" altLang="en-US" dirty="0">
              <a:latin typeface="Arial" panose="020B0604020202020204" pitchFamily="34" charset="0"/>
            </a:endParaRPr>
          </a:p>
        </p:txBody>
      </p:sp>
      <p:sp>
        <p:nvSpPr>
          <p:cNvPr id="17443" name="文本框 17442"/>
          <p:cNvSpPr txBox="1">
            <a:spLocks noChangeArrowheads="1"/>
          </p:cNvSpPr>
          <p:nvPr/>
        </p:nvSpPr>
        <p:spPr bwMode="auto">
          <a:xfrm>
            <a:off x="6398996" y="5600696"/>
            <a:ext cx="21955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b="1" dirty="0" smtClean="0">
                <a:latin typeface="Arial" panose="020B0604020202020204" pitchFamily="34" charset="0"/>
              </a:rPr>
              <a:t>------ </a:t>
            </a:r>
            <a:r>
              <a:rPr lang="en-US" altLang="zh-CN" b="1" dirty="0">
                <a:latin typeface="Arial" panose="020B0604020202020204" pitchFamily="34" charset="0"/>
              </a:rPr>
              <a:t>“</a:t>
            </a:r>
            <a:r>
              <a:rPr lang="zh-CN" altLang="en-US" b="1" dirty="0">
                <a:solidFill>
                  <a:srgbClr val="FF0000"/>
                </a:solidFill>
                <a:latin typeface="Arial" panose="020B0604020202020204" pitchFamily="34" charset="0"/>
              </a:rPr>
              <a:t>溢出</a:t>
            </a:r>
            <a:r>
              <a:rPr lang="zh-CN" altLang="en-US" b="1" dirty="0">
                <a:latin typeface="Arial" panose="020B0604020202020204" pitchFamily="34" charset="0"/>
              </a:rPr>
              <a:t>” </a:t>
            </a:r>
            <a:r>
              <a:rPr lang="zh-CN" altLang="en-US" dirty="0" smtClean="0">
                <a:latin typeface="Arial" panose="020B0604020202020204" pitchFamily="34" charset="0"/>
              </a:rPr>
              <a:t> </a:t>
            </a:r>
            <a:endParaRPr lang="zh-CN" altLang="en-US" dirty="0">
              <a:latin typeface="Arial" panose="020B0604020202020204" pitchFamily="34" charset="0"/>
            </a:endParaRPr>
          </a:p>
        </p:txBody>
      </p:sp>
      <p:sp>
        <p:nvSpPr>
          <p:cNvPr id="17444" name="灯片编号占位符 2"/>
          <p:cNvSpPr>
            <a:spLocks noGrp="1" noChangeArrowheads="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2DB98AA7-2637-440F-B5D1-9FA62A6B61AE}" type="slidenum">
              <a:rPr lang="zh-CN" altLang="en-US" smtClean="0"/>
            </a:fld>
            <a:endParaRPr lang="zh-CN" altLang="en-US" dirty="0" smtClean="0"/>
          </a:p>
        </p:txBody>
      </p:sp>
      <p:grpSp>
        <p:nvGrpSpPr>
          <p:cNvPr id="39" name="组合 67"/>
          <p:cNvGrpSpPr/>
          <p:nvPr/>
        </p:nvGrpSpPr>
        <p:grpSpPr>
          <a:xfrm>
            <a:off x="179512" y="91998"/>
            <a:ext cx="7317240" cy="698583"/>
            <a:chOff x="581498" y="4179148"/>
            <a:chExt cx="7317240" cy="698583"/>
          </a:xfrm>
        </p:grpSpPr>
        <p:grpSp>
          <p:nvGrpSpPr>
            <p:cNvPr id="40" name="组合 106"/>
            <p:cNvGrpSpPr/>
            <p:nvPr/>
          </p:nvGrpSpPr>
          <p:grpSpPr>
            <a:xfrm>
              <a:off x="581498" y="4179148"/>
              <a:ext cx="7317240" cy="698583"/>
              <a:chOff x="571973" y="4179148"/>
              <a:chExt cx="7317240" cy="698583"/>
            </a:xfrm>
          </p:grpSpPr>
          <p:sp>
            <p:nvSpPr>
              <p:cNvPr id="42"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43" name="TextBox 6"/>
              <p:cNvSpPr txBox="1">
                <a:spLocks noChangeArrowheads="1"/>
              </p:cNvSpPr>
              <p:nvPr/>
            </p:nvSpPr>
            <p:spPr bwMode="auto">
              <a:xfrm>
                <a:off x="571973"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3.3 </a:t>
                </a:r>
                <a:r>
                  <a:rPr lang="zh-CN" altLang="en-US" sz="3600" b="1" dirty="0" smtClean="0">
                    <a:latin typeface="黑体" panose="02010609060101010101" pitchFamily="49" charset="-122"/>
                    <a:ea typeface="黑体" panose="02010609060101010101" pitchFamily="49" charset="-122"/>
                  </a:rPr>
                  <a:t>顺序</a:t>
                </a:r>
                <a:r>
                  <a:rPr lang="zh-CN" altLang="en-US" sz="3600" b="1" dirty="0">
                    <a:latin typeface="黑体" panose="02010609060101010101" pitchFamily="49" charset="-122"/>
                    <a:ea typeface="黑体" panose="02010609060101010101" pitchFamily="49" charset="-122"/>
                  </a:rPr>
                  <a:t>队列与循环</a:t>
                </a:r>
                <a:r>
                  <a:rPr lang="zh-CN" altLang="en-US" sz="3600" b="1" dirty="0" smtClean="0">
                    <a:latin typeface="黑体" panose="02010609060101010101" pitchFamily="49" charset="-122"/>
                    <a:ea typeface="黑体" panose="02010609060101010101" pitchFamily="49" charset="-122"/>
                  </a:rPr>
                  <a:t>队列</a:t>
                </a:r>
                <a:endParaRPr lang="zh-CN" altLang="en-US" sz="3600" b="1" dirty="0">
                  <a:latin typeface="黑体" panose="02010609060101010101" pitchFamily="49" charset="-122"/>
                  <a:ea typeface="黑体" panose="02010609060101010101" pitchFamily="49" charset="-122"/>
                </a:endParaRPr>
              </a:p>
            </p:txBody>
          </p:sp>
        </p:grpSp>
        <p:pic>
          <p:nvPicPr>
            <p:cNvPr id="41" name="图片 40" descr="无标题.png"/>
            <p:cNvPicPr>
              <a:picLocks noChangeAspect="1"/>
            </p:cNvPicPr>
            <p:nvPr/>
          </p:nvPicPr>
          <p:blipFill>
            <a:blip r:embed="rId1" cstate="print"/>
            <a:stretch>
              <a:fillRect/>
            </a:stretch>
          </p:blipFill>
          <p:spPr>
            <a:xfrm>
              <a:off x="1137949" y="4364064"/>
              <a:ext cx="433676" cy="330989"/>
            </a:xfrm>
            <a:prstGeom prst="rect">
              <a:avLst/>
            </a:prstGeom>
          </p:spPr>
        </p:pic>
      </p:grpSp>
      <p:grpSp>
        <p:nvGrpSpPr>
          <p:cNvPr id="25" name="组合 24"/>
          <p:cNvGrpSpPr/>
          <p:nvPr/>
        </p:nvGrpSpPr>
        <p:grpSpPr>
          <a:xfrm>
            <a:off x="1368425" y="2123564"/>
            <a:ext cx="5184775" cy="1926607"/>
            <a:chOff x="1368425" y="2123564"/>
            <a:chExt cx="5184775" cy="1926607"/>
          </a:xfrm>
        </p:grpSpPr>
        <p:sp>
          <p:nvSpPr>
            <p:cNvPr id="73" name="文本框 72"/>
            <p:cNvSpPr txBox="1">
              <a:spLocks noChangeArrowheads="1"/>
            </p:cNvSpPr>
            <p:nvPr/>
          </p:nvSpPr>
          <p:spPr bwMode="auto">
            <a:xfrm>
              <a:off x="4643934" y="2414108"/>
              <a:ext cx="792162" cy="27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None/>
              </a:pPr>
              <a:r>
                <a:rPr lang="en-US" altLang="zh-CN" sz="2200" i="1" baseline="-25000" dirty="0">
                  <a:solidFill>
                    <a:schemeClr val="tx1"/>
                  </a:solidFill>
                  <a:cs typeface="Times New Roman" panose="02020603050405020304" pitchFamily="18" charset="0"/>
                </a:rPr>
                <a:t>n</a:t>
              </a:r>
              <a:r>
                <a:rPr lang="en-US" altLang="zh-CN" sz="2200" baseline="-25000" dirty="0">
                  <a:solidFill>
                    <a:schemeClr val="tx1"/>
                  </a:solidFill>
                  <a:cs typeface="Times New Roman" panose="02020603050405020304" pitchFamily="18" charset="0"/>
                </a:rPr>
                <a:t>-1</a:t>
              </a:r>
              <a:endParaRPr lang="en-US" altLang="zh-CN" sz="2200" baseline="-25000" dirty="0">
                <a:solidFill>
                  <a:schemeClr val="tx1"/>
                </a:solidFill>
                <a:cs typeface="Times New Roman" panose="02020603050405020304" pitchFamily="18" charset="0"/>
              </a:endParaRPr>
            </a:p>
          </p:txBody>
        </p:sp>
        <p:sp>
          <p:nvSpPr>
            <p:cNvPr id="70" name="文本框 69"/>
            <p:cNvSpPr txBox="1">
              <a:spLocks noChangeArrowheads="1"/>
            </p:cNvSpPr>
            <p:nvPr/>
          </p:nvSpPr>
          <p:spPr bwMode="auto">
            <a:xfrm>
              <a:off x="3889375" y="2414108"/>
              <a:ext cx="720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a:solidFill>
                    <a:schemeClr val="tx1"/>
                  </a:solidFill>
                  <a:latin typeface="Arial" panose="020B0604020202020204" pitchFamily="34" charset="0"/>
                </a:rPr>
                <a:t>…</a:t>
              </a:r>
              <a:endParaRPr lang="en-US" altLang="zh-CN" b="0">
                <a:solidFill>
                  <a:schemeClr val="tx1"/>
                </a:solidFill>
                <a:latin typeface="Arial" panose="020B0604020202020204" pitchFamily="34" charset="0"/>
              </a:endParaRPr>
            </a:p>
          </p:txBody>
        </p:sp>
        <p:sp>
          <p:nvSpPr>
            <p:cNvPr id="71" name="文本框 70"/>
            <p:cNvSpPr txBox="1">
              <a:spLocks noChangeArrowheads="1"/>
            </p:cNvSpPr>
            <p:nvPr/>
          </p:nvSpPr>
          <p:spPr bwMode="auto">
            <a:xfrm>
              <a:off x="2233166" y="2414108"/>
              <a:ext cx="720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chemeClr val="tx1"/>
                  </a:solidFill>
                  <a:cs typeface="Times New Roman" panose="02020603050405020304" pitchFamily="18" charset="0"/>
                </a:rPr>
                <a:t>0</a:t>
              </a:r>
              <a:endParaRPr lang="en-US" altLang="zh-CN" b="0" baseline="-25000" dirty="0">
                <a:solidFill>
                  <a:schemeClr val="tx1"/>
                </a:solidFill>
                <a:cs typeface="Times New Roman" panose="02020603050405020304" pitchFamily="18" charset="0"/>
              </a:endParaRPr>
            </a:p>
          </p:txBody>
        </p:sp>
        <p:sp>
          <p:nvSpPr>
            <p:cNvPr id="72" name="文本框 71"/>
            <p:cNvSpPr txBox="1">
              <a:spLocks noChangeArrowheads="1"/>
            </p:cNvSpPr>
            <p:nvPr/>
          </p:nvSpPr>
          <p:spPr bwMode="auto">
            <a:xfrm flipH="1">
              <a:off x="2880097" y="2414108"/>
              <a:ext cx="577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chemeClr val="tx1"/>
                  </a:solidFill>
                  <a:cs typeface="Times New Roman" panose="02020603050405020304" pitchFamily="18" charset="0"/>
                </a:rPr>
                <a:t>1</a:t>
              </a:r>
              <a:endParaRPr lang="zh-CN" altLang="en-US" b="0" baseline="-25000" dirty="0">
                <a:solidFill>
                  <a:schemeClr val="tx1"/>
                </a:solidFill>
                <a:cs typeface="Times New Roman" panose="02020603050405020304" pitchFamily="18" charset="0"/>
              </a:endParaRPr>
            </a:p>
          </p:txBody>
        </p:sp>
        <p:sp>
          <p:nvSpPr>
            <p:cNvPr id="74" name="文本框 73"/>
            <p:cNvSpPr txBox="1">
              <a:spLocks noChangeArrowheads="1"/>
            </p:cNvSpPr>
            <p:nvPr/>
          </p:nvSpPr>
          <p:spPr bwMode="auto">
            <a:xfrm>
              <a:off x="5328468" y="2414108"/>
              <a:ext cx="115252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None/>
              </a:pPr>
              <a:r>
                <a:rPr lang="en-US" altLang="zh-CN" i="1" dirty="0">
                  <a:solidFill>
                    <a:schemeClr val="tx1"/>
                  </a:solidFill>
                  <a:cs typeface="Times New Roman" panose="02020603050405020304" pitchFamily="18" charset="0"/>
                </a:rPr>
                <a:t>maxlen</a:t>
              </a:r>
              <a:r>
                <a:rPr lang="en-US" altLang="zh-CN" b="0" dirty="0">
                  <a:solidFill>
                    <a:schemeClr val="tx1"/>
                  </a:solidFill>
                  <a:cs typeface="Times New Roman" panose="02020603050405020304" pitchFamily="18" charset="0"/>
                </a:rPr>
                <a:t>-1</a:t>
              </a:r>
              <a:endParaRPr lang="zh-CN" altLang="en-US" b="0" baseline="-25000" dirty="0">
                <a:solidFill>
                  <a:schemeClr val="tx1"/>
                </a:solidFill>
                <a:cs typeface="Times New Roman" panose="02020603050405020304" pitchFamily="18" charset="0"/>
              </a:endParaRPr>
            </a:p>
          </p:txBody>
        </p:sp>
        <p:sp>
          <p:nvSpPr>
            <p:cNvPr id="75" name="文本框 74"/>
            <p:cNvSpPr txBox="1">
              <a:spLocks noChangeArrowheads="1"/>
            </p:cNvSpPr>
            <p:nvPr/>
          </p:nvSpPr>
          <p:spPr bwMode="auto">
            <a:xfrm>
              <a:off x="2086421" y="3429956"/>
              <a:ext cx="793750" cy="46166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b="0" i="1" dirty="0">
                  <a:solidFill>
                    <a:schemeClr val="tx1"/>
                  </a:solidFill>
                </a:rPr>
                <a:t>n</a:t>
              </a:r>
              <a:endParaRPr lang="en-US" altLang="zh-CN" sz="2400" b="0" i="1" dirty="0">
                <a:solidFill>
                  <a:schemeClr val="tx1"/>
                </a:solidFill>
              </a:endParaRPr>
            </a:p>
          </p:txBody>
        </p:sp>
        <p:sp>
          <p:nvSpPr>
            <p:cNvPr id="76" name="文本框 75"/>
            <p:cNvSpPr txBox="1">
              <a:spLocks noChangeArrowheads="1"/>
            </p:cNvSpPr>
            <p:nvPr/>
          </p:nvSpPr>
          <p:spPr bwMode="auto">
            <a:xfrm>
              <a:off x="1368425" y="2847495"/>
              <a:ext cx="720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rgbClr val="0000FF"/>
                  </a:solidFill>
                  <a:latin typeface="Arial" panose="020B0604020202020204" pitchFamily="34" charset="0"/>
                </a:rPr>
                <a:t>data</a:t>
              </a:r>
              <a:endParaRPr lang="en-US" altLang="zh-CN" b="0" baseline="-25000" dirty="0">
                <a:solidFill>
                  <a:srgbClr val="0000FF"/>
                </a:solidFill>
                <a:latin typeface="Arial" panose="020B0604020202020204" pitchFamily="34" charset="0"/>
              </a:endParaRPr>
            </a:p>
          </p:txBody>
        </p:sp>
        <p:sp>
          <p:nvSpPr>
            <p:cNvPr id="77" name="矩形 76"/>
            <p:cNvSpPr>
              <a:spLocks noChangeArrowheads="1"/>
            </p:cNvSpPr>
            <p:nvPr/>
          </p:nvSpPr>
          <p:spPr bwMode="auto">
            <a:xfrm>
              <a:off x="1368425" y="2123564"/>
              <a:ext cx="5184775" cy="192660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just"/>
              <a:endParaRPr lang="zh-CN" altLang="en-US">
                <a:cs typeface="Times New Roman" panose="02020603050405020304" pitchFamily="18" charset="0"/>
              </a:endParaRPr>
            </a:p>
          </p:txBody>
        </p:sp>
        <p:sp>
          <p:nvSpPr>
            <p:cNvPr id="78" name="文本框 77"/>
            <p:cNvSpPr txBox="1">
              <a:spLocks noChangeArrowheads="1"/>
            </p:cNvSpPr>
            <p:nvPr/>
          </p:nvSpPr>
          <p:spPr bwMode="auto">
            <a:xfrm>
              <a:off x="1368425" y="3495195"/>
              <a:ext cx="793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a:solidFill>
                    <a:srgbClr val="0000FF"/>
                  </a:solidFill>
                  <a:latin typeface="Arial" panose="020B0604020202020204" pitchFamily="34" charset="0"/>
                </a:rPr>
                <a:t>count</a:t>
              </a:r>
              <a:endParaRPr lang="en-US" altLang="zh-CN" b="0" baseline="-25000" dirty="0">
                <a:solidFill>
                  <a:srgbClr val="0000FF"/>
                </a:solidFill>
                <a:latin typeface="Arial" panose="020B0604020202020204" pitchFamily="34" charset="0"/>
              </a:endParaRPr>
            </a:p>
          </p:txBody>
        </p:sp>
        <p:sp>
          <p:nvSpPr>
            <p:cNvPr id="79" name="文本框 78"/>
            <p:cNvSpPr txBox="1">
              <a:spLocks noChangeArrowheads="1"/>
            </p:cNvSpPr>
            <p:nvPr/>
          </p:nvSpPr>
          <p:spPr bwMode="auto">
            <a:xfrm>
              <a:off x="4502745" y="3644927"/>
              <a:ext cx="205045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zh-CN" altLang="en-US" dirty="0" smtClean="0">
                  <a:solidFill>
                    <a:srgbClr val="FF0000"/>
                  </a:solidFill>
                  <a:latin typeface="Arial" panose="020B0604020202020204" pitchFamily="34" charset="0"/>
                  <a:ea typeface="楷体_GB2312" pitchFamily="1" charset="-122"/>
                </a:rPr>
                <a:t>顺序</a:t>
              </a:r>
              <a:r>
                <a:rPr lang="zh-CN" altLang="en-US" dirty="0">
                  <a:solidFill>
                    <a:srgbClr val="FF0000"/>
                  </a:solidFill>
                  <a:latin typeface="Arial" panose="020B0604020202020204" pitchFamily="34" charset="0"/>
                  <a:ea typeface="楷体_GB2312" pitchFamily="1" charset="-122"/>
                </a:rPr>
                <a:t>队列</a:t>
              </a:r>
              <a:r>
                <a:rPr lang="zh-CN" altLang="en-US" dirty="0" smtClean="0">
                  <a:solidFill>
                    <a:srgbClr val="FF0000"/>
                  </a:solidFill>
                  <a:latin typeface="Arial" panose="020B0604020202020204" pitchFamily="34" charset="0"/>
                  <a:ea typeface="楷体_GB2312" pitchFamily="1" charset="-122"/>
                </a:rPr>
                <a:t>存储</a:t>
              </a:r>
              <a:r>
                <a:rPr lang="zh-CN" altLang="en-US" dirty="0">
                  <a:solidFill>
                    <a:srgbClr val="FF0000"/>
                  </a:solidFill>
                  <a:latin typeface="Arial" panose="020B0604020202020204" pitchFamily="34" charset="0"/>
                  <a:ea typeface="楷体_GB2312" pitchFamily="1" charset="-122"/>
                </a:rPr>
                <a:t>结构</a:t>
              </a:r>
              <a:endParaRPr lang="zh-CN" altLang="en-US" baseline="-25000" dirty="0">
                <a:solidFill>
                  <a:srgbClr val="FF0000"/>
                </a:solidFill>
                <a:latin typeface="Arial" panose="020B0604020202020204" pitchFamily="34" charset="0"/>
                <a:ea typeface="楷体_GB2312" pitchFamily="1" charset="-122"/>
              </a:endParaRPr>
            </a:p>
          </p:txBody>
        </p:sp>
        <p:grpSp>
          <p:nvGrpSpPr>
            <p:cNvPr id="80" name="组合 79"/>
            <p:cNvGrpSpPr/>
            <p:nvPr/>
          </p:nvGrpSpPr>
          <p:grpSpPr bwMode="auto">
            <a:xfrm>
              <a:off x="2089150" y="2751972"/>
              <a:ext cx="4032250" cy="503237"/>
              <a:chOff x="0" y="0"/>
              <a:chExt cx="2540" cy="317"/>
            </a:xfrm>
            <a:solidFill>
              <a:schemeClr val="accent6">
                <a:lumMod val="60000"/>
                <a:lumOff val="40000"/>
              </a:schemeClr>
            </a:solidFill>
          </p:grpSpPr>
          <p:sp>
            <p:nvSpPr>
              <p:cNvPr id="87" name="矩形 6174"/>
              <p:cNvSpPr>
                <a:spLocks noChangeArrowheads="1"/>
              </p:cNvSpPr>
              <p:nvPr/>
            </p:nvSpPr>
            <p:spPr bwMode="auto">
              <a:xfrm>
                <a:off x="0" y="0"/>
                <a:ext cx="2540" cy="317"/>
              </a:xfrm>
              <a:prstGeom prst="rect">
                <a:avLst/>
              </a:prstGeom>
              <a:grpFill/>
              <a:ln w="28575">
                <a:solidFill>
                  <a:schemeClr val="tx1"/>
                </a:solidFill>
                <a:miter lim="800000"/>
              </a:ln>
            </p:spPr>
            <p:txBody>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just"/>
                <a:endParaRPr lang="zh-CN" altLang="en-US">
                  <a:cs typeface="Times New Roman" panose="02020603050405020304" pitchFamily="18" charset="0"/>
                </a:endParaRPr>
              </a:p>
            </p:txBody>
          </p:sp>
          <p:sp>
            <p:nvSpPr>
              <p:cNvPr id="88" name="直接连接符 6175"/>
              <p:cNvSpPr>
                <a:spLocks noChangeShapeType="1"/>
              </p:cNvSpPr>
              <p:nvPr/>
            </p:nvSpPr>
            <p:spPr bwMode="auto">
              <a:xfrm>
                <a:off x="408" y="0"/>
                <a:ext cx="0" cy="317"/>
              </a:xfrm>
              <a:prstGeom prst="line">
                <a:avLst/>
              </a:prstGeom>
              <a:grpFill/>
              <a:ln w="28575">
                <a:solidFill>
                  <a:schemeClr val="tx1"/>
                </a:solidFill>
                <a:round/>
              </a:ln>
            </p:spPr>
            <p:txBody>
              <a:bodyPr/>
              <a:lstStyle/>
              <a:p>
                <a:endParaRPr lang="zh-CN" altLang="en-US"/>
              </a:p>
            </p:txBody>
          </p:sp>
          <p:sp>
            <p:nvSpPr>
              <p:cNvPr id="89" name="直接连接符 6176"/>
              <p:cNvSpPr>
                <a:spLocks noChangeShapeType="1"/>
              </p:cNvSpPr>
              <p:nvPr/>
            </p:nvSpPr>
            <p:spPr bwMode="auto">
              <a:xfrm>
                <a:off x="816" y="0"/>
                <a:ext cx="0" cy="317"/>
              </a:xfrm>
              <a:prstGeom prst="line">
                <a:avLst/>
              </a:prstGeom>
              <a:grpFill/>
              <a:ln w="28575">
                <a:solidFill>
                  <a:schemeClr val="tx1"/>
                </a:solidFill>
                <a:round/>
              </a:ln>
            </p:spPr>
            <p:txBody>
              <a:bodyPr/>
              <a:lstStyle/>
              <a:p>
                <a:endParaRPr lang="zh-CN" altLang="en-US"/>
              </a:p>
            </p:txBody>
          </p:sp>
          <p:sp>
            <p:nvSpPr>
              <p:cNvPr id="90" name="直接连接符 6177"/>
              <p:cNvSpPr>
                <a:spLocks noChangeShapeType="1"/>
              </p:cNvSpPr>
              <p:nvPr/>
            </p:nvSpPr>
            <p:spPr bwMode="auto">
              <a:xfrm>
                <a:off x="1179" y="0"/>
                <a:ext cx="0" cy="317"/>
              </a:xfrm>
              <a:prstGeom prst="line">
                <a:avLst/>
              </a:prstGeom>
              <a:grpFill/>
              <a:ln w="28575">
                <a:solidFill>
                  <a:schemeClr val="tx1"/>
                </a:solidFill>
                <a:round/>
              </a:ln>
            </p:spPr>
            <p:txBody>
              <a:bodyPr/>
              <a:lstStyle/>
              <a:p>
                <a:endParaRPr lang="zh-CN" altLang="en-US"/>
              </a:p>
            </p:txBody>
          </p:sp>
          <p:sp>
            <p:nvSpPr>
              <p:cNvPr id="91" name="直接连接符 6178"/>
              <p:cNvSpPr>
                <a:spLocks noChangeShapeType="1"/>
              </p:cNvSpPr>
              <p:nvPr/>
            </p:nvSpPr>
            <p:spPr bwMode="auto">
              <a:xfrm>
                <a:off x="1859" y="0"/>
                <a:ext cx="0" cy="317"/>
              </a:xfrm>
              <a:prstGeom prst="line">
                <a:avLst/>
              </a:prstGeom>
              <a:grpFill/>
              <a:ln w="28575">
                <a:solidFill>
                  <a:schemeClr val="tx1"/>
                </a:solidFill>
                <a:round/>
              </a:ln>
            </p:spPr>
            <p:txBody>
              <a:bodyPr/>
              <a:lstStyle/>
              <a:p>
                <a:endParaRPr lang="zh-CN" altLang="en-US"/>
              </a:p>
            </p:txBody>
          </p:sp>
          <p:sp>
            <p:nvSpPr>
              <p:cNvPr id="92" name="直接连接符 6179"/>
              <p:cNvSpPr>
                <a:spLocks noChangeShapeType="1"/>
              </p:cNvSpPr>
              <p:nvPr/>
            </p:nvSpPr>
            <p:spPr bwMode="auto">
              <a:xfrm>
                <a:off x="2177" y="0"/>
                <a:ext cx="0" cy="317"/>
              </a:xfrm>
              <a:prstGeom prst="line">
                <a:avLst/>
              </a:prstGeom>
              <a:grpFill/>
              <a:ln w="28575">
                <a:solidFill>
                  <a:schemeClr val="tx1"/>
                </a:solidFill>
                <a:round/>
              </a:ln>
            </p:spPr>
            <p:txBody>
              <a:bodyPr/>
              <a:lstStyle/>
              <a:p>
                <a:endParaRPr lang="zh-CN" altLang="en-US"/>
              </a:p>
            </p:txBody>
          </p:sp>
          <p:sp>
            <p:nvSpPr>
              <p:cNvPr id="93" name="直接连接符 6180"/>
              <p:cNvSpPr>
                <a:spLocks noChangeShapeType="1"/>
              </p:cNvSpPr>
              <p:nvPr/>
            </p:nvSpPr>
            <p:spPr bwMode="auto">
              <a:xfrm>
                <a:off x="1542" y="0"/>
                <a:ext cx="0" cy="317"/>
              </a:xfrm>
              <a:prstGeom prst="line">
                <a:avLst/>
              </a:prstGeom>
              <a:grpFill/>
              <a:ln w="28575">
                <a:solidFill>
                  <a:schemeClr val="tx1"/>
                </a:solidFill>
                <a:round/>
              </a:ln>
            </p:spPr>
            <p:txBody>
              <a:bodyPr/>
              <a:lstStyle/>
              <a:p>
                <a:endParaRPr lang="zh-CN" altLang="en-US"/>
              </a:p>
            </p:txBody>
          </p:sp>
        </p:grpSp>
        <p:sp>
          <p:nvSpPr>
            <p:cNvPr id="81" name="文本框 80"/>
            <p:cNvSpPr txBox="1">
              <a:spLocks noChangeArrowheads="1"/>
            </p:cNvSpPr>
            <p:nvPr/>
          </p:nvSpPr>
          <p:spPr bwMode="auto">
            <a:xfrm>
              <a:off x="3960812" y="2753708"/>
              <a:ext cx="720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b="0" dirty="0" smtClean="0">
                  <a:solidFill>
                    <a:schemeClr val="tx1"/>
                  </a:solidFill>
                  <a:latin typeface="Arial" panose="020B0604020202020204" pitchFamily="34" charset="0"/>
                </a:rPr>
                <a:t> …</a:t>
              </a:r>
              <a:endParaRPr lang="en-US" altLang="zh-CN" b="0" dirty="0">
                <a:solidFill>
                  <a:schemeClr val="tx1"/>
                </a:solidFill>
                <a:latin typeface="Arial" panose="020B0604020202020204" pitchFamily="34" charset="0"/>
              </a:endParaRPr>
            </a:p>
          </p:txBody>
        </p:sp>
        <p:sp>
          <p:nvSpPr>
            <p:cNvPr id="82" name="文本框 81"/>
            <p:cNvSpPr txBox="1">
              <a:spLocks noChangeArrowheads="1"/>
            </p:cNvSpPr>
            <p:nvPr/>
          </p:nvSpPr>
          <p:spPr bwMode="auto">
            <a:xfrm>
              <a:off x="2232124" y="2724091"/>
              <a:ext cx="7207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400" b="0" i="1" dirty="0">
                  <a:solidFill>
                    <a:schemeClr val="tx1"/>
                  </a:solidFill>
                </a:rPr>
                <a:t>a</a:t>
              </a:r>
              <a:r>
                <a:rPr lang="en-US" altLang="zh-CN" sz="2400" b="0" baseline="-25000" dirty="0">
                  <a:solidFill>
                    <a:schemeClr val="tx1"/>
                  </a:solidFill>
                </a:rPr>
                <a:t>1</a:t>
              </a:r>
              <a:endParaRPr lang="en-US" altLang="zh-CN" sz="2400" b="0" baseline="-25000" dirty="0">
                <a:solidFill>
                  <a:schemeClr val="tx1"/>
                </a:solidFill>
              </a:endParaRPr>
            </a:p>
          </p:txBody>
        </p:sp>
        <p:sp>
          <p:nvSpPr>
            <p:cNvPr id="83" name="文本框 82"/>
            <p:cNvSpPr txBox="1">
              <a:spLocks noChangeArrowheads="1"/>
            </p:cNvSpPr>
            <p:nvPr/>
          </p:nvSpPr>
          <p:spPr bwMode="auto">
            <a:xfrm>
              <a:off x="2808833" y="2724091"/>
              <a:ext cx="863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400" b="0" i="1" dirty="0" smtClean="0">
                  <a:solidFill>
                    <a:schemeClr val="tx1"/>
                  </a:solidFill>
                </a:rPr>
                <a:t>a</a:t>
              </a:r>
              <a:r>
                <a:rPr lang="en-US" altLang="zh-CN" sz="2400" b="0" baseline="-25000" dirty="0" smtClean="0">
                  <a:solidFill>
                    <a:schemeClr val="tx1"/>
                  </a:solidFill>
                </a:rPr>
                <a:t>2</a:t>
              </a:r>
              <a:endParaRPr lang="en-US" altLang="zh-CN" sz="2400" b="0" baseline="-25000" dirty="0">
                <a:solidFill>
                  <a:schemeClr val="tx1"/>
                </a:solidFill>
              </a:endParaRPr>
            </a:p>
          </p:txBody>
        </p:sp>
        <p:sp>
          <p:nvSpPr>
            <p:cNvPr id="84" name="文本框 83"/>
            <p:cNvSpPr txBox="1">
              <a:spLocks noChangeArrowheads="1"/>
            </p:cNvSpPr>
            <p:nvPr/>
          </p:nvSpPr>
          <p:spPr bwMode="auto">
            <a:xfrm>
              <a:off x="4537025" y="2724091"/>
              <a:ext cx="7921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400" b="0" i="1" dirty="0" smtClean="0">
                  <a:solidFill>
                    <a:schemeClr val="tx1"/>
                  </a:solidFill>
                </a:rPr>
                <a:t>a</a:t>
              </a:r>
              <a:r>
                <a:rPr lang="en-US" altLang="zh-CN" sz="2400" b="0" i="1" baseline="-25000" dirty="0" smtClean="0">
                  <a:solidFill>
                    <a:schemeClr val="tx1"/>
                  </a:solidFill>
                </a:rPr>
                <a:t>n</a:t>
              </a:r>
              <a:endParaRPr lang="en-US" altLang="zh-CN" sz="2400" b="0" i="1" baseline="-25000" dirty="0">
                <a:solidFill>
                  <a:schemeClr val="tx1"/>
                </a:solidFill>
              </a:endParaRPr>
            </a:p>
          </p:txBody>
        </p:sp>
        <p:cxnSp>
          <p:nvCxnSpPr>
            <p:cNvPr id="85" name="直接箭头连接符 84"/>
            <p:cNvCxnSpPr/>
            <p:nvPr/>
          </p:nvCxnSpPr>
          <p:spPr>
            <a:xfrm flipV="1">
              <a:off x="4750717" y="3255211"/>
              <a:ext cx="0" cy="405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75" idx="3"/>
            </p:cNvCxnSpPr>
            <p:nvPr/>
          </p:nvCxnSpPr>
          <p:spPr>
            <a:xfrm>
              <a:off x="2880171" y="3660789"/>
              <a:ext cx="1870546"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4355331" y="2123564"/>
            <a:ext cx="720725" cy="619343"/>
            <a:chOff x="4355331" y="2123564"/>
            <a:chExt cx="720725" cy="619343"/>
          </a:xfrm>
        </p:grpSpPr>
        <p:sp>
          <p:nvSpPr>
            <p:cNvPr id="100" name="文本框 17437"/>
            <p:cNvSpPr txBox="1">
              <a:spLocks noChangeArrowheads="1"/>
            </p:cNvSpPr>
            <p:nvPr/>
          </p:nvSpPr>
          <p:spPr bwMode="auto">
            <a:xfrm>
              <a:off x="4355331" y="2123564"/>
              <a:ext cx="720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b="1" dirty="0">
                  <a:latin typeface="Arial" panose="020B0604020202020204" pitchFamily="34" charset="0"/>
                </a:rPr>
                <a:t>rear</a:t>
              </a:r>
              <a:endParaRPr lang="en-US" altLang="zh-CN" b="1" baseline="-25000" dirty="0">
                <a:latin typeface="Arial" panose="020B0604020202020204" pitchFamily="34" charset="0"/>
              </a:endParaRPr>
            </a:p>
          </p:txBody>
        </p:sp>
        <p:cxnSp>
          <p:nvCxnSpPr>
            <p:cNvPr id="101" name="直接箭头连接符 100"/>
            <p:cNvCxnSpPr/>
            <p:nvPr/>
          </p:nvCxnSpPr>
          <p:spPr>
            <a:xfrm>
              <a:off x="4643934" y="2430180"/>
              <a:ext cx="397" cy="312727"/>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1856700" y="2135155"/>
            <a:ext cx="720725" cy="598460"/>
            <a:chOff x="1856700" y="2135155"/>
            <a:chExt cx="720725" cy="598460"/>
          </a:xfrm>
        </p:grpSpPr>
        <p:sp>
          <p:nvSpPr>
            <p:cNvPr id="17437" name="文本框 17437"/>
            <p:cNvSpPr txBox="1">
              <a:spLocks noChangeArrowheads="1"/>
            </p:cNvSpPr>
            <p:nvPr/>
          </p:nvSpPr>
          <p:spPr bwMode="auto">
            <a:xfrm>
              <a:off x="1856700" y="2135155"/>
              <a:ext cx="720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b="1" dirty="0">
                  <a:latin typeface="Arial" panose="020B0604020202020204" pitchFamily="34" charset="0"/>
                </a:rPr>
                <a:t>front</a:t>
              </a:r>
              <a:endParaRPr lang="en-US" altLang="zh-CN" b="1" baseline="-25000" dirty="0">
                <a:latin typeface="Arial" panose="020B0604020202020204" pitchFamily="34" charset="0"/>
              </a:endParaRPr>
            </a:p>
          </p:txBody>
        </p:sp>
        <p:cxnSp>
          <p:nvCxnSpPr>
            <p:cNvPr id="108" name="直接箭头连接符 107"/>
            <p:cNvCxnSpPr/>
            <p:nvPr/>
          </p:nvCxnSpPr>
          <p:spPr>
            <a:xfrm>
              <a:off x="2123331" y="2420888"/>
              <a:ext cx="397" cy="312727"/>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blinds(horizontal)">
                                      <p:cBhvr>
                                        <p:cTn id="7" dur="500"/>
                                        <p:tgtEl>
                                          <p:spTgt spid="17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blinds(horizontal)">
                                      <p:cBhvr>
                                        <p:cTn id="12" dur="500"/>
                                        <p:tgtEl>
                                          <p:spTgt spid="17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Effect transition="in" filter="blinds(horizontal)">
                                      <p:cBhvr>
                                        <p:cTn id="17" dur="500"/>
                                        <p:tgtEl>
                                          <p:spTgt spid="174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additive="base">
                                        <p:cTn id="22" dur="500" fill="hold"/>
                                        <p:tgtEl>
                                          <p:spTgt spid="25"/>
                                        </p:tgtEl>
                                        <p:attrNameLst>
                                          <p:attrName>ppt_x</p:attrName>
                                        </p:attrNameLst>
                                      </p:cBhvr>
                                      <p:tavLst>
                                        <p:tav tm="0">
                                          <p:val>
                                            <p:strVal val="#ppt_x"/>
                                          </p:val>
                                        </p:tav>
                                        <p:tav tm="100000">
                                          <p:val>
                                            <p:strVal val="#ppt_x"/>
                                          </p:val>
                                        </p:tav>
                                      </p:tavLst>
                                    </p:anim>
                                    <p:anim calcmode="lin" valueType="num">
                                      <p:cBhvr additive="base">
                                        <p:cTn id="23"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500" fill="hold"/>
                                        <p:tgtEl>
                                          <p:spTgt spid="23"/>
                                        </p:tgtEl>
                                        <p:attrNameLst>
                                          <p:attrName>ppt_x</p:attrName>
                                        </p:attrNameLst>
                                      </p:cBhvr>
                                      <p:tavLst>
                                        <p:tav tm="0">
                                          <p:val>
                                            <p:strVal val="#ppt_x"/>
                                          </p:val>
                                        </p:tav>
                                        <p:tav tm="100000">
                                          <p:val>
                                            <p:strVal val="#ppt_x"/>
                                          </p:val>
                                        </p:tav>
                                      </p:tavLst>
                                    </p:anim>
                                    <p:anim calcmode="lin" valueType="num">
                                      <p:cBhvr additive="base">
                                        <p:cTn id="29"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4"/>
                                        </p:tgtEl>
                                        <p:attrNameLst>
                                          <p:attrName>style.visibility</p:attrName>
                                        </p:attrNameLst>
                                      </p:cBhvr>
                                      <p:to>
                                        <p:strVal val="visible"/>
                                      </p:to>
                                    </p:set>
                                    <p:anim calcmode="lin" valueType="num">
                                      <p:cBhvr additive="base">
                                        <p:cTn id="34" dur="500" fill="hold"/>
                                        <p:tgtEl>
                                          <p:spTgt spid="24"/>
                                        </p:tgtEl>
                                        <p:attrNameLst>
                                          <p:attrName>ppt_x</p:attrName>
                                        </p:attrNameLst>
                                      </p:cBhvr>
                                      <p:tavLst>
                                        <p:tav tm="0">
                                          <p:val>
                                            <p:strVal val="#ppt_x"/>
                                          </p:val>
                                        </p:tav>
                                        <p:tav tm="100000">
                                          <p:val>
                                            <p:strVal val="#ppt_x"/>
                                          </p:val>
                                        </p:tav>
                                      </p:tavLst>
                                    </p:anim>
                                    <p:anim calcmode="lin" valueType="num">
                                      <p:cBhvr additive="base">
                                        <p:cTn id="35"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7411">
                                            <p:txEl>
                                              <p:pRg st="8" end="8"/>
                                            </p:txEl>
                                          </p:spTgt>
                                        </p:tgtEl>
                                        <p:attrNameLst>
                                          <p:attrName>style.visibility</p:attrName>
                                        </p:attrNameLst>
                                      </p:cBhvr>
                                      <p:to>
                                        <p:strVal val="visible"/>
                                      </p:to>
                                    </p:set>
                                    <p:animEffect transition="in" filter="blinds(horizontal)">
                                      <p:cBhvr>
                                        <p:cTn id="40" dur="500"/>
                                        <p:tgtEl>
                                          <p:spTgt spid="17411">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7411">
                                            <p:txEl>
                                              <p:pRg st="10" end="10"/>
                                            </p:txEl>
                                          </p:spTgt>
                                        </p:tgtEl>
                                        <p:attrNameLst>
                                          <p:attrName>style.visibility</p:attrName>
                                        </p:attrNameLst>
                                      </p:cBhvr>
                                      <p:to>
                                        <p:strVal val="visible"/>
                                      </p:to>
                                    </p:set>
                                    <p:animEffect transition="in" filter="blinds(horizontal)">
                                      <p:cBhvr>
                                        <p:cTn id="45" dur="500"/>
                                        <p:tgtEl>
                                          <p:spTgt spid="17411">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7411">
                                            <p:txEl>
                                              <p:pRg st="11" end="11"/>
                                            </p:txEl>
                                          </p:spTgt>
                                        </p:tgtEl>
                                        <p:attrNameLst>
                                          <p:attrName>style.visibility</p:attrName>
                                        </p:attrNameLst>
                                      </p:cBhvr>
                                      <p:to>
                                        <p:strVal val="visible"/>
                                      </p:to>
                                    </p:set>
                                    <p:animEffect transition="in" filter="blinds(horizontal)">
                                      <p:cBhvr>
                                        <p:cTn id="50" dur="500"/>
                                        <p:tgtEl>
                                          <p:spTgt spid="17411">
                                            <p:txEl>
                                              <p:pRg st="11" end="1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7411">
                                            <p:txEl>
                                              <p:pRg st="12" end="12"/>
                                            </p:txEl>
                                          </p:spTgt>
                                        </p:tgtEl>
                                        <p:attrNameLst>
                                          <p:attrName>style.visibility</p:attrName>
                                        </p:attrNameLst>
                                      </p:cBhvr>
                                      <p:to>
                                        <p:strVal val="visible"/>
                                      </p:to>
                                    </p:set>
                                    <p:animEffect transition="in" filter="blinds(horizontal)">
                                      <p:cBhvr>
                                        <p:cTn id="55" dur="500"/>
                                        <p:tgtEl>
                                          <p:spTgt spid="17411">
                                            <p:txEl>
                                              <p:pRg st="12" end="1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7411">
                                            <p:txEl>
                                              <p:pRg st="13" end="13"/>
                                            </p:txEl>
                                          </p:spTgt>
                                        </p:tgtEl>
                                        <p:attrNameLst>
                                          <p:attrName>style.visibility</p:attrName>
                                        </p:attrNameLst>
                                      </p:cBhvr>
                                      <p:to>
                                        <p:strVal val="visible"/>
                                      </p:to>
                                    </p:set>
                                    <p:animEffect transition="in" filter="blinds(horizontal)">
                                      <p:cBhvr>
                                        <p:cTn id="60" dur="500"/>
                                        <p:tgtEl>
                                          <p:spTgt spid="17411">
                                            <p:txEl>
                                              <p:pRg st="13" end="1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17411">
                                            <p:txEl>
                                              <p:pRg st="14" end="14"/>
                                            </p:txEl>
                                          </p:spTgt>
                                        </p:tgtEl>
                                        <p:attrNameLst>
                                          <p:attrName>style.visibility</p:attrName>
                                        </p:attrNameLst>
                                      </p:cBhvr>
                                      <p:to>
                                        <p:strVal val="visible"/>
                                      </p:to>
                                    </p:set>
                                    <p:animEffect transition="in" filter="blinds(horizontal)">
                                      <p:cBhvr>
                                        <p:cTn id="65" dur="500"/>
                                        <p:tgtEl>
                                          <p:spTgt spid="17411">
                                            <p:txEl>
                                              <p:pRg st="14" end="1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17411">
                                            <p:txEl>
                                              <p:pRg st="15" end="15"/>
                                            </p:txEl>
                                          </p:spTgt>
                                        </p:tgtEl>
                                        <p:attrNameLst>
                                          <p:attrName>style.visibility</p:attrName>
                                        </p:attrNameLst>
                                      </p:cBhvr>
                                      <p:to>
                                        <p:strVal val="visible"/>
                                      </p:to>
                                    </p:set>
                                    <p:animEffect transition="in" filter="blinds(horizontal)">
                                      <p:cBhvr>
                                        <p:cTn id="70" dur="500"/>
                                        <p:tgtEl>
                                          <p:spTgt spid="17411">
                                            <p:txEl>
                                              <p:pRg st="15" end="15"/>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17443"/>
                                        </p:tgtEl>
                                        <p:attrNameLst>
                                          <p:attrName>style.visibility</p:attrName>
                                        </p:attrNameLst>
                                      </p:cBhvr>
                                      <p:to>
                                        <p:strVal val="visible"/>
                                      </p:to>
                                    </p:set>
                                    <p:animEffect transition="in" filter="blinds(horizontal)">
                                      <p:cBhvr>
                                        <p:cTn id="75" dur="500"/>
                                        <p:tgtEl>
                                          <p:spTgt spid="17443"/>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17411">
                                            <p:txEl>
                                              <p:pRg st="16" end="16"/>
                                            </p:txEl>
                                          </p:spTgt>
                                        </p:tgtEl>
                                        <p:attrNameLst>
                                          <p:attrName>style.visibility</p:attrName>
                                        </p:attrNameLst>
                                      </p:cBhvr>
                                      <p:to>
                                        <p:strVal val="visible"/>
                                      </p:to>
                                    </p:set>
                                    <p:animEffect transition="in" filter="blinds(horizontal)">
                                      <p:cBhvr>
                                        <p:cTn id="80" dur="500"/>
                                        <p:tgtEl>
                                          <p:spTgt spid="17411">
                                            <p:txEl>
                                              <p:pRg st="16" end="16"/>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17442"/>
                                        </p:tgtEl>
                                        <p:attrNameLst>
                                          <p:attrName>style.visibility</p:attrName>
                                        </p:attrNameLst>
                                      </p:cBhvr>
                                      <p:to>
                                        <p:strVal val="visible"/>
                                      </p:to>
                                    </p:set>
                                    <p:animEffect transition="in" filter="blinds(horizontal)">
                                      <p:cBhvr>
                                        <p:cTn id="85" dur="500"/>
                                        <p:tgtEl>
                                          <p:spTgt spid="17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P spid="17442" grpId="0"/>
      <p:bldP spid="1744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内容占位符 18434"/>
          <p:cNvSpPr>
            <a:spLocks noGrp="1" noChangeArrowheads="1"/>
          </p:cNvSpPr>
          <p:nvPr>
            <p:ph idx="1"/>
          </p:nvPr>
        </p:nvSpPr>
        <p:spPr>
          <a:xfrm>
            <a:off x="457200" y="951761"/>
            <a:ext cx="8229600" cy="5141536"/>
          </a:xfrm>
        </p:spPr>
        <p:txBody>
          <a:bodyPr/>
          <a:lstStyle/>
          <a:p>
            <a:pPr>
              <a:lnSpc>
                <a:spcPct val="90000"/>
              </a:lnSpc>
              <a:buClr>
                <a:srgbClr val="FF0000"/>
              </a:buClr>
              <a:buFont typeface="Wingdings" panose="05000000000000000000" pitchFamily="2" charset="2"/>
              <a:buChar char="n"/>
            </a:pPr>
            <a:r>
              <a:rPr lang="zh-CN" altLang="en-US" sz="2400" b="1" dirty="0" smtClean="0">
                <a:solidFill>
                  <a:srgbClr val="000000"/>
                </a:solidFill>
              </a:rPr>
              <a:t>解决“</a:t>
            </a:r>
            <a:r>
              <a:rPr lang="zh-CN" altLang="en-US" sz="2400" b="1" dirty="0" smtClean="0">
                <a:solidFill>
                  <a:srgbClr val="FF0000"/>
                </a:solidFill>
              </a:rPr>
              <a:t>假溢出</a:t>
            </a:r>
            <a:r>
              <a:rPr lang="zh-CN" altLang="en-US" sz="2400" b="1" dirty="0" smtClean="0">
                <a:solidFill>
                  <a:srgbClr val="000000"/>
                </a:solidFill>
              </a:rPr>
              <a:t>”问题的方法</a:t>
            </a:r>
            <a:endParaRPr lang="zh-CN" altLang="en-US" sz="2400" b="1" dirty="0" smtClean="0">
              <a:solidFill>
                <a:srgbClr val="000000"/>
              </a:solidFill>
            </a:endParaRPr>
          </a:p>
          <a:p>
            <a:pPr>
              <a:lnSpc>
                <a:spcPct val="90000"/>
              </a:lnSpc>
              <a:buFont typeface="Wingdings" panose="05000000000000000000" pitchFamily="2" charset="2"/>
              <a:buNone/>
            </a:pPr>
            <a:r>
              <a:rPr lang="zh-CN" altLang="en-US" sz="2100" b="1" dirty="0" smtClean="0"/>
              <a:t>     采用</a:t>
            </a:r>
            <a:r>
              <a:rPr lang="zh-CN" altLang="en-US" sz="2100" b="1" dirty="0" smtClean="0">
                <a:solidFill>
                  <a:srgbClr val="FF0000"/>
                </a:solidFill>
              </a:rPr>
              <a:t>循环队列</a:t>
            </a:r>
            <a:r>
              <a:rPr lang="en-US" altLang="zh-CN" sz="2100" b="1" dirty="0" smtClean="0">
                <a:solidFill>
                  <a:srgbClr val="FF0000"/>
                </a:solidFill>
              </a:rPr>
              <a:t>(</a:t>
            </a:r>
            <a:r>
              <a:rPr lang="en-US" altLang="zh-CN" sz="2100" b="1" dirty="0" smtClean="0">
                <a:solidFill>
                  <a:srgbClr val="0000FF"/>
                </a:solidFill>
              </a:rPr>
              <a:t>Circular/</a:t>
            </a:r>
            <a:r>
              <a:rPr lang="en-US" altLang="zh-CN" sz="2100" b="1" dirty="0" err="1" smtClean="0">
                <a:solidFill>
                  <a:srgbClr val="0000FF"/>
                </a:solidFill>
              </a:rPr>
              <a:t>Recyclying</a:t>
            </a:r>
            <a:r>
              <a:rPr lang="en-US" altLang="zh-CN" sz="2100" b="1" dirty="0" smtClean="0">
                <a:solidFill>
                  <a:srgbClr val="0000FF"/>
                </a:solidFill>
              </a:rPr>
              <a:t> </a:t>
            </a:r>
            <a:r>
              <a:rPr lang="en-US" altLang="zh-CN" sz="2100" b="1" dirty="0" smtClean="0">
                <a:solidFill>
                  <a:srgbClr val="0000FF"/>
                </a:solidFill>
              </a:rPr>
              <a:t>Queue</a:t>
            </a:r>
            <a:r>
              <a:rPr lang="en-US" altLang="zh-CN" sz="2100" b="1" dirty="0" smtClean="0">
                <a:solidFill>
                  <a:srgbClr val="FF0000"/>
                </a:solidFill>
              </a:rPr>
              <a:t>)</a:t>
            </a:r>
            <a:r>
              <a:rPr lang="zh-CN" altLang="en-US" sz="2100" b="1" dirty="0" smtClean="0"/>
              <a:t>方式：将数组的头尾看作是相邻的元素</a:t>
            </a:r>
            <a:r>
              <a:rPr lang="zh-CN" altLang="en-US" sz="2100" b="1" dirty="0"/>
              <a:t>，即将元素 </a:t>
            </a:r>
            <a:endParaRPr lang="zh-CN" altLang="en-US" sz="2100" b="1" dirty="0" smtClean="0"/>
          </a:p>
          <a:p>
            <a:pPr>
              <a:lnSpc>
                <a:spcPct val="90000"/>
              </a:lnSpc>
              <a:buFont typeface="Wingdings" panose="05000000000000000000" pitchFamily="2" charset="2"/>
              <a:buNone/>
            </a:pPr>
            <a:r>
              <a:rPr lang="en-US" altLang="zh-CN" sz="2100" b="1" dirty="0" smtClean="0"/>
              <a:t>     data[0]</a:t>
            </a:r>
            <a:r>
              <a:rPr lang="zh-CN" altLang="en-US" sz="2100" b="1" dirty="0" smtClean="0"/>
              <a:t>看作是</a:t>
            </a:r>
            <a:r>
              <a:rPr lang="en-US" altLang="zh-CN" sz="2100" b="1" dirty="0" smtClean="0"/>
              <a:t>data[</a:t>
            </a:r>
            <a:r>
              <a:rPr lang="en-US" altLang="zh-CN" sz="2100" b="1" i="1" dirty="0" smtClean="0"/>
              <a:t>maxlen</a:t>
            </a:r>
            <a:r>
              <a:rPr lang="en-US" altLang="zh-CN" sz="2100" b="1" dirty="0" smtClean="0"/>
              <a:t>-1]</a:t>
            </a:r>
            <a:r>
              <a:rPr lang="zh-CN" altLang="en-US" sz="2100" b="1" dirty="0" smtClean="0"/>
              <a:t>的下一个元素。如图所示：</a:t>
            </a:r>
            <a:endParaRPr lang="zh-CN" altLang="en-US" sz="2100" b="1" dirty="0" smtClean="0"/>
          </a:p>
          <a:p>
            <a:pPr>
              <a:lnSpc>
                <a:spcPct val="90000"/>
              </a:lnSpc>
              <a:buFont typeface="Wingdings" panose="05000000000000000000" pitchFamily="2" charset="2"/>
              <a:buNone/>
            </a:pPr>
            <a:r>
              <a:rPr lang="en-US" altLang="zh-CN" sz="2100" b="1" dirty="0" smtClean="0"/>
              <a:t>     </a:t>
            </a:r>
            <a:r>
              <a:rPr lang="zh-CN" altLang="en-US" sz="2100" b="1" dirty="0" smtClean="0"/>
              <a:t>因此，插入和删除以及状态检测需要作相应的调整：</a:t>
            </a:r>
            <a:endParaRPr lang="zh-CN" altLang="en-US" sz="2100" b="1" dirty="0" smtClean="0"/>
          </a:p>
          <a:p>
            <a:pPr>
              <a:lnSpc>
                <a:spcPct val="90000"/>
              </a:lnSpc>
              <a:spcBef>
                <a:spcPct val="85000"/>
              </a:spcBef>
              <a:buFont typeface="Wingdings" panose="05000000000000000000" pitchFamily="2" charset="2"/>
              <a:buNone/>
            </a:pPr>
            <a:r>
              <a:rPr lang="zh-CN" altLang="en-US" sz="2000" b="1" dirty="0" smtClean="0"/>
              <a:t> </a:t>
            </a:r>
            <a:r>
              <a:rPr lang="zh-CN" altLang="en-US" sz="2000" b="1" dirty="0" smtClean="0">
                <a:solidFill>
                  <a:srgbClr val="FF0000"/>
                </a:solidFill>
              </a:rPr>
              <a:t>插入操作中移动指示位置的计算</a:t>
            </a:r>
            <a:r>
              <a:rPr lang="zh-CN" altLang="en-US" sz="2000" b="1" dirty="0" smtClean="0"/>
              <a:t>：</a:t>
            </a:r>
            <a:endParaRPr lang="zh-CN" altLang="en-US" sz="2000" b="1" dirty="0" smtClean="0"/>
          </a:p>
          <a:p>
            <a:pPr>
              <a:lnSpc>
                <a:spcPct val="90000"/>
              </a:lnSpc>
              <a:buFont typeface="Wingdings" panose="05000000000000000000" pitchFamily="2" charset="2"/>
              <a:buNone/>
            </a:pPr>
            <a:r>
              <a:rPr lang="en-US" altLang="zh-CN" sz="2000" b="1" dirty="0" smtClean="0"/>
              <a:t>     </a:t>
            </a:r>
            <a:r>
              <a:rPr lang="en-US" altLang="zh-CN" sz="2000" b="1" dirty="0" smtClean="0">
                <a:solidFill>
                  <a:srgbClr val="0000FF"/>
                </a:solidFill>
              </a:rPr>
              <a:t> if </a:t>
            </a:r>
            <a:r>
              <a:rPr lang="en-US" altLang="zh-CN" sz="2000" b="1" dirty="0" smtClean="0"/>
              <a:t>( rear+1 == </a:t>
            </a:r>
            <a:r>
              <a:rPr lang="en-US" altLang="zh-CN" sz="2000" b="1" i="1" dirty="0" err="1" smtClean="0"/>
              <a:t>maxlen</a:t>
            </a:r>
            <a:r>
              <a:rPr lang="en-US" altLang="zh-CN" sz="2000" b="1" dirty="0" smtClean="0"/>
              <a:t> ) rear = 0; </a:t>
            </a:r>
            <a:endParaRPr lang="en-US" altLang="zh-CN" sz="2000" b="1" dirty="0" smtClean="0"/>
          </a:p>
          <a:p>
            <a:pPr>
              <a:lnSpc>
                <a:spcPct val="90000"/>
              </a:lnSpc>
              <a:buFont typeface="Wingdings" panose="05000000000000000000" pitchFamily="2" charset="2"/>
              <a:buNone/>
            </a:pPr>
            <a:r>
              <a:rPr lang="en-US" altLang="zh-CN" sz="2000" b="1" dirty="0" smtClean="0"/>
              <a:t>                 </a:t>
            </a:r>
            <a:r>
              <a:rPr lang="en-US" altLang="zh-CN" sz="2000" b="1" dirty="0" smtClean="0">
                <a:solidFill>
                  <a:srgbClr val="0000FF"/>
                </a:solidFill>
              </a:rPr>
              <a:t>else</a:t>
            </a:r>
            <a:r>
              <a:rPr lang="en-US" altLang="zh-CN" sz="2000" b="1" dirty="0" smtClean="0"/>
              <a:t> rear++;</a:t>
            </a:r>
            <a:endParaRPr lang="en-US" altLang="zh-CN" sz="2000" b="1" dirty="0" smtClean="0"/>
          </a:p>
          <a:p>
            <a:pPr>
              <a:lnSpc>
                <a:spcPct val="90000"/>
              </a:lnSpc>
              <a:buFont typeface="Wingdings" panose="05000000000000000000" pitchFamily="2" charset="2"/>
              <a:buNone/>
            </a:pPr>
            <a:r>
              <a:rPr lang="zh-CN" altLang="en-US" sz="2000" b="1" dirty="0" smtClean="0"/>
              <a:t>或者：</a:t>
            </a:r>
            <a:r>
              <a:rPr lang="en-US" altLang="zh-CN" sz="2000" b="1" dirty="0" smtClean="0"/>
              <a:t>rear = ( rear + 1 ) % </a:t>
            </a:r>
            <a:r>
              <a:rPr lang="en-US" altLang="zh-CN" sz="2000" b="1" i="1" dirty="0" err="1" smtClean="0"/>
              <a:t>maxlen</a:t>
            </a:r>
            <a:r>
              <a:rPr lang="en-US" altLang="zh-CN" sz="2000" b="1" dirty="0" smtClean="0"/>
              <a:t> ;</a:t>
            </a:r>
            <a:endParaRPr lang="en-US" altLang="zh-CN" sz="2000" b="1" dirty="0" smtClean="0"/>
          </a:p>
          <a:p>
            <a:pPr>
              <a:lnSpc>
                <a:spcPct val="90000"/>
              </a:lnSpc>
              <a:buFont typeface="Wingdings" panose="05000000000000000000" pitchFamily="2" charset="2"/>
              <a:buNone/>
            </a:pPr>
            <a:r>
              <a:rPr lang="zh-CN" altLang="en-US" sz="2000" b="1" dirty="0" smtClean="0"/>
              <a:t>或者：</a:t>
            </a:r>
            <a:r>
              <a:rPr lang="en-US" altLang="zh-CN" sz="2000" b="1" dirty="0" smtClean="0"/>
              <a:t>rear = ( rear + 1 == </a:t>
            </a:r>
            <a:r>
              <a:rPr lang="en-US" altLang="zh-CN" sz="2000" b="1" i="1" dirty="0" err="1" smtClean="0"/>
              <a:t>maxlen</a:t>
            </a:r>
            <a:r>
              <a:rPr lang="en-US" altLang="zh-CN" sz="2000" b="1" dirty="0" smtClean="0"/>
              <a:t> ) </a:t>
            </a:r>
            <a:r>
              <a:rPr lang="en-US" altLang="zh-CN" sz="2000" b="1" dirty="0" smtClean="0">
                <a:solidFill>
                  <a:srgbClr val="0000FF"/>
                </a:solidFill>
              </a:rPr>
              <a:t>?</a:t>
            </a:r>
            <a:r>
              <a:rPr lang="en-US" altLang="zh-CN" sz="2000" b="1" dirty="0" smtClean="0"/>
              <a:t> 0 : rear ++ ;</a:t>
            </a:r>
            <a:endParaRPr lang="en-US" altLang="zh-CN" sz="2000" b="1" dirty="0" smtClean="0"/>
          </a:p>
          <a:p>
            <a:pPr>
              <a:lnSpc>
                <a:spcPct val="50000"/>
              </a:lnSpc>
              <a:buFont typeface="Wingdings" panose="05000000000000000000" pitchFamily="2" charset="2"/>
              <a:buNone/>
            </a:pPr>
            <a:endParaRPr lang="en-US" altLang="zh-CN" sz="2000" b="1" dirty="0" smtClean="0">
              <a:solidFill>
                <a:srgbClr val="FF0000"/>
              </a:solidFill>
            </a:endParaRPr>
          </a:p>
          <a:p>
            <a:pPr>
              <a:lnSpc>
                <a:spcPct val="90000"/>
              </a:lnSpc>
              <a:buFont typeface="Wingdings" panose="05000000000000000000" pitchFamily="2" charset="2"/>
              <a:buNone/>
            </a:pPr>
            <a:r>
              <a:rPr lang="zh-CN" altLang="en-US" sz="2000" b="1" dirty="0" smtClean="0">
                <a:solidFill>
                  <a:srgbClr val="FF0000"/>
                </a:solidFill>
              </a:rPr>
              <a:t>删除操作</a:t>
            </a:r>
            <a:r>
              <a:rPr lang="zh-CN" altLang="en-US" sz="2000" b="1" dirty="0" smtClean="0"/>
              <a:t>：</a:t>
            </a:r>
            <a:r>
              <a:rPr lang="en-US" altLang="zh-CN" sz="2000" b="1" dirty="0" smtClean="0"/>
              <a:t>front = ( front + 1 ) % </a:t>
            </a:r>
            <a:r>
              <a:rPr lang="en-US" altLang="zh-CN" sz="2000" b="1" i="1" dirty="0" err="1" smtClean="0"/>
              <a:t>maxlen</a:t>
            </a:r>
            <a:r>
              <a:rPr lang="en-US" altLang="zh-CN" sz="2000" b="1" dirty="0" smtClean="0"/>
              <a:t> ;</a:t>
            </a:r>
            <a:endParaRPr lang="en-US" altLang="zh-CN" sz="2000" b="1" dirty="0" smtClean="0"/>
          </a:p>
          <a:p>
            <a:pPr>
              <a:lnSpc>
                <a:spcPct val="50000"/>
              </a:lnSpc>
              <a:spcBef>
                <a:spcPts val="0"/>
              </a:spcBef>
              <a:buFont typeface="Wingdings" panose="05000000000000000000" pitchFamily="2" charset="2"/>
              <a:buNone/>
            </a:pPr>
            <a:endParaRPr lang="en-US" altLang="zh-CN" sz="2000" b="1" dirty="0"/>
          </a:p>
          <a:p>
            <a:pPr>
              <a:lnSpc>
                <a:spcPct val="90000"/>
              </a:lnSpc>
              <a:buFont typeface="Wingdings" panose="05000000000000000000" pitchFamily="2" charset="2"/>
              <a:buNone/>
            </a:pPr>
            <a:r>
              <a:rPr lang="zh-CN" altLang="en-US" sz="2000" b="1" dirty="0" smtClean="0"/>
              <a:t>      </a:t>
            </a:r>
            <a:r>
              <a:rPr lang="zh-CN" altLang="en-US" sz="2000" b="1" dirty="0" smtClean="0">
                <a:solidFill>
                  <a:srgbClr val="FF0000"/>
                </a:solidFill>
              </a:rPr>
              <a:t>队列空</a:t>
            </a:r>
            <a:r>
              <a:rPr lang="zh-CN" altLang="en-US" sz="2000" b="1" dirty="0" smtClean="0"/>
              <a:t>条件： </a:t>
            </a:r>
            <a:r>
              <a:rPr lang="en-US" altLang="zh-CN" sz="2000" b="1" dirty="0" smtClean="0"/>
              <a:t>front == rear </a:t>
            </a:r>
            <a:endParaRPr lang="en-US" altLang="zh-CN" sz="2000" b="1" dirty="0" smtClean="0"/>
          </a:p>
          <a:p>
            <a:pPr>
              <a:lnSpc>
                <a:spcPct val="90000"/>
              </a:lnSpc>
              <a:buFont typeface="Wingdings" panose="05000000000000000000" pitchFamily="2" charset="2"/>
              <a:buNone/>
            </a:pPr>
            <a:r>
              <a:rPr lang="zh-CN" altLang="en-US" sz="2000" b="1" dirty="0" smtClean="0">
                <a:solidFill>
                  <a:srgbClr val="FF0000"/>
                </a:solidFill>
              </a:rPr>
              <a:t>      队列满</a:t>
            </a:r>
            <a:r>
              <a:rPr lang="zh-CN" altLang="en-US" sz="2000" b="1" dirty="0" smtClean="0"/>
              <a:t>条件： </a:t>
            </a:r>
            <a:r>
              <a:rPr lang="en-US" altLang="zh-CN" sz="2000" b="1" dirty="0" smtClean="0"/>
              <a:t>front == rear </a:t>
            </a:r>
            <a:endParaRPr lang="en-US" altLang="zh-CN" sz="2000" b="1" dirty="0" smtClean="0"/>
          </a:p>
          <a:p>
            <a:pPr>
              <a:lnSpc>
                <a:spcPct val="90000"/>
              </a:lnSpc>
              <a:buFont typeface="Wingdings" panose="05000000000000000000" pitchFamily="2" charset="2"/>
              <a:buNone/>
            </a:pPr>
            <a:r>
              <a:rPr lang="zh-CN" altLang="en-US" sz="2000" b="1" dirty="0" smtClean="0"/>
              <a:t> </a:t>
            </a:r>
            <a:endParaRPr lang="zh-CN" altLang="en-US" sz="2000" b="1" dirty="0" smtClean="0"/>
          </a:p>
          <a:p>
            <a:pPr>
              <a:lnSpc>
                <a:spcPct val="90000"/>
              </a:lnSpc>
              <a:buFont typeface="Wingdings" panose="05000000000000000000" pitchFamily="2" charset="2"/>
              <a:buNone/>
            </a:pPr>
            <a:r>
              <a:rPr lang="zh-CN" altLang="en-US" sz="2000" b="1" dirty="0" smtClean="0">
                <a:solidFill>
                  <a:srgbClr val="0000FF"/>
                </a:solidFill>
              </a:rPr>
              <a:t>冲突</a:t>
            </a:r>
            <a:r>
              <a:rPr lang="zh-CN" altLang="en-US" sz="2000" b="1" dirty="0" smtClean="0"/>
              <a:t>：</a:t>
            </a:r>
            <a:r>
              <a:rPr lang="zh-CN" altLang="en-US" sz="2000" b="1" dirty="0" smtClean="0">
                <a:solidFill>
                  <a:srgbClr val="FF0000"/>
                </a:solidFill>
              </a:rPr>
              <a:t>判断队列满和空的条件相同</a:t>
            </a:r>
            <a:r>
              <a:rPr lang="zh-CN" altLang="en-US" sz="2000" b="1" dirty="0" smtClean="0"/>
              <a:t>！</a:t>
            </a:r>
            <a:endParaRPr lang="zh-CN" altLang="en-US" sz="2000" b="1" dirty="0" smtClean="0"/>
          </a:p>
        </p:txBody>
      </p:sp>
      <p:grpSp>
        <p:nvGrpSpPr>
          <p:cNvPr id="18436" name="组合 18435"/>
          <p:cNvGrpSpPr/>
          <p:nvPr/>
        </p:nvGrpSpPr>
        <p:grpSpPr bwMode="auto">
          <a:xfrm>
            <a:off x="827928" y="5230110"/>
            <a:ext cx="3311327" cy="1007202"/>
            <a:chOff x="155" y="0"/>
            <a:chExt cx="1750" cy="558"/>
          </a:xfrm>
        </p:grpSpPr>
        <p:sp>
          <p:nvSpPr>
            <p:cNvPr id="2" name="矩形 18436"/>
            <p:cNvSpPr>
              <a:spLocks noChangeArrowheads="1"/>
            </p:cNvSpPr>
            <p:nvPr/>
          </p:nvSpPr>
          <p:spPr bwMode="auto">
            <a:xfrm>
              <a:off x="155" y="0"/>
              <a:ext cx="1750" cy="408"/>
            </a:xfrm>
            <a:prstGeom prst="rect">
              <a:avLst/>
            </a:prstGeom>
            <a:noFill/>
            <a:ln w="38100" cmpd="dbl">
              <a:solidFill>
                <a:srgbClr val="FF0000"/>
              </a:solidFill>
              <a:miter lim="800000"/>
              <a:tailEnd type="triangle"/>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sp>
          <p:nvSpPr>
            <p:cNvPr id="18437" name="直接连接符 18437"/>
            <p:cNvSpPr>
              <a:spLocks noChangeShapeType="1"/>
            </p:cNvSpPr>
            <p:nvPr/>
          </p:nvSpPr>
          <p:spPr bwMode="auto">
            <a:xfrm>
              <a:off x="992" y="408"/>
              <a:ext cx="0" cy="150"/>
            </a:xfrm>
            <a:prstGeom prst="line">
              <a:avLst/>
            </a:prstGeom>
            <a:noFill/>
            <a:ln w="38100" cmpd="dbl">
              <a:solidFill>
                <a:srgbClr val="0000FF"/>
              </a:solidFill>
              <a:round/>
              <a:headEnd w="med" len="sm"/>
              <a:tailEnd type="triangle"/>
            </a:ln>
            <a:extLst>
              <a:ext uri="{909E8E84-426E-40DD-AFC4-6F175D3DCCD1}">
                <a14:hiddenFill xmlns:a14="http://schemas.microsoft.com/office/drawing/2010/main">
                  <a:no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grpSp>
      <p:sp>
        <p:nvSpPr>
          <p:cNvPr id="18471" name="矩形 18470"/>
          <p:cNvSpPr>
            <a:spLocks noChangeArrowheads="1"/>
          </p:cNvSpPr>
          <p:nvPr/>
        </p:nvSpPr>
        <p:spPr bwMode="auto">
          <a:xfrm>
            <a:off x="534639" y="6236544"/>
            <a:ext cx="4032250" cy="358006"/>
          </a:xfrm>
          <a:prstGeom prst="rect">
            <a:avLst/>
          </a:prstGeom>
          <a:noFill/>
          <a:ln w="38100" cmpd="dbl">
            <a:solidFill>
              <a:srgbClr val="FF0000"/>
            </a:solidFill>
            <a:miter lim="800000"/>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sp>
        <p:nvSpPr>
          <p:cNvPr id="18473" name="灯片编号占位符 2"/>
          <p:cNvSpPr>
            <a:spLocks noGrp="1" noChangeArrowheads="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E0C81F7C-319F-4D3D-81F1-909E4122C282}" type="slidenum">
              <a:rPr lang="zh-CN" altLang="en-US" smtClean="0"/>
            </a:fld>
            <a:endParaRPr lang="zh-CN" altLang="en-US" smtClean="0"/>
          </a:p>
        </p:txBody>
      </p:sp>
      <p:grpSp>
        <p:nvGrpSpPr>
          <p:cNvPr id="44" name="组合 67"/>
          <p:cNvGrpSpPr/>
          <p:nvPr/>
        </p:nvGrpSpPr>
        <p:grpSpPr>
          <a:xfrm>
            <a:off x="179512" y="91998"/>
            <a:ext cx="7317240" cy="698583"/>
            <a:chOff x="581498" y="4179148"/>
            <a:chExt cx="7317240" cy="698583"/>
          </a:xfrm>
        </p:grpSpPr>
        <p:grpSp>
          <p:nvGrpSpPr>
            <p:cNvPr id="45" name="组合 106"/>
            <p:cNvGrpSpPr/>
            <p:nvPr/>
          </p:nvGrpSpPr>
          <p:grpSpPr>
            <a:xfrm>
              <a:off x="581498" y="4179148"/>
              <a:ext cx="7317240" cy="698583"/>
              <a:chOff x="571973" y="4179148"/>
              <a:chExt cx="7317240" cy="698583"/>
            </a:xfrm>
          </p:grpSpPr>
          <p:sp>
            <p:nvSpPr>
              <p:cNvPr id="47"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48" name="TextBox 6"/>
              <p:cNvSpPr txBox="1">
                <a:spLocks noChangeArrowheads="1"/>
              </p:cNvSpPr>
              <p:nvPr/>
            </p:nvSpPr>
            <p:spPr bwMode="auto">
              <a:xfrm>
                <a:off x="571973"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3.3 </a:t>
                </a:r>
                <a:r>
                  <a:rPr lang="zh-CN" altLang="en-US" sz="3600" b="1" dirty="0" smtClean="0">
                    <a:latin typeface="黑体" panose="02010609060101010101" pitchFamily="49" charset="-122"/>
                    <a:ea typeface="黑体" panose="02010609060101010101" pitchFamily="49" charset="-122"/>
                  </a:rPr>
                  <a:t>顺序</a:t>
                </a:r>
                <a:r>
                  <a:rPr lang="zh-CN" altLang="en-US" sz="3600" b="1" dirty="0">
                    <a:latin typeface="黑体" panose="02010609060101010101" pitchFamily="49" charset="-122"/>
                    <a:ea typeface="黑体" panose="02010609060101010101" pitchFamily="49" charset="-122"/>
                  </a:rPr>
                  <a:t>队列与循环</a:t>
                </a:r>
                <a:r>
                  <a:rPr lang="zh-CN" altLang="en-US" sz="3600" b="1" dirty="0" smtClean="0">
                    <a:latin typeface="黑体" panose="02010609060101010101" pitchFamily="49" charset="-122"/>
                    <a:ea typeface="黑体" panose="02010609060101010101" pitchFamily="49" charset="-122"/>
                  </a:rPr>
                  <a:t>队列</a:t>
                </a:r>
                <a:endParaRPr lang="zh-CN" altLang="en-US" sz="3600" b="1" dirty="0">
                  <a:latin typeface="黑体" panose="02010609060101010101" pitchFamily="49" charset="-122"/>
                  <a:ea typeface="黑体" panose="02010609060101010101" pitchFamily="49" charset="-122"/>
                </a:endParaRPr>
              </a:p>
            </p:txBody>
          </p:sp>
        </p:grpSp>
        <p:pic>
          <p:nvPicPr>
            <p:cNvPr id="46" name="图片 45" descr="无标题.png"/>
            <p:cNvPicPr>
              <a:picLocks noChangeAspect="1"/>
            </p:cNvPicPr>
            <p:nvPr/>
          </p:nvPicPr>
          <p:blipFill>
            <a:blip r:embed="rId1" cstate="print"/>
            <a:stretch>
              <a:fillRect/>
            </a:stretch>
          </p:blipFill>
          <p:spPr>
            <a:xfrm>
              <a:off x="1137949" y="4364064"/>
              <a:ext cx="433676" cy="330989"/>
            </a:xfrm>
            <a:prstGeom prst="rect">
              <a:avLst/>
            </a:prstGeom>
          </p:spPr>
        </p:pic>
      </p:grpSp>
      <p:pic>
        <p:nvPicPr>
          <p:cNvPr id="9" name="图片 8"/>
          <p:cNvPicPr>
            <a:picLocks noChangeAspect="1"/>
          </p:cNvPicPr>
          <p:nvPr/>
        </p:nvPicPr>
        <p:blipFill>
          <a:blip r:embed="rId2"/>
          <a:stretch>
            <a:fillRect/>
          </a:stretch>
        </p:blipFill>
        <p:spPr>
          <a:xfrm>
            <a:off x="5889545" y="3501008"/>
            <a:ext cx="3068093" cy="2447156"/>
          </a:xfrm>
          <a:prstGeom prst="rect">
            <a:avLst/>
          </a:prstGeom>
        </p:spPr>
      </p:pic>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linds(horizontal)">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blinds(horizontal)">
                                      <p:cBhvr>
                                        <p:cTn id="12" dur="500"/>
                                        <p:tgtEl>
                                          <p:spTgt spid="18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blinds(horizontal)">
                                      <p:cBhvr>
                                        <p:cTn id="17" dur="500"/>
                                        <p:tgtEl>
                                          <p:spTgt spid="184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8435">
                                            <p:txEl>
                                              <p:pRg st="3" end="3"/>
                                            </p:txEl>
                                          </p:spTgt>
                                        </p:tgtEl>
                                        <p:attrNameLst>
                                          <p:attrName>style.visibility</p:attrName>
                                        </p:attrNameLst>
                                      </p:cBhvr>
                                      <p:to>
                                        <p:strVal val="visible"/>
                                      </p:to>
                                    </p:set>
                                    <p:animEffect transition="in" filter="blinds(horizontal)">
                                      <p:cBhvr>
                                        <p:cTn id="28" dur="500"/>
                                        <p:tgtEl>
                                          <p:spTgt spid="18435">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8435">
                                            <p:txEl>
                                              <p:pRg st="4" end="4"/>
                                            </p:txEl>
                                          </p:spTgt>
                                        </p:tgtEl>
                                        <p:attrNameLst>
                                          <p:attrName>style.visibility</p:attrName>
                                        </p:attrNameLst>
                                      </p:cBhvr>
                                      <p:to>
                                        <p:strVal val="visible"/>
                                      </p:to>
                                    </p:set>
                                    <p:animEffect transition="in" filter="blinds(horizontal)">
                                      <p:cBhvr>
                                        <p:cTn id="33" dur="500"/>
                                        <p:tgtEl>
                                          <p:spTgt spid="18435">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8435">
                                            <p:txEl>
                                              <p:pRg st="5" end="5"/>
                                            </p:txEl>
                                          </p:spTgt>
                                        </p:tgtEl>
                                        <p:attrNameLst>
                                          <p:attrName>style.visibility</p:attrName>
                                        </p:attrNameLst>
                                      </p:cBhvr>
                                      <p:to>
                                        <p:strVal val="visible"/>
                                      </p:to>
                                    </p:set>
                                    <p:animEffect transition="in" filter="blinds(horizontal)">
                                      <p:cBhvr>
                                        <p:cTn id="38" dur="500"/>
                                        <p:tgtEl>
                                          <p:spTgt spid="18435">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8435">
                                            <p:txEl>
                                              <p:pRg st="6" end="6"/>
                                            </p:txEl>
                                          </p:spTgt>
                                        </p:tgtEl>
                                        <p:attrNameLst>
                                          <p:attrName>style.visibility</p:attrName>
                                        </p:attrNameLst>
                                      </p:cBhvr>
                                      <p:to>
                                        <p:strVal val="visible"/>
                                      </p:to>
                                    </p:set>
                                    <p:animEffect transition="in" filter="blinds(horizontal)">
                                      <p:cBhvr>
                                        <p:cTn id="43" dur="500"/>
                                        <p:tgtEl>
                                          <p:spTgt spid="18435">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8435">
                                            <p:txEl>
                                              <p:pRg st="7" end="7"/>
                                            </p:txEl>
                                          </p:spTgt>
                                        </p:tgtEl>
                                        <p:attrNameLst>
                                          <p:attrName>style.visibility</p:attrName>
                                        </p:attrNameLst>
                                      </p:cBhvr>
                                      <p:to>
                                        <p:strVal val="visible"/>
                                      </p:to>
                                    </p:set>
                                    <p:animEffect transition="in" filter="blinds(horizontal)">
                                      <p:cBhvr>
                                        <p:cTn id="48" dur="500"/>
                                        <p:tgtEl>
                                          <p:spTgt spid="18435">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8435">
                                            <p:txEl>
                                              <p:pRg st="8" end="8"/>
                                            </p:txEl>
                                          </p:spTgt>
                                        </p:tgtEl>
                                        <p:attrNameLst>
                                          <p:attrName>style.visibility</p:attrName>
                                        </p:attrNameLst>
                                      </p:cBhvr>
                                      <p:to>
                                        <p:strVal val="visible"/>
                                      </p:to>
                                    </p:set>
                                    <p:animEffect transition="in" filter="blinds(horizontal)">
                                      <p:cBhvr>
                                        <p:cTn id="53" dur="500"/>
                                        <p:tgtEl>
                                          <p:spTgt spid="18435">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8435">
                                            <p:txEl>
                                              <p:pRg st="10" end="10"/>
                                            </p:txEl>
                                          </p:spTgt>
                                        </p:tgtEl>
                                        <p:attrNameLst>
                                          <p:attrName>style.visibility</p:attrName>
                                        </p:attrNameLst>
                                      </p:cBhvr>
                                      <p:to>
                                        <p:strVal val="visible"/>
                                      </p:to>
                                    </p:set>
                                    <p:animEffect transition="in" filter="blinds(horizontal)">
                                      <p:cBhvr>
                                        <p:cTn id="58" dur="500"/>
                                        <p:tgtEl>
                                          <p:spTgt spid="18435">
                                            <p:txEl>
                                              <p:pRg st="10" end="1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18435">
                                            <p:txEl>
                                              <p:pRg st="12" end="12"/>
                                            </p:txEl>
                                          </p:spTgt>
                                        </p:tgtEl>
                                        <p:attrNameLst>
                                          <p:attrName>style.visibility</p:attrName>
                                        </p:attrNameLst>
                                      </p:cBhvr>
                                      <p:to>
                                        <p:strVal val="visible"/>
                                      </p:to>
                                    </p:set>
                                    <p:animEffect transition="in" filter="blinds(horizontal)">
                                      <p:cBhvr>
                                        <p:cTn id="63" dur="500"/>
                                        <p:tgtEl>
                                          <p:spTgt spid="18435">
                                            <p:txEl>
                                              <p:pRg st="12" end="12"/>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18435">
                                            <p:txEl>
                                              <p:pRg st="13" end="13"/>
                                            </p:txEl>
                                          </p:spTgt>
                                        </p:tgtEl>
                                        <p:attrNameLst>
                                          <p:attrName>style.visibility</p:attrName>
                                        </p:attrNameLst>
                                      </p:cBhvr>
                                      <p:to>
                                        <p:strVal val="visible"/>
                                      </p:to>
                                    </p:set>
                                    <p:animEffect transition="in" filter="blinds(horizontal)">
                                      <p:cBhvr>
                                        <p:cTn id="68" dur="500"/>
                                        <p:tgtEl>
                                          <p:spTgt spid="18435">
                                            <p:txEl>
                                              <p:pRg st="13" end="13"/>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18435">
                                            <p:txEl>
                                              <p:pRg st="14" end="14"/>
                                            </p:txEl>
                                          </p:spTgt>
                                        </p:tgtEl>
                                        <p:attrNameLst>
                                          <p:attrName>style.visibility</p:attrName>
                                        </p:attrNameLst>
                                      </p:cBhvr>
                                      <p:to>
                                        <p:strVal val="visible"/>
                                      </p:to>
                                    </p:set>
                                    <p:animEffect transition="in" filter="blinds(horizontal)">
                                      <p:cBhvr>
                                        <p:cTn id="73" dur="500"/>
                                        <p:tgtEl>
                                          <p:spTgt spid="18435">
                                            <p:txEl>
                                              <p:pRg st="14" end="14"/>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nodeType="clickEffect">
                                  <p:stCondLst>
                                    <p:cond delay="0"/>
                                  </p:stCondLst>
                                  <p:childTnLst>
                                    <p:set>
                                      <p:cBhvr>
                                        <p:cTn id="77" dur="1" fill="hold">
                                          <p:stCondLst>
                                            <p:cond delay="0"/>
                                          </p:stCondLst>
                                        </p:cTn>
                                        <p:tgtEl>
                                          <p:spTgt spid="18436"/>
                                        </p:tgtEl>
                                        <p:attrNameLst>
                                          <p:attrName>style.visibility</p:attrName>
                                        </p:attrNameLst>
                                      </p:cBhvr>
                                      <p:to>
                                        <p:strVal val="visible"/>
                                      </p:to>
                                    </p:set>
                                    <p:animEffect transition="in" filter="blinds(horizontal)">
                                      <p:cBhvr>
                                        <p:cTn id="78" dur="500"/>
                                        <p:tgtEl>
                                          <p:spTgt spid="18436"/>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18471"/>
                                        </p:tgtEl>
                                        <p:attrNameLst>
                                          <p:attrName>style.visibility</p:attrName>
                                        </p:attrNameLst>
                                      </p:cBhvr>
                                      <p:to>
                                        <p:strVal val="visible"/>
                                      </p:to>
                                    </p:set>
                                    <p:animEffect transition="in" filter="blinds(horizontal)">
                                      <p:cBhvr>
                                        <p:cTn id="83" dur="500"/>
                                        <p:tgtEl>
                                          <p:spTgt spid="18471"/>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18435">
                                            <p:txEl>
                                              <p:pRg st="15" end="15"/>
                                            </p:txEl>
                                          </p:spTgt>
                                        </p:tgtEl>
                                        <p:attrNameLst>
                                          <p:attrName>style.visibility</p:attrName>
                                        </p:attrNameLst>
                                      </p:cBhvr>
                                      <p:to>
                                        <p:strVal val="visible"/>
                                      </p:to>
                                    </p:set>
                                    <p:animEffect transition="in" filter="blinds(horizontal)">
                                      <p:cBhvr>
                                        <p:cTn id="88" dur="500"/>
                                        <p:tgtEl>
                                          <p:spTgt spid="1843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内容占位符 19458"/>
          <p:cNvSpPr>
            <a:spLocks noGrp="1" noChangeArrowheads="1"/>
          </p:cNvSpPr>
          <p:nvPr>
            <p:ph idx="1"/>
          </p:nvPr>
        </p:nvSpPr>
        <p:spPr>
          <a:xfrm>
            <a:off x="323528" y="980237"/>
            <a:ext cx="8229600" cy="4678451"/>
          </a:xfrm>
        </p:spPr>
        <p:txBody>
          <a:bodyPr/>
          <a:lstStyle/>
          <a:p>
            <a:pPr>
              <a:buClr>
                <a:srgbClr val="FF0000"/>
              </a:buClr>
              <a:buFont typeface="Wingdings" panose="05000000000000000000" pitchFamily="2" charset="2"/>
              <a:buChar char="n"/>
            </a:pPr>
            <a:r>
              <a:rPr lang="zh-CN" altLang="en-US" sz="2400" b="1" dirty="0" smtClean="0"/>
              <a:t>解决的方法 </a:t>
            </a:r>
            <a:r>
              <a:rPr lang="en-US" altLang="zh-CN" sz="2400" b="1" dirty="0" smtClean="0">
                <a:sym typeface="Wingdings" panose="05000000000000000000" pitchFamily="2" charset="2"/>
              </a:rPr>
              <a:t>(</a:t>
            </a:r>
            <a:r>
              <a:rPr lang="zh-CN" altLang="en-US" sz="2400" b="1" dirty="0" smtClean="0"/>
              <a:t>假设不用</a:t>
            </a:r>
            <a:r>
              <a:rPr lang="en-US" altLang="zh-CN" sz="2400" b="1" dirty="0" smtClean="0"/>
              <a:t>count</a:t>
            </a:r>
            <a:r>
              <a:rPr lang="zh-CN" altLang="en-US" sz="2400" b="1" dirty="0"/>
              <a:t>）：</a:t>
            </a:r>
            <a:endParaRPr lang="zh-CN" altLang="en-US" sz="2400" b="1" dirty="0" smtClean="0"/>
          </a:p>
          <a:p>
            <a:pPr>
              <a:buFont typeface="Wingdings" panose="05000000000000000000" pitchFamily="2" charset="2"/>
              <a:buNone/>
            </a:pPr>
            <a:r>
              <a:rPr lang="zh-CN" altLang="en-US" sz="2400" b="1" dirty="0" smtClean="0"/>
              <a:t>   （</a:t>
            </a:r>
            <a:r>
              <a:rPr lang="en-US" altLang="zh-CN" sz="2400" b="1" dirty="0" smtClean="0"/>
              <a:t>1</a:t>
            </a:r>
            <a:r>
              <a:rPr lang="zh-CN" altLang="en-US" sz="2400" b="1" dirty="0" smtClean="0"/>
              <a:t>）</a:t>
            </a:r>
            <a:r>
              <a:rPr lang="zh-CN" altLang="en-US" sz="2400" b="1" dirty="0" smtClean="0">
                <a:solidFill>
                  <a:srgbClr val="0000FF"/>
                </a:solidFill>
              </a:rPr>
              <a:t>增设操作标志</a:t>
            </a:r>
            <a:r>
              <a:rPr lang="zh-CN" altLang="en-US" sz="2400" b="1" dirty="0" smtClean="0"/>
              <a:t>：</a:t>
            </a:r>
            <a:endParaRPr lang="zh-CN" altLang="en-US" sz="2400" b="1" dirty="0" smtClean="0"/>
          </a:p>
          <a:p>
            <a:pPr lvl="1">
              <a:buClr>
                <a:srgbClr val="FF0000"/>
              </a:buClr>
              <a:buFont typeface="Wingdings" panose="05000000000000000000" pitchFamily="2" charset="2"/>
              <a:buChar char="ü"/>
            </a:pPr>
            <a:r>
              <a:rPr lang="zh-CN" altLang="en-US" sz="2200" b="1" dirty="0" smtClean="0"/>
              <a:t>设置一个记录最后的操作是插入还是删除的标志</a:t>
            </a:r>
            <a:r>
              <a:rPr lang="en-US" altLang="zh-CN" sz="2200" b="1" dirty="0" smtClean="0"/>
              <a:t>;</a:t>
            </a:r>
            <a:endParaRPr lang="zh-CN" altLang="en-US" sz="2200" b="1" dirty="0" smtClean="0"/>
          </a:p>
          <a:p>
            <a:pPr>
              <a:buFont typeface="Wingdings" panose="05000000000000000000" pitchFamily="2" charset="2"/>
              <a:buNone/>
            </a:pPr>
            <a:r>
              <a:rPr lang="zh-CN" altLang="en-US" sz="2200" b="1" dirty="0" smtClean="0"/>
              <a:t>              </a:t>
            </a:r>
            <a:r>
              <a:rPr lang="zh-CN" altLang="en-US" sz="2200" b="1" dirty="0" smtClean="0">
                <a:solidFill>
                  <a:srgbClr val="FF0000"/>
                </a:solidFill>
              </a:rPr>
              <a:t>当出现首尾指针值相同时</a:t>
            </a:r>
            <a:r>
              <a:rPr lang="zh-CN" altLang="en-US" sz="2200" b="1" dirty="0" smtClean="0"/>
              <a:t>，</a:t>
            </a:r>
            <a:endParaRPr lang="zh-CN" altLang="en-US" sz="2200" b="1" dirty="0" smtClean="0"/>
          </a:p>
          <a:p>
            <a:pPr>
              <a:buFont typeface="Wingdings" panose="05000000000000000000" pitchFamily="2" charset="2"/>
              <a:buNone/>
            </a:pPr>
            <a:r>
              <a:rPr lang="zh-CN" altLang="en-US" sz="2200" b="1" dirty="0" smtClean="0"/>
              <a:t>              如果标志是插入，则可断定当前队列是</a:t>
            </a:r>
            <a:r>
              <a:rPr lang="en-US" altLang="zh-CN" sz="2200" b="1" dirty="0" smtClean="0">
                <a:solidFill>
                  <a:srgbClr val="FF0000"/>
                </a:solidFill>
              </a:rPr>
              <a:t>________</a:t>
            </a:r>
            <a:r>
              <a:rPr lang="en-US" altLang="zh-CN" sz="2200" b="1" dirty="0" smtClean="0"/>
              <a:t>?</a:t>
            </a:r>
            <a:endParaRPr lang="en-US" altLang="zh-CN" sz="2200" b="1" dirty="0" smtClean="0"/>
          </a:p>
          <a:p>
            <a:pPr>
              <a:buFont typeface="Wingdings" panose="05000000000000000000" pitchFamily="2" charset="2"/>
              <a:buNone/>
            </a:pPr>
            <a:r>
              <a:rPr lang="zh-CN" altLang="en-US" sz="2200" b="1" dirty="0" smtClean="0"/>
              <a:t>              如果标志是删除，则可断定当前队列是</a:t>
            </a:r>
            <a:r>
              <a:rPr lang="en-US" altLang="zh-CN" sz="2200" b="1" dirty="0" smtClean="0">
                <a:solidFill>
                  <a:srgbClr val="FF0000"/>
                </a:solidFill>
              </a:rPr>
              <a:t>________</a:t>
            </a:r>
            <a:r>
              <a:rPr lang="en-US" altLang="zh-CN" sz="2200" b="1" dirty="0" smtClean="0"/>
              <a:t>?</a:t>
            </a:r>
            <a:endParaRPr lang="en-US" altLang="zh-CN" sz="2200" b="1" dirty="0" smtClean="0"/>
          </a:p>
          <a:p>
            <a:pPr>
              <a:buFont typeface="Wingdings" panose="05000000000000000000" pitchFamily="2" charset="2"/>
              <a:buNone/>
            </a:pPr>
            <a:r>
              <a:rPr lang="zh-CN" altLang="en-US" sz="2000" b="1" dirty="0" smtClean="0"/>
              <a:t>    </a:t>
            </a:r>
            <a:endParaRPr lang="zh-CN" altLang="en-US" sz="2000" b="1" dirty="0" smtClean="0"/>
          </a:p>
          <a:p>
            <a:pPr>
              <a:buFont typeface="Wingdings" panose="05000000000000000000" pitchFamily="2" charset="2"/>
              <a:buNone/>
            </a:pPr>
            <a:r>
              <a:rPr lang="zh-CN" altLang="en-US" sz="2400" b="1" dirty="0" smtClean="0"/>
              <a:t>   （</a:t>
            </a:r>
            <a:r>
              <a:rPr lang="en-US" altLang="zh-CN" sz="2400" b="1" dirty="0" smtClean="0"/>
              <a:t>2</a:t>
            </a:r>
            <a:r>
              <a:rPr lang="zh-CN" altLang="en-US" sz="2400" b="1" dirty="0" smtClean="0"/>
              <a:t>）</a:t>
            </a:r>
            <a:r>
              <a:rPr lang="zh-CN" altLang="en-US" sz="2400" b="1" dirty="0" smtClean="0">
                <a:solidFill>
                  <a:srgbClr val="0000FF"/>
                </a:solidFill>
              </a:rPr>
              <a:t>约定保留一个元素空间</a:t>
            </a:r>
            <a:r>
              <a:rPr lang="zh-CN" altLang="en-US" sz="2400" b="1" dirty="0" smtClean="0"/>
              <a:t>：</a:t>
            </a:r>
            <a:endParaRPr lang="zh-CN" altLang="en-US" sz="2400" b="1" dirty="0" smtClean="0"/>
          </a:p>
          <a:p>
            <a:pPr lvl="1">
              <a:buClr>
                <a:srgbClr val="FF0000"/>
              </a:buClr>
              <a:buFont typeface="Wingdings" panose="05000000000000000000" pitchFamily="2" charset="2"/>
              <a:buChar char="ü"/>
            </a:pPr>
            <a:r>
              <a:rPr lang="zh-CN" altLang="en-US" sz="2200" b="1" dirty="0" smtClean="0"/>
              <a:t>即将数组约定为最多存放</a:t>
            </a:r>
            <a:r>
              <a:rPr lang="en-US" altLang="zh-CN" sz="2200" b="1" i="1" dirty="0" smtClean="0"/>
              <a:t>maxlen</a:t>
            </a:r>
            <a:r>
              <a:rPr lang="en-US" altLang="zh-CN" sz="2200" b="1" dirty="0" smtClean="0"/>
              <a:t>-1</a:t>
            </a:r>
            <a:r>
              <a:rPr lang="zh-CN" altLang="en-US" sz="2200" b="1" dirty="0" smtClean="0"/>
              <a:t>个元素，</a:t>
            </a:r>
            <a:endParaRPr lang="zh-CN" altLang="en-US" sz="2200" b="1" dirty="0" smtClean="0"/>
          </a:p>
          <a:p>
            <a:pPr>
              <a:buFont typeface="Wingdings" panose="05000000000000000000" pitchFamily="2" charset="2"/>
              <a:buNone/>
            </a:pPr>
            <a:r>
              <a:rPr lang="zh-CN" altLang="en-US" sz="2200" b="1" dirty="0" smtClean="0"/>
              <a:t>          </a:t>
            </a:r>
            <a:r>
              <a:rPr lang="zh-CN" altLang="en-US" sz="2200" b="1" dirty="0" smtClean="0">
                <a:solidFill>
                  <a:srgbClr val="0000FF"/>
                </a:solidFill>
              </a:rPr>
              <a:t>使得尾指针</a:t>
            </a:r>
            <a:r>
              <a:rPr lang="en-US" altLang="zh-CN" sz="2200" b="1" dirty="0" smtClean="0">
                <a:solidFill>
                  <a:srgbClr val="0000FF"/>
                </a:solidFill>
              </a:rPr>
              <a:t>rear“</a:t>
            </a:r>
            <a:r>
              <a:rPr lang="zh-CN" altLang="en-US" sz="2200" b="1" dirty="0" smtClean="0">
                <a:solidFill>
                  <a:srgbClr val="FF0000"/>
                </a:solidFill>
              </a:rPr>
              <a:t>赶不上</a:t>
            </a:r>
            <a:r>
              <a:rPr lang="zh-CN" altLang="en-US" sz="2200" b="1" dirty="0" smtClean="0">
                <a:solidFill>
                  <a:srgbClr val="0000FF"/>
                </a:solidFill>
              </a:rPr>
              <a:t>”头指针</a:t>
            </a:r>
            <a:r>
              <a:rPr lang="en-US" altLang="zh-CN" sz="2200" b="1" dirty="0" smtClean="0">
                <a:solidFill>
                  <a:srgbClr val="0000FF"/>
                </a:solidFill>
              </a:rPr>
              <a:t>front</a:t>
            </a:r>
            <a:r>
              <a:rPr lang="zh-CN" altLang="en-US" sz="2200" b="1" dirty="0" smtClean="0"/>
              <a:t>，</a:t>
            </a:r>
            <a:endParaRPr lang="zh-CN" altLang="en-US" sz="2200" b="1" dirty="0" smtClean="0"/>
          </a:p>
          <a:p>
            <a:pPr>
              <a:buFont typeface="Wingdings" panose="05000000000000000000" pitchFamily="2" charset="2"/>
              <a:buNone/>
            </a:pPr>
            <a:r>
              <a:rPr lang="zh-CN" altLang="en-US" sz="2200" b="1" dirty="0" smtClean="0"/>
              <a:t>          因而不会出现上述的在满的情况下，头尾指针相等的情况。</a:t>
            </a:r>
            <a:endParaRPr lang="zh-CN" altLang="en-US" sz="2200" b="1" dirty="0" smtClean="0"/>
          </a:p>
          <a:p>
            <a:pPr>
              <a:buFont typeface="Wingdings" panose="05000000000000000000" pitchFamily="2" charset="2"/>
              <a:buNone/>
            </a:pPr>
            <a:endParaRPr lang="en-US" altLang="zh-CN" sz="2000" b="1" dirty="0" smtClean="0"/>
          </a:p>
          <a:p>
            <a:pPr>
              <a:buFont typeface="Wingdings" panose="05000000000000000000" pitchFamily="2" charset="2"/>
              <a:buNone/>
            </a:pPr>
            <a:r>
              <a:rPr lang="zh-CN" altLang="en-US" sz="2400" b="1" dirty="0" smtClean="0"/>
              <a:t>下面采用第二种方法讨论各运算的实现</a:t>
            </a:r>
            <a:r>
              <a:rPr lang="en-US" altLang="zh-CN" sz="2400" b="1" dirty="0" smtClean="0"/>
              <a:t>.</a:t>
            </a:r>
            <a:endParaRPr lang="zh-CN" altLang="en-US" sz="2400" b="1" dirty="0" smtClean="0"/>
          </a:p>
        </p:txBody>
      </p:sp>
      <p:sp>
        <p:nvSpPr>
          <p:cNvPr id="19460" name="灯片编号占位符 2"/>
          <p:cNvSpPr>
            <a:spLocks noGrp="1" noChangeArrowheads="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2B0C0DC2-D131-4F07-8D54-774627E17577}" type="slidenum">
              <a:rPr lang="zh-CN" altLang="en-US" smtClean="0"/>
            </a:fld>
            <a:endParaRPr lang="zh-CN" altLang="en-US" smtClean="0"/>
          </a:p>
        </p:txBody>
      </p:sp>
      <p:grpSp>
        <p:nvGrpSpPr>
          <p:cNvPr id="7" name="组合 67"/>
          <p:cNvGrpSpPr/>
          <p:nvPr/>
        </p:nvGrpSpPr>
        <p:grpSpPr>
          <a:xfrm>
            <a:off x="179512" y="91998"/>
            <a:ext cx="7317240" cy="698583"/>
            <a:chOff x="581498" y="4179148"/>
            <a:chExt cx="7317240" cy="698583"/>
          </a:xfrm>
        </p:grpSpPr>
        <p:grpSp>
          <p:nvGrpSpPr>
            <p:cNvPr id="8" name="组合 106"/>
            <p:cNvGrpSpPr/>
            <p:nvPr/>
          </p:nvGrpSpPr>
          <p:grpSpPr>
            <a:xfrm>
              <a:off x="581498" y="4179148"/>
              <a:ext cx="7317240" cy="698583"/>
              <a:chOff x="571973" y="4179148"/>
              <a:chExt cx="7317240" cy="698583"/>
            </a:xfrm>
          </p:grpSpPr>
          <p:sp>
            <p:nvSpPr>
              <p:cNvPr id="10"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1" name="TextBox 6"/>
              <p:cNvSpPr txBox="1">
                <a:spLocks noChangeArrowheads="1"/>
              </p:cNvSpPr>
              <p:nvPr/>
            </p:nvSpPr>
            <p:spPr bwMode="auto">
              <a:xfrm>
                <a:off x="571973"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3.3 </a:t>
                </a:r>
                <a:r>
                  <a:rPr lang="zh-CN" altLang="en-US" sz="3600" b="1" dirty="0" smtClean="0">
                    <a:latin typeface="黑体" panose="02010609060101010101" pitchFamily="49" charset="-122"/>
                    <a:ea typeface="黑体" panose="02010609060101010101" pitchFamily="49" charset="-122"/>
                  </a:rPr>
                  <a:t>顺序</a:t>
                </a:r>
                <a:r>
                  <a:rPr lang="zh-CN" altLang="en-US" sz="3600" b="1" dirty="0">
                    <a:latin typeface="黑体" panose="02010609060101010101" pitchFamily="49" charset="-122"/>
                    <a:ea typeface="黑体" panose="02010609060101010101" pitchFamily="49" charset="-122"/>
                  </a:rPr>
                  <a:t>队列与循环</a:t>
                </a:r>
                <a:r>
                  <a:rPr lang="zh-CN" altLang="en-US" sz="3600" b="1" dirty="0" smtClean="0">
                    <a:latin typeface="黑体" panose="02010609060101010101" pitchFamily="49" charset="-122"/>
                    <a:ea typeface="黑体" panose="02010609060101010101" pitchFamily="49" charset="-122"/>
                  </a:rPr>
                  <a:t>队列</a:t>
                </a:r>
                <a:endParaRPr lang="zh-CN" altLang="en-US" sz="3600" b="1" dirty="0">
                  <a:latin typeface="黑体" panose="02010609060101010101" pitchFamily="49" charset="-122"/>
                  <a:ea typeface="黑体" panose="02010609060101010101" pitchFamily="49" charset="-122"/>
                </a:endParaRPr>
              </a:p>
            </p:txBody>
          </p:sp>
        </p:grpSp>
        <p:pic>
          <p:nvPicPr>
            <p:cNvPr id="9" name="图片 8"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blinds(horizontal)">
                                      <p:cBhvr>
                                        <p:cTn id="7" dur="500"/>
                                        <p:tgtEl>
                                          <p:spTgt spid="19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blinds(horizontal)">
                                      <p:cBhvr>
                                        <p:cTn id="12" dur="500"/>
                                        <p:tgtEl>
                                          <p:spTgt spid="19459">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animEffect transition="in" filter="blinds(horizontal)">
                                      <p:cBhvr>
                                        <p:cTn id="15" dur="500"/>
                                        <p:tgtEl>
                                          <p:spTgt spid="1945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9459">
                                            <p:txEl>
                                              <p:pRg st="3" end="3"/>
                                            </p:txEl>
                                          </p:spTgt>
                                        </p:tgtEl>
                                        <p:attrNameLst>
                                          <p:attrName>style.visibility</p:attrName>
                                        </p:attrNameLst>
                                      </p:cBhvr>
                                      <p:to>
                                        <p:strVal val="visible"/>
                                      </p:to>
                                    </p:set>
                                    <p:animEffect transition="in" filter="blinds(horizontal)">
                                      <p:cBhvr>
                                        <p:cTn id="20" dur="500"/>
                                        <p:tgtEl>
                                          <p:spTgt spid="1945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9459">
                                            <p:txEl>
                                              <p:pRg st="4" end="4"/>
                                            </p:txEl>
                                          </p:spTgt>
                                        </p:tgtEl>
                                        <p:attrNameLst>
                                          <p:attrName>style.visibility</p:attrName>
                                        </p:attrNameLst>
                                      </p:cBhvr>
                                      <p:to>
                                        <p:strVal val="visible"/>
                                      </p:to>
                                    </p:set>
                                    <p:animEffect transition="in" filter="blinds(horizontal)">
                                      <p:cBhvr>
                                        <p:cTn id="25" dur="500"/>
                                        <p:tgtEl>
                                          <p:spTgt spid="19459">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9459">
                                            <p:txEl>
                                              <p:pRg st="5" end="5"/>
                                            </p:txEl>
                                          </p:spTgt>
                                        </p:tgtEl>
                                        <p:attrNameLst>
                                          <p:attrName>style.visibility</p:attrName>
                                        </p:attrNameLst>
                                      </p:cBhvr>
                                      <p:to>
                                        <p:strVal val="visible"/>
                                      </p:to>
                                    </p:set>
                                    <p:animEffect transition="in" filter="blinds(horizontal)">
                                      <p:cBhvr>
                                        <p:cTn id="30" dur="500"/>
                                        <p:tgtEl>
                                          <p:spTgt spid="19459">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9459">
                                            <p:txEl>
                                              <p:pRg st="6" end="6"/>
                                            </p:txEl>
                                          </p:spTgt>
                                        </p:tgtEl>
                                        <p:attrNameLst>
                                          <p:attrName>style.visibility</p:attrName>
                                        </p:attrNameLst>
                                      </p:cBhvr>
                                      <p:to>
                                        <p:strVal val="visible"/>
                                      </p:to>
                                    </p:set>
                                    <p:animEffect transition="in" filter="blinds(horizontal)">
                                      <p:cBhvr>
                                        <p:cTn id="35" dur="500"/>
                                        <p:tgtEl>
                                          <p:spTgt spid="19459">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9459">
                                            <p:txEl>
                                              <p:pRg st="7" end="7"/>
                                            </p:txEl>
                                          </p:spTgt>
                                        </p:tgtEl>
                                        <p:attrNameLst>
                                          <p:attrName>style.visibility</p:attrName>
                                        </p:attrNameLst>
                                      </p:cBhvr>
                                      <p:to>
                                        <p:strVal val="visible"/>
                                      </p:to>
                                    </p:set>
                                    <p:animEffect transition="in" filter="blinds(horizontal)">
                                      <p:cBhvr>
                                        <p:cTn id="40" dur="500"/>
                                        <p:tgtEl>
                                          <p:spTgt spid="19459">
                                            <p:txEl>
                                              <p:pRg st="7" end="7"/>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9459">
                                            <p:txEl>
                                              <p:pRg st="8" end="8"/>
                                            </p:txEl>
                                          </p:spTgt>
                                        </p:tgtEl>
                                        <p:attrNameLst>
                                          <p:attrName>style.visibility</p:attrName>
                                        </p:attrNameLst>
                                      </p:cBhvr>
                                      <p:to>
                                        <p:strVal val="visible"/>
                                      </p:to>
                                    </p:set>
                                    <p:animEffect transition="in" filter="blinds(horizontal)">
                                      <p:cBhvr>
                                        <p:cTn id="43" dur="500"/>
                                        <p:tgtEl>
                                          <p:spTgt spid="19459">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9459">
                                            <p:txEl>
                                              <p:pRg st="9" end="9"/>
                                            </p:txEl>
                                          </p:spTgt>
                                        </p:tgtEl>
                                        <p:attrNameLst>
                                          <p:attrName>style.visibility</p:attrName>
                                        </p:attrNameLst>
                                      </p:cBhvr>
                                      <p:to>
                                        <p:strVal val="visible"/>
                                      </p:to>
                                    </p:set>
                                    <p:animEffect transition="in" filter="blinds(horizontal)">
                                      <p:cBhvr>
                                        <p:cTn id="48" dur="500"/>
                                        <p:tgtEl>
                                          <p:spTgt spid="19459">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9459">
                                            <p:txEl>
                                              <p:pRg st="10" end="10"/>
                                            </p:txEl>
                                          </p:spTgt>
                                        </p:tgtEl>
                                        <p:attrNameLst>
                                          <p:attrName>style.visibility</p:attrName>
                                        </p:attrNameLst>
                                      </p:cBhvr>
                                      <p:to>
                                        <p:strVal val="visible"/>
                                      </p:to>
                                    </p:set>
                                    <p:animEffect transition="in" filter="blinds(horizontal)">
                                      <p:cBhvr>
                                        <p:cTn id="53" dur="500"/>
                                        <p:tgtEl>
                                          <p:spTgt spid="19459">
                                            <p:txEl>
                                              <p:pRg st="10" end="1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9459">
                                            <p:txEl>
                                              <p:pRg st="12" end="12"/>
                                            </p:txEl>
                                          </p:spTgt>
                                        </p:tgtEl>
                                        <p:attrNameLst>
                                          <p:attrName>style.visibility</p:attrName>
                                        </p:attrNameLst>
                                      </p:cBhvr>
                                      <p:to>
                                        <p:strVal val="visible"/>
                                      </p:to>
                                    </p:set>
                                    <p:animEffect transition="in" filter="blinds(horizontal)">
                                      <p:cBhvr>
                                        <p:cTn id="58" dur="500"/>
                                        <p:tgtEl>
                                          <p:spTgt spid="1945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内容占位符 20482"/>
          <p:cNvSpPr>
            <a:spLocks noGrp="1" noChangeArrowheads="1"/>
          </p:cNvSpPr>
          <p:nvPr>
            <p:ph idx="1"/>
          </p:nvPr>
        </p:nvSpPr>
        <p:spPr>
          <a:xfrm>
            <a:off x="457200" y="964461"/>
            <a:ext cx="8229600" cy="5141536"/>
          </a:xfrm>
        </p:spPr>
        <p:txBody>
          <a:bodyPr/>
          <a:lstStyle/>
          <a:p>
            <a:pPr>
              <a:lnSpc>
                <a:spcPct val="80000"/>
              </a:lnSpc>
              <a:buClr>
                <a:srgbClr val="FF0000"/>
              </a:buClr>
              <a:buFont typeface="Wingdings" panose="05000000000000000000" pitchFamily="2" charset="2"/>
              <a:buChar char="l"/>
            </a:pPr>
            <a:r>
              <a:rPr lang="zh-CN" altLang="en-US" sz="2400" b="1" dirty="0" smtClean="0"/>
              <a:t>运算实现（循环队列）：</a:t>
            </a:r>
            <a:endParaRPr lang="zh-CN" altLang="en-US" sz="2400" b="1" dirty="0" smtClean="0"/>
          </a:p>
          <a:p>
            <a:pPr lvl="1">
              <a:lnSpc>
                <a:spcPct val="80000"/>
              </a:lnSpc>
              <a:buFont typeface="Wingdings" panose="05000000000000000000" pitchFamily="2" charset="2"/>
              <a:buNone/>
            </a:pPr>
            <a:r>
              <a:rPr lang="en-US" altLang="zh-CN" sz="2200" dirty="0" smtClean="0"/>
              <a:t>Queue::</a:t>
            </a:r>
            <a:r>
              <a:rPr lang="en-US" altLang="zh-CN" sz="2200" dirty="0" smtClean="0">
                <a:solidFill>
                  <a:srgbClr val="FF5050"/>
                </a:solidFill>
              </a:rPr>
              <a:t>Queue</a:t>
            </a:r>
            <a:r>
              <a:rPr lang="en-US" altLang="zh-CN" sz="2200" dirty="0" smtClean="0"/>
              <a:t>( )     </a:t>
            </a:r>
            <a:endParaRPr lang="en-US" altLang="zh-CN" sz="2200" dirty="0" smtClean="0"/>
          </a:p>
          <a:p>
            <a:pPr lvl="1">
              <a:lnSpc>
                <a:spcPct val="80000"/>
              </a:lnSpc>
              <a:buFont typeface="Wingdings" panose="05000000000000000000" pitchFamily="2" charset="2"/>
              <a:buNone/>
            </a:pPr>
            <a:r>
              <a:rPr lang="en-US" altLang="zh-CN" sz="2200" dirty="0" smtClean="0"/>
              <a:t>   { count = 0;  front = rear = 0; }</a:t>
            </a:r>
            <a:endParaRPr lang="en-US" altLang="zh-CN" sz="2200" dirty="0" smtClean="0"/>
          </a:p>
          <a:p>
            <a:pPr lvl="1">
              <a:lnSpc>
                <a:spcPct val="80000"/>
              </a:lnSpc>
              <a:buFont typeface="Wingdings" panose="05000000000000000000" pitchFamily="2" charset="2"/>
              <a:buNone/>
            </a:pPr>
            <a:endParaRPr lang="en-US" altLang="zh-CN" sz="2200" dirty="0" smtClean="0"/>
          </a:p>
          <a:p>
            <a:pPr lvl="1">
              <a:lnSpc>
                <a:spcPct val="80000"/>
              </a:lnSpc>
              <a:buFont typeface="Wingdings" panose="05000000000000000000" pitchFamily="2" charset="2"/>
              <a:buNone/>
            </a:pPr>
            <a:r>
              <a:rPr lang="en-US" altLang="zh-CN" sz="2200" dirty="0" smtClean="0">
                <a:solidFill>
                  <a:srgbClr val="0000FF"/>
                </a:solidFill>
              </a:rPr>
              <a:t>Bool</a:t>
            </a:r>
            <a:r>
              <a:rPr lang="en-US" altLang="zh-CN" sz="2200" dirty="0" smtClean="0"/>
              <a:t>     Queue::Empty( )</a:t>
            </a:r>
            <a:r>
              <a:rPr lang="zh-CN" altLang="en-US" sz="2200" dirty="0" smtClean="0"/>
              <a:t> </a:t>
            </a:r>
            <a:r>
              <a:rPr lang="en-US" altLang="zh-CN" sz="2200" dirty="0" err="1" smtClean="0">
                <a:solidFill>
                  <a:srgbClr val="FF0000"/>
                </a:solidFill>
              </a:rPr>
              <a:t>const</a:t>
            </a:r>
            <a:endParaRPr lang="en-US" altLang="zh-CN" sz="2200" dirty="0" smtClean="0">
              <a:solidFill>
                <a:srgbClr val="FF0000"/>
              </a:solidFill>
            </a:endParaRPr>
          </a:p>
          <a:p>
            <a:pPr lvl="1">
              <a:lnSpc>
                <a:spcPct val="80000"/>
              </a:lnSpc>
              <a:buFont typeface="Wingdings" panose="05000000000000000000" pitchFamily="2" charset="2"/>
              <a:buNone/>
            </a:pPr>
            <a:r>
              <a:rPr lang="en-US" altLang="zh-CN" sz="2200" dirty="0" smtClean="0"/>
              <a:t>{</a:t>
            </a:r>
            <a:endParaRPr lang="en-US" altLang="zh-CN" sz="2200" dirty="0" smtClean="0"/>
          </a:p>
          <a:p>
            <a:pPr lvl="1">
              <a:lnSpc>
                <a:spcPct val="80000"/>
              </a:lnSpc>
              <a:buFont typeface="Wingdings" panose="05000000000000000000" pitchFamily="2" charset="2"/>
              <a:buNone/>
            </a:pPr>
            <a:r>
              <a:rPr lang="en-US" altLang="zh-CN" sz="2200" dirty="0" smtClean="0"/>
              <a:t>        </a:t>
            </a:r>
            <a:r>
              <a:rPr lang="en-US" altLang="zh-CN" sz="2200" dirty="0" smtClean="0">
                <a:solidFill>
                  <a:srgbClr val="0000FF"/>
                </a:solidFill>
              </a:rPr>
              <a:t>if</a:t>
            </a:r>
            <a:r>
              <a:rPr lang="en-US" altLang="zh-CN" sz="2200" dirty="0" smtClean="0"/>
              <a:t> ( front == rear )    </a:t>
            </a:r>
            <a:r>
              <a:rPr lang="en-US" altLang="zh-CN" sz="2200" dirty="0" smtClean="0">
                <a:solidFill>
                  <a:srgbClr val="0000FF"/>
                </a:solidFill>
              </a:rPr>
              <a:t>return</a:t>
            </a:r>
            <a:r>
              <a:rPr lang="en-US" altLang="zh-CN" sz="2200" dirty="0" smtClean="0"/>
              <a:t> TRUE;</a:t>
            </a:r>
            <a:endParaRPr lang="en-US" altLang="zh-CN" sz="2200" dirty="0" smtClean="0"/>
          </a:p>
          <a:p>
            <a:pPr lvl="1">
              <a:lnSpc>
                <a:spcPct val="80000"/>
              </a:lnSpc>
              <a:buFont typeface="Wingdings" panose="05000000000000000000" pitchFamily="2" charset="2"/>
              <a:buNone/>
            </a:pPr>
            <a:r>
              <a:rPr lang="en-US" altLang="zh-CN" sz="2200" dirty="0" smtClean="0"/>
              <a:t>        </a:t>
            </a:r>
            <a:r>
              <a:rPr lang="en-US" altLang="zh-CN" sz="2200" dirty="0" smtClean="0">
                <a:solidFill>
                  <a:srgbClr val="0000FF"/>
                </a:solidFill>
              </a:rPr>
              <a:t>return</a:t>
            </a:r>
            <a:r>
              <a:rPr lang="en-US" altLang="zh-CN" sz="2200" dirty="0" smtClean="0"/>
              <a:t>         FALSE;   </a:t>
            </a:r>
            <a:endParaRPr lang="en-US" altLang="zh-CN" sz="2200" dirty="0" smtClean="0"/>
          </a:p>
          <a:p>
            <a:pPr lvl="1">
              <a:lnSpc>
                <a:spcPct val="80000"/>
              </a:lnSpc>
              <a:buFont typeface="Wingdings" panose="05000000000000000000" pitchFamily="2" charset="2"/>
              <a:buNone/>
            </a:pPr>
            <a:r>
              <a:rPr lang="zh-CN" altLang="en-US" sz="2200" b="1" dirty="0" smtClean="0"/>
              <a:t>        </a:t>
            </a:r>
            <a:r>
              <a:rPr lang="en-US" altLang="zh-CN" sz="2200" b="1" dirty="0" smtClean="0"/>
              <a:t>//</a:t>
            </a:r>
            <a:r>
              <a:rPr lang="zh-CN" altLang="en-US" sz="2200" b="1" dirty="0" smtClean="0"/>
              <a:t>  等价于：</a:t>
            </a:r>
            <a:r>
              <a:rPr lang="en-US" altLang="zh-CN" sz="2200" b="1" dirty="0" smtClean="0">
                <a:solidFill>
                  <a:srgbClr val="0000FF"/>
                </a:solidFill>
              </a:rPr>
              <a:t>return</a:t>
            </a:r>
            <a:r>
              <a:rPr lang="en-US" altLang="zh-CN" sz="2200" b="1" dirty="0" smtClean="0"/>
              <a:t> </a:t>
            </a:r>
            <a:r>
              <a:rPr lang="zh-CN" altLang="en-US" sz="2200" b="1" dirty="0" smtClean="0"/>
              <a:t> </a:t>
            </a:r>
            <a:r>
              <a:rPr lang="en-US" altLang="zh-CN" sz="2200" b="1" dirty="0" smtClean="0"/>
              <a:t>count == 0;</a:t>
            </a:r>
            <a:endParaRPr lang="en-US" altLang="zh-CN" sz="2200" b="1" dirty="0" smtClean="0"/>
          </a:p>
          <a:p>
            <a:pPr lvl="1">
              <a:lnSpc>
                <a:spcPct val="80000"/>
              </a:lnSpc>
              <a:buFont typeface="Wingdings" panose="05000000000000000000" pitchFamily="2" charset="2"/>
              <a:buNone/>
            </a:pPr>
            <a:r>
              <a:rPr lang="en-US" altLang="zh-CN" sz="2200" dirty="0" smtClean="0"/>
              <a:t>}</a:t>
            </a:r>
            <a:endParaRPr lang="en-US" altLang="zh-CN" sz="2200" dirty="0" smtClean="0"/>
          </a:p>
          <a:p>
            <a:pPr lvl="1">
              <a:lnSpc>
                <a:spcPct val="80000"/>
              </a:lnSpc>
              <a:buFont typeface="Wingdings" panose="05000000000000000000" pitchFamily="2" charset="2"/>
              <a:buNone/>
            </a:pPr>
            <a:r>
              <a:rPr lang="en-US" altLang="zh-CN" sz="2200" dirty="0" smtClean="0">
                <a:solidFill>
                  <a:srgbClr val="0000FF"/>
                </a:solidFill>
              </a:rPr>
              <a:t>Bool</a:t>
            </a:r>
            <a:r>
              <a:rPr lang="en-US" altLang="zh-CN" sz="2200" dirty="0" smtClean="0"/>
              <a:t>    Queue::</a:t>
            </a:r>
            <a:r>
              <a:rPr lang="en-US" altLang="zh-CN" sz="2200" dirty="0" smtClean="0">
                <a:solidFill>
                  <a:srgbClr val="FF5050"/>
                </a:solidFill>
              </a:rPr>
              <a:t>Full</a:t>
            </a:r>
            <a:r>
              <a:rPr lang="en-US" altLang="zh-CN" sz="2200" dirty="0" smtClean="0"/>
              <a:t>( )</a:t>
            </a:r>
            <a:r>
              <a:rPr lang="zh-CN" altLang="en-US" sz="2200" dirty="0" smtClean="0"/>
              <a:t> </a:t>
            </a:r>
            <a:r>
              <a:rPr lang="en-US" altLang="zh-CN" sz="2200" dirty="0" err="1" smtClean="0">
                <a:solidFill>
                  <a:srgbClr val="0000FF"/>
                </a:solidFill>
              </a:rPr>
              <a:t>const</a:t>
            </a:r>
            <a:endParaRPr lang="en-US" altLang="zh-CN" sz="2200" dirty="0" smtClean="0">
              <a:solidFill>
                <a:srgbClr val="0000FF"/>
              </a:solidFill>
            </a:endParaRPr>
          </a:p>
          <a:p>
            <a:pPr lvl="1">
              <a:lnSpc>
                <a:spcPct val="80000"/>
              </a:lnSpc>
              <a:buFont typeface="Wingdings" panose="05000000000000000000" pitchFamily="2" charset="2"/>
              <a:buNone/>
            </a:pPr>
            <a:r>
              <a:rPr lang="en-US" altLang="zh-CN" sz="2200" dirty="0" smtClean="0"/>
              <a:t>{</a:t>
            </a:r>
            <a:endParaRPr lang="en-US" altLang="zh-CN" sz="2200" dirty="0" smtClean="0"/>
          </a:p>
          <a:p>
            <a:pPr lvl="1">
              <a:lnSpc>
                <a:spcPct val="80000"/>
              </a:lnSpc>
              <a:buFont typeface="Wingdings" panose="05000000000000000000" pitchFamily="2" charset="2"/>
              <a:buNone/>
            </a:pPr>
            <a:r>
              <a:rPr lang="en-US" altLang="zh-CN" sz="2200" dirty="0" smtClean="0"/>
              <a:t>        </a:t>
            </a:r>
            <a:r>
              <a:rPr lang="en-US" altLang="zh-CN" sz="2200" dirty="0" smtClean="0">
                <a:solidFill>
                  <a:srgbClr val="0000FF"/>
                </a:solidFill>
              </a:rPr>
              <a:t>if</a:t>
            </a:r>
            <a:r>
              <a:rPr lang="en-US" altLang="zh-CN" sz="2200" dirty="0" smtClean="0"/>
              <a:t> ( count == </a:t>
            </a:r>
            <a:r>
              <a:rPr lang="en-US" altLang="zh-CN" sz="2200" i="1" dirty="0" err="1" smtClean="0"/>
              <a:t>maxlen</a:t>
            </a:r>
            <a:r>
              <a:rPr lang="en-US" altLang="zh-CN" sz="2200" dirty="0" smtClean="0"/>
              <a:t> - 1 )    </a:t>
            </a:r>
            <a:r>
              <a:rPr lang="en-US" altLang="zh-CN" sz="2200" dirty="0" smtClean="0">
                <a:solidFill>
                  <a:srgbClr val="0000FF"/>
                </a:solidFill>
              </a:rPr>
              <a:t>return</a:t>
            </a:r>
            <a:r>
              <a:rPr lang="en-US" altLang="zh-CN" sz="2200" dirty="0" smtClean="0"/>
              <a:t> TRUE;</a:t>
            </a:r>
            <a:endParaRPr lang="en-US" altLang="zh-CN" sz="2200" dirty="0" smtClean="0"/>
          </a:p>
          <a:p>
            <a:pPr lvl="1">
              <a:lnSpc>
                <a:spcPct val="80000"/>
              </a:lnSpc>
              <a:buFont typeface="Wingdings" panose="05000000000000000000" pitchFamily="2" charset="2"/>
              <a:buNone/>
            </a:pPr>
            <a:r>
              <a:rPr lang="en-US" altLang="zh-CN" sz="2200" dirty="0" smtClean="0"/>
              <a:t>        </a:t>
            </a:r>
            <a:r>
              <a:rPr lang="en-US" altLang="zh-CN" sz="2200" dirty="0" smtClean="0">
                <a:solidFill>
                  <a:srgbClr val="0000FF"/>
                </a:solidFill>
              </a:rPr>
              <a:t>return</a:t>
            </a:r>
            <a:r>
              <a:rPr lang="en-US" altLang="zh-CN" sz="2200" dirty="0" smtClean="0"/>
              <a:t>   FALSE;   </a:t>
            </a:r>
            <a:endParaRPr lang="en-US" altLang="zh-CN" sz="2200" dirty="0" smtClean="0"/>
          </a:p>
          <a:p>
            <a:pPr lvl="1">
              <a:lnSpc>
                <a:spcPct val="80000"/>
              </a:lnSpc>
              <a:buFont typeface="Wingdings" panose="05000000000000000000" pitchFamily="2" charset="2"/>
              <a:buNone/>
            </a:pPr>
            <a:r>
              <a:rPr lang="en-US" altLang="zh-CN" sz="2200" dirty="0" smtClean="0"/>
              <a:t>        </a:t>
            </a:r>
            <a:r>
              <a:rPr lang="en-US" altLang="zh-CN" sz="2200" b="1" dirty="0" smtClean="0"/>
              <a:t>//</a:t>
            </a:r>
            <a:r>
              <a:rPr lang="zh-CN" altLang="en-US" sz="2200" b="1" dirty="0" smtClean="0"/>
              <a:t>  等价于：</a:t>
            </a:r>
            <a:r>
              <a:rPr lang="en-US" altLang="zh-CN" sz="2200" b="1" dirty="0" smtClean="0">
                <a:solidFill>
                  <a:srgbClr val="0000FF"/>
                </a:solidFill>
              </a:rPr>
              <a:t>return</a:t>
            </a:r>
            <a:r>
              <a:rPr lang="en-US" altLang="zh-CN" sz="2200" b="1" dirty="0" smtClean="0"/>
              <a:t> ( rear + 1 ) % </a:t>
            </a:r>
            <a:r>
              <a:rPr lang="en-US" altLang="zh-CN" sz="2200" b="1" i="1" dirty="0" err="1" smtClean="0"/>
              <a:t>maxlen</a:t>
            </a:r>
            <a:r>
              <a:rPr lang="en-US" altLang="zh-CN" sz="2200" b="1" dirty="0" smtClean="0"/>
              <a:t> == front ;</a:t>
            </a:r>
            <a:endParaRPr lang="en-US" altLang="zh-CN" sz="2200" b="1" dirty="0" smtClean="0"/>
          </a:p>
          <a:p>
            <a:pPr lvl="1">
              <a:lnSpc>
                <a:spcPct val="80000"/>
              </a:lnSpc>
              <a:buFont typeface="Wingdings" panose="05000000000000000000" pitchFamily="2" charset="2"/>
              <a:buNone/>
            </a:pPr>
            <a:r>
              <a:rPr lang="en-US" altLang="zh-CN" sz="2200" dirty="0" smtClean="0"/>
              <a:t>}</a:t>
            </a:r>
            <a:endParaRPr lang="zh-CN" altLang="en-US" sz="2200" dirty="0" smtClean="0"/>
          </a:p>
        </p:txBody>
      </p:sp>
      <p:sp>
        <p:nvSpPr>
          <p:cNvPr id="20484" name="灯片编号占位符 2"/>
          <p:cNvSpPr>
            <a:spLocks noGrp="1" noChangeArrowheads="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9DA44241-2460-40B2-A7FF-36492AC60816}" type="slidenum">
              <a:rPr lang="zh-CN" altLang="en-US" smtClean="0"/>
            </a:fld>
            <a:endParaRPr lang="zh-CN" altLang="en-US" smtClean="0"/>
          </a:p>
        </p:txBody>
      </p:sp>
      <p:grpSp>
        <p:nvGrpSpPr>
          <p:cNvPr id="7" name="组合 67"/>
          <p:cNvGrpSpPr/>
          <p:nvPr/>
        </p:nvGrpSpPr>
        <p:grpSpPr>
          <a:xfrm>
            <a:off x="179512" y="91998"/>
            <a:ext cx="7317240" cy="698583"/>
            <a:chOff x="581498" y="4179148"/>
            <a:chExt cx="7317240" cy="698583"/>
          </a:xfrm>
        </p:grpSpPr>
        <p:grpSp>
          <p:nvGrpSpPr>
            <p:cNvPr id="8" name="组合 106"/>
            <p:cNvGrpSpPr/>
            <p:nvPr/>
          </p:nvGrpSpPr>
          <p:grpSpPr>
            <a:xfrm>
              <a:off x="581498" y="4179148"/>
              <a:ext cx="7317240" cy="698583"/>
              <a:chOff x="571973" y="4179148"/>
              <a:chExt cx="7317240" cy="698583"/>
            </a:xfrm>
          </p:grpSpPr>
          <p:sp>
            <p:nvSpPr>
              <p:cNvPr id="10"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1" name="TextBox 6"/>
              <p:cNvSpPr txBox="1">
                <a:spLocks noChangeArrowheads="1"/>
              </p:cNvSpPr>
              <p:nvPr/>
            </p:nvSpPr>
            <p:spPr bwMode="auto">
              <a:xfrm>
                <a:off x="571973"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3.3 </a:t>
                </a:r>
                <a:r>
                  <a:rPr lang="zh-CN" altLang="en-US" sz="3600" b="1" dirty="0" smtClean="0">
                    <a:latin typeface="黑体" panose="02010609060101010101" pitchFamily="49" charset="-122"/>
                    <a:ea typeface="黑体" panose="02010609060101010101" pitchFamily="49" charset="-122"/>
                  </a:rPr>
                  <a:t>顺序</a:t>
                </a:r>
                <a:r>
                  <a:rPr lang="zh-CN" altLang="en-US" sz="3600" b="1" dirty="0">
                    <a:latin typeface="黑体" panose="02010609060101010101" pitchFamily="49" charset="-122"/>
                    <a:ea typeface="黑体" panose="02010609060101010101" pitchFamily="49" charset="-122"/>
                  </a:rPr>
                  <a:t>队列与循环</a:t>
                </a:r>
                <a:r>
                  <a:rPr lang="zh-CN" altLang="en-US" sz="3600" b="1" dirty="0" smtClean="0">
                    <a:latin typeface="黑体" panose="02010609060101010101" pitchFamily="49" charset="-122"/>
                    <a:ea typeface="黑体" panose="02010609060101010101" pitchFamily="49" charset="-122"/>
                  </a:rPr>
                  <a:t>队列</a:t>
                </a:r>
                <a:endParaRPr lang="zh-CN" altLang="en-US" sz="3600" b="1" dirty="0">
                  <a:latin typeface="黑体" panose="02010609060101010101" pitchFamily="49" charset="-122"/>
                  <a:ea typeface="黑体" panose="02010609060101010101" pitchFamily="49" charset="-122"/>
                </a:endParaRPr>
              </a:p>
            </p:txBody>
          </p:sp>
        </p:grpSp>
        <p:pic>
          <p:nvPicPr>
            <p:cNvPr id="9" name="图片 8"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blinds(horizontal)">
                                      <p:cBhvr>
                                        <p:cTn id="7" dur="500"/>
                                        <p:tgtEl>
                                          <p:spTgt spid="20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blinds(horizontal)">
                                      <p:cBhvr>
                                        <p:cTn id="12" dur="500"/>
                                        <p:tgtEl>
                                          <p:spTgt spid="204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483">
                                            <p:txEl>
                                              <p:pRg st="2" end="2"/>
                                            </p:txEl>
                                          </p:spTgt>
                                        </p:tgtEl>
                                        <p:attrNameLst>
                                          <p:attrName>style.visibility</p:attrName>
                                        </p:attrNameLst>
                                      </p:cBhvr>
                                      <p:to>
                                        <p:strVal val="visible"/>
                                      </p:to>
                                    </p:set>
                                    <p:animEffect transition="in" filter="blinds(horizontal)">
                                      <p:cBhvr>
                                        <p:cTn id="17" dur="500"/>
                                        <p:tgtEl>
                                          <p:spTgt spid="204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483">
                                            <p:txEl>
                                              <p:pRg st="4" end="4"/>
                                            </p:txEl>
                                          </p:spTgt>
                                        </p:tgtEl>
                                        <p:attrNameLst>
                                          <p:attrName>style.visibility</p:attrName>
                                        </p:attrNameLst>
                                      </p:cBhvr>
                                      <p:to>
                                        <p:strVal val="visible"/>
                                      </p:to>
                                    </p:set>
                                    <p:animEffect transition="in" filter="blinds(horizontal)">
                                      <p:cBhvr>
                                        <p:cTn id="22" dur="500"/>
                                        <p:tgtEl>
                                          <p:spTgt spid="2048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483">
                                            <p:txEl>
                                              <p:pRg st="5" end="5"/>
                                            </p:txEl>
                                          </p:spTgt>
                                        </p:tgtEl>
                                        <p:attrNameLst>
                                          <p:attrName>style.visibility</p:attrName>
                                        </p:attrNameLst>
                                      </p:cBhvr>
                                      <p:to>
                                        <p:strVal val="visible"/>
                                      </p:to>
                                    </p:set>
                                    <p:animEffect transition="in" filter="blinds(horizontal)">
                                      <p:cBhvr>
                                        <p:cTn id="27" dur="500"/>
                                        <p:tgtEl>
                                          <p:spTgt spid="2048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483">
                                            <p:txEl>
                                              <p:pRg st="6" end="6"/>
                                            </p:txEl>
                                          </p:spTgt>
                                        </p:tgtEl>
                                        <p:attrNameLst>
                                          <p:attrName>style.visibility</p:attrName>
                                        </p:attrNameLst>
                                      </p:cBhvr>
                                      <p:to>
                                        <p:strVal val="visible"/>
                                      </p:to>
                                    </p:set>
                                    <p:animEffect transition="in" filter="blinds(horizontal)">
                                      <p:cBhvr>
                                        <p:cTn id="32" dur="500"/>
                                        <p:tgtEl>
                                          <p:spTgt spid="2048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0483">
                                            <p:txEl>
                                              <p:pRg st="7" end="7"/>
                                            </p:txEl>
                                          </p:spTgt>
                                        </p:tgtEl>
                                        <p:attrNameLst>
                                          <p:attrName>style.visibility</p:attrName>
                                        </p:attrNameLst>
                                      </p:cBhvr>
                                      <p:to>
                                        <p:strVal val="visible"/>
                                      </p:to>
                                    </p:set>
                                    <p:animEffect transition="in" filter="blinds(horizontal)">
                                      <p:cBhvr>
                                        <p:cTn id="37" dur="500"/>
                                        <p:tgtEl>
                                          <p:spTgt spid="2048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0483">
                                            <p:txEl>
                                              <p:pRg st="8" end="8"/>
                                            </p:txEl>
                                          </p:spTgt>
                                        </p:tgtEl>
                                        <p:attrNameLst>
                                          <p:attrName>style.visibility</p:attrName>
                                        </p:attrNameLst>
                                      </p:cBhvr>
                                      <p:to>
                                        <p:strVal val="visible"/>
                                      </p:to>
                                    </p:set>
                                    <p:animEffect transition="in" filter="blinds(horizontal)">
                                      <p:cBhvr>
                                        <p:cTn id="42" dur="500"/>
                                        <p:tgtEl>
                                          <p:spTgt spid="2048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0483">
                                            <p:txEl>
                                              <p:pRg st="9" end="9"/>
                                            </p:txEl>
                                          </p:spTgt>
                                        </p:tgtEl>
                                        <p:attrNameLst>
                                          <p:attrName>style.visibility</p:attrName>
                                        </p:attrNameLst>
                                      </p:cBhvr>
                                      <p:to>
                                        <p:strVal val="visible"/>
                                      </p:to>
                                    </p:set>
                                    <p:animEffect transition="in" filter="blinds(horizontal)">
                                      <p:cBhvr>
                                        <p:cTn id="47" dur="500"/>
                                        <p:tgtEl>
                                          <p:spTgt spid="2048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0483">
                                            <p:txEl>
                                              <p:pRg st="10" end="10"/>
                                            </p:txEl>
                                          </p:spTgt>
                                        </p:tgtEl>
                                        <p:attrNameLst>
                                          <p:attrName>style.visibility</p:attrName>
                                        </p:attrNameLst>
                                      </p:cBhvr>
                                      <p:to>
                                        <p:strVal val="visible"/>
                                      </p:to>
                                    </p:set>
                                    <p:animEffect transition="in" filter="blinds(horizontal)">
                                      <p:cBhvr>
                                        <p:cTn id="52" dur="500"/>
                                        <p:tgtEl>
                                          <p:spTgt spid="2048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0483">
                                            <p:txEl>
                                              <p:pRg st="11" end="11"/>
                                            </p:txEl>
                                          </p:spTgt>
                                        </p:tgtEl>
                                        <p:attrNameLst>
                                          <p:attrName>style.visibility</p:attrName>
                                        </p:attrNameLst>
                                      </p:cBhvr>
                                      <p:to>
                                        <p:strVal val="visible"/>
                                      </p:to>
                                    </p:set>
                                    <p:animEffect transition="in" filter="blinds(horizontal)">
                                      <p:cBhvr>
                                        <p:cTn id="57" dur="500"/>
                                        <p:tgtEl>
                                          <p:spTgt spid="2048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0483">
                                            <p:txEl>
                                              <p:pRg st="12" end="12"/>
                                            </p:txEl>
                                          </p:spTgt>
                                        </p:tgtEl>
                                        <p:attrNameLst>
                                          <p:attrName>style.visibility</p:attrName>
                                        </p:attrNameLst>
                                      </p:cBhvr>
                                      <p:to>
                                        <p:strVal val="visible"/>
                                      </p:to>
                                    </p:set>
                                    <p:animEffect transition="in" filter="blinds(horizontal)">
                                      <p:cBhvr>
                                        <p:cTn id="62" dur="500"/>
                                        <p:tgtEl>
                                          <p:spTgt spid="20483">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0483">
                                            <p:txEl>
                                              <p:pRg st="13" end="13"/>
                                            </p:txEl>
                                          </p:spTgt>
                                        </p:tgtEl>
                                        <p:attrNameLst>
                                          <p:attrName>style.visibility</p:attrName>
                                        </p:attrNameLst>
                                      </p:cBhvr>
                                      <p:to>
                                        <p:strVal val="visible"/>
                                      </p:to>
                                    </p:set>
                                    <p:animEffect transition="in" filter="blinds(horizontal)">
                                      <p:cBhvr>
                                        <p:cTn id="67" dur="500"/>
                                        <p:tgtEl>
                                          <p:spTgt spid="20483">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0483">
                                            <p:txEl>
                                              <p:pRg st="14" end="14"/>
                                            </p:txEl>
                                          </p:spTgt>
                                        </p:tgtEl>
                                        <p:attrNameLst>
                                          <p:attrName>style.visibility</p:attrName>
                                        </p:attrNameLst>
                                      </p:cBhvr>
                                      <p:to>
                                        <p:strVal val="visible"/>
                                      </p:to>
                                    </p:set>
                                    <p:animEffect transition="in" filter="blinds(horizontal)">
                                      <p:cBhvr>
                                        <p:cTn id="72" dur="500"/>
                                        <p:tgtEl>
                                          <p:spTgt spid="20483">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0483">
                                            <p:txEl>
                                              <p:pRg st="15" end="15"/>
                                            </p:txEl>
                                          </p:spTgt>
                                        </p:tgtEl>
                                        <p:attrNameLst>
                                          <p:attrName>style.visibility</p:attrName>
                                        </p:attrNameLst>
                                      </p:cBhvr>
                                      <p:to>
                                        <p:strVal val="visible"/>
                                      </p:to>
                                    </p:set>
                                    <p:animEffect transition="in" filter="blinds(horizontal)">
                                      <p:cBhvr>
                                        <p:cTn id="77" dur="500"/>
                                        <p:tgtEl>
                                          <p:spTgt spid="2048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标题 4097"/>
          <p:cNvSpPr>
            <a:spLocks noGrp="1" noChangeArrowheads="1"/>
          </p:cNvSpPr>
          <p:nvPr>
            <p:ph type="title"/>
          </p:nvPr>
        </p:nvSpPr>
        <p:spPr/>
        <p:txBody>
          <a:bodyPr/>
          <a:lstStyle/>
          <a:p>
            <a:pPr eaLnBrk="1" hangingPunct="1"/>
            <a:r>
              <a:rPr lang="zh-CN" altLang="en-US" b="1" dirty="0" smtClean="0"/>
              <a:t>第</a:t>
            </a:r>
            <a:r>
              <a:rPr lang="en-US" altLang="zh-CN" b="1" dirty="0" smtClean="0"/>
              <a:t>3</a:t>
            </a:r>
            <a:r>
              <a:rPr lang="zh-CN" altLang="en-US" b="1" dirty="0" smtClean="0"/>
              <a:t>章  </a:t>
            </a:r>
            <a:r>
              <a:rPr lang="zh-CN" altLang="en-US" dirty="0"/>
              <a:t>队列</a:t>
            </a:r>
            <a:r>
              <a:rPr lang="en-US" altLang="zh-CN" b="1" dirty="0" smtClean="0"/>
              <a:t>(</a:t>
            </a:r>
            <a:r>
              <a:rPr lang="en-US" altLang="zh-CN" b="1" dirty="0" smtClean="0">
                <a:solidFill>
                  <a:srgbClr val="0000FF"/>
                </a:solidFill>
              </a:rPr>
              <a:t>Queue</a:t>
            </a:r>
            <a:r>
              <a:rPr lang="en-US" altLang="zh-CN" b="1" dirty="0" smtClean="0"/>
              <a:t>)</a:t>
            </a:r>
            <a:endParaRPr lang="zh-CN" altLang="en-US" b="1" dirty="0" smtClean="0"/>
          </a:p>
        </p:txBody>
      </p:sp>
      <p:grpSp>
        <p:nvGrpSpPr>
          <p:cNvPr id="5" name="组合 107"/>
          <p:cNvGrpSpPr/>
          <p:nvPr/>
        </p:nvGrpSpPr>
        <p:grpSpPr>
          <a:xfrm>
            <a:off x="971600" y="4581128"/>
            <a:ext cx="4032448" cy="684275"/>
            <a:chOff x="939802" y="5062184"/>
            <a:chExt cx="4032448" cy="684275"/>
          </a:xfrm>
        </p:grpSpPr>
        <p:grpSp>
          <p:nvGrpSpPr>
            <p:cNvPr id="6" name="组合 33"/>
            <p:cNvGrpSpPr/>
            <p:nvPr/>
          </p:nvGrpSpPr>
          <p:grpSpPr>
            <a:xfrm>
              <a:off x="939802" y="5098728"/>
              <a:ext cx="813499" cy="647731"/>
              <a:chOff x="6068613" y="2138334"/>
              <a:chExt cx="412166" cy="348468"/>
            </a:xfrm>
          </p:grpSpPr>
          <p:sp>
            <p:nvSpPr>
              <p:cNvPr id="8" name="Freeform 5"/>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KSO_Shape"/>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3600" b="1" dirty="0">
                  <a:solidFill>
                    <a:srgbClr val="FFFFFF"/>
                  </a:solidFill>
                  <a:ea typeface="微软雅黑" panose="020B0503020204020204" pitchFamily="34" charset="-122"/>
                </a:endParaRPr>
              </a:p>
            </p:txBody>
          </p:sp>
        </p:grpSp>
        <p:sp>
          <p:nvSpPr>
            <p:cNvPr id="7" name="TextBox 6"/>
            <p:cNvSpPr txBox="1">
              <a:spLocks noChangeArrowheads="1"/>
            </p:cNvSpPr>
            <p:nvPr/>
          </p:nvSpPr>
          <p:spPr bwMode="auto">
            <a:xfrm>
              <a:off x="1465010" y="5062184"/>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3.5 </a:t>
              </a:r>
              <a:r>
                <a:rPr lang="zh-CN" altLang="en-US" sz="3600" b="1" dirty="0" smtClean="0">
                  <a:latin typeface="Times New Roman" panose="02020603050405020304" pitchFamily="18" charset="0"/>
                  <a:ea typeface="黑体" panose="02010609060101010101" pitchFamily="49" charset="-122"/>
                </a:rPr>
                <a:t>本章小结</a:t>
              </a:r>
              <a:endParaRPr lang="zh-CN" altLang="en-US" sz="3600" b="1" dirty="0">
                <a:latin typeface="Times New Roman" panose="02020603050405020304" pitchFamily="18" charset="0"/>
                <a:ea typeface="黑体" panose="02010609060101010101" pitchFamily="49" charset="-122"/>
              </a:endParaRPr>
            </a:p>
          </p:txBody>
        </p:sp>
      </p:grpSp>
      <p:grpSp>
        <p:nvGrpSpPr>
          <p:cNvPr id="4" name="组合 3"/>
          <p:cNvGrpSpPr/>
          <p:nvPr/>
        </p:nvGrpSpPr>
        <p:grpSpPr>
          <a:xfrm>
            <a:off x="611560" y="1326432"/>
            <a:ext cx="4231148" cy="684042"/>
            <a:chOff x="611560" y="1326432"/>
            <a:chExt cx="4231148" cy="684042"/>
          </a:xfrm>
        </p:grpSpPr>
        <p:sp>
          <p:nvSpPr>
            <p:cNvPr id="11" name="TextBox 6"/>
            <p:cNvSpPr txBox="1">
              <a:spLocks noChangeArrowheads="1"/>
            </p:cNvSpPr>
            <p:nvPr/>
          </p:nvSpPr>
          <p:spPr bwMode="auto">
            <a:xfrm>
              <a:off x="611560"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3.1 </a:t>
              </a:r>
              <a:r>
                <a:rPr lang="zh-CN" altLang="en-US" sz="3600" b="1" dirty="0" smtClean="0">
                  <a:latin typeface="黑体" panose="02010609060101010101" pitchFamily="49" charset="-122"/>
                  <a:ea typeface="黑体" panose="02010609060101010101" pitchFamily="49" charset="-122"/>
                </a:rPr>
                <a:t>引例</a:t>
              </a:r>
              <a:endParaRPr lang="zh-CN" altLang="en-US" sz="3600" b="1" dirty="0">
                <a:latin typeface="黑体" panose="02010609060101010101" pitchFamily="49" charset="-122"/>
                <a:ea typeface="黑体" panose="02010609060101010101" pitchFamily="49" charset="-122"/>
              </a:endParaRPr>
            </a:p>
          </p:txBody>
        </p:sp>
        <p:grpSp>
          <p:nvGrpSpPr>
            <p:cNvPr id="3" name="组合 2"/>
            <p:cNvGrpSpPr/>
            <p:nvPr/>
          </p:nvGrpSpPr>
          <p:grpSpPr>
            <a:xfrm>
              <a:off x="958665" y="1327471"/>
              <a:ext cx="842977" cy="683003"/>
              <a:chOff x="958665" y="1327471"/>
              <a:chExt cx="842977" cy="683003"/>
            </a:xfrm>
          </p:grpSpPr>
          <p:sp>
            <p:nvSpPr>
              <p:cNvPr id="12"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13" name="图片 12" descr="1.jpg"/>
              <p:cNvPicPr>
                <a:picLocks noChangeAspect="1"/>
              </p:cNvPicPr>
              <p:nvPr/>
            </p:nvPicPr>
            <p:blipFill>
              <a:blip r:embed="rId1" cstate="print"/>
              <a:stretch>
                <a:fillRect/>
              </a:stretch>
            </p:blipFill>
            <p:spPr>
              <a:xfrm>
                <a:off x="1189071" y="1467621"/>
                <a:ext cx="377680" cy="419801"/>
              </a:xfrm>
              <a:prstGeom prst="rect">
                <a:avLst/>
              </a:prstGeom>
            </p:spPr>
          </p:pic>
        </p:grpSp>
      </p:grpSp>
      <p:grpSp>
        <p:nvGrpSpPr>
          <p:cNvPr id="14" name="组合 114"/>
          <p:cNvGrpSpPr/>
          <p:nvPr/>
        </p:nvGrpSpPr>
        <p:grpSpPr>
          <a:xfrm>
            <a:off x="987910" y="2186374"/>
            <a:ext cx="6248386" cy="1200304"/>
            <a:chOff x="933887" y="3363717"/>
            <a:chExt cx="6248386" cy="1200304"/>
          </a:xfrm>
        </p:grpSpPr>
        <p:grpSp>
          <p:nvGrpSpPr>
            <p:cNvPr id="15" name="组合 105"/>
            <p:cNvGrpSpPr/>
            <p:nvPr/>
          </p:nvGrpSpPr>
          <p:grpSpPr>
            <a:xfrm>
              <a:off x="933887" y="3363717"/>
              <a:ext cx="6248386" cy="1200304"/>
              <a:chOff x="933887" y="3363717"/>
              <a:chExt cx="6248386" cy="1200304"/>
            </a:xfrm>
          </p:grpSpPr>
          <p:sp>
            <p:nvSpPr>
              <p:cNvPr id="17"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8" name="TextBox 6"/>
              <p:cNvSpPr txBox="1">
                <a:spLocks noChangeArrowheads="1"/>
              </p:cNvSpPr>
              <p:nvPr/>
            </p:nvSpPr>
            <p:spPr bwMode="auto">
              <a:xfrm>
                <a:off x="957233" y="3363717"/>
                <a:ext cx="6225040" cy="1200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3.2 </a:t>
                </a:r>
                <a:r>
                  <a:rPr lang="zh-CN" altLang="en-US" sz="3600" b="1" dirty="0" smtClean="0">
                    <a:latin typeface="黑体" panose="02010609060101010101" pitchFamily="49" charset="-122"/>
                    <a:ea typeface="黑体" panose="02010609060101010101" pitchFamily="49" charset="-122"/>
                  </a:rPr>
                  <a:t>队列</a:t>
                </a:r>
                <a:r>
                  <a:rPr lang="zh-CN" altLang="en-US" sz="3600" b="1" dirty="0">
                    <a:latin typeface="黑体" panose="02010609060101010101" pitchFamily="49" charset="-122"/>
                    <a:ea typeface="黑体" panose="02010609060101010101" pitchFamily="49" charset="-122"/>
                  </a:rPr>
                  <a:t>的定义和运算</a:t>
                </a:r>
                <a:endParaRPr lang="zh-CN" altLang="en-US" sz="3600" b="1" dirty="0">
                  <a:latin typeface="黑体" panose="02010609060101010101" pitchFamily="49" charset="-122"/>
                  <a:ea typeface="黑体" panose="02010609060101010101" pitchFamily="49" charset="-122"/>
                </a:endParaRPr>
              </a:p>
              <a:p>
                <a:pPr marL="0" lvl="1" algn="ctr"/>
                <a:endParaRPr lang="zh-CN" altLang="en-US" sz="3600" b="1" dirty="0">
                  <a:latin typeface="黑体" panose="02010609060101010101" pitchFamily="49" charset="-122"/>
                  <a:ea typeface="黑体" panose="02010609060101010101" pitchFamily="49" charset="-122"/>
                </a:endParaRPr>
              </a:p>
            </p:txBody>
          </p:sp>
        </p:grpSp>
        <p:pic>
          <p:nvPicPr>
            <p:cNvPr id="16" name="图片 15" descr="12.jpg"/>
            <p:cNvPicPr>
              <a:picLocks noChangeAspect="1"/>
            </p:cNvPicPr>
            <p:nvPr/>
          </p:nvPicPr>
          <p:blipFill>
            <a:blip r:embed="rId2" cstate="print"/>
            <a:stretch>
              <a:fillRect/>
            </a:stretch>
          </p:blipFill>
          <p:spPr>
            <a:xfrm>
              <a:off x="1115929" y="3530600"/>
              <a:ext cx="446172" cy="431048"/>
            </a:xfrm>
            <a:prstGeom prst="rect">
              <a:avLst/>
            </a:prstGeom>
          </p:spPr>
        </p:pic>
      </p:grpSp>
      <p:grpSp>
        <p:nvGrpSpPr>
          <p:cNvPr id="19" name="组合 67"/>
          <p:cNvGrpSpPr/>
          <p:nvPr/>
        </p:nvGrpSpPr>
        <p:grpSpPr>
          <a:xfrm>
            <a:off x="711144" y="3001805"/>
            <a:ext cx="7317240" cy="1200304"/>
            <a:chOff x="704746" y="4179148"/>
            <a:chExt cx="7317240" cy="1200304"/>
          </a:xfrm>
        </p:grpSpPr>
        <p:grpSp>
          <p:nvGrpSpPr>
            <p:cNvPr id="20" name="组合 106"/>
            <p:cNvGrpSpPr/>
            <p:nvPr/>
          </p:nvGrpSpPr>
          <p:grpSpPr>
            <a:xfrm>
              <a:off x="704746" y="4179148"/>
              <a:ext cx="7317240" cy="1200304"/>
              <a:chOff x="695221" y="4179148"/>
              <a:chExt cx="7317240" cy="1200304"/>
            </a:xfrm>
          </p:grpSpPr>
          <p:sp>
            <p:nvSpPr>
              <p:cNvPr id="22"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23" name="TextBox 6"/>
              <p:cNvSpPr txBox="1">
                <a:spLocks noChangeArrowheads="1"/>
              </p:cNvSpPr>
              <p:nvPr/>
            </p:nvSpPr>
            <p:spPr bwMode="auto">
              <a:xfrm>
                <a:off x="695221" y="4179148"/>
                <a:ext cx="7317240" cy="1200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3.3 </a:t>
                </a:r>
                <a:r>
                  <a:rPr lang="zh-CN" altLang="en-US" sz="3600" b="1" dirty="0" smtClean="0">
                    <a:latin typeface="黑体" panose="02010609060101010101" pitchFamily="49" charset="-122"/>
                    <a:ea typeface="黑体" panose="02010609060101010101" pitchFamily="49" charset="-122"/>
                  </a:rPr>
                  <a:t>顺序</a:t>
                </a:r>
                <a:r>
                  <a:rPr lang="zh-CN" altLang="en-US" sz="3600" b="1" dirty="0">
                    <a:latin typeface="黑体" panose="02010609060101010101" pitchFamily="49" charset="-122"/>
                    <a:ea typeface="黑体" panose="02010609060101010101" pitchFamily="49" charset="-122"/>
                  </a:rPr>
                  <a:t>队列与循环队列</a:t>
                </a:r>
                <a:endParaRPr lang="zh-CN" altLang="en-US" sz="3600" b="1" dirty="0">
                  <a:latin typeface="黑体" panose="02010609060101010101" pitchFamily="49" charset="-122"/>
                  <a:ea typeface="黑体" panose="02010609060101010101" pitchFamily="49" charset="-122"/>
                </a:endParaRPr>
              </a:p>
              <a:p>
                <a:pPr marL="0" lvl="1" algn="ctr"/>
                <a:endParaRPr lang="zh-CN" altLang="en-US" sz="3600" b="1" dirty="0">
                  <a:latin typeface="黑体" panose="02010609060101010101" pitchFamily="49" charset="-122"/>
                  <a:ea typeface="黑体" panose="02010609060101010101" pitchFamily="49" charset="-122"/>
                </a:endParaRPr>
              </a:p>
            </p:txBody>
          </p:sp>
        </p:grpSp>
        <p:pic>
          <p:nvPicPr>
            <p:cNvPr id="21" name="图片 20" descr="无标题.png"/>
            <p:cNvPicPr>
              <a:picLocks noChangeAspect="1"/>
            </p:cNvPicPr>
            <p:nvPr/>
          </p:nvPicPr>
          <p:blipFill>
            <a:blip r:embed="rId3" cstate="print"/>
            <a:stretch>
              <a:fillRect/>
            </a:stretch>
          </p:blipFill>
          <p:spPr>
            <a:xfrm>
              <a:off x="1137949" y="4364064"/>
              <a:ext cx="433676" cy="330989"/>
            </a:xfrm>
            <a:prstGeom prst="rect">
              <a:avLst/>
            </a:prstGeom>
          </p:spPr>
        </p:pic>
      </p:grpSp>
      <p:grpSp>
        <p:nvGrpSpPr>
          <p:cNvPr id="24" name="组合 109"/>
          <p:cNvGrpSpPr/>
          <p:nvPr/>
        </p:nvGrpSpPr>
        <p:grpSpPr>
          <a:xfrm>
            <a:off x="189554" y="3824893"/>
            <a:ext cx="6542686" cy="651944"/>
            <a:chOff x="193198" y="4599564"/>
            <a:chExt cx="6542686" cy="651944"/>
          </a:xfrm>
        </p:grpSpPr>
        <p:sp>
          <p:nvSpPr>
            <p:cNvPr id="25"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26" name="图片 25" descr="u=714968970,2342735455&amp;fm=27&amp;gp=0.jpg"/>
            <p:cNvPicPr/>
            <p:nvPr/>
          </p:nvPicPr>
          <p:blipFill>
            <a:blip r:embed="rId4"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27" name="TextBox 6"/>
            <p:cNvSpPr txBox="1">
              <a:spLocks noChangeArrowheads="1"/>
            </p:cNvSpPr>
            <p:nvPr/>
          </p:nvSpPr>
          <p:spPr bwMode="auto">
            <a:xfrm>
              <a:off x="193198" y="4599564"/>
              <a:ext cx="6542686"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3.4 </a:t>
              </a:r>
              <a:r>
                <a:rPr lang="zh-CN" altLang="en-US" sz="3600" b="1" dirty="0" smtClean="0">
                  <a:latin typeface="黑体" panose="02010609060101010101" pitchFamily="49" charset="-122"/>
                  <a:ea typeface="黑体" panose="02010609060101010101" pitchFamily="49" charset="-122"/>
                </a:rPr>
                <a:t>队列</a:t>
              </a:r>
              <a:r>
                <a:rPr lang="zh-CN" altLang="en-US" sz="3600" b="1" dirty="0">
                  <a:latin typeface="黑体" panose="02010609060101010101" pitchFamily="49" charset="-122"/>
                  <a:ea typeface="黑体" panose="02010609060101010101" pitchFamily="49" charset="-122"/>
                </a:rPr>
                <a:t>的应用</a:t>
              </a:r>
              <a:endParaRPr lang="zh-CN" altLang="en-US" sz="3600" b="1" dirty="0">
                <a:latin typeface="黑体" panose="02010609060101010101" pitchFamily="49" charset="-122"/>
                <a:ea typeface="黑体" panose="02010609060101010101" pitchFamily="49" charset="-122"/>
              </a:endParaRPr>
            </a:p>
          </p:txBody>
        </p:sp>
      </p:gr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ox(in)">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ox(in)">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ox(in)">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ox(in)">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内容占位符 21506"/>
          <p:cNvSpPr>
            <a:spLocks noGrp="1" noChangeArrowheads="1"/>
          </p:cNvSpPr>
          <p:nvPr>
            <p:ph idx="1"/>
          </p:nvPr>
        </p:nvSpPr>
        <p:spPr>
          <a:xfrm>
            <a:off x="457200" y="1124745"/>
            <a:ext cx="8229600" cy="4968552"/>
          </a:xfrm>
        </p:spPr>
        <p:txBody>
          <a:bodyPr/>
          <a:lstStyle/>
          <a:p>
            <a:pPr lvl="1">
              <a:lnSpc>
                <a:spcPct val="90000"/>
              </a:lnSpc>
              <a:buFont typeface="Wingdings" panose="05000000000000000000" pitchFamily="2" charset="2"/>
              <a:buNone/>
            </a:pPr>
            <a:r>
              <a:rPr lang="en-US" altLang="zh-CN" sz="2200" dirty="0" err="1" smtClean="0">
                <a:solidFill>
                  <a:srgbClr val="0000FF"/>
                </a:solidFill>
              </a:rPr>
              <a:t>error_code</a:t>
            </a:r>
            <a:r>
              <a:rPr lang="en-US" altLang="zh-CN" sz="2200" dirty="0" smtClean="0">
                <a:solidFill>
                  <a:srgbClr val="0000FF"/>
                </a:solidFill>
              </a:rPr>
              <a:t> </a:t>
            </a:r>
            <a:r>
              <a:rPr lang="en-US" altLang="zh-CN" sz="2200" dirty="0" smtClean="0"/>
              <a:t>   Queue::</a:t>
            </a:r>
            <a:r>
              <a:rPr lang="en-US" altLang="zh-CN" sz="2200" dirty="0" err="1" smtClean="0">
                <a:solidFill>
                  <a:srgbClr val="FF5050"/>
                </a:solidFill>
              </a:rPr>
              <a:t>Get_front</a:t>
            </a:r>
            <a:r>
              <a:rPr lang="en-US" altLang="zh-CN" sz="2200" dirty="0" smtClean="0"/>
              <a:t>(</a:t>
            </a:r>
            <a:r>
              <a:rPr lang="en-US" altLang="zh-CN" sz="2200" dirty="0" err="1" smtClean="0">
                <a:solidFill>
                  <a:srgbClr val="0000FF"/>
                </a:solidFill>
              </a:rPr>
              <a:t>elemenType</a:t>
            </a:r>
            <a:r>
              <a:rPr lang="en-US" altLang="zh-CN" sz="2200" dirty="0" smtClean="0"/>
              <a:t> </a:t>
            </a:r>
            <a:r>
              <a:rPr lang="en-US" altLang="zh-CN" sz="2200" dirty="0" smtClean="0">
                <a:solidFill>
                  <a:srgbClr val="FF0000"/>
                </a:solidFill>
              </a:rPr>
              <a:t>&amp;</a:t>
            </a:r>
            <a:r>
              <a:rPr lang="en-US" altLang="zh-CN" sz="2200" i="1" dirty="0" smtClean="0"/>
              <a:t>x</a:t>
            </a:r>
            <a:r>
              <a:rPr lang="en-US" altLang="zh-CN" sz="2200" dirty="0" smtClean="0"/>
              <a:t>)</a:t>
            </a:r>
            <a:r>
              <a:rPr lang="zh-CN" altLang="en-US" sz="2200" dirty="0" smtClean="0"/>
              <a:t> </a:t>
            </a:r>
            <a:r>
              <a:rPr lang="en-US" altLang="zh-CN" sz="2200" dirty="0" err="1" smtClean="0">
                <a:solidFill>
                  <a:srgbClr val="FF0000"/>
                </a:solidFill>
              </a:rPr>
              <a:t>const</a:t>
            </a:r>
            <a:endParaRPr lang="en-US" altLang="zh-CN" sz="2200" dirty="0" smtClean="0">
              <a:solidFill>
                <a:srgbClr val="FF0000"/>
              </a:solidFill>
            </a:endParaRPr>
          </a:p>
          <a:p>
            <a:pPr lvl="1">
              <a:lnSpc>
                <a:spcPct val="90000"/>
              </a:lnSpc>
              <a:buFont typeface="Wingdings" panose="05000000000000000000" pitchFamily="2" charset="2"/>
              <a:buNone/>
            </a:pPr>
            <a:r>
              <a:rPr lang="en-US" altLang="zh-CN" sz="2200" dirty="0" smtClean="0"/>
              <a:t>{</a:t>
            </a:r>
            <a:endParaRPr lang="en-US" altLang="zh-CN" sz="2200" dirty="0" smtClean="0"/>
          </a:p>
          <a:p>
            <a:pPr lvl="1">
              <a:lnSpc>
                <a:spcPct val="90000"/>
              </a:lnSpc>
              <a:buFont typeface="Wingdings" panose="05000000000000000000" pitchFamily="2" charset="2"/>
              <a:buNone/>
            </a:pPr>
            <a:r>
              <a:rPr lang="en-US" altLang="zh-CN" sz="2200" dirty="0" smtClean="0"/>
              <a:t>        </a:t>
            </a:r>
            <a:r>
              <a:rPr lang="en-US" altLang="zh-CN" sz="2200" dirty="0" smtClean="0">
                <a:solidFill>
                  <a:srgbClr val="0000FF"/>
                </a:solidFill>
              </a:rPr>
              <a:t>if</a:t>
            </a:r>
            <a:r>
              <a:rPr lang="en-US" altLang="zh-CN" sz="2200" dirty="0" smtClean="0"/>
              <a:t> ( Empty() )      </a:t>
            </a:r>
            <a:r>
              <a:rPr lang="en-US" altLang="zh-CN" sz="2200" dirty="0" smtClean="0">
                <a:solidFill>
                  <a:srgbClr val="0000FF"/>
                </a:solidFill>
              </a:rPr>
              <a:t>return</a:t>
            </a:r>
            <a:r>
              <a:rPr lang="en-US" altLang="zh-CN" sz="2200" dirty="0" smtClean="0"/>
              <a:t> underflow;</a:t>
            </a:r>
            <a:endParaRPr lang="en-US" altLang="zh-CN" sz="2200" dirty="0" smtClean="0"/>
          </a:p>
          <a:p>
            <a:pPr lvl="1">
              <a:lnSpc>
                <a:spcPct val="90000"/>
              </a:lnSpc>
              <a:buFont typeface="Wingdings" panose="05000000000000000000" pitchFamily="2" charset="2"/>
              <a:buNone/>
            </a:pPr>
            <a:r>
              <a:rPr lang="en-US" altLang="zh-CN" sz="2200" dirty="0" smtClean="0"/>
              <a:t>        </a:t>
            </a:r>
            <a:r>
              <a:rPr lang="en-US" altLang="zh-CN" sz="2200" i="1" dirty="0" smtClean="0"/>
              <a:t>x</a:t>
            </a:r>
            <a:r>
              <a:rPr lang="en-US" altLang="zh-CN" sz="2200" dirty="0" smtClean="0"/>
              <a:t> = data[ (front + 1 ) % </a:t>
            </a:r>
            <a:r>
              <a:rPr lang="en-US" altLang="zh-CN" sz="2200" i="1" dirty="0" err="1" smtClean="0"/>
              <a:t>maxlen</a:t>
            </a:r>
            <a:r>
              <a:rPr lang="en-US" altLang="zh-CN" sz="2200" dirty="0" smtClean="0"/>
              <a:t> ];</a:t>
            </a:r>
            <a:endParaRPr lang="en-US" altLang="zh-CN" sz="2200" dirty="0" smtClean="0"/>
          </a:p>
          <a:p>
            <a:pPr lvl="1">
              <a:lnSpc>
                <a:spcPct val="90000"/>
              </a:lnSpc>
              <a:buFont typeface="Wingdings" panose="05000000000000000000" pitchFamily="2" charset="2"/>
              <a:buNone/>
            </a:pPr>
            <a:r>
              <a:rPr lang="en-US" altLang="zh-CN" sz="2200" dirty="0" smtClean="0"/>
              <a:t>        </a:t>
            </a:r>
            <a:r>
              <a:rPr lang="en-US" altLang="zh-CN" sz="2200" dirty="0" smtClean="0">
                <a:solidFill>
                  <a:srgbClr val="0000FF"/>
                </a:solidFill>
              </a:rPr>
              <a:t>return</a:t>
            </a:r>
            <a:r>
              <a:rPr lang="en-US" altLang="zh-CN" sz="2200" dirty="0" smtClean="0"/>
              <a:t> success;</a:t>
            </a:r>
            <a:endParaRPr lang="en-US" altLang="zh-CN" sz="2200" dirty="0" smtClean="0"/>
          </a:p>
          <a:p>
            <a:pPr lvl="1">
              <a:lnSpc>
                <a:spcPct val="90000"/>
              </a:lnSpc>
              <a:buFont typeface="Wingdings" panose="05000000000000000000" pitchFamily="2" charset="2"/>
              <a:buNone/>
            </a:pPr>
            <a:r>
              <a:rPr lang="en-US" altLang="zh-CN" sz="2200" dirty="0" smtClean="0"/>
              <a:t>}</a:t>
            </a:r>
            <a:endParaRPr lang="en-US" altLang="zh-CN" sz="2200" dirty="0" smtClean="0"/>
          </a:p>
          <a:p>
            <a:pPr lvl="1">
              <a:lnSpc>
                <a:spcPct val="90000"/>
              </a:lnSpc>
              <a:buFont typeface="Wingdings" panose="05000000000000000000" pitchFamily="2" charset="2"/>
              <a:buNone/>
            </a:pPr>
            <a:endParaRPr lang="zh-CN" altLang="en-US" sz="2200" b="1" dirty="0" smtClean="0"/>
          </a:p>
          <a:p>
            <a:pPr lvl="1">
              <a:lnSpc>
                <a:spcPct val="90000"/>
              </a:lnSpc>
              <a:buFont typeface="Wingdings" panose="05000000000000000000" pitchFamily="2" charset="2"/>
              <a:buNone/>
            </a:pPr>
            <a:r>
              <a:rPr lang="en-US" altLang="zh-CN" sz="2200" dirty="0" err="1" smtClean="0">
                <a:solidFill>
                  <a:srgbClr val="0000FF"/>
                </a:solidFill>
              </a:rPr>
              <a:t>error_code</a:t>
            </a:r>
            <a:r>
              <a:rPr lang="en-US" altLang="zh-CN" sz="2200" dirty="0" smtClean="0"/>
              <a:t>   Queue::</a:t>
            </a:r>
            <a:r>
              <a:rPr lang="en-US" altLang="zh-CN" sz="2200" dirty="0" smtClean="0">
                <a:solidFill>
                  <a:srgbClr val="FF5050"/>
                </a:solidFill>
              </a:rPr>
              <a:t>Append</a:t>
            </a:r>
            <a:r>
              <a:rPr lang="en-US" altLang="zh-CN" sz="2200" dirty="0" smtClean="0"/>
              <a:t>(</a:t>
            </a:r>
            <a:r>
              <a:rPr lang="en-US" altLang="zh-CN" sz="2200" dirty="0" err="1" smtClean="0">
                <a:solidFill>
                  <a:srgbClr val="FF0000"/>
                </a:solidFill>
              </a:rPr>
              <a:t>const</a:t>
            </a:r>
            <a:r>
              <a:rPr lang="en-US" altLang="zh-CN" sz="2200" dirty="0" smtClean="0"/>
              <a:t> </a:t>
            </a:r>
            <a:r>
              <a:rPr lang="en-US" altLang="zh-CN" sz="2200" dirty="0" err="1" smtClean="0">
                <a:solidFill>
                  <a:srgbClr val="0000FF"/>
                </a:solidFill>
              </a:rPr>
              <a:t>elemenType</a:t>
            </a:r>
            <a:r>
              <a:rPr lang="en-US" altLang="zh-CN" sz="2200" dirty="0" smtClean="0"/>
              <a:t> </a:t>
            </a:r>
            <a:r>
              <a:rPr lang="en-US" altLang="zh-CN" sz="2200" i="1" dirty="0" smtClean="0"/>
              <a:t>x</a:t>
            </a:r>
            <a:r>
              <a:rPr lang="en-US" altLang="zh-CN" sz="2200" dirty="0" smtClean="0"/>
              <a:t>)</a:t>
            </a:r>
            <a:endParaRPr lang="en-US" altLang="zh-CN" sz="2200" dirty="0" smtClean="0"/>
          </a:p>
          <a:p>
            <a:pPr lvl="1">
              <a:lnSpc>
                <a:spcPct val="90000"/>
              </a:lnSpc>
              <a:buFont typeface="Wingdings" panose="05000000000000000000" pitchFamily="2" charset="2"/>
              <a:buNone/>
            </a:pPr>
            <a:r>
              <a:rPr lang="en-US" altLang="zh-CN" sz="2200" dirty="0" smtClean="0"/>
              <a:t>{</a:t>
            </a:r>
            <a:endParaRPr lang="en-US" altLang="zh-CN" sz="2200" dirty="0" smtClean="0"/>
          </a:p>
          <a:p>
            <a:pPr lvl="2">
              <a:lnSpc>
                <a:spcPct val="90000"/>
              </a:lnSpc>
              <a:buFont typeface="Wingdings" panose="05000000000000000000" pitchFamily="2" charset="2"/>
              <a:buNone/>
            </a:pPr>
            <a:r>
              <a:rPr lang="en-US" altLang="zh-CN" sz="2200" dirty="0" smtClean="0"/>
              <a:t>  </a:t>
            </a:r>
            <a:r>
              <a:rPr lang="en-US" altLang="zh-CN" sz="2200" dirty="0" smtClean="0">
                <a:solidFill>
                  <a:srgbClr val="0000FF"/>
                </a:solidFill>
              </a:rPr>
              <a:t>if</a:t>
            </a:r>
            <a:r>
              <a:rPr lang="en-US" altLang="zh-CN" sz="2200" dirty="0" smtClean="0"/>
              <a:t> ( Full() )    </a:t>
            </a:r>
            <a:r>
              <a:rPr lang="en-US" altLang="zh-CN" sz="2200" dirty="0" smtClean="0">
                <a:solidFill>
                  <a:srgbClr val="0000FF"/>
                </a:solidFill>
              </a:rPr>
              <a:t>return</a:t>
            </a:r>
            <a:r>
              <a:rPr lang="en-US" altLang="zh-CN" sz="2200" dirty="0" smtClean="0"/>
              <a:t> overflow;</a:t>
            </a:r>
            <a:endParaRPr lang="en-US" altLang="zh-CN" sz="2200" dirty="0" smtClean="0"/>
          </a:p>
          <a:p>
            <a:pPr lvl="2">
              <a:lnSpc>
                <a:spcPct val="90000"/>
              </a:lnSpc>
              <a:buFont typeface="Wingdings" panose="05000000000000000000" pitchFamily="2" charset="2"/>
              <a:buNone/>
            </a:pPr>
            <a:r>
              <a:rPr lang="en-US" altLang="zh-CN" sz="2200" dirty="0" smtClean="0"/>
              <a:t>  rear = ( rear + 1 ) % </a:t>
            </a:r>
            <a:r>
              <a:rPr lang="en-US" altLang="zh-CN" sz="2200" i="1" dirty="0" err="1" smtClean="0"/>
              <a:t>maxlen</a:t>
            </a:r>
            <a:r>
              <a:rPr lang="en-US" altLang="zh-CN" sz="2200" dirty="0" smtClean="0"/>
              <a:t> ;</a:t>
            </a:r>
            <a:endParaRPr lang="en-US" altLang="zh-CN" sz="2200" dirty="0" smtClean="0"/>
          </a:p>
          <a:p>
            <a:pPr lvl="2">
              <a:lnSpc>
                <a:spcPct val="90000"/>
              </a:lnSpc>
              <a:buFont typeface="Wingdings" panose="05000000000000000000" pitchFamily="2" charset="2"/>
              <a:buNone/>
            </a:pPr>
            <a:r>
              <a:rPr lang="en-US" altLang="zh-CN" sz="2200" dirty="0" smtClean="0"/>
              <a:t>  data[rear] = </a:t>
            </a:r>
            <a:r>
              <a:rPr lang="en-US" altLang="zh-CN" sz="2200" i="1" dirty="0" smtClean="0"/>
              <a:t>x</a:t>
            </a:r>
            <a:r>
              <a:rPr lang="en-US" altLang="zh-CN" sz="2200" dirty="0" smtClean="0"/>
              <a:t>;</a:t>
            </a:r>
            <a:endParaRPr lang="en-US" altLang="zh-CN" sz="2200" dirty="0" smtClean="0"/>
          </a:p>
          <a:p>
            <a:pPr lvl="2">
              <a:lnSpc>
                <a:spcPct val="90000"/>
              </a:lnSpc>
              <a:buFont typeface="Wingdings" panose="05000000000000000000" pitchFamily="2" charset="2"/>
              <a:buNone/>
            </a:pPr>
            <a:r>
              <a:rPr lang="en-US" altLang="zh-CN" sz="2200" dirty="0" smtClean="0"/>
              <a:t>  count ++;</a:t>
            </a:r>
            <a:endParaRPr lang="en-US" altLang="zh-CN" sz="2200" dirty="0" smtClean="0"/>
          </a:p>
          <a:p>
            <a:pPr lvl="2">
              <a:lnSpc>
                <a:spcPct val="90000"/>
              </a:lnSpc>
              <a:buFont typeface="Wingdings" panose="05000000000000000000" pitchFamily="2" charset="2"/>
              <a:buNone/>
            </a:pPr>
            <a:r>
              <a:rPr lang="en-US" altLang="zh-CN" sz="2200" dirty="0" smtClean="0"/>
              <a:t>  </a:t>
            </a:r>
            <a:r>
              <a:rPr lang="en-US" altLang="zh-CN" sz="2200" dirty="0" smtClean="0">
                <a:solidFill>
                  <a:srgbClr val="0000FF"/>
                </a:solidFill>
              </a:rPr>
              <a:t>return</a:t>
            </a:r>
            <a:r>
              <a:rPr lang="en-US" altLang="zh-CN" sz="2200" dirty="0" smtClean="0"/>
              <a:t>   success;</a:t>
            </a:r>
            <a:endParaRPr lang="en-US" altLang="zh-CN" sz="2200" dirty="0" smtClean="0"/>
          </a:p>
          <a:p>
            <a:pPr lvl="1">
              <a:lnSpc>
                <a:spcPct val="90000"/>
              </a:lnSpc>
              <a:spcBef>
                <a:spcPts val="0"/>
              </a:spcBef>
              <a:buNone/>
            </a:pPr>
            <a:r>
              <a:rPr lang="en-US" altLang="zh-CN" sz="2200" dirty="0"/>
              <a:t>}</a:t>
            </a:r>
            <a:endParaRPr lang="en-US" altLang="zh-CN" sz="2200" dirty="0"/>
          </a:p>
        </p:txBody>
      </p:sp>
      <p:sp>
        <p:nvSpPr>
          <p:cNvPr id="21508" name="灯片编号占位符 2"/>
          <p:cNvSpPr>
            <a:spLocks noGrp="1" noChangeArrowheads="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C7CEACFA-C4FA-4D3F-9514-1AC415FD7CCA}" type="slidenum">
              <a:rPr lang="zh-CN" altLang="en-US" smtClean="0"/>
            </a:fld>
            <a:endParaRPr lang="zh-CN" altLang="en-US" smtClean="0"/>
          </a:p>
        </p:txBody>
      </p:sp>
      <p:grpSp>
        <p:nvGrpSpPr>
          <p:cNvPr id="7" name="组合 67"/>
          <p:cNvGrpSpPr/>
          <p:nvPr/>
        </p:nvGrpSpPr>
        <p:grpSpPr>
          <a:xfrm>
            <a:off x="179512" y="91998"/>
            <a:ext cx="7317240" cy="698583"/>
            <a:chOff x="581498" y="4179148"/>
            <a:chExt cx="7317240" cy="698583"/>
          </a:xfrm>
        </p:grpSpPr>
        <p:grpSp>
          <p:nvGrpSpPr>
            <p:cNvPr id="8" name="组合 106"/>
            <p:cNvGrpSpPr/>
            <p:nvPr/>
          </p:nvGrpSpPr>
          <p:grpSpPr>
            <a:xfrm>
              <a:off x="581498" y="4179148"/>
              <a:ext cx="7317240" cy="698583"/>
              <a:chOff x="571973" y="4179148"/>
              <a:chExt cx="7317240" cy="698583"/>
            </a:xfrm>
          </p:grpSpPr>
          <p:sp>
            <p:nvSpPr>
              <p:cNvPr id="10"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1" name="TextBox 6"/>
              <p:cNvSpPr txBox="1">
                <a:spLocks noChangeArrowheads="1"/>
              </p:cNvSpPr>
              <p:nvPr/>
            </p:nvSpPr>
            <p:spPr bwMode="auto">
              <a:xfrm>
                <a:off x="571973"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3.3 </a:t>
                </a:r>
                <a:r>
                  <a:rPr lang="zh-CN" altLang="en-US" sz="3600" b="1" dirty="0" smtClean="0">
                    <a:latin typeface="黑体" panose="02010609060101010101" pitchFamily="49" charset="-122"/>
                    <a:ea typeface="黑体" panose="02010609060101010101" pitchFamily="49" charset="-122"/>
                  </a:rPr>
                  <a:t>顺序</a:t>
                </a:r>
                <a:r>
                  <a:rPr lang="zh-CN" altLang="en-US" sz="3600" b="1" dirty="0">
                    <a:latin typeface="黑体" panose="02010609060101010101" pitchFamily="49" charset="-122"/>
                    <a:ea typeface="黑体" panose="02010609060101010101" pitchFamily="49" charset="-122"/>
                  </a:rPr>
                  <a:t>队列与循环</a:t>
                </a:r>
                <a:r>
                  <a:rPr lang="zh-CN" altLang="en-US" sz="3600" b="1" dirty="0" smtClean="0">
                    <a:latin typeface="黑体" panose="02010609060101010101" pitchFamily="49" charset="-122"/>
                    <a:ea typeface="黑体" panose="02010609060101010101" pitchFamily="49" charset="-122"/>
                  </a:rPr>
                  <a:t>队列</a:t>
                </a:r>
                <a:endParaRPr lang="zh-CN" altLang="en-US" sz="3600" b="1" dirty="0">
                  <a:latin typeface="黑体" panose="02010609060101010101" pitchFamily="49" charset="-122"/>
                  <a:ea typeface="黑体" panose="02010609060101010101" pitchFamily="49" charset="-122"/>
                </a:endParaRPr>
              </a:p>
            </p:txBody>
          </p:sp>
        </p:grpSp>
        <p:pic>
          <p:nvPicPr>
            <p:cNvPr id="9" name="图片 8"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blinds(horizontal)">
                                      <p:cBhvr>
                                        <p:cTn id="7" dur="500"/>
                                        <p:tgtEl>
                                          <p:spTgt spid="21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blinds(horizontal)">
                                      <p:cBhvr>
                                        <p:cTn id="12" dur="500"/>
                                        <p:tgtEl>
                                          <p:spTgt spid="215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blinds(horizontal)">
                                      <p:cBhvr>
                                        <p:cTn id="17" dur="500"/>
                                        <p:tgtEl>
                                          <p:spTgt spid="215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Effect transition="in" filter="blinds(horizontal)">
                                      <p:cBhvr>
                                        <p:cTn id="22" dur="500"/>
                                        <p:tgtEl>
                                          <p:spTgt spid="215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507">
                                            <p:txEl>
                                              <p:pRg st="4" end="4"/>
                                            </p:txEl>
                                          </p:spTgt>
                                        </p:tgtEl>
                                        <p:attrNameLst>
                                          <p:attrName>style.visibility</p:attrName>
                                        </p:attrNameLst>
                                      </p:cBhvr>
                                      <p:to>
                                        <p:strVal val="visible"/>
                                      </p:to>
                                    </p:set>
                                    <p:animEffect transition="in" filter="blinds(horizontal)">
                                      <p:cBhvr>
                                        <p:cTn id="27" dur="500"/>
                                        <p:tgtEl>
                                          <p:spTgt spid="215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1507">
                                            <p:txEl>
                                              <p:pRg st="5" end="5"/>
                                            </p:txEl>
                                          </p:spTgt>
                                        </p:tgtEl>
                                        <p:attrNameLst>
                                          <p:attrName>style.visibility</p:attrName>
                                        </p:attrNameLst>
                                      </p:cBhvr>
                                      <p:to>
                                        <p:strVal val="visible"/>
                                      </p:to>
                                    </p:set>
                                    <p:animEffect transition="in" filter="blinds(horizontal)">
                                      <p:cBhvr>
                                        <p:cTn id="32" dur="500"/>
                                        <p:tgtEl>
                                          <p:spTgt spid="21507">
                                            <p:txEl>
                                              <p:pRg st="5" end="5"/>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1507">
                                            <p:txEl>
                                              <p:pRg st="7" end="7"/>
                                            </p:txEl>
                                          </p:spTgt>
                                        </p:tgtEl>
                                        <p:attrNameLst>
                                          <p:attrName>style.visibility</p:attrName>
                                        </p:attrNameLst>
                                      </p:cBhvr>
                                      <p:to>
                                        <p:strVal val="visible"/>
                                      </p:to>
                                    </p:set>
                                    <p:animEffect transition="in" filter="blinds(horizontal)">
                                      <p:cBhvr>
                                        <p:cTn id="35" dur="500"/>
                                        <p:tgtEl>
                                          <p:spTgt spid="21507">
                                            <p:txEl>
                                              <p:pRg st="7" end="7"/>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1507">
                                            <p:txEl>
                                              <p:pRg st="8" end="8"/>
                                            </p:txEl>
                                          </p:spTgt>
                                        </p:tgtEl>
                                        <p:attrNameLst>
                                          <p:attrName>style.visibility</p:attrName>
                                        </p:attrNameLst>
                                      </p:cBhvr>
                                      <p:to>
                                        <p:strVal val="visible"/>
                                      </p:to>
                                    </p:set>
                                    <p:animEffect transition="in" filter="blinds(horizontal)">
                                      <p:cBhvr>
                                        <p:cTn id="38" dur="500"/>
                                        <p:tgtEl>
                                          <p:spTgt spid="21507">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1507">
                                            <p:txEl>
                                              <p:pRg st="9" end="9"/>
                                            </p:txEl>
                                          </p:spTgt>
                                        </p:tgtEl>
                                        <p:attrNameLst>
                                          <p:attrName>style.visibility</p:attrName>
                                        </p:attrNameLst>
                                      </p:cBhvr>
                                      <p:to>
                                        <p:strVal val="visible"/>
                                      </p:to>
                                    </p:set>
                                    <p:animEffect transition="in" filter="blinds(horizontal)">
                                      <p:cBhvr>
                                        <p:cTn id="43" dur="500"/>
                                        <p:tgtEl>
                                          <p:spTgt spid="21507">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1507">
                                            <p:txEl>
                                              <p:pRg st="10" end="10"/>
                                            </p:txEl>
                                          </p:spTgt>
                                        </p:tgtEl>
                                        <p:attrNameLst>
                                          <p:attrName>style.visibility</p:attrName>
                                        </p:attrNameLst>
                                      </p:cBhvr>
                                      <p:to>
                                        <p:strVal val="visible"/>
                                      </p:to>
                                    </p:set>
                                    <p:animEffect transition="in" filter="blinds(horizontal)">
                                      <p:cBhvr>
                                        <p:cTn id="48" dur="500"/>
                                        <p:tgtEl>
                                          <p:spTgt spid="21507">
                                            <p:txEl>
                                              <p:pRg st="10" end="1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21507">
                                            <p:txEl>
                                              <p:pRg st="11" end="11"/>
                                            </p:txEl>
                                          </p:spTgt>
                                        </p:tgtEl>
                                        <p:attrNameLst>
                                          <p:attrName>style.visibility</p:attrName>
                                        </p:attrNameLst>
                                      </p:cBhvr>
                                      <p:to>
                                        <p:strVal val="visible"/>
                                      </p:to>
                                    </p:set>
                                    <p:animEffect transition="in" filter="blinds(horizontal)">
                                      <p:cBhvr>
                                        <p:cTn id="53" dur="500"/>
                                        <p:tgtEl>
                                          <p:spTgt spid="21507">
                                            <p:txEl>
                                              <p:pRg st="11" end="1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1507">
                                            <p:txEl>
                                              <p:pRg st="12" end="12"/>
                                            </p:txEl>
                                          </p:spTgt>
                                        </p:tgtEl>
                                        <p:attrNameLst>
                                          <p:attrName>style.visibility</p:attrName>
                                        </p:attrNameLst>
                                      </p:cBhvr>
                                      <p:to>
                                        <p:strVal val="visible"/>
                                      </p:to>
                                    </p:set>
                                    <p:animEffect transition="in" filter="blinds(horizontal)">
                                      <p:cBhvr>
                                        <p:cTn id="58" dur="500"/>
                                        <p:tgtEl>
                                          <p:spTgt spid="21507">
                                            <p:txEl>
                                              <p:pRg st="12" end="1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21507">
                                            <p:txEl>
                                              <p:pRg st="13" end="13"/>
                                            </p:txEl>
                                          </p:spTgt>
                                        </p:tgtEl>
                                        <p:attrNameLst>
                                          <p:attrName>style.visibility</p:attrName>
                                        </p:attrNameLst>
                                      </p:cBhvr>
                                      <p:to>
                                        <p:strVal val="visible"/>
                                      </p:to>
                                    </p:set>
                                    <p:animEffect transition="in" filter="blinds(horizontal)">
                                      <p:cBhvr>
                                        <p:cTn id="63" dur="500"/>
                                        <p:tgtEl>
                                          <p:spTgt spid="21507">
                                            <p:txEl>
                                              <p:pRg st="13" end="13"/>
                                            </p:txEl>
                                          </p:spTgt>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21507">
                                            <p:txEl>
                                              <p:pRg st="14" end="14"/>
                                            </p:txEl>
                                          </p:spTgt>
                                        </p:tgtEl>
                                        <p:attrNameLst>
                                          <p:attrName>style.visibility</p:attrName>
                                        </p:attrNameLst>
                                      </p:cBhvr>
                                      <p:to>
                                        <p:strVal val="visible"/>
                                      </p:to>
                                    </p:set>
                                    <p:animEffect transition="in" filter="blinds(horizontal)">
                                      <p:cBhvr>
                                        <p:cTn id="66" dur="500"/>
                                        <p:tgtEl>
                                          <p:spTgt spid="2150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内容占位符 22530"/>
          <p:cNvSpPr>
            <a:spLocks noGrp="1" noChangeArrowheads="1"/>
          </p:cNvSpPr>
          <p:nvPr>
            <p:ph idx="1"/>
          </p:nvPr>
        </p:nvSpPr>
        <p:spPr>
          <a:xfrm>
            <a:off x="323528" y="1052736"/>
            <a:ext cx="8568952" cy="4678451"/>
          </a:xfrm>
        </p:spPr>
        <p:txBody>
          <a:bodyPr/>
          <a:lstStyle/>
          <a:p>
            <a:pPr>
              <a:lnSpc>
                <a:spcPct val="90000"/>
              </a:lnSpc>
              <a:buFont typeface="Wingdings" panose="05000000000000000000" pitchFamily="2" charset="2"/>
              <a:buNone/>
            </a:pPr>
            <a:r>
              <a:rPr lang="zh-CN" altLang="en-US" sz="2200" dirty="0" smtClean="0">
                <a:solidFill>
                  <a:srgbClr val="0000FF"/>
                </a:solidFill>
              </a:rPr>
              <a:t>       </a:t>
            </a:r>
            <a:r>
              <a:rPr lang="en-US" altLang="zh-CN" sz="2200" dirty="0" err="1" smtClean="0">
                <a:solidFill>
                  <a:srgbClr val="0000FF"/>
                </a:solidFill>
              </a:rPr>
              <a:t>error_code</a:t>
            </a:r>
            <a:r>
              <a:rPr lang="en-US" altLang="zh-CN" sz="2200" dirty="0" smtClean="0">
                <a:solidFill>
                  <a:srgbClr val="0000FF"/>
                </a:solidFill>
              </a:rPr>
              <a:t>   </a:t>
            </a:r>
            <a:r>
              <a:rPr lang="en-US" altLang="zh-CN" sz="2200" dirty="0" smtClean="0"/>
              <a:t>Queue::</a:t>
            </a:r>
            <a:r>
              <a:rPr lang="en-US" altLang="zh-CN" sz="2200" dirty="0" smtClean="0">
                <a:solidFill>
                  <a:srgbClr val="FF5050"/>
                </a:solidFill>
              </a:rPr>
              <a:t>Serve</a:t>
            </a:r>
            <a:r>
              <a:rPr lang="en-US" altLang="zh-CN" sz="2200" dirty="0" smtClean="0"/>
              <a:t>( )</a:t>
            </a:r>
            <a:endParaRPr lang="en-US" altLang="zh-CN" sz="2200" dirty="0"/>
          </a:p>
          <a:p>
            <a:pPr>
              <a:lnSpc>
                <a:spcPct val="90000"/>
              </a:lnSpc>
              <a:buFont typeface="Wingdings" panose="05000000000000000000" pitchFamily="2" charset="2"/>
              <a:buNone/>
            </a:pPr>
            <a:r>
              <a:rPr lang="en-US" altLang="zh-CN" sz="2200" dirty="0" smtClean="0"/>
              <a:t>      {</a:t>
            </a:r>
            <a:endParaRPr lang="en-US" altLang="zh-CN" sz="2200" dirty="0" smtClean="0"/>
          </a:p>
          <a:p>
            <a:pPr lvl="2">
              <a:lnSpc>
                <a:spcPct val="90000"/>
              </a:lnSpc>
              <a:buFont typeface="Wingdings" panose="05000000000000000000" pitchFamily="2" charset="2"/>
              <a:buNone/>
            </a:pPr>
            <a:r>
              <a:rPr lang="en-US" altLang="zh-CN" sz="2200" dirty="0" smtClean="0">
                <a:solidFill>
                  <a:srgbClr val="0000FF"/>
                </a:solidFill>
              </a:rPr>
              <a:t>if</a:t>
            </a:r>
            <a:r>
              <a:rPr lang="en-US" altLang="zh-CN" sz="2200" dirty="0" smtClean="0"/>
              <a:t> ( Empty() )    </a:t>
            </a:r>
            <a:r>
              <a:rPr lang="en-US" altLang="zh-CN" sz="2200" dirty="0" smtClean="0">
                <a:solidFill>
                  <a:srgbClr val="0000FF"/>
                </a:solidFill>
              </a:rPr>
              <a:t>return</a:t>
            </a:r>
            <a:r>
              <a:rPr lang="en-US" altLang="zh-CN" sz="2200" dirty="0" smtClean="0"/>
              <a:t> underflow;</a:t>
            </a:r>
            <a:endParaRPr lang="en-US" altLang="zh-CN" sz="2200" dirty="0" smtClean="0"/>
          </a:p>
          <a:p>
            <a:pPr lvl="2">
              <a:lnSpc>
                <a:spcPct val="90000"/>
              </a:lnSpc>
              <a:buFont typeface="Wingdings" panose="05000000000000000000" pitchFamily="2" charset="2"/>
              <a:buNone/>
            </a:pPr>
            <a:r>
              <a:rPr lang="en-US" altLang="zh-CN" sz="2200" dirty="0" smtClean="0"/>
              <a:t>front = ( front + 1 ) % </a:t>
            </a:r>
            <a:r>
              <a:rPr lang="en-US" altLang="zh-CN" sz="2200" i="1" dirty="0" err="1" smtClean="0"/>
              <a:t>maxlen</a:t>
            </a:r>
            <a:r>
              <a:rPr lang="en-US" altLang="zh-CN" sz="2200" dirty="0" smtClean="0"/>
              <a:t>;</a:t>
            </a:r>
            <a:endParaRPr lang="en-US" altLang="zh-CN" sz="2200" dirty="0" smtClean="0"/>
          </a:p>
          <a:p>
            <a:pPr lvl="2">
              <a:lnSpc>
                <a:spcPct val="90000"/>
              </a:lnSpc>
              <a:buFont typeface="Wingdings" panose="05000000000000000000" pitchFamily="2" charset="2"/>
              <a:buNone/>
            </a:pPr>
            <a:r>
              <a:rPr lang="en-US" altLang="zh-CN" sz="2200" dirty="0" smtClean="0"/>
              <a:t>count --;</a:t>
            </a:r>
            <a:endParaRPr lang="en-US" altLang="zh-CN" sz="2200" dirty="0" smtClean="0"/>
          </a:p>
          <a:p>
            <a:pPr lvl="2">
              <a:lnSpc>
                <a:spcPct val="90000"/>
              </a:lnSpc>
              <a:buFont typeface="Wingdings" panose="05000000000000000000" pitchFamily="2" charset="2"/>
              <a:buNone/>
            </a:pPr>
            <a:r>
              <a:rPr lang="en-US" altLang="zh-CN" sz="2200" dirty="0" smtClean="0">
                <a:solidFill>
                  <a:srgbClr val="0000FF"/>
                </a:solidFill>
              </a:rPr>
              <a:t>return</a:t>
            </a:r>
            <a:r>
              <a:rPr lang="en-US" altLang="zh-CN" sz="2200" dirty="0" smtClean="0"/>
              <a:t>  success;</a:t>
            </a:r>
            <a:endParaRPr lang="en-US" altLang="zh-CN" sz="2200" dirty="0" smtClean="0"/>
          </a:p>
          <a:p>
            <a:pPr marL="342900" lvl="2" indent="-342900">
              <a:lnSpc>
                <a:spcPct val="90000"/>
              </a:lnSpc>
              <a:buNone/>
            </a:pPr>
            <a:r>
              <a:rPr lang="en-US" altLang="zh-CN" sz="2200" dirty="0" smtClean="0"/>
              <a:t>       }</a:t>
            </a:r>
            <a:endParaRPr lang="en-US" altLang="zh-CN" sz="2200" dirty="0"/>
          </a:p>
          <a:p>
            <a:pPr lvl="1">
              <a:lnSpc>
                <a:spcPct val="90000"/>
              </a:lnSpc>
              <a:spcBef>
                <a:spcPts val="0"/>
              </a:spcBef>
              <a:buFont typeface="Wingdings" panose="05000000000000000000" pitchFamily="2" charset="2"/>
              <a:buNone/>
            </a:pPr>
            <a:endParaRPr lang="zh-CN" altLang="en-US" sz="2200" b="1" dirty="0" smtClean="0">
              <a:solidFill>
                <a:schemeClr val="accent2"/>
              </a:solidFill>
            </a:endParaRPr>
          </a:p>
          <a:p>
            <a:pPr lvl="1">
              <a:lnSpc>
                <a:spcPct val="90000"/>
              </a:lnSpc>
              <a:buFont typeface="Wingdings" panose="05000000000000000000" pitchFamily="2" charset="2"/>
              <a:buNone/>
            </a:pPr>
            <a:r>
              <a:rPr lang="zh-CN" altLang="en-US" sz="2200" b="1" dirty="0" smtClean="0">
                <a:solidFill>
                  <a:srgbClr val="FF0000"/>
                </a:solidFill>
              </a:rPr>
              <a:t>分析：</a:t>
            </a:r>
            <a:endParaRPr lang="zh-CN" altLang="en-US" sz="2200" b="1" dirty="0" smtClean="0">
              <a:solidFill>
                <a:srgbClr val="FF0000"/>
              </a:solidFill>
            </a:endParaRPr>
          </a:p>
          <a:p>
            <a:pPr lvl="1">
              <a:lnSpc>
                <a:spcPct val="90000"/>
              </a:lnSpc>
              <a:buFont typeface="Wingdings" panose="05000000000000000000" pitchFamily="2" charset="2"/>
              <a:buNone/>
            </a:pPr>
            <a:r>
              <a:rPr lang="zh-CN" altLang="en-US" sz="2200" b="1" dirty="0" smtClean="0"/>
              <a:t>      算法的时间复杂度均为</a:t>
            </a:r>
            <a:r>
              <a:rPr lang="en-US" altLang="zh-CN" sz="2200" b="1" dirty="0" smtClean="0"/>
              <a:t>O(1).</a:t>
            </a:r>
            <a:endParaRPr lang="en-US" altLang="zh-CN" sz="2200" b="1" dirty="0" smtClean="0"/>
          </a:p>
          <a:p>
            <a:pPr lvl="1">
              <a:lnSpc>
                <a:spcPct val="90000"/>
              </a:lnSpc>
              <a:spcBef>
                <a:spcPts val="0"/>
              </a:spcBef>
              <a:buFont typeface="Wingdings" panose="05000000000000000000" pitchFamily="2" charset="2"/>
              <a:buNone/>
            </a:pPr>
            <a:endParaRPr lang="en-US" altLang="zh-CN" sz="2200" b="1" dirty="0" smtClean="0"/>
          </a:p>
          <a:p>
            <a:pPr lvl="1">
              <a:lnSpc>
                <a:spcPct val="90000"/>
              </a:lnSpc>
              <a:buFont typeface="Wingdings" panose="05000000000000000000" pitchFamily="2" charset="2"/>
              <a:buNone/>
            </a:pPr>
            <a:r>
              <a:rPr lang="zh-CN" altLang="en-US" sz="2200" b="1" dirty="0" smtClean="0">
                <a:solidFill>
                  <a:srgbClr val="FF0000"/>
                </a:solidFill>
              </a:rPr>
              <a:t>思考题：</a:t>
            </a:r>
            <a:endParaRPr lang="zh-CN" altLang="en-US" sz="2200" b="1" dirty="0" smtClean="0">
              <a:solidFill>
                <a:srgbClr val="FF0000"/>
              </a:solidFill>
            </a:endParaRPr>
          </a:p>
          <a:p>
            <a:pPr lvl="2">
              <a:lnSpc>
                <a:spcPct val="90000"/>
              </a:lnSpc>
              <a:buFont typeface="Wingdings" panose="05000000000000000000" pitchFamily="2" charset="2"/>
              <a:buNone/>
            </a:pPr>
            <a:r>
              <a:rPr lang="zh-CN" altLang="en-US" sz="2200" b="1" dirty="0" smtClean="0"/>
              <a:t>（1） 如果不设置</a:t>
            </a:r>
            <a:r>
              <a:rPr lang="en-US" altLang="zh-CN" sz="2200" b="1" dirty="0" smtClean="0"/>
              <a:t>count</a:t>
            </a:r>
            <a:r>
              <a:rPr lang="zh-CN" altLang="en-US" sz="2200" b="1" dirty="0" smtClean="0"/>
              <a:t>分量，依据</a:t>
            </a:r>
            <a:r>
              <a:rPr lang="en-US" altLang="zh-CN" sz="2200" b="1" dirty="0" smtClean="0"/>
              <a:t>front</a:t>
            </a:r>
            <a:r>
              <a:rPr lang="zh-CN" altLang="en-US" sz="2200" b="1" dirty="0" smtClean="0"/>
              <a:t>和</a:t>
            </a:r>
            <a:r>
              <a:rPr lang="en-US" altLang="zh-CN" sz="2200" b="1" dirty="0" smtClean="0"/>
              <a:t>rear</a:t>
            </a:r>
            <a:r>
              <a:rPr lang="zh-CN" altLang="en-US" sz="2200" b="1" dirty="0" smtClean="0"/>
              <a:t>的值，能否</a:t>
            </a:r>
            <a:endParaRPr lang="en-US" altLang="zh-CN" sz="2200" b="1" dirty="0" smtClean="0"/>
          </a:p>
          <a:p>
            <a:pPr lvl="2">
              <a:lnSpc>
                <a:spcPct val="90000"/>
              </a:lnSpc>
              <a:buFont typeface="Wingdings" panose="05000000000000000000" pitchFamily="2" charset="2"/>
              <a:buNone/>
            </a:pPr>
            <a:r>
              <a:rPr lang="zh-CN" altLang="en-US" sz="2200" b="1" dirty="0" smtClean="0"/>
              <a:t>           计算出当前队列的元素个数？</a:t>
            </a:r>
            <a:endParaRPr lang="zh-CN" altLang="en-US" sz="2200" b="1" dirty="0" smtClean="0"/>
          </a:p>
          <a:p>
            <a:pPr lvl="2">
              <a:lnSpc>
                <a:spcPct val="90000"/>
              </a:lnSpc>
              <a:buFont typeface="Wingdings" panose="05000000000000000000" pitchFamily="2" charset="2"/>
              <a:buNone/>
            </a:pPr>
            <a:r>
              <a:rPr lang="zh-CN" altLang="en-US" sz="2200" b="1" dirty="0" smtClean="0"/>
              <a:t>（2）依据</a:t>
            </a:r>
            <a:r>
              <a:rPr lang="en-US" altLang="zh-CN" sz="2200" b="1" dirty="0" smtClean="0"/>
              <a:t>front</a:t>
            </a:r>
            <a:r>
              <a:rPr lang="zh-CN" altLang="en-US" sz="2200" b="1" dirty="0" smtClean="0"/>
              <a:t>和</a:t>
            </a:r>
            <a:r>
              <a:rPr lang="en-US" altLang="zh-CN" sz="2200" b="1" dirty="0" smtClean="0"/>
              <a:t>rear</a:t>
            </a:r>
            <a:r>
              <a:rPr lang="zh-CN" altLang="en-US" sz="2200" b="1" dirty="0" smtClean="0"/>
              <a:t>是如何判断队列“满”的？</a:t>
            </a:r>
            <a:endParaRPr lang="zh-CN" altLang="en-US" sz="2200" b="1" dirty="0" smtClean="0"/>
          </a:p>
        </p:txBody>
      </p:sp>
      <p:sp>
        <p:nvSpPr>
          <p:cNvPr id="22532" name="灯片编号占位符 2"/>
          <p:cNvSpPr>
            <a:spLocks noGrp="1" noChangeArrowheads="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27B63728-3BF1-4DCA-A23E-1F385CFFFFF3}" type="slidenum">
              <a:rPr lang="zh-CN" altLang="en-US" smtClean="0"/>
            </a:fld>
            <a:endParaRPr lang="zh-CN" altLang="en-US" smtClean="0"/>
          </a:p>
        </p:txBody>
      </p:sp>
      <p:grpSp>
        <p:nvGrpSpPr>
          <p:cNvPr id="7" name="组合 67"/>
          <p:cNvGrpSpPr/>
          <p:nvPr/>
        </p:nvGrpSpPr>
        <p:grpSpPr>
          <a:xfrm>
            <a:off x="179512" y="91998"/>
            <a:ext cx="7317240" cy="698583"/>
            <a:chOff x="581498" y="4179148"/>
            <a:chExt cx="7317240" cy="698583"/>
          </a:xfrm>
        </p:grpSpPr>
        <p:grpSp>
          <p:nvGrpSpPr>
            <p:cNvPr id="8" name="组合 106"/>
            <p:cNvGrpSpPr/>
            <p:nvPr/>
          </p:nvGrpSpPr>
          <p:grpSpPr>
            <a:xfrm>
              <a:off x="581498" y="4179148"/>
              <a:ext cx="7317240" cy="698583"/>
              <a:chOff x="571973" y="4179148"/>
              <a:chExt cx="7317240" cy="698583"/>
            </a:xfrm>
          </p:grpSpPr>
          <p:sp>
            <p:nvSpPr>
              <p:cNvPr id="10"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1" name="TextBox 6"/>
              <p:cNvSpPr txBox="1">
                <a:spLocks noChangeArrowheads="1"/>
              </p:cNvSpPr>
              <p:nvPr/>
            </p:nvSpPr>
            <p:spPr bwMode="auto">
              <a:xfrm>
                <a:off x="571973"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3.3 </a:t>
                </a:r>
                <a:r>
                  <a:rPr lang="zh-CN" altLang="en-US" sz="3600" b="1" dirty="0" smtClean="0">
                    <a:latin typeface="黑体" panose="02010609060101010101" pitchFamily="49" charset="-122"/>
                    <a:ea typeface="黑体" panose="02010609060101010101" pitchFamily="49" charset="-122"/>
                  </a:rPr>
                  <a:t>顺序</a:t>
                </a:r>
                <a:r>
                  <a:rPr lang="zh-CN" altLang="en-US" sz="3600" b="1" dirty="0">
                    <a:latin typeface="黑体" panose="02010609060101010101" pitchFamily="49" charset="-122"/>
                    <a:ea typeface="黑体" panose="02010609060101010101" pitchFamily="49" charset="-122"/>
                  </a:rPr>
                  <a:t>队列与循环</a:t>
                </a:r>
                <a:r>
                  <a:rPr lang="zh-CN" altLang="en-US" sz="3600" b="1" dirty="0" smtClean="0">
                    <a:latin typeface="黑体" panose="02010609060101010101" pitchFamily="49" charset="-122"/>
                    <a:ea typeface="黑体" panose="02010609060101010101" pitchFamily="49" charset="-122"/>
                  </a:rPr>
                  <a:t>队列</a:t>
                </a:r>
                <a:endParaRPr lang="zh-CN" altLang="en-US" sz="3600" b="1" dirty="0">
                  <a:latin typeface="黑体" panose="02010609060101010101" pitchFamily="49" charset="-122"/>
                  <a:ea typeface="黑体" panose="02010609060101010101" pitchFamily="49" charset="-122"/>
                </a:endParaRPr>
              </a:p>
            </p:txBody>
          </p:sp>
        </p:grpSp>
        <p:pic>
          <p:nvPicPr>
            <p:cNvPr id="9" name="图片 8" descr="无标题.png"/>
            <p:cNvPicPr>
              <a:picLocks noChangeAspect="1"/>
            </p:cNvPicPr>
            <p:nvPr/>
          </p:nvPicPr>
          <p:blipFill>
            <a:blip r:embed="rId1" cstate="print"/>
            <a:stretch>
              <a:fillRect/>
            </a:stretch>
          </p:blipFill>
          <p:spPr>
            <a:xfrm>
              <a:off x="1137949" y="4364064"/>
              <a:ext cx="433676" cy="330989"/>
            </a:xfrm>
            <a:prstGeom prst="rect">
              <a:avLst/>
            </a:prstGeom>
          </p:spPr>
        </p:pic>
      </p:grpSp>
      <p:pic>
        <p:nvPicPr>
          <p:cNvPr id="12" name="图片 11"/>
          <p:cNvPicPr>
            <a:picLocks noChangeAspect="1"/>
          </p:cNvPicPr>
          <p:nvPr/>
        </p:nvPicPr>
        <p:blipFill>
          <a:blip r:embed="rId2"/>
          <a:stretch>
            <a:fillRect/>
          </a:stretch>
        </p:blipFill>
        <p:spPr>
          <a:xfrm>
            <a:off x="5724128" y="2852936"/>
            <a:ext cx="3068093" cy="2447156"/>
          </a:xfrm>
          <a:prstGeom prst="rect">
            <a:avLst/>
          </a:prstGeom>
        </p:spPr>
      </p:pic>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blinds(horizontal)">
                                      <p:cBhvr>
                                        <p:cTn id="7" dur="5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blinds(horizontal)">
                                      <p:cBhvr>
                                        <p:cTn id="12" dur="5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blinds(horizontal)">
                                      <p:cBhvr>
                                        <p:cTn id="17" dur="500"/>
                                        <p:tgtEl>
                                          <p:spTgt spid="225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531">
                                            <p:txEl>
                                              <p:pRg st="3" end="3"/>
                                            </p:txEl>
                                          </p:spTgt>
                                        </p:tgtEl>
                                        <p:attrNameLst>
                                          <p:attrName>style.visibility</p:attrName>
                                        </p:attrNameLst>
                                      </p:cBhvr>
                                      <p:to>
                                        <p:strVal val="visible"/>
                                      </p:to>
                                    </p:set>
                                    <p:animEffect transition="in" filter="blinds(horizontal)">
                                      <p:cBhvr>
                                        <p:cTn id="22" dur="500"/>
                                        <p:tgtEl>
                                          <p:spTgt spid="225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2531">
                                            <p:txEl>
                                              <p:pRg st="4" end="4"/>
                                            </p:txEl>
                                          </p:spTgt>
                                        </p:tgtEl>
                                        <p:attrNameLst>
                                          <p:attrName>style.visibility</p:attrName>
                                        </p:attrNameLst>
                                      </p:cBhvr>
                                      <p:to>
                                        <p:strVal val="visible"/>
                                      </p:to>
                                    </p:set>
                                    <p:animEffect transition="in" filter="blinds(horizontal)">
                                      <p:cBhvr>
                                        <p:cTn id="27" dur="500"/>
                                        <p:tgtEl>
                                          <p:spTgt spid="225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2531">
                                            <p:txEl>
                                              <p:pRg st="5" end="5"/>
                                            </p:txEl>
                                          </p:spTgt>
                                        </p:tgtEl>
                                        <p:attrNameLst>
                                          <p:attrName>style.visibility</p:attrName>
                                        </p:attrNameLst>
                                      </p:cBhvr>
                                      <p:to>
                                        <p:strVal val="visible"/>
                                      </p:to>
                                    </p:set>
                                    <p:animEffect transition="in" filter="blinds(horizontal)">
                                      <p:cBhvr>
                                        <p:cTn id="32" dur="500"/>
                                        <p:tgtEl>
                                          <p:spTgt spid="2253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2531">
                                            <p:txEl>
                                              <p:pRg st="6" end="6"/>
                                            </p:txEl>
                                          </p:spTgt>
                                        </p:tgtEl>
                                        <p:attrNameLst>
                                          <p:attrName>style.visibility</p:attrName>
                                        </p:attrNameLst>
                                      </p:cBhvr>
                                      <p:to>
                                        <p:strVal val="visible"/>
                                      </p:to>
                                    </p:set>
                                    <p:animEffect transition="in" filter="blinds(horizontal)">
                                      <p:cBhvr>
                                        <p:cTn id="37" dur="500"/>
                                        <p:tgtEl>
                                          <p:spTgt spid="2253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2531">
                                            <p:txEl>
                                              <p:pRg st="8" end="8"/>
                                            </p:txEl>
                                          </p:spTgt>
                                        </p:tgtEl>
                                        <p:attrNameLst>
                                          <p:attrName>style.visibility</p:attrName>
                                        </p:attrNameLst>
                                      </p:cBhvr>
                                      <p:to>
                                        <p:strVal val="visible"/>
                                      </p:to>
                                    </p:set>
                                    <p:animEffect transition="in" filter="blinds(horizontal)">
                                      <p:cBhvr>
                                        <p:cTn id="42" dur="500"/>
                                        <p:tgtEl>
                                          <p:spTgt spid="2253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2531">
                                            <p:txEl>
                                              <p:pRg st="9" end="9"/>
                                            </p:txEl>
                                          </p:spTgt>
                                        </p:tgtEl>
                                        <p:attrNameLst>
                                          <p:attrName>style.visibility</p:attrName>
                                        </p:attrNameLst>
                                      </p:cBhvr>
                                      <p:to>
                                        <p:strVal val="visible"/>
                                      </p:to>
                                    </p:set>
                                    <p:animEffect transition="in" filter="blinds(horizontal)">
                                      <p:cBhvr>
                                        <p:cTn id="47" dur="500"/>
                                        <p:tgtEl>
                                          <p:spTgt spid="22531">
                                            <p:txEl>
                                              <p:pRg st="9" end="9"/>
                                            </p:txEl>
                                          </p:spTgt>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2531">
                                            <p:txEl>
                                              <p:pRg st="11" end="11"/>
                                            </p:txEl>
                                          </p:spTgt>
                                        </p:tgtEl>
                                        <p:attrNameLst>
                                          <p:attrName>style.visibility</p:attrName>
                                        </p:attrNameLst>
                                      </p:cBhvr>
                                      <p:to>
                                        <p:strVal val="visible"/>
                                      </p:to>
                                    </p:set>
                                    <p:animEffect transition="in" filter="blinds(horizontal)">
                                      <p:cBhvr>
                                        <p:cTn id="50" dur="500"/>
                                        <p:tgtEl>
                                          <p:spTgt spid="22531">
                                            <p:txEl>
                                              <p:pRg st="11" end="1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2531">
                                            <p:txEl>
                                              <p:pRg st="12" end="12"/>
                                            </p:txEl>
                                          </p:spTgt>
                                        </p:tgtEl>
                                        <p:attrNameLst>
                                          <p:attrName>style.visibility</p:attrName>
                                        </p:attrNameLst>
                                      </p:cBhvr>
                                      <p:to>
                                        <p:strVal val="visible"/>
                                      </p:to>
                                    </p:set>
                                    <p:animEffect transition="in" filter="blinds(horizontal)">
                                      <p:cBhvr>
                                        <p:cTn id="55" dur="500"/>
                                        <p:tgtEl>
                                          <p:spTgt spid="22531">
                                            <p:txEl>
                                              <p:pRg st="12" end="1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22531">
                                            <p:txEl>
                                              <p:pRg st="13" end="13"/>
                                            </p:txEl>
                                          </p:spTgt>
                                        </p:tgtEl>
                                        <p:attrNameLst>
                                          <p:attrName>style.visibility</p:attrName>
                                        </p:attrNameLst>
                                      </p:cBhvr>
                                      <p:to>
                                        <p:strVal val="visible"/>
                                      </p:to>
                                    </p:set>
                                    <p:animEffect transition="in" filter="blinds(horizontal)">
                                      <p:cBhvr>
                                        <p:cTn id="60" dur="500"/>
                                        <p:tgtEl>
                                          <p:spTgt spid="22531">
                                            <p:txEl>
                                              <p:pRg st="13" end="1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12"/>
                                        </p:tgtEl>
                                        <p:attrNameLst>
                                          <p:attrName>style.visibility</p:attrName>
                                        </p:attrNameLst>
                                      </p:cBhvr>
                                      <p:to>
                                        <p:strVal val="visible"/>
                                      </p:to>
                                    </p:set>
                                    <p:anim calcmode="lin" valueType="num">
                                      <p:cBhvr additive="base">
                                        <p:cTn id="65" dur="500" fill="hold"/>
                                        <p:tgtEl>
                                          <p:spTgt spid="12"/>
                                        </p:tgtEl>
                                        <p:attrNameLst>
                                          <p:attrName>ppt_x</p:attrName>
                                        </p:attrNameLst>
                                      </p:cBhvr>
                                      <p:tavLst>
                                        <p:tav tm="0">
                                          <p:val>
                                            <p:strVal val="#ppt_x"/>
                                          </p:val>
                                        </p:tav>
                                        <p:tav tm="100000">
                                          <p:val>
                                            <p:strVal val="#ppt_x"/>
                                          </p:val>
                                        </p:tav>
                                      </p:tavLst>
                                    </p:anim>
                                    <p:anim calcmode="lin" valueType="num">
                                      <p:cBhvr additive="base">
                                        <p:cTn id="6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22531">
                                            <p:txEl>
                                              <p:pRg st="14" end="14"/>
                                            </p:txEl>
                                          </p:spTgt>
                                        </p:tgtEl>
                                        <p:attrNameLst>
                                          <p:attrName>style.visibility</p:attrName>
                                        </p:attrNameLst>
                                      </p:cBhvr>
                                      <p:to>
                                        <p:strVal val="visible"/>
                                      </p:to>
                                    </p:set>
                                    <p:animEffect transition="in" filter="blinds(horizontal)">
                                      <p:cBhvr>
                                        <p:cTn id="71" dur="500"/>
                                        <p:tgtEl>
                                          <p:spTgt spid="2253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内容占位符 23554"/>
          <p:cNvSpPr>
            <a:spLocks noGrp="1" noChangeArrowheads="1"/>
          </p:cNvSpPr>
          <p:nvPr>
            <p:ph idx="1"/>
          </p:nvPr>
        </p:nvSpPr>
        <p:spPr>
          <a:xfrm>
            <a:off x="457200" y="1052737"/>
            <a:ext cx="8229600" cy="5040560"/>
          </a:xfrm>
        </p:spPr>
        <p:txBody>
          <a:bodyPr/>
          <a:lstStyle/>
          <a:p>
            <a:pPr>
              <a:spcBef>
                <a:spcPts val="1200"/>
              </a:spcBef>
              <a:buClr>
                <a:srgbClr val="FF0000"/>
              </a:buClr>
              <a:buFont typeface="Wingdings" panose="05000000000000000000" pitchFamily="2" charset="2"/>
              <a:buChar char="Ø"/>
            </a:pPr>
            <a:r>
              <a:rPr lang="zh-CN" altLang="en-US" sz="2800" dirty="0" smtClean="0"/>
              <a:t>队列在软件设计中有广泛的应用</a:t>
            </a:r>
            <a:endParaRPr lang="zh-CN" altLang="en-US" sz="2800" dirty="0" smtClean="0"/>
          </a:p>
          <a:p>
            <a:pPr lvl="1">
              <a:spcBef>
                <a:spcPts val="1200"/>
              </a:spcBef>
              <a:buClr>
                <a:srgbClr val="FF0000"/>
              </a:buClr>
              <a:buFont typeface="Wingdings" panose="05000000000000000000" pitchFamily="2" charset="2"/>
              <a:buChar char="ü"/>
            </a:pPr>
            <a:r>
              <a:rPr lang="zh-CN" altLang="en-US" dirty="0" smtClean="0"/>
              <a:t>例如：</a:t>
            </a:r>
            <a:endParaRPr lang="zh-CN" altLang="en-US" dirty="0" smtClean="0"/>
          </a:p>
          <a:p>
            <a:pPr lvl="2">
              <a:spcBef>
                <a:spcPts val="1200"/>
              </a:spcBef>
              <a:buClr>
                <a:srgbClr val="FF0000"/>
              </a:buClr>
            </a:pPr>
            <a:r>
              <a:rPr lang="zh-CN" altLang="en-US" dirty="0" smtClean="0"/>
              <a:t>操作系统中</a:t>
            </a:r>
            <a:r>
              <a:rPr lang="zh-CN" altLang="en-US" b="1" dirty="0" smtClean="0">
                <a:solidFill>
                  <a:srgbClr val="FF0000"/>
                </a:solidFill>
              </a:rPr>
              <a:t>多作业、多任务的排队</a:t>
            </a:r>
            <a:r>
              <a:rPr lang="zh-CN" altLang="en-US" b="1" dirty="0" smtClean="0"/>
              <a:t>；</a:t>
            </a:r>
            <a:endParaRPr lang="zh-CN" altLang="en-US" b="1" dirty="0" smtClean="0"/>
          </a:p>
          <a:p>
            <a:pPr lvl="2">
              <a:spcBef>
                <a:spcPts val="1200"/>
              </a:spcBef>
              <a:buClr>
                <a:srgbClr val="FF0000"/>
              </a:buClr>
            </a:pPr>
            <a:r>
              <a:rPr lang="zh-CN" altLang="en-US" dirty="0" smtClean="0"/>
              <a:t>网络</a:t>
            </a:r>
            <a:r>
              <a:rPr lang="zh-CN" altLang="en-US" dirty="0" smtClean="0">
                <a:solidFill>
                  <a:srgbClr val="FF0000"/>
                </a:solidFill>
              </a:rPr>
              <a:t>服务器对各终端的服务请求的排队</a:t>
            </a:r>
            <a:r>
              <a:rPr lang="zh-CN" altLang="en-US" dirty="0"/>
              <a:t>；</a:t>
            </a:r>
            <a:endParaRPr lang="en-US" altLang="zh-CN" dirty="0" smtClean="0"/>
          </a:p>
          <a:p>
            <a:pPr lvl="2">
              <a:spcBef>
                <a:spcPts val="1200"/>
              </a:spcBef>
              <a:buClr>
                <a:srgbClr val="FF0000"/>
              </a:buClr>
            </a:pPr>
            <a:r>
              <a:rPr lang="zh-CN" altLang="en-US" b="1" dirty="0" smtClean="0">
                <a:solidFill>
                  <a:srgbClr val="FF0000"/>
                </a:solidFill>
              </a:rPr>
              <a:t>凯撒加密</a:t>
            </a:r>
            <a:r>
              <a:rPr lang="en-US" altLang="zh-CN" dirty="0" smtClean="0"/>
              <a:t>(Caesar Cipher)</a:t>
            </a:r>
            <a:r>
              <a:rPr lang="zh-CN" altLang="en-US" dirty="0" smtClean="0"/>
              <a:t>：简单的消息编码方式</a:t>
            </a:r>
            <a:endParaRPr lang="en-US" altLang="zh-CN" dirty="0" smtClean="0"/>
          </a:p>
          <a:p>
            <a:pPr lvl="3">
              <a:spcBef>
                <a:spcPts val="1200"/>
              </a:spcBef>
              <a:buClr>
                <a:srgbClr val="FF0000"/>
              </a:buClr>
              <a:buFont typeface="Wingdings" panose="05000000000000000000" pitchFamily="2" charset="2"/>
              <a:buChar char="ü"/>
            </a:pPr>
            <a:r>
              <a:rPr lang="zh-CN" altLang="en-US" sz="2400" dirty="0" smtClean="0"/>
              <a:t>根据字母表将消息中的每个字母移动常量位</a:t>
            </a:r>
            <a:r>
              <a:rPr lang="en-US" altLang="zh-CN" sz="2400" b="1" i="1" dirty="0" smtClean="0"/>
              <a:t>k.</a:t>
            </a:r>
            <a:endParaRPr lang="en-US" altLang="zh-CN" sz="2400" b="1" i="1" dirty="0" smtClean="0"/>
          </a:p>
          <a:p>
            <a:pPr lvl="2">
              <a:spcBef>
                <a:spcPts val="1200"/>
              </a:spcBef>
              <a:buClr>
                <a:srgbClr val="FF0000"/>
              </a:buClr>
            </a:pPr>
            <a:r>
              <a:rPr lang="zh-CN" altLang="en-US" dirty="0" smtClean="0"/>
              <a:t>在程序设计中，</a:t>
            </a:r>
            <a:r>
              <a:rPr lang="zh-CN" altLang="en-US" b="1" dirty="0" smtClean="0">
                <a:solidFill>
                  <a:srgbClr val="FF0000"/>
                </a:solidFill>
              </a:rPr>
              <a:t>用队列结构存储数据构成某种次序，实现特定问题的求解</a:t>
            </a:r>
            <a:r>
              <a:rPr lang="zh-CN" altLang="en-US" dirty="0" smtClean="0"/>
              <a:t>。</a:t>
            </a:r>
            <a:endParaRPr lang="zh-CN" altLang="en-US" dirty="0" smtClean="0"/>
          </a:p>
          <a:p>
            <a:pPr lvl="3">
              <a:spcBef>
                <a:spcPts val="1200"/>
              </a:spcBef>
              <a:buClr>
                <a:srgbClr val="FF0000"/>
              </a:buClr>
            </a:pPr>
            <a:r>
              <a:rPr lang="zh-CN" altLang="en-US" sz="2400" dirty="0" smtClean="0"/>
              <a:t>后面将要介绍的图的广度优先搜索遍历算法。</a:t>
            </a:r>
            <a:endParaRPr lang="zh-CN" altLang="en-US" sz="2400" dirty="0" smtClean="0"/>
          </a:p>
          <a:p>
            <a:pPr>
              <a:spcBef>
                <a:spcPts val="1200"/>
              </a:spcBef>
            </a:pPr>
            <a:endParaRPr lang="zh-CN" altLang="en-US" dirty="0" smtClean="0"/>
          </a:p>
        </p:txBody>
      </p:sp>
      <p:sp>
        <p:nvSpPr>
          <p:cNvPr id="23556" name="灯片编号占位符 2"/>
          <p:cNvSpPr>
            <a:spLocks noGrp="1" noChangeArrowheads="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B5823D00-0576-49F8-933D-154318834406}" type="slidenum">
              <a:rPr lang="zh-CN" altLang="en-US" smtClean="0"/>
            </a:fld>
            <a:endParaRPr lang="zh-CN" altLang="en-US" smtClean="0"/>
          </a:p>
        </p:txBody>
      </p:sp>
      <p:grpSp>
        <p:nvGrpSpPr>
          <p:cNvPr id="11" name="组合 109"/>
          <p:cNvGrpSpPr/>
          <p:nvPr/>
        </p:nvGrpSpPr>
        <p:grpSpPr>
          <a:xfrm>
            <a:off x="-324544" y="116632"/>
            <a:ext cx="6542686" cy="651944"/>
            <a:chOff x="121190" y="4599564"/>
            <a:chExt cx="6542686" cy="651944"/>
          </a:xfrm>
        </p:grpSpPr>
        <p:sp>
          <p:nvSpPr>
            <p:cNvPr id="12"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13" name="图片 12" descr="u=714968970,2342735455&amp;fm=27&amp;gp=0.jpg"/>
            <p:cNvPicPr/>
            <p:nvPr/>
          </p:nvPicPr>
          <p:blipFill>
            <a:blip r:embed="rId1"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4" name="TextBox 6"/>
            <p:cNvSpPr txBox="1">
              <a:spLocks noChangeArrowheads="1"/>
            </p:cNvSpPr>
            <p:nvPr/>
          </p:nvSpPr>
          <p:spPr bwMode="auto">
            <a:xfrm>
              <a:off x="121190" y="4599564"/>
              <a:ext cx="6542686"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3.4 </a:t>
              </a:r>
              <a:r>
                <a:rPr lang="zh-CN" altLang="en-US" sz="3600" b="1" dirty="0" smtClean="0">
                  <a:latin typeface="黑体" panose="02010609060101010101" pitchFamily="49" charset="-122"/>
                  <a:ea typeface="黑体" panose="02010609060101010101" pitchFamily="49" charset="-122"/>
                </a:rPr>
                <a:t>队列</a:t>
              </a:r>
              <a:r>
                <a:rPr lang="zh-CN" altLang="en-US" sz="3600" b="1" dirty="0">
                  <a:latin typeface="黑体" panose="02010609060101010101" pitchFamily="49" charset="-122"/>
                  <a:ea typeface="黑体" panose="02010609060101010101" pitchFamily="49" charset="-122"/>
                </a:rPr>
                <a:t>的应用</a:t>
              </a:r>
              <a:endParaRPr lang="zh-CN" altLang="en-US" sz="3600" b="1" dirty="0">
                <a:latin typeface="黑体" panose="02010609060101010101" pitchFamily="49" charset="-122"/>
                <a:ea typeface="黑体" panose="02010609060101010101" pitchFamily="49" charset="-122"/>
              </a:endParaRPr>
            </a:p>
          </p:txBody>
        </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blinds(horizontal)">
                                      <p:cBhvr>
                                        <p:cTn id="7" dur="500"/>
                                        <p:tgtEl>
                                          <p:spTgt spid="23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blinds(horizontal)">
                                      <p:cBhvr>
                                        <p:cTn id="12" dur="500"/>
                                        <p:tgtEl>
                                          <p:spTgt spid="235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555">
                                            <p:txEl>
                                              <p:pRg st="2" end="2"/>
                                            </p:txEl>
                                          </p:spTgt>
                                        </p:tgtEl>
                                        <p:attrNameLst>
                                          <p:attrName>style.visibility</p:attrName>
                                        </p:attrNameLst>
                                      </p:cBhvr>
                                      <p:to>
                                        <p:strVal val="visible"/>
                                      </p:to>
                                    </p:set>
                                    <p:animEffect transition="in" filter="blinds(horizontal)">
                                      <p:cBhvr>
                                        <p:cTn id="17" dur="500"/>
                                        <p:tgtEl>
                                          <p:spTgt spid="235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555">
                                            <p:txEl>
                                              <p:pRg st="3" end="3"/>
                                            </p:txEl>
                                          </p:spTgt>
                                        </p:tgtEl>
                                        <p:attrNameLst>
                                          <p:attrName>style.visibility</p:attrName>
                                        </p:attrNameLst>
                                      </p:cBhvr>
                                      <p:to>
                                        <p:strVal val="visible"/>
                                      </p:to>
                                    </p:set>
                                    <p:animEffect transition="in" filter="blinds(horizontal)">
                                      <p:cBhvr>
                                        <p:cTn id="22" dur="500"/>
                                        <p:tgtEl>
                                          <p:spTgt spid="235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555">
                                            <p:txEl>
                                              <p:pRg st="4" end="4"/>
                                            </p:txEl>
                                          </p:spTgt>
                                        </p:tgtEl>
                                        <p:attrNameLst>
                                          <p:attrName>style.visibility</p:attrName>
                                        </p:attrNameLst>
                                      </p:cBhvr>
                                      <p:to>
                                        <p:strVal val="visible"/>
                                      </p:to>
                                    </p:set>
                                    <p:animEffect transition="in" filter="blinds(horizontal)">
                                      <p:cBhvr>
                                        <p:cTn id="27" dur="500"/>
                                        <p:tgtEl>
                                          <p:spTgt spid="235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555">
                                            <p:txEl>
                                              <p:pRg st="5" end="5"/>
                                            </p:txEl>
                                          </p:spTgt>
                                        </p:tgtEl>
                                        <p:attrNameLst>
                                          <p:attrName>style.visibility</p:attrName>
                                        </p:attrNameLst>
                                      </p:cBhvr>
                                      <p:to>
                                        <p:strVal val="visible"/>
                                      </p:to>
                                    </p:set>
                                    <p:animEffect transition="in" filter="blinds(horizontal)">
                                      <p:cBhvr>
                                        <p:cTn id="32" dur="500"/>
                                        <p:tgtEl>
                                          <p:spTgt spid="2355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3555">
                                            <p:txEl>
                                              <p:pRg st="6" end="6"/>
                                            </p:txEl>
                                          </p:spTgt>
                                        </p:tgtEl>
                                        <p:attrNameLst>
                                          <p:attrName>style.visibility</p:attrName>
                                        </p:attrNameLst>
                                      </p:cBhvr>
                                      <p:to>
                                        <p:strVal val="visible"/>
                                      </p:to>
                                    </p:set>
                                    <p:animEffect transition="in" filter="blinds(horizontal)">
                                      <p:cBhvr>
                                        <p:cTn id="37" dur="500"/>
                                        <p:tgtEl>
                                          <p:spTgt spid="2355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3555">
                                            <p:txEl>
                                              <p:pRg st="7" end="7"/>
                                            </p:txEl>
                                          </p:spTgt>
                                        </p:tgtEl>
                                        <p:attrNameLst>
                                          <p:attrName>style.visibility</p:attrName>
                                        </p:attrNameLst>
                                      </p:cBhvr>
                                      <p:to>
                                        <p:strVal val="visible"/>
                                      </p:to>
                                    </p:set>
                                    <p:animEffect transition="in" filter="blinds(horizontal)">
                                      <p:cBhvr>
                                        <p:cTn id="42" dur="500"/>
                                        <p:tgtEl>
                                          <p:spTgt spid="235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内容占位符 24578"/>
          <p:cNvSpPr>
            <a:spLocks noGrp="1" noChangeArrowheads="1"/>
          </p:cNvSpPr>
          <p:nvPr>
            <p:ph idx="1"/>
          </p:nvPr>
        </p:nvSpPr>
        <p:spPr>
          <a:xfrm>
            <a:off x="457200" y="980729"/>
            <a:ext cx="8229600" cy="5112568"/>
          </a:xfrm>
        </p:spPr>
        <p:txBody>
          <a:bodyPr/>
          <a:lstStyle/>
          <a:p>
            <a:pPr>
              <a:buClr>
                <a:srgbClr val="FF0000"/>
              </a:buClr>
              <a:buFont typeface="Wingdings" panose="05000000000000000000" pitchFamily="2" charset="2"/>
              <a:buChar char="ü"/>
            </a:pPr>
            <a:r>
              <a:rPr lang="zh-CN" altLang="en-US" sz="2800" b="1" dirty="0" smtClean="0"/>
              <a:t>例：</a:t>
            </a:r>
            <a:r>
              <a:rPr lang="en-US" altLang="zh-CN" sz="2800" b="1" dirty="0" smtClean="0"/>
              <a:t> </a:t>
            </a:r>
            <a:r>
              <a:rPr lang="zh-CN" altLang="en-US" sz="2800" b="1" dirty="0" smtClean="0"/>
              <a:t>设计算法，用队列计算并打印杨辉三角的前</a:t>
            </a:r>
            <a:r>
              <a:rPr lang="en-US" altLang="zh-CN" sz="2800" b="1" dirty="0" smtClean="0"/>
              <a:t>8</a:t>
            </a:r>
            <a:r>
              <a:rPr lang="zh-CN" altLang="en-US" sz="2800" b="1" dirty="0" smtClean="0"/>
              <a:t>行的内容，即输出结果如下：</a:t>
            </a:r>
            <a:endParaRPr lang="zh-CN" altLang="en-US" sz="2800" b="1" dirty="0" smtClean="0"/>
          </a:p>
          <a:p>
            <a:pPr>
              <a:buFont typeface="Wingdings" panose="05000000000000000000" pitchFamily="2" charset="2"/>
              <a:buNone/>
            </a:pPr>
            <a:r>
              <a:rPr lang="zh-CN" altLang="en-US" dirty="0" smtClean="0"/>
              <a:t> </a:t>
            </a:r>
            <a:endParaRPr lang="en-US" altLang="zh-CN" sz="2000" b="1" dirty="0" smtClean="0"/>
          </a:p>
        </p:txBody>
      </p:sp>
      <p:sp>
        <p:nvSpPr>
          <p:cNvPr id="24580" name="文本框 24579"/>
          <p:cNvSpPr txBox="1">
            <a:spLocks noChangeArrowheads="1"/>
          </p:cNvSpPr>
          <p:nvPr/>
        </p:nvSpPr>
        <p:spPr bwMode="auto">
          <a:xfrm>
            <a:off x="5220146" y="2226915"/>
            <a:ext cx="381635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lnSpc>
                <a:spcPct val="130000"/>
              </a:lnSpc>
            </a:pPr>
            <a:r>
              <a:rPr lang="en-US" altLang="zh-CN" dirty="0">
                <a:latin typeface="Arial" panose="020B0604020202020204" pitchFamily="34" charset="0"/>
              </a:rPr>
              <a:t>                          1</a:t>
            </a:r>
            <a:endParaRPr lang="en-US" altLang="zh-CN" dirty="0">
              <a:latin typeface="Arial" panose="020B0604020202020204" pitchFamily="34" charset="0"/>
            </a:endParaRPr>
          </a:p>
          <a:p>
            <a:pPr eaLnBrk="0" hangingPunct="0">
              <a:lnSpc>
                <a:spcPct val="130000"/>
              </a:lnSpc>
            </a:pPr>
            <a:r>
              <a:rPr lang="en-US" altLang="zh-CN" dirty="0">
                <a:latin typeface="Arial" panose="020B0604020202020204" pitchFamily="34" charset="0"/>
              </a:rPr>
              <a:t>                      1      1</a:t>
            </a:r>
            <a:endParaRPr lang="en-US" altLang="zh-CN" dirty="0">
              <a:latin typeface="Arial" panose="020B0604020202020204" pitchFamily="34" charset="0"/>
            </a:endParaRPr>
          </a:p>
          <a:p>
            <a:pPr eaLnBrk="0" hangingPunct="0">
              <a:lnSpc>
                <a:spcPct val="130000"/>
              </a:lnSpc>
            </a:pPr>
            <a:r>
              <a:rPr lang="en-US" altLang="zh-CN" dirty="0">
                <a:latin typeface="Arial" panose="020B0604020202020204" pitchFamily="34" charset="0"/>
              </a:rPr>
              <a:t>                  1      2     1</a:t>
            </a:r>
            <a:endParaRPr lang="en-US" altLang="zh-CN" dirty="0">
              <a:latin typeface="Arial" panose="020B0604020202020204" pitchFamily="34" charset="0"/>
            </a:endParaRPr>
          </a:p>
          <a:p>
            <a:pPr eaLnBrk="0" hangingPunct="0">
              <a:lnSpc>
                <a:spcPct val="130000"/>
              </a:lnSpc>
            </a:pPr>
            <a:r>
              <a:rPr lang="en-US" altLang="zh-CN" dirty="0">
                <a:latin typeface="Arial" panose="020B0604020202020204" pitchFamily="34" charset="0"/>
              </a:rPr>
              <a:t>              1      3      3     1</a:t>
            </a:r>
            <a:endParaRPr lang="en-US" altLang="zh-CN" dirty="0">
              <a:latin typeface="Arial" panose="020B0604020202020204" pitchFamily="34" charset="0"/>
            </a:endParaRPr>
          </a:p>
          <a:p>
            <a:pPr eaLnBrk="0" hangingPunct="0">
              <a:lnSpc>
                <a:spcPct val="130000"/>
              </a:lnSpc>
            </a:pPr>
            <a:r>
              <a:rPr lang="en-US" altLang="zh-CN" dirty="0">
                <a:latin typeface="Arial" panose="020B0604020202020204" pitchFamily="34" charset="0"/>
              </a:rPr>
              <a:t>           1     4      6      4     1</a:t>
            </a:r>
            <a:endParaRPr lang="en-US" altLang="zh-CN" dirty="0">
              <a:latin typeface="Arial" panose="020B0604020202020204" pitchFamily="34" charset="0"/>
            </a:endParaRPr>
          </a:p>
          <a:p>
            <a:pPr eaLnBrk="0" hangingPunct="0">
              <a:lnSpc>
                <a:spcPct val="130000"/>
              </a:lnSpc>
            </a:pPr>
            <a:r>
              <a:rPr lang="en-US" altLang="zh-CN" dirty="0">
                <a:latin typeface="Arial" panose="020B0604020202020204" pitchFamily="34" charset="0"/>
              </a:rPr>
              <a:t>        1     5     10    10    5     1</a:t>
            </a:r>
            <a:endParaRPr lang="en-US" altLang="zh-CN" dirty="0">
              <a:latin typeface="Arial" panose="020B0604020202020204" pitchFamily="34" charset="0"/>
            </a:endParaRPr>
          </a:p>
          <a:p>
            <a:pPr eaLnBrk="0" hangingPunct="0">
              <a:lnSpc>
                <a:spcPct val="130000"/>
              </a:lnSpc>
            </a:pPr>
            <a:r>
              <a:rPr lang="en-US" altLang="zh-CN" dirty="0">
                <a:latin typeface="Arial" panose="020B0604020202020204" pitchFamily="34" charset="0"/>
              </a:rPr>
              <a:t>     1     6     15   20    15    6     1</a:t>
            </a:r>
            <a:endParaRPr lang="en-US" altLang="zh-CN" dirty="0">
              <a:latin typeface="Arial" panose="020B0604020202020204" pitchFamily="34" charset="0"/>
            </a:endParaRPr>
          </a:p>
          <a:p>
            <a:pPr eaLnBrk="0" hangingPunct="0">
              <a:lnSpc>
                <a:spcPct val="130000"/>
              </a:lnSpc>
            </a:pPr>
            <a:r>
              <a:rPr lang="en-US" altLang="zh-CN" dirty="0">
                <a:latin typeface="Arial" panose="020B0604020202020204" pitchFamily="34" charset="0"/>
              </a:rPr>
              <a:t>  1     7    21   35    35    21    7     1</a:t>
            </a:r>
            <a:endParaRPr lang="en-US" altLang="zh-CN" b="1" dirty="0">
              <a:latin typeface="Arial" panose="020B0604020202020204" pitchFamily="34" charset="0"/>
            </a:endParaRPr>
          </a:p>
          <a:p>
            <a:pPr eaLnBrk="0" hangingPunct="0">
              <a:spcBef>
                <a:spcPct val="50000"/>
              </a:spcBef>
            </a:pPr>
            <a:endParaRPr lang="zh-CN" altLang="en-US" dirty="0">
              <a:latin typeface="Arial" panose="020B0604020202020204" pitchFamily="34" charset="0"/>
            </a:endParaRPr>
          </a:p>
        </p:txBody>
      </p:sp>
      <p:sp>
        <p:nvSpPr>
          <p:cNvPr id="24581" name="文本框 24580"/>
          <p:cNvSpPr txBox="1">
            <a:spLocks noChangeArrowheads="1"/>
          </p:cNvSpPr>
          <p:nvPr/>
        </p:nvSpPr>
        <p:spPr bwMode="auto">
          <a:xfrm>
            <a:off x="611188" y="2060575"/>
            <a:ext cx="4897437" cy="401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spcBef>
                <a:spcPts val="300"/>
              </a:spcBef>
              <a:buClr>
                <a:srgbClr val="FF0000"/>
              </a:buClr>
              <a:buFont typeface="Wingdings" panose="05000000000000000000" pitchFamily="2" charset="2"/>
              <a:buChar char="p"/>
            </a:pPr>
            <a:r>
              <a:rPr lang="zh-CN" altLang="en-US" sz="2000" b="1" dirty="0" smtClean="0">
                <a:latin typeface="楷体_GB2312" pitchFamily="1" charset="-122"/>
                <a:ea typeface="楷体_GB2312" pitchFamily="1" charset="-122"/>
              </a:rPr>
              <a:t> 分析</a:t>
            </a:r>
            <a:r>
              <a:rPr lang="zh-CN" altLang="en-US" sz="2000" b="1" dirty="0">
                <a:latin typeface="楷体_GB2312" pitchFamily="1" charset="-122"/>
                <a:ea typeface="楷体_GB2312" pitchFamily="1" charset="-122"/>
              </a:rPr>
              <a:t>：杨辉三角的</a:t>
            </a:r>
            <a:r>
              <a:rPr lang="zh-CN" altLang="en-US" sz="2000" b="1" dirty="0" smtClean="0">
                <a:latin typeface="楷体_GB2312" pitchFamily="1" charset="-122"/>
                <a:ea typeface="楷体_GB2312" pitchFamily="1" charset="-122"/>
              </a:rPr>
              <a:t>规律</a:t>
            </a:r>
            <a:endParaRPr lang="zh-CN" altLang="en-US" sz="2000" b="1" dirty="0">
              <a:latin typeface="楷体_GB2312" pitchFamily="1" charset="-122"/>
              <a:ea typeface="楷体_GB2312" pitchFamily="1" charset="-122"/>
            </a:endParaRPr>
          </a:p>
          <a:p>
            <a:pPr marL="342900" indent="-342900" eaLnBrk="0" hangingPunct="0">
              <a:spcBef>
                <a:spcPts val="300"/>
              </a:spcBef>
              <a:buClr>
                <a:srgbClr val="FF0000"/>
              </a:buClr>
              <a:buFont typeface="Arial" panose="020B0604020202020204" pitchFamily="34" charset="0"/>
              <a:buChar char="•"/>
            </a:pPr>
            <a:r>
              <a:rPr lang="zh-CN" altLang="en-US" sz="2000" b="1" dirty="0">
                <a:latin typeface="楷体_GB2312" pitchFamily="1" charset="-122"/>
                <a:ea typeface="楷体_GB2312" pitchFamily="1" charset="-122"/>
              </a:rPr>
              <a:t>每行的第一和最后一个数是</a:t>
            </a:r>
            <a:r>
              <a:rPr lang="en-US" altLang="zh-CN" sz="2000" b="1" dirty="0">
                <a:latin typeface="楷体_GB2312" pitchFamily="1" charset="-122"/>
                <a:ea typeface="楷体_GB2312" pitchFamily="1" charset="-122"/>
              </a:rPr>
              <a:t>1</a:t>
            </a:r>
            <a:r>
              <a:rPr lang="zh-CN" altLang="en-US" sz="2000" b="1" dirty="0">
                <a:latin typeface="楷体_GB2312" pitchFamily="1" charset="-122"/>
                <a:ea typeface="楷体_GB2312" pitchFamily="1" charset="-122"/>
              </a:rPr>
              <a:t>，</a:t>
            </a:r>
            <a:endParaRPr lang="zh-CN" altLang="en-US" sz="2000" b="1" dirty="0">
              <a:latin typeface="楷体_GB2312" pitchFamily="1" charset="-122"/>
              <a:ea typeface="楷体_GB2312" pitchFamily="1" charset="-122"/>
            </a:endParaRPr>
          </a:p>
          <a:p>
            <a:pPr marL="342900" indent="-342900" eaLnBrk="0" hangingPunct="0">
              <a:spcBef>
                <a:spcPts val="300"/>
              </a:spcBef>
              <a:buClr>
                <a:srgbClr val="FF0000"/>
              </a:buClr>
              <a:buFont typeface="Arial" panose="020B0604020202020204" pitchFamily="34" charset="0"/>
              <a:buChar char="•"/>
            </a:pPr>
            <a:r>
              <a:rPr lang="zh-CN" altLang="en-US" sz="2000" b="1" dirty="0">
                <a:latin typeface="楷体_GB2312" pitchFamily="1" charset="-122"/>
                <a:ea typeface="楷体_GB2312" pitchFamily="1" charset="-122"/>
              </a:rPr>
              <a:t>从第</a:t>
            </a:r>
            <a:r>
              <a:rPr lang="en-US" altLang="zh-CN" sz="2000" b="1" dirty="0">
                <a:latin typeface="楷体_GB2312" pitchFamily="1" charset="-122"/>
                <a:ea typeface="楷体_GB2312" pitchFamily="1" charset="-122"/>
              </a:rPr>
              <a:t>3</a:t>
            </a:r>
            <a:r>
              <a:rPr lang="zh-CN" altLang="en-US" sz="2000" b="1" dirty="0">
                <a:latin typeface="楷体_GB2312" pitchFamily="1" charset="-122"/>
                <a:ea typeface="楷体_GB2312" pitchFamily="1" charset="-122"/>
              </a:rPr>
              <a:t>行开始的其余的数是上一行对应位置的左右两个数的和。</a:t>
            </a:r>
            <a:endParaRPr lang="zh-CN" altLang="en-US" sz="2000" b="1" dirty="0">
              <a:latin typeface="楷体_GB2312" pitchFamily="1" charset="-122"/>
              <a:ea typeface="楷体_GB2312" pitchFamily="1" charset="-122"/>
            </a:endParaRPr>
          </a:p>
          <a:p>
            <a:pPr marL="342900" indent="-342900" eaLnBrk="0" hangingPunct="0">
              <a:spcBef>
                <a:spcPts val="300"/>
              </a:spcBef>
              <a:buClr>
                <a:srgbClr val="FF0000"/>
              </a:buClr>
              <a:buFont typeface="Arial" panose="020B0604020202020204" pitchFamily="34" charset="0"/>
              <a:buChar char="•"/>
            </a:pPr>
            <a:r>
              <a:rPr lang="zh-CN" altLang="en-US" sz="2000" b="1" dirty="0" smtClean="0">
                <a:latin typeface="楷体_GB2312" pitchFamily="1" charset="-122"/>
                <a:ea typeface="楷体_GB2312" pitchFamily="1" charset="-122"/>
              </a:rPr>
              <a:t>例如：第</a:t>
            </a:r>
            <a:r>
              <a:rPr lang="en-US" altLang="zh-CN" sz="2000" b="1" dirty="0">
                <a:latin typeface="楷体_GB2312" pitchFamily="1" charset="-122"/>
                <a:ea typeface="楷体_GB2312" pitchFamily="1" charset="-122"/>
              </a:rPr>
              <a:t>7</a:t>
            </a:r>
            <a:r>
              <a:rPr lang="zh-CN" altLang="en-US" sz="2000" b="1" dirty="0">
                <a:latin typeface="楷体_GB2312" pitchFamily="1" charset="-122"/>
                <a:ea typeface="楷体_GB2312" pitchFamily="1" charset="-122"/>
              </a:rPr>
              <a:t>行的第</a:t>
            </a:r>
            <a:r>
              <a:rPr lang="en-US" altLang="zh-CN" sz="2000" b="1" dirty="0">
                <a:latin typeface="楷体_GB2312" pitchFamily="1" charset="-122"/>
                <a:ea typeface="楷体_GB2312" pitchFamily="1" charset="-122"/>
              </a:rPr>
              <a:t>3</a:t>
            </a:r>
            <a:r>
              <a:rPr lang="zh-CN" altLang="en-US" sz="2000" b="1" dirty="0">
                <a:latin typeface="楷体_GB2312" pitchFamily="1" charset="-122"/>
                <a:ea typeface="楷体_GB2312" pitchFamily="1" charset="-122"/>
              </a:rPr>
              <a:t>个数</a:t>
            </a:r>
            <a:r>
              <a:rPr lang="en-US" altLang="zh-CN" sz="2000" b="1" dirty="0">
                <a:latin typeface="楷体_GB2312" pitchFamily="1" charset="-122"/>
                <a:ea typeface="楷体_GB2312" pitchFamily="1" charset="-122"/>
              </a:rPr>
              <a:t>15</a:t>
            </a:r>
            <a:r>
              <a:rPr lang="zh-CN" altLang="en-US" sz="2000" b="1" dirty="0">
                <a:latin typeface="楷体_GB2312" pitchFamily="1" charset="-122"/>
                <a:ea typeface="楷体_GB2312" pitchFamily="1" charset="-122"/>
              </a:rPr>
              <a:t>是第</a:t>
            </a:r>
            <a:r>
              <a:rPr lang="en-US" altLang="zh-CN" sz="2000" b="1" dirty="0">
                <a:latin typeface="楷体_GB2312" pitchFamily="1" charset="-122"/>
                <a:ea typeface="楷体_GB2312" pitchFamily="1" charset="-122"/>
              </a:rPr>
              <a:t>6</a:t>
            </a:r>
            <a:r>
              <a:rPr lang="zh-CN" altLang="en-US" sz="2000" b="1" dirty="0">
                <a:latin typeface="楷体_GB2312" pitchFamily="1" charset="-122"/>
                <a:ea typeface="楷体_GB2312" pitchFamily="1" charset="-122"/>
              </a:rPr>
              <a:t>行中的第</a:t>
            </a:r>
            <a:r>
              <a:rPr lang="en-US" altLang="zh-CN" sz="2000" b="1" dirty="0">
                <a:latin typeface="楷体_GB2312" pitchFamily="1" charset="-122"/>
                <a:ea typeface="楷体_GB2312" pitchFamily="1" charset="-122"/>
              </a:rPr>
              <a:t>2</a:t>
            </a:r>
            <a:r>
              <a:rPr lang="zh-CN" altLang="en-US" sz="2000" b="1" dirty="0">
                <a:latin typeface="楷体_GB2312" pitchFamily="1" charset="-122"/>
                <a:ea typeface="楷体_GB2312" pitchFamily="1" charset="-122"/>
              </a:rPr>
              <a:t>和第</a:t>
            </a:r>
            <a:r>
              <a:rPr lang="en-US" altLang="zh-CN" sz="2000" b="1" dirty="0">
                <a:latin typeface="楷体_GB2312" pitchFamily="1" charset="-122"/>
                <a:ea typeface="楷体_GB2312" pitchFamily="1" charset="-122"/>
              </a:rPr>
              <a:t>3</a:t>
            </a:r>
            <a:r>
              <a:rPr lang="zh-CN" altLang="en-US" sz="2000" b="1" dirty="0">
                <a:latin typeface="楷体_GB2312" pitchFamily="1" charset="-122"/>
                <a:ea typeface="楷体_GB2312" pitchFamily="1" charset="-122"/>
              </a:rPr>
              <a:t>两个数</a:t>
            </a:r>
            <a:r>
              <a:rPr lang="en-US" altLang="zh-CN" sz="2000" b="1" dirty="0">
                <a:latin typeface="楷体_GB2312" pitchFamily="1" charset="-122"/>
                <a:ea typeface="楷体_GB2312" pitchFamily="1" charset="-122"/>
              </a:rPr>
              <a:t>5</a:t>
            </a:r>
            <a:r>
              <a:rPr lang="zh-CN" altLang="en-US" sz="2000" b="1" dirty="0">
                <a:latin typeface="楷体_GB2312" pitchFamily="1" charset="-122"/>
                <a:ea typeface="楷体_GB2312" pitchFamily="1" charset="-122"/>
              </a:rPr>
              <a:t>和</a:t>
            </a:r>
            <a:r>
              <a:rPr lang="en-US" altLang="zh-CN" sz="2000" b="1" dirty="0">
                <a:latin typeface="楷体_GB2312" pitchFamily="1" charset="-122"/>
                <a:ea typeface="楷体_GB2312" pitchFamily="1" charset="-122"/>
              </a:rPr>
              <a:t>10</a:t>
            </a:r>
            <a:r>
              <a:rPr lang="zh-CN" altLang="en-US" sz="2000" b="1" dirty="0">
                <a:latin typeface="楷体_GB2312" pitchFamily="1" charset="-122"/>
                <a:ea typeface="楷体_GB2312" pitchFamily="1" charset="-122"/>
              </a:rPr>
              <a:t>的和。</a:t>
            </a:r>
            <a:endParaRPr lang="zh-CN" altLang="en-US" sz="2000" b="1" dirty="0">
              <a:latin typeface="楷体_GB2312" pitchFamily="1" charset="-122"/>
              <a:ea typeface="楷体_GB2312" pitchFamily="1" charset="-122"/>
            </a:endParaRPr>
          </a:p>
          <a:p>
            <a:pPr marL="342900" indent="-342900" eaLnBrk="0" hangingPunct="0">
              <a:spcBef>
                <a:spcPts val="300"/>
              </a:spcBef>
              <a:buClr>
                <a:srgbClr val="FF0000"/>
              </a:buClr>
              <a:buFont typeface="Arial" panose="020B0604020202020204" pitchFamily="34" charset="0"/>
              <a:buChar char="•"/>
            </a:pPr>
            <a:r>
              <a:rPr lang="zh-CN" altLang="en-US" sz="2000" b="1" dirty="0" smtClean="0">
                <a:latin typeface="楷体_GB2312" pitchFamily="1" charset="-122"/>
                <a:ea typeface="楷体_GB2312" pitchFamily="1" charset="-122"/>
              </a:rPr>
              <a:t>由此可知：可用</a:t>
            </a:r>
            <a:r>
              <a:rPr lang="zh-CN" altLang="en-US" sz="2000" b="1" dirty="0">
                <a:latin typeface="楷体_GB2312" pitchFamily="1" charset="-122"/>
                <a:ea typeface="楷体_GB2312" pitchFamily="1" charset="-122"/>
              </a:rPr>
              <a:t>上一行的数来求出对应位置的下一行的内容。</a:t>
            </a:r>
            <a:endParaRPr lang="zh-CN" altLang="en-US" sz="2000" b="1" dirty="0">
              <a:latin typeface="楷体_GB2312" pitchFamily="1" charset="-122"/>
              <a:ea typeface="楷体_GB2312" pitchFamily="1" charset="-122"/>
            </a:endParaRPr>
          </a:p>
          <a:p>
            <a:pPr marL="342900" indent="-342900" eaLnBrk="0" hangingPunct="0">
              <a:spcBef>
                <a:spcPts val="300"/>
              </a:spcBef>
              <a:buClr>
                <a:srgbClr val="FF0000"/>
              </a:buClr>
              <a:buFont typeface="Arial" panose="020B0604020202020204" pitchFamily="34" charset="0"/>
              <a:buChar char="•"/>
            </a:pPr>
            <a:r>
              <a:rPr lang="zh-CN" altLang="en-US" sz="2000" b="1" dirty="0">
                <a:latin typeface="楷体_GB2312" pitchFamily="1" charset="-122"/>
                <a:ea typeface="楷体_GB2312" pitchFamily="1" charset="-122"/>
              </a:rPr>
              <a:t>为此，可用队列来保存上一行的内容。</a:t>
            </a:r>
            <a:endParaRPr lang="zh-CN" altLang="en-US" sz="2000" b="1" dirty="0">
              <a:latin typeface="楷体_GB2312" pitchFamily="1" charset="-122"/>
              <a:ea typeface="楷体_GB2312" pitchFamily="1" charset="-122"/>
            </a:endParaRPr>
          </a:p>
          <a:p>
            <a:pPr marL="342900" indent="-342900" eaLnBrk="0" hangingPunct="0">
              <a:spcBef>
                <a:spcPts val="300"/>
              </a:spcBef>
              <a:buClr>
                <a:srgbClr val="FF0000"/>
              </a:buClr>
              <a:buFont typeface="Arial" panose="020B0604020202020204" pitchFamily="34" charset="0"/>
              <a:buChar char="•"/>
            </a:pPr>
            <a:r>
              <a:rPr lang="zh-CN" altLang="en-US" sz="2000" b="1" dirty="0">
                <a:latin typeface="楷体_GB2312" pitchFamily="1" charset="-122"/>
                <a:ea typeface="楷体_GB2312" pitchFamily="1" charset="-122"/>
              </a:rPr>
              <a:t>每当由上一行的两个数求出下一行的一个数时，其中的前一个便可以删除，而新求出的数就要入队。</a:t>
            </a:r>
            <a:endParaRPr lang="zh-CN" altLang="en-US" sz="2000" b="1" dirty="0">
              <a:latin typeface="楷体_GB2312" pitchFamily="1" charset="-122"/>
              <a:ea typeface="楷体_GB2312" pitchFamily="1" charset="-122"/>
            </a:endParaRPr>
          </a:p>
        </p:txBody>
      </p:sp>
      <p:grpSp>
        <p:nvGrpSpPr>
          <p:cNvPr id="24582" name="组合 24581"/>
          <p:cNvGrpSpPr/>
          <p:nvPr/>
        </p:nvGrpSpPr>
        <p:grpSpPr bwMode="auto">
          <a:xfrm>
            <a:off x="6372671" y="4316065"/>
            <a:ext cx="431800" cy="143247"/>
            <a:chOff x="0" y="0"/>
            <a:chExt cx="272" cy="136"/>
          </a:xfrm>
        </p:grpSpPr>
        <p:sp>
          <p:nvSpPr>
            <p:cNvPr id="2" name="直接连接符 24582"/>
            <p:cNvSpPr>
              <a:spLocks noChangeShapeType="1"/>
            </p:cNvSpPr>
            <p:nvPr/>
          </p:nvSpPr>
          <p:spPr bwMode="auto">
            <a:xfrm>
              <a:off x="0" y="0"/>
              <a:ext cx="136" cy="136"/>
            </a:xfrm>
            <a:prstGeom prst="line">
              <a:avLst/>
            </a:prstGeom>
            <a:noFill/>
            <a:ln w="12700">
              <a:solidFill>
                <a:srgbClr val="FF0000"/>
              </a:solidFill>
              <a:rou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sp>
          <p:nvSpPr>
            <p:cNvPr id="24583" name="直接连接符 24583"/>
            <p:cNvSpPr>
              <a:spLocks noChangeShapeType="1"/>
            </p:cNvSpPr>
            <p:nvPr/>
          </p:nvSpPr>
          <p:spPr bwMode="auto">
            <a:xfrm flipH="1">
              <a:off x="181" y="0"/>
              <a:ext cx="91" cy="136"/>
            </a:xfrm>
            <a:prstGeom prst="line">
              <a:avLst/>
            </a:prstGeom>
            <a:noFill/>
            <a:ln w="12700">
              <a:solidFill>
                <a:srgbClr val="FF0000"/>
              </a:solidFill>
              <a:rou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grpSp>
      <p:sp>
        <p:nvSpPr>
          <p:cNvPr id="24585" name="灯片编号占位符 2"/>
          <p:cNvSpPr>
            <a:spLocks noGrp="1" noChangeArrowheads="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20DC8336-B187-4EE8-89E3-9BAFDF1F6498}" type="slidenum">
              <a:rPr lang="zh-CN" altLang="en-US" smtClean="0"/>
            </a:fld>
            <a:endParaRPr lang="zh-CN" altLang="en-US" smtClean="0"/>
          </a:p>
        </p:txBody>
      </p:sp>
      <p:grpSp>
        <p:nvGrpSpPr>
          <p:cNvPr id="12" name="组合 109"/>
          <p:cNvGrpSpPr/>
          <p:nvPr/>
        </p:nvGrpSpPr>
        <p:grpSpPr>
          <a:xfrm>
            <a:off x="-324544" y="116632"/>
            <a:ext cx="6542686" cy="651944"/>
            <a:chOff x="121190" y="4599564"/>
            <a:chExt cx="6542686" cy="651944"/>
          </a:xfrm>
        </p:grpSpPr>
        <p:sp>
          <p:nvSpPr>
            <p:cNvPr id="13"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14" name="图片 13" descr="u=714968970,2342735455&amp;fm=27&amp;gp=0.jpg"/>
            <p:cNvPicPr/>
            <p:nvPr/>
          </p:nvPicPr>
          <p:blipFill>
            <a:blip r:embed="rId1"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5" name="TextBox 6"/>
            <p:cNvSpPr txBox="1">
              <a:spLocks noChangeArrowheads="1"/>
            </p:cNvSpPr>
            <p:nvPr/>
          </p:nvSpPr>
          <p:spPr bwMode="auto">
            <a:xfrm>
              <a:off x="121190" y="4599564"/>
              <a:ext cx="6542686"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3.4 </a:t>
              </a:r>
              <a:r>
                <a:rPr lang="zh-CN" altLang="en-US" sz="3600" b="1" dirty="0" smtClean="0">
                  <a:latin typeface="黑体" panose="02010609060101010101" pitchFamily="49" charset="-122"/>
                  <a:ea typeface="黑体" panose="02010609060101010101" pitchFamily="49" charset="-122"/>
                </a:rPr>
                <a:t>队列</a:t>
              </a:r>
              <a:r>
                <a:rPr lang="zh-CN" altLang="en-US" sz="3600" b="1" dirty="0">
                  <a:latin typeface="黑体" panose="02010609060101010101" pitchFamily="49" charset="-122"/>
                  <a:ea typeface="黑体" panose="02010609060101010101" pitchFamily="49" charset="-122"/>
                </a:rPr>
                <a:t>的应用</a:t>
              </a:r>
              <a:endParaRPr lang="zh-CN" altLang="en-US" sz="3600" b="1" dirty="0">
                <a:latin typeface="黑体" panose="02010609060101010101" pitchFamily="49" charset="-122"/>
                <a:ea typeface="黑体" panose="02010609060101010101" pitchFamily="49" charset="-122"/>
              </a:endParaRPr>
            </a:p>
          </p:txBody>
        </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80"/>
                                        </p:tgtEl>
                                        <p:attrNameLst>
                                          <p:attrName>style.visibility</p:attrName>
                                        </p:attrNameLst>
                                      </p:cBhvr>
                                      <p:to>
                                        <p:strVal val="visible"/>
                                      </p:to>
                                    </p:set>
                                    <p:animEffect transition="in" filter="blinds(horizontal)">
                                      <p:cBhvr>
                                        <p:cTn id="12" dur="500"/>
                                        <p:tgtEl>
                                          <p:spTgt spid="2458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17" dur="500"/>
                                        <p:tgtEl>
                                          <p:spTgt spid="2457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581">
                                            <p:txEl>
                                              <p:pRg st="0" end="0"/>
                                            </p:txEl>
                                          </p:spTgt>
                                        </p:tgtEl>
                                        <p:attrNameLst>
                                          <p:attrName>style.visibility</p:attrName>
                                        </p:attrNameLst>
                                      </p:cBhvr>
                                      <p:to>
                                        <p:strVal val="visible"/>
                                      </p:to>
                                    </p:set>
                                    <p:animEffect transition="in" filter="blinds(horizontal)">
                                      <p:cBhvr>
                                        <p:cTn id="22" dur="500"/>
                                        <p:tgtEl>
                                          <p:spTgt spid="2458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581">
                                            <p:txEl>
                                              <p:pRg st="1" end="1"/>
                                            </p:txEl>
                                          </p:spTgt>
                                        </p:tgtEl>
                                        <p:attrNameLst>
                                          <p:attrName>style.visibility</p:attrName>
                                        </p:attrNameLst>
                                      </p:cBhvr>
                                      <p:to>
                                        <p:strVal val="visible"/>
                                      </p:to>
                                    </p:set>
                                    <p:animEffect transition="in" filter="blinds(horizontal)">
                                      <p:cBhvr>
                                        <p:cTn id="27" dur="500"/>
                                        <p:tgtEl>
                                          <p:spTgt spid="24581">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581">
                                            <p:txEl>
                                              <p:pRg st="2" end="2"/>
                                            </p:txEl>
                                          </p:spTgt>
                                        </p:tgtEl>
                                        <p:attrNameLst>
                                          <p:attrName>style.visibility</p:attrName>
                                        </p:attrNameLst>
                                      </p:cBhvr>
                                      <p:to>
                                        <p:strVal val="visible"/>
                                      </p:to>
                                    </p:set>
                                    <p:animEffect transition="in" filter="blinds(horizontal)">
                                      <p:cBhvr>
                                        <p:cTn id="32" dur="500"/>
                                        <p:tgtEl>
                                          <p:spTgt spid="24581">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4581">
                                            <p:txEl>
                                              <p:pRg st="3" end="3"/>
                                            </p:txEl>
                                          </p:spTgt>
                                        </p:tgtEl>
                                        <p:attrNameLst>
                                          <p:attrName>style.visibility</p:attrName>
                                        </p:attrNameLst>
                                      </p:cBhvr>
                                      <p:to>
                                        <p:strVal val="visible"/>
                                      </p:to>
                                    </p:set>
                                    <p:animEffect transition="in" filter="blinds(horizontal)">
                                      <p:cBhvr>
                                        <p:cTn id="37" dur="500"/>
                                        <p:tgtEl>
                                          <p:spTgt spid="24581">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4582"/>
                                        </p:tgtEl>
                                        <p:attrNameLst>
                                          <p:attrName>style.visibility</p:attrName>
                                        </p:attrNameLst>
                                      </p:cBhvr>
                                      <p:to>
                                        <p:strVal val="visible"/>
                                      </p:to>
                                    </p:set>
                                    <p:animEffect transition="in" filter="blinds(horizontal)">
                                      <p:cBhvr>
                                        <p:cTn id="42" dur="500"/>
                                        <p:tgtEl>
                                          <p:spTgt spid="2458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4581">
                                            <p:txEl>
                                              <p:pRg st="4" end="4"/>
                                            </p:txEl>
                                          </p:spTgt>
                                        </p:tgtEl>
                                        <p:attrNameLst>
                                          <p:attrName>style.visibility</p:attrName>
                                        </p:attrNameLst>
                                      </p:cBhvr>
                                      <p:to>
                                        <p:strVal val="visible"/>
                                      </p:to>
                                    </p:set>
                                    <p:animEffect transition="in" filter="blinds(horizontal)">
                                      <p:cBhvr>
                                        <p:cTn id="47" dur="500"/>
                                        <p:tgtEl>
                                          <p:spTgt spid="24581">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4581">
                                            <p:txEl>
                                              <p:pRg st="5" end="5"/>
                                            </p:txEl>
                                          </p:spTgt>
                                        </p:tgtEl>
                                        <p:attrNameLst>
                                          <p:attrName>style.visibility</p:attrName>
                                        </p:attrNameLst>
                                      </p:cBhvr>
                                      <p:to>
                                        <p:strVal val="visible"/>
                                      </p:to>
                                    </p:set>
                                    <p:animEffect transition="in" filter="blinds(horizontal)">
                                      <p:cBhvr>
                                        <p:cTn id="52" dur="500"/>
                                        <p:tgtEl>
                                          <p:spTgt spid="24581">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4581">
                                            <p:txEl>
                                              <p:pRg st="6" end="6"/>
                                            </p:txEl>
                                          </p:spTgt>
                                        </p:tgtEl>
                                        <p:attrNameLst>
                                          <p:attrName>style.visibility</p:attrName>
                                        </p:attrNameLst>
                                      </p:cBhvr>
                                      <p:to>
                                        <p:strVal val="visible"/>
                                      </p:to>
                                    </p:set>
                                    <p:animEffect transition="in" filter="blinds(horizontal)">
                                      <p:cBhvr>
                                        <p:cTn id="57" dur="500"/>
                                        <p:tgtEl>
                                          <p:spTgt spid="2458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p:bldP spid="24580" grpId="0"/>
      <p:bldP spid="24581" grpId="0" uiExpand="1" build="allAtOnce"/>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内容占位符 25602"/>
          <p:cNvSpPr>
            <a:spLocks noGrp="1" noChangeArrowheads="1"/>
          </p:cNvSpPr>
          <p:nvPr>
            <p:ph idx="1"/>
          </p:nvPr>
        </p:nvSpPr>
        <p:spPr>
          <a:xfrm>
            <a:off x="457200" y="980729"/>
            <a:ext cx="8229600" cy="5112568"/>
          </a:xfrm>
        </p:spPr>
        <p:txBody>
          <a:bodyPr/>
          <a:lstStyle/>
          <a:p>
            <a:pPr lvl="1">
              <a:buClr>
                <a:srgbClr val="FF0000"/>
              </a:buClr>
            </a:pPr>
            <a:r>
              <a:rPr lang="zh-CN" altLang="en-US" sz="2200" b="1" dirty="0" smtClean="0"/>
              <a:t>为了由存放在队列中的某行的内容求得下一行的内容，需要在两者之间建立一个对应关系。</a:t>
            </a:r>
            <a:endParaRPr lang="zh-CN" altLang="en-US" sz="2200" b="1" dirty="0" smtClean="0"/>
          </a:p>
          <a:p>
            <a:pPr lvl="1">
              <a:buClr>
                <a:srgbClr val="FF0000"/>
              </a:buClr>
            </a:pPr>
            <a:r>
              <a:rPr lang="zh-CN" altLang="en-US" sz="2200" b="1" dirty="0" smtClean="0"/>
              <a:t>为便于求解，在每行的第一个位置添加一个</a:t>
            </a:r>
            <a:r>
              <a:rPr lang="en-US" altLang="zh-CN" sz="2200" b="1" dirty="0" smtClean="0"/>
              <a:t>0</a:t>
            </a:r>
            <a:r>
              <a:rPr lang="zh-CN" altLang="en-US" sz="2200" b="1" dirty="0" smtClean="0"/>
              <a:t>作为辅助。</a:t>
            </a:r>
            <a:endParaRPr lang="zh-CN" altLang="en-US" sz="2200" b="1" dirty="0" smtClean="0"/>
          </a:p>
          <a:p>
            <a:pPr lvl="1">
              <a:buClr>
                <a:srgbClr val="FF0000"/>
              </a:buClr>
            </a:pPr>
            <a:r>
              <a:rPr lang="zh-CN" altLang="en-US" sz="2200" b="1" dirty="0" smtClean="0"/>
              <a:t>例如，由第</a:t>
            </a:r>
            <a:r>
              <a:rPr lang="en-US" altLang="zh-CN" sz="2200" b="1" dirty="0" smtClean="0"/>
              <a:t>6</a:t>
            </a:r>
            <a:r>
              <a:rPr lang="zh-CN" altLang="en-US" sz="2200" b="1" dirty="0" smtClean="0"/>
              <a:t>行求解第</a:t>
            </a:r>
            <a:r>
              <a:rPr lang="en-US" altLang="zh-CN" sz="2200" b="1" dirty="0" smtClean="0"/>
              <a:t>7</a:t>
            </a:r>
            <a:r>
              <a:rPr lang="zh-CN" altLang="en-US" sz="2200" b="1" dirty="0" smtClean="0"/>
              <a:t>行的对应关系示意图如下所示。</a:t>
            </a:r>
            <a:endParaRPr lang="zh-CN" altLang="en-US" sz="2200" b="1" dirty="0" smtClean="0"/>
          </a:p>
          <a:p>
            <a:pPr>
              <a:spcBef>
                <a:spcPts val="0"/>
              </a:spcBef>
              <a:spcAft>
                <a:spcPts val="300"/>
              </a:spcAft>
              <a:buFont typeface="Wingdings" panose="05000000000000000000" pitchFamily="2" charset="2"/>
              <a:buNone/>
            </a:pPr>
            <a:r>
              <a:rPr lang="zh-CN" altLang="en-US" b="1" dirty="0" smtClean="0"/>
              <a:t>            </a:t>
            </a:r>
            <a:r>
              <a:rPr lang="en-US" altLang="zh-CN" b="1" i="1" dirty="0" smtClean="0"/>
              <a:t>s</a:t>
            </a:r>
            <a:r>
              <a:rPr lang="en-US" altLang="zh-CN" b="1" baseline="-25000" dirty="0" smtClean="0"/>
              <a:t>1</a:t>
            </a:r>
            <a:r>
              <a:rPr lang="en-US" altLang="zh-CN" b="1" dirty="0" smtClean="0"/>
              <a:t>     s</a:t>
            </a:r>
            <a:r>
              <a:rPr lang="en-US" altLang="zh-CN" b="1" baseline="-25000" dirty="0" smtClean="0"/>
              <a:t>2</a:t>
            </a:r>
            <a:endParaRPr lang="en-US" altLang="zh-CN" b="1" baseline="-25000" dirty="0" smtClean="0"/>
          </a:p>
          <a:p>
            <a:pPr>
              <a:buFont typeface="Wingdings" panose="05000000000000000000" pitchFamily="2" charset="2"/>
              <a:buNone/>
            </a:pPr>
            <a:r>
              <a:rPr lang="en-US" altLang="zh-CN" b="1" dirty="0" smtClean="0"/>
              <a:t>            0     1     5     10    10    5     1</a:t>
            </a:r>
            <a:endParaRPr lang="en-US" altLang="zh-CN" b="1" dirty="0" smtClean="0"/>
          </a:p>
          <a:p>
            <a:pPr>
              <a:buFont typeface="Wingdings" panose="05000000000000000000" pitchFamily="2" charset="2"/>
              <a:buNone/>
            </a:pPr>
            <a:r>
              <a:rPr lang="en-US" altLang="zh-CN" b="1" dirty="0" smtClean="0"/>
              <a:t>               1     6     15    20    15    6     1</a:t>
            </a:r>
            <a:endParaRPr lang="en-US" altLang="zh-CN" b="1" dirty="0" smtClean="0"/>
          </a:p>
          <a:p>
            <a:pPr lvl="1"/>
            <a:r>
              <a:rPr lang="zh-CN" altLang="en-US" b="1" dirty="0" smtClean="0"/>
              <a:t>新一行的最后一个不能由上一行求得，好在其值是确定的数</a:t>
            </a:r>
            <a:r>
              <a:rPr lang="en-US" altLang="zh-CN" b="1" dirty="0" smtClean="0"/>
              <a:t>1</a:t>
            </a:r>
            <a:r>
              <a:rPr lang="zh-CN" altLang="en-US" b="1" dirty="0" smtClean="0"/>
              <a:t>，只要直接添加上去就可以了。</a:t>
            </a:r>
            <a:endParaRPr lang="zh-CN" altLang="en-US" b="1" dirty="0" smtClean="0"/>
          </a:p>
        </p:txBody>
      </p:sp>
      <p:sp>
        <p:nvSpPr>
          <p:cNvPr id="25604" name="直接连接符 25603"/>
          <p:cNvSpPr>
            <a:spLocks noChangeShapeType="1"/>
          </p:cNvSpPr>
          <p:nvPr/>
        </p:nvSpPr>
        <p:spPr bwMode="auto">
          <a:xfrm>
            <a:off x="1835696" y="2924175"/>
            <a:ext cx="1042" cy="288107"/>
          </a:xfrm>
          <a:prstGeom prst="line">
            <a:avLst/>
          </a:prstGeom>
          <a:noFill/>
          <a:ln w="12700">
            <a:solidFill>
              <a:srgbClr val="FF0000"/>
            </a:solidFill>
            <a:rou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sp>
        <p:nvSpPr>
          <p:cNvPr id="25605" name="直接连接符 25604"/>
          <p:cNvSpPr>
            <a:spLocks noChangeShapeType="1"/>
          </p:cNvSpPr>
          <p:nvPr/>
        </p:nvSpPr>
        <p:spPr bwMode="auto">
          <a:xfrm flipH="1">
            <a:off x="2590799" y="2924175"/>
            <a:ext cx="0" cy="288107"/>
          </a:xfrm>
          <a:prstGeom prst="line">
            <a:avLst/>
          </a:prstGeom>
          <a:noFill/>
          <a:ln w="12700">
            <a:solidFill>
              <a:srgbClr val="FF0000"/>
            </a:solidFill>
            <a:rou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sp>
        <p:nvSpPr>
          <p:cNvPr id="25606" name="灯片编号占位符 2"/>
          <p:cNvSpPr>
            <a:spLocks noGrp="1" noChangeArrowheads="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8FF4B579-7A17-4F87-A437-1AC9AB06876E}" type="slidenum">
              <a:rPr lang="zh-CN" altLang="en-US" smtClean="0"/>
            </a:fld>
            <a:endParaRPr lang="zh-CN" altLang="en-US" smtClean="0"/>
          </a:p>
        </p:txBody>
      </p:sp>
      <p:grpSp>
        <p:nvGrpSpPr>
          <p:cNvPr id="9" name="组合 109"/>
          <p:cNvGrpSpPr/>
          <p:nvPr/>
        </p:nvGrpSpPr>
        <p:grpSpPr>
          <a:xfrm>
            <a:off x="-324544" y="116632"/>
            <a:ext cx="6542686" cy="651944"/>
            <a:chOff x="121190" y="4599564"/>
            <a:chExt cx="6542686" cy="651944"/>
          </a:xfrm>
        </p:grpSpPr>
        <p:sp>
          <p:nvSpPr>
            <p:cNvPr id="10"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11" name="图片 10" descr="u=714968970,2342735455&amp;fm=27&amp;gp=0.jpg"/>
            <p:cNvPicPr/>
            <p:nvPr/>
          </p:nvPicPr>
          <p:blipFill>
            <a:blip r:embed="rId1"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2" name="TextBox 6"/>
            <p:cNvSpPr txBox="1">
              <a:spLocks noChangeArrowheads="1"/>
            </p:cNvSpPr>
            <p:nvPr/>
          </p:nvSpPr>
          <p:spPr bwMode="auto">
            <a:xfrm>
              <a:off x="121190" y="4599564"/>
              <a:ext cx="6542686"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3.4 </a:t>
              </a:r>
              <a:r>
                <a:rPr lang="zh-CN" altLang="en-US" sz="3600" b="1" dirty="0" smtClean="0">
                  <a:latin typeface="黑体" panose="02010609060101010101" pitchFamily="49" charset="-122"/>
                  <a:ea typeface="黑体" panose="02010609060101010101" pitchFamily="49" charset="-122"/>
                </a:rPr>
                <a:t>队列</a:t>
              </a:r>
              <a:r>
                <a:rPr lang="zh-CN" altLang="en-US" sz="3600" b="1" dirty="0">
                  <a:latin typeface="黑体" panose="02010609060101010101" pitchFamily="49" charset="-122"/>
                  <a:ea typeface="黑体" panose="02010609060101010101" pitchFamily="49" charset="-122"/>
                </a:rPr>
                <a:t>的应用</a:t>
              </a:r>
              <a:endParaRPr lang="zh-CN" altLang="en-US" sz="3600" b="1" dirty="0">
                <a:latin typeface="黑体" panose="02010609060101010101" pitchFamily="49" charset="-122"/>
                <a:ea typeface="黑体" panose="02010609060101010101" pitchFamily="49" charset="-122"/>
              </a:endParaRPr>
            </a:p>
          </p:txBody>
        </p:sp>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blinds(horizontal)">
                                      <p:cBhvr>
                                        <p:cTn id="7" dur="5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blinds(horizontal)">
                                      <p:cBhvr>
                                        <p:cTn id="12" dur="5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blinds(horizontal)">
                                      <p:cBhvr>
                                        <p:cTn id="17" dur="5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blinds(horizontal)">
                                      <p:cBhvr>
                                        <p:cTn id="22" dur="500"/>
                                        <p:tgtEl>
                                          <p:spTgt spid="256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603">
                                            <p:txEl>
                                              <p:pRg st="4" end="4"/>
                                            </p:txEl>
                                          </p:spTgt>
                                        </p:tgtEl>
                                        <p:attrNameLst>
                                          <p:attrName>style.visibility</p:attrName>
                                        </p:attrNameLst>
                                      </p:cBhvr>
                                      <p:to>
                                        <p:strVal val="visible"/>
                                      </p:to>
                                    </p:set>
                                    <p:animEffect transition="in" filter="blinds(horizontal)">
                                      <p:cBhvr>
                                        <p:cTn id="27" dur="500"/>
                                        <p:tgtEl>
                                          <p:spTgt spid="256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5604"/>
                                        </p:tgtEl>
                                        <p:attrNameLst>
                                          <p:attrName>style.visibility</p:attrName>
                                        </p:attrNameLst>
                                      </p:cBhvr>
                                      <p:to>
                                        <p:strVal val="visible"/>
                                      </p:to>
                                    </p:set>
                                    <p:animEffect transition="in" filter="blinds(horizontal)">
                                      <p:cBhvr>
                                        <p:cTn id="32" dur="500"/>
                                        <p:tgtEl>
                                          <p:spTgt spid="25604"/>
                                        </p:tgtEl>
                                      </p:cBhvr>
                                    </p:animEffect>
                                  </p:childTnLst>
                                </p:cTn>
                              </p:par>
                              <p:par>
                                <p:cTn id="33" presetID="3" presetClass="entr" presetSubtype="10" fill="hold" nodeType="withEffect">
                                  <p:stCondLst>
                                    <p:cond delay="0"/>
                                  </p:stCondLst>
                                  <p:childTnLst>
                                    <p:set>
                                      <p:cBhvr>
                                        <p:cTn id="34" dur="1" fill="hold">
                                          <p:stCondLst>
                                            <p:cond delay="0"/>
                                          </p:stCondLst>
                                        </p:cTn>
                                        <p:tgtEl>
                                          <p:spTgt spid="25605"/>
                                        </p:tgtEl>
                                        <p:attrNameLst>
                                          <p:attrName>style.visibility</p:attrName>
                                        </p:attrNameLst>
                                      </p:cBhvr>
                                      <p:to>
                                        <p:strVal val="visible"/>
                                      </p:to>
                                    </p:set>
                                    <p:animEffect transition="in" filter="blinds(horizontal)">
                                      <p:cBhvr>
                                        <p:cTn id="35" dur="500"/>
                                        <p:tgtEl>
                                          <p:spTgt spid="25605"/>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5603">
                                            <p:txEl>
                                              <p:pRg st="5" end="5"/>
                                            </p:txEl>
                                          </p:spTgt>
                                        </p:tgtEl>
                                        <p:attrNameLst>
                                          <p:attrName>style.visibility</p:attrName>
                                        </p:attrNameLst>
                                      </p:cBhvr>
                                      <p:to>
                                        <p:strVal val="visible"/>
                                      </p:to>
                                    </p:set>
                                    <p:animEffect transition="in" filter="blinds(horizontal)">
                                      <p:cBhvr>
                                        <p:cTn id="40" dur="500"/>
                                        <p:tgtEl>
                                          <p:spTgt spid="2560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5603">
                                            <p:txEl>
                                              <p:pRg st="6" end="6"/>
                                            </p:txEl>
                                          </p:spTgt>
                                        </p:tgtEl>
                                        <p:attrNameLst>
                                          <p:attrName>style.visibility</p:attrName>
                                        </p:attrNameLst>
                                      </p:cBhvr>
                                      <p:to>
                                        <p:strVal val="visible"/>
                                      </p:to>
                                    </p:set>
                                    <p:animEffect transition="in" filter="blinds(horizontal)">
                                      <p:cBhvr>
                                        <p:cTn id="45" dur="500"/>
                                        <p:tgtEl>
                                          <p:spTgt spid="256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内容占位符 26626"/>
          <p:cNvSpPr>
            <a:spLocks noGrp="1" noChangeArrowheads="1"/>
          </p:cNvSpPr>
          <p:nvPr>
            <p:ph idx="1"/>
          </p:nvPr>
        </p:nvSpPr>
        <p:spPr>
          <a:xfrm>
            <a:off x="432073" y="980728"/>
            <a:ext cx="8469134" cy="5606959"/>
          </a:xfrm>
          <a:ln>
            <a:solidFill>
              <a:schemeClr val="accent2"/>
            </a:solidFill>
            <a:miter lim="800000"/>
          </a:ln>
        </p:spPr>
        <p:txBody>
          <a:bodyPr/>
          <a:lstStyle/>
          <a:p>
            <a:pPr>
              <a:spcBef>
                <a:spcPts val="600"/>
              </a:spcBef>
              <a:buClr>
                <a:srgbClr val="FF0000"/>
              </a:buClr>
              <a:buFont typeface="Wingdings" panose="05000000000000000000" pitchFamily="2" charset="2"/>
              <a:buChar char="n"/>
            </a:pPr>
            <a:r>
              <a:rPr lang="zh-CN" altLang="en-US" sz="2200" b="1" dirty="0" smtClean="0"/>
              <a:t>由此可得算法如下：</a:t>
            </a:r>
            <a:endParaRPr lang="en-US" altLang="zh-CN" sz="2200" b="1" dirty="0" smtClean="0"/>
          </a:p>
          <a:p>
            <a:pPr>
              <a:spcBef>
                <a:spcPts val="1200"/>
              </a:spcBef>
              <a:buFont typeface="Wingdings" panose="05000000000000000000" pitchFamily="2" charset="2"/>
              <a:buNone/>
            </a:pPr>
            <a:endParaRPr lang="en-US" altLang="zh-CN" sz="1800" b="1" dirty="0" smtClean="0">
              <a:solidFill>
                <a:srgbClr val="0000FF"/>
              </a:solidFill>
            </a:endParaRPr>
          </a:p>
          <a:p>
            <a:pPr>
              <a:spcBef>
                <a:spcPts val="1200"/>
              </a:spcBef>
              <a:buFont typeface="Wingdings" panose="05000000000000000000" pitchFamily="2" charset="2"/>
              <a:buNone/>
            </a:pPr>
            <a:r>
              <a:rPr lang="en-US" altLang="zh-CN" sz="1800" b="1" dirty="0" smtClean="0">
                <a:solidFill>
                  <a:srgbClr val="0000FF"/>
                </a:solidFill>
              </a:rPr>
              <a:t>void</a:t>
            </a:r>
            <a:r>
              <a:rPr lang="en-US" altLang="zh-CN" sz="1800" b="1" dirty="0" smtClean="0"/>
              <a:t>  </a:t>
            </a:r>
            <a:r>
              <a:rPr lang="en-US" altLang="zh-CN" sz="1800" b="1" dirty="0" err="1" smtClean="0"/>
              <a:t>Out_Number</a:t>
            </a:r>
            <a:r>
              <a:rPr lang="en-US" altLang="zh-CN" sz="1800" b="1" dirty="0" smtClean="0"/>
              <a:t>(</a:t>
            </a:r>
            <a:r>
              <a:rPr lang="en-US" altLang="zh-CN" sz="1800" b="1" dirty="0" err="1" smtClean="0">
                <a:solidFill>
                  <a:srgbClr val="0000FF"/>
                </a:solidFill>
              </a:rPr>
              <a:t>int</a:t>
            </a:r>
            <a:r>
              <a:rPr lang="en-US" altLang="zh-CN" sz="1800" b="1" dirty="0" smtClean="0"/>
              <a:t> </a:t>
            </a:r>
            <a:r>
              <a:rPr lang="en-US" altLang="zh-CN" sz="1800" b="1" i="1" dirty="0" smtClean="0"/>
              <a:t>n</a:t>
            </a:r>
            <a:r>
              <a:rPr lang="en-US" altLang="zh-CN" sz="1800" b="1" dirty="0" smtClean="0"/>
              <a:t>)                                 // </a:t>
            </a:r>
            <a:r>
              <a:rPr lang="zh-CN" altLang="en-US" sz="1800" b="1" dirty="0" smtClean="0"/>
              <a:t>利用队列</a:t>
            </a:r>
            <a:r>
              <a:rPr lang="en-US" altLang="zh-CN" sz="1800" b="1" dirty="0" smtClean="0"/>
              <a:t>Q</a:t>
            </a:r>
            <a:r>
              <a:rPr lang="zh-CN" altLang="en-US" sz="1800" b="1" dirty="0" smtClean="0"/>
              <a:t>打印</a:t>
            </a:r>
            <a:r>
              <a:rPr lang="en-US" altLang="zh-CN" sz="1800" b="1" i="1" dirty="0" smtClean="0"/>
              <a:t>n</a:t>
            </a:r>
            <a:r>
              <a:rPr lang="zh-CN" altLang="en-US" sz="1800" b="1" dirty="0" smtClean="0"/>
              <a:t>行杨辉三角形 </a:t>
            </a:r>
            <a:endParaRPr lang="zh-CN" altLang="en-US" sz="1800" b="1" dirty="0" smtClean="0"/>
          </a:p>
          <a:p>
            <a:pPr>
              <a:lnSpc>
                <a:spcPct val="80000"/>
              </a:lnSpc>
              <a:buFont typeface="Wingdings" panose="05000000000000000000" pitchFamily="2" charset="2"/>
              <a:buNone/>
            </a:pPr>
            <a:r>
              <a:rPr lang="en-US" altLang="zh-CN" sz="1800" b="1" dirty="0" smtClean="0"/>
              <a:t>{  </a:t>
            </a:r>
            <a:r>
              <a:rPr lang="en-US" altLang="zh-CN" sz="1800" b="1" dirty="0" err="1" smtClean="0">
                <a:solidFill>
                  <a:srgbClr val="0000FF"/>
                </a:solidFill>
              </a:rPr>
              <a:t>int</a:t>
            </a:r>
            <a:r>
              <a:rPr lang="en-US" altLang="zh-CN" sz="1800" b="1" dirty="0" smtClean="0"/>
              <a:t> </a:t>
            </a:r>
            <a:r>
              <a:rPr lang="en-US" altLang="zh-CN" sz="1800" b="1" i="1" dirty="0" smtClean="0"/>
              <a:t>s</a:t>
            </a:r>
            <a:r>
              <a:rPr lang="en-US" altLang="zh-CN" sz="1800" b="1" baseline="-25000" dirty="0" smtClean="0"/>
              <a:t>1</a:t>
            </a:r>
            <a:r>
              <a:rPr lang="en-US" altLang="zh-CN" sz="1800" b="1" dirty="0" smtClean="0"/>
              <a:t>, </a:t>
            </a:r>
            <a:r>
              <a:rPr lang="en-US" altLang="zh-CN" sz="1800" b="1" i="1" dirty="0" smtClean="0"/>
              <a:t>s</a:t>
            </a:r>
            <a:r>
              <a:rPr lang="en-US" altLang="zh-CN" sz="1800" b="1" baseline="-25000" dirty="0" smtClean="0"/>
              <a:t>2</a:t>
            </a:r>
            <a:r>
              <a:rPr lang="en-US" altLang="zh-CN" sz="1800" b="1" dirty="0" smtClean="0"/>
              <a:t>;  Queue Q;                                       // </a:t>
            </a:r>
            <a:r>
              <a:rPr lang="zh-CN" altLang="en-US" sz="1800" b="1" dirty="0" smtClean="0"/>
              <a:t>用</a:t>
            </a:r>
            <a:r>
              <a:rPr lang="en-US" altLang="zh-CN" sz="1800" b="1" dirty="0" smtClean="0"/>
              <a:t>Queue</a:t>
            </a:r>
            <a:r>
              <a:rPr lang="zh-CN" altLang="en-US" sz="1800" b="1" dirty="0" smtClean="0"/>
              <a:t>代表某种队列类型</a:t>
            </a:r>
            <a:endParaRPr lang="zh-CN" altLang="en-US" sz="1800" b="1" dirty="0" smtClean="0"/>
          </a:p>
          <a:p>
            <a:pPr>
              <a:lnSpc>
                <a:spcPct val="80000"/>
              </a:lnSpc>
              <a:buFont typeface="Wingdings" panose="05000000000000000000" pitchFamily="2" charset="2"/>
              <a:buNone/>
            </a:pPr>
            <a:r>
              <a:rPr lang="zh-CN" altLang="en-US" sz="1800" b="1" dirty="0" smtClean="0"/>
              <a:t>   </a:t>
            </a:r>
            <a:r>
              <a:rPr lang="en-US" altLang="zh-CN" sz="1800" b="1" dirty="0" err="1" smtClean="0">
                <a:solidFill>
                  <a:srgbClr val="0000FF"/>
                </a:solidFill>
              </a:rPr>
              <a:t>error_code</a:t>
            </a:r>
            <a:r>
              <a:rPr lang="en-US" altLang="zh-CN" sz="1800" b="1" dirty="0" smtClean="0"/>
              <a:t> </a:t>
            </a:r>
            <a:r>
              <a:rPr lang="en-US" altLang="zh-CN" sz="1800" b="1" dirty="0" err="1" smtClean="0"/>
              <a:t>Ec</a:t>
            </a:r>
            <a:r>
              <a:rPr lang="en-US" altLang="zh-CN" sz="1800" b="1" dirty="0" smtClean="0"/>
              <a:t>;                                               // </a:t>
            </a:r>
            <a:r>
              <a:rPr lang="zh-CN" altLang="en-US" sz="1800" b="1" dirty="0" smtClean="0"/>
              <a:t>定义错误类型代码</a:t>
            </a:r>
            <a:endParaRPr lang="zh-CN" altLang="en-US" sz="1800" b="1" dirty="0" smtClean="0"/>
          </a:p>
          <a:p>
            <a:pPr>
              <a:lnSpc>
                <a:spcPct val="80000"/>
              </a:lnSpc>
              <a:buFont typeface="Wingdings" panose="05000000000000000000" pitchFamily="2" charset="2"/>
              <a:buNone/>
            </a:pPr>
            <a:r>
              <a:rPr lang="en-US" altLang="zh-CN" sz="1800" b="1" dirty="0" smtClean="0"/>
              <a:t>   </a:t>
            </a:r>
            <a:r>
              <a:rPr lang="en-US" altLang="zh-CN" sz="1800" b="1" dirty="0" err="1" smtClean="0">
                <a:solidFill>
                  <a:srgbClr val="0000FF"/>
                </a:solidFill>
              </a:rPr>
              <a:t>cout</a:t>
            </a:r>
            <a:r>
              <a:rPr lang="en-US" altLang="zh-CN" sz="1800" b="1" dirty="0" smtClean="0"/>
              <a:t>&lt;&lt;1&lt;&lt;</a:t>
            </a:r>
            <a:r>
              <a:rPr lang="en-US" altLang="zh-CN" sz="1800" b="1" dirty="0" err="1" smtClean="0">
                <a:solidFill>
                  <a:srgbClr val="0000FF"/>
                </a:solidFill>
              </a:rPr>
              <a:t>endl</a:t>
            </a:r>
            <a:r>
              <a:rPr lang="en-US" altLang="zh-CN" sz="1800" b="1" dirty="0" smtClean="0"/>
              <a:t>;                                             // </a:t>
            </a:r>
            <a:r>
              <a:rPr lang="zh-CN" altLang="en-US" sz="1800" b="1" dirty="0" smtClean="0"/>
              <a:t>输出第一行上的</a:t>
            </a:r>
            <a:r>
              <a:rPr lang="en-US" altLang="zh-CN" sz="1800" b="1" dirty="0" smtClean="0"/>
              <a:t>1 </a:t>
            </a:r>
            <a:endParaRPr lang="en-US" altLang="zh-CN" sz="1800" b="1" dirty="0" smtClean="0"/>
          </a:p>
          <a:p>
            <a:pPr>
              <a:lnSpc>
                <a:spcPct val="80000"/>
              </a:lnSpc>
              <a:buFont typeface="Wingdings" panose="05000000000000000000" pitchFamily="2" charset="2"/>
              <a:buNone/>
            </a:pPr>
            <a:r>
              <a:rPr lang="en-US" altLang="zh-CN" sz="1800" b="1" dirty="0" smtClean="0"/>
              <a:t>   </a:t>
            </a:r>
            <a:r>
              <a:rPr lang="en-US" altLang="zh-CN" sz="1800" b="1" dirty="0" err="1" smtClean="0"/>
              <a:t>Ec</a:t>
            </a:r>
            <a:r>
              <a:rPr lang="en-US" altLang="zh-CN" sz="1800" b="1" dirty="0" smtClean="0"/>
              <a:t>=</a:t>
            </a:r>
            <a:r>
              <a:rPr lang="en-US" altLang="zh-CN" sz="1800" b="1" dirty="0" err="1" smtClean="0"/>
              <a:t>Q.Append</a:t>
            </a:r>
            <a:r>
              <a:rPr lang="en-US" altLang="zh-CN" sz="1800" b="1" dirty="0" smtClean="0"/>
              <a:t>(1);                                          // </a:t>
            </a:r>
            <a:r>
              <a:rPr lang="zh-CN" altLang="en-US" sz="1800" b="1" dirty="0" smtClean="0"/>
              <a:t>所输出的</a:t>
            </a:r>
            <a:r>
              <a:rPr lang="en-US" altLang="zh-CN" sz="1800" b="1" dirty="0" smtClean="0"/>
              <a:t>1</a:t>
            </a:r>
            <a:r>
              <a:rPr lang="zh-CN" altLang="en-US" sz="1800" b="1" dirty="0" smtClean="0"/>
              <a:t>入队</a:t>
            </a:r>
            <a:endParaRPr lang="zh-CN" altLang="en-US" sz="1800" b="1" dirty="0" smtClean="0"/>
          </a:p>
          <a:p>
            <a:pPr>
              <a:lnSpc>
                <a:spcPct val="80000"/>
              </a:lnSpc>
              <a:buFont typeface="Wingdings" panose="05000000000000000000" pitchFamily="2" charset="2"/>
              <a:buNone/>
            </a:pPr>
            <a:r>
              <a:rPr lang="zh-CN" altLang="en-US" sz="1800" b="1" dirty="0" smtClean="0"/>
              <a:t>     </a:t>
            </a:r>
            <a:r>
              <a:rPr lang="en-US" altLang="zh-CN" sz="1800" b="1" dirty="0" smtClean="0">
                <a:solidFill>
                  <a:srgbClr val="0000FF"/>
                </a:solidFill>
              </a:rPr>
              <a:t>for</a:t>
            </a:r>
            <a:r>
              <a:rPr lang="en-US" altLang="zh-CN" sz="1800" b="1" dirty="0" smtClean="0"/>
              <a:t>(</a:t>
            </a:r>
            <a:r>
              <a:rPr lang="en-US" altLang="zh-CN" sz="1800" b="1" dirty="0" err="1" smtClean="0">
                <a:solidFill>
                  <a:srgbClr val="0000FF"/>
                </a:solidFill>
              </a:rPr>
              <a:t>int</a:t>
            </a:r>
            <a:r>
              <a:rPr lang="en-US" altLang="zh-CN" sz="1800" b="1" dirty="0" smtClean="0"/>
              <a:t> </a:t>
            </a:r>
            <a:r>
              <a:rPr lang="en-US" altLang="zh-CN" sz="1800" b="1" i="1" dirty="0" err="1" smtClean="0"/>
              <a:t>i</a:t>
            </a:r>
            <a:r>
              <a:rPr lang="en-US" altLang="zh-CN" sz="1800" b="1" i="1" dirty="0" smtClean="0"/>
              <a:t> </a:t>
            </a:r>
            <a:r>
              <a:rPr lang="en-US" altLang="zh-CN" sz="1800" b="1" dirty="0" smtClean="0"/>
              <a:t>= 2; </a:t>
            </a:r>
            <a:r>
              <a:rPr lang="en-US" altLang="zh-CN" sz="1800" b="1" i="1" dirty="0" err="1" smtClean="0"/>
              <a:t>i</a:t>
            </a:r>
            <a:r>
              <a:rPr lang="en-US" altLang="zh-CN" sz="1800" b="1" dirty="0" smtClean="0"/>
              <a:t>&lt;= </a:t>
            </a:r>
            <a:r>
              <a:rPr lang="en-US" altLang="zh-CN" sz="1800" b="1" i="1" dirty="0" smtClean="0"/>
              <a:t>n</a:t>
            </a:r>
            <a:r>
              <a:rPr lang="en-US" altLang="zh-CN" sz="1800" b="1" dirty="0" smtClean="0"/>
              <a:t>; </a:t>
            </a:r>
            <a:r>
              <a:rPr lang="en-US" altLang="zh-CN" sz="1800" b="1" i="1" dirty="0" err="1" smtClean="0"/>
              <a:t>i</a:t>
            </a:r>
            <a:r>
              <a:rPr lang="en-US" altLang="zh-CN" sz="1800" b="1" dirty="0" smtClean="0"/>
              <a:t>++ )                              // </a:t>
            </a:r>
            <a:r>
              <a:rPr lang="zh-CN" altLang="en-US" sz="1800" b="1" dirty="0" smtClean="0"/>
              <a:t>依次计算并输出第</a:t>
            </a:r>
            <a:r>
              <a:rPr lang="en-US" altLang="zh-CN" sz="1800" b="1" dirty="0" smtClean="0"/>
              <a:t>2~</a:t>
            </a:r>
            <a:r>
              <a:rPr lang="en-US" altLang="zh-CN" sz="1800" b="1" i="1" dirty="0" smtClean="0"/>
              <a:t>i</a:t>
            </a:r>
            <a:r>
              <a:rPr lang="zh-CN" altLang="en-US" sz="1800" b="1" dirty="0" smtClean="0"/>
              <a:t>行上的数据</a:t>
            </a:r>
            <a:endParaRPr lang="zh-CN" altLang="en-US" sz="1800" b="1" dirty="0" smtClean="0"/>
          </a:p>
          <a:p>
            <a:pPr>
              <a:lnSpc>
                <a:spcPct val="80000"/>
              </a:lnSpc>
              <a:buFont typeface="Wingdings" panose="05000000000000000000" pitchFamily="2" charset="2"/>
              <a:buNone/>
            </a:pPr>
            <a:r>
              <a:rPr lang="zh-CN" altLang="en-US" sz="1800" b="1" dirty="0" smtClean="0"/>
              <a:t>      </a:t>
            </a:r>
            <a:r>
              <a:rPr lang="en-US" altLang="zh-CN" sz="1800" b="1" dirty="0" smtClean="0"/>
              <a:t>{  </a:t>
            </a:r>
            <a:r>
              <a:rPr lang="en-US" altLang="zh-CN" sz="1800" b="1" i="1" dirty="0" smtClean="0"/>
              <a:t>s</a:t>
            </a:r>
            <a:r>
              <a:rPr lang="en-US" altLang="zh-CN" sz="1800" b="1" baseline="-25000" dirty="0" smtClean="0"/>
              <a:t>1 </a:t>
            </a:r>
            <a:r>
              <a:rPr lang="en-US" altLang="zh-CN" sz="1800" b="1" dirty="0" smtClean="0"/>
              <a:t>=0;                                                         // </a:t>
            </a:r>
            <a:r>
              <a:rPr lang="zh-CN" altLang="en-US" sz="1800" b="1" dirty="0" smtClean="0"/>
              <a:t>存放前一个出队的数</a:t>
            </a:r>
            <a:endParaRPr lang="zh-CN" altLang="en-US" sz="1800" b="1" dirty="0" smtClean="0"/>
          </a:p>
          <a:p>
            <a:pPr>
              <a:lnSpc>
                <a:spcPct val="80000"/>
              </a:lnSpc>
              <a:buFont typeface="Wingdings" panose="05000000000000000000" pitchFamily="2" charset="2"/>
              <a:buNone/>
            </a:pPr>
            <a:r>
              <a:rPr lang="en-US" altLang="zh-CN" sz="1800" b="1" dirty="0" smtClean="0"/>
              <a:t>         </a:t>
            </a:r>
            <a:r>
              <a:rPr lang="en-US" altLang="zh-CN" sz="1800" b="1" dirty="0" smtClean="0">
                <a:solidFill>
                  <a:srgbClr val="0000FF"/>
                </a:solidFill>
              </a:rPr>
              <a:t>for</a:t>
            </a:r>
            <a:r>
              <a:rPr lang="en-US" altLang="zh-CN" sz="1800" b="1" dirty="0" smtClean="0"/>
              <a:t>(</a:t>
            </a:r>
            <a:r>
              <a:rPr lang="en-US" altLang="zh-CN" sz="1800" b="1" dirty="0" err="1" smtClean="0">
                <a:solidFill>
                  <a:srgbClr val="0000FF"/>
                </a:solidFill>
              </a:rPr>
              <a:t>int</a:t>
            </a:r>
            <a:r>
              <a:rPr lang="en-US" altLang="zh-CN" sz="1800" b="1" dirty="0" smtClean="0"/>
              <a:t> </a:t>
            </a:r>
            <a:r>
              <a:rPr lang="en-US" altLang="zh-CN" sz="1800" b="1" i="1" dirty="0" smtClean="0"/>
              <a:t>j </a:t>
            </a:r>
            <a:r>
              <a:rPr lang="en-US" altLang="zh-CN" sz="1800" b="1" dirty="0" smtClean="0"/>
              <a:t>= 1; </a:t>
            </a:r>
            <a:r>
              <a:rPr lang="en-US" altLang="zh-CN" sz="1800" b="1" i="1" dirty="0" smtClean="0"/>
              <a:t>j </a:t>
            </a:r>
            <a:r>
              <a:rPr lang="en-US" altLang="zh-CN" sz="1800" b="1" dirty="0" smtClean="0"/>
              <a:t>&lt;= </a:t>
            </a:r>
            <a:r>
              <a:rPr lang="en-US" altLang="zh-CN" sz="1800" b="1" i="1" dirty="0" smtClean="0"/>
              <a:t>i</a:t>
            </a:r>
            <a:r>
              <a:rPr lang="en-US" altLang="zh-CN" sz="1800" b="1" dirty="0" smtClean="0"/>
              <a:t>-1; </a:t>
            </a:r>
            <a:r>
              <a:rPr lang="en-US" altLang="zh-CN" sz="1800" b="1" i="1" dirty="0" err="1" smtClean="0"/>
              <a:t>j</a:t>
            </a:r>
            <a:r>
              <a:rPr lang="en-US" altLang="zh-CN" sz="1800" b="1" dirty="0" err="1" smtClean="0"/>
              <a:t>++</a:t>
            </a:r>
            <a:r>
              <a:rPr lang="en-US" altLang="zh-CN" sz="1800" b="1" dirty="0" smtClean="0"/>
              <a:t> )                      // </a:t>
            </a:r>
            <a:r>
              <a:rPr lang="zh-CN" altLang="en-US" sz="1800" b="1" dirty="0" smtClean="0"/>
              <a:t>计算并输出第</a:t>
            </a:r>
            <a:r>
              <a:rPr lang="en-US" altLang="zh-CN" sz="1800" b="1" i="1" dirty="0" err="1" smtClean="0"/>
              <a:t>i</a:t>
            </a:r>
            <a:r>
              <a:rPr lang="zh-CN" altLang="en-US" sz="1800" b="1" dirty="0" smtClean="0"/>
              <a:t>行上前 </a:t>
            </a:r>
            <a:r>
              <a:rPr lang="en-US" altLang="zh-CN" sz="1800" b="1" i="1" dirty="0" smtClean="0"/>
              <a:t>i</a:t>
            </a:r>
            <a:r>
              <a:rPr lang="en-US" altLang="zh-CN" sz="1800" b="1" dirty="0" smtClean="0"/>
              <a:t>-1 </a:t>
            </a:r>
            <a:r>
              <a:rPr lang="zh-CN" altLang="en-US" sz="1800" b="1" dirty="0" smtClean="0"/>
              <a:t>个数据</a:t>
            </a:r>
            <a:endParaRPr lang="zh-CN" altLang="en-US" sz="1800" b="1" dirty="0" smtClean="0"/>
          </a:p>
          <a:p>
            <a:pPr>
              <a:lnSpc>
                <a:spcPct val="80000"/>
              </a:lnSpc>
              <a:buFont typeface="Wingdings" panose="05000000000000000000" pitchFamily="2" charset="2"/>
              <a:buNone/>
            </a:pPr>
            <a:r>
              <a:rPr lang="en-US" altLang="zh-CN" sz="1800" b="1" dirty="0" smtClean="0"/>
              <a:t>         {  </a:t>
            </a:r>
            <a:r>
              <a:rPr lang="en-US" altLang="zh-CN" sz="1800" b="1" dirty="0" err="1" smtClean="0"/>
              <a:t>Ec</a:t>
            </a:r>
            <a:r>
              <a:rPr lang="en-US" altLang="zh-CN" sz="1800" b="1" dirty="0" smtClean="0"/>
              <a:t>= </a:t>
            </a:r>
            <a:r>
              <a:rPr lang="en-US" altLang="zh-CN" sz="1800" b="1" dirty="0" err="1" smtClean="0"/>
              <a:t>Q.Get_front</a:t>
            </a:r>
            <a:r>
              <a:rPr lang="en-US" altLang="zh-CN" sz="1800" b="1" dirty="0" smtClean="0"/>
              <a:t>(</a:t>
            </a:r>
            <a:r>
              <a:rPr lang="en-US" altLang="zh-CN" sz="1800" b="1" i="1" dirty="0" smtClean="0"/>
              <a:t>s</a:t>
            </a:r>
            <a:r>
              <a:rPr lang="en-US" altLang="zh-CN" sz="1800" b="1" baseline="-25000" dirty="0" smtClean="0"/>
              <a:t>2</a:t>
            </a:r>
            <a:r>
              <a:rPr lang="en-US" altLang="zh-CN" sz="1800" b="1" dirty="0" smtClean="0"/>
              <a:t>);  </a:t>
            </a:r>
            <a:r>
              <a:rPr lang="en-US" altLang="zh-CN" sz="1800" b="1" dirty="0" err="1" smtClean="0"/>
              <a:t>Ec</a:t>
            </a:r>
            <a:r>
              <a:rPr lang="en-US" altLang="zh-CN" sz="1800" b="1" dirty="0" smtClean="0"/>
              <a:t>=</a:t>
            </a:r>
            <a:r>
              <a:rPr lang="en-US" altLang="zh-CN" sz="1800" b="1" dirty="0" err="1" smtClean="0"/>
              <a:t>Q.Serve</a:t>
            </a:r>
            <a:r>
              <a:rPr lang="en-US" altLang="zh-CN" sz="1800" b="1" dirty="0" smtClean="0"/>
              <a:t>( ); // </a:t>
            </a:r>
            <a:r>
              <a:rPr lang="zh-CN" altLang="en-US" sz="1800" b="1" dirty="0" smtClean="0"/>
              <a:t>取队头元素</a:t>
            </a:r>
            <a:endParaRPr lang="zh-CN" altLang="en-US" sz="1800" b="1" dirty="0" smtClean="0"/>
          </a:p>
          <a:p>
            <a:pPr>
              <a:lnSpc>
                <a:spcPct val="80000"/>
              </a:lnSpc>
              <a:buFont typeface="Wingdings" panose="05000000000000000000" pitchFamily="2" charset="2"/>
              <a:buNone/>
            </a:pPr>
            <a:r>
              <a:rPr lang="zh-CN" altLang="en-US" sz="1800" b="1" dirty="0" smtClean="0"/>
              <a:t>             </a:t>
            </a:r>
            <a:r>
              <a:rPr lang="en-US" altLang="zh-CN" sz="1800" b="1" dirty="0" err="1" smtClean="0"/>
              <a:t>cout</a:t>
            </a:r>
            <a:r>
              <a:rPr lang="en-US" altLang="zh-CN" sz="1800" b="1" dirty="0" smtClean="0"/>
              <a:t>&lt;&lt;</a:t>
            </a:r>
            <a:r>
              <a:rPr lang="en-US" altLang="zh-CN" sz="1800" b="1" i="1" dirty="0"/>
              <a:t> s</a:t>
            </a:r>
            <a:r>
              <a:rPr lang="en-US" altLang="zh-CN" sz="1800" b="1" baseline="-25000" dirty="0"/>
              <a:t>1 </a:t>
            </a:r>
            <a:r>
              <a:rPr lang="en-US" altLang="zh-CN" sz="1800" b="1" dirty="0" smtClean="0"/>
              <a:t>+</a:t>
            </a:r>
            <a:r>
              <a:rPr lang="en-US" altLang="zh-CN" sz="1800" b="1" i="1" dirty="0"/>
              <a:t> </a:t>
            </a:r>
            <a:r>
              <a:rPr lang="en-US" altLang="zh-CN" sz="1800" b="1" i="1" dirty="0" smtClean="0"/>
              <a:t>s</a:t>
            </a:r>
            <a:r>
              <a:rPr lang="en-US" altLang="zh-CN" sz="1800" b="1" baseline="-25000" dirty="0" smtClean="0"/>
              <a:t>2</a:t>
            </a:r>
            <a:r>
              <a:rPr lang="en-US" altLang="zh-CN" sz="1800" b="1" dirty="0" smtClean="0"/>
              <a:t>;                                       // </a:t>
            </a:r>
            <a:r>
              <a:rPr lang="zh-CN" altLang="en-US" sz="1800" b="1" dirty="0" smtClean="0"/>
              <a:t>计算并输出当前行中的一个元素</a:t>
            </a:r>
            <a:endParaRPr lang="zh-CN" altLang="en-US" sz="1800" b="1" dirty="0" smtClean="0"/>
          </a:p>
          <a:p>
            <a:pPr>
              <a:lnSpc>
                <a:spcPct val="80000"/>
              </a:lnSpc>
              <a:buFont typeface="Wingdings" panose="05000000000000000000" pitchFamily="2" charset="2"/>
              <a:buNone/>
            </a:pPr>
            <a:r>
              <a:rPr lang="zh-CN" altLang="en-US" sz="1800" b="1" dirty="0" smtClean="0"/>
              <a:t>             </a:t>
            </a:r>
            <a:r>
              <a:rPr lang="en-US" altLang="zh-CN" sz="1800" b="1" dirty="0" err="1" smtClean="0"/>
              <a:t>Ec</a:t>
            </a:r>
            <a:r>
              <a:rPr lang="en-US" altLang="zh-CN" sz="1800" b="1" dirty="0" smtClean="0"/>
              <a:t>=</a:t>
            </a:r>
            <a:r>
              <a:rPr lang="en-US" altLang="zh-CN" sz="1800" b="1" dirty="0" err="1" smtClean="0"/>
              <a:t>Q.Append</a:t>
            </a:r>
            <a:r>
              <a:rPr lang="en-US" altLang="zh-CN" sz="1800" b="1" dirty="0" smtClean="0"/>
              <a:t>(</a:t>
            </a:r>
            <a:r>
              <a:rPr lang="en-US" altLang="zh-CN" sz="1800" b="1" i="1" dirty="0" smtClean="0"/>
              <a:t>s</a:t>
            </a:r>
            <a:r>
              <a:rPr lang="en-US" altLang="zh-CN" sz="1800" b="1" baseline="-25000" dirty="0" smtClean="0"/>
              <a:t>1 </a:t>
            </a:r>
            <a:r>
              <a:rPr lang="en-US" altLang="zh-CN" sz="1800" b="1" dirty="0" smtClean="0"/>
              <a:t>+</a:t>
            </a:r>
            <a:r>
              <a:rPr lang="en-US" altLang="zh-CN" sz="1800" b="1" i="1" dirty="0"/>
              <a:t> </a:t>
            </a:r>
            <a:r>
              <a:rPr lang="en-US" altLang="zh-CN" sz="1800" b="1" i="1" dirty="0" smtClean="0"/>
              <a:t>s</a:t>
            </a:r>
            <a:r>
              <a:rPr lang="en-US" altLang="zh-CN" sz="1800" b="1" baseline="-25000" dirty="0" smtClean="0"/>
              <a:t>2</a:t>
            </a:r>
            <a:r>
              <a:rPr lang="en-US" altLang="zh-CN" sz="1800" b="1" dirty="0" smtClean="0"/>
              <a:t>);                        // </a:t>
            </a:r>
            <a:r>
              <a:rPr lang="zh-CN" altLang="en-US" sz="1800" b="1" dirty="0" smtClean="0"/>
              <a:t>所输出的当前行中的元素入队</a:t>
            </a:r>
            <a:endParaRPr lang="zh-CN" altLang="en-US" sz="1800" b="1" dirty="0" smtClean="0"/>
          </a:p>
          <a:p>
            <a:pPr>
              <a:lnSpc>
                <a:spcPct val="80000"/>
              </a:lnSpc>
              <a:buFont typeface="Wingdings" panose="05000000000000000000" pitchFamily="2" charset="2"/>
              <a:buNone/>
            </a:pPr>
            <a:r>
              <a:rPr lang="zh-CN" altLang="en-US" sz="1800" b="1" dirty="0" smtClean="0"/>
              <a:t>             </a:t>
            </a:r>
            <a:r>
              <a:rPr lang="en-US" altLang="zh-CN" sz="1800" b="1" i="1" dirty="0" smtClean="0"/>
              <a:t>s</a:t>
            </a:r>
            <a:r>
              <a:rPr lang="en-US" altLang="zh-CN" sz="1800" b="1" baseline="-25000" dirty="0" smtClean="0"/>
              <a:t>1 </a:t>
            </a:r>
            <a:r>
              <a:rPr lang="en-US" altLang="zh-CN" sz="1800" b="1" dirty="0" smtClean="0"/>
              <a:t>=</a:t>
            </a:r>
            <a:r>
              <a:rPr lang="en-US" altLang="zh-CN" sz="1800" b="1" i="1" dirty="0"/>
              <a:t> </a:t>
            </a:r>
            <a:r>
              <a:rPr lang="en-US" altLang="zh-CN" sz="1800" b="1" i="1" dirty="0" smtClean="0"/>
              <a:t>s</a:t>
            </a:r>
            <a:r>
              <a:rPr lang="en-US" altLang="zh-CN" sz="1800" b="1" baseline="-25000" dirty="0" smtClean="0"/>
              <a:t>2</a:t>
            </a:r>
            <a:r>
              <a:rPr lang="en-US" altLang="zh-CN" sz="1800" b="1" dirty="0" smtClean="0"/>
              <a:t>;                                                   // </a:t>
            </a:r>
            <a:r>
              <a:rPr lang="zh-CN" altLang="en-US" sz="1800" b="1" dirty="0" smtClean="0"/>
              <a:t>调整变量的值</a:t>
            </a:r>
            <a:endParaRPr lang="zh-CN" altLang="en-US" sz="1800" b="1" dirty="0" smtClean="0"/>
          </a:p>
          <a:p>
            <a:pPr>
              <a:lnSpc>
                <a:spcPct val="80000"/>
              </a:lnSpc>
              <a:buFont typeface="Wingdings" panose="05000000000000000000" pitchFamily="2" charset="2"/>
              <a:buNone/>
            </a:pPr>
            <a:r>
              <a:rPr lang="en-US" altLang="zh-CN" sz="1800" b="1" dirty="0" smtClean="0"/>
              <a:t>          }</a:t>
            </a:r>
            <a:endParaRPr lang="en-US" altLang="zh-CN" sz="1800" b="1" dirty="0" smtClean="0"/>
          </a:p>
          <a:p>
            <a:pPr>
              <a:lnSpc>
                <a:spcPct val="80000"/>
              </a:lnSpc>
              <a:buFont typeface="Wingdings" panose="05000000000000000000" pitchFamily="2" charset="2"/>
              <a:buNone/>
            </a:pPr>
            <a:r>
              <a:rPr lang="en-US" altLang="zh-CN" sz="1800" b="1" dirty="0" smtClean="0">
                <a:solidFill>
                  <a:srgbClr val="0000FF"/>
                </a:solidFill>
              </a:rPr>
              <a:t>        </a:t>
            </a:r>
            <a:r>
              <a:rPr lang="en-US" altLang="zh-CN" sz="1800" b="1" dirty="0" err="1" smtClean="0">
                <a:solidFill>
                  <a:srgbClr val="0000FF"/>
                </a:solidFill>
              </a:rPr>
              <a:t>cout</a:t>
            </a:r>
            <a:r>
              <a:rPr lang="en-US" altLang="zh-CN" sz="1800" b="1" dirty="0" smtClean="0"/>
              <a:t>&lt;&lt;1&lt;&lt;</a:t>
            </a:r>
            <a:r>
              <a:rPr lang="en-US" altLang="zh-CN" sz="1800" b="1" dirty="0" err="1" smtClean="0">
                <a:solidFill>
                  <a:srgbClr val="0000FF"/>
                </a:solidFill>
              </a:rPr>
              <a:t>endl</a:t>
            </a:r>
            <a:r>
              <a:rPr lang="en-US" altLang="zh-CN" sz="1800" b="1" dirty="0" smtClean="0"/>
              <a:t>;                                        // </a:t>
            </a:r>
            <a:r>
              <a:rPr lang="zh-CN" altLang="en-US" sz="1800" b="1" dirty="0" smtClean="0"/>
              <a:t>输出当前行中的最后一个元素</a:t>
            </a:r>
            <a:r>
              <a:rPr lang="en-US" altLang="zh-CN" sz="1800" b="1" dirty="0" smtClean="0"/>
              <a:t>1</a:t>
            </a:r>
            <a:r>
              <a:rPr lang="zh-CN" altLang="en-US" sz="1800" b="1" dirty="0" smtClean="0"/>
              <a:t>并换行</a:t>
            </a:r>
            <a:endParaRPr lang="zh-CN" altLang="en-US" sz="1800" b="1" dirty="0" smtClean="0"/>
          </a:p>
          <a:p>
            <a:pPr>
              <a:lnSpc>
                <a:spcPct val="80000"/>
              </a:lnSpc>
              <a:buFont typeface="Wingdings" panose="05000000000000000000" pitchFamily="2" charset="2"/>
              <a:buNone/>
            </a:pPr>
            <a:r>
              <a:rPr lang="en-US" altLang="zh-CN" sz="1800" b="1" dirty="0" smtClean="0"/>
              <a:t>        </a:t>
            </a:r>
            <a:r>
              <a:rPr lang="en-US" altLang="zh-CN" sz="1800" b="1" dirty="0" err="1" smtClean="0"/>
              <a:t>Ec</a:t>
            </a:r>
            <a:r>
              <a:rPr lang="en-US" altLang="zh-CN" sz="1800" b="1" dirty="0" smtClean="0"/>
              <a:t>=</a:t>
            </a:r>
            <a:r>
              <a:rPr lang="en-US" altLang="zh-CN" sz="1800" b="1" dirty="0" err="1" smtClean="0"/>
              <a:t>Q.Append</a:t>
            </a:r>
            <a:r>
              <a:rPr lang="en-US" altLang="zh-CN" sz="1800" b="1" dirty="0" smtClean="0"/>
              <a:t>(1);                                     // </a:t>
            </a:r>
            <a:r>
              <a:rPr lang="zh-CN" altLang="en-US" sz="1800" b="1" dirty="0" smtClean="0"/>
              <a:t>本行最后的</a:t>
            </a:r>
            <a:r>
              <a:rPr lang="en-US" altLang="zh-CN" sz="1800" b="1" dirty="0" smtClean="0"/>
              <a:t>1</a:t>
            </a:r>
            <a:r>
              <a:rPr lang="zh-CN" altLang="en-US" sz="1800" b="1" dirty="0" smtClean="0"/>
              <a:t>入队</a:t>
            </a:r>
            <a:endParaRPr lang="zh-CN" altLang="en-US" sz="1800" b="1" dirty="0" smtClean="0"/>
          </a:p>
          <a:p>
            <a:pPr>
              <a:lnSpc>
                <a:spcPct val="80000"/>
              </a:lnSpc>
              <a:spcBef>
                <a:spcPts val="0"/>
              </a:spcBef>
              <a:buFont typeface="Wingdings" panose="05000000000000000000" pitchFamily="2" charset="2"/>
              <a:buNone/>
            </a:pPr>
            <a:r>
              <a:rPr lang="en-US" altLang="zh-CN" sz="1800" b="1" dirty="0" smtClean="0"/>
              <a:t>     }</a:t>
            </a:r>
            <a:endParaRPr lang="en-US" altLang="zh-CN" sz="1800" b="1" dirty="0" smtClean="0"/>
          </a:p>
          <a:p>
            <a:pPr>
              <a:lnSpc>
                <a:spcPct val="80000"/>
              </a:lnSpc>
              <a:spcBef>
                <a:spcPts val="0"/>
              </a:spcBef>
              <a:buFont typeface="Wingdings" panose="05000000000000000000" pitchFamily="2" charset="2"/>
              <a:buNone/>
            </a:pPr>
            <a:r>
              <a:rPr lang="en-US" altLang="zh-CN" sz="1800" b="1" dirty="0" smtClean="0"/>
              <a:t>}</a:t>
            </a:r>
            <a:endParaRPr lang="zh-CN" altLang="en-US" sz="1800" b="1" dirty="0" smtClean="0"/>
          </a:p>
        </p:txBody>
      </p:sp>
      <p:grpSp>
        <p:nvGrpSpPr>
          <p:cNvPr id="3" name="组合 2"/>
          <p:cNvGrpSpPr/>
          <p:nvPr/>
        </p:nvGrpSpPr>
        <p:grpSpPr>
          <a:xfrm>
            <a:off x="4788024" y="980728"/>
            <a:ext cx="3744912" cy="936104"/>
            <a:chOff x="5399088" y="666049"/>
            <a:chExt cx="3744912" cy="1000274"/>
          </a:xfrm>
        </p:grpSpPr>
        <p:sp>
          <p:nvSpPr>
            <p:cNvPr id="26628" name="文本框 26627"/>
            <p:cNvSpPr txBox="1">
              <a:spLocks noChangeArrowheads="1"/>
            </p:cNvSpPr>
            <p:nvPr/>
          </p:nvSpPr>
          <p:spPr bwMode="auto">
            <a:xfrm>
              <a:off x="5399088" y="666049"/>
              <a:ext cx="3744912" cy="1000274"/>
            </a:xfrm>
            <a:prstGeom prst="rect">
              <a:avLst/>
            </a:prstGeom>
            <a:noFill/>
            <a:ln w="9525">
              <a:solidFill>
                <a:srgbClr val="FF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spcAft>
                  <a:spcPts val="600"/>
                </a:spcAft>
              </a:pPr>
              <a:r>
                <a:rPr lang="en-US" altLang="zh-CN" dirty="0">
                  <a:latin typeface="Arial" panose="020B0604020202020204" pitchFamily="34" charset="0"/>
                </a:rPr>
                <a:t>  </a:t>
              </a:r>
              <a:r>
                <a:rPr lang="en-US" altLang="zh-CN" i="1" dirty="0">
                  <a:latin typeface="Arial" panose="020B0604020202020204" pitchFamily="34" charset="0"/>
                </a:rPr>
                <a:t>s</a:t>
              </a:r>
              <a:r>
                <a:rPr lang="en-US" altLang="zh-CN" baseline="-25000" dirty="0">
                  <a:latin typeface="Arial" panose="020B0604020202020204" pitchFamily="34" charset="0"/>
                </a:rPr>
                <a:t>1</a:t>
              </a:r>
              <a:r>
                <a:rPr lang="en-US" altLang="zh-CN" dirty="0">
                  <a:latin typeface="Arial" panose="020B0604020202020204" pitchFamily="34" charset="0"/>
                </a:rPr>
                <a:t>    </a:t>
              </a:r>
              <a:r>
                <a:rPr lang="en-US" altLang="zh-CN" i="1" dirty="0">
                  <a:latin typeface="Arial" panose="020B0604020202020204" pitchFamily="34" charset="0"/>
                </a:rPr>
                <a:t>s</a:t>
              </a:r>
              <a:r>
                <a:rPr lang="en-US" altLang="zh-CN" baseline="-25000" dirty="0">
                  <a:latin typeface="Arial" panose="020B0604020202020204" pitchFamily="34" charset="0"/>
                </a:rPr>
                <a:t>2</a:t>
              </a:r>
              <a:endParaRPr lang="en-US" altLang="zh-CN" baseline="-25000" dirty="0">
                <a:latin typeface="Arial" panose="020B0604020202020204" pitchFamily="34" charset="0"/>
              </a:endParaRPr>
            </a:p>
            <a:p>
              <a:pPr eaLnBrk="0" hangingPunct="0"/>
              <a:r>
                <a:rPr lang="en-US" altLang="zh-CN" dirty="0">
                  <a:latin typeface="Arial" panose="020B0604020202020204" pitchFamily="34" charset="0"/>
                </a:rPr>
                <a:t>   0     1     5     10    10    5     1</a:t>
              </a:r>
              <a:endParaRPr lang="en-US" altLang="zh-CN" dirty="0">
                <a:latin typeface="Arial" panose="020B0604020202020204" pitchFamily="34" charset="0"/>
              </a:endParaRPr>
            </a:p>
            <a:p>
              <a:pPr eaLnBrk="0" hangingPunct="0"/>
              <a:r>
                <a:rPr lang="en-US" altLang="zh-CN" dirty="0">
                  <a:latin typeface="Arial" panose="020B0604020202020204" pitchFamily="34" charset="0"/>
                </a:rPr>
                <a:t>       1     6     15    20    15    6     1</a:t>
              </a:r>
              <a:endParaRPr lang="zh-CN" altLang="en-US" dirty="0">
                <a:latin typeface="Arial" panose="020B0604020202020204" pitchFamily="34" charset="0"/>
              </a:endParaRPr>
            </a:p>
          </p:txBody>
        </p:sp>
        <p:sp>
          <p:nvSpPr>
            <p:cNvPr id="26629" name="直接连接符 26628"/>
            <p:cNvSpPr>
              <a:spLocks noChangeShapeType="1"/>
            </p:cNvSpPr>
            <p:nvPr/>
          </p:nvSpPr>
          <p:spPr bwMode="auto">
            <a:xfrm>
              <a:off x="5724128" y="944875"/>
              <a:ext cx="0" cy="141331"/>
            </a:xfrm>
            <a:prstGeom prst="line">
              <a:avLst/>
            </a:prstGeom>
            <a:noFill/>
            <a:ln w="12700">
              <a:solidFill>
                <a:srgbClr val="FF0000"/>
              </a:solidFill>
              <a:rou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sp>
          <p:nvSpPr>
            <p:cNvPr id="26630" name="直接连接符 26629"/>
            <p:cNvSpPr>
              <a:spLocks noChangeShapeType="1"/>
            </p:cNvSpPr>
            <p:nvPr/>
          </p:nvSpPr>
          <p:spPr bwMode="auto">
            <a:xfrm>
              <a:off x="6146134" y="944875"/>
              <a:ext cx="1" cy="144016"/>
            </a:xfrm>
            <a:prstGeom prst="line">
              <a:avLst/>
            </a:prstGeom>
            <a:noFill/>
            <a:ln w="12700">
              <a:solidFill>
                <a:srgbClr val="FF0000"/>
              </a:solidFill>
              <a:rou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grpSp>
      <p:sp>
        <p:nvSpPr>
          <p:cNvPr id="26631" name="灯片编号占位符 2"/>
          <p:cNvSpPr>
            <a:spLocks noGrp="1" noChangeArrowheads="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5C8B6D2C-1E7F-48C0-84A4-0A208E2B7381}" type="slidenum">
              <a:rPr lang="zh-CN" altLang="en-US" smtClean="0"/>
            </a:fld>
            <a:endParaRPr lang="zh-CN" altLang="en-US" smtClean="0"/>
          </a:p>
        </p:txBody>
      </p:sp>
      <p:sp>
        <p:nvSpPr>
          <p:cNvPr id="11" name="Freeform 5"/>
          <p:cNvSpPr/>
          <p:nvPr/>
        </p:nvSpPr>
        <p:spPr bwMode="auto">
          <a:xfrm>
            <a:off x="511192" y="117939"/>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12" name="图片 11" descr="u=714968970,2342735455&amp;fm=27&amp;gp=0.jpg"/>
          <p:cNvPicPr/>
          <p:nvPr/>
        </p:nvPicPr>
        <p:blipFill>
          <a:blip r:embed="rId1" cstate="print">
            <a:clrChange>
              <a:clrFrom>
                <a:srgbClr val="FFFFFF"/>
              </a:clrFrom>
              <a:clrTo>
                <a:srgbClr val="FFFFFF">
                  <a:alpha val="0"/>
                </a:srgbClr>
              </a:clrTo>
            </a:clrChange>
          </a:blip>
          <a:stretch>
            <a:fillRect/>
          </a:stretch>
        </p:blipFill>
        <p:spPr>
          <a:xfrm>
            <a:off x="711947" y="257965"/>
            <a:ext cx="436227" cy="409944"/>
          </a:xfrm>
          <a:prstGeom prst="rect">
            <a:avLst/>
          </a:prstGeom>
        </p:spPr>
      </p:pic>
      <p:sp>
        <p:nvSpPr>
          <p:cNvPr id="13" name="TextBox 6"/>
          <p:cNvSpPr txBox="1">
            <a:spLocks noChangeArrowheads="1"/>
          </p:cNvSpPr>
          <p:nvPr/>
        </p:nvSpPr>
        <p:spPr bwMode="auto">
          <a:xfrm>
            <a:off x="-396552" y="93487"/>
            <a:ext cx="6542686"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3.4 </a:t>
            </a:r>
            <a:r>
              <a:rPr lang="zh-CN" altLang="en-US" sz="3600" b="1" dirty="0" smtClean="0">
                <a:latin typeface="黑体" panose="02010609060101010101" pitchFamily="49" charset="-122"/>
                <a:ea typeface="黑体" panose="02010609060101010101" pitchFamily="49" charset="-122"/>
              </a:rPr>
              <a:t>队列</a:t>
            </a:r>
            <a:r>
              <a:rPr lang="zh-CN" altLang="en-US" sz="3600" b="1" dirty="0">
                <a:latin typeface="黑体" panose="02010609060101010101" pitchFamily="49" charset="-122"/>
                <a:ea typeface="黑体" panose="02010609060101010101" pitchFamily="49" charset="-122"/>
              </a:rPr>
              <a:t>的应用</a:t>
            </a:r>
            <a:endParaRPr lang="zh-CN" altLang="en-US" sz="3600" b="1" dirty="0">
              <a:latin typeface="黑体" panose="02010609060101010101" pitchFamily="49" charset="-122"/>
              <a:ea typeface="黑体" panose="02010609060101010101" pitchFamily="49" charset="-122"/>
            </a:endParaRP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7">
                                            <p:bg/>
                                          </p:spTgt>
                                        </p:tgtEl>
                                        <p:attrNameLst>
                                          <p:attrName>style.visibility</p:attrName>
                                        </p:attrNameLst>
                                      </p:cBhvr>
                                      <p:to>
                                        <p:strVal val="visible"/>
                                      </p:to>
                                    </p:set>
                                    <p:animEffect transition="in" filter="blinds(horizontal)">
                                      <p:cBhvr>
                                        <p:cTn id="7" dur="500"/>
                                        <p:tgtEl>
                                          <p:spTgt spid="26627">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627">
                                            <p:txEl>
                                              <p:pRg st="0" end="0"/>
                                            </p:txEl>
                                          </p:spTgt>
                                        </p:tgtEl>
                                        <p:attrNameLst>
                                          <p:attrName>style.visibility</p:attrName>
                                        </p:attrNameLst>
                                      </p:cBhvr>
                                      <p:to>
                                        <p:strVal val="visible"/>
                                      </p:to>
                                    </p:set>
                                    <p:animEffect transition="in" filter="blinds(horizontal)">
                                      <p:cBhvr>
                                        <p:cTn id="12" dur="500"/>
                                        <p:tgtEl>
                                          <p:spTgt spid="266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627">
                                            <p:txEl>
                                              <p:pRg st="2" end="2"/>
                                            </p:txEl>
                                          </p:spTgt>
                                        </p:tgtEl>
                                        <p:attrNameLst>
                                          <p:attrName>style.visibility</p:attrName>
                                        </p:attrNameLst>
                                      </p:cBhvr>
                                      <p:to>
                                        <p:strVal val="visible"/>
                                      </p:to>
                                    </p:set>
                                    <p:animEffect transition="in" filter="blinds(horizontal)">
                                      <p:cBhvr>
                                        <p:cTn id="17" dur="500"/>
                                        <p:tgtEl>
                                          <p:spTgt spid="266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627">
                                            <p:txEl>
                                              <p:pRg st="3" end="3"/>
                                            </p:txEl>
                                          </p:spTgt>
                                        </p:tgtEl>
                                        <p:attrNameLst>
                                          <p:attrName>style.visibility</p:attrName>
                                        </p:attrNameLst>
                                      </p:cBhvr>
                                      <p:to>
                                        <p:strVal val="visible"/>
                                      </p:to>
                                    </p:set>
                                    <p:animEffect transition="in" filter="blinds(horizontal)">
                                      <p:cBhvr>
                                        <p:cTn id="22" dur="500"/>
                                        <p:tgtEl>
                                          <p:spTgt spid="266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6627">
                                            <p:txEl>
                                              <p:pRg st="4" end="4"/>
                                            </p:txEl>
                                          </p:spTgt>
                                        </p:tgtEl>
                                        <p:attrNameLst>
                                          <p:attrName>style.visibility</p:attrName>
                                        </p:attrNameLst>
                                      </p:cBhvr>
                                      <p:to>
                                        <p:strVal val="visible"/>
                                      </p:to>
                                    </p:set>
                                    <p:animEffect transition="in" filter="blinds(horizontal)">
                                      <p:cBhvr>
                                        <p:cTn id="27" dur="500"/>
                                        <p:tgtEl>
                                          <p:spTgt spid="266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6627">
                                            <p:txEl>
                                              <p:pRg st="5" end="5"/>
                                            </p:txEl>
                                          </p:spTgt>
                                        </p:tgtEl>
                                        <p:attrNameLst>
                                          <p:attrName>style.visibility</p:attrName>
                                        </p:attrNameLst>
                                      </p:cBhvr>
                                      <p:to>
                                        <p:strVal val="visible"/>
                                      </p:to>
                                    </p:set>
                                    <p:animEffect transition="in" filter="blinds(horizontal)">
                                      <p:cBhvr>
                                        <p:cTn id="32" dur="500"/>
                                        <p:tgtEl>
                                          <p:spTgt spid="266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6627">
                                            <p:txEl>
                                              <p:pRg st="6" end="6"/>
                                            </p:txEl>
                                          </p:spTgt>
                                        </p:tgtEl>
                                        <p:attrNameLst>
                                          <p:attrName>style.visibility</p:attrName>
                                        </p:attrNameLst>
                                      </p:cBhvr>
                                      <p:to>
                                        <p:strVal val="visible"/>
                                      </p:to>
                                    </p:set>
                                    <p:animEffect transition="in" filter="blinds(horizontal)">
                                      <p:cBhvr>
                                        <p:cTn id="37" dur="500"/>
                                        <p:tgtEl>
                                          <p:spTgt spid="2662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6627">
                                            <p:txEl>
                                              <p:pRg st="7" end="7"/>
                                            </p:txEl>
                                          </p:spTgt>
                                        </p:tgtEl>
                                        <p:attrNameLst>
                                          <p:attrName>style.visibility</p:attrName>
                                        </p:attrNameLst>
                                      </p:cBhvr>
                                      <p:to>
                                        <p:strVal val="visible"/>
                                      </p:to>
                                    </p:set>
                                    <p:animEffect transition="in" filter="blinds(horizontal)">
                                      <p:cBhvr>
                                        <p:cTn id="42" dur="500"/>
                                        <p:tgtEl>
                                          <p:spTgt spid="2662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6627">
                                            <p:txEl>
                                              <p:pRg st="8" end="8"/>
                                            </p:txEl>
                                          </p:spTgt>
                                        </p:tgtEl>
                                        <p:attrNameLst>
                                          <p:attrName>style.visibility</p:attrName>
                                        </p:attrNameLst>
                                      </p:cBhvr>
                                      <p:to>
                                        <p:strVal val="visible"/>
                                      </p:to>
                                    </p:set>
                                    <p:animEffect transition="in" filter="blinds(horizontal)">
                                      <p:cBhvr>
                                        <p:cTn id="47" dur="500"/>
                                        <p:tgtEl>
                                          <p:spTgt spid="2662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6627">
                                            <p:txEl>
                                              <p:pRg st="9" end="9"/>
                                            </p:txEl>
                                          </p:spTgt>
                                        </p:tgtEl>
                                        <p:attrNameLst>
                                          <p:attrName>style.visibility</p:attrName>
                                        </p:attrNameLst>
                                      </p:cBhvr>
                                      <p:to>
                                        <p:strVal val="visible"/>
                                      </p:to>
                                    </p:set>
                                    <p:animEffect transition="in" filter="blinds(horizontal)">
                                      <p:cBhvr>
                                        <p:cTn id="52" dur="500"/>
                                        <p:tgtEl>
                                          <p:spTgt spid="2662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6627">
                                            <p:txEl>
                                              <p:pRg st="10" end="10"/>
                                            </p:txEl>
                                          </p:spTgt>
                                        </p:tgtEl>
                                        <p:attrNameLst>
                                          <p:attrName>style.visibility</p:attrName>
                                        </p:attrNameLst>
                                      </p:cBhvr>
                                      <p:to>
                                        <p:strVal val="visible"/>
                                      </p:to>
                                    </p:set>
                                    <p:animEffect transition="in" filter="blinds(horizontal)">
                                      <p:cBhvr>
                                        <p:cTn id="57" dur="500"/>
                                        <p:tgtEl>
                                          <p:spTgt spid="2662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6627">
                                            <p:txEl>
                                              <p:pRg st="11" end="11"/>
                                            </p:txEl>
                                          </p:spTgt>
                                        </p:tgtEl>
                                        <p:attrNameLst>
                                          <p:attrName>style.visibility</p:attrName>
                                        </p:attrNameLst>
                                      </p:cBhvr>
                                      <p:to>
                                        <p:strVal val="visible"/>
                                      </p:to>
                                    </p:set>
                                    <p:animEffect transition="in" filter="blinds(horizontal)">
                                      <p:cBhvr>
                                        <p:cTn id="62" dur="500"/>
                                        <p:tgtEl>
                                          <p:spTgt spid="26627">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6627">
                                            <p:txEl>
                                              <p:pRg st="12" end="12"/>
                                            </p:txEl>
                                          </p:spTgt>
                                        </p:tgtEl>
                                        <p:attrNameLst>
                                          <p:attrName>style.visibility</p:attrName>
                                        </p:attrNameLst>
                                      </p:cBhvr>
                                      <p:to>
                                        <p:strVal val="visible"/>
                                      </p:to>
                                    </p:set>
                                    <p:animEffect transition="in" filter="blinds(horizontal)">
                                      <p:cBhvr>
                                        <p:cTn id="67" dur="500"/>
                                        <p:tgtEl>
                                          <p:spTgt spid="26627">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6627">
                                            <p:txEl>
                                              <p:pRg st="13" end="13"/>
                                            </p:txEl>
                                          </p:spTgt>
                                        </p:tgtEl>
                                        <p:attrNameLst>
                                          <p:attrName>style.visibility</p:attrName>
                                        </p:attrNameLst>
                                      </p:cBhvr>
                                      <p:to>
                                        <p:strVal val="visible"/>
                                      </p:to>
                                    </p:set>
                                    <p:animEffect transition="in" filter="blinds(horizontal)">
                                      <p:cBhvr>
                                        <p:cTn id="72" dur="500"/>
                                        <p:tgtEl>
                                          <p:spTgt spid="26627">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6627">
                                            <p:txEl>
                                              <p:pRg st="14" end="14"/>
                                            </p:txEl>
                                          </p:spTgt>
                                        </p:tgtEl>
                                        <p:attrNameLst>
                                          <p:attrName>style.visibility</p:attrName>
                                        </p:attrNameLst>
                                      </p:cBhvr>
                                      <p:to>
                                        <p:strVal val="visible"/>
                                      </p:to>
                                    </p:set>
                                    <p:animEffect transition="in" filter="blinds(horizontal)">
                                      <p:cBhvr>
                                        <p:cTn id="77" dur="500"/>
                                        <p:tgtEl>
                                          <p:spTgt spid="26627">
                                            <p:txEl>
                                              <p:pRg st="14" end="14"/>
                                            </p:txEl>
                                          </p:spTgt>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26627">
                                            <p:txEl>
                                              <p:pRg st="15" end="15"/>
                                            </p:txEl>
                                          </p:spTgt>
                                        </p:tgtEl>
                                        <p:attrNameLst>
                                          <p:attrName>style.visibility</p:attrName>
                                        </p:attrNameLst>
                                      </p:cBhvr>
                                      <p:to>
                                        <p:strVal val="visible"/>
                                      </p:to>
                                    </p:set>
                                    <p:animEffect transition="in" filter="blinds(horizontal)">
                                      <p:cBhvr>
                                        <p:cTn id="80" dur="500"/>
                                        <p:tgtEl>
                                          <p:spTgt spid="26627">
                                            <p:txEl>
                                              <p:pRg st="15" end="15"/>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26627">
                                            <p:txEl>
                                              <p:pRg st="16" end="16"/>
                                            </p:txEl>
                                          </p:spTgt>
                                        </p:tgtEl>
                                        <p:attrNameLst>
                                          <p:attrName>style.visibility</p:attrName>
                                        </p:attrNameLst>
                                      </p:cBhvr>
                                      <p:to>
                                        <p:strVal val="visible"/>
                                      </p:to>
                                    </p:set>
                                    <p:animEffect transition="in" filter="blinds(horizontal)">
                                      <p:cBhvr>
                                        <p:cTn id="85" dur="500"/>
                                        <p:tgtEl>
                                          <p:spTgt spid="26627">
                                            <p:txEl>
                                              <p:pRg st="16" end="16"/>
                                            </p:txEl>
                                          </p:spTgt>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26627">
                                            <p:txEl>
                                              <p:pRg st="17" end="17"/>
                                            </p:txEl>
                                          </p:spTgt>
                                        </p:tgtEl>
                                        <p:attrNameLst>
                                          <p:attrName>style.visibility</p:attrName>
                                        </p:attrNameLst>
                                      </p:cBhvr>
                                      <p:to>
                                        <p:strVal val="visible"/>
                                      </p:to>
                                    </p:set>
                                    <p:animEffect transition="in" filter="blinds(horizontal)">
                                      <p:cBhvr>
                                        <p:cTn id="88" dur="500"/>
                                        <p:tgtEl>
                                          <p:spTgt spid="26627">
                                            <p:txEl>
                                              <p:pRg st="17" end="17"/>
                                            </p:txEl>
                                          </p:spTgt>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26627">
                                            <p:txEl>
                                              <p:pRg st="18" end="18"/>
                                            </p:txEl>
                                          </p:spTgt>
                                        </p:tgtEl>
                                        <p:attrNameLst>
                                          <p:attrName>style.visibility</p:attrName>
                                        </p:attrNameLst>
                                      </p:cBhvr>
                                      <p:to>
                                        <p:strVal val="visible"/>
                                      </p:to>
                                    </p:set>
                                    <p:animEffect transition="in" filter="blinds(horizontal)">
                                      <p:cBhvr>
                                        <p:cTn id="91" dur="500"/>
                                        <p:tgtEl>
                                          <p:spTgt spid="26627">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animBg="1"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07"/>
          <p:cNvGrpSpPr/>
          <p:nvPr/>
        </p:nvGrpSpPr>
        <p:grpSpPr>
          <a:xfrm>
            <a:off x="543012" y="93590"/>
            <a:ext cx="4087592" cy="684275"/>
            <a:chOff x="939802" y="5062184"/>
            <a:chExt cx="4087592" cy="684275"/>
          </a:xfrm>
        </p:grpSpPr>
        <p:grpSp>
          <p:nvGrpSpPr>
            <p:cNvPr id="5" name="组合 33"/>
            <p:cNvGrpSpPr/>
            <p:nvPr/>
          </p:nvGrpSpPr>
          <p:grpSpPr>
            <a:xfrm>
              <a:off x="939802" y="5098728"/>
              <a:ext cx="813499" cy="647731"/>
              <a:chOff x="6068613" y="2138334"/>
              <a:chExt cx="412166" cy="348468"/>
            </a:xfrm>
          </p:grpSpPr>
          <p:sp>
            <p:nvSpPr>
              <p:cNvPr id="7" name="Freeform 5"/>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dirty="0">
                  <a:ea typeface="微软雅黑" panose="020B0503020204020204" pitchFamily="34" charset="-122"/>
                </a:endParaRPr>
              </a:p>
            </p:txBody>
          </p:sp>
          <p:sp>
            <p:nvSpPr>
              <p:cNvPr id="8" name="KSO_Shape"/>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3600" dirty="0">
                  <a:solidFill>
                    <a:srgbClr val="FFFFFF"/>
                  </a:solidFill>
                  <a:ea typeface="微软雅黑" panose="020B0503020204020204" pitchFamily="34" charset="-122"/>
                </a:endParaRPr>
              </a:p>
            </p:txBody>
          </p:sp>
        </p:grpSp>
        <p:sp>
          <p:nvSpPr>
            <p:cNvPr id="6" name="TextBox 6"/>
            <p:cNvSpPr txBox="1">
              <a:spLocks noChangeArrowheads="1"/>
            </p:cNvSpPr>
            <p:nvPr/>
          </p:nvSpPr>
          <p:spPr bwMode="auto">
            <a:xfrm>
              <a:off x="1520154" y="5062184"/>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3.5  </a:t>
              </a:r>
              <a:r>
                <a:rPr lang="zh-CN" altLang="en-US" sz="3600" b="1" dirty="0">
                  <a:latin typeface="Times New Roman" panose="02020603050405020304" pitchFamily="18" charset="0"/>
                  <a:ea typeface="黑体" panose="02010609060101010101" pitchFamily="49" charset="-122"/>
                </a:rPr>
                <a:t>本章小结</a:t>
              </a:r>
              <a:endParaRPr lang="zh-CN" altLang="en-US" sz="3600" b="1" dirty="0">
                <a:latin typeface="Times New Roman" panose="02020603050405020304" pitchFamily="18" charset="0"/>
                <a:ea typeface="黑体" panose="02010609060101010101" pitchFamily="49" charset="-122"/>
              </a:endParaRPr>
            </a:p>
          </p:txBody>
        </p:sp>
      </p:grpSp>
      <p:grpSp>
        <p:nvGrpSpPr>
          <p:cNvPr id="9" name="组合 8"/>
          <p:cNvGrpSpPr/>
          <p:nvPr/>
        </p:nvGrpSpPr>
        <p:grpSpPr>
          <a:xfrm>
            <a:off x="927100" y="1114100"/>
            <a:ext cx="2378140" cy="668910"/>
            <a:chOff x="927100" y="1197990"/>
            <a:chExt cx="2378140" cy="668910"/>
          </a:xfrm>
        </p:grpSpPr>
        <p:sp>
          <p:nvSpPr>
            <p:cNvPr id="10" name="矩形 9"/>
            <p:cNvSpPr/>
            <p:nvPr/>
          </p:nvSpPr>
          <p:spPr>
            <a:xfrm>
              <a:off x="1472687" y="1197990"/>
              <a:ext cx="1832553" cy="584775"/>
            </a:xfrm>
            <a:prstGeom prst="rect">
              <a:avLst/>
            </a:prstGeom>
          </p:spPr>
          <p:txBody>
            <a:bodyPr wrap="none">
              <a:spAutoFit/>
            </a:bodyPr>
            <a:lstStyle/>
            <a:p>
              <a:pPr>
                <a:buClr>
                  <a:srgbClr val="FF0000"/>
                </a:buClr>
              </a:pPr>
              <a:r>
                <a:rPr lang="zh-CN" altLang="en-US" sz="3200" b="1" dirty="0">
                  <a:latin typeface="Verdana" panose="020B0604030504040204" pitchFamily="34" charset="0"/>
                  <a:ea typeface="黑体" panose="02010609060101010101" pitchFamily="49" charset="-122"/>
                </a:rPr>
                <a:t>内容回顾</a:t>
              </a:r>
              <a:endParaRPr lang="zh-CN" altLang="en-US" sz="3200" b="1" dirty="0">
                <a:latin typeface="Verdana" panose="020B0604030504040204" pitchFamily="34" charset="0"/>
                <a:ea typeface="黑体" panose="02010609060101010101" pitchFamily="49" charset="-122"/>
              </a:endParaRPr>
            </a:p>
          </p:txBody>
        </p:sp>
        <p:grpSp>
          <p:nvGrpSpPr>
            <p:cNvPr id="11" name="组合 99"/>
            <p:cNvGrpSpPr/>
            <p:nvPr/>
          </p:nvGrpSpPr>
          <p:grpSpPr>
            <a:xfrm>
              <a:off x="927100" y="1214339"/>
              <a:ext cx="643729" cy="652561"/>
              <a:chOff x="5547069" y="765931"/>
              <a:chExt cx="1482696" cy="1322356"/>
            </a:xfrm>
          </p:grpSpPr>
          <p:grpSp>
            <p:nvGrpSpPr>
              <p:cNvPr id="12" name="组合 38"/>
              <p:cNvGrpSpPr/>
              <p:nvPr/>
            </p:nvGrpSpPr>
            <p:grpSpPr>
              <a:xfrm>
                <a:off x="5547069" y="765931"/>
                <a:ext cx="1482696" cy="1322356"/>
                <a:chOff x="3337529" y="1161598"/>
                <a:chExt cx="2138277" cy="1907040"/>
              </a:xfrm>
            </p:grpSpPr>
            <p:sp>
              <p:nvSpPr>
                <p:cNvPr id="16" name="任意多边形 15"/>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00AF92"/>
                </a:solidFill>
                <a:ln w="19050">
                  <a:noFill/>
                </a:ln>
                <a:effectLst>
                  <a:innerShdw blurRad="63500" dist="63500" dir="2700000">
                    <a:prstClr val="black">
                      <a:alpha val="50000"/>
                    </a:prstClr>
                  </a:innerShdw>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17" name="Freeform 5"/>
                <p:cNvSpPr/>
                <p:nvPr/>
              </p:nvSpPr>
              <p:spPr bwMode="auto">
                <a:xfrm rot="10800000">
                  <a:off x="3337529" y="1173504"/>
                  <a:ext cx="2138277" cy="18951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0">
                        <a:schemeClr val="bg1"/>
                      </a:gs>
                      <a:gs pos="100000">
                        <a:srgbClr val="B4B4B4"/>
                      </a:gs>
                    </a:gsLst>
                    <a:lin ang="2700000" scaled="1"/>
                    <a:tileRect/>
                  </a:gradFill>
                </a:ln>
                <a:effectLst/>
              </p:spPr>
              <p:txBody>
                <a:bodyPr vert="horz" wrap="square" lIns="68580" tIns="34290" rIns="68580" bIns="34290" numCol="1" anchor="t" anchorCtr="0" compatLnSpc="1"/>
                <a:lstStyle/>
                <a:p>
                  <a:endParaRPr lang="zh-CN" altLang="en-US" sz="1015">
                    <a:solidFill>
                      <a:prstClr val="black"/>
                    </a:solidFill>
                  </a:endParaRPr>
                </a:p>
              </p:txBody>
            </p:sp>
            <p:sp>
              <p:nvSpPr>
                <p:cNvPr id="18" name="Freeform 5"/>
                <p:cNvSpPr/>
                <p:nvPr/>
              </p:nvSpPr>
              <p:spPr bwMode="auto">
                <a:xfrm rot="10800000">
                  <a:off x="3656172" y="1456206"/>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75000"/>
                        </a:schemeClr>
                      </a:gs>
                    </a:gsLst>
                    <a:lin ang="2700000" scaled="1"/>
                    <a:tileRect/>
                  </a:gradFill>
                </a:ln>
                <a:effec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13" name="Group 17"/>
              <p:cNvGrpSpPr>
                <a:grpSpLocks noChangeAspect="1"/>
              </p:cNvGrpSpPr>
              <p:nvPr/>
            </p:nvGrpSpPr>
            <p:grpSpPr bwMode="auto">
              <a:xfrm>
                <a:off x="6087464" y="1170184"/>
                <a:ext cx="457188" cy="490764"/>
                <a:chOff x="231" y="1205"/>
                <a:chExt cx="640" cy="687"/>
              </a:xfrm>
              <a:solidFill>
                <a:srgbClr val="00AF92"/>
              </a:solidFill>
            </p:grpSpPr>
            <p:sp>
              <p:nvSpPr>
                <p:cNvPr id="14" name="Freeform 18"/>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5"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grpSp>
      <p:grpSp>
        <p:nvGrpSpPr>
          <p:cNvPr id="29" name="组合 28"/>
          <p:cNvGrpSpPr/>
          <p:nvPr/>
        </p:nvGrpSpPr>
        <p:grpSpPr>
          <a:xfrm>
            <a:off x="1047914" y="4189105"/>
            <a:ext cx="1433167" cy="607216"/>
            <a:chOff x="1064237" y="3704725"/>
            <a:chExt cx="1433167" cy="607216"/>
          </a:xfrm>
        </p:grpSpPr>
        <p:sp>
          <p:nvSpPr>
            <p:cNvPr id="30" name="矩形 29"/>
            <p:cNvSpPr/>
            <p:nvPr/>
          </p:nvSpPr>
          <p:spPr>
            <a:xfrm>
              <a:off x="1488795" y="3704725"/>
              <a:ext cx="1008609" cy="584775"/>
            </a:xfrm>
            <a:prstGeom prst="rect">
              <a:avLst/>
            </a:prstGeom>
          </p:spPr>
          <p:txBody>
            <a:bodyPr wrap="none">
              <a:spAutoFit/>
            </a:bodyPr>
            <a:lstStyle/>
            <a:p>
              <a:pPr>
                <a:buClr>
                  <a:srgbClr val="FF0000"/>
                </a:buClr>
              </a:pPr>
              <a:r>
                <a:rPr lang="zh-CN" altLang="en-US" sz="3200" b="1" dirty="0">
                  <a:latin typeface="Verdana" panose="020B0604030504040204" pitchFamily="34" charset="0"/>
                  <a:ea typeface="黑体" panose="02010609060101010101" pitchFamily="49" charset="-122"/>
                </a:rPr>
                <a:t>思考</a:t>
              </a:r>
              <a:endParaRPr lang="zh-CN" altLang="en-US" sz="3200" b="1" dirty="0">
                <a:latin typeface="Verdana" panose="020B0604030504040204" pitchFamily="34" charset="0"/>
                <a:ea typeface="黑体" panose="02010609060101010101" pitchFamily="49" charset="-122"/>
              </a:endParaRPr>
            </a:p>
          </p:txBody>
        </p:sp>
        <p:pic>
          <p:nvPicPr>
            <p:cNvPr id="31" name="图片 1"/>
            <p:cNvPicPr>
              <a:picLocks noChangeAspect="1" noChangeArrowheads="1"/>
            </p:cNvPicPr>
            <p:nvPr/>
          </p:nvPicPr>
          <p:blipFill>
            <a:blip r:embed="rId1" cstate="print">
              <a:clrChange>
                <a:clrFrom>
                  <a:srgbClr val="FDFDFD"/>
                </a:clrFrom>
                <a:clrTo>
                  <a:srgbClr val="FDFDFD">
                    <a:alpha val="0"/>
                  </a:srgbClr>
                </a:clrTo>
              </a:clrChange>
            </a:blip>
            <a:srcRect/>
            <a:stretch>
              <a:fillRect/>
            </a:stretch>
          </p:blipFill>
          <p:spPr bwMode="auto">
            <a:xfrm>
              <a:off x="1064237" y="3715332"/>
              <a:ext cx="513022" cy="596609"/>
            </a:xfrm>
            <a:prstGeom prst="rect">
              <a:avLst/>
            </a:prstGeom>
            <a:noFill/>
            <a:ln w="9525">
              <a:noFill/>
              <a:miter lim="800000"/>
              <a:headEnd/>
              <a:tailEnd/>
            </a:ln>
          </p:spPr>
        </p:pic>
      </p:grpSp>
      <p:sp>
        <p:nvSpPr>
          <p:cNvPr id="38" name="矩形 37"/>
          <p:cNvSpPr/>
          <p:nvPr/>
        </p:nvSpPr>
        <p:spPr>
          <a:xfrm>
            <a:off x="1547922" y="4887339"/>
            <a:ext cx="6810376" cy="846386"/>
          </a:xfrm>
          <a:prstGeom prst="rect">
            <a:avLst/>
          </a:prstGeom>
        </p:spPr>
        <p:txBody>
          <a:bodyPr wrap="square">
            <a:spAutoFit/>
          </a:bodyPr>
          <a:lstStyle/>
          <a:p>
            <a:pPr marL="342900" indent="-342900">
              <a:spcBef>
                <a:spcPts val="600"/>
              </a:spcBef>
              <a:buClr>
                <a:srgbClr val="FF0000"/>
              </a:buClr>
              <a:buFont typeface="Wingdings" panose="05000000000000000000" pitchFamily="2" charset="2"/>
              <a:buChar char="Ø"/>
            </a:pPr>
            <a:r>
              <a:rPr lang="zh-CN" altLang="en-US" sz="2200" b="1" dirty="0">
                <a:latin typeface="黑体" panose="02010609060101010101" pitchFamily="49" charset="-122"/>
                <a:ea typeface="黑体" panose="02010609060101010101" pitchFamily="49" charset="-122"/>
              </a:rPr>
              <a:t>队列</a:t>
            </a:r>
            <a:r>
              <a:rPr lang="zh-CN" altLang="en-US" sz="2200" b="1" dirty="0" smtClean="0">
                <a:latin typeface="黑体" panose="02010609060101010101" pitchFamily="49" charset="-122"/>
                <a:ea typeface="黑体" panose="02010609060101010101" pitchFamily="49" charset="-122"/>
              </a:rPr>
              <a:t>的逻辑结构与存储结构区别？</a:t>
            </a:r>
            <a:endParaRPr lang="en-US" altLang="zh-CN" sz="2200" dirty="0" smtClean="0">
              <a:latin typeface="Times New Roman" panose="02020603050405020304" pitchFamily="18" charset="0"/>
              <a:ea typeface="黑体" panose="02010609060101010101" pitchFamily="49" charset="-122"/>
            </a:endParaRPr>
          </a:p>
          <a:p>
            <a:pPr marL="342900" indent="-342900">
              <a:spcBef>
                <a:spcPts val="600"/>
              </a:spcBef>
              <a:buClr>
                <a:srgbClr val="FF0000"/>
              </a:buClr>
              <a:buFont typeface="Wingdings" panose="05000000000000000000" pitchFamily="2" charset="2"/>
              <a:buChar char="Ø"/>
            </a:pPr>
            <a:r>
              <a:rPr lang="zh-CN" altLang="en-US" sz="2200" dirty="0" smtClean="0">
                <a:latin typeface="Times New Roman" panose="02020603050405020304" pitchFamily="18" charset="0"/>
                <a:ea typeface="黑体" panose="02010609060101010101" pitchFamily="49" charset="-122"/>
              </a:rPr>
              <a:t>是否还有其他的存储结构？</a:t>
            </a:r>
            <a:r>
              <a:rPr lang="en-US" altLang="zh-CN" sz="2200" dirty="0" smtClean="0">
                <a:latin typeface="Times New Roman" panose="02020603050405020304" pitchFamily="18" charset="0"/>
                <a:ea typeface="黑体" panose="02010609060101010101" pitchFamily="49" charset="-122"/>
              </a:rPr>
              <a:t> </a:t>
            </a:r>
            <a:endParaRPr lang="en-US" altLang="zh-CN" sz="2200" dirty="0" smtClean="0">
              <a:latin typeface="Times New Roman" panose="02020603050405020304" pitchFamily="18" charset="0"/>
              <a:ea typeface="黑体" panose="02010609060101010101" pitchFamily="49" charset="-122"/>
            </a:endParaRPr>
          </a:p>
        </p:txBody>
      </p:sp>
      <p:sp>
        <p:nvSpPr>
          <p:cNvPr id="2" name="矩形 1"/>
          <p:cNvSpPr/>
          <p:nvPr/>
        </p:nvSpPr>
        <p:spPr>
          <a:xfrm>
            <a:off x="1472472" y="1719298"/>
            <a:ext cx="6035533" cy="2092881"/>
          </a:xfrm>
          <a:prstGeom prst="rect">
            <a:avLst/>
          </a:prstGeom>
        </p:spPr>
        <p:txBody>
          <a:bodyPr wrap="square">
            <a:spAutoFit/>
          </a:bodyPr>
          <a:lstStyle/>
          <a:p>
            <a:pPr marL="285750" indent="-285750" eaLnBrk="1" hangingPunct="1">
              <a:spcBef>
                <a:spcPts val="600"/>
              </a:spcBef>
              <a:buClr>
                <a:srgbClr val="FF0000"/>
              </a:buClr>
              <a:buFont typeface="Wingdings" panose="05000000000000000000" pitchFamily="2" charset="2"/>
              <a:buChar char="Ø"/>
            </a:pPr>
            <a:r>
              <a:rPr lang="zh-CN" altLang="en-US" sz="2200" dirty="0"/>
              <a:t>队列的定义、特性、基本运算、相关术语</a:t>
            </a:r>
            <a:endParaRPr lang="zh-CN" altLang="en-US" sz="2200" dirty="0"/>
          </a:p>
          <a:p>
            <a:pPr marL="285750" indent="-285750" eaLnBrk="1" hangingPunct="1">
              <a:spcBef>
                <a:spcPts val="600"/>
              </a:spcBef>
              <a:buClr>
                <a:srgbClr val="FF0000"/>
              </a:buClr>
              <a:buFont typeface="Wingdings" panose="05000000000000000000" pitchFamily="2" charset="2"/>
              <a:buChar char="Ø"/>
            </a:pPr>
            <a:r>
              <a:rPr lang="zh-CN" altLang="en-US" sz="2200" dirty="0"/>
              <a:t>队列的</a:t>
            </a:r>
            <a:r>
              <a:rPr lang="en-US" altLang="zh-CN" sz="2200" dirty="0"/>
              <a:t>C++</a:t>
            </a:r>
            <a:r>
              <a:rPr lang="zh-CN" altLang="en-US" sz="2200" dirty="0"/>
              <a:t>类描述，</a:t>
            </a:r>
            <a:endParaRPr lang="zh-CN" altLang="en-US" sz="2200" dirty="0"/>
          </a:p>
          <a:p>
            <a:pPr marL="285750" indent="-285750" eaLnBrk="1" hangingPunct="1">
              <a:spcBef>
                <a:spcPts val="600"/>
              </a:spcBef>
              <a:buClr>
                <a:srgbClr val="FF0000"/>
              </a:buClr>
              <a:buFont typeface="Wingdings" panose="05000000000000000000" pitchFamily="2" charset="2"/>
              <a:buChar char="Ø"/>
            </a:pPr>
            <a:r>
              <a:rPr lang="zh-CN" altLang="en-US" sz="2200" dirty="0"/>
              <a:t>队列的顺序存储结构、循环队列及其描述</a:t>
            </a:r>
            <a:endParaRPr lang="zh-CN" altLang="en-US" sz="2200" dirty="0"/>
          </a:p>
          <a:p>
            <a:pPr marL="285750" indent="-285750" eaLnBrk="1" hangingPunct="1">
              <a:spcBef>
                <a:spcPts val="600"/>
              </a:spcBef>
              <a:buClr>
                <a:srgbClr val="FF0000"/>
              </a:buClr>
              <a:buFont typeface="Wingdings" panose="05000000000000000000" pitchFamily="2" charset="2"/>
              <a:buChar char="Ø"/>
            </a:pPr>
            <a:r>
              <a:rPr lang="zh-CN" altLang="en-US" sz="2200" dirty="0"/>
              <a:t>队列的运算的</a:t>
            </a:r>
            <a:r>
              <a:rPr lang="en-US" altLang="zh-CN" sz="2200" dirty="0"/>
              <a:t>C++</a:t>
            </a:r>
            <a:r>
              <a:rPr lang="zh-CN" altLang="en-US" sz="2200" dirty="0"/>
              <a:t>实现</a:t>
            </a:r>
            <a:endParaRPr lang="zh-CN" altLang="en-US" sz="2200" dirty="0"/>
          </a:p>
          <a:p>
            <a:pPr marL="285750" indent="-285750" eaLnBrk="1" hangingPunct="1">
              <a:spcBef>
                <a:spcPts val="600"/>
              </a:spcBef>
              <a:buClr>
                <a:srgbClr val="FF0000"/>
              </a:buClr>
              <a:buFont typeface="Wingdings" panose="05000000000000000000" pitchFamily="2" charset="2"/>
              <a:buChar char="Ø"/>
            </a:pPr>
            <a:r>
              <a:rPr lang="zh-CN" altLang="en-US" sz="2200" dirty="0"/>
              <a:t>队列的应用</a:t>
            </a:r>
            <a:endParaRPr lang="zh-CN" altLang="en-US" sz="2200" dirty="0"/>
          </a:p>
        </p:txBody>
      </p:sp>
      <p:sp>
        <p:nvSpPr>
          <p:cNvPr id="3" name="灯片编号占位符 2"/>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additive="base">
                                        <p:cTn id="33" dur="500" fill="hold"/>
                                        <p:tgtEl>
                                          <p:spTgt spid="29"/>
                                        </p:tgtEl>
                                        <p:attrNameLst>
                                          <p:attrName>ppt_x</p:attrName>
                                        </p:attrNameLst>
                                      </p:cBhvr>
                                      <p:tavLst>
                                        <p:tav tm="0">
                                          <p:val>
                                            <p:strVal val="#ppt_x"/>
                                          </p:val>
                                        </p:tav>
                                        <p:tav tm="100000">
                                          <p:val>
                                            <p:strVal val="#ppt_x"/>
                                          </p:val>
                                        </p:tav>
                                      </p:tavLst>
                                    </p:anim>
                                    <p:anim calcmode="lin" valueType="num">
                                      <p:cBhvr additive="base">
                                        <p:cTn id="3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box(in)">
                                      <p:cBhvr>
                                        <p:cTn id="3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文本占位符 28674"/>
          <p:cNvSpPr>
            <a:spLocks noGrp="1" noChangeArrowheads="1"/>
          </p:cNvSpPr>
          <p:nvPr>
            <p:ph idx="1"/>
          </p:nvPr>
        </p:nvSpPr>
        <p:spPr>
          <a:xfrm>
            <a:off x="457200" y="1196753"/>
            <a:ext cx="8229600" cy="4896544"/>
          </a:xfrm>
        </p:spPr>
        <p:txBody>
          <a:bodyPr/>
          <a:lstStyle/>
          <a:p>
            <a:pPr>
              <a:spcBef>
                <a:spcPts val="1200"/>
              </a:spcBef>
              <a:buFont typeface="Wingdings" panose="05000000000000000000" pitchFamily="2" charset="2"/>
              <a:buNone/>
            </a:pPr>
            <a:r>
              <a:rPr lang="en-US" altLang="zh-CN" sz="2600" b="1" dirty="0" smtClean="0">
                <a:solidFill>
                  <a:srgbClr val="FF0000"/>
                </a:solidFill>
              </a:rPr>
              <a:t>1.  </a:t>
            </a:r>
            <a:r>
              <a:rPr lang="zh-CN" altLang="en-US" sz="2600" b="1" dirty="0" smtClean="0"/>
              <a:t>用一个数组、头指针和元素个数合在一起所构成的结构来</a:t>
            </a:r>
            <a:r>
              <a:rPr lang="zh-CN" altLang="en-US" sz="2600" b="1" dirty="0" smtClean="0">
                <a:solidFill>
                  <a:srgbClr val="FF0000"/>
                </a:solidFill>
              </a:rPr>
              <a:t>存储顺序队列</a:t>
            </a:r>
            <a:r>
              <a:rPr lang="zh-CN" altLang="en-US" sz="2600" b="1" dirty="0" smtClean="0"/>
              <a:t>，设计算法以</a:t>
            </a:r>
            <a:r>
              <a:rPr lang="zh-CN" altLang="en-US" sz="2600" b="1" dirty="0" smtClean="0">
                <a:solidFill>
                  <a:srgbClr val="FF0000"/>
                </a:solidFill>
              </a:rPr>
              <a:t>实现队列的各运算</a:t>
            </a:r>
            <a:r>
              <a:rPr lang="zh-CN" altLang="en-US" sz="2600" b="1" dirty="0" smtClean="0"/>
              <a:t>。</a:t>
            </a:r>
            <a:endParaRPr lang="zh-CN" altLang="en-US" sz="2600" b="1" dirty="0" smtClean="0"/>
          </a:p>
          <a:p>
            <a:pPr>
              <a:spcBef>
                <a:spcPts val="1200"/>
              </a:spcBef>
              <a:buFont typeface="Wingdings" panose="05000000000000000000" pitchFamily="2" charset="2"/>
              <a:buNone/>
            </a:pPr>
            <a:r>
              <a:rPr lang="en-US" altLang="zh-CN" sz="2600" b="1" dirty="0" smtClean="0">
                <a:solidFill>
                  <a:srgbClr val="FF0000"/>
                </a:solidFill>
              </a:rPr>
              <a:t>2. </a:t>
            </a:r>
            <a:r>
              <a:rPr lang="zh-CN" altLang="en-US" sz="2600" b="1" dirty="0" smtClean="0"/>
              <a:t>对教材中所讨论的循环队列及其约定，给出</a:t>
            </a:r>
            <a:r>
              <a:rPr lang="zh-CN" altLang="en-US" sz="2600" b="1" dirty="0" smtClean="0">
                <a:solidFill>
                  <a:srgbClr val="FF0000"/>
                </a:solidFill>
              </a:rPr>
              <a:t>求解队列中元素个数</a:t>
            </a:r>
            <a:r>
              <a:rPr lang="zh-CN" altLang="en-US" sz="2600" b="1" dirty="0" smtClean="0"/>
              <a:t>的表达式。</a:t>
            </a:r>
            <a:endParaRPr lang="zh-CN" altLang="en-US" sz="2600" b="1" dirty="0" smtClean="0"/>
          </a:p>
          <a:p>
            <a:pPr>
              <a:spcBef>
                <a:spcPts val="1200"/>
              </a:spcBef>
              <a:buFont typeface="Wingdings" panose="05000000000000000000" pitchFamily="2" charset="2"/>
              <a:buNone/>
            </a:pPr>
            <a:r>
              <a:rPr lang="en-US" altLang="zh-CN" sz="2600" b="1" dirty="0" smtClean="0">
                <a:solidFill>
                  <a:srgbClr val="FF0000"/>
                </a:solidFill>
              </a:rPr>
              <a:t>3.  </a:t>
            </a:r>
            <a:r>
              <a:rPr lang="zh-CN" altLang="en-US" sz="2600" b="1" dirty="0" smtClean="0"/>
              <a:t>如果对循环队列采用设置运算标志的方法来区分队列的满和空的状态，试给出对应的各运算的实现。</a:t>
            </a:r>
            <a:endParaRPr lang="zh-CN" altLang="en-US" sz="2600" b="1" dirty="0" smtClean="0"/>
          </a:p>
        </p:txBody>
      </p:sp>
      <p:sp>
        <p:nvSpPr>
          <p:cNvPr id="28676" name="灯片编号占位符 2"/>
          <p:cNvSpPr>
            <a:spLocks noGrp="1" noChangeArrowheads="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208B316E-ABC9-4CD0-AE07-93B1BC3514ED}" type="slidenum">
              <a:rPr lang="zh-CN" altLang="en-US" smtClean="0"/>
            </a:fld>
            <a:endParaRPr lang="zh-CN" altLang="en-US" smtClean="0"/>
          </a:p>
        </p:txBody>
      </p:sp>
      <p:grpSp>
        <p:nvGrpSpPr>
          <p:cNvPr id="7" name="组合 6"/>
          <p:cNvGrpSpPr/>
          <p:nvPr/>
        </p:nvGrpSpPr>
        <p:grpSpPr>
          <a:xfrm>
            <a:off x="539552" y="66293"/>
            <a:ext cx="1971209" cy="696929"/>
            <a:chOff x="973123" y="4906917"/>
            <a:chExt cx="1971209" cy="696929"/>
          </a:xfrm>
        </p:grpSpPr>
        <p:sp>
          <p:nvSpPr>
            <p:cNvPr id="8" name="矩形 7"/>
            <p:cNvSpPr/>
            <p:nvPr/>
          </p:nvSpPr>
          <p:spPr>
            <a:xfrm>
              <a:off x="1523750" y="4964472"/>
              <a:ext cx="1420582" cy="584775"/>
            </a:xfrm>
            <a:prstGeom prst="rect">
              <a:avLst/>
            </a:prstGeom>
          </p:spPr>
          <p:txBody>
            <a:bodyPr wrap="none">
              <a:spAutoFit/>
            </a:bodyPr>
            <a:lstStyle/>
            <a:p>
              <a:pPr>
                <a:buClr>
                  <a:srgbClr val="FF0000"/>
                </a:buClr>
              </a:pPr>
              <a:r>
                <a:rPr lang="zh-CN" altLang="en-US" sz="3200" b="1" dirty="0" smtClean="0">
                  <a:latin typeface="Verdana" panose="020B0604030504040204" pitchFamily="34" charset="0"/>
                  <a:ea typeface="黑体" panose="02010609060101010101" pitchFamily="49" charset="-122"/>
                </a:rPr>
                <a:t>作业：</a:t>
              </a:r>
              <a:endParaRPr lang="zh-CN" altLang="en-US" sz="3200" b="1" dirty="0">
                <a:latin typeface="Verdana" panose="020B0604030504040204" pitchFamily="34" charset="0"/>
                <a:ea typeface="黑体" panose="02010609060101010101" pitchFamily="49" charset="-122"/>
              </a:endParaRPr>
            </a:p>
          </p:txBody>
        </p:sp>
        <p:pic>
          <p:nvPicPr>
            <p:cNvPr id="9" name="图片 8"/>
            <p:cNvPicPr/>
            <p:nvPr/>
          </p:nvPicPr>
          <p:blipFill>
            <a:blip r:embed="rId1" cstate="print">
              <a:clrChange>
                <a:clrFrom>
                  <a:srgbClr val="FFFFFF"/>
                </a:clrFrom>
                <a:clrTo>
                  <a:srgbClr val="FFFFFF">
                    <a:alpha val="0"/>
                  </a:srgbClr>
                </a:clrTo>
              </a:clrChange>
            </a:blip>
            <a:srcRect/>
            <a:stretch>
              <a:fillRect/>
            </a:stretch>
          </p:blipFill>
          <p:spPr bwMode="auto">
            <a:xfrm>
              <a:off x="973123" y="4906917"/>
              <a:ext cx="654342" cy="696929"/>
            </a:xfrm>
            <a:prstGeom prst="rect">
              <a:avLst/>
            </a:prstGeom>
            <a:noFill/>
            <a:ln w="9525">
              <a:noFill/>
              <a:miter lim="800000"/>
              <a:headEnd/>
              <a:tailEnd/>
            </a:ln>
          </p:spPr>
        </p:pic>
      </p:grpSp>
    </p:spTree>
  </p:cSld>
  <p:clrMapOvr>
    <a:masterClrMapping/>
  </p:clrMapOvr>
  <p:transition spd="slow">
    <p:pull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微信图片_20191019182251.jpg"/>
          <p:cNvPicPr>
            <a:picLocks noChangeAspect="1"/>
          </p:cNvPicPr>
          <p:nvPr/>
        </p:nvPicPr>
        <p:blipFill>
          <a:blip r:embed="rId1" cstate="print"/>
          <a:stretch>
            <a:fillRect/>
          </a:stretch>
        </p:blipFill>
        <p:spPr>
          <a:xfrm>
            <a:off x="6660232" y="3140968"/>
            <a:ext cx="2116102" cy="2116102"/>
          </a:xfrm>
          <a:prstGeom prst="rect">
            <a:avLst/>
          </a:prstGeom>
        </p:spPr>
      </p:pic>
      <p:grpSp>
        <p:nvGrpSpPr>
          <p:cNvPr id="5" name="组合 4"/>
          <p:cNvGrpSpPr/>
          <p:nvPr/>
        </p:nvGrpSpPr>
        <p:grpSpPr>
          <a:xfrm>
            <a:off x="1475656" y="3672894"/>
            <a:ext cx="6388100" cy="2708434"/>
            <a:chOff x="1520825" y="4834037"/>
            <a:chExt cx="6388100" cy="2708434"/>
          </a:xfrm>
        </p:grpSpPr>
        <p:sp>
          <p:nvSpPr>
            <p:cNvPr id="6" name="矩形 5"/>
            <p:cNvSpPr/>
            <p:nvPr/>
          </p:nvSpPr>
          <p:spPr>
            <a:xfrm>
              <a:off x="1520825" y="4834037"/>
              <a:ext cx="6388100" cy="2708434"/>
            </a:xfrm>
            <a:prstGeom prst="rect">
              <a:avLst/>
            </a:prstGeom>
          </p:spPr>
          <p:txBody>
            <a:bodyPr wrap="square">
              <a:spAutoFit/>
            </a:bodyPr>
            <a:lstStyle/>
            <a:p>
              <a:pPr algn="ctr" eaLnBrk="0" hangingPunct="0">
                <a:lnSpc>
                  <a:spcPct val="125000"/>
                </a:lnSpc>
              </a:pPr>
              <a:r>
                <a:rPr lang="zh-CN" altLang="en-US" sz="2000" b="1" dirty="0">
                  <a:latin typeface="Times New Roman" panose="02020603050405020304" pitchFamily="18" charset="0"/>
                  <a:ea typeface="黑体" panose="02010609060101010101" pitchFamily="49" charset="-122"/>
                </a:rPr>
                <a:t>李</a:t>
              </a:r>
              <a:r>
                <a:rPr lang="zh-CN" altLang="en-US" sz="2000" b="1" dirty="0" smtClean="0">
                  <a:latin typeface="Times New Roman" panose="02020603050405020304" pitchFamily="18" charset="0"/>
                  <a:ea typeface="黑体" panose="02010609060101010101" pitchFamily="49" charset="-122"/>
                </a:rPr>
                <a:t>培培</a:t>
              </a:r>
              <a:endParaRPr lang="en-US" altLang="zh-CN" sz="2000" b="1" dirty="0">
                <a:latin typeface="Times New Roman" panose="02020603050405020304" pitchFamily="18" charset="0"/>
                <a:ea typeface="黑体" panose="02010609060101010101" pitchFamily="49" charset="-122"/>
              </a:endParaRPr>
            </a:p>
            <a:p>
              <a:pPr algn="ctr" eaLnBrk="0" hangingPunct="0">
                <a:lnSpc>
                  <a:spcPct val="125000"/>
                </a:lnSpc>
              </a:pPr>
              <a:r>
                <a:rPr lang="en-US" altLang="zh-CN" sz="2000" b="1" dirty="0">
                  <a:solidFill>
                    <a:srgbClr val="FF0000"/>
                  </a:solidFill>
                  <a:latin typeface="Times New Roman" panose="02020603050405020304" pitchFamily="18" charset="0"/>
                  <a:ea typeface="黑体" panose="02010609060101010101" pitchFamily="49" charset="-122"/>
                </a:rPr>
                <a:t>QQ</a:t>
              </a:r>
              <a:r>
                <a:rPr lang="zh-CN" altLang="en-US" sz="2000" b="1" dirty="0">
                  <a:latin typeface="Times New Roman" panose="02020603050405020304" pitchFamily="18" charset="0"/>
                  <a:ea typeface="黑体" panose="02010609060101010101" pitchFamily="49" charset="-122"/>
                </a:rPr>
                <a:t>：</a:t>
              </a:r>
              <a:r>
                <a:rPr lang="en-US" altLang="zh-CN" sz="2000" b="1" dirty="0">
                  <a:solidFill>
                    <a:srgbClr val="0000FF"/>
                  </a:solidFill>
                  <a:latin typeface="Times New Roman" panose="02020603050405020304" pitchFamily="18" charset="0"/>
                  <a:ea typeface="黑体" panose="02010609060101010101" pitchFamily="49" charset="-122"/>
                </a:rPr>
                <a:t>123452644</a:t>
              </a:r>
              <a:r>
                <a:rPr lang="zh-CN" altLang="en-US" sz="2000" b="1" dirty="0">
                  <a:latin typeface="Times New Roman" panose="02020603050405020304" pitchFamily="18" charset="0"/>
                  <a:ea typeface="黑体" panose="02010609060101010101" pitchFamily="49" charset="-122"/>
                </a:rPr>
                <a:t>，</a:t>
              </a:r>
              <a:r>
                <a:rPr lang="zh-CN" altLang="en-US" sz="2000" b="1" dirty="0">
                  <a:solidFill>
                    <a:srgbClr val="FF0000"/>
                  </a:solidFill>
                  <a:latin typeface="Times New Roman" panose="02020603050405020304" pitchFamily="18" charset="0"/>
                  <a:ea typeface="黑体" panose="02010609060101010101" pitchFamily="49" charset="-122"/>
                </a:rPr>
                <a:t> </a:t>
              </a:r>
              <a:r>
                <a:rPr lang="zh-CN" altLang="en-US" sz="2000" b="1" dirty="0" smtClean="0">
                  <a:solidFill>
                    <a:srgbClr val="FF0000"/>
                  </a:solidFill>
                  <a:latin typeface="Times New Roman" panose="02020603050405020304" pitchFamily="18" charset="0"/>
                  <a:ea typeface="黑体" panose="02010609060101010101" pitchFamily="49" charset="-122"/>
                </a:rPr>
                <a:t>微信：</a:t>
              </a:r>
              <a:r>
                <a:rPr lang="en-US" altLang="zh-CN" sz="2000" b="1" dirty="0" smtClean="0">
                  <a:solidFill>
                    <a:srgbClr val="FF0000"/>
                  </a:solidFill>
                  <a:latin typeface="Times New Roman" panose="02020603050405020304" pitchFamily="18" charset="0"/>
                  <a:ea typeface="黑体" panose="02010609060101010101" pitchFamily="49" charset="-122"/>
                </a:rPr>
                <a:t>li123452644</a:t>
              </a:r>
              <a:endParaRPr lang="en-US" altLang="zh-CN" sz="2000" b="1" dirty="0" smtClean="0">
                <a:solidFill>
                  <a:srgbClr val="FF0000"/>
                </a:solidFill>
                <a:latin typeface="Times New Roman" panose="02020603050405020304" pitchFamily="18" charset="0"/>
                <a:ea typeface="黑体" panose="02010609060101010101" pitchFamily="49" charset="-122"/>
              </a:endParaRPr>
            </a:p>
            <a:p>
              <a:pPr algn="ctr" eaLnBrk="0" hangingPunct="0">
                <a:lnSpc>
                  <a:spcPct val="125000"/>
                </a:lnSpc>
              </a:pPr>
              <a:r>
                <a:rPr lang="en-US" altLang="zh-CN" sz="2000" b="1" dirty="0" smtClean="0">
                  <a:solidFill>
                    <a:srgbClr val="FF0000"/>
                  </a:solidFill>
                  <a:latin typeface="Times New Roman" panose="02020603050405020304" pitchFamily="18" charset="0"/>
                  <a:ea typeface="黑体" panose="02010609060101010101" pitchFamily="49" charset="-122"/>
                </a:rPr>
                <a:t>Email</a:t>
              </a:r>
              <a:r>
                <a:rPr lang="en-US" altLang="zh-CN" sz="2000" b="1" dirty="0">
                  <a:latin typeface="Times New Roman" panose="02020603050405020304" pitchFamily="18" charset="0"/>
                  <a:ea typeface="黑体" panose="02010609060101010101" pitchFamily="49" charset="-122"/>
                </a:rPr>
                <a:t>: </a:t>
              </a:r>
              <a:r>
                <a:rPr lang="en-US" altLang="zh-CN" sz="2000" b="1" dirty="0">
                  <a:solidFill>
                    <a:srgbClr val="0000FF"/>
                  </a:solidFill>
                  <a:latin typeface="Times New Roman" panose="02020603050405020304" pitchFamily="18" charset="0"/>
                  <a:ea typeface="黑体" panose="02010609060101010101" pitchFamily="49" charset="-122"/>
                </a:rPr>
                <a:t>peipeili@hfut.edu.cn</a:t>
              </a:r>
              <a:endParaRPr lang="en-US" altLang="zh-CN" sz="2000" b="1" dirty="0">
                <a:solidFill>
                  <a:srgbClr val="0000FF"/>
                </a:solidFill>
                <a:latin typeface="Times New Roman" panose="02020603050405020304" pitchFamily="18" charset="0"/>
                <a:ea typeface="黑体" panose="02010609060101010101" pitchFamily="49" charset="-122"/>
              </a:endParaRPr>
            </a:p>
            <a:p>
              <a:pPr algn="ctr" eaLnBrk="0" hangingPunct="0">
                <a:lnSpc>
                  <a:spcPct val="125000"/>
                </a:lnSpc>
              </a:pPr>
              <a:r>
                <a:rPr lang="zh-CN" altLang="en-US" sz="2000" b="1" dirty="0">
                  <a:solidFill>
                    <a:srgbClr val="FF0000"/>
                  </a:solidFill>
                  <a:latin typeface="Times New Roman" panose="02020603050405020304" pitchFamily="18" charset="0"/>
                  <a:ea typeface="黑体" panose="02010609060101010101" pitchFamily="49" charset="-122"/>
                </a:rPr>
                <a:t>手机号</a:t>
              </a:r>
              <a:r>
                <a:rPr lang="zh-CN" altLang="en-US" sz="2000" b="1" dirty="0">
                  <a:latin typeface="Times New Roman" panose="02020603050405020304" pitchFamily="18" charset="0"/>
                  <a:ea typeface="黑体" panose="02010609060101010101" pitchFamily="49" charset="-122"/>
                </a:rPr>
                <a:t>：</a:t>
              </a:r>
              <a:r>
                <a:rPr lang="en-US" altLang="zh-CN" sz="2000" b="1" dirty="0" smtClean="0">
                  <a:solidFill>
                    <a:srgbClr val="0000FF"/>
                  </a:solidFill>
                  <a:latin typeface="Times New Roman" panose="02020603050405020304" pitchFamily="18" charset="0"/>
                  <a:ea typeface="黑体" panose="02010609060101010101" pitchFamily="49" charset="-122"/>
                </a:rPr>
                <a:t>13956043016</a:t>
              </a:r>
              <a:endParaRPr lang="en-US" altLang="zh-CN" sz="2000" b="1" dirty="0">
                <a:solidFill>
                  <a:srgbClr val="0000FF"/>
                </a:solidFill>
                <a:latin typeface="Times New Roman" panose="02020603050405020304" pitchFamily="18" charset="0"/>
                <a:ea typeface="黑体" panose="02010609060101010101" pitchFamily="49" charset="-122"/>
              </a:endParaRPr>
            </a:p>
            <a:p>
              <a:pPr marL="0" lvl="1" algn="ctr" eaLnBrk="0" hangingPunct="0">
                <a:lnSpc>
                  <a:spcPct val="125000"/>
                </a:lnSpc>
              </a:pPr>
              <a:r>
                <a:rPr lang="zh-CN" altLang="en-US" sz="2000" b="1" dirty="0">
                  <a:latin typeface="Times New Roman" panose="02020603050405020304" pitchFamily="18" charset="0"/>
                  <a:ea typeface="黑体" panose="02010609060101010101" pitchFamily="49" charset="-122"/>
                </a:rPr>
                <a:t>         合肥工业大学智能计算与数据挖掘千人团队 </a:t>
              </a:r>
              <a:r>
                <a:rPr lang="en-US" altLang="zh-CN" sz="2000" u="sng" dirty="0" smtClean="0">
                  <a:solidFill>
                    <a:srgbClr val="0000FF"/>
                  </a:solidFill>
                </a:rPr>
                <a:t>http://dmic.bigke.org/</a:t>
              </a:r>
              <a:endParaRPr lang="en-US" altLang="zh-CN" sz="2000" b="1" u="sng" dirty="0">
                <a:solidFill>
                  <a:srgbClr val="0000FF"/>
                </a:solidFill>
                <a:latin typeface="Times New Roman" panose="02020603050405020304" pitchFamily="18" charset="0"/>
                <a:ea typeface="黑体" panose="02010609060101010101" pitchFamily="49" charset="-122"/>
              </a:endParaRPr>
            </a:p>
            <a:p>
              <a:pPr algn="ctr" eaLnBrk="0" hangingPunct="0"/>
              <a:r>
                <a:rPr lang="zh-CN" altLang="en-US" sz="2000" b="1" dirty="0">
                  <a:latin typeface="Times New Roman" panose="02020603050405020304" pitchFamily="18" charset="0"/>
                  <a:ea typeface="黑体" panose="02010609060101010101" pitchFamily="49" charset="-122"/>
                </a:rPr>
                <a:t> </a:t>
              </a:r>
              <a:endParaRPr lang="zh-CN" altLang="en-US" sz="2000" b="1" dirty="0">
                <a:latin typeface="Times New Roman" panose="02020603050405020304" pitchFamily="18" charset="0"/>
                <a:ea typeface="黑体" panose="02010609060101010101" pitchFamily="49" charset="-122"/>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0865" y="6418213"/>
              <a:ext cx="666651" cy="286658"/>
            </a:xfrm>
            <a:prstGeom prst="rect">
              <a:avLst/>
            </a:prstGeom>
          </p:spPr>
        </p:pic>
      </p:grpSp>
      <p:grpSp>
        <p:nvGrpSpPr>
          <p:cNvPr id="8" name="组合 7"/>
          <p:cNvGrpSpPr/>
          <p:nvPr/>
        </p:nvGrpSpPr>
        <p:grpSpPr>
          <a:xfrm>
            <a:off x="323528" y="3356992"/>
            <a:ext cx="2143084" cy="551837"/>
            <a:chOff x="728936" y="4175538"/>
            <a:chExt cx="2204016" cy="584775"/>
          </a:xfrm>
        </p:grpSpPr>
        <p:sp>
          <p:nvSpPr>
            <p:cNvPr id="9" name="矩形 8"/>
            <p:cNvSpPr/>
            <p:nvPr/>
          </p:nvSpPr>
          <p:spPr>
            <a:xfrm>
              <a:off x="1100399" y="4175538"/>
              <a:ext cx="1832553" cy="584775"/>
            </a:xfrm>
            <a:prstGeom prst="rect">
              <a:avLst/>
            </a:prstGeom>
          </p:spPr>
          <p:txBody>
            <a:bodyPr wrap="none">
              <a:spAutoFit/>
            </a:bodyPr>
            <a:lstStyle/>
            <a:p>
              <a:pPr>
                <a:buClr>
                  <a:srgbClr val="FF0000"/>
                </a:buClr>
              </a:pPr>
              <a:r>
                <a:rPr lang="zh-CN" altLang="en-US" sz="3000" b="1" dirty="0">
                  <a:latin typeface="Verdana" panose="020B0604030504040204" pitchFamily="34" charset="0"/>
                  <a:ea typeface="黑体" panose="02010609060101010101" pitchFamily="49" charset="-122"/>
                </a:rPr>
                <a:t>联系方式</a:t>
              </a:r>
              <a:endParaRPr lang="zh-CN" altLang="en-US" sz="3000" b="1" dirty="0">
                <a:latin typeface="Verdana" panose="020B0604030504040204" pitchFamily="34" charset="0"/>
                <a:ea typeface="黑体" panose="02010609060101010101" pitchFamily="49" charset="-122"/>
              </a:endParaRPr>
            </a:p>
          </p:txBody>
        </p:sp>
        <p:pic>
          <p:nvPicPr>
            <p:cNvPr id="10" name="图片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28936" y="4235450"/>
              <a:ext cx="401364" cy="434022"/>
            </a:xfrm>
            <a:prstGeom prst="rect">
              <a:avLst/>
            </a:prstGeom>
            <a:noFill/>
            <a:ln w="9525">
              <a:noFill/>
              <a:miter lim="800000"/>
              <a:headEnd/>
              <a:tailEnd/>
            </a:ln>
          </p:spPr>
        </p:pic>
      </p:grpSp>
      <p:sp>
        <p:nvSpPr>
          <p:cNvPr id="12" name="矩形 11"/>
          <p:cNvSpPr/>
          <p:nvPr/>
        </p:nvSpPr>
        <p:spPr>
          <a:xfrm>
            <a:off x="3707904" y="1916832"/>
            <a:ext cx="1574470" cy="646331"/>
          </a:xfrm>
          <a:prstGeom prst="rect">
            <a:avLst/>
          </a:prstGeom>
        </p:spPr>
        <p:txBody>
          <a:bodyPr wrap="none">
            <a:spAutoFit/>
          </a:bodyPr>
          <a:lstStyle/>
          <a:p>
            <a:pPr marL="514350" indent="-514350">
              <a:buClr>
                <a:srgbClr val="FF0000"/>
              </a:buClr>
            </a:pPr>
            <a:r>
              <a:rPr lang="zh-CN" altLang="en-US" sz="3600" b="1" dirty="0" smtClean="0"/>
              <a:t>谢谢！</a:t>
            </a:r>
            <a:endParaRPr lang="zh-CN" altLang="zh-CN" sz="3600" b="1" dirty="0" smtClean="0"/>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advTm="1622">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上文回顾</a:t>
            </a:r>
            <a:endParaRPr lang="zh-CN" altLang="en-US" dirty="0"/>
          </a:p>
        </p:txBody>
      </p:sp>
      <p:sp>
        <p:nvSpPr>
          <p:cNvPr id="30" name="内容占位符 5122"/>
          <p:cNvSpPr>
            <a:spLocks noGrp="1" noChangeArrowheads="1"/>
          </p:cNvSpPr>
          <p:nvPr>
            <p:ph idx="1"/>
          </p:nvPr>
        </p:nvSpPr>
        <p:spPr>
          <a:xfrm>
            <a:off x="1343902" y="1052736"/>
            <a:ext cx="6252434" cy="4678451"/>
          </a:xfrm>
        </p:spPr>
        <p:txBody>
          <a:bodyPr/>
          <a:lstStyle/>
          <a:p>
            <a:pPr eaLnBrk="1" hangingPunct="1">
              <a:buFont typeface="Wingdings" panose="05000000000000000000" pitchFamily="2" charset="2"/>
              <a:buNone/>
            </a:pPr>
            <a:r>
              <a:rPr lang="zh-CN" altLang="en-US" sz="2600" b="1" dirty="0" smtClean="0"/>
              <a:t>数据结构的组成部分</a:t>
            </a:r>
            <a:r>
              <a:rPr lang="en-US" altLang="zh-CN" sz="2600" b="1" dirty="0" smtClean="0"/>
              <a:t>: </a:t>
            </a:r>
            <a:endParaRPr lang="zh-CN" altLang="en-US" sz="2600" b="1" dirty="0" smtClean="0"/>
          </a:p>
          <a:p>
            <a:pPr eaLnBrk="1" hangingPunct="1"/>
            <a:endParaRPr lang="zh-CN" altLang="en-US" dirty="0" smtClean="0"/>
          </a:p>
        </p:txBody>
      </p:sp>
      <p:pic>
        <p:nvPicPr>
          <p:cNvPr id="33" name="图片 3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9512" y="1023045"/>
            <a:ext cx="1224136" cy="1047837"/>
          </a:xfrm>
          <a:prstGeom prst="rect">
            <a:avLst/>
          </a:prstGeom>
        </p:spPr>
      </p:pic>
      <p:grpSp>
        <p:nvGrpSpPr>
          <p:cNvPr id="73" name="组合 72"/>
          <p:cNvGrpSpPr/>
          <p:nvPr/>
        </p:nvGrpSpPr>
        <p:grpSpPr>
          <a:xfrm>
            <a:off x="539552" y="1247309"/>
            <a:ext cx="8243386" cy="2969936"/>
            <a:chOff x="539552" y="1247309"/>
            <a:chExt cx="8243386" cy="2969936"/>
          </a:xfrm>
        </p:grpSpPr>
        <p:grpSp>
          <p:nvGrpSpPr>
            <p:cNvPr id="70" name="组合 69"/>
            <p:cNvGrpSpPr/>
            <p:nvPr/>
          </p:nvGrpSpPr>
          <p:grpSpPr>
            <a:xfrm>
              <a:off x="539552" y="1247309"/>
              <a:ext cx="8243386" cy="2969936"/>
              <a:chOff x="491877" y="1522293"/>
              <a:chExt cx="8243386" cy="2969936"/>
            </a:xfrm>
          </p:grpSpPr>
          <p:sp>
            <p:nvSpPr>
              <p:cNvPr id="35" name="矩形 34"/>
              <p:cNvSpPr>
                <a:spLocks noChangeArrowheads="1"/>
              </p:cNvSpPr>
              <p:nvPr/>
            </p:nvSpPr>
            <p:spPr bwMode="auto">
              <a:xfrm>
                <a:off x="6324525" y="3016739"/>
                <a:ext cx="16573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1800" b="1" dirty="0">
                    <a:latin typeface="Arial" panose="020B0604020202020204" pitchFamily="34" charset="0"/>
                    <a:ea typeface="楷体_GB2312" pitchFamily="1" charset="-122"/>
                  </a:rPr>
                  <a:t>分析</a:t>
                </a:r>
                <a:endParaRPr lang="zh-CN" altLang="en-US" sz="1800" b="1" dirty="0">
                  <a:latin typeface="Arial" panose="020B0604020202020204" pitchFamily="34" charset="0"/>
                  <a:ea typeface="楷体_GB2312" pitchFamily="1" charset="-122"/>
                </a:endParaRPr>
              </a:p>
            </p:txBody>
          </p:sp>
          <p:sp>
            <p:nvSpPr>
              <p:cNvPr id="36" name="矩形 35"/>
              <p:cNvSpPr>
                <a:spLocks noChangeArrowheads="1"/>
              </p:cNvSpPr>
              <p:nvPr/>
            </p:nvSpPr>
            <p:spPr bwMode="auto">
              <a:xfrm>
                <a:off x="4164508" y="2297552"/>
                <a:ext cx="12954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1800" b="1">
                    <a:latin typeface="Arial" panose="020B0604020202020204" pitchFamily="34" charset="0"/>
                    <a:ea typeface="楷体_GB2312" pitchFamily="1" charset="-122"/>
                  </a:rPr>
                  <a:t>运算定义</a:t>
                </a:r>
                <a:r>
                  <a:rPr lang="zh-CN" altLang="en-US" sz="1800">
                    <a:latin typeface="Arial" panose="020B0604020202020204" pitchFamily="34" charset="0"/>
                  </a:rPr>
                  <a:t> </a:t>
                </a:r>
                <a:endParaRPr lang="zh-CN" altLang="en-US" sz="1800">
                  <a:latin typeface="Arial" panose="020B0604020202020204" pitchFamily="34" charset="0"/>
                </a:endParaRPr>
              </a:p>
            </p:txBody>
          </p:sp>
          <p:sp>
            <p:nvSpPr>
              <p:cNvPr id="37" name="矩形 17416"/>
              <p:cNvSpPr>
                <a:spLocks noChangeArrowheads="1"/>
              </p:cNvSpPr>
              <p:nvPr/>
            </p:nvSpPr>
            <p:spPr bwMode="auto">
              <a:xfrm>
                <a:off x="1859458" y="3016739"/>
                <a:ext cx="12954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1800" b="1">
                    <a:latin typeface="Arial" panose="020B0604020202020204" pitchFamily="34" charset="0"/>
                    <a:ea typeface="楷体_GB2312" pitchFamily="1" charset="-122"/>
                  </a:rPr>
                  <a:t>存储结构</a:t>
                </a:r>
                <a:endParaRPr lang="zh-CN" altLang="en-US" sz="1800" b="1">
                  <a:latin typeface="Arial" panose="020B0604020202020204" pitchFamily="34" charset="0"/>
                  <a:ea typeface="楷体_GB2312" pitchFamily="1" charset="-122"/>
                </a:endParaRPr>
              </a:p>
            </p:txBody>
          </p:sp>
          <p:sp>
            <p:nvSpPr>
              <p:cNvPr id="38" name="直接连接符 17417"/>
              <p:cNvSpPr>
                <a:spLocks noChangeShapeType="1"/>
              </p:cNvSpPr>
              <p:nvPr/>
            </p:nvSpPr>
            <p:spPr bwMode="auto">
              <a:xfrm>
                <a:off x="2435721" y="2675507"/>
                <a:ext cx="0" cy="414213"/>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 name="直接连接符 38"/>
              <p:cNvSpPr>
                <a:spLocks noChangeShapeType="1"/>
              </p:cNvSpPr>
              <p:nvPr/>
            </p:nvSpPr>
            <p:spPr bwMode="auto">
              <a:xfrm>
                <a:off x="3083421" y="2513452"/>
                <a:ext cx="1081087"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0" name="组合 39"/>
              <p:cNvGrpSpPr/>
              <p:nvPr/>
            </p:nvGrpSpPr>
            <p:grpSpPr>
              <a:xfrm>
                <a:off x="3155603" y="2675507"/>
                <a:ext cx="2520205" cy="773032"/>
                <a:chOff x="3203178" y="4724777"/>
                <a:chExt cx="2520205" cy="773032"/>
              </a:xfrm>
            </p:grpSpPr>
            <p:sp>
              <p:nvSpPr>
                <p:cNvPr id="41" name="矩形 40"/>
                <p:cNvSpPr>
                  <a:spLocks noChangeArrowheads="1"/>
                </p:cNvSpPr>
                <p:nvPr/>
              </p:nvSpPr>
              <p:spPr bwMode="auto">
                <a:xfrm>
                  <a:off x="3923158" y="5066009"/>
                  <a:ext cx="18002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1800" dirty="0">
                      <a:latin typeface="Arial" panose="020B0604020202020204" pitchFamily="34" charset="0"/>
                    </a:rPr>
                    <a:t>  </a:t>
                  </a:r>
                  <a:r>
                    <a:rPr lang="zh-CN" altLang="en-US" sz="1800" b="1" dirty="0">
                      <a:latin typeface="Arial" panose="020B0604020202020204" pitchFamily="34" charset="0"/>
                      <a:ea typeface="楷体_GB2312" pitchFamily="1" charset="-122"/>
                    </a:rPr>
                    <a:t>运算</a:t>
                  </a:r>
                  <a:r>
                    <a:rPr lang="zh-CN" altLang="en-US" sz="1800" b="1" dirty="0" smtClean="0">
                      <a:latin typeface="Arial" panose="020B0604020202020204" pitchFamily="34" charset="0"/>
                      <a:ea typeface="楷体_GB2312" pitchFamily="1" charset="-122"/>
                    </a:rPr>
                    <a:t>实现</a:t>
                  </a:r>
                  <a:r>
                    <a:rPr lang="en-US" altLang="zh-CN" sz="1800" b="1" dirty="0" smtClean="0">
                      <a:latin typeface="Arial" panose="020B0604020202020204" pitchFamily="34" charset="0"/>
                      <a:ea typeface="楷体_GB2312" pitchFamily="1" charset="-122"/>
                    </a:rPr>
                    <a:t>(</a:t>
                  </a:r>
                  <a:r>
                    <a:rPr lang="zh-CN" altLang="en-US" sz="1800" b="1" dirty="0" smtClean="0">
                      <a:latin typeface="Arial" panose="020B0604020202020204" pitchFamily="34" charset="0"/>
                      <a:ea typeface="楷体_GB2312" pitchFamily="1" charset="-122"/>
                    </a:rPr>
                    <a:t>算法</a:t>
                  </a:r>
                  <a:r>
                    <a:rPr lang="en-US" altLang="zh-CN" sz="1800" b="1" dirty="0" smtClean="0">
                      <a:latin typeface="Arial" panose="020B0604020202020204" pitchFamily="34" charset="0"/>
                      <a:ea typeface="楷体_GB2312" pitchFamily="1" charset="-122"/>
                    </a:rPr>
                    <a:t>)</a:t>
                  </a:r>
                  <a:r>
                    <a:rPr lang="zh-CN" altLang="en-US" sz="1800" dirty="0" smtClean="0">
                      <a:latin typeface="Arial" panose="020B0604020202020204" pitchFamily="34" charset="0"/>
                    </a:rPr>
                    <a:t> </a:t>
                  </a:r>
                  <a:endParaRPr lang="zh-CN" altLang="en-US" sz="1800" dirty="0">
                    <a:latin typeface="Arial" panose="020B0604020202020204" pitchFamily="34" charset="0"/>
                  </a:endParaRPr>
                </a:p>
              </p:txBody>
            </p:sp>
            <p:grpSp>
              <p:nvGrpSpPr>
                <p:cNvPr id="42" name="组合 41"/>
                <p:cNvGrpSpPr/>
                <p:nvPr/>
              </p:nvGrpSpPr>
              <p:grpSpPr bwMode="auto">
                <a:xfrm>
                  <a:off x="3203178" y="4724777"/>
                  <a:ext cx="1512888" cy="556313"/>
                  <a:chOff x="45" y="0"/>
                  <a:chExt cx="953" cy="635"/>
                </a:xfrm>
              </p:grpSpPr>
              <p:sp>
                <p:nvSpPr>
                  <p:cNvPr id="43" name="直接连接符 17420"/>
                  <p:cNvSpPr>
                    <a:spLocks noChangeShapeType="1"/>
                  </p:cNvSpPr>
                  <p:nvPr/>
                </p:nvSpPr>
                <p:spPr bwMode="auto">
                  <a:xfrm>
                    <a:off x="45" y="635"/>
                    <a:ext cx="453"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 name="直接连接符 17421"/>
                  <p:cNvSpPr>
                    <a:spLocks noChangeShapeType="1"/>
                  </p:cNvSpPr>
                  <p:nvPr/>
                </p:nvSpPr>
                <p:spPr bwMode="auto">
                  <a:xfrm>
                    <a:off x="998" y="0"/>
                    <a:ext cx="0" cy="499"/>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45" name="直接连接符 44"/>
              <p:cNvSpPr>
                <a:spLocks noChangeShapeType="1"/>
              </p:cNvSpPr>
              <p:nvPr/>
            </p:nvSpPr>
            <p:spPr bwMode="auto">
              <a:xfrm>
                <a:off x="5675808" y="3232639"/>
                <a:ext cx="1008063"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6" name="组合 45"/>
              <p:cNvGrpSpPr/>
              <p:nvPr/>
            </p:nvGrpSpPr>
            <p:grpSpPr>
              <a:xfrm>
                <a:off x="1932483" y="1522293"/>
                <a:ext cx="6802780" cy="1207059"/>
                <a:chOff x="1980058" y="3571563"/>
                <a:chExt cx="6802780" cy="1207059"/>
              </a:xfrm>
            </p:grpSpPr>
            <p:sp>
              <p:nvSpPr>
                <p:cNvPr id="47" name="矩形 17426"/>
                <p:cNvSpPr>
                  <a:spLocks noChangeArrowheads="1"/>
                </p:cNvSpPr>
                <p:nvPr/>
              </p:nvSpPr>
              <p:spPr bwMode="auto">
                <a:xfrm>
                  <a:off x="5723136" y="3571563"/>
                  <a:ext cx="3059702" cy="60419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1800" b="1" dirty="0" smtClean="0">
                      <a:latin typeface="Arial" panose="020B0604020202020204" pitchFamily="34" charset="0"/>
                    </a:rPr>
                    <a:t>抽象数据类型</a:t>
                  </a:r>
                  <a:endParaRPr lang="en-US" altLang="zh-CN" sz="1800" b="1" dirty="0" smtClean="0">
                    <a:latin typeface="Arial" panose="020B0604020202020204" pitchFamily="34" charset="0"/>
                  </a:endParaRPr>
                </a:p>
                <a:p>
                  <a:pPr algn="ctr"/>
                  <a:r>
                    <a:rPr lang="en-US" altLang="zh-CN" sz="1800" b="1" dirty="0" smtClean="0">
                      <a:latin typeface="Arial" panose="020B0604020202020204" pitchFamily="34" charset="0"/>
                    </a:rPr>
                    <a:t>(</a:t>
                  </a:r>
                  <a:r>
                    <a:rPr lang="en-US" altLang="zh-CN" sz="1800" b="1" dirty="0" smtClean="0">
                      <a:solidFill>
                        <a:srgbClr val="0000FF"/>
                      </a:solidFill>
                      <a:latin typeface="Arial" panose="020B0604020202020204" pitchFamily="34" charset="0"/>
                    </a:rPr>
                    <a:t>Abstract Data Type: ADT</a:t>
                  </a:r>
                  <a:r>
                    <a:rPr lang="en-US" altLang="zh-CN" sz="1800" b="1" dirty="0" smtClean="0">
                      <a:latin typeface="Arial" panose="020B0604020202020204" pitchFamily="34" charset="0"/>
                    </a:rPr>
                    <a:t>)</a:t>
                  </a:r>
                  <a:r>
                    <a:rPr lang="zh-CN" altLang="en-US" sz="1800" dirty="0" smtClean="0">
                      <a:latin typeface="Arial" panose="020B0604020202020204" pitchFamily="34" charset="0"/>
                    </a:rPr>
                    <a:t> </a:t>
                  </a:r>
                  <a:endParaRPr lang="zh-CN" altLang="en-US" sz="1800" dirty="0">
                    <a:latin typeface="Arial" panose="020B0604020202020204" pitchFamily="34" charset="0"/>
                  </a:endParaRPr>
                </a:p>
              </p:txBody>
            </p:sp>
            <p:sp>
              <p:nvSpPr>
                <p:cNvPr id="48" name="矩形 17427"/>
                <p:cNvSpPr>
                  <a:spLocks noChangeArrowheads="1"/>
                </p:cNvSpPr>
                <p:nvPr/>
              </p:nvSpPr>
              <p:spPr bwMode="auto">
                <a:xfrm>
                  <a:off x="1980058" y="4400667"/>
                  <a:ext cx="3327585" cy="377955"/>
                </a:xfrm>
                <a:prstGeom prst="rect">
                  <a:avLst/>
                </a:prstGeom>
                <a:noFill/>
                <a:ln w="19050">
                  <a:solidFill>
                    <a:schemeClr val="accent2"/>
                  </a:solidFill>
                  <a:prstDash val="sysDot"/>
                  <a:miter lim="800000"/>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49" name="直接连接符 17428"/>
                <p:cNvSpPr>
                  <a:spLocks noChangeShapeType="1"/>
                </p:cNvSpPr>
                <p:nvPr/>
              </p:nvSpPr>
              <p:spPr bwMode="auto">
                <a:xfrm flipH="1">
                  <a:off x="5289420" y="4163780"/>
                  <a:ext cx="431894" cy="23688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50" name="矩形 49"/>
              <p:cNvSpPr>
                <a:spLocks noChangeArrowheads="1"/>
              </p:cNvSpPr>
              <p:nvPr/>
            </p:nvSpPr>
            <p:spPr bwMode="auto">
              <a:xfrm>
                <a:off x="491877" y="2315834"/>
                <a:ext cx="12954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1800" b="1" dirty="0">
                    <a:latin typeface="Arial" panose="020B0604020202020204" pitchFamily="34" charset="0"/>
                    <a:ea typeface="楷体_GB2312" pitchFamily="1" charset="-122"/>
                  </a:rPr>
                  <a:t>背景</a:t>
                </a:r>
                <a:endParaRPr lang="zh-CN" altLang="en-US" sz="1800" b="1" dirty="0">
                  <a:latin typeface="Arial" panose="020B0604020202020204" pitchFamily="34" charset="0"/>
                  <a:ea typeface="楷体_GB2312" pitchFamily="1" charset="-122"/>
                </a:endParaRPr>
              </a:p>
            </p:txBody>
          </p:sp>
          <p:grpSp>
            <p:nvGrpSpPr>
              <p:cNvPr id="51" name="组合 50"/>
              <p:cNvGrpSpPr/>
              <p:nvPr/>
            </p:nvGrpSpPr>
            <p:grpSpPr>
              <a:xfrm>
                <a:off x="1500683" y="2297552"/>
                <a:ext cx="1582738" cy="431800"/>
                <a:chOff x="1548258" y="4346822"/>
                <a:chExt cx="1582738" cy="431800"/>
              </a:xfrm>
            </p:grpSpPr>
            <p:sp>
              <p:nvSpPr>
                <p:cNvPr id="52" name="矩形 51"/>
                <p:cNvSpPr>
                  <a:spLocks noChangeArrowheads="1"/>
                </p:cNvSpPr>
                <p:nvPr/>
              </p:nvSpPr>
              <p:spPr bwMode="auto">
                <a:xfrm>
                  <a:off x="1835596" y="4346822"/>
                  <a:ext cx="12954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1800" b="1">
                      <a:latin typeface="Arial" panose="020B0604020202020204" pitchFamily="34" charset="0"/>
                      <a:ea typeface="楷体_GB2312" pitchFamily="1" charset="-122"/>
                    </a:rPr>
                    <a:t>逻辑结构</a:t>
                  </a:r>
                  <a:endParaRPr lang="zh-CN" altLang="en-US" sz="1800" b="1">
                    <a:latin typeface="Arial" panose="020B0604020202020204" pitchFamily="34" charset="0"/>
                    <a:ea typeface="楷体_GB2312" pitchFamily="1" charset="-122"/>
                  </a:endParaRPr>
                </a:p>
              </p:txBody>
            </p:sp>
            <p:sp>
              <p:nvSpPr>
                <p:cNvPr id="53" name="直接连接符 52"/>
                <p:cNvSpPr>
                  <a:spLocks noChangeShapeType="1"/>
                </p:cNvSpPr>
                <p:nvPr/>
              </p:nvSpPr>
              <p:spPr bwMode="auto">
                <a:xfrm>
                  <a:off x="1548258" y="4634159"/>
                  <a:ext cx="28733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4" name="组合 53"/>
              <p:cNvGrpSpPr/>
              <p:nvPr/>
            </p:nvGrpSpPr>
            <p:grpSpPr>
              <a:xfrm>
                <a:off x="2435721" y="3376705"/>
                <a:ext cx="4680892" cy="360214"/>
                <a:chOff x="2483296" y="5425975"/>
                <a:chExt cx="4680892" cy="360214"/>
              </a:xfrm>
            </p:grpSpPr>
            <p:cxnSp>
              <p:nvCxnSpPr>
                <p:cNvPr id="55" name="直接连接符 54"/>
                <p:cNvCxnSpPr/>
                <p:nvPr/>
              </p:nvCxnSpPr>
              <p:spPr>
                <a:xfrm flipH="1">
                  <a:off x="2483297" y="5786189"/>
                  <a:ext cx="46808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2483296" y="5425975"/>
                  <a:ext cx="0" cy="360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4668490" y="3339597"/>
                <a:ext cx="2448123" cy="397322"/>
                <a:chOff x="4716065" y="5388867"/>
                <a:chExt cx="2448123" cy="397322"/>
              </a:xfrm>
            </p:grpSpPr>
            <p:cxnSp>
              <p:nvCxnSpPr>
                <p:cNvPr id="58" name="直接连接符 57"/>
                <p:cNvCxnSpPr/>
                <p:nvPr/>
              </p:nvCxnSpPr>
              <p:spPr>
                <a:xfrm>
                  <a:off x="7164188" y="5425975"/>
                  <a:ext cx="0" cy="3602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4716065" y="5641999"/>
                  <a:ext cx="24481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4716065" y="5388867"/>
                  <a:ext cx="0" cy="253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1" name="组合 60"/>
              <p:cNvGrpSpPr/>
              <p:nvPr/>
            </p:nvGrpSpPr>
            <p:grpSpPr>
              <a:xfrm>
                <a:off x="1788022" y="2259878"/>
                <a:ext cx="6840859" cy="1640132"/>
                <a:chOff x="1835597" y="4309148"/>
                <a:chExt cx="6840859" cy="1640132"/>
              </a:xfrm>
            </p:grpSpPr>
            <p:grpSp>
              <p:nvGrpSpPr>
                <p:cNvPr id="62" name="组合 61"/>
                <p:cNvGrpSpPr/>
                <p:nvPr/>
              </p:nvGrpSpPr>
              <p:grpSpPr>
                <a:xfrm>
                  <a:off x="7596336" y="4562722"/>
                  <a:ext cx="1080120" cy="431800"/>
                  <a:chOff x="7596336" y="4562722"/>
                  <a:chExt cx="1080120" cy="431800"/>
                </a:xfrm>
              </p:grpSpPr>
              <p:sp>
                <p:nvSpPr>
                  <p:cNvPr id="64" name="矩形 63"/>
                  <p:cNvSpPr>
                    <a:spLocks noChangeArrowheads="1"/>
                  </p:cNvSpPr>
                  <p:nvPr/>
                </p:nvSpPr>
                <p:spPr bwMode="auto">
                  <a:xfrm>
                    <a:off x="7739831" y="4562722"/>
                    <a:ext cx="9366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1800" b="1" dirty="0">
                        <a:latin typeface="Arial" panose="020B0604020202020204" pitchFamily="34" charset="0"/>
                        <a:ea typeface="楷体_GB2312" pitchFamily="1" charset="-122"/>
                      </a:rPr>
                      <a:t>应用</a:t>
                    </a:r>
                    <a:endParaRPr lang="zh-CN" altLang="en-US" sz="1800" b="1" dirty="0">
                      <a:latin typeface="Arial" panose="020B0604020202020204" pitchFamily="34" charset="0"/>
                      <a:ea typeface="楷体_GB2312" pitchFamily="1" charset="-122"/>
                    </a:endParaRPr>
                  </a:p>
                </p:txBody>
              </p:sp>
              <p:sp>
                <p:nvSpPr>
                  <p:cNvPr id="65" name="直接连接符 64"/>
                  <p:cNvSpPr>
                    <a:spLocks noChangeShapeType="1"/>
                  </p:cNvSpPr>
                  <p:nvPr/>
                </p:nvSpPr>
                <p:spPr bwMode="auto">
                  <a:xfrm>
                    <a:off x="7596336" y="4778622"/>
                    <a:ext cx="28733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3" name="矩形 62"/>
                <p:cNvSpPr>
                  <a:spLocks noChangeArrowheads="1"/>
                </p:cNvSpPr>
                <p:nvPr/>
              </p:nvSpPr>
              <p:spPr bwMode="auto">
                <a:xfrm>
                  <a:off x="1835597" y="4309148"/>
                  <a:ext cx="5760740" cy="1640132"/>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grpSp>
          <p:sp>
            <p:nvSpPr>
              <p:cNvPr id="67" name="文本框 66"/>
              <p:cNvSpPr txBox="1">
                <a:spLocks noChangeArrowheads="1"/>
              </p:cNvSpPr>
              <p:nvPr/>
            </p:nvSpPr>
            <p:spPr bwMode="auto">
              <a:xfrm>
                <a:off x="3134264" y="4030564"/>
                <a:ext cx="3076864" cy="46166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marL="908050" indent="-43688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accent2"/>
                  </a:buClr>
                  <a:buFont typeface="Wingdings" panose="05000000000000000000" pitchFamily="2" charset="2"/>
                  <a:buNone/>
                </a:pPr>
                <a:r>
                  <a:rPr lang="zh-CN" altLang="en-US" b="1" dirty="0">
                    <a:solidFill>
                      <a:srgbClr val="FF0000"/>
                    </a:solidFill>
                    <a:ea typeface="楷体_GB2312" pitchFamily="1" charset="-122"/>
                  </a:rPr>
                  <a:t>数据结构的组成</a:t>
                </a:r>
                <a:endParaRPr lang="zh-CN" altLang="en-US" b="1" dirty="0">
                  <a:solidFill>
                    <a:srgbClr val="FF0000"/>
                  </a:solidFill>
                  <a:ea typeface="楷体_GB2312" pitchFamily="1" charset="-122"/>
                </a:endParaRPr>
              </a:p>
            </p:txBody>
          </p:sp>
        </p:grpSp>
        <p:cxnSp>
          <p:nvCxnSpPr>
            <p:cNvPr id="72" name="直接箭头连接符 71"/>
            <p:cNvCxnSpPr>
              <a:stCxn id="63" idx="2"/>
              <a:endCxn id="67" idx="0"/>
            </p:cNvCxnSpPr>
            <p:nvPr/>
          </p:nvCxnSpPr>
          <p:spPr>
            <a:xfrm>
              <a:off x="4716067" y="3625026"/>
              <a:ext cx="4304" cy="130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5" name="矩形 74"/>
          <p:cNvSpPr/>
          <p:nvPr/>
        </p:nvSpPr>
        <p:spPr>
          <a:xfrm>
            <a:off x="899592" y="5147077"/>
            <a:ext cx="3816475" cy="369332"/>
          </a:xfrm>
          <a:prstGeom prst="rect">
            <a:avLst/>
          </a:prstGeom>
        </p:spPr>
        <p:txBody>
          <a:bodyPr wrap="square">
            <a:spAutoFit/>
          </a:bodyPr>
          <a:lstStyle/>
          <a:p>
            <a:r>
              <a:rPr lang="zh-CN" altLang="en-US" b="1" dirty="0" smtClean="0"/>
              <a:t>本章将介绍</a:t>
            </a:r>
            <a:r>
              <a:rPr lang="zh-CN" altLang="en-US" b="1" dirty="0"/>
              <a:t>的</a:t>
            </a:r>
            <a:r>
              <a:rPr lang="zh-CN" altLang="en-US" b="1" dirty="0" smtClean="0">
                <a:solidFill>
                  <a:srgbClr val="FF0000"/>
                </a:solidFill>
              </a:rPr>
              <a:t>第二种</a:t>
            </a:r>
            <a:r>
              <a:rPr lang="zh-CN" altLang="en-US" b="1" dirty="0" smtClean="0"/>
              <a:t>数据结构？</a:t>
            </a:r>
            <a:endParaRPr lang="zh-CN" altLang="en-US" dirty="0"/>
          </a:p>
        </p:txBody>
      </p:sp>
      <p:sp>
        <p:nvSpPr>
          <p:cNvPr id="66" name="矩形 65"/>
          <p:cNvSpPr/>
          <p:nvPr/>
        </p:nvSpPr>
        <p:spPr>
          <a:xfrm>
            <a:off x="899592" y="4448234"/>
            <a:ext cx="5976664" cy="369332"/>
          </a:xfrm>
          <a:prstGeom prst="rect">
            <a:avLst/>
          </a:prstGeom>
        </p:spPr>
        <p:txBody>
          <a:bodyPr wrap="square">
            <a:spAutoFit/>
          </a:bodyPr>
          <a:lstStyle/>
          <a:p>
            <a:r>
              <a:rPr lang="zh-CN" altLang="en-US" b="1" dirty="0" smtClean="0"/>
              <a:t>第</a:t>
            </a:r>
            <a:r>
              <a:rPr lang="en-US" altLang="zh-CN" b="1" dirty="0" smtClean="0"/>
              <a:t>2</a:t>
            </a:r>
            <a:r>
              <a:rPr lang="zh-CN" altLang="en-US" b="1" dirty="0" smtClean="0"/>
              <a:t>章已学习了</a:t>
            </a:r>
            <a:r>
              <a:rPr lang="zh-CN" altLang="en-US" b="1" dirty="0" smtClean="0">
                <a:solidFill>
                  <a:srgbClr val="FF0000"/>
                </a:solidFill>
              </a:rPr>
              <a:t>第一种</a:t>
            </a:r>
            <a:r>
              <a:rPr lang="zh-CN" altLang="en-US" b="1" dirty="0" smtClean="0"/>
              <a:t>数据结构？</a:t>
            </a:r>
            <a:r>
              <a:rPr lang="zh-CN" altLang="en-US" b="1" dirty="0" smtClean="0">
                <a:solidFill>
                  <a:srgbClr val="FF0000"/>
                </a:solidFill>
              </a:rPr>
              <a:t>栈</a:t>
            </a:r>
            <a:r>
              <a:rPr lang="en-US" altLang="zh-CN" b="1" dirty="0" smtClean="0"/>
              <a:t>---</a:t>
            </a:r>
            <a:r>
              <a:rPr lang="zh-CN" altLang="en-US" b="1" dirty="0" smtClean="0">
                <a:solidFill>
                  <a:srgbClr val="0000FF"/>
                </a:solidFill>
              </a:rPr>
              <a:t>顺序栈</a:t>
            </a:r>
            <a:endParaRPr lang="zh-CN" altLang="en-US" dirty="0">
              <a:solidFill>
                <a:srgbClr val="0000FF"/>
              </a:solidFill>
            </a:endParaRPr>
          </a:p>
        </p:txBody>
      </p:sp>
      <p:sp>
        <p:nvSpPr>
          <p:cNvPr id="3" name="灯片编号占位符 2"/>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0">
                                            <p:txEl>
                                              <p:pRg st="0" end="0"/>
                                            </p:txEl>
                                          </p:spTgt>
                                        </p:tgtEl>
                                        <p:attrNameLst>
                                          <p:attrName>style.visibility</p:attrName>
                                        </p:attrNameLst>
                                      </p:cBhvr>
                                      <p:to>
                                        <p:strVal val="visible"/>
                                      </p:to>
                                    </p:set>
                                    <p:animEffect transition="in" filter="blinds(horizontal)">
                                      <p:cBhvr>
                                        <p:cTn id="13" dur="500"/>
                                        <p:tgtEl>
                                          <p:spTgt spid="30">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66"/>
                                        </p:tgtEl>
                                        <p:attrNameLst>
                                          <p:attrName>style.visibility</p:attrName>
                                        </p:attrNameLst>
                                      </p:cBhvr>
                                      <p:to>
                                        <p:strVal val="visible"/>
                                      </p:to>
                                    </p:set>
                                    <p:anim calcmode="lin" valueType="num">
                                      <p:cBhvr additive="base">
                                        <p:cTn id="22" dur="500" fill="hold"/>
                                        <p:tgtEl>
                                          <p:spTgt spid="66"/>
                                        </p:tgtEl>
                                        <p:attrNameLst>
                                          <p:attrName>ppt_x</p:attrName>
                                        </p:attrNameLst>
                                      </p:cBhvr>
                                      <p:tavLst>
                                        <p:tav tm="0">
                                          <p:val>
                                            <p:strVal val="#ppt_x"/>
                                          </p:val>
                                        </p:tav>
                                        <p:tav tm="100000">
                                          <p:val>
                                            <p:strVal val="#ppt_x"/>
                                          </p:val>
                                        </p:tav>
                                      </p:tavLst>
                                    </p:anim>
                                    <p:anim calcmode="lin" valueType="num">
                                      <p:cBhvr additive="base">
                                        <p:cTn id="23"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5"/>
                                        </p:tgtEl>
                                        <p:attrNameLst>
                                          <p:attrName>style.visibility</p:attrName>
                                        </p:attrNameLst>
                                      </p:cBhvr>
                                      <p:to>
                                        <p:strVal val="visible"/>
                                      </p:to>
                                    </p:set>
                                    <p:anim calcmode="lin" valueType="num">
                                      <p:cBhvr additive="base">
                                        <p:cTn id="28" dur="500" fill="hold"/>
                                        <p:tgtEl>
                                          <p:spTgt spid="75"/>
                                        </p:tgtEl>
                                        <p:attrNameLst>
                                          <p:attrName>ppt_x</p:attrName>
                                        </p:attrNameLst>
                                      </p:cBhvr>
                                      <p:tavLst>
                                        <p:tav tm="0">
                                          <p:val>
                                            <p:strVal val="#ppt_x"/>
                                          </p:val>
                                        </p:tav>
                                        <p:tav tm="100000">
                                          <p:val>
                                            <p:strVal val="#ppt_x"/>
                                          </p:val>
                                        </p:tav>
                                      </p:tavLst>
                                    </p:anim>
                                    <p:anim calcmode="lin" valueType="num">
                                      <p:cBhvr additive="base">
                                        <p:cTn id="29"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uiExpand="1" build="p"/>
      <p:bldP spid="75" grpId="0"/>
      <p:bldP spid="6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251520" y="103411"/>
            <a:ext cx="4231148" cy="684042"/>
            <a:chOff x="700892" y="1326432"/>
            <a:chExt cx="4231148" cy="684042"/>
          </a:xfrm>
        </p:grpSpPr>
        <p:sp>
          <p:nvSpPr>
            <p:cNvPr id="11" name="TextBox 6"/>
            <p:cNvSpPr txBox="1">
              <a:spLocks noChangeArrowheads="1"/>
            </p:cNvSpPr>
            <p:nvPr/>
          </p:nvSpPr>
          <p:spPr bwMode="auto">
            <a:xfrm>
              <a:off x="700892"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3.1</a:t>
              </a:r>
              <a:r>
                <a:rPr lang="en-US" altLang="zh-CN" sz="3600" b="1" dirty="0" smtClean="0">
                  <a:latin typeface="黑体" panose="02010609060101010101" pitchFamily="49" charset="-122"/>
                  <a:ea typeface="黑体" panose="02010609060101010101" pitchFamily="49" charset="-122"/>
                </a:rPr>
                <a:t> </a:t>
              </a:r>
              <a:r>
                <a:rPr lang="zh-CN" altLang="en-US" sz="3600" b="1" dirty="0" smtClean="0">
                  <a:latin typeface="黑体" panose="02010609060101010101" pitchFamily="49" charset="-122"/>
                  <a:ea typeface="黑体" panose="02010609060101010101" pitchFamily="49" charset="-122"/>
                </a:rPr>
                <a:t>引例</a:t>
              </a:r>
              <a:endParaRPr lang="zh-CN" altLang="en-US" sz="3600" b="1" dirty="0">
                <a:latin typeface="黑体" panose="02010609060101010101" pitchFamily="49" charset="-122"/>
                <a:ea typeface="黑体" panose="02010609060101010101" pitchFamily="49" charset="-122"/>
              </a:endParaRPr>
            </a:p>
          </p:txBody>
        </p:sp>
        <p:grpSp>
          <p:nvGrpSpPr>
            <p:cNvPr id="12" name="组合 11"/>
            <p:cNvGrpSpPr/>
            <p:nvPr/>
          </p:nvGrpSpPr>
          <p:grpSpPr>
            <a:xfrm>
              <a:off x="958665" y="1327471"/>
              <a:ext cx="842977" cy="683003"/>
              <a:chOff x="958665" y="1327471"/>
              <a:chExt cx="842977" cy="683003"/>
            </a:xfrm>
          </p:grpSpPr>
          <p:sp>
            <p:nvSpPr>
              <p:cNvPr id="13"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14" name="图片 13" descr="1.jpg"/>
              <p:cNvPicPr>
                <a:picLocks noChangeAspect="1"/>
              </p:cNvPicPr>
              <p:nvPr/>
            </p:nvPicPr>
            <p:blipFill>
              <a:blip r:embed="rId1" cstate="print"/>
              <a:stretch>
                <a:fillRect/>
              </a:stretch>
            </p:blipFill>
            <p:spPr>
              <a:xfrm>
                <a:off x="1189071" y="1467621"/>
                <a:ext cx="377680" cy="419801"/>
              </a:xfrm>
              <a:prstGeom prst="rect">
                <a:avLst/>
              </a:prstGeom>
            </p:spPr>
          </p:pic>
        </p:grpSp>
      </p:grpSp>
      <p:sp>
        <p:nvSpPr>
          <p:cNvPr id="16" name="文本框 15"/>
          <p:cNvSpPr txBox="1"/>
          <p:nvPr/>
        </p:nvSpPr>
        <p:spPr>
          <a:xfrm>
            <a:off x="418924" y="965333"/>
            <a:ext cx="2118491"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sz="2800" b="1" dirty="0" smtClean="0"/>
              <a:t>一些例子</a:t>
            </a:r>
            <a:endParaRPr lang="zh-CN" altLang="en-US" sz="2800" b="1" dirty="0"/>
          </a:p>
        </p:txBody>
      </p:sp>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626" y="3790351"/>
            <a:ext cx="539753" cy="722594"/>
          </a:xfrm>
          <a:prstGeom prst="rect">
            <a:avLst/>
          </a:prstGeom>
        </p:spPr>
      </p:pic>
      <p:sp>
        <p:nvSpPr>
          <p:cNvPr id="18" name="文本框 17"/>
          <p:cNvSpPr txBox="1"/>
          <p:nvPr/>
        </p:nvSpPr>
        <p:spPr>
          <a:xfrm>
            <a:off x="1117379" y="3918240"/>
            <a:ext cx="3058921" cy="430887"/>
          </a:xfrm>
          <a:prstGeom prst="rect">
            <a:avLst/>
          </a:prstGeom>
          <a:noFill/>
        </p:spPr>
        <p:txBody>
          <a:bodyPr wrap="square" rtlCol="0">
            <a:spAutoFit/>
          </a:bodyPr>
          <a:lstStyle/>
          <a:p>
            <a:r>
              <a:rPr lang="zh-CN" altLang="en-US" sz="2200" dirty="0" smtClean="0"/>
              <a:t>这些实例具有什么特点</a:t>
            </a:r>
            <a:r>
              <a:rPr lang="zh-CN" altLang="en-US" sz="2200" dirty="0"/>
              <a:t>？</a:t>
            </a:r>
            <a:endParaRPr lang="zh-CN" altLang="en-US" sz="2200" dirty="0"/>
          </a:p>
        </p:txBody>
      </p:sp>
      <p:sp>
        <p:nvSpPr>
          <p:cNvPr id="19" name="矩形 18"/>
          <p:cNvSpPr/>
          <p:nvPr/>
        </p:nvSpPr>
        <p:spPr>
          <a:xfrm>
            <a:off x="418924" y="4992279"/>
            <a:ext cx="4572000" cy="646331"/>
          </a:xfrm>
          <a:prstGeom prst="rect">
            <a:avLst/>
          </a:prstGeom>
        </p:spPr>
        <p:txBody>
          <a:bodyPr>
            <a:spAutoFit/>
          </a:bodyPr>
          <a:lstStyle/>
          <a:p>
            <a:pPr eaLnBrk="1" hangingPunct="1">
              <a:buFont typeface="Wingdings" panose="05000000000000000000" pitchFamily="2" charset="2"/>
              <a:buNone/>
            </a:pPr>
            <a:r>
              <a:rPr lang="zh-CN" altLang="en-US" b="1" dirty="0" smtClean="0">
                <a:solidFill>
                  <a:srgbClr val="FF0000"/>
                </a:solidFill>
              </a:rPr>
              <a:t>                   队列 </a:t>
            </a:r>
            <a:endParaRPr lang="en-US" altLang="zh-CN" b="1" dirty="0" smtClean="0">
              <a:solidFill>
                <a:srgbClr val="FF0000"/>
              </a:solidFill>
            </a:endParaRPr>
          </a:p>
          <a:p>
            <a:pPr eaLnBrk="1" hangingPunct="1">
              <a:buFont typeface="Wingdings" panose="05000000000000000000" pitchFamily="2" charset="2"/>
              <a:buNone/>
            </a:pPr>
            <a:r>
              <a:rPr lang="zh-CN" altLang="en-US" b="1" dirty="0" smtClean="0"/>
              <a:t>它也是软件</a:t>
            </a:r>
            <a:r>
              <a:rPr lang="zh-CN" altLang="en-US" b="1" dirty="0"/>
              <a:t>设计中</a:t>
            </a:r>
            <a:r>
              <a:rPr lang="zh-CN" altLang="en-US" b="1" dirty="0">
                <a:solidFill>
                  <a:srgbClr val="FF0000"/>
                </a:solidFill>
              </a:rPr>
              <a:t>最基本的</a:t>
            </a:r>
            <a:r>
              <a:rPr lang="zh-CN" altLang="en-US" b="1" dirty="0" smtClean="0">
                <a:solidFill>
                  <a:srgbClr val="FF0000"/>
                </a:solidFill>
              </a:rPr>
              <a:t>数据结构</a:t>
            </a:r>
            <a:endParaRPr lang="zh-CN" altLang="en-US" b="1" dirty="0">
              <a:solidFill>
                <a:srgbClr val="FF0000"/>
              </a:solidFill>
            </a:endParaRPr>
          </a:p>
        </p:txBody>
      </p:sp>
      <p:sp>
        <p:nvSpPr>
          <p:cNvPr id="20" name="文本框 19"/>
          <p:cNvSpPr txBox="1"/>
          <p:nvPr/>
        </p:nvSpPr>
        <p:spPr>
          <a:xfrm>
            <a:off x="1558113" y="4379826"/>
            <a:ext cx="2208756" cy="369332"/>
          </a:xfrm>
          <a:prstGeom prst="rect">
            <a:avLst/>
          </a:prstGeom>
          <a:noFill/>
        </p:spPr>
        <p:txBody>
          <a:bodyPr wrap="square" rtlCol="0">
            <a:spAutoFit/>
          </a:bodyPr>
          <a:lstStyle/>
          <a:p>
            <a:r>
              <a:rPr lang="zh-CN" altLang="en-US" b="1" dirty="0" smtClean="0">
                <a:solidFill>
                  <a:srgbClr val="0000FF"/>
                </a:solidFill>
              </a:rPr>
              <a:t>先进先出</a:t>
            </a:r>
            <a:endParaRPr lang="zh-CN" altLang="en-US" b="1" dirty="0">
              <a:solidFill>
                <a:srgbClr val="0000FF"/>
              </a:solidFill>
            </a:endParaRPr>
          </a:p>
        </p:txBody>
      </p:sp>
      <p:pic>
        <p:nvPicPr>
          <p:cNvPr id="7" name="内容占位符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0300" y="1519251"/>
            <a:ext cx="3593668" cy="2205871"/>
          </a:xfrm>
        </p:spPr>
      </p:pic>
      <p:sp>
        <p:nvSpPr>
          <p:cNvPr id="21" name="文本框 20"/>
          <p:cNvSpPr txBox="1"/>
          <p:nvPr/>
        </p:nvSpPr>
        <p:spPr>
          <a:xfrm>
            <a:off x="418924" y="6355904"/>
            <a:ext cx="2928940" cy="276999"/>
          </a:xfrm>
          <a:prstGeom prst="rect">
            <a:avLst/>
          </a:prstGeom>
          <a:noFill/>
        </p:spPr>
        <p:txBody>
          <a:bodyPr wrap="square" rtlCol="0">
            <a:spAutoFit/>
          </a:bodyPr>
          <a:lstStyle/>
          <a:p>
            <a:r>
              <a:rPr lang="zh-CN" altLang="en-US" sz="1200" dirty="0" smtClean="0"/>
              <a:t>注：图片来自百度图片</a:t>
            </a:r>
            <a:endParaRPr lang="zh-CN" altLang="en-US" sz="1200" dirty="0"/>
          </a:p>
        </p:txBody>
      </p:sp>
      <p:pic>
        <p:nvPicPr>
          <p:cNvPr id="22" name="图片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4008" y="1530577"/>
            <a:ext cx="3572072" cy="2203802"/>
          </a:xfrm>
          <a:prstGeom prst="rect">
            <a:avLst/>
          </a:prstGeom>
        </p:spPr>
      </p:pic>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1976" y="3804221"/>
            <a:ext cx="3628415" cy="2489092"/>
          </a:xfrm>
          <a:prstGeom prst="rect">
            <a:avLst/>
          </a:prstGeom>
        </p:spPr>
      </p:pic>
      <p:sp>
        <p:nvSpPr>
          <p:cNvPr id="3" name="灯片编号占位符 2"/>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ppt_x"/>
                                          </p:val>
                                        </p:tav>
                                        <p:tav tm="100000">
                                          <p:val>
                                            <p:strVal val="#ppt_x"/>
                                          </p:val>
                                        </p:tav>
                                      </p:tavLst>
                                    </p:anim>
                                    <p:anim calcmode="lin" valueType="num">
                                      <p:cBhvr additive="base">
                                        <p:cTn id="3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占位符 6146"/>
          <p:cNvSpPr>
            <a:spLocks noGrp="1" noChangeArrowheads="1"/>
          </p:cNvSpPr>
          <p:nvPr>
            <p:ph type="body" sz="half" idx="1"/>
          </p:nvPr>
        </p:nvSpPr>
        <p:spPr>
          <a:xfrm>
            <a:off x="467995" y="1052354"/>
            <a:ext cx="7848600" cy="5113337"/>
          </a:xfrm>
        </p:spPr>
        <p:txBody>
          <a:bodyPr/>
          <a:lstStyle/>
          <a:p>
            <a:pPr>
              <a:lnSpc>
                <a:spcPct val="80000"/>
              </a:lnSpc>
              <a:buClr>
                <a:srgbClr val="FF0000"/>
              </a:buClr>
              <a:buFont typeface="Wingdings" panose="05000000000000000000" pitchFamily="2" charset="2"/>
              <a:buChar char="Ø"/>
            </a:pPr>
            <a:r>
              <a:rPr lang="en-US" altLang="zh-CN" sz="2800" b="1" dirty="0" smtClean="0"/>
              <a:t>3.1.1</a:t>
            </a:r>
            <a:r>
              <a:rPr lang="zh-CN" altLang="en-US" sz="2800" b="1" dirty="0" smtClean="0"/>
              <a:t>队列的定义</a:t>
            </a:r>
            <a:endParaRPr lang="zh-CN" altLang="en-US" sz="2800" b="1" dirty="0" smtClean="0"/>
          </a:p>
          <a:p>
            <a:pPr lvl="1">
              <a:lnSpc>
                <a:spcPct val="80000"/>
              </a:lnSpc>
              <a:buClr>
                <a:srgbClr val="FF0000"/>
              </a:buClr>
              <a:buFont typeface="Wingdings" panose="05000000000000000000" pitchFamily="2" charset="2"/>
              <a:buChar char="n"/>
            </a:pPr>
            <a:r>
              <a:rPr lang="zh-CN" altLang="en-US" sz="2400" b="1" dirty="0" smtClean="0"/>
              <a:t>队列是只能</a:t>
            </a:r>
            <a:r>
              <a:rPr lang="zh-CN" altLang="en-US" sz="2400" b="1" dirty="0" smtClean="0">
                <a:solidFill>
                  <a:srgbClr val="FF0000"/>
                </a:solidFill>
              </a:rPr>
              <a:t>在一端插入</a:t>
            </a:r>
            <a:r>
              <a:rPr lang="zh-CN" altLang="en-US" sz="2400" b="1" dirty="0" smtClean="0"/>
              <a:t>，</a:t>
            </a:r>
            <a:r>
              <a:rPr lang="zh-CN" altLang="en-US" sz="2400" b="1" dirty="0" smtClean="0">
                <a:solidFill>
                  <a:srgbClr val="FF0000"/>
                </a:solidFill>
              </a:rPr>
              <a:t>另一端删除</a:t>
            </a:r>
            <a:r>
              <a:rPr lang="zh-CN" altLang="en-US" sz="2400" b="1" dirty="0" smtClean="0"/>
              <a:t>元素的线性表</a:t>
            </a:r>
            <a:endParaRPr lang="zh-CN" altLang="en-US" sz="2400" b="1" dirty="0" smtClean="0"/>
          </a:p>
          <a:p>
            <a:pPr>
              <a:lnSpc>
                <a:spcPct val="80000"/>
              </a:lnSpc>
              <a:buFont typeface="Wingdings" panose="05000000000000000000" pitchFamily="2" charset="2"/>
              <a:buNone/>
            </a:pPr>
            <a:r>
              <a:rPr lang="zh-CN" altLang="en-US" sz="1800" dirty="0" smtClean="0"/>
              <a:t>             </a:t>
            </a:r>
            <a:endParaRPr lang="zh-CN" altLang="en-US" sz="2000" dirty="0" smtClean="0"/>
          </a:p>
          <a:p>
            <a:pPr>
              <a:lnSpc>
                <a:spcPct val="80000"/>
              </a:lnSpc>
              <a:buFont typeface="Wingdings" panose="05000000000000000000" pitchFamily="2" charset="2"/>
              <a:buNone/>
            </a:pPr>
            <a:endParaRPr lang="zh-CN" altLang="en-US" sz="1800" dirty="0" smtClean="0"/>
          </a:p>
          <a:p>
            <a:pPr>
              <a:lnSpc>
                <a:spcPct val="80000"/>
              </a:lnSpc>
              <a:buFont typeface="Wingdings" panose="05000000000000000000" pitchFamily="2" charset="2"/>
              <a:buNone/>
            </a:pPr>
            <a:endParaRPr lang="zh-CN" altLang="en-US" sz="1800" dirty="0" smtClean="0"/>
          </a:p>
          <a:p>
            <a:pPr>
              <a:lnSpc>
                <a:spcPct val="80000"/>
              </a:lnSpc>
              <a:buFont typeface="Wingdings" panose="05000000000000000000" pitchFamily="2" charset="2"/>
              <a:buNone/>
            </a:pPr>
            <a:endParaRPr lang="zh-CN" altLang="en-US" sz="2000" dirty="0" smtClean="0"/>
          </a:p>
          <a:p>
            <a:pPr>
              <a:lnSpc>
                <a:spcPct val="80000"/>
              </a:lnSpc>
              <a:buFont typeface="Wingdings" panose="05000000000000000000" pitchFamily="2" charset="2"/>
              <a:buNone/>
            </a:pPr>
            <a:endParaRPr lang="zh-CN" altLang="en-US" sz="1800" dirty="0" smtClean="0"/>
          </a:p>
          <a:p>
            <a:pPr>
              <a:lnSpc>
                <a:spcPct val="80000"/>
              </a:lnSpc>
              <a:buFont typeface="Wingdings" panose="05000000000000000000" pitchFamily="2" charset="2"/>
              <a:buNone/>
            </a:pPr>
            <a:endParaRPr lang="zh-CN" altLang="en-US" sz="1800" dirty="0" smtClean="0"/>
          </a:p>
          <a:p>
            <a:pPr>
              <a:lnSpc>
                <a:spcPct val="80000"/>
              </a:lnSpc>
              <a:buFont typeface="Wingdings" panose="05000000000000000000" pitchFamily="2" charset="2"/>
              <a:buNone/>
            </a:pPr>
            <a:r>
              <a:rPr lang="zh-CN" altLang="en-US" sz="1600" dirty="0" smtClean="0"/>
              <a:t>               </a:t>
            </a:r>
            <a:endParaRPr lang="zh-CN" altLang="en-US" sz="1600" dirty="0" smtClean="0"/>
          </a:p>
          <a:p>
            <a:pPr>
              <a:lnSpc>
                <a:spcPct val="80000"/>
              </a:lnSpc>
              <a:buFont typeface="Wingdings" panose="05000000000000000000" pitchFamily="2" charset="2"/>
              <a:buNone/>
            </a:pPr>
            <a:r>
              <a:rPr lang="zh-CN" altLang="en-US" sz="1600" dirty="0" smtClean="0"/>
              <a:t>                </a:t>
            </a:r>
            <a:endParaRPr lang="zh-CN" altLang="en-US" sz="1600" dirty="0" smtClean="0"/>
          </a:p>
          <a:p>
            <a:pPr>
              <a:lnSpc>
                <a:spcPct val="80000"/>
              </a:lnSpc>
              <a:buFont typeface="Wingdings" panose="05000000000000000000" pitchFamily="2" charset="2"/>
              <a:buNone/>
            </a:pPr>
            <a:endParaRPr lang="zh-CN" altLang="en-US" sz="1600" dirty="0" smtClean="0"/>
          </a:p>
          <a:p>
            <a:pPr>
              <a:lnSpc>
                <a:spcPct val="80000"/>
              </a:lnSpc>
              <a:buFont typeface="Wingdings" panose="05000000000000000000" pitchFamily="2" charset="2"/>
              <a:buNone/>
            </a:pPr>
            <a:endParaRPr lang="zh-CN" altLang="en-US" sz="1600" dirty="0" smtClean="0"/>
          </a:p>
          <a:p>
            <a:pPr>
              <a:lnSpc>
                <a:spcPct val="80000"/>
              </a:lnSpc>
              <a:buFont typeface="Wingdings" panose="05000000000000000000" pitchFamily="2" charset="2"/>
              <a:buNone/>
            </a:pPr>
            <a:endParaRPr lang="zh-CN" altLang="en-US" sz="1600" dirty="0" smtClean="0"/>
          </a:p>
          <a:p>
            <a:pPr>
              <a:lnSpc>
                <a:spcPct val="80000"/>
              </a:lnSpc>
              <a:buFont typeface="Wingdings" panose="05000000000000000000" pitchFamily="2" charset="2"/>
              <a:buNone/>
            </a:pPr>
            <a:endParaRPr lang="zh-CN" altLang="en-US" sz="1600" dirty="0" smtClean="0"/>
          </a:p>
          <a:p>
            <a:pPr>
              <a:lnSpc>
                <a:spcPct val="80000"/>
              </a:lnSpc>
              <a:buFont typeface="Wingdings" panose="05000000000000000000" pitchFamily="2" charset="2"/>
              <a:buNone/>
            </a:pPr>
            <a:endParaRPr lang="zh-CN" altLang="en-US" sz="1600" dirty="0" smtClean="0"/>
          </a:p>
          <a:p>
            <a:pPr>
              <a:lnSpc>
                <a:spcPct val="80000"/>
              </a:lnSpc>
              <a:buFont typeface="Wingdings" panose="05000000000000000000" pitchFamily="2" charset="2"/>
              <a:buNone/>
            </a:pPr>
            <a:endParaRPr lang="zh-CN" altLang="en-US" sz="2000" dirty="0" smtClean="0"/>
          </a:p>
          <a:p>
            <a:pPr>
              <a:lnSpc>
                <a:spcPct val="80000"/>
              </a:lnSpc>
              <a:buFont typeface="Wingdings" panose="05000000000000000000" pitchFamily="2" charset="2"/>
              <a:buNone/>
            </a:pPr>
            <a:endParaRPr lang="zh-CN" altLang="en-US" sz="2000" dirty="0" smtClean="0"/>
          </a:p>
          <a:p>
            <a:pPr>
              <a:lnSpc>
                <a:spcPct val="80000"/>
              </a:lnSpc>
              <a:buFont typeface="Wingdings" panose="05000000000000000000" pitchFamily="2" charset="2"/>
              <a:buNone/>
            </a:pPr>
            <a:r>
              <a:rPr lang="zh-CN" altLang="en-US" sz="2000" b="1" dirty="0" smtClean="0">
                <a:solidFill>
                  <a:srgbClr val="FF5050"/>
                </a:solidFill>
              </a:rPr>
              <a:t>术语</a:t>
            </a:r>
            <a:r>
              <a:rPr lang="zh-CN" altLang="en-US" sz="2000" dirty="0" smtClean="0"/>
              <a:t>：</a:t>
            </a:r>
            <a:r>
              <a:rPr lang="zh-CN" altLang="en-US" sz="2000" b="1" dirty="0" smtClean="0"/>
              <a:t>队头、队尾、入队、出队</a:t>
            </a:r>
            <a:r>
              <a:rPr lang="zh-CN" altLang="en-US" sz="1800" b="1" dirty="0" smtClean="0"/>
              <a:t>           </a:t>
            </a:r>
            <a:endParaRPr lang="zh-CN" altLang="en-US" sz="1800" b="1" dirty="0" smtClean="0"/>
          </a:p>
        </p:txBody>
      </p:sp>
      <p:sp>
        <p:nvSpPr>
          <p:cNvPr id="6148" name="燕尾形箭头 6147"/>
          <p:cNvSpPr>
            <a:spLocks noChangeArrowheads="1"/>
          </p:cNvSpPr>
          <p:nvPr/>
        </p:nvSpPr>
        <p:spPr bwMode="auto">
          <a:xfrm flipH="1">
            <a:off x="6515570" y="2025189"/>
            <a:ext cx="572618" cy="253167"/>
          </a:xfrm>
          <a:prstGeom prst="notchedRightArrow">
            <a:avLst>
              <a:gd name="adj1" fmla="val 50000"/>
              <a:gd name="adj2" fmla="val 62316"/>
            </a:avLst>
          </a:prstGeom>
          <a:solidFill>
            <a:srgbClr val="FFFF00"/>
          </a:solidFill>
          <a:ln w="9525">
            <a:solidFill>
              <a:srgbClr val="000000"/>
            </a:solidFill>
            <a:miter lim="800000"/>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sp>
        <p:nvSpPr>
          <p:cNvPr id="6149" name="燕尾形箭头 6148"/>
          <p:cNvSpPr>
            <a:spLocks noChangeArrowheads="1"/>
          </p:cNvSpPr>
          <p:nvPr/>
        </p:nvSpPr>
        <p:spPr bwMode="auto">
          <a:xfrm flipH="1">
            <a:off x="1907704" y="2009756"/>
            <a:ext cx="526690" cy="267116"/>
          </a:xfrm>
          <a:prstGeom prst="notchedRightArrow">
            <a:avLst>
              <a:gd name="adj1" fmla="val 50000"/>
              <a:gd name="adj2" fmla="val 43512"/>
            </a:avLst>
          </a:prstGeom>
          <a:solidFill>
            <a:srgbClr val="FFFF00"/>
          </a:solidFill>
          <a:ln w="9525">
            <a:solidFill>
              <a:srgbClr val="000000"/>
            </a:solidFill>
            <a:miter lim="800000"/>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sp>
        <p:nvSpPr>
          <p:cNvPr id="6150" name="圆角矩形标注 6149"/>
          <p:cNvSpPr>
            <a:spLocks noChangeArrowheads="1"/>
          </p:cNvSpPr>
          <p:nvPr/>
        </p:nvSpPr>
        <p:spPr bwMode="auto">
          <a:xfrm>
            <a:off x="6831248" y="266701"/>
            <a:ext cx="1855552" cy="472590"/>
          </a:xfrm>
          <a:prstGeom prst="wedgeRoundRectCallout">
            <a:avLst>
              <a:gd name="adj1" fmla="val -89361"/>
              <a:gd name="adj2" fmla="val -17926"/>
              <a:gd name="adj3" fmla="val 16667"/>
            </a:avLst>
          </a:prstGeom>
          <a:solidFill>
            <a:srgbClr val="FFFFFF"/>
          </a:solidFill>
          <a:ln w="9525">
            <a:solidFill>
              <a:srgbClr val="000000"/>
            </a:solidFill>
            <a:miter lim="800000"/>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just" eaLnBrk="0" hangingPunct="0"/>
            <a:r>
              <a:rPr lang="zh-CN" altLang="en-US" b="1" dirty="0">
                <a:solidFill>
                  <a:srgbClr val="FF0000"/>
                </a:solidFill>
              </a:rPr>
              <a:t>逻辑结构和运算</a:t>
            </a:r>
            <a:endParaRPr lang="zh-CN" altLang="en-US" b="1" dirty="0">
              <a:solidFill>
                <a:srgbClr val="FF0000"/>
              </a:solidFill>
              <a:latin typeface="Arial" panose="020B0604020202020204" pitchFamily="34" charset="0"/>
            </a:endParaRPr>
          </a:p>
        </p:txBody>
      </p:sp>
      <p:sp>
        <p:nvSpPr>
          <p:cNvPr id="6151" name="文本框 6150"/>
          <p:cNvSpPr txBox="1">
            <a:spLocks noChangeArrowheads="1"/>
          </p:cNvSpPr>
          <p:nvPr/>
        </p:nvSpPr>
        <p:spPr bwMode="auto">
          <a:xfrm>
            <a:off x="7020272" y="1917993"/>
            <a:ext cx="165576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accent2"/>
              </a:buClr>
              <a:buFont typeface="Wingdings" panose="05000000000000000000" pitchFamily="2" charset="2"/>
              <a:buNone/>
            </a:pPr>
            <a:r>
              <a:rPr lang="en-US" altLang="zh-CN" sz="2200" i="1" dirty="0"/>
              <a:t>a</a:t>
            </a:r>
            <a:r>
              <a:rPr lang="en-US" altLang="zh-CN" sz="2200" baseline="-25000" dirty="0" smtClean="0">
                <a:latin typeface="Arial" panose="020B0604020202020204" pitchFamily="34" charset="0"/>
              </a:rPr>
              <a:t>1</a:t>
            </a:r>
            <a:r>
              <a:rPr lang="en-US" altLang="zh-CN" sz="2200" dirty="0" smtClean="0">
                <a:latin typeface="Arial" panose="020B0604020202020204" pitchFamily="34" charset="0"/>
              </a:rPr>
              <a:t>  </a:t>
            </a:r>
            <a:r>
              <a:rPr lang="en-US" altLang="zh-CN" sz="2200" i="1" dirty="0"/>
              <a:t>a</a:t>
            </a:r>
            <a:r>
              <a:rPr lang="en-US" altLang="zh-CN" sz="2200" baseline="-25000" dirty="0" smtClean="0">
                <a:latin typeface="Arial" panose="020B0604020202020204" pitchFamily="34" charset="0"/>
              </a:rPr>
              <a:t>2</a:t>
            </a:r>
            <a:r>
              <a:rPr lang="en-US" altLang="zh-CN" sz="2200" dirty="0" smtClean="0">
                <a:latin typeface="Arial" panose="020B0604020202020204" pitchFamily="34" charset="0"/>
              </a:rPr>
              <a:t>  </a:t>
            </a:r>
            <a:r>
              <a:rPr lang="en-US" altLang="zh-CN" sz="2200" dirty="0">
                <a:latin typeface="Arial" panose="020B0604020202020204" pitchFamily="34" charset="0"/>
              </a:rPr>
              <a:t>…  </a:t>
            </a:r>
            <a:r>
              <a:rPr lang="en-US" altLang="zh-CN" sz="2200" i="1" dirty="0"/>
              <a:t>a</a:t>
            </a:r>
            <a:r>
              <a:rPr lang="en-US" altLang="zh-CN" sz="2200" i="1" baseline="-25000" dirty="0" smtClean="0">
                <a:cs typeface="Times New Roman" panose="02020603050405020304" pitchFamily="18" charset="0"/>
              </a:rPr>
              <a:t>n</a:t>
            </a:r>
            <a:r>
              <a:rPr lang="zh-CN" altLang="en-US" sz="2200" dirty="0" smtClean="0">
                <a:latin typeface="Arial" panose="020B0604020202020204" pitchFamily="34" charset="0"/>
              </a:rPr>
              <a:t> </a:t>
            </a:r>
            <a:endParaRPr lang="zh-CN" altLang="en-US" sz="2200" dirty="0">
              <a:latin typeface="Arial" panose="020B0604020202020204" pitchFamily="34" charset="0"/>
            </a:endParaRPr>
          </a:p>
        </p:txBody>
      </p:sp>
      <p:sp>
        <p:nvSpPr>
          <p:cNvPr id="6152" name="文本框 6151"/>
          <p:cNvSpPr txBox="1">
            <a:spLocks noChangeArrowheads="1"/>
          </p:cNvSpPr>
          <p:nvPr/>
        </p:nvSpPr>
        <p:spPr bwMode="auto">
          <a:xfrm>
            <a:off x="5292725" y="2781300"/>
            <a:ext cx="3025775" cy="788988"/>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b="1" dirty="0">
                <a:latin typeface="Arial" panose="020B0604020202020204" pitchFamily="34" charset="0"/>
              </a:rPr>
              <a:t>特性：</a:t>
            </a:r>
            <a:r>
              <a:rPr lang="zh-CN" altLang="en-US" b="1" dirty="0">
                <a:solidFill>
                  <a:srgbClr val="0000FF"/>
                </a:solidFill>
                <a:latin typeface="Arial" panose="020B0604020202020204" pitchFamily="34" charset="0"/>
              </a:rPr>
              <a:t>先进先出</a:t>
            </a:r>
            <a:endParaRPr lang="zh-CN" altLang="en-US" b="1" dirty="0">
              <a:solidFill>
                <a:srgbClr val="0000FF"/>
              </a:solidFill>
              <a:latin typeface="Arial" panose="020B0604020202020204" pitchFamily="34" charset="0"/>
            </a:endParaRPr>
          </a:p>
          <a:p>
            <a:pPr eaLnBrk="0" hangingPunct="0">
              <a:spcBef>
                <a:spcPct val="50000"/>
              </a:spcBef>
            </a:pPr>
            <a:r>
              <a:rPr lang="zh-CN" altLang="en-US" b="1" dirty="0">
                <a:latin typeface="Arial" panose="020B0604020202020204" pitchFamily="34" charset="0"/>
              </a:rPr>
              <a:t>（</a:t>
            </a:r>
            <a:r>
              <a:rPr lang="en-US" altLang="zh-CN" b="1" dirty="0">
                <a:solidFill>
                  <a:srgbClr val="FF0000"/>
                </a:solidFill>
                <a:latin typeface="Arial" panose="020B0604020202020204" pitchFamily="34" charset="0"/>
              </a:rPr>
              <a:t>FIFO</a:t>
            </a:r>
            <a:r>
              <a:rPr lang="zh-CN" altLang="en-US" b="1" dirty="0">
                <a:solidFill>
                  <a:srgbClr val="FF0000"/>
                </a:solidFill>
                <a:latin typeface="Arial" panose="020B0604020202020204" pitchFamily="34" charset="0"/>
              </a:rPr>
              <a:t>：</a:t>
            </a:r>
            <a:r>
              <a:rPr lang="en-US" altLang="zh-CN" b="1" dirty="0">
                <a:solidFill>
                  <a:srgbClr val="FF0000"/>
                </a:solidFill>
                <a:latin typeface="Arial" panose="020B0604020202020204" pitchFamily="34" charset="0"/>
              </a:rPr>
              <a:t>first in first out</a:t>
            </a:r>
            <a:r>
              <a:rPr lang="zh-CN" altLang="en-US" b="1" dirty="0">
                <a:latin typeface="Arial" panose="020B0604020202020204" pitchFamily="34" charset="0"/>
              </a:rPr>
              <a:t>）</a:t>
            </a:r>
            <a:endParaRPr lang="zh-CN" altLang="en-US" b="1" dirty="0">
              <a:latin typeface="Arial" panose="020B0604020202020204" pitchFamily="34" charset="0"/>
            </a:endParaRPr>
          </a:p>
        </p:txBody>
      </p:sp>
      <p:sp>
        <p:nvSpPr>
          <p:cNvPr id="6153" name="直接连接符 6152"/>
          <p:cNvSpPr>
            <a:spLocks noChangeShapeType="1"/>
          </p:cNvSpPr>
          <p:nvPr/>
        </p:nvSpPr>
        <p:spPr bwMode="auto">
          <a:xfrm>
            <a:off x="6732588" y="2276475"/>
            <a:ext cx="0" cy="503238"/>
          </a:xfrm>
          <a:prstGeom prst="line">
            <a:avLst/>
          </a:prstGeom>
          <a:noFill/>
          <a:ln w="38100" cmpd="dbl">
            <a:solidFill>
              <a:schemeClr val="accent2"/>
            </a:solidFill>
            <a:rou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grpSp>
        <p:nvGrpSpPr>
          <p:cNvPr id="6154" name="组合 6153"/>
          <p:cNvGrpSpPr/>
          <p:nvPr/>
        </p:nvGrpSpPr>
        <p:grpSpPr bwMode="auto">
          <a:xfrm>
            <a:off x="2482850" y="1910284"/>
            <a:ext cx="4032250" cy="503237"/>
            <a:chOff x="0" y="0"/>
            <a:chExt cx="2540" cy="317"/>
          </a:xfrm>
          <a:solidFill>
            <a:schemeClr val="accent6">
              <a:lumMod val="60000"/>
              <a:lumOff val="40000"/>
            </a:schemeClr>
          </a:solidFill>
        </p:grpSpPr>
        <p:sp>
          <p:nvSpPr>
            <p:cNvPr id="2" name="矩形 6154"/>
            <p:cNvSpPr>
              <a:spLocks noChangeArrowheads="1"/>
            </p:cNvSpPr>
            <p:nvPr/>
          </p:nvSpPr>
          <p:spPr bwMode="auto">
            <a:xfrm>
              <a:off x="0" y="0"/>
              <a:ext cx="2540" cy="317"/>
            </a:xfrm>
            <a:prstGeom prst="rect">
              <a:avLst/>
            </a:prstGeom>
            <a:grpFill/>
            <a:ln w="28575">
              <a:solidFill>
                <a:schemeClr val="tx1"/>
              </a:solidFill>
              <a:miter lim="800000"/>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sp>
          <p:nvSpPr>
            <p:cNvPr id="6155" name="直接连接符 6155"/>
            <p:cNvSpPr>
              <a:spLocks noChangeShapeType="1"/>
            </p:cNvSpPr>
            <p:nvPr/>
          </p:nvSpPr>
          <p:spPr bwMode="auto">
            <a:xfrm>
              <a:off x="408" y="0"/>
              <a:ext cx="0" cy="317"/>
            </a:xfrm>
            <a:prstGeom prst="line">
              <a:avLst/>
            </a:prstGeom>
            <a:grpFill/>
            <a:ln w="28575">
              <a:solidFill>
                <a:schemeClr val="tx1"/>
              </a:solidFill>
              <a:rou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sp>
          <p:nvSpPr>
            <p:cNvPr id="6156" name="直接连接符 6156"/>
            <p:cNvSpPr>
              <a:spLocks noChangeShapeType="1"/>
            </p:cNvSpPr>
            <p:nvPr/>
          </p:nvSpPr>
          <p:spPr bwMode="auto">
            <a:xfrm>
              <a:off x="816" y="0"/>
              <a:ext cx="0" cy="317"/>
            </a:xfrm>
            <a:prstGeom prst="line">
              <a:avLst/>
            </a:prstGeom>
            <a:grpFill/>
            <a:ln w="28575">
              <a:solidFill>
                <a:schemeClr val="tx1"/>
              </a:solidFill>
              <a:rou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sp>
          <p:nvSpPr>
            <p:cNvPr id="6157" name="直接连接符 6157"/>
            <p:cNvSpPr>
              <a:spLocks noChangeShapeType="1"/>
            </p:cNvSpPr>
            <p:nvPr/>
          </p:nvSpPr>
          <p:spPr bwMode="auto">
            <a:xfrm>
              <a:off x="1179" y="0"/>
              <a:ext cx="0" cy="317"/>
            </a:xfrm>
            <a:prstGeom prst="line">
              <a:avLst/>
            </a:prstGeom>
            <a:grpFill/>
            <a:ln w="28575">
              <a:solidFill>
                <a:schemeClr val="tx1"/>
              </a:solidFill>
              <a:rou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sp>
          <p:nvSpPr>
            <p:cNvPr id="6158" name="直接连接符 6158"/>
            <p:cNvSpPr>
              <a:spLocks noChangeShapeType="1"/>
            </p:cNvSpPr>
            <p:nvPr/>
          </p:nvSpPr>
          <p:spPr bwMode="auto">
            <a:xfrm>
              <a:off x="1859" y="0"/>
              <a:ext cx="0" cy="317"/>
            </a:xfrm>
            <a:prstGeom prst="line">
              <a:avLst/>
            </a:prstGeom>
            <a:grpFill/>
            <a:ln w="28575">
              <a:solidFill>
                <a:schemeClr val="tx1"/>
              </a:solidFill>
              <a:rou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sp>
          <p:nvSpPr>
            <p:cNvPr id="6159" name="直接连接符 6159"/>
            <p:cNvSpPr>
              <a:spLocks noChangeShapeType="1"/>
            </p:cNvSpPr>
            <p:nvPr/>
          </p:nvSpPr>
          <p:spPr bwMode="auto">
            <a:xfrm>
              <a:off x="2177" y="0"/>
              <a:ext cx="0" cy="317"/>
            </a:xfrm>
            <a:prstGeom prst="line">
              <a:avLst/>
            </a:prstGeom>
            <a:grpFill/>
            <a:ln w="28575">
              <a:solidFill>
                <a:schemeClr val="tx1"/>
              </a:solidFill>
              <a:rou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sp>
          <p:nvSpPr>
            <p:cNvPr id="6160" name="直接连接符 6160"/>
            <p:cNvSpPr>
              <a:spLocks noChangeShapeType="1"/>
            </p:cNvSpPr>
            <p:nvPr/>
          </p:nvSpPr>
          <p:spPr bwMode="auto">
            <a:xfrm>
              <a:off x="1542" y="0"/>
              <a:ext cx="0" cy="317"/>
            </a:xfrm>
            <a:prstGeom prst="line">
              <a:avLst/>
            </a:prstGeom>
            <a:grpFill/>
            <a:ln w="28575">
              <a:solidFill>
                <a:schemeClr val="tx1"/>
              </a:solidFill>
              <a:rou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grpSp>
      <p:sp>
        <p:nvSpPr>
          <p:cNvPr id="6162" name="文本框 6161"/>
          <p:cNvSpPr txBox="1">
            <a:spLocks noChangeArrowheads="1"/>
          </p:cNvSpPr>
          <p:nvPr/>
        </p:nvSpPr>
        <p:spPr bwMode="auto">
          <a:xfrm>
            <a:off x="4427339" y="1916832"/>
            <a:ext cx="720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dirty="0">
                <a:latin typeface="Arial" panose="020B0604020202020204" pitchFamily="34" charset="0"/>
              </a:rPr>
              <a:t>…</a:t>
            </a:r>
            <a:endParaRPr lang="en-US" altLang="zh-CN" dirty="0">
              <a:latin typeface="Arial" panose="020B0604020202020204" pitchFamily="34" charset="0"/>
            </a:endParaRPr>
          </a:p>
        </p:txBody>
      </p:sp>
      <p:sp>
        <p:nvSpPr>
          <p:cNvPr id="6163" name="文本框 6162"/>
          <p:cNvSpPr txBox="1">
            <a:spLocks noChangeArrowheads="1"/>
          </p:cNvSpPr>
          <p:nvPr/>
        </p:nvSpPr>
        <p:spPr bwMode="auto">
          <a:xfrm>
            <a:off x="2627313" y="1916832"/>
            <a:ext cx="72072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200" i="1" dirty="0"/>
              <a:t>a</a:t>
            </a:r>
            <a:r>
              <a:rPr lang="en-US" altLang="zh-CN" sz="2200" baseline="-25000" dirty="0" smtClean="0">
                <a:latin typeface="Arial" panose="020B0604020202020204" pitchFamily="34" charset="0"/>
              </a:rPr>
              <a:t>1</a:t>
            </a:r>
            <a:endParaRPr lang="en-US" altLang="zh-CN" sz="2200" baseline="-25000" dirty="0">
              <a:latin typeface="Arial" panose="020B0604020202020204" pitchFamily="34" charset="0"/>
            </a:endParaRPr>
          </a:p>
        </p:txBody>
      </p:sp>
      <p:sp>
        <p:nvSpPr>
          <p:cNvPr id="6164" name="文本框 6163"/>
          <p:cNvSpPr txBox="1">
            <a:spLocks noChangeArrowheads="1"/>
          </p:cNvSpPr>
          <p:nvPr/>
        </p:nvSpPr>
        <p:spPr bwMode="auto">
          <a:xfrm flipH="1">
            <a:off x="3203575" y="1916832"/>
            <a:ext cx="5778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200" i="1" dirty="0"/>
              <a:t>a</a:t>
            </a:r>
            <a:r>
              <a:rPr lang="en-US" altLang="zh-CN" sz="2200" baseline="-25000" dirty="0" smtClean="0">
                <a:latin typeface="Arial" panose="020B0604020202020204" pitchFamily="34" charset="0"/>
              </a:rPr>
              <a:t>2</a:t>
            </a:r>
            <a:endParaRPr lang="zh-CN" altLang="en-US" sz="2200" baseline="-25000" dirty="0">
              <a:latin typeface="Arial" panose="020B0604020202020204" pitchFamily="34" charset="0"/>
            </a:endParaRPr>
          </a:p>
        </p:txBody>
      </p:sp>
      <p:sp>
        <p:nvSpPr>
          <p:cNvPr id="6165" name="文本框 6164"/>
          <p:cNvSpPr txBox="1">
            <a:spLocks noChangeArrowheads="1"/>
          </p:cNvSpPr>
          <p:nvPr/>
        </p:nvSpPr>
        <p:spPr bwMode="auto">
          <a:xfrm>
            <a:off x="5003800" y="1983309"/>
            <a:ext cx="7921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nSpc>
                <a:spcPct val="80000"/>
              </a:lnSpc>
              <a:spcBef>
                <a:spcPct val="20000"/>
              </a:spcBef>
              <a:buClr>
                <a:schemeClr val="accent2"/>
              </a:buClr>
              <a:buFont typeface="Wingdings" panose="05000000000000000000" pitchFamily="2" charset="2"/>
              <a:buNone/>
            </a:pPr>
            <a:r>
              <a:rPr lang="en-US" altLang="zh-CN" sz="2000" i="1" dirty="0"/>
              <a:t>a</a:t>
            </a:r>
            <a:r>
              <a:rPr lang="en-US" altLang="zh-CN" sz="2200" i="1" baseline="-25000" dirty="0" smtClean="0">
                <a:cs typeface="Times New Roman" panose="02020603050405020304" pitchFamily="18" charset="0"/>
              </a:rPr>
              <a:t>n</a:t>
            </a:r>
            <a:endParaRPr lang="zh-CN" altLang="en-US" sz="2200" i="1" baseline="-25000" dirty="0">
              <a:cs typeface="Times New Roman" panose="02020603050405020304" pitchFamily="18" charset="0"/>
            </a:endParaRPr>
          </a:p>
        </p:txBody>
      </p:sp>
      <p:sp>
        <p:nvSpPr>
          <p:cNvPr id="6166" name="文本框 6165"/>
          <p:cNvSpPr txBox="1">
            <a:spLocks noChangeArrowheads="1"/>
          </p:cNvSpPr>
          <p:nvPr/>
        </p:nvSpPr>
        <p:spPr bwMode="auto">
          <a:xfrm>
            <a:off x="1501093" y="1931004"/>
            <a:ext cx="431081"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nSpc>
                <a:spcPct val="80000"/>
              </a:lnSpc>
              <a:spcBef>
                <a:spcPct val="20000"/>
              </a:spcBef>
              <a:buClr>
                <a:schemeClr val="accent2"/>
              </a:buClr>
              <a:buFont typeface="Wingdings" panose="05000000000000000000" pitchFamily="2" charset="2"/>
              <a:buNone/>
            </a:pPr>
            <a:r>
              <a:rPr lang="en-US" altLang="zh-CN" sz="2200" i="1" dirty="0">
                <a:cs typeface="Times New Roman" panose="02020603050405020304" pitchFamily="18" charset="0"/>
              </a:rPr>
              <a:t>a</a:t>
            </a:r>
            <a:r>
              <a:rPr lang="en-US" altLang="zh-CN" sz="2200" i="1" baseline="-25000" dirty="0" smtClean="0">
                <a:cs typeface="Times New Roman" panose="02020603050405020304" pitchFamily="18" charset="0"/>
              </a:rPr>
              <a:t>n</a:t>
            </a:r>
            <a:endParaRPr lang="zh-CN" altLang="en-US" sz="2200" i="1" baseline="-25000" dirty="0">
              <a:cs typeface="Times New Roman" panose="02020603050405020304" pitchFamily="18" charset="0"/>
            </a:endParaRPr>
          </a:p>
        </p:txBody>
      </p:sp>
      <p:sp>
        <p:nvSpPr>
          <p:cNvPr id="6167" name="文本框 6166"/>
          <p:cNvSpPr txBox="1">
            <a:spLocks noChangeArrowheads="1"/>
          </p:cNvSpPr>
          <p:nvPr/>
        </p:nvSpPr>
        <p:spPr bwMode="auto">
          <a:xfrm>
            <a:off x="1115616" y="1916832"/>
            <a:ext cx="398194"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dirty="0">
                <a:latin typeface="Arial" panose="020B0604020202020204" pitchFamily="34" charset="0"/>
              </a:rPr>
              <a:t>…</a:t>
            </a:r>
            <a:endParaRPr lang="en-US" altLang="zh-CN" dirty="0">
              <a:latin typeface="Arial" panose="020B0604020202020204" pitchFamily="34" charset="0"/>
            </a:endParaRPr>
          </a:p>
        </p:txBody>
      </p:sp>
      <p:sp>
        <p:nvSpPr>
          <p:cNvPr id="6168" name="文本框 6167"/>
          <p:cNvSpPr txBox="1">
            <a:spLocks noChangeArrowheads="1"/>
          </p:cNvSpPr>
          <p:nvPr/>
        </p:nvSpPr>
        <p:spPr bwMode="auto">
          <a:xfrm>
            <a:off x="810446" y="1845687"/>
            <a:ext cx="52099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200" i="1" dirty="0"/>
              <a:t>a</a:t>
            </a:r>
            <a:r>
              <a:rPr lang="en-US" altLang="zh-CN" sz="2200" baseline="-25000" dirty="0" smtClean="0">
                <a:latin typeface="Arial" panose="020B0604020202020204" pitchFamily="34" charset="0"/>
              </a:rPr>
              <a:t>2</a:t>
            </a:r>
            <a:endParaRPr lang="zh-CN" altLang="en-US" sz="2200" baseline="-25000" dirty="0">
              <a:latin typeface="Arial" panose="020B0604020202020204" pitchFamily="34" charset="0"/>
            </a:endParaRPr>
          </a:p>
        </p:txBody>
      </p:sp>
      <p:sp>
        <p:nvSpPr>
          <p:cNvPr id="6169" name="文本框 6168"/>
          <p:cNvSpPr txBox="1">
            <a:spLocks noChangeArrowheads="1"/>
          </p:cNvSpPr>
          <p:nvPr/>
        </p:nvSpPr>
        <p:spPr bwMode="auto">
          <a:xfrm>
            <a:off x="442305" y="1864410"/>
            <a:ext cx="457287" cy="391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200" i="1" dirty="0"/>
              <a:t>a</a:t>
            </a:r>
            <a:r>
              <a:rPr lang="en-US" altLang="zh-CN" sz="2200" baseline="-25000" dirty="0" smtClean="0">
                <a:latin typeface="Arial" panose="020B0604020202020204" pitchFamily="34" charset="0"/>
              </a:rPr>
              <a:t>1</a:t>
            </a:r>
            <a:endParaRPr lang="en-US" altLang="zh-CN" sz="2200" baseline="-25000" dirty="0">
              <a:latin typeface="Arial" panose="020B0604020202020204" pitchFamily="34" charset="0"/>
            </a:endParaRPr>
          </a:p>
        </p:txBody>
      </p:sp>
      <p:sp>
        <p:nvSpPr>
          <p:cNvPr id="6178" name="燕尾形箭头 6177"/>
          <p:cNvSpPr>
            <a:spLocks noChangeArrowheads="1"/>
          </p:cNvSpPr>
          <p:nvPr/>
        </p:nvSpPr>
        <p:spPr bwMode="auto">
          <a:xfrm flipH="1">
            <a:off x="6632811" y="4073935"/>
            <a:ext cx="603485" cy="249312"/>
          </a:xfrm>
          <a:prstGeom prst="notchedRightArrow">
            <a:avLst>
              <a:gd name="adj1" fmla="val 50000"/>
              <a:gd name="adj2" fmla="val 62316"/>
            </a:avLst>
          </a:prstGeom>
          <a:solidFill>
            <a:srgbClr val="FFFF00"/>
          </a:solidFill>
          <a:ln w="9525">
            <a:solidFill>
              <a:srgbClr val="000000"/>
            </a:solidFill>
            <a:miter lim="800000"/>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sp>
        <p:nvSpPr>
          <p:cNvPr id="6179" name="燕尾形箭头 6178"/>
          <p:cNvSpPr>
            <a:spLocks noChangeArrowheads="1"/>
          </p:cNvSpPr>
          <p:nvPr/>
        </p:nvSpPr>
        <p:spPr bwMode="auto">
          <a:xfrm flipH="1">
            <a:off x="1618928" y="4073934"/>
            <a:ext cx="673286" cy="272361"/>
          </a:xfrm>
          <a:prstGeom prst="notchedRightArrow">
            <a:avLst>
              <a:gd name="adj1" fmla="val 50000"/>
              <a:gd name="adj2" fmla="val 62316"/>
            </a:avLst>
          </a:prstGeom>
          <a:solidFill>
            <a:srgbClr val="FFFF00"/>
          </a:solidFill>
          <a:ln w="9525">
            <a:solidFill>
              <a:srgbClr val="000000"/>
            </a:solidFill>
            <a:miter lim="800000"/>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sp>
        <p:nvSpPr>
          <p:cNvPr id="6184" name="圆角矩形标注 6183"/>
          <p:cNvSpPr>
            <a:spLocks noChangeArrowheads="1"/>
          </p:cNvSpPr>
          <p:nvPr/>
        </p:nvSpPr>
        <p:spPr bwMode="auto">
          <a:xfrm flipH="1">
            <a:off x="2771452" y="4925719"/>
            <a:ext cx="792163" cy="441038"/>
          </a:xfrm>
          <a:prstGeom prst="wedgeRoundRectCallout">
            <a:avLst>
              <a:gd name="adj1" fmla="val 44986"/>
              <a:gd name="adj2" fmla="val -143389"/>
              <a:gd name="adj3" fmla="val 16667"/>
            </a:avLst>
          </a:prstGeom>
          <a:solidFill>
            <a:srgbClr val="92D050"/>
          </a:solidFill>
          <a:ln w="9525">
            <a:solidFill>
              <a:srgbClr val="000000"/>
            </a:solidFill>
            <a:miter lim="800000"/>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just" eaLnBrk="0" hangingPunct="0"/>
            <a:r>
              <a:rPr lang="zh-CN" altLang="en-US" b="1" dirty="0">
                <a:solidFill>
                  <a:schemeClr val="accent2"/>
                </a:solidFill>
              </a:rPr>
              <a:t>队头</a:t>
            </a:r>
            <a:endParaRPr lang="zh-CN" altLang="en-US" b="1" dirty="0">
              <a:solidFill>
                <a:schemeClr val="accent2"/>
              </a:solidFill>
              <a:latin typeface="Arial" panose="020B0604020202020204" pitchFamily="34" charset="0"/>
            </a:endParaRPr>
          </a:p>
        </p:txBody>
      </p:sp>
      <p:sp>
        <p:nvSpPr>
          <p:cNvPr id="6185" name="圆角矩形标注 6184"/>
          <p:cNvSpPr>
            <a:spLocks noChangeArrowheads="1"/>
          </p:cNvSpPr>
          <p:nvPr/>
        </p:nvSpPr>
        <p:spPr bwMode="auto">
          <a:xfrm flipH="1">
            <a:off x="5209507" y="4938278"/>
            <a:ext cx="792162" cy="434938"/>
          </a:xfrm>
          <a:prstGeom prst="wedgeRoundRectCallout">
            <a:avLst>
              <a:gd name="adj1" fmla="val 44986"/>
              <a:gd name="adj2" fmla="val -143389"/>
              <a:gd name="adj3" fmla="val 16667"/>
            </a:avLst>
          </a:prstGeom>
          <a:solidFill>
            <a:srgbClr val="92D050"/>
          </a:solidFill>
          <a:ln w="9525">
            <a:solidFill>
              <a:srgbClr val="000000"/>
            </a:solidFill>
            <a:miter lim="800000"/>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just" eaLnBrk="0" hangingPunct="0"/>
            <a:r>
              <a:rPr lang="zh-CN" altLang="en-US" b="1">
                <a:solidFill>
                  <a:schemeClr val="accent2"/>
                </a:solidFill>
              </a:rPr>
              <a:t>队尾</a:t>
            </a:r>
            <a:endParaRPr lang="zh-CN" altLang="en-US" b="1">
              <a:solidFill>
                <a:schemeClr val="accent2"/>
              </a:solidFill>
              <a:latin typeface="Arial" panose="020B0604020202020204" pitchFamily="34" charset="0"/>
            </a:endParaRPr>
          </a:p>
        </p:txBody>
      </p:sp>
      <p:sp>
        <p:nvSpPr>
          <p:cNvPr id="6186" name="圆角矩形标注 6185"/>
          <p:cNvSpPr>
            <a:spLocks noChangeArrowheads="1"/>
          </p:cNvSpPr>
          <p:nvPr/>
        </p:nvSpPr>
        <p:spPr bwMode="auto">
          <a:xfrm flipH="1">
            <a:off x="1259632" y="4578238"/>
            <a:ext cx="720154" cy="432048"/>
          </a:xfrm>
          <a:prstGeom prst="wedgeRoundRectCallout">
            <a:avLst>
              <a:gd name="adj1" fmla="val -69042"/>
              <a:gd name="adj2" fmla="val -101241"/>
              <a:gd name="adj3" fmla="val 16667"/>
            </a:avLst>
          </a:prstGeom>
          <a:solidFill>
            <a:srgbClr val="92D050"/>
          </a:solidFill>
          <a:ln w="9525">
            <a:solidFill>
              <a:srgbClr val="000000"/>
            </a:solidFill>
            <a:miter lim="800000"/>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just" eaLnBrk="0" hangingPunct="0"/>
            <a:r>
              <a:rPr lang="zh-CN" altLang="en-US" b="1" dirty="0">
                <a:solidFill>
                  <a:schemeClr val="accent2"/>
                </a:solidFill>
              </a:rPr>
              <a:t>出队</a:t>
            </a:r>
            <a:endParaRPr lang="zh-CN" altLang="en-US" b="1" dirty="0">
              <a:solidFill>
                <a:schemeClr val="accent2"/>
              </a:solidFill>
              <a:latin typeface="Arial" panose="020B0604020202020204" pitchFamily="34" charset="0"/>
            </a:endParaRPr>
          </a:p>
        </p:txBody>
      </p:sp>
      <p:sp>
        <p:nvSpPr>
          <p:cNvPr id="6187" name="圆角矩形标注 6186"/>
          <p:cNvSpPr>
            <a:spLocks noChangeArrowheads="1"/>
          </p:cNvSpPr>
          <p:nvPr/>
        </p:nvSpPr>
        <p:spPr bwMode="auto">
          <a:xfrm flipH="1">
            <a:off x="6443563" y="4674126"/>
            <a:ext cx="720725" cy="408168"/>
          </a:xfrm>
          <a:prstGeom prst="wedgeRoundRectCallout">
            <a:avLst>
              <a:gd name="adj1" fmla="val -4111"/>
              <a:gd name="adj2" fmla="val -112810"/>
              <a:gd name="adj3" fmla="val 16667"/>
            </a:avLst>
          </a:prstGeom>
          <a:solidFill>
            <a:srgbClr val="92D050"/>
          </a:solidFill>
          <a:ln w="9525">
            <a:solidFill>
              <a:srgbClr val="000000"/>
            </a:solidFill>
            <a:miter lim="800000"/>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just" eaLnBrk="0" hangingPunct="0"/>
            <a:r>
              <a:rPr lang="zh-CN" altLang="en-US" b="1">
                <a:solidFill>
                  <a:schemeClr val="accent2"/>
                </a:solidFill>
              </a:rPr>
              <a:t>入队</a:t>
            </a:r>
            <a:endParaRPr lang="zh-CN" altLang="en-US" b="1">
              <a:solidFill>
                <a:schemeClr val="accent2"/>
              </a:solidFill>
              <a:latin typeface="Arial" panose="020B0604020202020204" pitchFamily="34" charset="0"/>
            </a:endParaRPr>
          </a:p>
        </p:txBody>
      </p:sp>
      <p:sp>
        <p:nvSpPr>
          <p:cNvPr id="6188" name="灯片编号占位符 2"/>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23E552A8-B1DE-4F33-8019-A445AFD06562}" type="slidenum">
              <a:rPr lang="zh-CN" altLang="en-US" smtClean="0"/>
            </a:fld>
            <a:endParaRPr lang="zh-CN" altLang="en-US" smtClean="0"/>
          </a:p>
        </p:txBody>
      </p:sp>
      <p:grpSp>
        <p:nvGrpSpPr>
          <p:cNvPr id="6" name="组合 5"/>
          <p:cNvGrpSpPr/>
          <p:nvPr/>
        </p:nvGrpSpPr>
        <p:grpSpPr>
          <a:xfrm>
            <a:off x="555639" y="100392"/>
            <a:ext cx="6248386" cy="661941"/>
            <a:chOff x="555639" y="100392"/>
            <a:chExt cx="6248386" cy="661941"/>
          </a:xfrm>
        </p:grpSpPr>
        <p:sp>
          <p:nvSpPr>
            <p:cNvPr id="50" name="Freeform 5"/>
            <p:cNvSpPr/>
            <p:nvPr/>
          </p:nvSpPr>
          <p:spPr bwMode="auto">
            <a:xfrm>
              <a:off x="555639" y="100392"/>
              <a:ext cx="801702" cy="63798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51" name="TextBox 6"/>
            <p:cNvSpPr txBox="1">
              <a:spLocks noChangeArrowheads="1"/>
            </p:cNvSpPr>
            <p:nvPr/>
          </p:nvSpPr>
          <p:spPr bwMode="auto">
            <a:xfrm>
              <a:off x="555639" y="116026"/>
              <a:ext cx="6248386"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3.2 </a:t>
              </a:r>
              <a:r>
                <a:rPr lang="zh-CN" altLang="en-US" sz="3600" b="1" dirty="0" smtClean="0">
                  <a:latin typeface="黑体" panose="02010609060101010101" pitchFamily="49" charset="-122"/>
                  <a:ea typeface="黑体" panose="02010609060101010101" pitchFamily="49" charset="-122"/>
                </a:rPr>
                <a:t>队列</a:t>
              </a:r>
              <a:r>
                <a:rPr lang="zh-CN" altLang="en-US" sz="3600" b="1" dirty="0">
                  <a:latin typeface="黑体" panose="02010609060101010101" pitchFamily="49" charset="-122"/>
                  <a:ea typeface="黑体" panose="02010609060101010101" pitchFamily="49" charset="-122"/>
                </a:rPr>
                <a:t>的定义和</a:t>
              </a:r>
              <a:r>
                <a:rPr lang="zh-CN" altLang="en-US" sz="3600" b="1" dirty="0" smtClean="0">
                  <a:latin typeface="黑体" panose="02010609060101010101" pitchFamily="49" charset="-122"/>
                  <a:ea typeface="黑体" panose="02010609060101010101" pitchFamily="49" charset="-122"/>
                </a:rPr>
                <a:t>运算</a:t>
              </a:r>
              <a:endParaRPr lang="zh-CN" altLang="en-US" sz="3600" b="1" dirty="0">
                <a:latin typeface="黑体" panose="02010609060101010101" pitchFamily="49" charset="-122"/>
                <a:ea typeface="黑体" panose="02010609060101010101" pitchFamily="49" charset="-122"/>
              </a:endParaRPr>
            </a:p>
          </p:txBody>
        </p:sp>
        <p:pic>
          <p:nvPicPr>
            <p:cNvPr id="49" name="图片 48" descr="12.jpg"/>
            <p:cNvPicPr>
              <a:picLocks noChangeAspect="1"/>
            </p:cNvPicPr>
            <p:nvPr/>
          </p:nvPicPr>
          <p:blipFill>
            <a:blip r:embed="rId1" cstate="print"/>
            <a:stretch>
              <a:fillRect/>
            </a:stretch>
          </p:blipFill>
          <p:spPr>
            <a:xfrm>
              <a:off x="737681" y="244633"/>
              <a:ext cx="446172" cy="414954"/>
            </a:xfrm>
            <a:prstGeom prst="rect">
              <a:avLst/>
            </a:prstGeom>
          </p:spPr>
        </p:pic>
      </p:grpSp>
      <p:grpSp>
        <p:nvGrpSpPr>
          <p:cNvPr id="5" name="组合 4"/>
          <p:cNvGrpSpPr/>
          <p:nvPr/>
        </p:nvGrpSpPr>
        <p:grpSpPr>
          <a:xfrm>
            <a:off x="2476350" y="3973035"/>
            <a:ext cx="4032250" cy="503237"/>
            <a:chOff x="2635250" y="2062684"/>
            <a:chExt cx="4032250" cy="503237"/>
          </a:xfrm>
        </p:grpSpPr>
        <p:grpSp>
          <p:nvGrpSpPr>
            <p:cNvPr id="53" name="组合 52"/>
            <p:cNvGrpSpPr/>
            <p:nvPr/>
          </p:nvGrpSpPr>
          <p:grpSpPr bwMode="auto">
            <a:xfrm>
              <a:off x="2635250" y="2062684"/>
              <a:ext cx="4032250" cy="503237"/>
              <a:chOff x="0" y="0"/>
              <a:chExt cx="2540" cy="317"/>
            </a:xfrm>
            <a:solidFill>
              <a:schemeClr val="accent6">
                <a:lumMod val="60000"/>
                <a:lumOff val="40000"/>
              </a:schemeClr>
            </a:solidFill>
          </p:grpSpPr>
          <p:sp>
            <p:nvSpPr>
              <p:cNvPr id="54" name="矩形 6154"/>
              <p:cNvSpPr>
                <a:spLocks noChangeArrowheads="1"/>
              </p:cNvSpPr>
              <p:nvPr/>
            </p:nvSpPr>
            <p:spPr bwMode="auto">
              <a:xfrm>
                <a:off x="0" y="0"/>
                <a:ext cx="2540" cy="317"/>
              </a:xfrm>
              <a:prstGeom prst="rect">
                <a:avLst/>
              </a:prstGeom>
              <a:grpFill/>
              <a:ln w="28575">
                <a:solidFill>
                  <a:schemeClr val="tx1"/>
                </a:solidFill>
                <a:miter lim="800000"/>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sp>
            <p:nvSpPr>
              <p:cNvPr id="55" name="直接连接符 6155"/>
              <p:cNvSpPr>
                <a:spLocks noChangeShapeType="1"/>
              </p:cNvSpPr>
              <p:nvPr/>
            </p:nvSpPr>
            <p:spPr bwMode="auto">
              <a:xfrm>
                <a:off x="408" y="0"/>
                <a:ext cx="0" cy="317"/>
              </a:xfrm>
              <a:prstGeom prst="line">
                <a:avLst/>
              </a:prstGeom>
              <a:grpFill/>
              <a:ln w="28575">
                <a:solidFill>
                  <a:schemeClr val="tx1"/>
                </a:solidFill>
                <a:rou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sp>
            <p:nvSpPr>
              <p:cNvPr id="56" name="直接连接符 6156"/>
              <p:cNvSpPr>
                <a:spLocks noChangeShapeType="1"/>
              </p:cNvSpPr>
              <p:nvPr/>
            </p:nvSpPr>
            <p:spPr bwMode="auto">
              <a:xfrm>
                <a:off x="816" y="0"/>
                <a:ext cx="0" cy="317"/>
              </a:xfrm>
              <a:prstGeom prst="line">
                <a:avLst/>
              </a:prstGeom>
              <a:grpFill/>
              <a:ln w="28575">
                <a:solidFill>
                  <a:schemeClr val="tx1"/>
                </a:solidFill>
                <a:rou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sp>
            <p:nvSpPr>
              <p:cNvPr id="57" name="直接连接符 6157"/>
              <p:cNvSpPr>
                <a:spLocks noChangeShapeType="1"/>
              </p:cNvSpPr>
              <p:nvPr/>
            </p:nvSpPr>
            <p:spPr bwMode="auto">
              <a:xfrm>
                <a:off x="1179" y="0"/>
                <a:ext cx="0" cy="317"/>
              </a:xfrm>
              <a:prstGeom prst="line">
                <a:avLst/>
              </a:prstGeom>
              <a:grpFill/>
              <a:ln w="28575">
                <a:solidFill>
                  <a:schemeClr val="tx1"/>
                </a:solidFill>
                <a:rou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sp>
            <p:nvSpPr>
              <p:cNvPr id="58" name="直接连接符 6158"/>
              <p:cNvSpPr>
                <a:spLocks noChangeShapeType="1"/>
              </p:cNvSpPr>
              <p:nvPr/>
            </p:nvSpPr>
            <p:spPr bwMode="auto">
              <a:xfrm>
                <a:off x="1859" y="0"/>
                <a:ext cx="0" cy="317"/>
              </a:xfrm>
              <a:prstGeom prst="line">
                <a:avLst/>
              </a:prstGeom>
              <a:grpFill/>
              <a:ln w="28575">
                <a:solidFill>
                  <a:schemeClr val="tx1"/>
                </a:solidFill>
                <a:rou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sp>
            <p:nvSpPr>
              <p:cNvPr id="59" name="直接连接符 6159"/>
              <p:cNvSpPr>
                <a:spLocks noChangeShapeType="1"/>
              </p:cNvSpPr>
              <p:nvPr/>
            </p:nvSpPr>
            <p:spPr bwMode="auto">
              <a:xfrm>
                <a:off x="2177" y="0"/>
                <a:ext cx="0" cy="317"/>
              </a:xfrm>
              <a:prstGeom prst="line">
                <a:avLst/>
              </a:prstGeom>
              <a:grpFill/>
              <a:ln w="28575">
                <a:solidFill>
                  <a:schemeClr val="tx1"/>
                </a:solidFill>
                <a:rou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sp>
            <p:nvSpPr>
              <p:cNvPr id="60" name="直接连接符 6160"/>
              <p:cNvSpPr>
                <a:spLocks noChangeShapeType="1"/>
              </p:cNvSpPr>
              <p:nvPr/>
            </p:nvSpPr>
            <p:spPr bwMode="auto">
              <a:xfrm>
                <a:off x="1542" y="0"/>
                <a:ext cx="0" cy="317"/>
              </a:xfrm>
              <a:prstGeom prst="line">
                <a:avLst/>
              </a:prstGeom>
              <a:grpFill/>
              <a:ln w="28575">
                <a:solidFill>
                  <a:schemeClr val="tx1"/>
                </a:solidFill>
                <a:round/>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endParaRPr lang="zh-CN" altLang="en-US">
                  <a:cs typeface="Times New Roman" panose="02020603050405020304" pitchFamily="18" charset="0"/>
                </a:endParaRPr>
              </a:p>
            </p:txBody>
          </p:sp>
        </p:grpSp>
        <p:sp>
          <p:nvSpPr>
            <p:cNvPr id="61" name="文本框 60"/>
            <p:cNvSpPr txBox="1">
              <a:spLocks noChangeArrowheads="1"/>
            </p:cNvSpPr>
            <p:nvPr/>
          </p:nvSpPr>
          <p:spPr bwMode="auto">
            <a:xfrm>
              <a:off x="4579739" y="2069232"/>
              <a:ext cx="720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dirty="0">
                  <a:latin typeface="Arial" panose="020B0604020202020204" pitchFamily="34" charset="0"/>
                </a:rPr>
                <a:t>…</a:t>
              </a:r>
              <a:endParaRPr lang="en-US" altLang="zh-CN" dirty="0">
                <a:latin typeface="Arial" panose="020B0604020202020204" pitchFamily="34" charset="0"/>
              </a:endParaRPr>
            </a:p>
          </p:txBody>
        </p:sp>
        <p:sp>
          <p:nvSpPr>
            <p:cNvPr id="62" name="文本框 61"/>
            <p:cNvSpPr txBox="1">
              <a:spLocks noChangeArrowheads="1"/>
            </p:cNvSpPr>
            <p:nvPr/>
          </p:nvSpPr>
          <p:spPr bwMode="auto">
            <a:xfrm>
              <a:off x="2779713" y="2069232"/>
              <a:ext cx="72072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200" i="1" dirty="0"/>
                <a:t>a</a:t>
              </a:r>
              <a:r>
                <a:rPr lang="en-US" altLang="zh-CN" sz="2200" baseline="-25000" dirty="0" smtClean="0">
                  <a:latin typeface="Arial" panose="020B0604020202020204" pitchFamily="34" charset="0"/>
                </a:rPr>
                <a:t>1</a:t>
              </a:r>
              <a:endParaRPr lang="en-US" altLang="zh-CN" sz="2200" baseline="-25000" dirty="0">
                <a:latin typeface="Arial" panose="020B0604020202020204" pitchFamily="34" charset="0"/>
              </a:endParaRPr>
            </a:p>
          </p:txBody>
        </p:sp>
        <p:sp>
          <p:nvSpPr>
            <p:cNvPr id="63" name="文本框 62"/>
            <p:cNvSpPr txBox="1">
              <a:spLocks noChangeArrowheads="1"/>
            </p:cNvSpPr>
            <p:nvPr/>
          </p:nvSpPr>
          <p:spPr bwMode="auto">
            <a:xfrm flipH="1">
              <a:off x="3355975" y="2069232"/>
              <a:ext cx="5778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200" i="1" dirty="0"/>
                <a:t>a</a:t>
              </a:r>
              <a:r>
                <a:rPr lang="en-US" altLang="zh-CN" sz="2200" baseline="-25000" dirty="0" smtClean="0">
                  <a:latin typeface="Arial" panose="020B0604020202020204" pitchFamily="34" charset="0"/>
                </a:rPr>
                <a:t>2</a:t>
              </a:r>
              <a:endParaRPr lang="zh-CN" altLang="en-US" sz="2200" baseline="-25000" dirty="0">
                <a:latin typeface="Arial" panose="020B0604020202020204" pitchFamily="34" charset="0"/>
              </a:endParaRPr>
            </a:p>
          </p:txBody>
        </p:sp>
        <p:sp>
          <p:nvSpPr>
            <p:cNvPr id="64" name="文本框 63"/>
            <p:cNvSpPr txBox="1">
              <a:spLocks noChangeArrowheads="1"/>
            </p:cNvSpPr>
            <p:nvPr/>
          </p:nvSpPr>
          <p:spPr bwMode="auto">
            <a:xfrm>
              <a:off x="5156200" y="2135709"/>
              <a:ext cx="7921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nSpc>
                  <a:spcPct val="80000"/>
                </a:lnSpc>
                <a:spcBef>
                  <a:spcPct val="20000"/>
                </a:spcBef>
                <a:buClr>
                  <a:schemeClr val="accent2"/>
                </a:buClr>
                <a:buFont typeface="Wingdings" panose="05000000000000000000" pitchFamily="2" charset="2"/>
                <a:buNone/>
              </a:pPr>
              <a:r>
                <a:rPr lang="en-US" altLang="zh-CN" sz="2000" i="1" dirty="0"/>
                <a:t>a</a:t>
              </a:r>
              <a:r>
                <a:rPr lang="en-US" altLang="zh-CN" sz="2200" i="1" baseline="-25000" dirty="0" smtClean="0">
                  <a:cs typeface="Times New Roman" panose="02020603050405020304" pitchFamily="18" charset="0"/>
                </a:rPr>
                <a:t>n</a:t>
              </a:r>
              <a:endParaRPr lang="zh-CN" altLang="en-US" sz="2200" i="1" baseline="-25000" dirty="0">
                <a:cs typeface="Times New Roman" panose="02020603050405020304" pitchFamily="18" charset="0"/>
              </a:endParaRPr>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50"/>
                                        </p:tgtEl>
                                        <p:attrNameLst>
                                          <p:attrName>style.visibility</p:attrName>
                                        </p:attrNameLst>
                                      </p:cBhvr>
                                      <p:to>
                                        <p:strVal val="visible"/>
                                      </p:to>
                                    </p:set>
                                    <p:animEffect transition="in" filter="blinds(horizontal)">
                                      <p:cBhvr>
                                        <p:cTn id="7" dur="500"/>
                                        <p:tgtEl>
                                          <p:spTgt spid="61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47">
                                            <p:txEl>
                                              <p:pRg st="0" end="0"/>
                                            </p:txEl>
                                          </p:spTgt>
                                        </p:tgtEl>
                                        <p:attrNameLst>
                                          <p:attrName>style.visibility</p:attrName>
                                        </p:attrNameLst>
                                      </p:cBhvr>
                                      <p:to>
                                        <p:strVal val="visible"/>
                                      </p:to>
                                    </p:set>
                                    <p:animEffect transition="in" filter="blinds(horizontal)">
                                      <p:cBhvr>
                                        <p:cTn id="12" dur="500"/>
                                        <p:tgtEl>
                                          <p:spTgt spid="614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47">
                                            <p:txEl>
                                              <p:pRg st="1" end="1"/>
                                            </p:txEl>
                                          </p:spTgt>
                                        </p:tgtEl>
                                        <p:attrNameLst>
                                          <p:attrName>style.visibility</p:attrName>
                                        </p:attrNameLst>
                                      </p:cBhvr>
                                      <p:to>
                                        <p:strVal val="visible"/>
                                      </p:to>
                                    </p:set>
                                    <p:animEffect transition="in" filter="blinds(horizontal)">
                                      <p:cBhvr>
                                        <p:cTn id="17" dur="500"/>
                                        <p:tgtEl>
                                          <p:spTgt spid="614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54"/>
                                        </p:tgtEl>
                                        <p:attrNameLst>
                                          <p:attrName>style.visibility</p:attrName>
                                        </p:attrNameLst>
                                      </p:cBhvr>
                                      <p:to>
                                        <p:strVal val="visible"/>
                                      </p:to>
                                    </p:set>
                                    <p:animEffect transition="in" filter="blinds(horizontal)">
                                      <p:cBhvr>
                                        <p:cTn id="22" dur="500"/>
                                        <p:tgtEl>
                                          <p:spTgt spid="615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151"/>
                                        </p:tgtEl>
                                        <p:attrNameLst>
                                          <p:attrName>style.visibility</p:attrName>
                                        </p:attrNameLst>
                                      </p:cBhvr>
                                      <p:to>
                                        <p:strVal val="visible"/>
                                      </p:to>
                                    </p:set>
                                    <p:animEffect transition="in" filter="blinds(horizontal)">
                                      <p:cBhvr>
                                        <p:cTn id="27" dur="500"/>
                                        <p:tgtEl>
                                          <p:spTgt spid="615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148"/>
                                        </p:tgtEl>
                                        <p:attrNameLst>
                                          <p:attrName>style.visibility</p:attrName>
                                        </p:attrNameLst>
                                      </p:cBhvr>
                                      <p:to>
                                        <p:strVal val="visible"/>
                                      </p:to>
                                    </p:set>
                                    <p:animEffect transition="in" filter="blinds(horizontal)">
                                      <p:cBhvr>
                                        <p:cTn id="32" dur="500"/>
                                        <p:tgtEl>
                                          <p:spTgt spid="614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163"/>
                                        </p:tgtEl>
                                        <p:attrNameLst>
                                          <p:attrName>style.visibility</p:attrName>
                                        </p:attrNameLst>
                                      </p:cBhvr>
                                      <p:to>
                                        <p:strVal val="visible"/>
                                      </p:to>
                                    </p:set>
                                    <p:animEffect transition="in" filter="blinds(horizontal)">
                                      <p:cBhvr>
                                        <p:cTn id="37" dur="500"/>
                                        <p:tgtEl>
                                          <p:spTgt spid="616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164"/>
                                        </p:tgtEl>
                                        <p:attrNameLst>
                                          <p:attrName>style.visibility</p:attrName>
                                        </p:attrNameLst>
                                      </p:cBhvr>
                                      <p:to>
                                        <p:strVal val="visible"/>
                                      </p:to>
                                    </p:set>
                                    <p:animEffect transition="in" filter="blinds(horizontal)">
                                      <p:cBhvr>
                                        <p:cTn id="42" dur="500"/>
                                        <p:tgtEl>
                                          <p:spTgt spid="616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162"/>
                                        </p:tgtEl>
                                        <p:attrNameLst>
                                          <p:attrName>style.visibility</p:attrName>
                                        </p:attrNameLst>
                                      </p:cBhvr>
                                      <p:to>
                                        <p:strVal val="visible"/>
                                      </p:to>
                                    </p:set>
                                    <p:animEffect transition="in" filter="blinds(horizontal)">
                                      <p:cBhvr>
                                        <p:cTn id="47" dur="500"/>
                                        <p:tgtEl>
                                          <p:spTgt spid="616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165">
                                            <p:txEl>
                                              <p:pRg st="0" end="0"/>
                                            </p:txEl>
                                          </p:spTgt>
                                        </p:tgtEl>
                                        <p:attrNameLst>
                                          <p:attrName>style.visibility</p:attrName>
                                        </p:attrNameLst>
                                      </p:cBhvr>
                                      <p:to>
                                        <p:strVal val="visible"/>
                                      </p:to>
                                    </p:set>
                                    <p:animEffect transition="in" filter="blinds(horizontal)">
                                      <p:cBhvr>
                                        <p:cTn id="52" dur="500"/>
                                        <p:tgtEl>
                                          <p:spTgt spid="6165">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149"/>
                                        </p:tgtEl>
                                        <p:attrNameLst>
                                          <p:attrName>style.visibility</p:attrName>
                                        </p:attrNameLst>
                                      </p:cBhvr>
                                      <p:to>
                                        <p:strVal val="visible"/>
                                      </p:to>
                                    </p:set>
                                    <p:animEffect transition="in" filter="blinds(horizontal)">
                                      <p:cBhvr>
                                        <p:cTn id="57" dur="500"/>
                                        <p:tgtEl>
                                          <p:spTgt spid="614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169"/>
                                        </p:tgtEl>
                                        <p:attrNameLst>
                                          <p:attrName>style.visibility</p:attrName>
                                        </p:attrNameLst>
                                      </p:cBhvr>
                                      <p:to>
                                        <p:strVal val="visible"/>
                                      </p:to>
                                    </p:set>
                                    <p:animEffect transition="in" filter="blinds(horizontal)">
                                      <p:cBhvr>
                                        <p:cTn id="62" dur="500"/>
                                        <p:tgtEl>
                                          <p:spTgt spid="6169"/>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6168"/>
                                        </p:tgtEl>
                                        <p:attrNameLst>
                                          <p:attrName>style.visibility</p:attrName>
                                        </p:attrNameLst>
                                      </p:cBhvr>
                                      <p:to>
                                        <p:strVal val="visible"/>
                                      </p:to>
                                    </p:set>
                                    <p:animEffect transition="in" filter="blinds(horizontal)">
                                      <p:cBhvr>
                                        <p:cTn id="67" dur="500"/>
                                        <p:tgtEl>
                                          <p:spTgt spid="616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6167"/>
                                        </p:tgtEl>
                                        <p:attrNameLst>
                                          <p:attrName>style.visibility</p:attrName>
                                        </p:attrNameLst>
                                      </p:cBhvr>
                                      <p:to>
                                        <p:strVal val="visible"/>
                                      </p:to>
                                    </p:set>
                                    <p:animEffect transition="in" filter="blinds(horizontal)">
                                      <p:cBhvr>
                                        <p:cTn id="72" dur="500"/>
                                        <p:tgtEl>
                                          <p:spTgt spid="6167"/>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6166">
                                            <p:txEl>
                                              <p:pRg st="0" end="0"/>
                                            </p:txEl>
                                          </p:spTgt>
                                        </p:tgtEl>
                                        <p:attrNameLst>
                                          <p:attrName>style.visibility</p:attrName>
                                        </p:attrNameLst>
                                      </p:cBhvr>
                                      <p:to>
                                        <p:strVal val="visible"/>
                                      </p:to>
                                    </p:set>
                                    <p:animEffect transition="in" filter="blinds(horizontal)">
                                      <p:cBhvr>
                                        <p:cTn id="77" dur="500"/>
                                        <p:tgtEl>
                                          <p:spTgt spid="6166">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6153"/>
                                        </p:tgtEl>
                                        <p:attrNameLst>
                                          <p:attrName>style.visibility</p:attrName>
                                        </p:attrNameLst>
                                      </p:cBhvr>
                                      <p:to>
                                        <p:strVal val="visible"/>
                                      </p:to>
                                    </p:set>
                                    <p:animEffect transition="in" filter="blinds(horizontal)">
                                      <p:cBhvr>
                                        <p:cTn id="82" dur="500"/>
                                        <p:tgtEl>
                                          <p:spTgt spid="6153"/>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6152"/>
                                        </p:tgtEl>
                                        <p:attrNameLst>
                                          <p:attrName>style.visibility</p:attrName>
                                        </p:attrNameLst>
                                      </p:cBhvr>
                                      <p:to>
                                        <p:strVal val="visible"/>
                                      </p:to>
                                    </p:set>
                                    <p:animEffect transition="in" filter="blinds(horizontal)">
                                      <p:cBhvr>
                                        <p:cTn id="87" dur="500"/>
                                        <p:tgtEl>
                                          <p:spTgt spid="6152"/>
                                        </p:tgtEl>
                                      </p:cBhvr>
                                    </p:animEffect>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nodeType="clickEffect">
                                  <p:stCondLst>
                                    <p:cond delay="0"/>
                                  </p:stCondLst>
                                  <p:childTnLst>
                                    <p:set>
                                      <p:cBhvr>
                                        <p:cTn id="91" dur="1" fill="hold">
                                          <p:stCondLst>
                                            <p:cond delay="0"/>
                                          </p:stCondLst>
                                        </p:cTn>
                                        <p:tgtEl>
                                          <p:spTgt spid="5"/>
                                        </p:tgtEl>
                                        <p:attrNameLst>
                                          <p:attrName>style.visibility</p:attrName>
                                        </p:attrNameLst>
                                      </p:cBhvr>
                                      <p:to>
                                        <p:strVal val="visible"/>
                                      </p:to>
                                    </p:set>
                                    <p:anim calcmode="lin" valueType="num">
                                      <p:cBhvr additive="base">
                                        <p:cTn id="92" dur="500" fill="hold"/>
                                        <p:tgtEl>
                                          <p:spTgt spid="5"/>
                                        </p:tgtEl>
                                        <p:attrNameLst>
                                          <p:attrName>ppt_x</p:attrName>
                                        </p:attrNameLst>
                                      </p:cBhvr>
                                      <p:tavLst>
                                        <p:tav tm="0">
                                          <p:val>
                                            <p:strVal val="#ppt_x"/>
                                          </p:val>
                                        </p:tav>
                                        <p:tav tm="100000">
                                          <p:val>
                                            <p:strVal val="#ppt_x"/>
                                          </p:val>
                                        </p:tav>
                                      </p:tavLst>
                                    </p:anim>
                                    <p:anim calcmode="lin" valueType="num">
                                      <p:cBhvr additive="base">
                                        <p:cTn id="9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6184"/>
                                        </p:tgtEl>
                                        <p:attrNameLst>
                                          <p:attrName>style.visibility</p:attrName>
                                        </p:attrNameLst>
                                      </p:cBhvr>
                                      <p:to>
                                        <p:strVal val="visible"/>
                                      </p:to>
                                    </p:set>
                                    <p:animEffect transition="in" filter="blinds(horizontal)">
                                      <p:cBhvr>
                                        <p:cTn id="98" dur="500"/>
                                        <p:tgtEl>
                                          <p:spTgt spid="6184"/>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6185"/>
                                        </p:tgtEl>
                                        <p:attrNameLst>
                                          <p:attrName>style.visibility</p:attrName>
                                        </p:attrNameLst>
                                      </p:cBhvr>
                                      <p:to>
                                        <p:strVal val="visible"/>
                                      </p:to>
                                    </p:set>
                                    <p:animEffect transition="in" filter="blinds(horizontal)">
                                      <p:cBhvr>
                                        <p:cTn id="103" dur="500"/>
                                        <p:tgtEl>
                                          <p:spTgt spid="6185"/>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nodeType="clickEffect">
                                  <p:stCondLst>
                                    <p:cond delay="0"/>
                                  </p:stCondLst>
                                  <p:childTnLst>
                                    <p:set>
                                      <p:cBhvr>
                                        <p:cTn id="107" dur="1" fill="hold">
                                          <p:stCondLst>
                                            <p:cond delay="0"/>
                                          </p:stCondLst>
                                        </p:cTn>
                                        <p:tgtEl>
                                          <p:spTgt spid="6178"/>
                                        </p:tgtEl>
                                        <p:attrNameLst>
                                          <p:attrName>style.visibility</p:attrName>
                                        </p:attrNameLst>
                                      </p:cBhvr>
                                      <p:to>
                                        <p:strVal val="visible"/>
                                      </p:to>
                                    </p:set>
                                    <p:animEffect transition="in" filter="blinds(horizontal)">
                                      <p:cBhvr>
                                        <p:cTn id="108" dur="500"/>
                                        <p:tgtEl>
                                          <p:spTgt spid="6178"/>
                                        </p:tgtEl>
                                      </p:cBhvr>
                                    </p:animEffect>
                                  </p:childTnLst>
                                </p:cTn>
                              </p:par>
                            </p:childTnLst>
                          </p:cTn>
                        </p:par>
                      </p:childTnLst>
                    </p:cTn>
                  </p:par>
                  <p:par>
                    <p:cTn id="109" fill="hold">
                      <p:stCondLst>
                        <p:cond delay="indefinite"/>
                      </p:stCondLst>
                      <p:childTnLst>
                        <p:par>
                          <p:cTn id="110" fill="hold">
                            <p:stCondLst>
                              <p:cond delay="0"/>
                            </p:stCondLst>
                            <p:childTnLst>
                              <p:par>
                                <p:cTn id="111" presetID="3" presetClass="entr" presetSubtype="10" fill="hold" grpId="0" nodeType="clickEffect">
                                  <p:stCondLst>
                                    <p:cond delay="0"/>
                                  </p:stCondLst>
                                  <p:childTnLst>
                                    <p:set>
                                      <p:cBhvr>
                                        <p:cTn id="112" dur="1" fill="hold">
                                          <p:stCondLst>
                                            <p:cond delay="0"/>
                                          </p:stCondLst>
                                        </p:cTn>
                                        <p:tgtEl>
                                          <p:spTgt spid="6187"/>
                                        </p:tgtEl>
                                        <p:attrNameLst>
                                          <p:attrName>style.visibility</p:attrName>
                                        </p:attrNameLst>
                                      </p:cBhvr>
                                      <p:to>
                                        <p:strVal val="visible"/>
                                      </p:to>
                                    </p:set>
                                    <p:animEffect transition="in" filter="blinds(horizontal)">
                                      <p:cBhvr>
                                        <p:cTn id="113" dur="500"/>
                                        <p:tgtEl>
                                          <p:spTgt spid="6187"/>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ntr" presetSubtype="10" fill="hold" nodeType="clickEffect">
                                  <p:stCondLst>
                                    <p:cond delay="0"/>
                                  </p:stCondLst>
                                  <p:childTnLst>
                                    <p:set>
                                      <p:cBhvr>
                                        <p:cTn id="117" dur="1" fill="hold">
                                          <p:stCondLst>
                                            <p:cond delay="0"/>
                                          </p:stCondLst>
                                        </p:cTn>
                                        <p:tgtEl>
                                          <p:spTgt spid="6179"/>
                                        </p:tgtEl>
                                        <p:attrNameLst>
                                          <p:attrName>style.visibility</p:attrName>
                                        </p:attrNameLst>
                                      </p:cBhvr>
                                      <p:to>
                                        <p:strVal val="visible"/>
                                      </p:to>
                                    </p:set>
                                    <p:animEffect transition="in" filter="blinds(horizontal)">
                                      <p:cBhvr>
                                        <p:cTn id="118" dur="500"/>
                                        <p:tgtEl>
                                          <p:spTgt spid="6179"/>
                                        </p:tgtEl>
                                      </p:cBhvr>
                                    </p:animEffect>
                                  </p:childTnLst>
                                </p:cTn>
                              </p:par>
                            </p:childTnLst>
                          </p:cTn>
                        </p:par>
                      </p:childTnLst>
                    </p:cTn>
                  </p:par>
                  <p:par>
                    <p:cTn id="119" fill="hold">
                      <p:stCondLst>
                        <p:cond delay="indefinite"/>
                      </p:stCondLst>
                      <p:childTnLst>
                        <p:par>
                          <p:cTn id="120" fill="hold">
                            <p:stCondLst>
                              <p:cond delay="0"/>
                            </p:stCondLst>
                            <p:childTnLst>
                              <p:par>
                                <p:cTn id="121" presetID="3" presetClass="entr" presetSubtype="10" fill="hold" grpId="0" nodeType="clickEffect">
                                  <p:stCondLst>
                                    <p:cond delay="0"/>
                                  </p:stCondLst>
                                  <p:childTnLst>
                                    <p:set>
                                      <p:cBhvr>
                                        <p:cTn id="122" dur="1" fill="hold">
                                          <p:stCondLst>
                                            <p:cond delay="0"/>
                                          </p:stCondLst>
                                        </p:cTn>
                                        <p:tgtEl>
                                          <p:spTgt spid="6186"/>
                                        </p:tgtEl>
                                        <p:attrNameLst>
                                          <p:attrName>style.visibility</p:attrName>
                                        </p:attrNameLst>
                                      </p:cBhvr>
                                      <p:to>
                                        <p:strVal val="visible"/>
                                      </p:to>
                                    </p:set>
                                    <p:animEffect transition="in" filter="blinds(horizontal)">
                                      <p:cBhvr>
                                        <p:cTn id="123" dur="500"/>
                                        <p:tgtEl>
                                          <p:spTgt spid="6186"/>
                                        </p:tgtEl>
                                      </p:cBhvr>
                                    </p:animEffect>
                                  </p:childTnLst>
                                </p:cTn>
                              </p:par>
                            </p:childTnLst>
                          </p:cTn>
                        </p:par>
                      </p:childTnLst>
                    </p:cTn>
                  </p:par>
                  <p:par>
                    <p:cTn id="124" fill="hold">
                      <p:stCondLst>
                        <p:cond delay="indefinite"/>
                      </p:stCondLst>
                      <p:childTnLst>
                        <p:par>
                          <p:cTn id="125" fill="hold">
                            <p:stCondLst>
                              <p:cond delay="0"/>
                            </p:stCondLst>
                            <p:childTnLst>
                              <p:par>
                                <p:cTn id="126" presetID="3" presetClass="entr" presetSubtype="10" fill="hold" grpId="0" nodeType="clickEffect">
                                  <p:stCondLst>
                                    <p:cond delay="0"/>
                                  </p:stCondLst>
                                  <p:childTnLst>
                                    <p:set>
                                      <p:cBhvr>
                                        <p:cTn id="127" dur="1" fill="hold">
                                          <p:stCondLst>
                                            <p:cond delay="0"/>
                                          </p:stCondLst>
                                        </p:cTn>
                                        <p:tgtEl>
                                          <p:spTgt spid="6147">
                                            <p:txEl>
                                              <p:pRg st="17" end="17"/>
                                            </p:txEl>
                                          </p:spTgt>
                                        </p:tgtEl>
                                        <p:attrNameLst>
                                          <p:attrName>style.visibility</p:attrName>
                                        </p:attrNameLst>
                                      </p:cBhvr>
                                      <p:to>
                                        <p:strVal val="visible"/>
                                      </p:to>
                                    </p:set>
                                    <p:animEffect transition="in" filter="blinds(horizontal)">
                                      <p:cBhvr>
                                        <p:cTn id="128" dur="500"/>
                                        <p:tgtEl>
                                          <p:spTgt spid="6147">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P spid="6150" grpId="0" animBg="1"/>
      <p:bldP spid="6151" grpId="0" uiExpand="1"/>
      <p:bldP spid="6152" grpId="0" animBg="1" uiExpand="1"/>
      <p:bldP spid="6162" grpId="0" uiExpand="1"/>
      <p:bldP spid="6163" grpId="0" uiExpand="1"/>
      <p:bldP spid="6164" grpId="0" uiExpand="1"/>
      <p:bldP spid="6167" grpId="0" uiExpand="1"/>
      <p:bldP spid="6168" grpId="0" uiExpand="1"/>
      <p:bldP spid="6169" grpId="0" uiExpand="1"/>
      <p:bldP spid="6184" grpId="0" animBg="1"/>
      <p:bldP spid="6185" grpId="0" animBg="1"/>
      <p:bldP spid="6186" grpId="0" animBg="1"/>
      <p:bldP spid="618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7170"/>
          <p:cNvSpPr>
            <a:spLocks noGrp="1" noChangeArrowheads="1"/>
          </p:cNvSpPr>
          <p:nvPr>
            <p:ph idx="1"/>
          </p:nvPr>
        </p:nvSpPr>
        <p:spPr>
          <a:xfrm>
            <a:off x="555639" y="976719"/>
            <a:ext cx="7848600" cy="5038725"/>
          </a:xfrm>
        </p:spPr>
        <p:txBody>
          <a:bodyPr/>
          <a:lstStyle/>
          <a:p>
            <a:pPr>
              <a:lnSpc>
                <a:spcPct val="80000"/>
              </a:lnSpc>
              <a:buClr>
                <a:srgbClr val="FF0000"/>
              </a:buClr>
              <a:buFont typeface="Wingdings" panose="05000000000000000000" pitchFamily="2" charset="2"/>
              <a:buChar char="Ø"/>
            </a:pPr>
            <a:r>
              <a:rPr lang="en-US" altLang="zh-CN" sz="2800" b="1" dirty="0"/>
              <a:t>3.1.2</a:t>
            </a:r>
            <a:r>
              <a:rPr lang="zh-CN" altLang="en-US" sz="2800" b="1" dirty="0"/>
              <a:t>队列的运算</a:t>
            </a:r>
            <a:endParaRPr lang="zh-CN" altLang="en-US" sz="2800" b="1" dirty="0"/>
          </a:p>
          <a:p>
            <a:pPr marL="0" indent="0">
              <a:lnSpc>
                <a:spcPct val="80000"/>
              </a:lnSpc>
              <a:buNone/>
            </a:pPr>
            <a:r>
              <a:rPr lang="zh-CN" altLang="en-US" sz="2200" b="1" dirty="0" smtClean="0">
                <a:latin typeface="Times New Roman" panose="02020603050405020304" pitchFamily="18" charset="0"/>
              </a:rPr>
              <a:t>（</a:t>
            </a:r>
            <a:r>
              <a:rPr lang="en-US" altLang="zh-CN" sz="2200" b="1" dirty="0" smtClean="0">
                <a:latin typeface="Times New Roman" panose="02020603050405020304" pitchFamily="18" charset="0"/>
              </a:rPr>
              <a:t>1</a:t>
            </a:r>
            <a:r>
              <a:rPr lang="zh-CN" altLang="en-US" sz="2200" b="1" dirty="0" smtClean="0">
                <a:latin typeface="Times New Roman" panose="02020603050405020304" pitchFamily="18" charset="0"/>
              </a:rPr>
              <a:t>）队列的基本运算定义</a:t>
            </a:r>
            <a:endParaRPr lang="zh-CN" altLang="en-US" sz="2200" b="1" dirty="0" smtClean="0">
              <a:latin typeface="Times New Roman" panose="02020603050405020304" pitchFamily="18" charset="0"/>
            </a:endParaRPr>
          </a:p>
          <a:p>
            <a:pPr>
              <a:buFont typeface="Wingdings" panose="05000000000000000000" pitchFamily="2" charset="2"/>
              <a:buNone/>
            </a:pPr>
            <a:r>
              <a:rPr lang="en-US" altLang="zh-CN" sz="2000" b="1" dirty="0" smtClean="0">
                <a:latin typeface="Times New Roman" panose="02020603050405020304" pitchFamily="18" charset="0"/>
              </a:rPr>
              <a:t>1) </a:t>
            </a:r>
            <a:r>
              <a:rPr lang="zh-CN" altLang="en-US" sz="2000" b="1" dirty="0" smtClean="0">
                <a:solidFill>
                  <a:srgbClr val="FF5050"/>
                </a:solidFill>
                <a:latin typeface="Times New Roman" panose="02020603050405020304" pitchFamily="18" charset="0"/>
              </a:rPr>
              <a:t>初始化</a:t>
            </a:r>
            <a:r>
              <a:rPr lang="zh-CN" altLang="en-US" sz="2000" b="1" dirty="0" smtClean="0">
                <a:latin typeface="Times New Roman" panose="02020603050405020304" pitchFamily="18" charset="0"/>
              </a:rPr>
              <a:t> ：设置队列为空。                                         </a:t>
            </a:r>
            <a:endParaRPr lang="zh-CN" altLang="en-US" sz="2000" b="1" dirty="0" smtClean="0">
              <a:latin typeface="Times New Roman" panose="02020603050405020304" pitchFamily="18" charset="0"/>
            </a:endParaRPr>
          </a:p>
          <a:p>
            <a:pPr>
              <a:buFont typeface="Wingdings" panose="05000000000000000000" pitchFamily="2" charset="2"/>
              <a:buNone/>
            </a:pPr>
            <a:r>
              <a:rPr lang="en-US" altLang="zh-CN" sz="2000" b="1" dirty="0" smtClean="0">
                <a:latin typeface="Times New Roman" panose="02020603050405020304" pitchFamily="18" charset="0"/>
              </a:rPr>
              <a:t>2) </a:t>
            </a:r>
            <a:r>
              <a:rPr lang="zh-CN" altLang="en-US" sz="2000" b="1" dirty="0" smtClean="0">
                <a:solidFill>
                  <a:srgbClr val="FF5050"/>
                </a:solidFill>
                <a:latin typeface="Times New Roman" panose="02020603050405020304" pitchFamily="18" charset="0"/>
              </a:rPr>
              <a:t>判断队列为空</a:t>
            </a:r>
            <a:r>
              <a:rPr lang="zh-CN" altLang="en-US" sz="2000" b="1" dirty="0" smtClean="0">
                <a:latin typeface="Times New Roman" panose="02020603050405020304" pitchFamily="18" charset="0"/>
              </a:rPr>
              <a:t>：</a:t>
            </a:r>
            <a:endParaRPr lang="zh-CN" altLang="en-US" sz="2000" b="1" dirty="0" smtClean="0">
              <a:latin typeface="Times New Roman" panose="02020603050405020304" pitchFamily="18" charset="0"/>
            </a:endParaRPr>
          </a:p>
          <a:p>
            <a:pPr>
              <a:buFont typeface="Wingdings" panose="05000000000000000000" pitchFamily="2" charset="2"/>
              <a:buNone/>
            </a:pPr>
            <a:r>
              <a:rPr lang="zh-CN" altLang="en-US" sz="2000" b="1" dirty="0" smtClean="0">
                <a:latin typeface="Times New Roman" panose="02020603050405020304" pitchFamily="18" charset="0"/>
              </a:rPr>
              <a:t>        若为空，则返回</a:t>
            </a:r>
            <a:r>
              <a:rPr lang="en-US" altLang="zh-CN" sz="2000" b="1" dirty="0" smtClean="0">
                <a:latin typeface="Times New Roman" panose="02020603050405020304" pitchFamily="18" charset="0"/>
              </a:rPr>
              <a:t>TRUE</a:t>
            </a:r>
            <a:r>
              <a:rPr lang="zh-CN" altLang="en-US" sz="2000" b="1" dirty="0" smtClean="0">
                <a:latin typeface="Times New Roman" panose="02020603050405020304" pitchFamily="18" charset="0"/>
              </a:rPr>
              <a:t>，否则返回</a:t>
            </a:r>
            <a:r>
              <a:rPr lang="en-US" altLang="zh-CN" sz="2000" b="1" dirty="0" smtClean="0">
                <a:latin typeface="Times New Roman" panose="02020603050405020304" pitchFamily="18" charset="0"/>
              </a:rPr>
              <a:t>FALSE. </a:t>
            </a:r>
            <a:endParaRPr lang="en-US" altLang="zh-CN" sz="2000" b="1" dirty="0" smtClean="0">
              <a:latin typeface="Times New Roman" panose="02020603050405020304" pitchFamily="18" charset="0"/>
            </a:endParaRPr>
          </a:p>
          <a:p>
            <a:pPr>
              <a:buFont typeface="Wingdings" panose="05000000000000000000" pitchFamily="2" charset="2"/>
              <a:buNone/>
            </a:pPr>
            <a:r>
              <a:rPr lang="en-US" altLang="zh-CN" sz="2000" b="1" dirty="0" smtClean="0">
                <a:latin typeface="Times New Roman" panose="02020603050405020304" pitchFamily="18" charset="0"/>
              </a:rPr>
              <a:t>3) </a:t>
            </a:r>
            <a:r>
              <a:rPr lang="zh-CN" altLang="en-US" sz="2000" b="1" dirty="0" smtClean="0">
                <a:solidFill>
                  <a:srgbClr val="FF5050"/>
                </a:solidFill>
                <a:latin typeface="Times New Roman" panose="02020603050405020304" pitchFamily="18" charset="0"/>
              </a:rPr>
              <a:t>判断队列为满</a:t>
            </a:r>
            <a:r>
              <a:rPr lang="zh-CN" altLang="en-US" sz="2000" b="1" dirty="0" smtClean="0">
                <a:latin typeface="Times New Roman" panose="02020603050405020304" pitchFamily="18" charset="0"/>
              </a:rPr>
              <a:t>：</a:t>
            </a:r>
            <a:endParaRPr lang="zh-CN" altLang="en-US" sz="2000" b="1" dirty="0" smtClean="0">
              <a:latin typeface="Times New Roman" panose="02020603050405020304" pitchFamily="18" charset="0"/>
            </a:endParaRPr>
          </a:p>
          <a:p>
            <a:pPr>
              <a:buFont typeface="Wingdings" panose="05000000000000000000" pitchFamily="2" charset="2"/>
              <a:buNone/>
            </a:pPr>
            <a:r>
              <a:rPr lang="zh-CN" altLang="en-US" sz="2000" b="1" dirty="0" smtClean="0">
                <a:latin typeface="Times New Roman" panose="02020603050405020304" pitchFamily="18" charset="0"/>
              </a:rPr>
              <a:t>         若为满，则返回</a:t>
            </a:r>
            <a:r>
              <a:rPr lang="en-US" altLang="zh-CN" sz="2000" b="1" dirty="0" smtClean="0">
                <a:latin typeface="Times New Roman" panose="02020603050405020304" pitchFamily="18" charset="0"/>
              </a:rPr>
              <a:t>TRUE</a:t>
            </a:r>
            <a:r>
              <a:rPr lang="zh-CN" altLang="en-US" sz="2000" b="1" dirty="0" smtClean="0">
                <a:latin typeface="Times New Roman" panose="02020603050405020304" pitchFamily="18" charset="0"/>
              </a:rPr>
              <a:t>，否则返回</a:t>
            </a:r>
            <a:r>
              <a:rPr lang="en-US" altLang="zh-CN" sz="2000" b="1" dirty="0" smtClean="0">
                <a:latin typeface="Times New Roman" panose="02020603050405020304" pitchFamily="18" charset="0"/>
              </a:rPr>
              <a:t>FALSE. </a:t>
            </a:r>
            <a:endParaRPr lang="en-US" altLang="zh-CN" sz="2000" b="1" dirty="0" smtClean="0">
              <a:latin typeface="Times New Roman" panose="02020603050405020304" pitchFamily="18" charset="0"/>
            </a:endParaRPr>
          </a:p>
          <a:p>
            <a:pPr>
              <a:buFont typeface="Wingdings" panose="05000000000000000000" pitchFamily="2" charset="2"/>
              <a:buNone/>
            </a:pPr>
            <a:r>
              <a:rPr lang="en-US" altLang="zh-CN" sz="2000" b="1" dirty="0" smtClean="0">
                <a:latin typeface="Times New Roman" panose="02020603050405020304" pitchFamily="18" charset="0"/>
              </a:rPr>
              <a:t>4) </a:t>
            </a:r>
            <a:r>
              <a:rPr lang="zh-CN" altLang="en-US" sz="2000" b="1" dirty="0" smtClean="0">
                <a:solidFill>
                  <a:srgbClr val="FF5050"/>
                </a:solidFill>
                <a:latin typeface="Times New Roman" panose="02020603050405020304" pitchFamily="18" charset="0"/>
              </a:rPr>
              <a:t>取队头元素</a:t>
            </a:r>
            <a:r>
              <a:rPr lang="zh-CN" altLang="en-US" sz="2000" b="1" dirty="0" smtClean="0">
                <a:latin typeface="Times New Roman" panose="02020603050405020304" pitchFamily="18" charset="0"/>
              </a:rPr>
              <a:t>：取出队头元素。</a:t>
            </a:r>
            <a:endParaRPr lang="zh-CN" altLang="en-US" sz="2000" b="1" dirty="0" smtClean="0">
              <a:latin typeface="Times New Roman" panose="02020603050405020304" pitchFamily="18" charset="0"/>
            </a:endParaRPr>
          </a:p>
          <a:p>
            <a:pPr>
              <a:buFont typeface="Wingdings" panose="05000000000000000000" pitchFamily="2" charset="2"/>
              <a:buNone/>
            </a:pPr>
            <a:r>
              <a:rPr lang="zh-CN" altLang="en-US" sz="2000" b="1" dirty="0" smtClean="0">
                <a:latin typeface="Times New Roman" panose="02020603050405020304" pitchFamily="18" charset="0"/>
              </a:rPr>
              <a:t>        条件：队列不空。 </a:t>
            </a:r>
            <a:endParaRPr lang="zh-CN" altLang="en-US" sz="2000" b="1" dirty="0" smtClean="0">
              <a:latin typeface="Times New Roman" panose="02020603050405020304" pitchFamily="18" charset="0"/>
            </a:endParaRPr>
          </a:p>
          <a:p>
            <a:pPr>
              <a:buFont typeface="Wingdings" panose="05000000000000000000" pitchFamily="2" charset="2"/>
              <a:buNone/>
            </a:pPr>
            <a:r>
              <a:rPr lang="zh-CN" altLang="en-US" sz="2000" b="1" dirty="0" smtClean="0">
                <a:latin typeface="Times New Roman" panose="02020603050405020304" pitchFamily="18" charset="0"/>
              </a:rPr>
              <a:t>        否则，应能明确给出标识，以便程序的处理。</a:t>
            </a:r>
            <a:endParaRPr lang="zh-CN" altLang="en-US" sz="2000" b="1" dirty="0" smtClean="0">
              <a:latin typeface="Times New Roman" panose="02020603050405020304" pitchFamily="18" charset="0"/>
            </a:endParaRPr>
          </a:p>
          <a:p>
            <a:pPr>
              <a:buFont typeface="Wingdings" panose="05000000000000000000" pitchFamily="2" charset="2"/>
              <a:buNone/>
            </a:pPr>
            <a:r>
              <a:rPr lang="en-US" altLang="zh-CN" sz="2000" b="1" dirty="0" smtClean="0">
                <a:latin typeface="Times New Roman" panose="02020603050405020304" pitchFamily="18" charset="0"/>
              </a:rPr>
              <a:t>5) </a:t>
            </a:r>
            <a:r>
              <a:rPr lang="zh-CN" altLang="en-US" sz="2000" b="1" dirty="0" smtClean="0">
                <a:solidFill>
                  <a:srgbClr val="FF5050"/>
                </a:solidFill>
                <a:latin typeface="Times New Roman" panose="02020603050405020304" pitchFamily="18" charset="0"/>
              </a:rPr>
              <a:t>入队</a:t>
            </a:r>
            <a:r>
              <a:rPr lang="zh-CN" altLang="en-US" sz="2000" b="1" dirty="0" smtClean="0">
                <a:latin typeface="Times New Roman" panose="02020603050405020304" pitchFamily="18" charset="0"/>
              </a:rPr>
              <a:t>：将元素入队，即放到队列的尾部。</a:t>
            </a:r>
            <a:endParaRPr lang="zh-CN" altLang="en-US" sz="2000" b="1" dirty="0" smtClean="0">
              <a:latin typeface="Times New Roman" panose="02020603050405020304" pitchFamily="18" charset="0"/>
            </a:endParaRPr>
          </a:p>
          <a:p>
            <a:pPr>
              <a:buFont typeface="Wingdings" panose="05000000000000000000" pitchFamily="2" charset="2"/>
              <a:buNone/>
            </a:pPr>
            <a:r>
              <a:rPr lang="zh-CN" altLang="en-US" sz="2000" b="1" dirty="0" smtClean="0">
                <a:latin typeface="Times New Roman" panose="02020603050405020304" pitchFamily="18" charset="0"/>
              </a:rPr>
              <a:t>        如果队列满，怎样处理？ </a:t>
            </a:r>
            <a:endParaRPr lang="zh-CN" altLang="en-US" sz="2000" b="1" dirty="0" smtClean="0">
              <a:latin typeface="Times New Roman" panose="02020603050405020304" pitchFamily="18" charset="0"/>
            </a:endParaRPr>
          </a:p>
          <a:p>
            <a:pPr>
              <a:buFont typeface="Wingdings" panose="05000000000000000000" pitchFamily="2" charset="2"/>
              <a:buNone/>
            </a:pPr>
            <a:r>
              <a:rPr lang="en-US" altLang="zh-CN" sz="2000" b="1" dirty="0" smtClean="0">
                <a:latin typeface="Times New Roman" panose="02020603050405020304" pitchFamily="18" charset="0"/>
              </a:rPr>
              <a:t>6) </a:t>
            </a:r>
            <a:r>
              <a:rPr lang="zh-CN" altLang="en-US" sz="2000" b="1" dirty="0" smtClean="0">
                <a:solidFill>
                  <a:srgbClr val="FF5050"/>
                </a:solidFill>
                <a:latin typeface="Times New Roman" panose="02020603050405020304" pitchFamily="18" charset="0"/>
              </a:rPr>
              <a:t>出队</a:t>
            </a:r>
            <a:r>
              <a:rPr lang="zh-CN" altLang="en-US" sz="2000" b="1" dirty="0" smtClean="0">
                <a:latin typeface="Times New Roman" panose="02020603050405020304" pitchFamily="18" charset="0"/>
              </a:rPr>
              <a:t>：删除当前队头的元素。</a:t>
            </a:r>
            <a:endParaRPr lang="zh-CN" altLang="en-US" sz="2000" b="1" dirty="0" smtClean="0">
              <a:latin typeface="Times New Roman" panose="02020603050405020304" pitchFamily="18" charset="0"/>
            </a:endParaRPr>
          </a:p>
          <a:p>
            <a:pPr>
              <a:buFont typeface="Wingdings" panose="05000000000000000000" pitchFamily="2" charset="2"/>
              <a:buNone/>
            </a:pPr>
            <a:r>
              <a:rPr lang="zh-CN" altLang="en-US" sz="2000" b="1" dirty="0" smtClean="0">
                <a:latin typeface="Times New Roman" panose="02020603050405020304" pitchFamily="18" charset="0"/>
              </a:rPr>
              <a:t>        如因为</a:t>
            </a:r>
            <a:r>
              <a:rPr lang="zh-CN" altLang="en-US" sz="2000" b="1" dirty="0" smtClean="0">
                <a:solidFill>
                  <a:srgbClr val="FF5050"/>
                </a:solidFill>
                <a:latin typeface="Times New Roman" panose="02020603050405020304" pitchFamily="18" charset="0"/>
              </a:rPr>
              <a:t>队列空</a:t>
            </a:r>
            <a:r>
              <a:rPr lang="zh-CN" altLang="en-US" sz="2000" b="1" dirty="0" smtClean="0">
                <a:latin typeface="Times New Roman" panose="02020603050405020304" pitchFamily="18" charset="0"/>
              </a:rPr>
              <a:t>而不能进行，</a:t>
            </a:r>
            <a:r>
              <a:rPr lang="zh-CN" altLang="en-US" sz="2000" b="1" dirty="0" smtClean="0">
                <a:solidFill>
                  <a:srgbClr val="FF0000"/>
                </a:solidFill>
                <a:latin typeface="Times New Roman" panose="02020603050405020304" pitchFamily="18" charset="0"/>
              </a:rPr>
              <a:t>应怎样处理？</a:t>
            </a:r>
            <a:r>
              <a:rPr lang="en-US" altLang="zh-CN" sz="2400" dirty="0" smtClean="0">
                <a:solidFill>
                  <a:srgbClr val="FF0000"/>
                </a:solidFill>
                <a:latin typeface="Times New Roman" panose="02020603050405020304" pitchFamily="18" charset="0"/>
              </a:rPr>
              <a:t>       </a:t>
            </a:r>
            <a:r>
              <a:rPr lang="en-US" altLang="zh-CN" sz="2400" dirty="0" smtClean="0">
                <a:solidFill>
                  <a:srgbClr val="FF0000"/>
                </a:solidFill>
              </a:rPr>
              <a:t>                                       </a:t>
            </a:r>
            <a:endParaRPr lang="zh-CN" altLang="en-US" sz="2400" dirty="0" smtClean="0">
              <a:solidFill>
                <a:srgbClr val="FF0000"/>
              </a:solidFill>
            </a:endParaRPr>
          </a:p>
        </p:txBody>
      </p:sp>
      <p:sp>
        <p:nvSpPr>
          <p:cNvPr id="7172" name="圆角矩形标注 7171"/>
          <p:cNvSpPr>
            <a:spLocks noChangeArrowheads="1"/>
          </p:cNvSpPr>
          <p:nvPr/>
        </p:nvSpPr>
        <p:spPr bwMode="auto">
          <a:xfrm>
            <a:off x="5148064" y="916486"/>
            <a:ext cx="1224756" cy="432147"/>
          </a:xfrm>
          <a:prstGeom prst="wedgeRoundRectCallout">
            <a:avLst>
              <a:gd name="adj1" fmla="val -173745"/>
              <a:gd name="adj2" fmla="val 27046"/>
              <a:gd name="adj3" fmla="val 16667"/>
            </a:avLst>
          </a:prstGeom>
          <a:solidFill>
            <a:srgbClr val="FFFFFF"/>
          </a:solidFill>
          <a:ln w="9525">
            <a:solidFill>
              <a:srgbClr val="000000"/>
            </a:solidFill>
            <a:miter lim="800000"/>
          </a:ln>
        </p:spPr>
        <p:txBody>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just" eaLnBrk="0" hangingPunct="0"/>
            <a:r>
              <a:rPr lang="zh-CN" altLang="en-US" b="1" dirty="0">
                <a:solidFill>
                  <a:srgbClr val="FF0000"/>
                </a:solidFill>
              </a:rPr>
              <a:t>运算定义</a:t>
            </a:r>
            <a:endParaRPr lang="zh-CN" altLang="en-US" b="1" dirty="0">
              <a:solidFill>
                <a:srgbClr val="FF0000"/>
              </a:solidFill>
              <a:latin typeface="Arial" panose="020B0604020202020204" pitchFamily="34" charset="0"/>
            </a:endParaRPr>
          </a:p>
        </p:txBody>
      </p:sp>
      <p:sp>
        <p:nvSpPr>
          <p:cNvPr id="7173" name="灯片编号占位符 2"/>
          <p:cNvSpPr>
            <a:spLocks noGrp="1" noChangeArrowheads="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fld id="{074182BF-100E-4D88-92B2-A5008B95FE4D}" type="slidenum">
              <a:rPr lang="zh-CN" altLang="en-US" smtClean="0"/>
            </a:fld>
            <a:endParaRPr lang="zh-CN" altLang="en-US" smtClean="0"/>
          </a:p>
        </p:txBody>
      </p:sp>
      <p:grpSp>
        <p:nvGrpSpPr>
          <p:cNvPr id="13" name="组合 12"/>
          <p:cNvGrpSpPr/>
          <p:nvPr/>
        </p:nvGrpSpPr>
        <p:grpSpPr>
          <a:xfrm>
            <a:off x="555639" y="100392"/>
            <a:ext cx="6248386" cy="661941"/>
            <a:chOff x="555639" y="100392"/>
            <a:chExt cx="6248386" cy="661941"/>
          </a:xfrm>
        </p:grpSpPr>
        <p:sp>
          <p:nvSpPr>
            <p:cNvPr id="14" name="Freeform 5"/>
            <p:cNvSpPr/>
            <p:nvPr/>
          </p:nvSpPr>
          <p:spPr bwMode="auto">
            <a:xfrm>
              <a:off x="555639" y="100392"/>
              <a:ext cx="801702" cy="63798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5" name="TextBox 6"/>
            <p:cNvSpPr txBox="1">
              <a:spLocks noChangeArrowheads="1"/>
            </p:cNvSpPr>
            <p:nvPr/>
          </p:nvSpPr>
          <p:spPr bwMode="auto">
            <a:xfrm>
              <a:off x="555639" y="116026"/>
              <a:ext cx="6248386"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3.2 </a:t>
              </a:r>
              <a:r>
                <a:rPr lang="zh-CN" altLang="en-US" sz="3600" b="1" dirty="0" smtClean="0">
                  <a:latin typeface="黑体" panose="02010609060101010101" pitchFamily="49" charset="-122"/>
                  <a:ea typeface="黑体" panose="02010609060101010101" pitchFamily="49" charset="-122"/>
                </a:rPr>
                <a:t>队列</a:t>
              </a:r>
              <a:r>
                <a:rPr lang="zh-CN" altLang="en-US" sz="3600" b="1" dirty="0">
                  <a:latin typeface="黑体" panose="02010609060101010101" pitchFamily="49" charset="-122"/>
                  <a:ea typeface="黑体" panose="02010609060101010101" pitchFamily="49" charset="-122"/>
                </a:rPr>
                <a:t>的定义和</a:t>
              </a:r>
              <a:r>
                <a:rPr lang="zh-CN" altLang="en-US" sz="3600" b="1" dirty="0" smtClean="0">
                  <a:latin typeface="黑体" panose="02010609060101010101" pitchFamily="49" charset="-122"/>
                  <a:ea typeface="黑体" panose="02010609060101010101" pitchFamily="49" charset="-122"/>
                </a:rPr>
                <a:t>运算</a:t>
              </a:r>
              <a:endParaRPr lang="zh-CN" altLang="en-US" sz="3600" b="1" dirty="0">
                <a:latin typeface="黑体" panose="02010609060101010101" pitchFamily="49" charset="-122"/>
                <a:ea typeface="黑体" panose="02010609060101010101" pitchFamily="49" charset="-122"/>
              </a:endParaRPr>
            </a:p>
          </p:txBody>
        </p:sp>
        <p:pic>
          <p:nvPicPr>
            <p:cNvPr id="16" name="图片 15" descr="12.jpg"/>
            <p:cNvPicPr>
              <a:picLocks noChangeAspect="1"/>
            </p:cNvPicPr>
            <p:nvPr/>
          </p:nvPicPr>
          <p:blipFill>
            <a:blip r:embed="rId1" cstate="print"/>
            <a:stretch>
              <a:fillRect/>
            </a:stretch>
          </p:blipFill>
          <p:spPr>
            <a:xfrm>
              <a:off x="737681" y="244633"/>
              <a:ext cx="446172" cy="414954"/>
            </a:xfrm>
            <a:prstGeom prst="rect">
              <a:avLst/>
            </a:prstGeom>
          </p:spPr>
        </p:pic>
      </p:gr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blinds(horizontal)">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blinds(horizontal)">
                                      <p:cBhvr>
                                        <p:cTn id="12" dur="500"/>
                                        <p:tgtEl>
                                          <p:spTgt spid="717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1">
                                            <p:txEl>
                                              <p:pRg st="1" end="1"/>
                                            </p:txEl>
                                          </p:spTgt>
                                        </p:tgtEl>
                                        <p:attrNameLst>
                                          <p:attrName>style.visibility</p:attrName>
                                        </p:attrNameLst>
                                      </p:cBhvr>
                                      <p:to>
                                        <p:strVal val="visible"/>
                                      </p:to>
                                    </p:set>
                                    <p:animEffect transition="in" filter="blinds(horizontal)">
                                      <p:cBhvr>
                                        <p:cTn id="17" dur="500"/>
                                        <p:tgtEl>
                                          <p:spTgt spid="717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71">
                                            <p:txEl>
                                              <p:pRg st="2" end="2"/>
                                            </p:txEl>
                                          </p:spTgt>
                                        </p:tgtEl>
                                        <p:attrNameLst>
                                          <p:attrName>style.visibility</p:attrName>
                                        </p:attrNameLst>
                                      </p:cBhvr>
                                      <p:to>
                                        <p:strVal val="visible"/>
                                      </p:to>
                                    </p:set>
                                    <p:animEffect transition="in" filter="blinds(horizontal)">
                                      <p:cBhvr>
                                        <p:cTn id="22" dur="500"/>
                                        <p:tgtEl>
                                          <p:spTgt spid="717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71">
                                            <p:txEl>
                                              <p:pRg st="3" end="3"/>
                                            </p:txEl>
                                          </p:spTgt>
                                        </p:tgtEl>
                                        <p:attrNameLst>
                                          <p:attrName>style.visibility</p:attrName>
                                        </p:attrNameLst>
                                      </p:cBhvr>
                                      <p:to>
                                        <p:strVal val="visible"/>
                                      </p:to>
                                    </p:set>
                                    <p:animEffect transition="in" filter="blinds(horizontal)">
                                      <p:cBhvr>
                                        <p:cTn id="27" dur="500"/>
                                        <p:tgtEl>
                                          <p:spTgt spid="717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171">
                                            <p:txEl>
                                              <p:pRg st="4" end="4"/>
                                            </p:txEl>
                                          </p:spTgt>
                                        </p:tgtEl>
                                        <p:attrNameLst>
                                          <p:attrName>style.visibility</p:attrName>
                                        </p:attrNameLst>
                                      </p:cBhvr>
                                      <p:to>
                                        <p:strVal val="visible"/>
                                      </p:to>
                                    </p:set>
                                    <p:animEffect transition="in" filter="blinds(horizontal)">
                                      <p:cBhvr>
                                        <p:cTn id="32" dur="500"/>
                                        <p:tgtEl>
                                          <p:spTgt spid="717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171">
                                            <p:txEl>
                                              <p:pRg st="5" end="5"/>
                                            </p:txEl>
                                          </p:spTgt>
                                        </p:tgtEl>
                                        <p:attrNameLst>
                                          <p:attrName>style.visibility</p:attrName>
                                        </p:attrNameLst>
                                      </p:cBhvr>
                                      <p:to>
                                        <p:strVal val="visible"/>
                                      </p:to>
                                    </p:set>
                                    <p:animEffect transition="in" filter="blinds(horizontal)">
                                      <p:cBhvr>
                                        <p:cTn id="37" dur="500"/>
                                        <p:tgtEl>
                                          <p:spTgt spid="717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171">
                                            <p:txEl>
                                              <p:pRg st="6" end="6"/>
                                            </p:txEl>
                                          </p:spTgt>
                                        </p:tgtEl>
                                        <p:attrNameLst>
                                          <p:attrName>style.visibility</p:attrName>
                                        </p:attrNameLst>
                                      </p:cBhvr>
                                      <p:to>
                                        <p:strVal val="visible"/>
                                      </p:to>
                                    </p:set>
                                    <p:animEffect transition="in" filter="blinds(horizontal)">
                                      <p:cBhvr>
                                        <p:cTn id="42" dur="500"/>
                                        <p:tgtEl>
                                          <p:spTgt spid="7171">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171">
                                            <p:txEl>
                                              <p:pRg st="7" end="7"/>
                                            </p:txEl>
                                          </p:spTgt>
                                        </p:tgtEl>
                                        <p:attrNameLst>
                                          <p:attrName>style.visibility</p:attrName>
                                        </p:attrNameLst>
                                      </p:cBhvr>
                                      <p:to>
                                        <p:strVal val="visible"/>
                                      </p:to>
                                    </p:set>
                                    <p:animEffect transition="in" filter="blinds(horizontal)">
                                      <p:cBhvr>
                                        <p:cTn id="47" dur="500"/>
                                        <p:tgtEl>
                                          <p:spTgt spid="7171">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171">
                                            <p:txEl>
                                              <p:pRg st="8" end="8"/>
                                            </p:txEl>
                                          </p:spTgt>
                                        </p:tgtEl>
                                        <p:attrNameLst>
                                          <p:attrName>style.visibility</p:attrName>
                                        </p:attrNameLst>
                                      </p:cBhvr>
                                      <p:to>
                                        <p:strVal val="visible"/>
                                      </p:to>
                                    </p:set>
                                    <p:animEffect transition="in" filter="blinds(horizontal)">
                                      <p:cBhvr>
                                        <p:cTn id="52" dur="500"/>
                                        <p:tgtEl>
                                          <p:spTgt spid="7171">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171">
                                            <p:txEl>
                                              <p:pRg st="9" end="9"/>
                                            </p:txEl>
                                          </p:spTgt>
                                        </p:tgtEl>
                                        <p:attrNameLst>
                                          <p:attrName>style.visibility</p:attrName>
                                        </p:attrNameLst>
                                      </p:cBhvr>
                                      <p:to>
                                        <p:strVal val="visible"/>
                                      </p:to>
                                    </p:set>
                                    <p:animEffect transition="in" filter="blinds(horizontal)">
                                      <p:cBhvr>
                                        <p:cTn id="57" dur="500"/>
                                        <p:tgtEl>
                                          <p:spTgt spid="7171">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171">
                                            <p:txEl>
                                              <p:pRg st="10" end="10"/>
                                            </p:txEl>
                                          </p:spTgt>
                                        </p:tgtEl>
                                        <p:attrNameLst>
                                          <p:attrName>style.visibility</p:attrName>
                                        </p:attrNameLst>
                                      </p:cBhvr>
                                      <p:to>
                                        <p:strVal val="visible"/>
                                      </p:to>
                                    </p:set>
                                    <p:animEffect transition="in" filter="blinds(horizontal)">
                                      <p:cBhvr>
                                        <p:cTn id="62" dur="500"/>
                                        <p:tgtEl>
                                          <p:spTgt spid="7171">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171">
                                            <p:txEl>
                                              <p:pRg st="11" end="11"/>
                                            </p:txEl>
                                          </p:spTgt>
                                        </p:tgtEl>
                                        <p:attrNameLst>
                                          <p:attrName>style.visibility</p:attrName>
                                        </p:attrNameLst>
                                      </p:cBhvr>
                                      <p:to>
                                        <p:strVal val="visible"/>
                                      </p:to>
                                    </p:set>
                                    <p:animEffect transition="in" filter="blinds(horizontal)">
                                      <p:cBhvr>
                                        <p:cTn id="67" dur="500"/>
                                        <p:tgtEl>
                                          <p:spTgt spid="7171">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7171">
                                            <p:txEl>
                                              <p:pRg st="12" end="12"/>
                                            </p:txEl>
                                          </p:spTgt>
                                        </p:tgtEl>
                                        <p:attrNameLst>
                                          <p:attrName>style.visibility</p:attrName>
                                        </p:attrNameLst>
                                      </p:cBhvr>
                                      <p:to>
                                        <p:strVal val="visible"/>
                                      </p:to>
                                    </p:set>
                                    <p:animEffect transition="in" filter="blinds(horizontal)">
                                      <p:cBhvr>
                                        <p:cTn id="72" dur="500"/>
                                        <p:tgtEl>
                                          <p:spTgt spid="7171">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7171">
                                            <p:txEl>
                                              <p:pRg st="13" end="13"/>
                                            </p:txEl>
                                          </p:spTgt>
                                        </p:tgtEl>
                                        <p:attrNameLst>
                                          <p:attrName>style.visibility</p:attrName>
                                        </p:attrNameLst>
                                      </p:cBhvr>
                                      <p:to>
                                        <p:strVal val="visible"/>
                                      </p:to>
                                    </p:set>
                                    <p:animEffect transition="in" filter="blinds(horizontal)">
                                      <p:cBhvr>
                                        <p:cTn id="77" dur="500"/>
                                        <p:tgtEl>
                                          <p:spTgt spid="717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P spid="7172" grpId="0" animBg="1" uiExpan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8194"/>
          <p:cNvSpPr>
            <a:spLocks noGrp="1" noChangeArrowheads="1"/>
          </p:cNvSpPr>
          <p:nvPr>
            <p:ph idx="1"/>
          </p:nvPr>
        </p:nvSpPr>
        <p:spPr>
          <a:xfrm>
            <a:off x="323528" y="908720"/>
            <a:ext cx="8496944" cy="5472608"/>
          </a:xfrm>
        </p:spPr>
        <p:txBody>
          <a:bodyPr/>
          <a:lstStyle/>
          <a:p>
            <a:pPr eaLnBrk="1" hangingPunct="1">
              <a:buClr>
                <a:srgbClr val="FF0000"/>
              </a:buClr>
              <a:buFont typeface="Wingdings" panose="05000000000000000000" pitchFamily="2" charset="2"/>
              <a:buChar char="n"/>
            </a:pPr>
            <a:r>
              <a:rPr lang="zh-CN" altLang="en-US" sz="2800" b="1" dirty="0" smtClean="0"/>
              <a:t>队列的运算的</a:t>
            </a:r>
            <a:r>
              <a:rPr lang="en-US" altLang="zh-CN" sz="2800" b="1" dirty="0" smtClean="0"/>
              <a:t>C++</a:t>
            </a:r>
            <a:r>
              <a:rPr lang="zh-CN" altLang="en-US" sz="2800" b="1" dirty="0" smtClean="0"/>
              <a:t>描述</a:t>
            </a:r>
            <a:endParaRPr lang="zh-CN" altLang="en-US" sz="2800" b="1" dirty="0" smtClean="0"/>
          </a:p>
          <a:p>
            <a:pPr marL="0" indent="0" eaLnBrk="1" hangingPunct="1">
              <a:lnSpc>
                <a:spcPts val="2000"/>
              </a:lnSpc>
              <a:spcBef>
                <a:spcPts val="0"/>
              </a:spcBef>
              <a:buNone/>
            </a:pPr>
            <a:r>
              <a:rPr lang="zh-CN" altLang="en-US" sz="2400" b="1" dirty="0" smtClean="0"/>
              <a:t>  </a:t>
            </a:r>
            <a:endParaRPr lang="en-US" altLang="zh-CN" sz="2400" b="1" dirty="0" smtClean="0"/>
          </a:p>
          <a:p>
            <a:pPr marL="0" indent="0" eaLnBrk="1" hangingPunct="1">
              <a:buNone/>
            </a:pPr>
            <a:r>
              <a:rPr lang="zh-CN" altLang="en-US" sz="2400" b="1" dirty="0" smtClean="0"/>
              <a:t>           </a:t>
            </a:r>
            <a:r>
              <a:rPr lang="zh-CN" altLang="en-US" sz="2400" b="1" dirty="0" smtClean="0">
                <a:solidFill>
                  <a:srgbClr val="FF0000"/>
                </a:solidFill>
              </a:rPr>
              <a:t>如何用</a:t>
            </a:r>
            <a:r>
              <a:rPr lang="en-US" altLang="zh-CN" sz="2400" b="1" dirty="0" smtClean="0">
                <a:solidFill>
                  <a:srgbClr val="FF0000"/>
                </a:solidFill>
              </a:rPr>
              <a:t>C++</a:t>
            </a:r>
            <a:r>
              <a:rPr lang="zh-CN" altLang="en-US" sz="2400" b="1" dirty="0" smtClean="0">
                <a:solidFill>
                  <a:srgbClr val="FF0000"/>
                </a:solidFill>
              </a:rPr>
              <a:t>描述队列的内容和运算</a:t>
            </a:r>
            <a:r>
              <a:rPr lang="zh-CN" altLang="en-US" sz="2400" b="1" dirty="0" smtClean="0"/>
              <a:t>？</a:t>
            </a:r>
            <a:endParaRPr lang="en-US" altLang="zh-CN" sz="2400" b="1" dirty="0" smtClean="0"/>
          </a:p>
          <a:p>
            <a:pPr marL="0" indent="0" eaLnBrk="1" hangingPunct="1">
              <a:lnSpc>
                <a:spcPts val="2000"/>
              </a:lnSpc>
              <a:spcBef>
                <a:spcPts val="0"/>
              </a:spcBef>
              <a:buNone/>
            </a:pPr>
            <a:endParaRPr lang="zh-CN" altLang="en-US" sz="2400" b="1" dirty="0" smtClean="0"/>
          </a:p>
          <a:p>
            <a:pPr eaLnBrk="1" hangingPunct="1">
              <a:buClr>
                <a:srgbClr val="FF0000"/>
              </a:buClr>
              <a:buFont typeface="Wingdings" panose="05000000000000000000" pitchFamily="2" charset="2"/>
              <a:buChar char="u"/>
            </a:pPr>
            <a:r>
              <a:rPr lang="zh-CN" altLang="en-US" sz="2400" b="1" dirty="0" smtClean="0">
                <a:solidFill>
                  <a:srgbClr val="0000FF"/>
                </a:solidFill>
              </a:rPr>
              <a:t>参考栈</a:t>
            </a:r>
            <a:r>
              <a:rPr lang="zh-CN" altLang="en-US" sz="2400" b="1" dirty="0" smtClean="0"/>
              <a:t>的方法：</a:t>
            </a:r>
            <a:endParaRPr lang="zh-CN" altLang="en-US" sz="2400" b="1" dirty="0" smtClean="0"/>
          </a:p>
          <a:p>
            <a:pPr lvl="1" eaLnBrk="1" hangingPunct="1">
              <a:buClr>
                <a:srgbClr val="FF0000"/>
              </a:buClr>
            </a:pPr>
            <a:r>
              <a:rPr lang="zh-CN" altLang="en-US" sz="2400" b="1" dirty="0" smtClean="0"/>
              <a:t>将队列的有关</a:t>
            </a:r>
            <a:r>
              <a:rPr lang="zh-CN" altLang="en-US" sz="2400" b="1" dirty="0" smtClean="0">
                <a:solidFill>
                  <a:srgbClr val="FF0000"/>
                </a:solidFill>
              </a:rPr>
              <a:t>数据</a:t>
            </a:r>
            <a:r>
              <a:rPr lang="zh-CN" altLang="en-US" sz="2400" b="1" dirty="0" smtClean="0"/>
              <a:t>和</a:t>
            </a:r>
            <a:r>
              <a:rPr lang="zh-CN" altLang="en-US" sz="2400" b="1" dirty="0">
                <a:solidFill>
                  <a:srgbClr val="FF0000"/>
                </a:solidFill>
              </a:rPr>
              <a:t>运算</a:t>
            </a:r>
            <a:r>
              <a:rPr lang="zh-CN" altLang="en-US" sz="2400" b="1" dirty="0" smtClean="0"/>
              <a:t>封装在一起，</a:t>
            </a:r>
            <a:endParaRPr lang="zh-CN" altLang="en-US" sz="2400" b="1" dirty="0" smtClean="0"/>
          </a:p>
          <a:p>
            <a:pPr lvl="1" eaLnBrk="1" hangingPunct="1">
              <a:buFont typeface="Wingdings" panose="05000000000000000000" pitchFamily="2" charset="2"/>
              <a:buNone/>
            </a:pPr>
            <a:r>
              <a:rPr lang="zh-CN" altLang="en-US" sz="2400" b="1" dirty="0" smtClean="0"/>
              <a:t>        以</a:t>
            </a:r>
            <a:r>
              <a:rPr lang="en-US" altLang="zh-CN" sz="2400" b="1" dirty="0" smtClean="0"/>
              <a:t>C++</a:t>
            </a:r>
            <a:r>
              <a:rPr lang="zh-CN" altLang="en-US" sz="2400" b="1" dirty="0" smtClean="0"/>
              <a:t>的</a:t>
            </a:r>
            <a:r>
              <a:rPr lang="zh-CN" altLang="en-US" sz="2400" b="1" dirty="0">
                <a:solidFill>
                  <a:srgbClr val="FF0000"/>
                </a:solidFill>
              </a:rPr>
              <a:t>类</a:t>
            </a:r>
            <a:r>
              <a:rPr lang="zh-CN" altLang="en-US" sz="2400" b="1" dirty="0" smtClean="0"/>
              <a:t>的形式来</a:t>
            </a:r>
            <a:r>
              <a:rPr lang="zh-CN" altLang="en-US" sz="2400" b="1" dirty="0">
                <a:solidFill>
                  <a:srgbClr val="FF0000"/>
                </a:solidFill>
              </a:rPr>
              <a:t>封装</a:t>
            </a:r>
            <a:r>
              <a:rPr lang="zh-CN" altLang="en-US" sz="2400" b="1" dirty="0" smtClean="0"/>
              <a:t>描述；</a:t>
            </a:r>
            <a:endParaRPr lang="zh-CN" altLang="en-US" sz="2400" b="1" dirty="0" smtClean="0"/>
          </a:p>
          <a:p>
            <a:pPr lvl="1" eaLnBrk="1" hangingPunct="1">
              <a:buFont typeface="Wingdings" panose="05000000000000000000" pitchFamily="2" charset="2"/>
              <a:buNone/>
            </a:pPr>
            <a:r>
              <a:rPr lang="zh-CN" altLang="en-US" sz="2400" b="1" dirty="0" smtClean="0"/>
              <a:t>        封装的数据和运算要便于被有关程序合理</a:t>
            </a:r>
            <a:r>
              <a:rPr lang="zh-CN" altLang="en-US" sz="2400" b="1" dirty="0"/>
              <a:t>调用和引用。</a:t>
            </a:r>
            <a:endParaRPr lang="zh-CN" altLang="en-US" sz="2400" b="1" dirty="0"/>
          </a:p>
          <a:p>
            <a:pPr lvl="1">
              <a:buClr>
                <a:srgbClr val="FF0000"/>
              </a:buClr>
            </a:pPr>
            <a:r>
              <a:rPr lang="zh-CN" altLang="en-US" sz="2400" b="1" dirty="0" smtClean="0"/>
              <a:t>队列的</a:t>
            </a:r>
            <a:r>
              <a:rPr lang="en-US" altLang="zh-CN" sz="2400" dirty="0" smtClean="0"/>
              <a:t>C++</a:t>
            </a:r>
            <a:r>
              <a:rPr lang="zh-CN" altLang="en-US" sz="2400" dirty="0" smtClean="0"/>
              <a:t>描述的框架如下所示</a:t>
            </a:r>
            <a:r>
              <a:rPr lang="zh-CN" altLang="en-US" sz="2400" b="1" dirty="0" smtClean="0"/>
              <a:t>：</a:t>
            </a:r>
            <a:endParaRPr lang="zh-CN" altLang="en-US" sz="2400" b="1" dirty="0" smtClean="0"/>
          </a:p>
          <a:p>
            <a:pPr eaLnBrk="1" hangingPunct="1">
              <a:buFont typeface="Wingdings" panose="05000000000000000000" pitchFamily="2" charset="2"/>
              <a:buNone/>
            </a:pPr>
            <a:r>
              <a:rPr lang="en-US" altLang="zh-CN" sz="2200" b="1" dirty="0" smtClean="0">
                <a:solidFill>
                  <a:srgbClr val="0000FF"/>
                </a:solidFill>
              </a:rPr>
              <a:t>           class</a:t>
            </a:r>
            <a:r>
              <a:rPr lang="en-US" altLang="zh-CN" sz="2200" b="1" dirty="0" smtClean="0"/>
              <a:t> Queue</a:t>
            </a:r>
            <a:r>
              <a:rPr lang="en-US" altLang="zh-CN" sz="2000" b="1" dirty="0" smtClean="0"/>
              <a:t>{</a:t>
            </a:r>
            <a:r>
              <a:rPr lang="en-US" altLang="zh-CN" sz="2200" b="1" dirty="0" smtClean="0"/>
              <a:t> </a:t>
            </a:r>
            <a:endParaRPr lang="en-US" altLang="zh-CN" sz="2200" b="1" dirty="0" smtClean="0"/>
          </a:p>
          <a:p>
            <a:pPr eaLnBrk="1" hangingPunct="1">
              <a:buFont typeface="Wingdings" panose="05000000000000000000" pitchFamily="2" charset="2"/>
              <a:buNone/>
            </a:pPr>
            <a:r>
              <a:rPr lang="en-US" altLang="zh-CN" sz="2400" b="1" dirty="0" smtClean="0"/>
              <a:t>         </a:t>
            </a:r>
            <a:endParaRPr lang="en-US" altLang="zh-CN" sz="2400" b="1" dirty="0" smtClean="0"/>
          </a:p>
          <a:p>
            <a:pPr eaLnBrk="1" hangingPunct="1">
              <a:buFont typeface="Wingdings" panose="05000000000000000000" pitchFamily="2" charset="2"/>
              <a:buNone/>
            </a:pPr>
            <a:endParaRPr lang="en-US" altLang="zh-CN" sz="2400" b="1" dirty="0" smtClean="0"/>
          </a:p>
          <a:p>
            <a:pPr eaLnBrk="1" hangingPunct="1">
              <a:buFont typeface="Wingdings" panose="05000000000000000000" pitchFamily="2" charset="2"/>
              <a:buNone/>
            </a:pPr>
            <a:r>
              <a:rPr lang="en-US" altLang="zh-CN" sz="2400" b="1" dirty="0"/>
              <a:t> </a:t>
            </a:r>
            <a:r>
              <a:rPr lang="en-US" altLang="zh-CN" sz="2400" b="1" dirty="0" smtClean="0"/>
              <a:t>          }</a:t>
            </a:r>
            <a:endParaRPr lang="en-US" altLang="zh-CN" sz="2400" b="1" dirty="0" smtClean="0"/>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1319" y="1556792"/>
            <a:ext cx="378042" cy="504056"/>
          </a:xfrm>
          <a:prstGeom prst="rect">
            <a:avLst/>
          </a:prstGeom>
        </p:spPr>
      </p:pic>
      <p:sp>
        <p:nvSpPr>
          <p:cNvPr id="16" name="圆角矩形标注 15"/>
          <p:cNvSpPr>
            <a:spLocks noChangeArrowheads="1"/>
          </p:cNvSpPr>
          <p:nvPr/>
        </p:nvSpPr>
        <p:spPr bwMode="auto">
          <a:xfrm>
            <a:off x="4283968" y="4509120"/>
            <a:ext cx="1368152" cy="432048"/>
          </a:xfrm>
          <a:prstGeom prst="wedgeRoundRectCallout">
            <a:avLst>
              <a:gd name="adj1" fmla="val -162828"/>
              <a:gd name="adj2" fmla="val 11963"/>
              <a:gd name="adj3" fmla="val 16667"/>
            </a:avLst>
          </a:prstGeom>
          <a:solidFill>
            <a:srgbClr val="FFFFFF"/>
          </a:solidFill>
          <a:ln w="9525">
            <a:solidFill>
              <a:srgbClr val="000000"/>
            </a:solidFill>
            <a:miter lim="800000"/>
          </a:ln>
        </p:spPr>
        <p:txBody>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just"/>
            <a:r>
              <a:rPr lang="zh-CN" altLang="en-US" sz="2200" dirty="0">
                <a:solidFill>
                  <a:srgbClr val="FF0000"/>
                </a:solidFill>
                <a:ea typeface="仿宋" panose="02010609060101010101" pitchFamily="49" charset="-122"/>
              </a:rPr>
              <a:t>类的名称</a:t>
            </a:r>
            <a:endParaRPr lang="zh-CN" altLang="en-US" sz="2200" dirty="0">
              <a:solidFill>
                <a:srgbClr val="FF0000"/>
              </a:solidFill>
              <a:ea typeface="仿宋" panose="02010609060101010101" pitchFamily="49" charset="-122"/>
            </a:endParaRPr>
          </a:p>
        </p:txBody>
      </p:sp>
      <p:sp>
        <p:nvSpPr>
          <p:cNvPr id="17" name="圆角矩形标注 16"/>
          <p:cNvSpPr>
            <a:spLocks noChangeArrowheads="1"/>
          </p:cNvSpPr>
          <p:nvPr/>
        </p:nvSpPr>
        <p:spPr bwMode="auto">
          <a:xfrm>
            <a:off x="4283968" y="5732487"/>
            <a:ext cx="1368846" cy="504825"/>
          </a:xfrm>
          <a:prstGeom prst="wedgeRoundRectCallout">
            <a:avLst>
              <a:gd name="adj1" fmla="val -142532"/>
              <a:gd name="adj2" fmla="val -82389"/>
              <a:gd name="adj3" fmla="val 16667"/>
            </a:avLst>
          </a:prstGeom>
          <a:solidFill>
            <a:srgbClr val="FFFFFF"/>
          </a:solidFill>
          <a:ln w="9525">
            <a:solidFill>
              <a:srgbClr val="000000"/>
            </a:solidFill>
            <a:miter lim="800000"/>
          </a:ln>
        </p:spPr>
        <p:txBody>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just"/>
            <a:r>
              <a:rPr lang="zh-CN" altLang="en-US" sz="2200" dirty="0">
                <a:solidFill>
                  <a:srgbClr val="FF0000"/>
                </a:solidFill>
                <a:ea typeface="仿宋" panose="02010609060101010101" pitchFamily="49" charset="-122"/>
              </a:rPr>
              <a:t>类的框架</a:t>
            </a:r>
            <a:endParaRPr lang="zh-CN" altLang="en-US" sz="2200" dirty="0">
              <a:solidFill>
                <a:srgbClr val="FF0000"/>
              </a:solidFill>
              <a:ea typeface="仿宋" panose="02010609060101010101" pitchFamily="49" charset="-122"/>
            </a:endParaRPr>
          </a:p>
        </p:txBody>
      </p:sp>
      <p:sp>
        <p:nvSpPr>
          <p:cNvPr id="18" name="右大括号 17"/>
          <p:cNvSpPr/>
          <p:nvPr/>
        </p:nvSpPr>
        <p:spPr bwMode="auto">
          <a:xfrm>
            <a:off x="2771800" y="4869160"/>
            <a:ext cx="288354" cy="1296987"/>
          </a:xfrm>
          <a:prstGeom prst="rightBrace">
            <a:avLst>
              <a:gd name="adj1" fmla="val 29943"/>
              <a:gd name="adj2" fmla="val 50000"/>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just"/>
            <a:endParaRPr lang="zh-CN" altLang="en-US">
              <a:cs typeface="Times New Roman" panose="02020603050405020304" pitchFamily="18" charset="0"/>
            </a:endParaRPr>
          </a:p>
        </p:txBody>
      </p:sp>
      <p:sp>
        <p:nvSpPr>
          <p:cNvPr id="2" name="文本框 1"/>
          <p:cNvSpPr txBox="1"/>
          <p:nvPr/>
        </p:nvSpPr>
        <p:spPr>
          <a:xfrm>
            <a:off x="1319557" y="5981481"/>
            <a:ext cx="590872" cy="369332"/>
          </a:xfrm>
          <a:prstGeom prst="rect">
            <a:avLst/>
          </a:prstGeom>
          <a:noFill/>
        </p:spPr>
        <p:txBody>
          <a:bodyPr wrap="square" rtlCol="0">
            <a:spAutoFit/>
          </a:bodyPr>
          <a:lstStyle/>
          <a:p>
            <a:r>
              <a:rPr lang="en-US" altLang="zh-CN" b="1" dirty="0" smtClean="0">
                <a:solidFill>
                  <a:srgbClr val="FF0000"/>
                </a:solidFill>
                <a:latin typeface="Times New Roman" panose="02020603050405020304" pitchFamily="18" charset="0"/>
                <a:cs typeface="Times New Roman" panose="02020603050405020304" pitchFamily="18" charset="0"/>
              </a:rPr>
              <a:t>;</a:t>
            </a:r>
            <a:endParaRPr lang="zh-CN" altLang="en-US" b="1" dirty="0">
              <a:solidFill>
                <a:srgbClr val="FF0000"/>
              </a:solidFill>
              <a:latin typeface="Times New Roman" panose="02020603050405020304" pitchFamily="18" charset="0"/>
              <a:cs typeface="Times New Roman" panose="02020603050405020304" pitchFamily="18" charset="0"/>
            </a:endParaRPr>
          </a:p>
        </p:txBody>
      </p:sp>
      <p:grpSp>
        <p:nvGrpSpPr>
          <p:cNvPr id="13" name="组合 12"/>
          <p:cNvGrpSpPr/>
          <p:nvPr/>
        </p:nvGrpSpPr>
        <p:grpSpPr>
          <a:xfrm>
            <a:off x="555639" y="100392"/>
            <a:ext cx="6248386" cy="661941"/>
            <a:chOff x="555639" y="100392"/>
            <a:chExt cx="6248386" cy="661941"/>
          </a:xfrm>
        </p:grpSpPr>
        <p:sp>
          <p:nvSpPr>
            <p:cNvPr id="14" name="Freeform 5"/>
            <p:cNvSpPr/>
            <p:nvPr/>
          </p:nvSpPr>
          <p:spPr bwMode="auto">
            <a:xfrm>
              <a:off x="555639" y="100392"/>
              <a:ext cx="801702" cy="63798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5" name="TextBox 6"/>
            <p:cNvSpPr txBox="1">
              <a:spLocks noChangeArrowheads="1"/>
            </p:cNvSpPr>
            <p:nvPr/>
          </p:nvSpPr>
          <p:spPr bwMode="auto">
            <a:xfrm>
              <a:off x="555639" y="116026"/>
              <a:ext cx="6248386"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3.2 </a:t>
              </a:r>
              <a:r>
                <a:rPr lang="zh-CN" altLang="en-US" sz="3600" b="1" dirty="0" smtClean="0">
                  <a:latin typeface="黑体" panose="02010609060101010101" pitchFamily="49" charset="-122"/>
                  <a:ea typeface="黑体" panose="02010609060101010101" pitchFamily="49" charset="-122"/>
                </a:rPr>
                <a:t>队列</a:t>
              </a:r>
              <a:r>
                <a:rPr lang="zh-CN" altLang="en-US" sz="3600" b="1" dirty="0">
                  <a:latin typeface="黑体" panose="02010609060101010101" pitchFamily="49" charset="-122"/>
                  <a:ea typeface="黑体" panose="02010609060101010101" pitchFamily="49" charset="-122"/>
                </a:rPr>
                <a:t>的定义和</a:t>
              </a:r>
              <a:r>
                <a:rPr lang="zh-CN" altLang="en-US" sz="3600" b="1" dirty="0" smtClean="0">
                  <a:latin typeface="黑体" panose="02010609060101010101" pitchFamily="49" charset="-122"/>
                  <a:ea typeface="黑体" panose="02010609060101010101" pitchFamily="49" charset="-122"/>
                </a:rPr>
                <a:t>运算</a:t>
              </a:r>
              <a:endParaRPr lang="zh-CN" altLang="en-US" sz="3600" b="1" dirty="0">
                <a:latin typeface="黑体" panose="02010609060101010101" pitchFamily="49" charset="-122"/>
                <a:ea typeface="黑体" panose="02010609060101010101" pitchFamily="49" charset="-122"/>
              </a:endParaRPr>
            </a:p>
          </p:txBody>
        </p:sp>
        <p:pic>
          <p:nvPicPr>
            <p:cNvPr id="19" name="图片 18" descr="12.jpg"/>
            <p:cNvPicPr>
              <a:picLocks noChangeAspect="1"/>
            </p:cNvPicPr>
            <p:nvPr/>
          </p:nvPicPr>
          <p:blipFill>
            <a:blip r:embed="rId2" cstate="print"/>
            <a:stretch>
              <a:fillRect/>
            </a:stretch>
          </p:blipFill>
          <p:spPr>
            <a:xfrm>
              <a:off x="737681" y="244633"/>
              <a:ext cx="446172" cy="414954"/>
            </a:xfrm>
            <a:prstGeom prst="rect">
              <a:avLst/>
            </a:prstGeom>
          </p:spPr>
        </p:pic>
      </p:grpSp>
      <p:sp>
        <p:nvSpPr>
          <p:cNvPr id="20" name="文本框 19"/>
          <p:cNvSpPr txBox="1">
            <a:spLocks noChangeArrowheads="1"/>
          </p:cNvSpPr>
          <p:nvPr/>
        </p:nvSpPr>
        <p:spPr bwMode="auto">
          <a:xfrm>
            <a:off x="1384800" y="5013176"/>
            <a:ext cx="1800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b="1" dirty="0">
                <a:solidFill>
                  <a:srgbClr val="FF0000"/>
                </a:solidFill>
                <a:latin typeface="Arial" panose="020B0604020202020204" pitchFamily="34" charset="0"/>
              </a:rPr>
              <a:t>运算描述部分</a:t>
            </a:r>
            <a:endParaRPr lang="zh-CN" altLang="en-US" b="1" dirty="0">
              <a:solidFill>
                <a:srgbClr val="FF0000"/>
              </a:solidFill>
              <a:latin typeface="Arial" panose="020B0604020202020204" pitchFamily="34" charset="0"/>
            </a:endParaRPr>
          </a:p>
        </p:txBody>
      </p:sp>
      <p:sp>
        <p:nvSpPr>
          <p:cNvPr id="21" name="文本框 20"/>
          <p:cNvSpPr txBox="1">
            <a:spLocks noChangeArrowheads="1"/>
          </p:cNvSpPr>
          <p:nvPr/>
        </p:nvSpPr>
        <p:spPr bwMode="auto">
          <a:xfrm>
            <a:off x="1360286" y="5550231"/>
            <a:ext cx="1800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b="1" dirty="0">
                <a:solidFill>
                  <a:srgbClr val="FF0000"/>
                </a:solidFill>
                <a:latin typeface="Arial" panose="020B0604020202020204" pitchFamily="34" charset="0"/>
              </a:rPr>
              <a:t>数据描述部分</a:t>
            </a:r>
            <a:endParaRPr lang="zh-CN" altLang="en-US" b="1" dirty="0">
              <a:solidFill>
                <a:srgbClr val="FF0000"/>
              </a:solidFill>
              <a:latin typeface="Arial" panose="020B0604020202020204" pitchFamily="34" charset="0"/>
            </a:endParaRPr>
          </a:p>
        </p:txBody>
      </p:sp>
      <p:sp>
        <p:nvSpPr>
          <p:cNvPr id="3" name="灯片编号占位符 2"/>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blinds(horizontal)">
                                      <p:cBhvr>
                                        <p:cTn id="23" dur="500"/>
                                        <p:tgtEl>
                                          <p:spTgt spid="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blinds(horizontal)">
                                      <p:cBhvr>
                                        <p:cTn id="28" dur="500"/>
                                        <p:tgtEl>
                                          <p:spTgt spid="5">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Effect transition="in" filter="blinds(horizontal)">
                                      <p:cBhvr>
                                        <p:cTn id="33" dur="500"/>
                                        <p:tgtEl>
                                          <p:spTgt spid="5">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5">
                                            <p:txEl>
                                              <p:pRg st="6" end="6"/>
                                            </p:txEl>
                                          </p:spTgt>
                                        </p:tgtEl>
                                        <p:attrNameLst>
                                          <p:attrName>style.visibility</p:attrName>
                                        </p:attrNameLst>
                                      </p:cBhvr>
                                      <p:to>
                                        <p:strVal val="visible"/>
                                      </p:to>
                                    </p:set>
                                    <p:animEffect transition="in" filter="blinds(horizontal)">
                                      <p:cBhvr>
                                        <p:cTn id="38" dur="500"/>
                                        <p:tgtEl>
                                          <p:spTgt spid="5">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Effect transition="in" filter="blinds(horizontal)">
                                      <p:cBhvr>
                                        <p:cTn id="43" dur="500"/>
                                        <p:tgtEl>
                                          <p:spTgt spid="5">
                                            <p:txEl>
                                              <p:pRg st="7" end="7"/>
                                            </p:txEl>
                                          </p:spTgt>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5">
                                            <p:txEl>
                                              <p:pRg st="8" end="8"/>
                                            </p:txEl>
                                          </p:spTgt>
                                        </p:tgtEl>
                                        <p:attrNameLst>
                                          <p:attrName>style.visibility</p:attrName>
                                        </p:attrNameLst>
                                      </p:cBhvr>
                                      <p:to>
                                        <p:strVal val="visible"/>
                                      </p:to>
                                    </p:set>
                                    <p:animEffect transition="in" filter="blinds(horizontal)">
                                      <p:cBhvr>
                                        <p:cTn id="46" dur="500"/>
                                        <p:tgtEl>
                                          <p:spTgt spid="5">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5">
                                            <p:txEl>
                                              <p:pRg st="9" end="9"/>
                                            </p:txEl>
                                          </p:spTgt>
                                        </p:tgtEl>
                                        <p:attrNameLst>
                                          <p:attrName>style.visibility</p:attrName>
                                        </p:attrNameLst>
                                      </p:cBhvr>
                                      <p:to>
                                        <p:strVal val="visible"/>
                                      </p:to>
                                    </p:set>
                                    <p:animEffect transition="in" filter="blinds(horizontal)">
                                      <p:cBhvr>
                                        <p:cTn id="51" dur="500"/>
                                        <p:tgtEl>
                                          <p:spTgt spid="5">
                                            <p:txEl>
                                              <p:pRg st="9" end="9"/>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5">
                                            <p:txEl>
                                              <p:pRg st="10" end="10"/>
                                            </p:txEl>
                                          </p:spTgt>
                                        </p:tgtEl>
                                        <p:attrNameLst>
                                          <p:attrName>style.visibility</p:attrName>
                                        </p:attrNameLst>
                                      </p:cBhvr>
                                      <p:to>
                                        <p:strVal val="visible"/>
                                      </p:to>
                                    </p:set>
                                    <p:animEffect transition="in" filter="blinds(horizontal)">
                                      <p:cBhvr>
                                        <p:cTn id="56" dur="500"/>
                                        <p:tgtEl>
                                          <p:spTgt spid="5">
                                            <p:txEl>
                                              <p:pRg st="10" end="1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5">
                                            <p:txEl>
                                              <p:pRg st="12" end="12"/>
                                            </p:txEl>
                                          </p:spTgt>
                                        </p:tgtEl>
                                        <p:attrNameLst>
                                          <p:attrName>style.visibility</p:attrName>
                                        </p:attrNameLst>
                                      </p:cBhvr>
                                      <p:to>
                                        <p:strVal val="visible"/>
                                      </p:to>
                                    </p:set>
                                    <p:animEffect transition="in" filter="blinds(horizontal)">
                                      <p:cBhvr>
                                        <p:cTn id="61" dur="500"/>
                                        <p:tgtEl>
                                          <p:spTgt spid="5">
                                            <p:txEl>
                                              <p:pRg st="12" end="1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blinds(horizontal)">
                                      <p:cBhvr>
                                        <p:cTn id="66" dur="500"/>
                                        <p:tgtEl>
                                          <p:spTgt spid="16"/>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blinds(horizontal)">
                                      <p:cBhvr>
                                        <p:cTn id="71" dur="500"/>
                                        <p:tgtEl>
                                          <p:spTgt spid="20"/>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blinds(horizontal)">
                                      <p:cBhvr>
                                        <p:cTn id="76" dur="500"/>
                                        <p:tgtEl>
                                          <p:spTgt spid="21"/>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blinds(horizontal)">
                                      <p:cBhvr>
                                        <p:cTn id="81" dur="500"/>
                                        <p:tgtEl>
                                          <p:spTgt spid="18"/>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blinds(horizontal)">
                                      <p:cBhvr>
                                        <p:cTn id="84" dur="500"/>
                                        <p:tgtEl>
                                          <p:spTgt spid="17"/>
                                        </p:tgtEl>
                                      </p:cBhvr>
                                    </p:animEffect>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2"/>
                                        </p:tgtEl>
                                        <p:attrNameLst>
                                          <p:attrName>style.visibility</p:attrName>
                                        </p:attrNameLst>
                                      </p:cBhvr>
                                      <p:to>
                                        <p:strVal val="visible"/>
                                      </p:to>
                                    </p:set>
                                    <p:anim calcmode="lin" valueType="num">
                                      <p:cBhvr additive="base">
                                        <p:cTn id="89" dur="500" fill="hold"/>
                                        <p:tgtEl>
                                          <p:spTgt spid="2"/>
                                        </p:tgtEl>
                                        <p:attrNameLst>
                                          <p:attrName>ppt_x</p:attrName>
                                        </p:attrNameLst>
                                      </p:cBhvr>
                                      <p:tavLst>
                                        <p:tav tm="0">
                                          <p:val>
                                            <p:strVal val="#ppt_x"/>
                                          </p:val>
                                        </p:tav>
                                        <p:tav tm="100000">
                                          <p:val>
                                            <p:strVal val="#ppt_x"/>
                                          </p:val>
                                        </p:tav>
                                      </p:tavLst>
                                    </p:anim>
                                    <p:anim calcmode="lin" valueType="num">
                                      <p:cBhvr additive="base">
                                        <p:cTn id="9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6" grpId="0" animBg="1"/>
      <p:bldP spid="17" grpId="0" animBg="1"/>
      <p:bldP spid="2" grpId="0"/>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9217"/>
          <p:cNvSpPr>
            <a:spLocks noGrp="1" noChangeArrowheads="1"/>
          </p:cNvSpPr>
          <p:nvPr>
            <p:ph type="title"/>
          </p:nvPr>
        </p:nvSpPr>
        <p:spPr>
          <a:xfrm>
            <a:off x="302840" y="764704"/>
            <a:ext cx="8229600" cy="660930"/>
          </a:xfrm>
        </p:spPr>
        <p:txBody>
          <a:bodyPr>
            <a:normAutofit/>
          </a:bodyPr>
          <a:lstStyle/>
          <a:p>
            <a:pPr marL="342900" indent="-342900" eaLnBrk="1" hangingPunct="1">
              <a:lnSpc>
                <a:spcPct val="80000"/>
              </a:lnSpc>
              <a:spcBef>
                <a:spcPct val="20000"/>
              </a:spcBef>
              <a:buClr>
                <a:srgbClr val="FF0000"/>
              </a:buClr>
              <a:buFont typeface="Wingdings" panose="05000000000000000000" pitchFamily="2" charset="2"/>
              <a:buChar char="Ø"/>
            </a:pPr>
            <a:r>
              <a:rPr lang="en-US" altLang="zh-CN" sz="2800" dirty="0" smtClean="0">
                <a:latin typeface="Times New Roman" panose="02020603050405020304" pitchFamily="18" charset="0"/>
                <a:ea typeface="仿宋" panose="02010609060101010101" pitchFamily="49" charset="-122"/>
                <a:cs typeface="+mn-cs"/>
              </a:rPr>
              <a:t>3.1.2  </a:t>
            </a:r>
            <a:r>
              <a:rPr lang="zh-CN" altLang="en-US" sz="2800" dirty="0" smtClean="0">
                <a:latin typeface="Times New Roman" panose="02020603050405020304" pitchFamily="18" charset="0"/>
                <a:ea typeface="仿宋" panose="02010609060101010101" pitchFamily="49" charset="-122"/>
                <a:cs typeface="+mn-cs"/>
              </a:rPr>
              <a:t>队列的</a:t>
            </a:r>
            <a:r>
              <a:rPr lang="zh-CN" altLang="en-US" sz="2800" dirty="0">
                <a:latin typeface="Times New Roman" panose="02020603050405020304" pitchFamily="18" charset="0"/>
                <a:ea typeface="仿宋" panose="02010609060101010101" pitchFamily="49" charset="-122"/>
                <a:cs typeface="+mn-cs"/>
              </a:rPr>
              <a:t>运算</a:t>
            </a:r>
            <a:endParaRPr lang="zh-CN" altLang="en-US" sz="2800" dirty="0">
              <a:latin typeface="Times New Roman" panose="02020603050405020304" pitchFamily="18" charset="0"/>
              <a:ea typeface="仿宋" panose="02010609060101010101" pitchFamily="49" charset="-122"/>
              <a:cs typeface="+mn-cs"/>
            </a:endParaRPr>
          </a:p>
        </p:txBody>
      </p:sp>
      <p:sp>
        <p:nvSpPr>
          <p:cNvPr id="9219" name="内容占位符 9218"/>
          <p:cNvSpPr>
            <a:spLocks noGrp="1" noChangeArrowheads="1"/>
          </p:cNvSpPr>
          <p:nvPr>
            <p:ph idx="1"/>
          </p:nvPr>
        </p:nvSpPr>
        <p:spPr/>
        <p:txBody>
          <a:bodyPr/>
          <a:lstStyle/>
          <a:p>
            <a:pPr eaLnBrk="1" hangingPunct="1">
              <a:buClr>
                <a:srgbClr val="FF0000"/>
              </a:buClr>
              <a:buFont typeface="Wingdings" panose="05000000000000000000" pitchFamily="2" charset="2"/>
              <a:buChar char="n"/>
            </a:pPr>
            <a:r>
              <a:rPr lang="zh-CN" altLang="en-US" sz="2000" b="1" dirty="0"/>
              <a:t>队列的运算的</a:t>
            </a:r>
            <a:r>
              <a:rPr lang="en-US" altLang="zh-CN" sz="2000" b="1" dirty="0"/>
              <a:t>C++</a:t>
            </a:r>
            <a:r>
              <a:rPr lang="zh-CN" altLang="en-US" sz="2000" b="1" dirty="0"/>
              <a:t>描述的细节，与栈的运算的相对应：</a:t>
            </a:r>
            <a:endParaRPr lang="zh-CN" altLang="en-US" sz="2000" b="1" dirty="0" smtClean="0"/>
          </a:p>
          <a:p>
            <a:pPr marL="342900" lvl="1" indent="-342900">
              <a:buClr>
                <a:srgbClr val="FF0000"/>
              </a:buClr>
              <a:buFont typeface="Arial" panose="020B0604020202020204" pitchFamily="34" charset="0"/>
              <a:buChar char="•"/>
            </a:pPr>
            <a:r>
              <a:rPr lang="zh-CN" altLang="en-US" sz="2400" b="1" dirty="0">
                <a:solidFill>
                  <a:srgbClr val="FF0000"/>
                </a:solidFill>
              </a:rPr>
              <a:t>初始化函数的描述</a:t>
            </a:r>
            <a:endParaRPr lang="zh-CN" altLang="en-US" sz="2400" b="1" dirty="0">
              <a:solidFill>
                <a:srgbClr val="FF0000"/>
              </a:solidFill>
            </a:endParaRPr>
          </a:p>
        </p:txBody>
      </p:sp>
      <p:sp>
        <p:nvSpPr>
          <p:cNvPr id="9220" name="文本框 9219"/>
          <p:cNvSpPr txBox="1">
            <a:spLocks noChangeArrowheads="1"/>
          </p:cNvSpPr>
          <p:nvPr/>
        </p:nvSpPr>
        <p:spPr bwMode="auto">
          <a:xfrm>
            <a:off x="6238082" y="2275309"/>
            <a:ext cx="2736850" cy="320833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None/>
            </a:pPr>
            <a:r>
              <a:rPr lang="zh-CN" altLang="en-US" dirty="0">
                <a:solidFill>
                  <a:schemeClr val="tx1"/>
                </a:solidFill>
                <a:latin typeface="Arial" panose="020B0604020202020204" pitchFamily="34" charset="0"/>
              </a:rPr>
              <a:t>栈的</a:t>
            </a:r>
            <a:r>
              <a:rPr lang="en-US" altLang="zh-CN" dirty="0">
                <a:solidFill>
                  <a:schemeClr val="tx1"/>
                </a:solidFill>
                <a:latin typeface="Arial" panose="020B0604020202020204" pitchFamily="34" charset="0"/>
              </a:rPr>
              <a:t>C++</a:t>
            </a:r>
            <a:r>
              <a:rPr lang="zh-CN" altLang="en-US" dirty="0">
                <a:solidFill>
                  <a:schemeClr val="tx1"/>
                </a:solidFill>
                <a:latin typeface="Arial" panose="020B0604020202020204" pitchFamily="34" charset="0"/>
              </a:rPr>
              <a:t>类描述：</a:t>
            </a:r>
            <a:endParaRPr lang="zh-CN" altLang="en-US" dirty="0">
              <a:solidFill>
                <a:schemeClr val="tx1"/>
              </a:solidFill>
              <a:latin typeface="Arial" panose="020B0604020202020204" pitchFamily="34" charset="0"/>
            </a:endParaRPr>
          </a:p>
          <a:p>
            <a:pPr eaLnBrk="1" hangingPunct="1">
              <a:lnSpc>
                <a:spcPct val="80000"/>
              </a:lnSpc>
              <a:spcBef>
                <a:spcPct val="20000"/>
              </a:spcBef>
              <a:buClr>
                <a:schemeClr val="accent2"/>
              </a:buClr>
              <a:buFont typeface="Wingdings" panose="05000000000000000000" pitchFamily="2" charset="2"/>
              <a:buNone/>
            </a:pPr>
            <a:endParaRPr lang="en-US" altLang="zh-CN" b="0" dirty="0">
              <a:solidFill>
                <a:schemeClr val="tx1"/>
              </a:solidFill>
              <a:latin typeface="Arial" panose="020B0604020202020204" pitchFamily="34" charset="0"/>
            </a:endParaRPr>
          </a:p>
          <a:p>
            <a:r>
              <a:rPr lang="en-US" altLang="zh-CN" b="0" dirty="0">
                <a:solidFill>
                  <a:srgbClr val="0000FF"/>
                </a:solidFill>
                <a:latin typeface="Arial" panose="020B0604020202020204" pitchFamily="34" charset="0"/>
              </a:rPr>
              <a:t> </a:t>
            </a:r>
            <a:r>
              <a:rPr lang="en-US" altLang="zh-CN" b="0" dirty="0">
                <a:solidFill>
                  <a:srgbClr val="0000FF"/>
                </a:solidFill>
              </a:rPr>
              <a:t>class </a:t>
            </a:r>
            <a:r>
              <a:rPr lang="en-US" altLang="zh-CN" b="0" dirty="0" smtClean="0">
                <a:solidFill>
                  <a:schemeClr val="tx1"/>
                </a:solidFill>
              </a:rPr>
              <a:t>Queue{</a:t>
            </a:r>
            <a:endParaRPr lang="en-US" altLang="zh-CN" b="0" dirty="0">
              <a:solidFill>
                <a:schemeClr val="tx1"/>
              </a:solidFill>
            </a:endParaRPr>
          </a:p>
          <a:p>
            <a:r>
              <a:rPr lang="en-US" altLang="zh-CN" b="0" dirty="0"/>
              <a:t>   </a:t>
            </a:r>
            <a:r>
              <a:rPr lang="en-US" altLang="zh-CN" b="0" dirty="0" smtClean="0">
                <a:solidFill>
                  <a:srgbClr val="FF0000"/>
                </a:solidFill>
              </a:rPr>
              <a:t>Queue();</a:t>
            </a:r>
            <a:endParaRPr lang="en-US" altLang="zh-CN" b="0" dirty="0">
              <a:solidFill>
                <a:srgbClr val="FF0000"/>
              </a:solidFill>
            </a:endParaRPr>
          </a:p>
          <a:p>
            <a:r>
              <a:rPr lang="en-US" altLang="zh-CN" b="0" dirty="0">
                <a:solidFill>
                  <a:schemeClr val="tx1"/>
                </a:solidFill>
              </a:rPr>
              <a:t> </a:t>
            </a:r>
            <a:endParaRPr lang="en-US" altLang="zh-CN" b="0" dirty="0">
              <a:solidFill>
                <a:schemeClr val="tx1"/>
              </a:solidFill>
            </a:endParaRPr>
          </a:p>
          <a:p>
            <a:r>
              <a:rPr lang="en-US" altLang="zh-CN" b="0" dirty="0">
                <a:solidFill>
                  <a:schemeClr val="tx1"/>
                </a:solidFill>
              </a:rPr>
              <a:t>                                                              </a:t>
            </a:r>
            <a:endParaRPr lang="en-US" altLang="zh-CN" b="0" dirty="0">
              <a:solidFill>
                <a:schemeClr val="tx1"/>
              </a:solidFill>
            </a:endParaRPr>
          </a:p>
          <a:p>
            <a:r>
              <a:rPr lang="en-US" altLang="zh-CN" b="0" dirty="0" smtClean="0">
                <a:solidFill>
                  <a:schemeClr val="tx1"/>
                </a:solidFill>
              </a:rPr>
              <a:t>    … </a:t>
            </a:r>
            <a:endParaRPr lang="en-US" altLang="zh-CN" b="0" dirty="0">
              <a:solidFill>
                <a:schemeClr val="tx1"/>
              </a:solidFill>
            </a:endParaRPr>
          </a:p>
          <a:p>
            <a:r>
              <a:rPr lang="en-US" altLang="zh-CN" b="0" dirty="0">
                <a:solidFill>
                  <a:schemeClr val="tx1"/>
                </a:solidFill>
              </a:rPr>
              <a:t> </a:t>
            </a:r>
            <a:endParaRPr lang="en-US" altLang="zh-CN" b="0" dirty="0">
              <a:solidFill>
                <a:schemeClr val="tx1"/>
              </a:solidFill>
            </a:endParaRPr>
          </a:p>
          <a:p>
            <a:r>
              <a:rPr lang="zh-CN" altLang="en-US" dirty="0" smtClean="0">
                <a:solidFill>
                  <a:schemeClr val="tx1"/>
                </a:solidFill>
                <a:ea typeface="楷体_GB2312" pitchFamily="1" charset="-122"/>
              </a:rPr>
              <a:t>   队列的</a:t>
            </a:r>
            <a:r>
              <a:rPr lang="zh-CN" altLang="en-US" dirty="0">
                <a:solidFill>
                  <a:schemeClr val="tx1"/>
                </a:solidFill>
                <a:ea typeface="楷体_GB2312" pitchFamily="1" charset="-122"/>
              </a:rPr>
              <a:t>数据成员</a:t>
            </a:r>
            <a:endParaRPr lang="zh-CN" altLang="en-US" dirty="0">
              <a:solidFill>
                <a:schemeClr val="tx1"/>
              </a:solidFill>
              <a:ea typeface="楷体_GB2312" pitchFamily="1" charset="-122"/>
            </a:endParaRPr>
          </a:p>
          <a:p>
            <a:r>
              <a:rPr lang="en-US" altLang="zh-CN" b="0" dirty="0">
                <a:solidFill>
                  <a:schemeClr val="tx1"/>
                </a:solidFill>
                <a:latin typeface="Arial" panose="020B0604020202020204" pitchFamily="34" charset="0"/>
              </a:rPr>
              <a:t>} </a:t>
            </a:r>
            <a:r>
              <a:rPr lang="zh-CN" altLang="en-US" b="0" dirty="0" smtClean="0">
                <a:solidFill>
                  <a:schemeClr val="tx1"/>
                </a:solidFill>
                <a:latin typeface="Arial" panose="020B0604020202020204" pitchFamily="34" charset="0"/>
              </a:rPr>
              <a:t>；</a:t>
            </a:r>
            <a:endParaRPr lang="zh-CN" altLang="en-US" b="0" dirty="0">
              <a:solidFill>
                <a:schemeClr val="tx1"/>
              </a:solidFill>
              <a:latin typeface="Arial" panose="020B0604020202020204" pitchFamily="34" charset="0"/>
            </a:endParaRPr>
          </a:p>
          <a:p>
            <a:pPr>
              <a:spcBef>
                <a:spcPct val="50000"/>
              </a:spcBef>
            </a:pPr>
            <a:endParaRPr lang="zh-CN" altLang="en-US" b="0" dirty="0">
              <a:solidFill>
                <a:schemeClr val="tx1"/>
              </a:solidFill>
              <a:latin typeface="Arial" panose="020B0604020202020204" pitchFamily="34" charset="0"/>
            </a:endParaRPr>
          </a:p>
        </p:txBody>
      </p:sp>
      <p:sp>
        <p:nvSpPr>
          <p:cNvPr id="9221" name="矩形 9220"/>
          <p:cNvSpPr>
            <a:spLocks noChangeArrowheads="1"/>
          </p:cNvSpPr>
          <p:nvPr/>
        </p:nvSpPr>
        <p:spPr bwMode="auto">
          <a:xfrm>
            <a:off x="468313" y="2276053"/>
            <a:ext cx="5688012" cy="410527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marL="469900" indent="-4699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None/>
            </a:pPr>
            <a:r>
              <a:rPr lang="zh-CN" altLang="en-US" sz="2000" dirty="0">
                <a:solidFill>
                  <a:schemeClr val="tx1"/>
                </a:solidFill>
                <a:latin typeface="楷体_GB2312" pitchFamily="1" charset="-122"/>
                <a:ea typeface="楷体_GB2312" pitchFamily="1" charset="-122"/>
              </a:rPr>
              <a:t>栈的运算</a:t>
            </a:r>
            <a:endParaRPr lang="zh-CN" altLang="en-US" sz="2000" dirty="0">
              <a:solidFill>
                <a:schemeClr val="tx1"/>
              </a:solidFill>
              <a:latin typeface="楷体_GB2312" pitchFamily="1" charset="-122"/>
              <a:ea typeface="楷体_GB2312" pitchFamily="1" charset="-122"/>
            </a:endParaRPr>
          </a:p>
          <a:p>
            <a:pPr eaLnBrk="1" hangingPunct="1">
              <a:lnSpc>
                <a:spcPct val="80000"/>
              </a:lnSpc>
              <a:spcBef>
                <a:spcPct val="20000"/>
              </a:spcBef>
              <a:buClr>
                <a:schemeClr val="accent2"/>
              </a:buClr>
              <a:buFont typeface="Wingdings" panose="05000000000000000000" pitchFamily="2" charset="2"/>
              <a:buNone/>
            </a:pPr>
            <a:r>
              <a:rPr lang="en-US" altLang="zh-CN" sz="2000" dirty="0">
                <a:solidFill>
                  <a:srgbClr val="FF0000"/>
                </a:solidFill>
                <a:latin typeface="楷体_GB2312" pitchFamily="1" charset="-122"/>
              </a:rPr>
              <a:t>(1)</a:t>
            </a:r>
            <a:r>
              <a:rPr lang="zh-CN" altLang="en-US" sz="2000" dirty="0">
                <a:solidFill>
                  <a:srgbClr val="FF0000"/>
                </a:solidFill>
                <a:latin typeface="楷体_GB2312" pitchFamily="1" charset="-122"/>
                <a:ea typeface="楷体_GB2312" pitchFamily="1" charset="-122"/>
              </a:rPr>
              <a:t>初始化 ：</a:t>
            </a:r>
            <a:r>
              <a:rPr lang="zh-CN" altLang="en-US" sz="2000" dirty="0" smtClean="0">
                <a:solidFill>
                  <a:srgbClr val="FF0000"/>
                </a:solidFill>
                <a:latin typeface="楷体_GB2312" pitchFamily="1" charset="-122"/>
                <a:ea typeface="楷体_GB2312" pitchFamily="1" charset="-122"/>
              </a:rPr>
              <a:t>设置队列为空</a:t>
            </a:r>
            <a:r>
              <a:rPr lang="en-US" altLang="zh-CN" sz="2000" dirty="0" smtClean="0">
                <a:solidFill>
                  <a:schemeClr val="tx1"/>
                </a:solidFill>
                <a:latin typeface="楷体_GB2312" pitchFamily="1" charset="-122"/>
                <a:ea typeface="楷体_GB2312" pitchFamily="1" charset="-122"/>
              </a:rPr>
              <a:t>;</a:t>
            </a:r>
            <a:r>
              <a:rPr lang="zh-CN" altLang="en-US" sz="2000" dirty="0" smtClean="0">
                <a:solidFill>
                  <a:schemeClr val="tx1"/>
                </a:solidFill>
                <a:latin typeface="楷体_GB2312" pitchFamily="1" charset="-122"/>
                <a:ea typeface="楷体_GB2312" pitchFamily="1" charset="-122"/>
              </a:rPr>
              <a:t>                                         </a:t>
            </a:r>
            <a:endParaRPr lang="zh-CN" altLang="en-US" sz="2000" dirty="0">
              <a:solidFill>
                <a:schemeClr val="tx1"/>
              </a:solidFill>
              <a:latin typeface="楷体_GB2312" pitchFamily="1" charset="-122"/>
              <a:ea typeface="楷体_GB2312" pitchFamily="1" charset="-122"/>
            </a:endParaRPr>
          </a:p>
          <a:p>
            <a:pPr eaLnBrk="1" hangingPunct="1">
              <a:lnSpc>
                <a:spcPct val="80000"/>
              </a:lnSpc>
              <a:spcBef>
                <a:spcPct val="20000"/>
              </a:spcBef>
              <a:buClr>
                <a:schemeClr val="accent2"/>
              </a:buClr>
              <a:buFont typeface="Wingdings" panose="05000000000000000000" pitchFamily="2" charset="2"/>
              <a:buNone/>
            </a:pPr>
            <a:r>
              <a:rPr lang="en-US" altLang="zh-CN" sz="2000" dirty="0">
                <a:solidFill>
                  <a:schemeClr val="tx1"/>
                </a:solidFill>
                <a:latin typeface="楷体_GB2312" pitchFamily="1" charset="-122"/>
              </a:rPr>
              <a:t>(2)</a:t>
            </a:r>
            <a:r>
              <a:rPr lang="zh-CN" altLang="en-US" sz="2000" dirty="0" smtClean="0">
                <a:solidFill>
                  <a:schemeClr val="tx1"/>
                </a:solidFill>
                <a:latin typeface="楷体_GB2312" pitchFamily="1" charset="-122"/>
                <a:ea typeface="楷体_GB2312" pitchFamily="1" charset="-122"/>
              </a:rPr>
              <a:t>判断队列为</a:t>
            </a:r>
            <a:r>
              <a:rPr lang="zh-CN" altLang="en-US" sz="2000" dirty="0">
                <a:solidFill>
                  <a:schemeClr val="tx1"/>
                </a:solidFill>
                <a:latin typeface="楷体_GB2312" pitchFamily="1" charset="-122"/>
                <a:ea typeface="楷体_GB2312" pitchFamily="1" charset="-122"/>
              </a:rPr>
              <a:t>空：</a:t>
            </a:r>
            <a:endParaRPr lang="zh-CN" altLang="en-US" sz="2000" dirty="0">
              <a:solidFill>
                <a:schemeClr val="tx1"/>
              </a:solidFill>
              <a:latin typeface="楷体_GB2312" pitchFamily="1" charset="-122"/>
              <a:ea typeface="楷体_GB2312" pitchFamily="1" charset="-122"/>
            </a:endParaRPr>
          </a:p>
          <a:p>
            <a:pPr eaLnBrk="1" hangingPunct="1">
              <a:lnSpc>
                <a:spcPct val="80000"/>
              </a:lnSpc>
              <a:spcBef>
                <a:spcPct val="20000"/>
              </a:spcBef>
              <a:buClr>
                <a:schemeClr val="accent2"/>
              </a:buClr>
              <a:buFont typeface="Wingdings" panose="05000000000000000000" pitchFamily="2" charset="2"/>
              <a:buNone/>
            </a:pPr>
            <a:r>
              <a:rPr lang="zh-CN" altLang="en-US" sz="2000" dirty="0">
                <a:solidFill>
                  <a:schemeClr val="tx1"/>
                </a:solidFill>
                <a:latin typeface="楷体_GB2312" pitchFamily="1" charset="-122"/>
                <a:ea typeface="楷体_GB2312" pitchFamily="1" charset="-122"/>
              </a:rPr>
              <a:t>     若为空，则返回</a:t>
            </a:r>
            <a:r>
              <a:rPr lang="en-US" altLang="zh-CN" sz="2000" dirty="0">
                <a:solidFill>
                  <a:schemeClr val="tx1"/>
                </a:solidFill>
                <a:latin typeface="楷体_GB2312" pitchFamily="1" charset="-122"/>
              </a:rPr>
              <a:t>TRUE</a:t>
            </a:r>
            <a:r>
              <a:rPr lang="zh-CN" altLang="en-US" sz="2000" dirty="0">
                <a:solidFill>
                  <a:schemeClr val="tx1"/>
                </a:solidFill>
                <a:latin typeface="楷体_GB2312" pitchFamily="1" charset="-122"/>
                <a:ea typeface="楷体_GB2312" pitchFamily="1" charset="-122"/>
              </a:rPr>
              <a:t>，否则返回</a:t>
            </a:r>
            <a:r>
              <a:rPr lang="en-US" altLang="zh-CN" sz="2000" dirty="0">
                <a:solidFill>
                  <a:schemeClr val="tx1"/>
                </a:solidFill>
                <a:latin typeface="楷体_GB2312" pitchFamily="1" charset="-122"/>
              </a:rPr>
              <a:t>FALSE. </a:t>
            </a:r>
            <a:endParaRPr lang="en-US" altLang="zh-CN" sz="2000" dirty="0">
              <a:solidFill>
                <a:schemeClr val="tx1"/>
              </a:solidFill>
              <a:latin typeface="楷体_GB2312" pitchFamily="1" charset="-122"/>
            </a:endParaRPr>
          </a:p>
          <a:p>
            <a:pPr eaLnBrk="1" hangingPunct="1">
              <a:lnSpc>
                <a:spcPct val="80000"/>
              </a:lnSpc>
              <a:spcBef>
                <a:spcPct val="20000"/>
              </a:spcBef>
              <a:buClr>
                <a:schemeClr val="accent2"/>
              </a:buClr>
              <a:buFont typeface="Wingdings" panose="05000000000000000000" pitchFamily="2" charset="2"/>
              <a:buNone/>
            </a:pPr>
            <a:r>
              <a:rPr lang="en-US" altLang="zh-CN" sz="2000" dirty="0">
                <a:solidFill>
                  <a:schemeClr val="tx1"/>
                </a:solidFill>
                <a:latin typeface="楷体_GB2312" pitchFamily="1" charset="-122"/>
              </a:rPr>
              <a:t>(3)</a:t>
            </a:r>
            <a:r>
              <a:rPr lang="zh-CN" altLang="en-US" sz="2000" dirty="0" smtClean="0">
                <a:solidFill>
                  <a:schemeClr val="tx1"/>
                </a:solidFill>
                <a:latin typeface="楷体_GB2312" pitchFamily="1" charset="-122"/>
                <a:ea typeface="楷体_GB2312" pitchFamily="1" charset="-122"/>
              </a:rPr>
              <a:t>判断队列为</a:t>
            </a:r>
            <a:r>
              <a:rPr lang="zh-CN" altLang="en-US" sz="2000" dirty="0">
                <a:solidFill>
                  <a:schemeClr val="tx1"/>
                </a:solidFill>
                <a:latin typeface="楷体_GB2312" pitchFamily="1" charset="-122"/>
                <a:ea typeface="楷体_GB2312" pitchFamily="1" charset="-122"/>
              </a:rPr>
              <a:t>满：</a:t>
            </a:r>
            <a:endParaRPr lang="zh-CN" altLang="en-US" sz="2000" dirty="0">
              <a:solidFill>
                <a:schemeClr val="tx1"/>
              </a:solidFill>
              <a:latin typeface="楷体_GB2312" pitchFamily="1" charset="-122"/>
              <a:ea typeface="楷体_GB2312" pitchFamily="1" charset="-122"/>
            </a:endParaRPr>
          </a:p>
          <a:p>
            <a:pPr eaLnBrk="1" hangingPunct="1">
              <a:lnSpc>
                <a:spcPct val="80000"/>
              </a:lnSpc>
              <a:spcBef>
                <a:spcPct val="20000"/>
              </a:spcBef>
              <a:buClr>
                <a:schemeClr val="accent2"/>
              </a:buClr>
              <a:buFont typeface="Wingdings" panose="05000000000000000000" pitchFamily="2" charset="2"/>
              <a:buNone/>
            </a:pPr>
            <a:r>
              <a:rPr lang="zh-CN" altLang="en-US" sz="2000" dirty="0">
                <a:solidFill>
                  <a:schemeClr val="tx1"/>
                </a:solidFill>
                <a:latin typeface="楷体_GB2312" pitchFamily="1" charset="-122"/>
                <a:ea typeface="楷体_GB2312" pitchFamily="1" charset="-122"/>
              </a:rPr>
              <a:t>     若为满，则返回</a:t>
            </a:r>
            <a:r>
              <a:rPr lang="en-US" altLang="zh-CN" sz="2000" dirty="0">
                <a:solidFill>
                  <a:schemeClr val="tx1"/>
                </a:solidFill>
                <a:latin typeface="楷体_GB2312" pitchFamily="1" charset="-122"/>
              </a:rPr>
              <a:t>TRUE</a:t>
            </a:r>
            <a:r>
              <a:rPr lang="zh-CN" altLang="en-US" sz="2000" dirty="0">
                <a:solidFill>
                  <a:schemeClr val="tx1"/>
                </a:solidFill>
                <a:latin typeface="楷体_GB2312" pitchFamily="1" charset="-122"/>
                <a:ea typeface="楷体_GB2312" pitchFamily="1" charset="-122"/>
              </a:rPr>
              <a:t>，否则返回</a:t>
            </a:r>
            <a:r>
              <a:rPr lang="en-US" altLang="zh-CN" sz="2000" dirty="0">
                <a:solidFill>
                  <a:schemeClr val="tx1"/>
                </a:solidFill>
                <a:latin typeface="楷体_GB2312" pitchFamily="1" charset="-122"/>
              </a:rPr>
              <a:t>FALSE. </a:t>
            </a:r>
            <a:endParaRPr lang="en-US" altLang="zh-CN" sz="2000" dirty="0">
              <a:solidFill>
                <a:schemeClr val="tx1"/>
              </a:solidFill>
              <a:latin typeface="楷体_GB2312" pitchFamily="1" charset="-122"/>
            </a:endParaRPr>
          </a:p>
          <a:p>
            <a:pPr eaLnBrk="1" hangingPunct="1">
              <a:lnSpc>
                <a:spcPct val="80000"/>
              </a:lnSpc>
              <a:spcBef>
                <a:spcPct val="20000"/>
              </a:spcBef>
              <a:buClr>
                <a:schemeClr val="accent2"/>
              </a:buClr>
              <a:buFont typeface="Wingdings" panose="05000000000000000000" pitchFamily="2" charset="2"/>
              <a:buNone/>
            </a:pPr>
            <a:r>
              <a:rPr lang="en-US" altLang="zh-CN" sz="2000" dirty="0">
                <a:solidFill>
                  <a:schemeClr val="tx1"/>
                </a:solidFill>
                <a:latin typeface="楷体_GB2312" pitchFamily="1" charset="-122"/>
              </a:rPr>
              <a:t>(4</a:t>
            </a:r>
            <a:r>
              <a:rPr lang="en-US" altLang="zh-CN" sz="2000" dirty="0" smtClean="0">
                <a:solidFill>
                  <a:schemeClr val="tx1"/>
                </a:solidFill>
                <a:latin typeface="楷体_GB2312" pitchFamily="1" charset="-122"/>
              </a:rPr>
              <a:t>)</a:t>
            </a:r>
            <a:r>
              <a:rPr lang="zh-CN" altLang="en-US" sz="2000" dirty="0">
                <a:solidFill>
                  <a:schemeClr val="tx1"/>
                </a:solidFill>
                <a:latin typeface="楷体_GB2312" pitchFamily="1" charset="-122"/>
                <a:ea typeface="楷体_GB2312" pitchFamily="1" charset="-122"/>
              </a:rPr>
              <a:t>取队头元素：取出队头元素</a:t>
            </a:r>
            <a:r>
              <a:rPr lang="en-US" altLang="zh-CN" sz="2000" dirty="0" smtClean="0">
                <a:solidFill>
                  <a:schemeClr val="tx1"/>
                </a:solidFill>
                <a:latin typeface="楷体_GB2312" pitchFamily="1" charset="-122"/>
                <a:ea typeface="楷体_GB2312" pitchFamily="1" charset="-122"/>
              </a:rPr>
              <a:t>;</a:t>
            </a:r>
            <a:endParaRPr lang="zh-CN" altLang="en-US" sz="2000" dirty="0">
              <a:solidFill>
                <a:schemeClr val="tx1"/>
              </a:solidFill>
              <a:latin typeface="楷体_GB2312" pitchFamily="1" charset="-122"/>
              <a:ea typeface="楷体_GB2312" pitchFamily="1" charset="-122"/>
            </a:endParaRPr>
          </a:p>
          <a:p>
            <a:pPr eaLnBrk="1" hangingPunct="1">
              <a:lnSpc>
                <a:spcPct val="80000"/>
              </a:lnSpc>
              <a:spcBef>
                <a:spcPct val="20000"/>
              </a:spcBef>
              <a:buClr>
                <a:schemeClr val="accent2"/>
              </a:buClr>
              <a:buFont typeface="Wingdings" panose="05000000000000000000" pitchFamily="2" charset="2"/>
              <a:buNone/>
            </a:pPr>
            <a:r>
              <a:rPr lang="zh-CN" altLang="en-US" sz="2000" dirty="0">
                <a:solidFill>
                  <a:schemeClr val="tx1"/>
                </a:solidFill>
                <a:latin typeface="楷体_GB2312" pitchFamily="1" charset="-122"/>
                <a:ea typeface="楷体_GB2312" pitchFamily="1" charset="-122"/>
              </a:rPr>
              <a:t>     条件</a:t>
            </a:r>
            <a:r>
              <a:rPr lang="zh-CN" altLang="en-US" sz="2000" dirty="0" smtClean="0">
                <a:solidFill>
                  <a:schemeClr val="tx1"/>
                </a:solidFill>
                <a:latin typeface="楷体_GB2312" pitchFamily="1" charset="-122"/>
                <a:ea typeface="楷体_GB2312" pitchFamily="1" charset="-122"/>
              </a:rPr>
              <a:t>：队列不</a:t>
            </a:r>
            <a:r>
              <a:rPr lang="zh-CN" altLang="en-US" sz="2000" dirty="0">
                <a:solidFill>
                  <a:schemeClr val="tx1"/>
                </a:solidFill>
                <a:latin typeface="楷体_GB2312" pitchFamily="1" charset="-122"/>
                <a:ea typeface="楷体_GB2312" pitchFamily="1" charset="-122"/>
              </a:rPr>
              <a:t>空。 </a:t>
            </a:r>
            <a:endParaRPr lang="zh-CN" altLang="en-US" sz="2000" dirty="0">
              <a:solidFill>
                <a:schemeClr val="tx1"/>
              </a:solidFill>
              <a:latin typeface="楷体_GB2312" pitchFamily="1" charset="-122"/>
              <a:ea typeface="楷体_GB2312" pitchFamily="1" charset="-122"/>
            </a:endParaRPr>
          </a:p>
          <a:p>
            <a:pPr eaLnBrk="1" hangingPunct="1">
              <a:lnSpc>
                <a:spcPct val="80000"/>
              </a:lnSpc>
              <a:spcBef>
                <a:spcPct val="20000"/>
              </a:spcBef>
              <a:buClr>
                <a:schemeClr val="accent2"/>
              </a:buClr>
              <a:buFont typeface="Wingdings" panose="05000000000000000000" pitchFamily="2" charset="2"/>
              <a:buNone/>
            </a:pPr>
            <a:r>
              <a:rPr lang="zh-CN" altLang="en-US" sz="2000" dirty="0">
                <a:solidFill>
                  <a:schemeClr val="tx1"/>
                </a:solidFill>
                <a:latin typeface="楷体_GB2312" pitchFamily="1" charset="-122"/>
                <a:ea typeface="楷体_GB2312" pitchFamily="1" charset="-122"/>
              </a:rPr>
              <a:t>     </a:t>
            </a:r>
            <a:r>
              <a:rPr lang="zh-CN" altLang="en-US" dirty="0">
                <a:solidFill>
                  <a:schemeClr val="tx1"/>
                </a:solidFill>
                <a:latin typeface="楷体_GB2312" pitchFamily="1" charset="-122"/>
                <a:ea typeface="楷体_GB2312" pitchFamily="1" charset="-122"/>
              </a:rPr>
              <a:t>否则，应能明确给出标识，以便程序的</a:t>
            </a:r>
            <a:r>
              <a:rPr lang="zh-CN" altLang="en-US" dirty="0" smtClean="0">
                <a:solidFill>
                  <a:schemeClr val="tx1"/>
                </a:solidFill>
                <a:latin typeface="楷体_GB2312" pitchFamily="1" charset="-122"/>
                <a:ea typeface="楷体_GB2312" pitchFamily="1" charset="-122"/>
              </a:rPr>
              <a:t>处理</a:t>
            </a:r>
            <a:r>
              <a:rPr lang="en-US" altLang="zh-CN" dirty="0" smtClean="0">
                <a:solidFill>
                  <a:schemeClr val="tx1"/>
                </a:solidFill>
                <a:latin typeface="楷体_GB2312" pitchFamily="1" charset="-122"/>
                <a:ea typeface="楷体_GB2312" pitchFamily="1" charset="-122"/>
              </a:rPr>
              <a:t>.</a:t>
            </a:r>
            <a:endParaRPr lang="zh-CN" altLang="en-US" dirty="0">
              <a:solidFill>
                <a:schemeClr val="tx1"/>
              </a:solidFill>
              <a:latin typeface="楷体_GB2312" pitchFamily="1" charset="-122"/>
              <a:ea typeface="楷体_GB2312" pitchFamily="1" charset="-122"/>
            </a:endParaRPr>
          </a:p>
          <a:p>
            <a:pPr>
              <a:spcBef>
                <a:spcPct val="20000"/>
              </a:spcBef>
              <a:buClr>
                <a:schemeClr val="accent2"/>
              </a:buClr>
              <a:buFont typeface="Wingdings" panose="05000000000000000000" pitchFamily="2" charset="2"/>
              <a:buNone/>
            </a:pPr>
            <a:r>
              <a:rPr lang="en-US" altLang="zh-CN" sz="2000" dirty="0">
                <a:solidFill>
                  <a:schemeClr val="tx1"/>
                </a:solidFill>
                <a:latin typeface="楷体_GB2312" pitchFamily="1" charset="-122"/>
              </a:rPr>
              <a:t>(5)</a:t>
            </a:r>
            <a:r>
              <a:rPr lang="zh-CN" altLang="en-US" sz="2000" dirty="0">
                <a:solidFill>
                  <a:schemeClr val="tx1"/>
                </a:solidFill>
                <a:latin typeface="楷体_GB2312" pitchFamily="1" charset="-122"/>
                <a:ea typeface="楷体_GB2312" pitchFamily="1" charset="-122"/>
              </a:rPr>
              <a:t>入队：将元素入队，即放到队列的</a:t>
            </a:r>
            <a:r>
              <a:rPr lang="zh-CN" altLang="en-US" sz="2000" dirty="0" smtClean="0">
                <a:solidFill>
                  <a:schemeClr val="tx1"/>
                </a:solidFill>
                <a:latin typeface="楷体_GB2312" pitchFamily="1" charset="-122"/>
                <a:ea typeface="楷体_GB2312" pitchFamily="1" charset="-122"/>
              </a:rPr>
              <a:t>尾部</a:t>
            </a:r>
            <a:endParaRPr lang="zh-CN" altLang="en-US" sz="2000" dirty="0">
              <a:solidFill>
                <a:schemeClr val="tx1"/>
              </a:solidFill>
              <a:latin typeface="楷体_GB2312" pitchFamily="1" charset="-122"/>
              <a:ea typeface="楷体_GB2312" pitchFamily="1" charset="-122"/>
            </a:endParaRPr>
          </a:p>
          <a:p>
            <a:pPr>
              <a:spcBef>
                <a:spcPct val="20000"/>
              </a:spcBef>
              <a:buClr>
                <a:schemeClr val="accent2"/>
              </a:buClr>
              <a:buFont typeface="Wingdings" panose="05000000000000000000" pitchFamily="2" charset="2"/>
              <a:buNone/>
            </a:pPr>
            <a:r>
              <a:rPr lang="zh-CN" altLang="en-US" sz="2000" dirty="0">
                <a:solidFill>
                  <a:schemeClr val="tx1"/>
                </a:solidFill>
                <a:latin typeface="楷体_GB2312" pitchFamily="1" charset="-122"/>
                <a:ea typeface="楷体_GB2312" pitchFamily="1" charset="-122"/>
              </a:rPr>
              <a:t>     如果队列满，怎样处理？ </a:t>
            </a:r>
            <a:endParaRPr lang="zh-CN" altLang="en-US" sz="2000" dirty="0">
              <a:solidFill>
                <a:schemeClr val="tx1"/>
              </a:solidFill>
              <a:latin typeface="楷体_GB2312" pitchFamily="1" charset="-122"/>
              <a:ea typeface="楷体_GB2312" pitchFamily="1" charset="-122"/>
            </a:endParaRPr>
          </a:p>
          <a:p>
            <a:pPr>
              <a:spcBef>
                <a:spcPct val="20000"/>
              </a:spcBef>
              <a:buClr>
                <a:schemeClr val="accent2"/>
              </a:buClr>
              <a:buFont typeface="Wingdings" panose="05000000000000000000" pitchFamily="2" charset="2"/>
              <a:buNone/>
            </a:pPr>
            <a:r>
              <a:rPr lang="en-US" altLang="zh-CN" sz="2000" dirty="0">
                <a:solidFill>
                  <a:schemeClr val="tx1"/>
                </a:solidFill>
                <a:latin typeface="楷体_GB2312" pitchFamily="1" charset="-122"/>
              </a:rPr>
              <a:t>(6)</a:t>
            </a:r>
            <a:r>
              <a:rPr lang="zh-CN" altLang="en-US" sz="2000" dirty="0">
                <a:solidFill>
                  <a:schemeClr val="tx1"/>
                </a:solidFill>
                <a:latin typeface="楷体_GB2312" pitchFamily="1" charset="-122"/>
                <a:ea typeface="楷体_GB2312" pitchFamily="1" charset="-122"/>
              </a:rPr>
              <a:t>出队：删除当前队头的</a:t>
            </a:r>
            <a:r>
              <a:rPr lang="zh-CN" altLang="en-US" sz="2000" dirty="0" smtClean="0">
                <a:solidFill>
                  <a:schemeClr val="tx1"/>
                </a:solidFill>
                <a:latin typeface="楷体_GB2312" pitchFamily="1" charset="-122"/>
                <a:ea typeface="楷体_GB2312" pitchFamily="1" charset="-122"/>
              </a:rPr>
              <a:t>元素</a:t>
            </a:r>
            <a:endParaRPr lang="zh-CN" altLang="en-US" sz="2000" dirty="0">
              <a:solidFill>
                <a:schemeClr val="tx1"/>
              </a:solidFill>
              <a:latin typeface="楷体_GB2312" pitchFamily="1" charset="-122"/>
              <a:ea typeface="楷体_GB2312" pitchFamily="1" charset="-122"/>
            </a:endParaRPr>
          </a:p>
          <a:p>
            <a:pPr>
              <a:spcBef>
                <a:spcPct val="20000"/>
              </a:spcBef>
              <a:buClr>
                <a:schemeClr val="accent2"/>
              </a:buClr>
              <a:buFont typeface="Wingdings" panose="05000000000000000000" pitchFamily="2" charset="2"/>
              <a:buNone/>
            </a:pPr>
            <a:r>
              <a:rPr lang="zh-CN" altLang="en-US" sz="2000" dirty="0">
                <a:solidFill>
                  <a:schemeClr val="tx1"/>
                </a:solidFill>
                <a:latin typeface="楷体_GB2312" pitchFamily="1" charset="-122"/>
                <a:ea typeface="楷体_GB2312" pitchFamily="1" charset="-122"/>
              </a:rPr>
              <a:t>     如因为队列空而不能进行，应怎样处理？</a:t>
            </a:r>
            <a:endParaRPr lang="zh-CN" altLang="en-US" sz="2000" dirty="0">
              <a:solidFill>
                <a:schemeClr val="tx1"/>
              </a:solidFill>
              <a:latin typeface="楷体_GB2312" pitchFamily="1" charset="-122"/>
              <a:ea typeface="楷体_GB2312" pitchFamily="1" charset="-122"/>
            </a:endParaRPr>
          </a:p>
          <a:p>
            <a:pPr eaLnBrk="1" hangingPunct="1">
              <a:lnSpc>
                <a:spcPct val="80000"/>
              </a:lnSpc>
              <a:spcBef>
                <a:spcPct val="20000"/>
              </a:spcBef>
              <a:buClr>
                <a:schemeClr val="accent2"/>
              </a:buClr>
              <a:buFont typeface="Wingdings" panose="05000000000000000000" pitchFamily="2" charset="2"/>
              <a:buNone/>
            </a:pPr>
            <a:r>
              <a:rPr lang="zh-CN" altLang="en-US" sz="2000" dirty="0" smtClean="0">
                <a:solidFill>
                  <a:schemeClr val="tx1"/>
                </a:solidFill>
                <a:latin typeface="楷体_GB2312" pitchFamily="1" charset="-122"/>
                <a:ea typeface="楷体_GB2312" pitchFamily="1" charset="-122"/>
              </a:rPr>
              <a:t>？</a:t>
            </a:r>
            <a:r>
              <a:rPr lang="en-US" altLang="zh-CN" sz="2400" dirty="0" smtClean="0">
                <a:solidFill>
                  <a:schemeClr val="tx1"/>
                </a:solidFill>
              </a:rPr>
              <a:t>                                              </a:t>
            </a:r>
            <a:endParaRPr lang="zh-CN" altLang="en-US" sz="2400" dirty="0">
              <a:solidFill>
                <a:schemeClr val="tx1"/>
              </a:solidFill>
              <a:ea typeface="楷体_GB2312" pitchFamily="1" charset="-122"/>
            </a:endParaRPr>
          </a:p>
        </p:txBody>
      </p:sp>
      <p:sp>
        <p:nvSpPr>
          <p:cNvPr id="9222" name="直接连接符 9221"/>
          <p:cNvSpPr>
            <a:spLocks noChangeShapeType="1"/>
          </p:cNvSpPr>
          <p:nvPr/>
        </p:nvSpPr>
        <p:spPr bwMode="auto">
          <a:xfrm>
            <a:off x="3563888" y="2824486"/>
            <a:ext cx="2880320" cy="386927"/>
          </a:xfrm>
          <a:prstGeom prst="line">
            <a:avLst/>
          </a:prstGeom>
          <a:noFill/>
          <a:ln w="38100" cmpd="dbl">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3" name="文本框 9222"/>
          <p:cNvSpPr txBox="1">
            <a:spLocks noChangeArrowheads="1"/>
          </p:cNvSpPr>
          <p:nvPr/>
        </p:nvSpPr>
        <p:spPr bwMode="auto">
          <a:xfrm>
            <a:off x="4588669" y="2281783"/>
            <a:ext cx="1512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ctr"/>
            <a:r>
              <a:rPr lang="zh-CN" altLang="en-US" dirty="0">
                <a:solidFill>
                  <a:srgbClr val="0000FF"/>
                </a:solidFill>
                <a:latin typeface="Arial" panose="020B0604020202020204" pitchFamily="34" charset="0"/>
              </a:rPr>
              <a:t>采用</a:t>
            </a:r>
            <a:r>
              <a:rPr lang="en-US" altLang="zh-CN" dirty="0">
                <a:solidFill>
                  <a:srgbClr val="0000FF"/>
                </a:solidFill>
                <a:latin typeface="Arial" panose="020B0604020202020204" pitchFamily="34" charset="0"/>
              </a:rPr>
              <a:t>C++</a:t>
            </a:r>
            <a:r>
              <a:rPr lang="zh-CN" altLang="en-US" dirty="0">
                <a:solidFill>
                  <a:srgbClr val="0000FF"/>
                </a:solidFill>
                <a:latin typeface="Arial" panose="020B0604020202020204" pitchFamily="34" charset="0"/>
              </a:rPr>
              <a:t>的</a:t>
            </a:r>
            <a:endParaRPr lang="zh-CN" altLang="en-US" dirty="0">
              <a:solidFill>
                <a:srgbClr val="0000FF"/>
              </a:solidFill>
              <a:latin typeface="Arial" panose="020B0604020202020204" pitchFamily="34" charset="0"/>
            </a:endParaRPr>
          </a:p>
          <a:p>
            <a:pPr algn="ctr"/>
            <a:r>
              <a:rPr lang="zh-CN" altLang="en-US" dirty="0">
                <a:solidFill>
                  <a:srgbClr val="0000FF"/>
                </a:solidFill>
                <a:latin typeface="Arial" panose="020B0604020202020204" pitchFamily="34" charset="0"/>
              </a:rPr>
              <a:t>构造函数</a:t>
            </a:r>
            <a:endParaRPr lang="zh-CN" altLang="en-US" dirty="0">
              <a:solidFill>
                <a:srgbClr val="0000FF"/>
              </a:solidFill>
              <a:latin typeface="Arial" panose="020B0604020202020204" pitchFamily="34" charset="0"/>
            </a:endParaRPr>
          </a:p>
        </p:txBody>
      </p:sp>
      <p:grpSp>
        <p:nvGrpSpPr>
          <p:cNvPr id="15" name="组合 14"/>
          <p:cNvGrpSpPr/>
          <p:nvPr/>
        </p:nvGrpSpPr>
        <p:grpSpPr>
          <a:xfrm>
            <a:off x="555639" y="100392"/>
            <a:ext cx="6248386" cy="661941"/>
            <a:chOff x="555639" y="100392"/>
            <a:chExt cx="6248386" cy="661941"/>
          </a:xfrm>
        </p:grpSpPr>
        <p:sp>
          <p:nvSpPr>
            <p:cNvPr id="16" name="Freeform 5"/>
            <p:cNvSpPr/>
            <p:nvPr/>
          </p:nvSpPr>
          <p:spPr bwMode="auto">
            <a:xfrm>
              <a:off x="555639" y="100392"/>
              <a:ext cx="801702" cy="63798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7" name="TextBox 6"/>
            <p:cNvSpPr txBox="1">
              <a:spLocks noChangeArrowheads="1"/>
            </p:cNvSpPr>
            <p:nvPr/>
          </p:nvSpPr>
          <p:spPr bwMode="auto">
            <a:xfrm>
              <a:off x="555639" y="116026"/>
              <a:ext cx="6248386"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3.2 </a:t>
              </a:r>
              <a:r>
                <a:rPr lang="zh-CN" altLang="en-US" sz="3600" b="1" dirty="0" smtClean="0">
                  <a:latin typeface="黑体" panose="02010609060101010101" pitchFamily="49" charset="-122"/>
                  <a:ea typeface="黑体" panose="02010609060101010101" pitchFamily="49" charset="-122"/>
                </a:rPr>
                <a:t>队列</a:t>
              </a:r>
              <a:r>
                <a:rPr lang="zh-CN" altLang="en-US" sz="3600" b="1" dirty="0">
                  <a:latin typeface="黑体" panose="02010609060101010101" pitchFamily="49" charset="-122"/>
                  <a:ea typeface="黑体" panose="02010609060101010101" pitchFamily="49" charset="-122"/>
                </a:rPr>
                <a:t>的定义和</a:t>
              </a:r>
              <a:r>
                <a:rPr lang="zh-CN" altLang="en-US" sz="3600" b="1" dirty="0" smtClean="0">
                  <a:latin typeface="黑体" panose="02010609060101010101" pitchFamily="49" charset="-122"/>
                  <a:ea typeface="黑体" panose="02010609060101010101" pitchFamily="49" charset="-122"/>
                </a:rPr>
                <a:t>运算</a:t>
              </a:r>
              <a:endParaRPr lang="zh-CN" altLang="en-US" sz="3600" b="1" dirty="0">
                <a:latin typeface="黑体" panose="02010609060101010101" pitchFamily="49" charset="-122"/>
                <a:ea typeface="黑体" panose="02010609060101010101" pitchFamily="49" charset="-122"/>
              </a:endParaRPr>
            </a:p>
          </p:txBody>
        </p:sp>
        <p:pic>
          <p:nvPicPr>
            <p:cNvPr id="18" name="图片 17" descr="12.jpg"/>
            <p:cNvPicPr>
              <a:picLocks noChangeAspect="1"/>
            </p:cNvPicPr>
            <p:nvPr/>
          </p:nvPicPr>
          <p:blipFill>
            <a:blip r:embed="rId1" cstate="print"/>
            <a:stretch>
              <a:fillRect/>
            </a:stretch>
          </p:blipFill>
          <p:spPr>
            <a:xfrm>
              <a:off x="737681" y="244633"/>
              <a:ext cx="446172" cy="414954"/>
            </a:xfrm>
            <a:prstGeom prst="rect">
              <a:avLst/>
            </a:prstGeom>
          </p:spPr>
        </p:pic>
      </p:gr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21">
                                            <p:bg/>
                                          </p:spTgt>
                                        </p:tgtEl>
                                        <p:attrNameLst>
                                          <p:attrName>style.visibility</p:attrName>
                                        </p:attrNameLst>
                                      </p:cBhvr>
                                      <p:to>
                                        <p:strVal val="visible"/>
                                      </p:to>
                                    </p:set>
                                    <p:animEffect transition="in" filter="blinds(horizontal)">
                                      <p:cBhvr>
                                        <p:cTn id="12" dur="500"/>
                                        <p:tgtEl>
                                          <p:spTgt spid="9221">
                                            <p:bg/>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221">
                                            <p:txEl>
                                              <p:pRg st="0" end="0"/>
                                            </p:txEl>
                                          </p:spTgt>
                                        </p:tgtEl>
                                        <p:attrNameLst>
                                          <p:attrName>style.visibility</p:attrName>
                                        </p:attrNameLst>
                                      </p:cBhvr>
                                      <p:to>
                                        <p:strVal val="visible"/>
                                      </p:to>
                                    </p:set>
                                    <p:animEffect transition="in" filter="blinds(horizontal)">
                                      <p:cBhvr>
                                        <p:cTn id="15" dur="500"/>
                                        <p:tgtEl>
                                          <p:spTgt spid="9221">
                                            <p:txEl>
                                              <p:pRg st="0" end="0"/>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221">
                                            <p:txEl>
                                              <p:pRg st="1" end="1"/>
                                            </p:txEl>
                                          </p:spTgt>
                                        </p:tgtEl>
                                        <p:attrNameLst>
                                          <p:attrName>style.visibility</p:attrName>
                                        </p:attrNameLst>
                                      </p:cBhvr>
                                      <p:to>
                                        <p:strVal val="visible"/>
                                      </p:to>
                                    </p:set>
                                    <p:animEffect transition="in" filter="blinds(horizontal)">
                                      <p:cBhvr>
                                        <p:cTn id="18" dur="500"/>
                                        <p:tgtEl>
                                          <p:spTgt spid="9221">
                                            <p:txEl>
                                              <p:pRg st="1" end="1"/>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221">
                                            <p:txEl>
                                              <p:pRg st="2" end="2"/>
                                            </p:txEl>
                                          </p:spTgt>
                                        </p:tgtEl>
                                        <p:attrNameLst>
                                          <p:attrName>style.visibility</p:attrName>
                                        </p:attrNameLst>
                                      </p:cBhvr>
                                      <p:to>
                                        <p:strVal val="visible"/>
                                      </p:to>
                                    </p:set>
                                    <p:animEffect transition="in" filter="blinds(horizontal)">
                                      <p:cBhvr>
                                        <p:cTn id="21" dur="500"/>
                                        <p:tgtEl>
                                          <p:spTgt spid="9221">
                                            <p:txEl>
                                              <p:pRg st="2" end="2"/>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221">
                                            <p:txEl>
                                              <p:pRg st="3" end="3"/>
                                            </p:txEl>
                                          </p:spTgt>
                                        </p:tgtEl>
                                        <p:attrNameLst>
                                          <p:attrName>style.visibility</p:attrName>
                                        </p:attrNameLst>
                                      </p:cBhvr>
                                      <p:to>
                                        <p:strVal val="visible"/>
                                      </p:to>
                                    </p:set>
                                    <p:animEffect transition="in" filter="blinds(horizontal)">
                                      <p:cBhvr>
                                        <p:cTn id="24" dur="500"/>
                                        <p:tgtEl>
                                          <p:spTgt spid="9221">
                                            <p:txEl>
                                              <p:pRg st="3" end="3"/>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9221">
                                            <p:txEl>
                                              <p:pRg st="4" end="4"/>
                                            </p:txEl>
                                          </p:spTgt>
                                        </p:tgtEl>
                                        <p:attrNameLst>
                                          <p:attrName>style.visibility</p:attrName>
                                        </p:attrNameLst>
                                      </p:cBhvr>
                                      <p:to>
                                        <p:strVal val="visible"/>
                                      </p:to>
                                    </p:set>
                                    <p:animEffect transition="in" filter="blinds(horizontal)">
                                      <p:cBhvr>
                                        <p:cTn id="27" dur="500"/>
                                        <p:tgtEl>
                                          <p:spTgt spid="9221">
                                            <p:txEl>
                                              <p:pRg st="4" end="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9221">
                                            <p:txEl>
                                              <p:pRg st="5" end="5"/>
                                            </p:txEl>
                                          </p:spTgt>
                                        </p:tgtEl>
                                        <p:attrNameLst>
                                          <p:attrName>style.visibility</p:attrName>
                                        </p:attrNameLst>
                                      </p:cBhvr>
                                      <p:to>
                                        <p:strVal val="visible"/>
                                      </p:to>
                                    </p:set>
                                    <p:animEffect transition="in" filter="blinds(horizontal)">
                                      <p:cBhvr>
                                        <p:cTn id="30" dur="500"/>
                                        <p:tgtEl>
                                          <p:spTgt spid="9221">
                                            <p:txEl>
                                              <p:pRg st="5" end="5"/>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9221">
                                            <p:txEl>
                                              <p:pRg st="6" end="6"/>
                                            </p:txEl>
                                          </p:spTgt>
                                        </p:tgtEl>
                                        <p:attrNameLst>
                                          <p:attrName>style.visibility</p:attrName>
                                        </p:attrNameLst>
                                      </p:cBhvr>
                                      <p:to>
                                        <p:strVal val="visible"/>
                                      </p:to>
                                    </p:set>
                                    <p:animEffect transition="in" filter="blinds(horizontal)">
                                      <p:cBhvr>
                                        <p:cTn id="33" dur="500"/>
                                        <p:tgtEl>
                                          <p:spTgt spid="9221">
                                            <p:txEl>
                                              <p:pRg st="6" end="6"/>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9221">
                                            <p:txEl>
                                              <p:pRg st="7" end="7"/>
                                            </p:txEl>
                                          </p:spTgt>
                                        </p:tgtEl>
                                        <p:attrNameLst>
                                          <p:attrName>style.visibility</p:attrName>
                                        </p:attrNameLst>
                                      </p:cBhvr>
                                      <p:to>
                                        <p:strVal val="visible"/>
                                      </p:to>
                                    </p:set>
                                    <p:animEffect transition="in" filter="blinds(horizontal)">
                                      <p:cBhvr>
                                        <p:cTn id="36" dur="500"/>
                                        <p:tgtEl>
                                          <p:spTgt spid="9221">
                                            <p:txEl>
                                              <p:pRg st="7" end="7"/>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9221">
                                            <p:txEl>
                                              <p:pRg st="8" end="8"/>
                                            </p:txEl>
                                          </p:spTgt>
                                        </p:tgtEl>
                                        <p:attrNameLst>
                                          <p:attrName>style.visibility</p:attrName>
                                        </p:attrNameLst>
                                      </p:cBhvr>
                                      <p:to>
                                        <p:strVal val="visible"/>
                                      </p:to>
                                    </p:set>
                                    <p:animEffect transition="in" filter="blinds(horizontal)">
                                      <p:cBhvr>
                                        <p:cTn id="39" dur="500"/>
                                        <p:tgtEl>
                                          <p:spTgt spid="9221">
                                            <p:txEl>
                                              <p:pRg st="8" end="8"/>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9221">
                                            <p:txEl>
                                              <p:pRg st="9" end="9"/>
                                            </p:txEl>
                                          </p:spTgt>
                                        </p:tgtEl>
                                        <p:attrNameLst>
                                          <p:attrName>style.visibility</p:attrName>
                                        </p:attrNameLst>
                                      </p:cBhvr>
                                      <p:to>
                                        <p:strVal val="visible"/>
                                      </p:to>
                                    </p:set>
                                    <p:animEffect transition="in" filter="blinds(horizontal)">
                                      <p:cBhvr>
                                        <p:cTn id="42" dur="500"/>
                                        <p:tgtEl>
                                          <p:spTgt spid="9221">
                                            <p:txEl>
                                              <p:pRg st="9" end="9"/>
                                            </p:txEl>
                                          </p:spTgt>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9221">
                                            <p:txEl>
                                              <p:pRg st="10" end="10"/>
                                            </p:txEl>
                                          </p:spTgt>
                                        </p:tgtEl>
                                        <p:attrNameLst>
                                          <p:attrName>style.visibility</p:attrName>
                                        </p:attrNameLst>
                                      </p:cBhvr>
                                      <p:to>
                                        <p:strVal val="visible"/>
                                      </p:to>
                                    </p:set>
                                    <p:animEffect transition="in" filter="blinds(horizontal)">
                                      <p:cBhvr>
                                        <p:cTn id="45" dur="500"/>
                                        <p:tgtEl>
                                          <p:spTgt spid="9221">
                                            <p:txEl>
                                              <p:pRg st="10" end="10"/>
                                            </p:txEl>
                                          </p:spTgt>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9221">
                                            <p:txEl>
                                              <p:pRg st="11" end="11"/>
                                            </p:txEl>
                                          </p:spTgt>
                                        </p:tgtEl>
                                        <p:attrNameLst>
                                          <p:attrName>style.visibility</p:attrName>
                                        </p:attrNameLst>
                                      </p:cBhvr>
                                      <p:to>
                                        <p:strVal val="visible"/>
                                      </p:to>
                                    </p:set>
                                    <p:animEffect transition="in" filter="blinds(horizontal)">
                                      <p:cBhvr>
                                        <p:cTn id="48" dur="500"/>
                                        <p:tgtEl>
                                          <p:spTgt spid="9221">
                                            <p:txEl>
                                              <p:pRg st="11" end="11"/>
                                            </p:txEl>
                                          </p:spTgt>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9221">
                                            <p:txEl>
                                              <p:pRg st="12" end="12"/>
                                            </p:txEl>
                                          </p:spTgt>
                                        </p:tgtEl>
                                        <p:attrNameLst>
                                          <p:attrName>style.visibility</p:attrName>
                                        </p:attrNameLst>
                                      </p:cBhvr>
                                      <p:to>
                                        <p:strVal val="visible"/>
                                      </p:to>
                                    </p:set>
                                    <p:animEffect transition="in" filter="blinds(horizontal)">
                                      <p:cBhvr>
                                        <p:cTn id="51" dur="500"/>
                                        <p:tgtEl>
                                          <p:spTgt spid="9221">
                                            <p:txEl>
                                              <p:pRg st="12" end="12"/>
                                            </p:txEl>
                                          </p:spTgt>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9221">
                                            <p:txEl>
                                              <p:pRg st="13" end="13"/>
                                            </p:txEl>
                                          </p:spTgt>
                                        </p:tgtEl>
                                        <p:attrNameLst>
                                          <p:attrName>style.visibility</p:attrName>
                                        </p:attrNameLst>
                                      </p:cBhvr>
                                      <p:to>
                                        <p:strVal val="visible"/>
                                      </p:to>
                                    </p:set>
                                    <p:animEffect transition="in" filter="blinds(horizontal)">
                                      <p:cBhvr>
                                        <p:cTn id="54" dur="500"/>
                                        <p:tgtEl>
                                          <p:spTgt spid="9221">
                                            <p:txEl>
                                              <p:pRg st="13" end="1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9220">
                                            <p:bg/>
                                          </p:spTgt>
                                        </p:tgtEl>
                                        <p:attrNameLst>
                                          <p:attrName>style.visibility</p:attrName>
                                        </p:attrNameLst>
                                      </p:cBhvr>
                                      <p:to>
                                        <p:strVal val="visible"/>
                                      </p:to>
                                    </p:set>
                                    <p:animEffect transition="in" filter="blinds(horizontal)">
                                      <p:cBhvr>
                                        <p:cTn id="59" dur="500"/>
                                        <p:tgtEl>
                                          <p:spTgt spid="9220">
                                            <p:bg/>
                                          </p:spTgt>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9220">
                                            <p:txEl>
                                              <p:pRg st="0" end="0"/>
                                            </p:txEl>
                                          </p:spTgt>
                                        </p:tgtEl>
                                        <p:attrNameLst>
                                          <p:attrName>style.visibility</p:attrName>
                                        </p:attrNameLst>
                                      </p:cBhvr>
                                      <p:to>
                                        <p:strVal val="visible"/>
                                      </p:to>
                                    </p:set>
                                    <p:animEffect transition="in" filter="blinds(horizontal)">
                                      <p:cBhvr>
                                        <p:cTn id="62" dur="500"/>
                                        <p:tgtEl>
                                          <p:spTgt spid="9220">
                                            <p:txEl>
                                              <p:pRg st="0" end="0"/>
                                            </p:txEl>
                                          </p:spTgt>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9220">
                                            <p:txEl>
                                              <p:pRg st="2" end="2"/>
                                            </p:txEl>
                                          </p:spTgt>
                                        </p:tgtEl>
                                        <p:attrNameLst>
                                          <p:attrName>style.visibility</p:attrName>
                                        </p:attrNameLst>
                                      </p:cBhvr>
                                      <p:to>
                                        <p:strVal val="visible"/>
                                      </p:to>
                                    </p:set>
                                    <p:animEffect transition="in" filter="blinds(horizontal)">
                                      <p:cBhvr>
                                        <p:cTn id="65" dur="500"/>
                                        <p:tgtEl>
                                          <p:spTgt spid="9220">
                                            <p:txEl>
                                              <p:pRg st="2" end="2"/>
                                            </p:txEl>
                                          </p:spTgt>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9220">
                                            <p:txEl>
                                              <p:pRg st="4" end="4"/>
                                            </p:txEl>
                                          </p:spTgt>
                                        </p:tgtEl>
                                        <p:attrNameLst>
                                          <p:attrName>style.visibility</p:attrName>
                                        </p:attrNameLst>
                                      </p:cBhvr>
                                      <p:to>
                                        <p:strVal val="visible"/>
                                      </p:to>
                                    </p:set>
                                    <p:animEffect transition="in" filter="blinds(horizontal)">
                                      <p:cBhvr>
                                        <p:cTn id="68" dur="500"/>
                                        <p:tgtEl>
                                          <p:spTgt spid="9220">
                                            <p:txEl>
                                              <p:pRg st="4" end="4"/>
                                            </p:txEl>
                                          </p:spTgt>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9219">
                                            <p:txEl>
                                              <p:pRg st="1" end="1"/>
                                            </p:txEl>
                                          </p:spTgt>
                                        </p:tgtEl>
                                        <p:attrNameLst>
                                          <p:attrName>style.visibility</p:attrName>
                                        </p:attrNameLst>
                                      </p:cBhvr>
                                      <p:to>
                                        <p:strVal val="visible"/>
                                      </p:to>
                                    </p:set>
                                    <p:animEffect transition="in" filter="blinds(horizontal)">
                                      <p:cBhvr>
                                        <p:cTn id="71" dur="500"/>
                                        <p:tgtEl>
                                          <p:spTgt spid="9219">
                                            <p:txEl>
                                              <p:pRg st="1" end="1"/>
                                            </p:txEl>
                                          </p:spTgt>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9220">
                                            <p:txEl>
                                              <p:pRg st="5" end="5"/>
                                            </p:txEl>
                                          </p:spTgt>
                                        </p:tgtEl>
                                        <p:attrNameLst>
                                          <p:attrName>style.visibility</p:attrName>
                                        </p:attrNameLst>
                                      </p:cBhvr>
                                      <p:to>
                                        <p:strVal val="visible"/>
                                      </p:to>
                                    </p:set>
                                    <p:animEffect transition="in" filter="blinds(horizontal)">
                                      <p:cBhvr>
                                        <p:cTn id="74" dur="500"/>
                                        <p:tgtEl>
                                          <p:spTgt spid="9220">
                                            <p:txEl>
                                              <p:pRg st="5" end="5"/>
                                            </p:txEl>
                                          </p:spTgt>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9220">
                                            <p:txEl>
                                              <p:pRg st="6" end="6"/>
                                            </p:txEl>
                                          </p:spTgt>
                                        </p:tgtEl>
                                        <p:attrNameLst>
                                          <p:attrName>style.visibility</p:attrName>
                                        </p:attrNameLst>
                                      </p:cBhvr>
                                      <p:to>
                                        <p:strVal val="visible"/>
                                      </p:to>
                                    </p:set>
                                    <p:animEffect transition="in" filter="blinds(horizontal)">
                                      <p:cBhvr>
                                        <p:cTn id="77" dur="500"/>
                                        <p:tgtEl>
                                          <p:spTgt spid="9220">
                                            <p:txEl>
                                              <p:pRg st="6" end="6"/>
                                            </p:txEl>
                                          </p:spTgt>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9220">
                                            <p:txEl>
                                              <p:pRg st="7" end="7"/>
                                            </p:txEl>
                                          </p:spTgt>
                                        </p:tgtEl>
                                        <p:attrNameLst>
                                          <p:attrName>style.visibility</p:attrName>
                                        </p:attrNameLst>
                                      </p:cBhvr>
                                      <p:to>
                                        <p:strVal val="visible"/>
                                      </p:to>
                                    </p:set>
                                    <p:animEffect transition="in" filter="blinds(horizontal)">
                                      <p:cBhvr>
                                        <p:cTn id="80" dur="500"/>
                                        <p:tgtEl>
                                          <p:spTgt spid="9220">
                                            <p:txEl>
                                              <p:pRg st="7" end="7"/>
                                            </p:txEl>
                                          </p:spTgt>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9220">
                                            <p:txEl>
                                              <p:pRg st="8" end="8"/>
                                            </p:txEl>
                                          </p:spTgt>
                                        </p:tgtEl>
                                        <p:attrNameLst>
                                          <p:attrName>style.visibility</p:attrName>
                                        </p:attrNameLst>
                                      </p:cBhvr>
                                      <p:to>
                                        <p:strVal val="visible"/>
                                      </p:to>
                                    </p:set>
                                    <p:animEffect transition="in" filter="blinds(horizontal)">
                                      <p:cBhvr>
                                        <p:cTn id="83" dur="500"/>
                                        <p:tgtEl>
                                          <p:spTgt spid="9220">
                                            <p:txEl>
                                              <p:pRg st="8" end="8"/>
                                            </p:txEl>
                                          </p:spTgt>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9220">
                                            <p:txEl>
                                              <p:pRg st="9" end="9"/>
                                            </p:txEl>
                                          </p:spTgt>
                                        </p:tgtEl>
                                        <p:attrNameLst>
                                          <p:attrName>style.visibility</p:attrName>
                                        </p:attrNameLst>
                                      </p:cBhvr>
                                      <p:to>
                                        <p:strVal val="visible"/>
                                      </p:to>
                                    </p:set>
                                    <p:animEffect transition="in" filter="blinds(horizontal)">
                                      <p:cBhvr>
                                        <p:cTn id="86" dur="500"/>
                                        <p:tgtEl>
                                          <p:spTgt spid="9220">
                                            <p:txEl>
                                              <p:pRg st="9" end="9"/>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nodeType="clickEffect">
                                  <p:stCondLst>
                                    <p:cond delay="0"/>
                                  </p:stCondLst>
                                  <p:childTnLst>
                                    <p:set>
                                      <p:cBhvr>
                                        <p:cTn id="90" dur="1" fill="hold">
                                          <p:stCondLst>
                                            <p:cond delay="0"/>
                                          </p:stCondLst>
                                        </p:cTn>
                                        <p:tgtEl>
                                          <p:spTgt spid="9222"/>
                                        </p:tgtEl>
                                        <p:attrNameLst>
                                          <p:attrName>style.visibility</p:attrName>
                                        </p:attrNameLst>
                                      </p:cBhvr>
                                      <p:to>
                                        <p:strVal val="visible"/>
                                      </p:to>
                                    </p:set>
                                    <p:animEffect transition="in" filter="blinds(horizontal)">
                                      <p:cBhvr>
                                        <p:cTn id="91" dur="500"/>
                                        <p:tgtEl>
                                          <p:spTgt spid="9222"/>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9223"/>
                                        </p:tgtEl>
                                        <p:attrNameLst>
                                          <p:attrName>style.visibility</p:attrName>
                                        </p:attrNameLst>
                                      </p:cBhvr>
                                      <p:to>
                                        <p:strVal val="visible"/>
                                      </p:to>
                                    </p:set>
                                    <p:animEffect transition="in" filter="blinds(horizontal)">
                                      <p:cBhvr>
                                        <p:cTn id="96" dur="500"/>
                                        <p:tgtEl>
                                          <p:spTgt spid="9223"/>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nodeType="clickEffect">
                                  <p:stCondLst>
                                    <p:cond delay="0"/>
                                  </p:stCondLst>
                                  <p:childTnLst>
                                    <p:set>
                                      <p:cBhvr>
                                        <p:cTn id="100" dur="1" fill="hold">
                                          <p:stCondLst>
                                            <p:cond delay="0"/>
                                          </p:stCondLst>
                                        </p:cTn>
                                        <p:tgtEl>
                                          <p:spTgt spid="9220">
                                            <p:txEl>
                                              <p:pRg st="3" end="3"/>
                                            </p:txEl>
                                          </p:spTgt>
                                        </p:tgtEl>
                                        <p:attrNameLst>
                                          <p:attrName>style.visibility</p:attrName>
                                        </p:attrNameLst>
                                      </p:cBhvr>
                                      <p:to>
                                        <p:strVal val="visible"/>
                                      </p:to>
                                    </p:set>
                                    <p:animEffect transition="in" filter="blinds(horizontal)">
                                      <p:cBhvr>
                                        <p:cTn id="101" dur="500"/>
                                        <p:tgtEl>
                                          <p:spTgt spid="922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uiExpand="1" build="p"/>
      <p:bldP spid="9220" grpId="0" animBg="1" uiExpand="1" build="allAtOnce"/>
      <p:bldP spid="9221" grpId="0" animBg="1" uiExpand="1" build="p"/>
      <p:bldP spid="92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文本占位符 10242"/>
          <p:cNvSpPr>
            <a:spLocks noGrp="1" noChangeArrowheads="1"/>
          </p:cNvSpPr>
          <p:nvPr>
            <p:ph idx="1"/>
          </p:nvPr>
        </p:nvSpPr>
        <p:spPr>
          <a:xfrm>
            <a:off x="457200" y="1052737"/>
            <a:ext cx="8229600" cy="5040560"/>
          </a:xfrm>
        </p:spPr>
        <p:txBody>
          <a:bodyPr/>
          <a:lstStyle/>
          <a:p>
            <a:pPr eaLnBrk="1" hangingPunct="1">
              <a:buClr>
                <a:srgbClr val="FF0000"/>
              </a:buClr>
              <a:buFont typeface="Wingdings" panose="05000000000000000000" pitchFamily="2" charset="2"/>
              <a:buChar char="n"/>
            </a:pPr>
            <a:endParaRPr lang="en-US" altLang="zh-CN" sz="2800" b="1" dirty="0" smtClean="0">
              <a:solidFill>
                <a:schemeClr val="accent2"/>
              </a:solidFill>
            </a:endParaRPr>
          </a:p>
          <a:p>
            <a:pPr eaLnBrk="1" hangingPunct="1">
              <a:spcBef>
                <a:spcPts val="0"/>
              </a:spcBef>
              <a:buClr>
                <a:srgbClr val="FF0000"/>
              </a:buClr>
              <a:buFont typeface="Arial" panose="020B0604020202020204" pitchFamily="34" charset="0"/>
              <a:buChar char="•"/>
            </a:pPr>
            <a:r>
              <a:rPr lang="zh-CN" altLang="en-US" sz="2400" b="1" dirty="0" smtClean="0">
                <a:solidFill>
                  <a:srgbClr val="FF0000"/>
                </a:solidFill>
              </a:rPr>
              <a:t>判断函数的对应</a:t>
            </a:r>
            <a:endParaRPr lang="zh-CN" altLang="en-US" sz="2400" b="1" dirty="0" smtClean="0">
              <a:solidFill>
                <a:srgbClr val="FF0000"/>
              </a:solidFill>
            </a:endParaRPr>
          </a:p>
        </p:txBody>
      </p:sp>
      <p:sp>
        <p:nvSpPr>
          <p:cNvPr id="10244" name="文本框 10243"/>
          <p:cNvSpPr txBox="1">
            <a:spLocks noChangeArrowheads="1"/>
          </p:cNvSpPr>
          <p:nvPr/>
        </p:nvSpPr>
        <p:spPr bwMode="auto">
          <a:xfrm>
            <a:off x="5747834" y="1972840"/>
            <a:ext cx="3093325" cy="448049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None/>
            </a:pPr>
            <a:r>
              <a:rPr lang="zh-CN" altLang="en-US" dirty="0" smtClean="0">
                <a:solidFill>
                  <a:schemeClr val="tx1"/>
                </a:solidFill>
                <a:ea typeface="楷体_GB2312" pitchFamily="1" charset="-122"/>
              </a:rPr>
              <a:t>队列的</a:t>
            </a:r>
            <a:r>
              <a:rPr lang="en-US" altLang="zh-CN" dirty="0">
                <a:solidFill>
                  <a:schemeClr val="tx1"/>
                </a:solidFill>
                <a:ea typeface="楷体_GB2312" pitchFamily="1" charset="-122"/>
              </a:rPr>
              <a:t>C++</a:t>
            </a:r>
            <a:r>
              <a:rPr lang="zh-CN" altLang="en-US" dirty="0">
                <a:solidFill>
                  <a:schemeClr val="tx1"/>
                </a:solidFill>
                <a:ea typeface="楷体_GB2312" pitchFamily="1" charset="-122"/>
              </a:rPr>
              <a:t>类描述：</a:t>
            </a:r>
            <a:endParaRPr lang="zh-CN" altLang="en-US" dirty="0">
              <a:solidFill>
                <a:schemeClr val="tx1"/>
              </a:solidFill>
              <a:ea typeface="楷体_GB2312" pitchFamily="1" charset="-122"/>
            </a:endParaRPr>
          </a:p>
          <a:p>
            <a:endParaRPr lang="en-US" altLang="zh-CN" b="0" dirty="0">
              <a:solidFill>
                <a:schemeClr val="tx1"/>
              </a:solidFill>
              <a:ea typeface="楷体_GB2312" pitchFamily="1" charset="-122"/>
            </a:endParaRPr>
          </a:p>
          <a:p>
            <a:r>
              <a:rPr lang="en-US" altLang="zh-CN" sz="2000" dirty="0">
                <a:solidFill>
                  <a:srgbClr val="0000FF"/>
                </a:solidFill>
                <a:ea typeface="楷体_GB2312" pitchFamily="1" charset="-122"/>
              </a:rPr>
              <a:t>class</a:t>
            </a:r>
            <a:r>
              <a:rPr lang="en-US" altLang="zh-CN" sz="2000" dirty="0">
                <a:solidFill>
                  <a:schemeClr val="tx1"/>
                </a:solidFill>
                <a:ea typeface="楷体_GB2312" pitchFamily="1" charset="-122"/>
              </a:rPr>
              <a:t> </a:t>
            </a:r>
            <a:r>
              <a:rPr lang="en-US" altLang="zh-CN" sz="2000" dirty="0" smtClean="0">
                <a:solidFill>
                  <a:schemeClr val="tx1"/>
                </a:solidFill>
                <a:ea typeface="楷体_GB2312" pitchFamily="1" charset="-122"/>
              </a:rPr>
              <a:t>Queue{</a:t>
            </a:r>
            <a:endParaRPr lang="en-US" altLang="zh-CN" sz="2000" dirty="0">
              <a:solidFill>
                <a:schemeClr val="tx1"/>
              </a:solidFill>
              <a:ea typeface="楷体_GB2312" pitchFamily="1" charset="-122"/>
            </a:endParaRPr>
          </a:p>
          <a:p>
            <a:endParaRPr lang="en-US" altLang="zh-CN" sz="2000" dirty="0">
              <a:solidFill>
                <a:schemeClr val="tx1"/>
              </a:solidFill>
              <a:ea typeface="楷体_GB2312" pitchFamily="1" charset="-122"/>
            </a:endParaRPr>
          </a:p>
          <a:p>
            <a:r>
              <a:rPr lang="en-US" altLang="zh-CN" sz="2000" dirty="0">
                <a:solidFill>
                  <a:schemeClr val="tx1"/>
                </a:solidFill>
                <a:ea typeface="楷体_GB2312" pitchFamily="1" charset="-122"/>
              </a:rPr>
              <a:t>     </a:t>
            </a:r>
            <a:r>
              <a:rPr lang="en-US" altLang="zh-CN" sz="2000" dirty="0" smtClean="0">
                <a:solidFill>
                  <a:schemeClr val="tx1"/>
                </a:solidFill>
                <a:ea typeface="楷体_GB2312" pitchFamily="1" charset="-122"/>
              </a:rPr>
              <a:t>Queue(); </a:t>
            </a:r>
            <a:endParaRPr lang="en-US" altLang="zh-CN" sz="2000" dirty="0">
              <a:solidFill>
                <a:schemeClr val="tx1"/>
              </a:solidFill>
              <a:ea typeface="楷体_GB2312" pitchFamily="1" charset="-122"/>
            </a:endParaRPr>
          </a:p>
          <a:p>
            <a:r>
              <a:rPr lang="en-US" altLang="zh-CN" sz="2000" dirty="0">
                <a:solidFill>
                  <a:schemeClr val="tx1"/>
                </a:solidFill>
                <a:ea typeface="楷体_GB2312" pitchFamily="1" charset="-122"/>
              </a:rPr>
              <a:t> </a:t>
            </a:r>
            <a:endParaRPr lang="en-US" altLang="zh-CN" sz="2000" dirty="0">
              <a:solidFill>
                <a:schemeClr val="tx1"/>
              </a:solidFill>
              <a:ea typeface="楷体_GB2312" pitchFamily="1" charset="-122"/>
            </a:endParaRPr>
          </a:p>
          <a:p>
            <a:r>
              <a:rPr lang="en-US" altLang="zh-CN" sz="2000" dirty="0">
                <a:solidFill>
                  <a:schemeClr val="tx1"/>
                </a:solidFill>
                <a:ea typeface="楷体_GB2312" pitchFamily="1" charset="-122"/>
              </a:rPr>
              <a:t>     </a:t>
            </a:r>
            <a:r>
              <a:rPr lang="en-US" altLang="zh-CN" sz="2000" dirty="0">
                <a:solidFill>
                  <a:srgbClr val="0000FF"/>
                </a:solidFill>
                <a:ea typeface="楷体_GB2312" pitchFamily="1" charset="-122"/>
              </a:rPr>
              <a:t>Bool</a:t>
            </a:r>
            <a:r>
              <a:rPr lang="en-US" altLang="zh-CN" sz="2000" dirty="0">
                <a:ea typeface="楷体_GB2312" pitchFamily="1" charset="-122"/>
              </a:rPr>
              <a:t> </a:t>
            </a:r>
            <a:r>
              <a:rPr lang="en-US" altLang="zh-CN" sz="2000" dirty="0" smtClean="0">
                <a:solidFill>
                  <a:srgbClr val="FF0000"/>
                </a:solidFill>
                <a:ea typeface="楷体_GB2312" pitchFamily="1" charset="-122"/>
              </a:rPr>
              <a:t>Empty</a:t>
            </a:r>
            <a:r>
              <a:rPr lang="en-US" altLang="zh-CN" sz="2000" dirty="0">
                <a:solidFill>
                  <a:srgbClr val="FF0000"/>
                </a:solidFill>
                <a:ea typeface="楷体_GB2312" pitchFamily="1" charset="-122"/>
              </a:rPr>
              <a:t>()</a:t>
            </a:r>
            <a:endParaRPr lang="en-US" altLang="zh-CN" sz="2000" dirty="0">
              <a:solidFill>
                <a:srgbClr val="FF0000"/>
              </a:solidFill>
              <a:ea typeface="楷体_GB2312" pitchFamily="1" charset="-122"/>
            </a:endParaRPr>
          </a:p>
          <a:p>
            <a:endParaRPr lang="en-US" altLang="zh-CN" sz="2000" dirty="0">
              <a:ea typeface="楷体_GB2312" pitchFamily="1" charset="-122"/>
            </a:endParaRPr>
          </a:p>
          <a:p>
            <a:r>
              <a:rPr lang="en-US" altLang="zh-CN" sz="2000" dirty="0">
                <a:solidFill>
                  <a:schemeClr val="tx1"/>
                </a:solidFill>
                <a:ea typeface="楷体_GB2312" pitchFamily="1" charset="-122"/>
              </a:rPr>
              <a:t>     </a:t>
            </a:r>
            <a:r>
              <a:rPr lang="en-US" altLang="zh-CN" sz="2000" dirty="0">
                <a:solidFill>
                  <a:srgbClr val="0000FF"/>
                </a:solidFill>
                <a:ea typeface="楷体_GB2312" pitchFamily="1" charset="-122"/>
              </a:rPr>
              <a:t>Bool</a:t>
            </a:r>
            <a:r>
              <a:rPr lang="en-US" altLang="zh-CN" sz="2000" dirty="0">
                <a:ea typeface="楷体_GB2312" pitchFamily="1" charset="-122"/>
              </a:rPr>
              <a:t> </a:t>
            </a:r>
            <a:r>
              <a:rPr lang="en-US" altLang="zh-CN" sz="2000" dirty="0" smtClean="0">
                <a:solidFill>
                  <a:srgbClr val="FF0000"/>
                </a:solidFill>
                <a:ea typeface="楷体_GB2312" pitchFamily="1" charset="-122"/>
              </a:rPr>
              <a:t>Full</a:t>
            </a:r>
            <a:r>
              <a:rPr lang="en-US" altLang="zh-CN" sz="2000" dirty="0">
                <a:solidFill>
                  <a:srgbClr val="FF0000"/>
                </a:solidFill>
                <a:ea typeface="楷体_GB2312" pitchFamily="1" charset="-122"/>
              </a:rPr>
              <a:t>() </a:t>
            </a:r>
            <a:r>
              <a:rPr lang="en-US" altLang="zh-CN" dirty="0">
                <a:ea typeface="楷体_GB2312" pitchFamily="1" charset="-122"/>
              </a:rPr>
              <a:t> </a:t>
            </a:r>
            <a:endParaRPr lang="en-US" altLang="zh-CN" sz="2000" dirty="0">
              <a:ea typeface="楷体_GB2312" pitchFamily="1" charset="-122"/>
            </a:endParaRPr>
          </a:p>
          <a:p>
            <a:r>
              <a:rPr lang="en-US" altLang="zh-CN" sz="2000" dirty="0">
                <a:solidFill>
                  <a:schemeClr val="tx1"/>
                </a:solidFill>
                <a:ea typeface="楷体_GB2312" pitchFamily="1" charset="-122"/>
              </a:rPr>
              <a:t> </a:t>
            </a:r>
            <a:endParaRPr lang="en-US" altLang="zh-CN" sz="2000" dirty="0">
              <a:solidFill>
                <a:schemeClr val="tx1"/>
              </a:solidFill>
              <a:ea typeface="楷体_GB2312" pitchFamily="1" charset="-122"/>
            </a:endParaRPr>
          </a:p>
          <a:p>
            <a:r>
              <a:rPr lang="en-US" altLang="zh-CN" sz="2000" dirty="0">
                <a:solidFill>
                  <a:schemeClr val="tx1"/>
                </a:solidFill>
                <a:ea typeface="楷体_GB2312" pitchFamily="1" charset="-122"/>
              </a:rPr>
              <a:t>                                                           </a:t>
            </a:r>
            <a:endParaRPr lang="en-US" altLang="zh-CN" sz="2000" dirty="0">
              <a:solidFill>
                <a:schemeClr val="tx1"/>
              </a:solidFill>
              <a:ea typeface="楷体_GB2312" pitchFamily="1" charset="-122"/>
            </a:endParaRPr>
          </a:p>
          <a:p>
            <a:r>
              <a:rPr lang="zh-CN" altLang="en-US" sz="2000" dirty="0">
                <a:solidFill>
                  <a:schemeClr val="tx1"/>
                </a:solidFill>
                <a:ea typeface="楷体_GB2312" pitchFamily="1" charset="-122"/>
              </a:rPr>
              <a:t>  </a:t>
            </a:r>
            <a:r>
              <a:rPr lang="zh-CN" altLang="en-US" sz="2000" dirty="0" smtClean="0">
                <a:solidFill>
                  <a:schemeClr val="tx1"/>
                </a:solidFill>
                <a:ea typeface="楷体_GB2312" pitchFamily="1" charset="-122"/>
              </a:rPr>
              <a:t>   队列的</a:t>
            </a:r>
            <a:r>
              <a:rPr lang="zh-CN" altLang="en-US" sz="2000" dirty="0">
                <a:solidFill>
                  <a:schemeClr val="tx1"/>
                </a:solidFill>
                <a:ea typeface="楷体_GB2312" pitchFamily="1" charset="-122"/>
              </a:rPr>
              <a:t>数据成员</a:t>
            </a:r>
            <a:endParaRPr lang="zh-CN" altLang="en-US" sz="2000" dirty="0">
              <a:solidFill>
                <a:schemeClr val="tx1"/>
              </a:solidFill>
              <a:ea typeface="楷体_GB2312" pitchFamily="1" charset="-122"/>
            </a:endParaRPr>
          </a:p>
          <a:p>
            <a:r>
              <a:rPr lang="en-US" altLang="zh-CN" sz="2000" dirty="0" smtClean="0">
                <a:solidFill>
                  <a:schemeClr val="tx1"/>
                </a:solidFill>
              </a:rPr>
              <a:t>}</a:t>
            </a:r>
            <a:r>
              <a:rPr lang="zh-CN" altLang="en-US" sz="2000" dirty="0" smtClean="0">
                <a:solidFill>
                  <a:schemeClr val="tx1"/>
                </a:solidFill>
              </a:rPr>
              <a:t>；</a:t>
            </a:r>
            <a:endParaRPr lang="zh-CN" altLang="en-US" sz="2000" dirty="0">
              <a:solidFill>
                <a:schemeClr val="tx1"/>
              </a:solidFill>
            </a:endParaRPr>
          </a:p>
          <a:p>
            <a:pPr>
              <a:spcBef>
                <a:spcPct val="50000"/>
              </a:spcBef>
            </a:pPr>
            <a:endParaRPr lang="zh-CN" altLang="en-US" sz="2000" dirty="0">
              <a:solidFill>
                <a:schemeClr val="tx1"/>
              </a:solidFill>
            </a:endParaRPr>
          </a:p>
        </p:txBody>
      </p:sp>
      <p:sp>
        <p:nvSpPr>
          <p:cNvPr id="23557" name="矩形 10244"/>
          <p:cNvSpPr>
            <a:spLocks noChangeArrowheads="1"/>
          </p:cNvSpPr>
          <p:nvPr/>
        </p:nvSpPr>
        <p:spPr bwMode="auto">
          <a:xfrm>
            <a:off x="348748" y="1972840"/>
            <a:ext cx="5327823" cy="448049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marL="469900" indent="-4699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Font typeface="Wingdings" panose="05000000000000000000" pitchFamily="2" charset="2"/>
              <a:buNone/>
            </a:pPr>
            <a:r>
              <a:rPr lang="zh-CN" altLang="en-US" sz="2000" dirty="0" smtClean="0">
                <a:solidFill>
                  <a:schemeClr val="tx1"/>
                </a:solidFill>
                <a:latin typeface="楷体_GB2312" pitchFamily="1" charset="-122"/>
                <a:ea typeface="楷体_GB2312" pitchFamily="1" charset="-122"/>
              </a:rPr>
              <a:t>队列的</a:t>
            </a:r>
            <a:r>
              <a:rPr lang="zh-CN" altLang="en-US" sz="2000" dirty="0">
                <a:solidFill>
                  <a:schemeClr val="tx1"/>
                </a:solidFill>
                <a:latin typeface="楷体_GB2312" pitchFamily="1" charset="-122"/>
                <a:ea typeface="楷体_GB2312" pitchFamily="1" charset="-122"/>
              </a:rPr>
              <a:t>运算</a:t>
            </a:r>
            <a:endParaRPr lang="zh-CN" altLang="en-US" sz="2000" dirty="0">
              <a:solidFill>
                <a:schemeClr val="tx1"/>
              </a:solidFill>
              <a:latin typeface="楷体_GB2312" pitchFamily="1" charset="-122"/>
              <a:ea typeface="楷体_GB2312" pitchFamily="1" charset="-122"/>
            </a:endParaRPr>
          </a:p>
          <a:p>
            <a:pPr eaLnBrk="1" hangingPunct="1">
              <a:lnSpc>
                <a:spcPct val="80000"/>
              </a:lnSpc>
              <a:spcBef>
                <a:spcPct val="20000"/>
              </a:spcBef>
              <a:buClr>
                <a:schemeClr val="accent2"/>
              </a:buClr>
              <a:buFont typeface="Wingdings" panose="05000000000000000000" pitchFamily="2" charset="2"/>
              <a:buNone/>
            </a:pPr>
            <a:r>
              <a:rPr lang="en-US" altLang="zh-CN" sz="2000" dirty="0">
                <a:solidFill>
                  <a:schemeClr val="tx1"/>
                </a:solidFill>
                <a:latin typeface="楷体_GB2312" pitchFamily="1" charset="-122"/>
              </a:rPr>
              <a:t>(1)</a:t>
            </a:r>
            <a:r>
              <a:rPr lang="zh-CN" altLang="en-US" sz="2000" dirty="0" smtClean="0">
                <a:solidFill>
                  <a:schemeClr val="tx1"/>
                </a:solidFill>
                <a:latin typeface="楷体_GB2312" pitchFamily="1" charset="-122"/>
                <a:ea typeface="楷体_GB2312" pitchFamily="1" charset="-122"/>
              </a:rPr>
              <a:t>初始化：设置队列为空</a:t>
            </a:r>
            <a:r>
              <a:rPr lang="en-US" altLang="zh-CN" sz="2000" dirty="0" smtClean="0">
                <a:solidFill>
                  <a:schemeClr val="tx1"/>
                </a:solidFill>
                <a:latin typeface="楷体_GB2312" pitchFamily="1" charset="-122"/>
                <a:ea typeface="楷体_GB2312" pitchFamily="1" charset="-122"/>
              </a:rPr>
              <a:t>;</a:t>
            </a:r>
            <a:r>
              <a:rPr lang="zh-CN" altLang="en-US" sz="2000" dirty="0" smtClean="0">
                <a:solidFill>
                  <a:schemeClr val="tx1"/>
                </a:solidFill>
                <a:latin typeface="楷体_GB2312" pitchFamily="1" charset="-122"/>
                <a:ea typeface="楷体_GB2312" pitchFamily="1" charset="-122"/>
              </a:rPr>
              <a:t>                                         </a:t>
            </a:r>
            <a:endParaRPr lang="zh-CN" altLang="en-US" sz="2000" dirty="0">
              <a:solidFill>
                <a:schemeClr val="tx1"/>
              </a:solidFill>
              <a:latin typeface="楷体_GB2312" pitchFamily="1" charset="-122"/>
              <a:ea typeface="楷体_GB2312" pitchFamily="1" charset="-122"/>
            </a:endParaRPr>
          </a:p>
          <a:p>
            <a:pPr eaLnBrk="1" hangingPunct="1">
              <a:lnSpc>
                <a:spcPct val="80000"/>
              </a:lnSpc>
              <a:spcBef>
                <a:spcPct val="20000"/>
              </a:spcBef>
              <a:buClr>
                <a:schemeClr val="accent2"/>
              </a:buClr>
              <a:buFont typeface="Wingdings" panose="05000000000000000000" pitchFamily="2" charset="2"/>
              <a:buNone/>
            </a:pPr>
            <a:r>
              <a:rPr lang="en-US" altLang="zh-CN" sz="2000" dirty="0">
                <a:solidFill>
                  <a:schemeClr val="tx1"/>
                </a:solidFill>
                <a:latin typeface="楷体_GB2312" pitchFamily="1" charset="-122"/>
              </a:rPr>
              <a:t>(2)</a:t>
            </a:r>
            <a:r>
              <a:rPr lang="zh-CN" altLang="en-US" sz="2000" dirty="0" smtClean="0">
                <a:solidFill>
                  <a:srgbClr val="FF0000"/>
                </a:solidFill>
                <a:latin typeface="楷体_GB2312" pitchFamily="1" charset="-122"/>
                <a:ea typeface="楷体_GB2312" pitchFamily="1" charset="-122"/>
              </a:rPr>
              <a:t>判断</a:t>
            </a:r>
            <a:r>
              <a:rPr lang="zh-CN" altLang="en-US" sz="2000" dirty="0">
                <a:solidFill>
                  <a:srgbClr val="FF0000"/>
                </a:solidFill>
                <a:latin typeface="楷体_GB2312" pitchFamily="1" charset="-122"/>
                <a:ea typeface="楷体_GB2312" pitchFamily="1" charset="-122"/>
              </a:rPr>
              <a:t>队列</a:t>
            </a:r>
            <a:r>
              <a:rPr lang="zh-CN" altLang="en-US" sz="2000" dirty="0" smtClean="0">
                <a:solidFill>
                  <a:srgbClr val="FF0000"/>
                </a:solidFill>
                <a:latin typeface="楷体_GB2312" pitchFamily="1" charset="-122"/>
                <a:ea typeface="楷体_GB2312" pitchFamily="1" charset="-122"/>
              </a:rPr>
              <a:t>为</a:t>
            </a:r>
            <a:r>
              <a:rPr lang="zh-CN" altLang="en-US" sz="2000" dirty="0">
                <a:solidFill>
                  <a:srgbClr val="FF0000"/>
                </a:solidFill>
                <a:latin typeface="楷体_GB2312" pitchFamily="1" charset="-122"/>
                <a:ea typeface="楷体_GB2312" pitchFamily="1" charset="-122"/>
              </a:rPr>
              <a:t>空：</a:t>
            </a:r>
            <a:endParaRPr lang="zh-CN" altLang="en-US" sz="2000" dirty="0">
              <a:solidFill>
                <a:srgbClr val="FF0000"/>
              </a:solidFill>
              <a:latin typeface="楷体_GB2312" pitchFamily="1" charset="-122"/>
              <a:ea typeface="楷体_GB2312" pitchFamily="1" charset="-122"/>
            </a:endParaRPr>
          </a:p>
          <a:p>
            <a:pPr eaLnBrk="1" hangingPunct="1">
              <a:lnSpc>
                <a:spcPct val="80000"/>
              </a:lnSpc>
              <a:spcBef>
                <a:spcPct val="20000"/>
              </a:spcBef>
              <a:buClr>
                <a:schemeClr val="accent2"/>
              </a:buClr>
              <a:buFont typeface="Wingdings" panose="05000000000000000000" pitchFamily="2" charset="2"/>
              <a:buNone/>
            </a:pPr>
            <a:r>
              <a:rPr lang="zh-CN" altLang="en-US" sz="2000" dirty="0">
                <a:solidFill>
                  <a:schemeClr val="tx1"/>
                </a:solidFill>
                <a:latin typeface="楷体_GB2312" pitchFamily="1" charset="-122"/>
                <a:ea typeface="楷体_GB2312" pitchFamily="1" charset="-122"/>
              </a:rPr>
              <a:t>     若为空，则返回</a:t>
            </a:r>
            <a:r>
              <a:rPr lang="en-US" altLang="zh-CN" sz="2000" dirty="0">
                <a:solidFill>
                  <a:schemeClr val="tx1"/>
                </a:solidFill>
                <a:latin typeface="楷体_GB2312" pitchFamily="1" charset="-122"/>
              </a:rPr>
              <a:t>TRUE</a:t>
            </a:r>
            <a:r>
              <a:rPr lang="zh-CN" altLang="en-US" sz="2000" dirty="0">
                <a:solidFill>
                  <a:schemeClr val="tx1"/>
                </a:solidFill>
                <a:latin typeface="楷体_GB2312" pitchFamily="1" charset="-122"/>
                <a:ea typeface="楷体_GB2312" pitchFamily="1" charset="-122"/>
              </a:rPr>
              <a:t>，否则返回</a:t>
            </a:r>
            <a:r>
              <a:rPr lang="en-US" altLang="zh-CN" sz="2000" dirty="0">
                <a:solidFill>
                  <a:schemeClr val="tx1"/>
                </a:solidFill>
                <a:latin typeface="楷体_GB2312" pitchFamily="1" charset="-122"/>
              </a:rPr>
              <a:t>FALSE. </a:t>
            </a:r>
            <a:endParaRPr lang="en-US" altLang="zh-CN" sz="2000" dirty="0">
              <a:solidFill>
                <a:schemeClr val="tx1"/>
              </a:solidFill>
              <a:latin typeface="楷体_GB2312" pitchFamily="1" charset="-122"/>
            </a:endParaRPr>
          </a:p>
          <a:p>
            <a:pPr eaLnBrk="1" hangingPunct="1">
              <a:lnSpc>
                <a:spcPct val="80000"/>
              </a:lnSpc>
              <a:spcBef>
                <a:spcPct val="20000"/>
              </a:spcBef>
              <a:buClr>
                <a:schemeClr val="accent2"/>
              </a:buClr>
              <a:buFont typeface="Wingdings" panose="05000000000000000000" pitchFamily="2" charset="2"/>
              <a:buNone/>
            </a:pPr>
            <a:r>
              <a:rPr lang="en-US" altLang="zh-CN" sz="2000" dirty="0">
                <a:solidFill>
                  <a:schemeClr val="tx1"/>
                </a:solidFill>
                <a:latin typeface="楷体_GB2312" pitchFamily="1" charset="-122"/>
              </a:rPr>
              <a:t>(3)</a:t>
            </a:r>
            <a:r>
              <a:rPr lang="zh-CN" altLang="en-US" sz="2000" dirty="0" smtClean="0">
                <a:solidFill>
                  <a:srgbClr val="FF0000"/>
                </a:solidFill>
                <a:latin typeface="楷体_GB2312" pitchFamily="1" charset="-122"/>
                <a:ea typeface="楷体_GB2312" pitchFamily="1" charset="-122"/>
              </a:rPr>
              <a:t>判断队列为</a:t>
            </a:r>
            <a:r>
              <a:rPr lang="zh-CN" altLang="en-US" sz="2000" dirty="0">
                <a:solidFill>
                  <a:srgbClr val="FF0000"/>
                </a:solidFill>
                <a:latin typeface="楷体_GB2312" pitchFamily="1" charset="-122"/>
                <a:ea typeface="楷体_GB2312" pitchFamily="1" charset="-122"/>
              </a:rPr>
              <a:t>满：</a:t>
            </a:r>
            <a:endParaRPr lang="zh-CN" altLang="en-US" sz="2000" dirty="0">
              <a:solidFill>
                <a:srgbClr val="FF0000"/>
              </a:solidFill>
              <a:latin typeface="楷体_GB2312" pitchFamily="1" charset="-122"/>
              <a:ea typeface="楷体_GB2312" pitchFamily="1" charset="-122"/>
            </a:endParaRPr>
          </a:p>
          <a:p>
            <a:pPr eaLnBrk="1" hangingPunct="1">
              <a:lnSpc>
                <a:spcPct val="80000"/>
              </a:lnSpc>
              <a:spcBef>
                <a:spcPct val="20000"/>
              </a:spcBef>
              <a:buClr>
                <a:schemeClr val="accent2"/>
              </a:buClr>
              <a:buFont typeface="Wingdings" panose="05000000000000000000" pitchFamily="2" charset="2"/>
              <a:buNone/>
            </a:pPr>
            <a:r>
              <a:rPr lang="zh-CN" altLang="en-US" sz="2000" dirty="0">
                <a:solidFill>
                  <a:schemeClr val="tx1"/>
                </a:solidFill>
                <a:latin typeface="楷体_GB2312" pitchFamily="1" charset="-122"/>
                <a:ea typeface="楷体_GB2312" pitchFamily="1" charset="-122"/>
              </a:rPr>
              <a:t>     若为满，则返回</a:t>
            </a:r>
            <a:r>
              <a:rPr lang="en-US" altLang="zh-CN" sz="2000" dirty="0">
                <a:solidFill>
                  <a:schemeClr val="tx1"/>
                </a:solidFill>
                <a:latin typeface="楷体_GB2312" pitchFamily="1" charset="-122"/>
              </a:rPr>
              <a:t>TRUE</a:t>
            </a:r>
            <a:r>
              <a:rPr lang="zh-CN" altLang="en-US" sz="2000" dirty="0">
                <a:solidFill>
                  <a:schemeClr val="tx1"/>
                </a:solidFill>
                <a:latin typeface="楷体_GB2312" pitchFamily="1" charset="-122"/>
                <a:ea typeface="楷体_GB2312" pitchFamily="1" charset="-122"/>
              </a:rPr>
              <a:t>，否则返回</a:t>
            </a:r>
            <a:r>
              <a:rPr lang="en-US" altLang="zh-CN" sz="2000" dirty="0">
                <a:solidFill>
                  <a:schemeClr val="tx1"/>
                </a:solidFill>
                <a:latin typeface="楷体_GB2312" pitchFamily="1" charset="-122"/>
              </a:rPr>
              <a:t>FALSE. </a:t>
            </a:r>
            <a:endParaRPr lang="en-US" altLang="zh-CN" sz="2000" dirty="0">
              <a:solidFill>
                <a:schemeClr val="tx1"/>
              </a:solidFill>
              <a:latin typeface="楷体_GB2312" pitchFamily="1" charset="-122"/>
            </a:endParaRPr>
          </a:p>
          <a:p>
            <a:pPr eaLnBrk="1" hangingPunct="1">
              <a:lnSpc>
                <a:spcPct val="80000"/>
              </a:lnSpc>
              <a:spcBef>
                <a:spcPct val="20000"/>
              </a:spcBef>
              <a:buClr>
                <a:schemeClr val="accent2"/>
              </a:buClr>
              <a:buFont typeface="Wingdings" panose="05000000000000000000" pitchFamily="2" charset="2"/>
              <a:buNone/>
            </a:pPr>
            <a:r>
              <a:rPr lang="en-US" altLang="zh-CN" sz="2000" dirty="0">
                <a:solidFill>
                  <a:schemeClr val="tx1"/>
                </a:solidFill>
                <a:latin typeface="楷体_GB2312" pitchFamily="1" charset="-122"/>
              </a:rPr>
              <a:t>(4)</a:t>
            </a:r>
            <a:r>
              <a:rPr lang="zh-CN" altLang="en-US" sz="2000" dirty="0">
                <a:solidFill>
                  <a:schemeClr val="tx1"/>
                </a:solidFill>
                <a:latin typeface="楷体_GB2312" pitchFamily="1" charset="-122"/>
                <a:ea typeface="楷体_GB2312" pitchFamily="1" charset="-122"/>
              </a:rPr>
              <a:t>取队头元素：取出队头元素</a:t>
            </a:r>
            <a:r>
              <a:rPr lang="en-US" altLang="zh-CN" sz="2000" dirty="0">
                <a:solidFill>
                  <a:schemeClr val="tx1"/>
                </a:solidFill>
                <a:latin typeface="楷体_GB2312" pitchFamily="1" charset="-122"/>
                <a:ea typeface="楷体_GB2312" pitchFamily="1" charset="-122"/>
              </a:rPr>
              <a:t>;</a:t>
            </a:r>
            <a:endParaRPr lang="zh-CN" altLang="en-US" sz="2000" dirty="0">
              <a:solidFill>
                <a:schemeClr val="tx1"/>
              </a:solidFill>
              <a:latin typeface="楷体_GB2312" pitchFamily="1" charset="-122"/>
              <a:ea typeface="楷体_GB2312" pitchFamily="1" charset="-122"/>
            </a:endParaRPr>
          </a:p>
          <a:p>
            <a:pPr eaLnBrk="1" hangingPunct="1">
              <a:lnSpc>
                <a:spcPct val="80000"/>
              </a:lnSpc>
              <a:spcBef>
                <a:spcPct val="20000"/>
              </a:spcBef>
              <a:buClr>
                <a:schemeClr val="accent2"/>
              </a:buClr>
              <a:buFont typeface="Wingdings" panose="05000000000000000000" pitchFamily="2" charset="2"/>
              <a:buNone/>
            </a:pPr>
            <a:r>
              <a:rPr lang="zh-CN" altLang="en-US" sz="2000" dirty="0">
                <a:solidFill>
                  <a:schemeClr val="tx1"/>
                </a:solidFill>
                <a:latin typeface="楷体_GB2312" pitchFamily="1" charset="-122"/>
                <a:ea typeface="楷体_GB2312" pitchFamily="1" charset="-122"/>
              </a:rPr>
              <a:t>     条件：队列不空。 </a:t>
            </a:r>
            <a:endParaRPr lang="zh-CN" altLang="en-US" sz="2000" dirty="0">
              <a:solidFill>
                <a:schemeClr val="tx1"/>
              </a:solidFill>
              <a:latin typeface="楷体_GB2312" pitchFamily="1" charset="-122"/>
              <a:ea typeface="楷体_GB2312" pitchFamily="1" charset="-122"/>
            </a:endParaRPr>
          </a:p>
          <a:p>
            <a:pPr eaLnBrk="1" hangingPunct="1">
              <a:lnSpc>
                <a:spcPct val="80000"/>
              </a:lnSpc>
              <a:spcBef>
                <a:spcPct val="20000"/>
              </a:spcBef>
              <a:buClr>
                <a:schemeClr val="accent2"/>
              </a:buClr>
              <a:buFont typeface="Wingdings" panose="05000000000000000000" pitchFamily="2" charset="2"/>
              <a:buNone/>
            </a:pPr>
            <a:r>
              <a:rPr lang="zh-CN" altLang="en-US" sz="2000" dirty="0">
                <a:solidFill>
                  <a:schemeClr val="tx1"/>
                </a:solidFill>
                <a:latin typeface="楷体_GB2312" pitchFamily="1" charset="-122"/>
                <a:ea typeface="楷体_GB2312" pitchFamily="1" charset="-122"/>
              </a:rPr>
              <a:t>     否则，</a:t>
            </a:r>
            <a:r>
              <a:rPr lang="zh-CN" altLang="en-US" sz="2000" dirty="0" smtClean="0">
                <a:solidFill>
                  <a:schemeClr val="tx1"/>
                </a:solidFill>
                <a:latin typeface="楷体_GB2312" pitchFamily="1" charset="-122"/>
                <a:ea typeface="楷体_GB2312" pitchFamily="1" charset="-122"/>
              </a:rPr>
              <a:t>应明确</a:t>
            </a:r>
            <a:r>
              <a:rPr lang="zh-CN" altLang="en-US" sz="2000" dirty="0">
                <a:solidFill>
                  <a:schemeClr val="tx1"/>
                </a:solidFill>
                <a:latin typeface="楷体_GB2312" pitchFamily="1" charset="-122"/>
                <a:ea typeface="楷体_GB2312" pitchFamily="1" charset="-122"/>
              </a:rPr>
              <a:t>给出标识，以便</a:t>
            </a:r>
            <a:r>
              <a:rPr lang="zh-CN" altLang="en-US" sz="2000" dirty="0" smtClean="0">
                <a:solidFill>
                  <a:schemeClr val="tx1"/>
                </a:solidFill>
                <a:latin typeface="楷体_GB2312" pitchFamily="1" charset="-122"/>
                <a:ea typeface="楷体_GB2312" pitchFamily="1" charset="-122"/>
              </a:rPr>
              <a:t>程序处理</a:t>
            </a:r>
            <a:r>
              <a:rPr lang="en-US" altLang="zh-CN" sz="2000" dirty="0">
                <a:solidFill>
                  <a:schemeClr val="tx1"/>
                </a:solidFill>
                <a:latin typeface="楷体_GB2312" pitchFamily="1" charset="-122"/>
                <a:ea typeface="楷体_GB2312" pitchFamily="1" charset="-122"/>
              </a:rPr>
              <a:t>.</a:t>
            </a:r>
            <a:endParaRPr lang="zh-CN" altLang="en-US" sz="2000" dirty="0">
              <a:solidFill>
                <a:schemeClr val="tx1"/>
              </a:solidFill>
              <a:latin typeface="楷体_GB2312" pitchFamily="1" charset="-122"/>
              <a:ea typeface="楷体_GB2312" pitchFamily="1" charset="-122"/>
            </a:endParaRPr>
          </a:p>
          <a:p>
            <a:pPr>
              <a:spcBef>
                <a:spcPct val="20000"/>
              </a:spcBef>
              <a:buClr>
                <a:schemeClr val="accent2"/>
              </a:buClr>
              <a:buFont typeface="Wingdings" panose="05000000000000000000" pitchFamily="2" charset="2"/>
              <a:buNone/>
            </a:pPr>
            <a:r>
              <a:rPr lang="en-US" altLang="zh-CN" sz="2000" dirty="0">
                <a:solidFill>
                  <a:schemeClr val="tx1"/>
                </a:solidFill>
                <a:latin typeface="楷体_GB2312" pitchFamily="1" charset="-122"/>
              </a:rPr>
              <a:t>(5)</a:t>
            </a:r>
            <a:r>
              <a:rPr lang="zh-CN" altLang="en-US" sz="2000" dirty="0">
                <a:solidFill>
                  <a:schemeClr val="tx1"/>
                </a:solidFill>
                <a:latin typeface="楷体_GB2312" pitchFamily="1" charset="-122"/>
                <a:ea typeface="楷体_GB2312" pitchFamily="1" charset="-122"/>
              </a:rPr>
              <a:t>入队：将元素入队，即放到队列的尾部</a:t>
            </a:r>
            <a:endParaRPr lang="zh-CN" altLang="en-US" sz="2000" dirty="0">
              <a:solidFill>
                <a:schemeClr val="tx1"/>
              </a:solidFill>
              <a:latin typeface="楷体_GB2312" pitchFamily="1" charset="-122"/>
              <a:ea typeface="楷体_GB2312" pitchFamily="1" charset="-122"/>
            </a:endParaRPr>
          </a:p>
          <a:p>
            <a:pPr>
              <a:spcBef>
                <a:spcPct val="20000"/>
              </a:spcBef>
              <a:buClr>
                <a:schemeClr val="accent2"/>
              </a:buClr>
              <a:buFont typeface="Wingdings" panose="05000000000000000000" pitchFamily="2" charset="2"/>
              <a:buNone/>
            </a:pPr>
            <a:r>
              <a:rPr lang="zh-CN" altLang="en-US" sz="2000" dirty="0">
                <a:solidFill>
                  <a:schemeClr val="tx1"/>
                </a:solidFill>
                <a:latin typeface="楷体_GB2312" pitchFamily="1" charset="-122"/>
                <a:ea typeface="楷体_GB2312" pitchFamily="1" charset="-122"/>
              </a:rPr>
              <a:t>     如果队列满，怎样处理？ </a:t>
            </a:r>
            <a:endParaRPr lang="zh-CN" altLang="en-US" sz="2000" dirty="0">
              <a:solidFill>
                <a:schemeClr val="tx1"/>
              </a:solidFill>
              <a:latin typeface="楷体_GB2312" pitchFamily="1" charset="-122"/>
              <a:ea typeface="楷体_GB2312" pitchFamily="1" charset="-122"/>
            </a:endParaRPr>
          </a:p>
          <a:p>
            <a:pPr>
              <a:spcBef>
                <a:spcPct val="20000"/>
              </a:spcBef>
              <a:buClr>
                <a:schemeClr val="accent2"/>
              </a:buClr>
              <a:buFont typeface="Wingdings" panose="05000000000000000000" pitchFamily="2" charset="2"/>
              <a:buNone/>
            </a:pPr>
            <a:r>
              <a:rPr lang="en-US" altLang="zh-CN" sz="2000" dirty="0">
                <a:solidFill>
                  <a:schemeClr val="tx1"/>
                </a:solidFill>
                <a:latin typeface="楷体_GB2312" pitchFamily="1" charset="-122"/>
              </a:rPr>
              <a:t>(6)</a:t>
            </a:r>
            <a:r>
              <a:rPr lang="zh-CN" altLang="en-US" sz="2000" dirty="0">
                <a:solidFill>
                  <a:schemeClr val="tx1"/>
                </a:solidFill>
                <a:latin typeface="楷体_GB2312" pitchFamily="1" charset="-122"/>
                <a:ea typeface="楷体_GB2312" pitchFamily="1" charset="-122"/>
              </a:rPr>
              <a:t>出队：删除当前队头的元素</a:t>
            </a:r>
            <a:endParaRPr lang="zh-CN" altLang="en-US" sz="2000" dirty="0">
              <a:solidFill>
                <a:schemeClr val="tx1"/>
              </a:solidFill>
              <a:latin typeface="楷体_GB2312" pitchFamily="1" charset="-122"/>
              <a:ea typeface="楷体_GB2312" pitchFamily="1" charset="-122"/>
            </a:endParaRPr>
          </a:p>
          <a:p>
            <a:pPr>
              <a:spcBef>
                <a:spcPct val="20000"/>
              </a:spcBef>
              <a:buClr>
                <a:schemeClr val="accent2"/>
              </a:buClr>
              <a:buFont typeface="Wingdings" panose="05000000000000000000" pitchFamily="2" charset="2"/>
              <a:buNone/>
            </a:pPr>
            <a:r>
              <a:rPr lang="zh-CN" altLang="en-US" sz="2000" dirty="0">
                <a:solidFill>
                  <a:schemeClr val="tx1"/>
                </a:solidFill>
                <a:latin typeface="楷体_GB2312" pitchFamily="1" charset="-122"/>
                <a:ea typeface="楷体_GB2312" pitchFamily="1" charset="-122"/>
              </a:rPr>
              <a:t>     如因为队列空而不能进行，应怎样处理？</a:t>
            </a:r>
            <a:endParaRPr lang="zh-CN" altLang="en-US" sz="2000" dirty="0">
              <a:solidFill>
                <a:schemeClr val="tx1"/>
              </a:solidFill>
              <a:latin typeface="楷体_GB2312" pitchFamily="1" charset="-122"/>
              <a:ea typeface="楷体_GB2312" pitchFamily="1" charset="-122"/>
            </a:endParaRPr>
          </a:p>
        </p:txBody>
      </p:sp>
      <p:sp>
        <p:nvSpPr>
          <p:cNvPr id="10246" name="直接连接符 10245"/>
          <p:cNvSpPr>
            <a:spLocks noChangeShapeType="1"/>
          </p:cNvSpPr>
          <p:nvPr/>
        </p:nvSpPr>
        <p:spPr bwMode="auto">
          <a:xfrm>
            <a:off x="2364873" y="2908448"/>
            <a:ext cx="3816350" cy="1008063"/>
          </a:xfrm>
          <a:prstGeom prst="line">
            <a:avLst/>
          </a:prstGeom>
          <a:noFill/>
          <a:ln w="38100" cmpd="dbl">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47" name="文本框 10246"/>
          <p:cNvSpPr txBox="1">
            <a:spLocks noChangeArrowheads="1"/>
          </p:cNvSpPr>
          <p:nvPr/>
        </p:nvSpPr>
        <p:spPr bwMode="auto">
          <a:xfrm>
            <a:off x="3012573" y="2620912"/>
            <a:ext cx="2520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just">
              <a:spcBef>
                <a:spcPct val="50000"/>
              </a:spcBef>
            </a:pPr>
            <a:r>
              <a:rPr lang="zh-CN" altLang="en-US" dirty="0">
                <a:solidFill>
                  <a:srgbClr val="FF0000"/>
                </a:solidFill>
                <a:latin typeface="Arial" panose="020B0604020202020204" pitchFamily="34" charset="0"/>
              </a:rPr>
              <a:t>判断为空的函数</a:t>
            </a:r>
            <a:endParaRPr lang="zh-CN" altLang="en-US" dirty="0">
              <a:solidFill>
                <a:srgbClr val="FF0000"/>
              </a:solidFill>
              <a:latin typeface="Arial" panose="020B0604020202020204" pitchFamily="34" charset="0"/>
            </a:endParaRPr>
          </a:p>
        </p:txBody>
      </p:sp>
      <p:sp>
        <p:nvSpPr>
          <p:cNvPr id="10248" name="直接连接符 10247"/>
          <p:cNvSpPr>
            <a:spLocks noChangeShapeType="1"/>
          </p:cNvSpPr>
          <p:nvPr/>
        </p:nvSpPr>
        <p:spPr bwMode="auto">
          <a:xfrm>
            <a:off x="2291848" y="3484711"/>
            <a:ext cx="3889375" cy="1152525"/>
          </a:xfrm>
          <a:prstGeom prst="line">
            <a:avLst/>
          </a:prstGeom>
          <a:noFill/>
          <a:ln w="38100" cmpd="dbl">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49" name="文本框 10248"/>
          <p:cNvSpPr txBox="1">
            <a:spLocks noChangeArrowheads="1"/>
          </p:cNvSpPr>
          <p:nvPr/>
        </p:nvSpPr>
        <p:spPr bwMode="auto">
          <a:xfrm>
            <a:off x="2442410" y="3270225"/>
            <a:ext cx="2520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just">
              <a:spcBef>
                <a:spcPct val="50000"/>
              </a:spcBef>
            </a:pPr>
            <a:r>
              <a:rPr lang="zh-CN" altLang="en-US" dirty="0">
                <a:solidFill>
                  <a:srgbClr val="FF0000"/>
                </a:solidFill>
                <a:latin typeface="Arial" panose="020B0604020202020204" pitchFamily="34" charset="0"/>
              </a:rPr>
              <a:t>判断为满的函数</a:t>
            </a:r>
            <a:endParaRPr lang="zh-CN" altLang="en-US" dirty="0">
              <a:solidFill>
                <a:srgbClr val="FF0000"/>
              </a:solidFill>
              <a:latin typeface="Arial" panose="020B0604020202020204" pitchFamily="34" charset="0"/>
            </a:endParaRPr>
          </a:p>
        </p:txBody>
      </p:sp>
      <p:sp>
        <p:nvSpPr>
          <p:cNvPr id="10250" name="文本框 10249"/>
          <p:cNvSpPr txBox="1">
            <a:spLocks noChangeArrowheads="1"/>
          </p:cNvSpPr>
          <p:nvPr/>
        </p:nvSpPr>
        <p:spPr bwMode="auto">
          <a:xfrm>
            <a:off x="7621085" y="3717032"/>
            <a:ext cx="9731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just">
              <a:spcBef>
                <a:spcPct val="50000"/>
              </a:spcBef>
            </a:pPr>
            <a:r>
              <a:rPr lang="en-US" altLang="zh-CN" dirty="0" err="1">
                <a:solidFill>
                  <a:srgbClr val="FF0000"/>
                </a:solidFill>
                <a:latin typeface="Arial" panose="020B0604020202020204" pitchFamily="34" charset="0"/>
              </a:rPr>
              <a:t>const</a:t>
            </a:r>
            <a:r>
              <a:rPr lang="en-US" altLang="zh-CN" dirty="0">
                <a:solidFill>
                  <a:srgbClr val="FF0000"/>
                </a:solidFill>
                <a:latin typeface="Arial" panose="020B0604020202020204" pitchFamily="34" charset="0"/>
              </a:rPr>
              <a:t>;</a:t>
            </a:r>
            <a:endParaRPr lang="zh-CN" altLang="en-US" dirty="0">
              <a:solidFill>
                <a:srgbClr val="FF0000"/>
              </a:solidFill>
              <a:latin typeface="Arial" panose="020B0604020202020204" pitchFamily="34" charset="0"/>
            </a:endParaRPr>
          </a:p>
        </p:txBody>
      </p:sp>
      <p:sp>
        <p:nvSpPr>
          <p:cNvPr id="10251" name="文本框 10250"/>
          <p:cNvSpPr txBox="1">
            <a:spLocks noChangeArrowheads="1"/>
          </p:cNvSpPr>
          <p:nvPr/>
        </p:nvSpPr>
        <p:spPr bwMode="auto">
          <a:xfrm>
            <a:off x="7343279" y="4293096"/>
            <a:ext cx="9731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accent2"/>
                </a:solidFill>
                <a:latin typeface="Times New Roman" panose="02020603050405020304" pitchFamily="18" charset="0"/>
                <a:ea typeface="宋体" panose="02010600030101010101" pitchFamily="2" charset="-122"/>
              </a:defRPr>
            </a:lvl9pPr>
          </a:lstStyle>
          <a:p>
            <a:pPr algn="just">
              <a:spcBef>
                <a:spcPct val="50000"/>
              </a:spcBef>
            </a:pPr>
            <a:r>
              <a:rPr lang="en-US" altLang="zh-CN" dirty="0" err="1">
                <a:solidFill>
                  <a:srgbClr val="FF0000"/>
                </a:solidFill>
                <a:latin typeface="Arial" panose="020B0604020202020204" pitchFamily="34" charset="0"/>
              </a:rPr>
              <a:t>const</a:t>
            </a:r>
            <a:r>
              <a:rPr lang="en-US" altLang="zh-CN" dirty="0">
                <a:solidFill>
                  <a:srgbClr val="FF0000"/>
                </a:solidFill>
                <a:latin typeface="Arial" panose="020B0604020202020204" pitchFamily="34" charset="0"/>
              </a:rPr>
              <a:t>;</a:t>
            </a:r>
            <a:endParaRPr lang="zh-CN" altLang="en-US" dirty="0">
              <a:solidFill>
                <a:srgbClr val="FF0000"/>
              </a:solidFill>
              <a:latin typeface="Arial" panose="020B0604020202020204" pitchFamily="34" charset="0"/>
            </a:endParaRPr>
          </a:p>
        </p:txBody>
      </p:sp>
      <p:grpSp>
        <p:nvGrpSpPr>
          <p:cNvPr id="21" name="组合 20"/>
          <p:cNvGrpSpPr/>
          <p:nvPr/>
        </p:nvGrpSpPr>
        <p:grpSpPr>
          <a:xfrm>
            <a:off x="555639" y="100392"/>
            <a:ext cx="6248386" cy="661941"/>
            <a:chOff x="555639" y="100392"/>
            <a:chExt cx="6248386" cy="661941"/>
          </a:xfrm>
        </p:grpSpPr>
        <p:sp>
          <p:nvSpPr>
            <p:cNvPr id="22" name="Freeform 5"/>
            <p:cNvSpPr/>
            <p:nvPr/>
          </p:nvSpPr>
          <p:spPr bwMode="auto">
            <a:xfrm>
              <a:off x="555639" y="100392"/>
              <a:ext cx="801702" cy="63798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23" name="TextBox 6"/>
            <p:cNvSpPr txBox="1">
              <a:spLocks noChangeArrowheads="1"/>
            </p:cNvSpPr>
            <p:nvPr/>
          </p:nvSpPr>
          <p:spPr bwMode="auto">
            <a:xfrm>
              <a:off x="555639" y="116026"/>
              <a:ext cx="6248386"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3.2 </a:t>
              </a:r>
              <a:r>
                <a:rPr lang="zh-CN" altLang="en-US" sz="3600" b="1" dirty="0" smtClean="0">
                  <a:latin typeface="黑体" panose="02010609060101010101" pitchFamily="49" charset="-122"/>
                  <a:ea typeface="黑体" panose="02010609060101010101" pitchFamily="49" charset="-122"/>
                </a:rPr>
                <a:t>队列</a:t>
              </a:r>
              <a:r>
                <a:rPr lang="zh-CN" altLang="en-US" sz="3600" b="1" dirty="0">
                  <a:latin typeface="黑体" panose="02010609060101010101" pitchFamily="49" charset="-122"/>
                  <a:ea typeface="黑体" panose="02010609060101010101" pitchFamily="49" charset="-122"/>
                </a:rPr>
                <a:t>的定义和</a:t>
              </a:r>
              <a:r>
                <a:rPr lang="zh-CN" altLang="en-US" sz="3600" b="1" dirty="0" smtClean="0">
                  <a:latin typeface="黑体" panose="02010609060101010101" pitchFamily="49" charset="-122"/>
                  <a:ea typeface="黑体" panose="02010609060101010101" pitchFamily="49" charset="-122"/>
                </a:rPr>
                <a:t>运算</a:t>
              </a:r>
              <a:endParaRPr lang="zh-CN" altLang="en-US" sz="3600" b="1" dirty="0">
                <a:latin typeface="黑体" panose="02010609060101010101" pitchFamily="49" charset="-122"/>
                <a:ea typeface="黑体" panose="02010609060101010101" pitchFamily="49" charset="-122"/>
              </a:endParaRPr>
            </a:p>
          </p:txBody>
        </p:sp>
        <p:pic>
          <p:nvPicPr>
            <p:cNvPr id="24" name="图片 23" descr="12.jpg"/>
            <p:cNvPicPr>
              <a:picLocks noChangeAspect="1"/>
            </p:cNvPicPr>
            <p:nvPr/>
          </p:nvPicPr>
          <p:blipFill>
            <a:blip r:embed="rId1" cstate="print"/>
            <a:stretch>
              <a:fillRect/>
            </a:stretch>
          </p:blipFill>
          <p:spPr>
            <a:xfrm>
              <a:off x="737681" y="244633"/>
              <a:ext cx="446172" cy="414954"/>
            </a:xfrm>
            <a:prstGeom prst="rect">
              <a:avLst/>
            </a:prstGeom>
          </p:spPr>
        </p:pic>
      </p:grpSp>
      <p:sp>
        <p:nvSpPr>
          <p:cNvPr id="25" name="标题 9217"/>
          <p:cNvSpPr txBox="1">
            <a:spLocks noChangeArrowheads="1"/>
          </p:cNvSpPr>
          <p:nvPr/>
        </p:nvSpPr>
        <p:spPr bwMode="auto">
          <a:xfrm>
            <a:off x="302840" y="764704"/>
            <a:ext cx="8229600" cy="660930"/>
          </a:xfrm>
          <a:prstGeom prst="rect">
            <a:avLst/>
          </a:prstGeom>
          <a:noFill/>
          <a:ln w="9525">
            <a:noFill/>
            <a:miter lim="800000"/>
          </a:ln>
        </p:spPr>
        <p:txBody>
          <a:bodyPr vert="horz" wrap="square" lIns="91440" tIns="45720" rIns="91440" bIns="46800" numCol="1" anchor="b" anchorCtr="0" compatLnSpc="1">
            <a:normAutofit/>
          </a:bodyPr>
          <a:lstStyle>
            <a:lvl1pPr algn="l" rtl="0" fontAlgn="base">
              <a:spcBef>
                <a:spcPct val="0"/>
              </a:spcBef>
              <a:spcAft>
                <a:spcPct val="0"/>
              </a:spcAft>
              <a:defRPr sz="3600" b="1" kern="1200" baseline="0">
                <a:solidFill>
                  <a:schemeClr val="tx1"/>
                </a:solidFill>
                <a:latin typeface="黑体" panose="02010609060101010101" pitchFamily="49" charset="-122"/>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a:lstStyle>
          <a:p>
            <a:pPr marL="342900" indent="-342900">
              <a:lnSpc>
                <a:spcPct val="80000"/>
              </a:lnSpc>
              <a:spcBef>
                <a:spcPct val="20000"/>
              </a:spcBef>
              <a:buClr>
                <a:srgbClr val="FF0000"/>
              </a:buClr>
              <a:buFont typeface="Wingdings" panose="05000000000000000000" pitchFamily="2" charset="2"/>
              <a:buChar char="Ø"/>
            </a:pPr>
            <a:r>
              <a:rPr lang="en-US" altLang="zh-CN" sz="2800" smtClean="0">
                <a:latin typeface="Times New Roman" panose="02020603050405020304" pitchFamily="18" charset="0"/>
                <a:ea typeface="仿宋" panose="02010609060101010101" pitchFamily="49" charset="-122"/>
                <a:cs typeface="+mn-cs"/>
              </a:rPr>
              <a:t>3.1.2  </a:t>
            </a:r>
            <a:r>
              <a:rPr lang="zh-CN" altLang="en-US" sz="2800" smtClean="0">
                <a:latin typeface="Times New Roman" panose="02020603050405020304" pitchFamily="18" charset="0"/>
                <a:ea typeface="仿宋" panose="02010609060101010101" pitchFamily="49" charset="-122"/>
                <a:cs typeface="+mn-cs"/>
              </a:rPr>
              <a:t>队列的运算</a:t>
            </a:r>
            <a:endParaRPr lang="zh-CN" altLang="en-US" sz="2800" dirty="0">
              <a:latin typeface="Times New Roman" panose="02020603050405020304" pitchFamily="18" charset="0"/>
              <a:ea typeface="仿宋" panose="02010609060101010101" pitchFamily="49" charset="-122"/>
              <a:cs typeface="+mn-cs"/>
            </a:endParaRPr>
          </a:p>
        </p:txBody>
      </p:sp>
      <p:sp>
        <p:nvSpPr>
          <p:cNvPr id="3" name="灯片编号占位符 2"/>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0244">
                                            <p:bg/>
                                          </p:spTgt>
                                        </p:tgtEl>
                                        <p:attrNameLst>
                                          <p:attrName>style.visibility</p:attrName>
                                        </p:attrNameLst>
                                      </p:cBhvr>
                                      <p:to>
                                        <p:strVal val="visible"/>
                                      </p:to>
                                    </p:set>
                                    <p:animEffect transition="in" filter="blinds(horizontal)">
                                      <p:cBhvr>
                                        <p:cTn id="11" dur="500"/>
                                        <p:tgtEl>
                                          <p:spTgt spid="10244">
                                            <p:bg/>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0244">
                                            <p:txEl>
                                              <p:pRg st="0" end="0"/>
                                            </p:txEl>
                                          </p:spTgt>
                                        </p:tgtEl>
                                        <p:attrNameLst>
                                          <p:attrName>style.visibility</p:attrName>
                                        </p:attrNameLst>
                                      </p:cBhvr>
                                      <p:to>
                                        <p:strVal val="visible"/>
                                      </p:to>
                                    </p:set>
                                    <p:animEffect transition="in" filter="blinds(horizontal)">
                                      <p:cBhvr>
                                        <p:cTn id="16" dur="500"/>
                                        <p:tgtEl>
                                          <p:spTgt spid="10244">
                                            <p:txEl>
                                              <p:pRg st="0" end="0"/>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0244">
                                            <p:txEl>
                                              <p:pRg st="2" end="2"/>
                                            </p:txEl>
                                          </p:spTgt>
                                        </p:tgtEl>
                                        <p:attrNameLst>
                                          <p:attrName>style.visibility</p:attrName>
                                        </p:attrNameLst>
                                      </p:cBhvr>
                                      <p:to>
                                        <p:strVal val="visible"/>
                                      </p:to>
                                    </p:set>
                                    <p:animEffect transition="in" filter="blinds(horizontal)">
                                      <p:cBhvr>
                                        <p:cTn id="19" dur="500"/>
                                        <p:tgtEl>
                                          <p:spTgt spid="10244">
                                            <p:txEl>
                                              <p:pRg st="2" end="2"/>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0244">
                                            <p:txEl>
                                              <p:pRg st="4" end="4"/>
                                            </p:txEl>
                                          </p:spTgt>
                                        </p:tgtEl>
                                        <p:attrNameLst>
                                          <p:attrName>style.visibility</p:attrName>
                                        </p:attrNameLst>
                                      </p:cBhvr>
                                      <p:to>
                                        <p:strVal val="visible"/>
                                      </p:to>
                                    </p:set>
                                    <p:animEffect transition="in" filter="blinds(horizontal)">
                                      <p:cBhvr>
                                        <p:cTn id="22" dur="500"/>
                                        <p:tgtEl>
                                          <p:spTgt spid="10244">
                                            <p:txEl>
                                              <p:pRg st="4" end="4"/>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0244">
                                            <p:txEl>
                                              <p:pRg st="5" end="5"/>
                                            </p:txEl>
                                          </p:spTgt>
                                        </p:tgtEl>
                                        <p:attrNameLst>
                                          <p:attrName>style.visibility</p:attrName>
                                        </p:attrNameLst>
                                      </p:cBhvr>
                                      <p:to>
                                        <p:strVal val="visible"/>
                                      </p:to>
                                    </p:set>
                                    <p:animEffect transition="in" filter="blinds(horizontal)">
                                      <p:cBhvr>
                                        <p:cTn id="25" dur="500"/>
                                        <p:tgtEl>
                                          <p:spTgt spid="10244">
                                            <p:txEl>
                                              <p:pRg st="5" end="5"/>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0244">
                                            <p:txEl>
                                              <p:pRg st="9" end="9"/>
                                            </p:txEl>
                                          </p:spTgt>
                                        </p:tgtEl>
                                        <p:attrNameLst>
                                          <p:attrName>style.visibility</p:attrName>
                                        </p:attrNameLst>
                                      </p:cBhvr>
                                      <p:to>
                                        <p:strVal val="visible"/>
                                      </p:to>
                                    </p:set>
                                    <p:animEffect transition="in" filter="blinds(horizontal)">
                                      <p:cBhvr>
                                        <p:cTn id="28" dur="500"/>
                                        <p:tgtEl>
                                          <p:spTgt spid="10244">
                                            <p:txEl>
                                              <p:pRg st="9" end="9"/>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0244">
                                            <p:txEl>
                                              <p:pRg st="10" end="10"/>
                                            </p:txEl>
                                          </p:spTgt>
                                        </p:tgtEl>
                                        <p:attrNameLst>
                                          <p:attrName>style.visibility</p:attrName>
                                        </p:attrNameLst>
                                      </p:cBhvr>
                                      <p:to>
                                        <p:strVal val="visible"/>
                                      </p:to>
                                    </p:set>
                                    <p:animEffect transition="in" filter="blinds(horizontal)">
                                      <p:cBhvr>
                                        <p:cTn id="31" dur="500"/>
                                        <p:tgtEl>
                                          <p:spTgt spid="10244">
                                            <p:txEl>
                                              <p:pRg st="10" end="10"/>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0244">
                                            <p:txEl>
                                              <p:pRg st="11" end="11"/>
                                            </p:txEl>
                                          </p:spTgt>
                                        </p:tgtEl>
                                        <p:attrNameLst>
                                          <p:attrName>style.visibility</p:attrName>
                                        </p:attrNameLst>
                                      </p:cBhvr>
                                      <p:to>
                                        <p:strVal val="visible"/>
                                      </p:to>
                                    </p:set>
                                    <p:animEffect transition="in" filter="blinds(horizontal)">
                                      <p:cBhvr>
                                        <p:cTn id="34" dur="500"/>
                                        <p:tgtEl>
                                          <p:spTgt spid="10244">
                                            <p:txEl>
                                              <p:pRg st="11" end="11"/>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0244">
                                            <p:txEl>
                                              <p:pRg st="12" end="12"/>
                                            </p:txEl>
                                          </p:spTgt>
                                        </p:tgtEl>
                                        <p:attrNameLst>
                                          <p:attrName>style.visibility</p:attrName>
                                        </p:attrNameLst>
                                      </p:cBhvr>
                                      <p:to>
                                        <p:strVal val="visible"/>
                                      </p:to>
                                    </p:set>
                                    <p:animEffect transition="in" filter="blinds(horizontal)">
                                      <p:cBhvr>
                                        <p:cTn id="37" dur="500"/>
                                        <p:tgtEl>
                                          <p:spTgt spid="10244">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0246"/>
                                        </p:tgtEl>
                                        <p:attrNameLst>
                                          <p:attrName>style.visibility</p:attrName>
                                        </p:attrNameLst>
                                      </p:cBhvr>
                                      <p:to>
                                        <p:strVal val="visible"/>
                                      </p:to>
                                    </p:set>
                                    <p:animEffect transition="in" filter="blinds(horizontal)">
                                      <p:cBhvr>
                                        <p:cTn id="42" dur="500"/>
                                        <p:tgtEl>
                                          <p:spTgt spid="10246"/>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0247"/>
                                        </p:tgtEl>
                                        <p:attrNameLst>
                                          <p:attrName>style.visibility</p:attrName>
                                        </p:attrNameLst>
                                      </p:cBhvr>
                                      <p:to>
                                        <p:strVal val="visible"/>
                                      </p:to>
                                    </p:set>
                                    <p:animEffect transition="in" filter="blinds(horizontal)">
                                      <p:cBhvr>
                                        <p:cTn id="45" dur="500"/>
                                        <p:tgtEl>
                                          <p:spTgt spid="10247"/>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0244">
                                            <p:txEl>
                                              <p:pRg st="6" end="6"/>
                                            </p:txEl>
                                          </p:spTgt>
                                        </p:tgtEl>
                                        <p:attrNameLst>
                                          <p:attrName>style.visibility</p:attrName>
                                        </p:attrNameLst>
                                      </p:cBhvr>
                                      <p:to>
                                        <p:strVal val="visible"/>
                                      </p:to>
                                    </p:set>
                                    <p:animEffect transition="in" filter="blinds(horizontal)">
                                      <p:cBhvr>
                                        <p:cTn id="50" dur="500"/>
                                        <p:tgtEl>
                                          <p:spTgt spid="10244">
                                            <p:txEl>
                                              <p:pRg st="6" end="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0250"/>
                                        </p:tgtEl>
                                        <p:attrNameLst>
                                          <p:attrName>style.visibility</p:attrName>
                                        </p:attrNameLst>
                                      </p:cBhvr>
                                      <p:to>
                                        <p:strVal val="visible"/>
                                      </p:to>
                                    </p:set>
                                    <p:animEffect transition="in" filter="blinds(horizontal)">
                                      <p:cBhvr>
                                        <p:cTn id="55" dur="500"/>
                                        <p:tgtEl>
                                          <p:spTgt spid="10250"/>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0249"/>
                                        </p:tgtEl>
                                        <p:attrNameLst>
                                          <p:attrName>style.visibility</p:attrName>
                                        </p:attrNameLst>
                                      </p:cBhvr>
                                      <p:to>
                                        <p:strVal val="visible"/>
                                      </p:to>
                                    </p:set>
                                    <p:animEffect transition="in" filter="blinds(horizontal)">
                                      <p:cBhvr>
                                        <p:cTn id="60" dur="500"/>
                                        <p:tgtEl>
                                          <p:spTgt spid="10249"/>
                                        </p:tgtEl>
                                      </p:cBhvr>
                                    </p:animEffect>
                                  </p:childTnLst>
                                </p:cTn>
                              </p:par>
                              <p:par>
                                <p:cTn id="61" presetID="3" presetClass="entr" presetSubtype="10" fill="hold" nodeType="withEffect">
                                  <p:stCondLst>
                                    <p:cond delay="0"/>
                                  </p:stCondLst>
                                  <p:childTnLst>
                                    <p:set>
                                      <p:cBhvr>
                                        <p:cTn id="62" dur="1" fill="hold">
                                          <p:stCondLst>
                                            <p:cond delay="0"/>
                                          </p:stCondLst>
                                        </p:cTn>
                                        <p:tgtEl>
                                          <p:spTgt spid="10248"/>
                                        </p:tgtEl>
                                        <p:attrNameLst>
                                          <p:attrName>style.visibility</p:attrName>
                                        </p:attrNameLst>
                                      </p:cBhvr>
                                      <p:to>
                                        <p:strVal val="visible"/>
                                      </p:to>
                                    </p:set>
                                    <p:animEffect transition="in" filter="blinds(horizontal)">
                                      <p:cBhvr>
                                        <p:cTn id="63" dur="500"/>
                                        <p:tgtEl>
                                          <p:spTgt spid="10248"/>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10244">
                                            <p:txEl>
                                              <p:pRg st="8" end="8"/>
                                            </p:txEl>
                                          </p:spTgt>
                                        </p:tgtEl>
                                        <p:attrNameLst>
                                          <p:attrName>style.visibility</p:attrName>
                                        </p:attrNameLst>
                                      </p:cBhvr>
                                      <p:to>
                                        <p:strVal val="visible"/>
                                      </p:to>
                                    </p:set>
                                    <p:animEffect transition="in" filter="blinds(horizontal)">
                                      <p:cBhvr>
                                        <p:cTn id="68" dur="500"/>
                                        <p:tgtEl>
                                          <p:spTgt spid="10244">
                                            <p:txEl>
                                              <p:pRg st="8" end="8"/>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10251"/>
                                        </p:tgtEl>
                                        <p:attrNameLst>
                                          <p:attrName>style.visibility</p:attrName>
                                        </p:attrNameLst>
                                      </p:cBhvr>
                                      <p:to>
                                        <p:strVal val="visible"/>
                                      </p:to>
                                    </p:set>
                                    <p:animEffect transition="in" filter="blinds(horizontal)">
                                      <p:cBhvr>
                                        <p:cTn id="73" dur="500"/>
                                        <p:tgtEl>
                                          <p:spTgt spid="10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nimBg="1" uiExpand="1" build="allAtOnce"/>
      <p:bldP spid="10247" grpId="0"/>
      <p:bldP spid="10249" grpId="0"/>
      <p:bldP spid="10250" grpId="0"/>
      <p:bldP spid="1025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8940</Words>
  <Application>WPS 演示</Application>
  <PresentationFormat>全屏显示(4:3)</PresentationFormat>
  <Paragraphs>735</Paragraphs>
  <Slides>28</Slides>
  <Notes>3</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28</vt:i4>
      </vt:variant>
    </vt:vector>
  </HeadingPairs>
  <TitlesOfParts>
    <vt:vector size="46" baseType="lpstr">
      <vt:lpstr>Arial</vt:lpstr>
      <vt:lpstr>宋体</vt:lpstr>
      <vt:lpstr>Wingdings</vt:lpstr>
      <vt:lpstr>Times New Roman</vt:lpstr>
      <vt:lpstr>黑体</vt:lpstr>
      <vt:lpstr>Calibri</vt:lpstr>
      <vt:lpstr>仿宋</vt:lpstr>
      <vt:lpstr>Comic Sans MS</vt:lpstr>
      <vt:lpstr>MS PMincho</vt:lpstr>
      <vt:lpstr>Yu Gothic UI</vt:lpstr>
      <vt:lpstr>Garamond</vt:lpstr>
      <vt:lpstr>方正舒体</vt:lpstr>
      <vt:lpstr>微软雅黑</vt:lpstr>
      <vt:lpstr>楷体_GB2312</vt:lpstr>
      <vt:lpstr>新宋体</vt:lpstr>
      <vt:lpstr>Arial Unicode MS</vt:lpstr>
      <vt:lpstr>Verdana</vt:lpstr>
      <vt:lpstr>Office 主题</vt:lpstr>
      <vt:lpstr>PowerPoint 演示文稿</vt:lpstr>
      <vt:lpstr>第3章  队列(Queue)</vt:lpstr>
      <vt:lpstr>上文回顾</vt:lpstr>
      <vt:lpstr>PowerPoint 演示文稿</vt:lpstr>
      <vt:lpstr>PowerPoint 演示文稿</vt:lpstr>
      <vt:lpstr>PowerPoint 演示文稿</vt:lpstr>
      <vt:lpstr>PowerPoint 演示文稿</vt:lpstr>
      <vt:lpstr>3.1.2  队列的运算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 究方向：多源海量动态信息处理 团队带头人：吴信东 所 在  学 校：合肥工业大学</dc:title>
  <dc:creator>Peipei Li</dc:creator>
  <cp:lastModifiedBy>合肥工大-胡学钢</cp:lastModifiedBy>
  <cp:revision>1617</cp:revision>
  <cp:lastPrinted>2012-11-20T01:52:00Z</cp:lastPrinted>
  <dcterms:created xsi:type="dcterms:W3CDTF">2012-10-13T08:41:00Z</dcterms:created>
  <dcterms:modified xsi:type="dcterms:W3CDTF">2022-03-06T23:24:17Z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7D0CAA28753A46BBADBDAF2515893858</vt:lpwstr>
  </property>
  <property fmtid="{D5CDD505-2E9C-101B-9397-08002B2CF9AE}" pid="3" name="KSOProductBuildVer">
    <vt:lpwstr>2052-11.1.0.11551</vt:lpwstr>
  </property>
</Properties>
</file>