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7637" r:id="rId2"/>
    <p:sldId id="7638" r:id="rId3"/>
    <p:sldId id="261" r:id="rId4"/>
    <p:sldId id="265" r:id="rId5"/>
    <p:sldId id="7674" r:id="rId6"/>
    <p:sldId id="7643" r:id="rId7"/>
    <p:sldId id="262" r:id="rId8"/>
    <p:sldId id="7647" r:id="rId9"/>
    <p:sldId id="7648" r:id="rId10"/>
    <p:sldId id="7645" r:id="rId11"/>
    <p:sldId id="7673" r:id="rId12"/>
    <p:sldId id="7651" r:id="rId13"/>
    <p:sldId id="7672" r:id="rId14"/>
    <p:sldId id="7680" r:id="rId15"/>
    <p:sldId id="263" r:id="rId16"/>
    <p:sldId id="7652" r:id="rId17"/>
    <p:sldId id="7675" r:id="rId18"/>
    <p:sldId id="7676" r:id="rId19"/>
    <p:sldId id="7677" r:id="rId20"/>
    <p:sldId id="7678" r:id="rId21"/>
    <p:sldId id="7650" r:id="rId22"/>
    <p:sldId id="268" r:id="rId23"/>
    <p:sldId id="7681" r:id="rId24"/>
    <p:sldId id="7691" r:id="rId25"/>
    <p:sldId id="7682" r:id="rId26"/>
    <p:sldId id="7689" r:id="rId27"/>
    <p:sldId id="7690" r:id="rId28"/>
    <p:sldId id="7683" r:id="rId29"/>
    <p:sldId id="7684" r:id="rId30"/>
    <p:sldId id="7685" r:id="rId31"/>
    <p:sldId id="7686" r:id="rId32"/>
    <p:sldId id="7688" r:id="rId33"/>
    <p:sldId id="7687" r:id="rId34"/>
    <p:sldId id="277" r:id="rId35"/>
  </p:sldIdLst>
  <p:sldSz cx="12192000" cy="6858000"/>
  <p:notesSz cx="6858000" cy="9144000"/>
  <p:custDataLst>
    <p:tags r:id="rId3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09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5" d="100"/>
          <a:sy n="75" d="100"/>
        </p:scale>
        <p:origin x="69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B9B0-081D-4050-8158-40D5A56D71D0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055EB-6A32-4092-AFE6-66EAA628BE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B9B0-081D-4050-8158-40D5A56D71D0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055EB-6A32-4092-AFE6-66EAA628BE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B9B0-081D-4050-8158-40D5A56D71D0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055EB-6A32-4092-AFE6-66EAA628BE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B9B0-081D-4050-8158-40D5A56D71D0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055EB-6A32-4092-AFE6-66EAA628BE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B9B0-081D-4050-8158-40D5A56D71D0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055EB-6A32-4092-AFE6-66EAA628BE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B9B0-081D-4050-8158-40D5A56D71D0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055EB-6A32-4092-AFE6-66EAA628BE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B9B0-081D-4050-8158-40D5A56D71D0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055EB-6A32-4092-AFE6-66EAA628BE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B9B0-081D-4050-8158-40D5A56D71D0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055EB-6A32-4092-AFE6-66EAA628BE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B9B0-081D-4050-8158-40D5A56D71D0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055EB-6A32-4092-AFE6-66EAA628BE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B9B0-081D-4050-8158-40D5A56D71D0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055EB-6A32-4092-AFE6-66EAA628BE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B9B0-081D-4050-8158-40D5A56D71D0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055EB-6A32-4092-AFE6-66EAA628BE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1B9B0-081D-4050-8158-40D5A56D71D0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055EB-6A32-4092-AFE6-66EAA628BE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形状&#10;&#10;中度可信度描述已自动生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1206500" y="1613535"/>
            <a:ext cx="9779000" cy="2474233"/>
            <a:chOff x="1206500" y="1613535"/>
            <a:chExt cx="9779000" cy="2474233"/>
          </a:xfrm>
        </p:grpSpPr>
        <p:sp>
          <p:nvSpPr>
            <p:cNvPr id="20" name="文本框 19"/>
            <p:cNvSpPr txBox="1"/>
            <p:nvPr/>
          </p:nvSpPr>
          <p:spPr>
            <a:xfrm>
              <a:off x="1206500" y="3150508"/>
              <a:ext cx="9779000" cy="937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55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韩宇、杨程锦</a:t>
              </a: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791093" y="1613535"/>
              <a:ext cx="8531257" cy="922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5400" b="1" dirty="0">
                  <a:solidFill>
                    <a:schemeClr val="accent1"/>
                  </a:solidFill>
                  <a:latin typeface="+mj-ea"/>
                  <a:ea typeface="+mj-ea"/>
                </a:rPr>
                <a:t>最终验收</a:t>
              </a: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2929687" y="2906395"/>
              <a:ext cx="6327140" cy="76200"/>
              <a:chOff x="3209608" y="2906395"/>
              <a:chExt cx="6327140" cy="76200"/>
            </a:xfrm>
          </p:grpSpPr>
          <p:sp>
            <p:nvSpPr>
              <p:cNvPr id="29" name="矩形 28"/>
              <p:cNvSpPr/>
              <p:nvPr/>
            </p:nvSpPr>
            <p:spPr>
              <a:xfrm flipV="1">
                <a:off x="5613083" y="2906395"/>
                <a:ext cx="1520190" cy="762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</a:endParaRPr>
              </a:p>
            </p:txBody>
          </p:sp>
          <p:cxnSp>
            <p:nvCxnSpPr>
              <p:cNvPr id="30" name="直接连接符 29"/>
              <p:cNvCxnSpPr/>
              <p:nvPr/>
            </p:nvCxnSpPr>
            <p:spPr>
              <a:xfrm>
                <a:off x="3209608" y="2944495"/>
                <a:ext cx="6327140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4826872" y="341019"/>
            <a:ext cx="2539999" cy="752769"/>
            <a:chOff x="4817445" y="283869"/>
            <a:chExt cx="2539999" cy="752769"/>
          </a:xfrm>
        </p:grpSpPr>
        <p:sp>
          <p:nvSpPr>
            <p:cNvPr id="21" name="文本框 20"/>
            <p:cNvSpPr txBox="1"/>
            <p:nvPr/>
          </p:nvSpPr>
          <p:spPr>
            <a:xfrm>
              <a:off x="4817445" y="283869"/>
              <a:ext cx="2539999" cy="445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300" b="1" dirty="0">
                  <a:solidFill>
                    <a:schemeClr val="accent2"/>
                  </a:solidFill>
                  <a:latin typeface="+mj-ea"/>
                  <a:ea typeface="+mj-ea"/>
                </a:rPr>
                <a:t>硬件设计介绍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5872211" y="1036638"/>
              <a:ext cx="428723" cy="0"/>
            </a:xfrm>
            <a:prstGeom prst="line">
              <a:avLst/>
            </a:prstGeom>
            <a:ln w="25400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35" y="1402080"/>
            <a:ext cx="8581390" cy="45250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479280" y="2275840"/>
            <a:ext cx="339026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本图为</a:t>
            </a:r>
            <a:r>
              <a:rPr lang="en-US" altLang="zh-CN"/>
              <a:t>CPU</a:t>
            </a:r>
            <a:r>
              <a:rPr lang="zh-CN" altLang="en-US"/>
              <a:t>整体设计</a:t>
            </a:r>
          </a:p>
          <a:p>
            <a:r>
              <a:rPr lang="zh-CN" altLang="en-US"/>
              <a:t>共分为三部分：</a:t>
            </a:r>
          </a:p>
          <a:p>
            <a:endParaRPr lang="zh-CN" altLang="en-US"/>
          </a:p>
          <a:p>
            <a:r>
              <a:rPr lang="zh-CN" altLang="en-US"/>
              <a:t>数据存储器</a:t>
            </a:r>
          </a:p>
          <a:p>
            <a:endParaRPr lang="zh-CN" altLang="en-US"/>
          </a:p>
          <a:p>
            <a:r>
              <a:rPr lang="zh-CN" altLang="en-US"/>
              <a:t>指令存储器</a:t>
            </a:r>
          </a:p>
          <a:p>
            <a:endParaRPr lang="en-US" altLang="zh-CN"/>
          </a:p>
          <a:p>
            <a:r>
              <a:rPr lang="en-US" altLang="zh-CN"/>
              <a:t>risc-vCPU</a:t>
            </a:r>
            <a:r>
              <a:rPr lang="zh-CN" altLang="en-US"/>
              <a:t>。</a:t>
            </a:r>
          </a:p>
        </p:txBody>
      </p:sp>
    </p:spTree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4826872" y="341019"/>
            <a:ext cx="2539999" cy="752769"/>
            <a:chOff x="4817445" y="283869"/>
            <a:chExt cx="2539999" cy="752769"/>
          </a:xfrm>
        </p:grpSpPr>
        <p:sp>
          <p:nvSpPr>
            <p:cNvPr id="21" name="文本框 20"/>
            <p:cNvSpPr txBox="1"/>
            <p:nvPr/>
          </p:nvSpPr>
          <p:spPr>
            <a:xfrm>
              <a:off x="4817445" y="283869"/>
              <a:ext cx="2539999" cy="445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300" b="1" dirty="0">
                  <a:solidFill>
                    <a:schemeClr val="accent2"/>
                  </a:solidFill>
                  <a:latin typeface="+mj-ea"/>
                  <a:ea typeface="+mj-ea"/>
                </a:rPr>
                <a:t>riscv</a:t>
              </a:r>
              <a:r>
                <a:rPr lang="zh-CN" altLang="en-US" sz="2300" b="1" dirty="0">
                  <a:solidFill>
                    <a:schemeClr val="accent2"/>
                  </a:solidFill>
                  <a:latin typeface="+mj-ea"/>
                  <a:ea typeface="+mj-ea"/>
                </a:rPr>
                <a:t>部分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5872211" y="1036638"/>
              <a:ext cx="428723" cy="0"/>
            </a:xfrm>
            <a:prstGeom prst="line">
              <a:avLst/>
            </a:prstGeom>
            <a:ln w="25400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/>
          <p:cNvSpPr txBox="1"/>
          <p:nvPr/>
        </p:nvSpPr>
        <p:spPr>
          <a:xfrm>
            <a:off x="8916670" y="2284730"/>
            <a:ext cx="339026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riscv_inst</a:t>
            </a:r>
            <a:r>
              <a:rPr lang="zh-CN" altLang="en-US"/>
              <a:t>部分又分为两部分：</a:t>
            </a:r>
          </a:p>
          <a:p>
            <a:endParaRPr lang="zh-CN" altLang="en-US"/>
          </a:p>
          <a:p>
            <a:r>
              <a:rPr lang="zh-CN" altLang="en-US"/>
              <a:t>指令控制（</a:t>
            </a:r>
            <a:r>
              <a:rPr lang="en-US" altLang="zh-CN"/>
              <a:t>control_inst</a:t>
            </a:r>
            <a:r>
              <a:rPr lang="zh-CN" altLang="en-US"/>
              <a:t>）</a:t>
            </a:r>
          </a:p>
          <a:p>
            <a:endParaRPr lang="zh-CN" altLang="en-US"/>
          </a:p>
          <a:p>
            <a:r>
              <a:rPr lang="zh-CN" altLang="en-US"/>
              <a:t>数据路径（</a:t>
            </a:r>
            <a:r>
              <a:rPr lang="en-US" altLang="zh-CN"/>
              <a:t>datapath_inst</a:t>
            </a:r>
            <a:r>
              <a:rPr lang="zh-CN" altLang="en-US"/>
              <a:t>）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" y="1402080"/>
            <a:ext cx="8721090" cy="4580890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4826423" y="339930"/>
            <a:ext cx="2539999" cy="752769"/>
            <a:chOff x="4817445" y="283869"/>
            <a:chExt cx="2539999" cy="752769"/>
          </a:xfrm>
        </p:grpSpPr>
        <p:sp>
          <p:nvSpPr>
            <p:cNvPr id="21" name="文本框 20"/>
            <p:cNvSpPr txBox="1"/>
            <p:nvPr/>
          </p:nvSpPr>
          <p:spPr>
            <a:xfrm>
              <a:off x="4817445" y="283869"/>
              <a:ext cx="2539999" cy="445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300" b="1" dirty="0">
                  <a:solidFill>
                    <a:schemeClr val="accent2"/>
                  </a:solidFill>
                  <a:latin typeface="+mj-ea"/>
                  <a:ea typeface="+mj-ea"/>
                </a:rPr>
                <a:t>控制部分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5872211" y="1036638"/>
              <a:ext cx="428723" cy="0"/>
            </a:xfrm>
            <a:prstGeom prst="line">
              <a:avLst/>
            </a:prstGeom>
            <a:ln w="25400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" y="1384300"/>
            <a:ext cx="7053580" cy="49047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209915" y="2127885"/>
            <a:ext cx="339915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控制部分又分为两个部分：</a:t>
            </a:r>
          </a:p>
          <a:p>
            <a:endParaRPr lang="zh-CN" altLang="en-US"/>
          </a:p>
          <a:p>
            <a:r>
              <a:rPr lang="en-US" altLang="zh-CN"/>
              <a:t>main_control</a:t>
            </a:r>
            <a:r>
              <a:rPr lang="zh-CN" altLang="en-US"/>
              <a:t>为主控部分，主要负责指令译码后分析指令类别，并给出相应的信号。</a:t>
            </a:r>
          </a:p>
          <a:p>
            <a:endParaRPr lang="zh-CN" altLang="en-US"/>
          </a:p>
          <a:p>
            <a:r>
              <a:rPr lang="en-US" altLang="zh-CN"/>
              <a:t>alu_control</a:t>
            </a:r>
            <a:r>
              <a:rPr lang="zh-CN" altLang="en-US"/>
              <a:t>为</a:t>
            </a:r>
            <a:r>
              <a:rPr lang="en-US" altLang="zh-CN"/>
              <a:t>alu</a:t>
            </a:r>
            <a:r>
              <a:rPr lang="zh-CN" altLang="en-US"/>
              <a:t>控制部分，只有一个输出为</a:t>
            </a:r>
            <a:r>
              <a:rPr lang="en-US" altLang="zh-CN"/>
              <a:t>ALUctl</a:t>
            </a:r>
            <a:r>
              <a:rPr lang="zh-CN" altLang="en-US"/>
              <a:t>，是当作</a:t>
            </a:r>
            <a:r>
              <a:rPr lang="en-US" altLang="zh-CN"/>
              <a:t>alu</a:t>
            </a:r>
            <a:r>
              <a:rPr lang="zh-CN" altLang="en-US"/>
              <a:t>判断条件的，用来判断</a:t>
            </a:r>
            <a:r>
              <a:rPr lang="en-US" altLang="zh-CN"/>
              <a:t>alu</a:t>
            </a:r>
            <a:r>
              <a:rPr lang="zh-CN" altLang="en-US"/>
              <a:t>执行指令类别的。</a:t>
            </a:r>
          </a:p>
        </p:txBody>
      </p:sp>
    </p:spTree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4826872" y="341019"/>
            <a:ext cx="2539999" cy="752769"/>
            <a:chOff x="4817445" y="283869"/>
            <a:chExt cx="2539999" cy="752769"/>
          </a:xfrm>
        </p:grpSpPr>
        <p:sp>
          <p:nvSpPr>
            <p:cNvPr id="21" name="文本框 20"/>
            <p:cNvSpPr txBox="1"/>
            <p:nvPr/>
          </p:nvSpPr>
          <p:spPr>
            <a:xfrm>
              <a:off x="4817445" y="283869"/>
              <a:ext cx="2539999" cy="445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3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j-ea"/>
                  <a:ea typeface="思源黑体 CN Medium"/>
                  <a:cs typeface="+mn-cs"/>
                </a:rPr>
                <a:t>datapath</a:t>
              </a:r>
              <a:r>
                <a:rPr kumimoji="0" lang="zh-CN" altLang="en-US" sz="23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j-ea"/>
                  <a:ea typeface="思源黑体 CN Medium"/>
                  <a:cs typeface="+mn-cs"/>
                </a:rPr>
                <a:t>介绍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5872211" y="1036638"/>
              <a:ext cx="428723" cy="0"/>
            </a:xfrm>
            <a:prstGeom prst="line">
              <a:avLst/>
            </a:prstGeom>
            <a:ln w="25400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85" y="1402080"/>
            <a:ext cx="11544935" cy="5219700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4826872" y="341019"/>
            <a:ext cx="2539999" cy="752769"/>
            <a:chOff x="4817445" y="283869"/>
            <a:chExt cx="2539999" cy="752769"/>
          </a:xfrm>
        </p:grpSpPr>
        <p:sp>
          <p:nvSpPr>
            <p:cNvPr id="21" name="文本框 20"/>
            <p:cNvSpPr txBox="1"/>
            <p:nvPr/>
          </p:nvSpPr>
          <p:spPr>
            <a:xfrm>
              <a:off x="4817445" y="283869"/>
              <a:ext cx="2539999" cy="445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3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j-ea"/>
                  <a:ea typeface="思源黑体 CN Medium"/>
                  <a:cs typeface="+mn-cs"/>
                </a:rPr>
                <a:t>信号表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5872211" y="1036638"/>
              <a:ext cx="428723" cy="0"/>
            </a:xfrm>
            <a:prstGeom prst="line">
              <a:avLst/>
            </a:prstGeom>
            <a:ln w="25400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图片 3" descr="图形用户界面, 应用程序, 表格, Excel&#10;&#10;描述已自动生成">
            <a:extLst>
              <a:ext uri="{FF2B5EF4-FFF2-40B4-BE49-F238E27FC236}">
                <a16:creationId xmlns:a16="http://schemas.microsoft.com/office/drawing/2014/main" id="{DF2167DD-0A2C-6C45-55EA-FCBACDACB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851" y="786154"/>
            <a:ext cx="6712295" cy="587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587469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形状&#10;&#10;描述已自动生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3579831" y="1705375"/>
            <a:ext cx="5032339" cy="3447249"/>
            <a:chOff x="3579831" y="1705375"/>
            <a:chExt cx="5032339" cy="3447249"/>
          </a:xfrm>
        </p:grpSpPr>
        <p:grpSp>
          <p:nvGrpSpPr>
            <p:cNvPr id="8" name="组合 7"/>
            <p:cNvGrpSpPr/>
            <p:nvPr/>
          </p:nvGrpSpPr>
          <p:grpSpPr>
            <a:xfrm>
              <a:off x="5391150" y="1705375"/>
              <a:ext cx="1409700" cy="1409700"/>
              <a:chOff x="6988265" y="1564640"/>
              <a:chExt cx="720000" cy="720000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6988265" y="1564640"/>
                <a:ext cx="720000" cy="720000"/>
              </a:xfrm>
              <a:prstGeom prst="ellipse">
                <a:avLst/>
              </a:prstGeom>
              <a:solidFill>
                <a:srgbClr val="B30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0">
                  <a:latin typeface="+mj-ea"/>
                  <a:ea typeface="+mj-ea"/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7047218" y="1740325"/>
                <a:ext cx="594310" cy="392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400">
                    <a:latin typeface="Noto Sans S Chinese Bold" panose="020B0800000000000000" pitchFamily="34" charset="-122"/>
                    <a:ea typeface="Noto Sans S Chinese Bold" panose="020B0800000000000000" pitchFamily="34" charset="-122"/>
                  </a:defRPr>
                </a:lvl1pPr>
              </a:lstStyle>
              <a:p>
                <a:pPr algn="ctr"/>
                <a:r>
                  <a:rPr lang="en-US" altLang="zh-CN" sz="4400" dirty="0">
                    <a:solidFill>
                      <a:schemeClr val="bg1"/>
                    </a:solidFill>
                    <a:latin typeface="+mj-ea"/>
                    <a:ea typeface="+mj-ea"/>
                  </a:rPr>
                  <a:t>03</a:t>
                </a:r>
                <a:endParaRPr lang="zh-CN" altLang="en-US" sz="4400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3579831" y="3452876"/>
              <a:ext cx="5032339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>
                  <a:latin typeface="Noto Sans S Chinese Bold" panose="020B0800000000000000" pitchFamily="34" charset="-122"/>
                  <a:ea typeface="Noto Sans S Chinese Bold" panose="020B0800000000000000" pitchFamily="34" charset="-122"/>
                </a:defRPr>
              </a:lvl1pPr>
            </a:lstStyle>
            <a:p>
              <a:pPr algn="ctr"/>
              <a:r>
                <a:rPr lang="zh-CN" altLang="en-US" sz="4600" b="1" dirty="0">
                  <a:latin typeface="+mj-ea"/>
                  <a:ea typeface="+mj-ea"/>
                </a:rPr>
                <a:t>主要器件</a:t>
              </a: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5886304" y="5152624"/>
              <a:ext cx="419393" cy="0"/>
            </a:xfrm>
            <a:prstGeom prst="line">
              <a:avLst/>
            </a:prstGeom>
            <a:ln w="38100">
              <a:solidFill>
                <a:srgbClr val="B30D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4228449" y="339689"/>
            <a:ext cx="3734201" cy="753010"/>
            <a:chOff x="4219471" y="283628"/>
            <a:chExt cx="3734201" cy="753010"/>
          </a:xfrm>
        </p:grpSpPr>
        <p:sp>
          <p:nvSpPr>
            <p:cNvPr id="21" name="文本框 20"/>
            <p:cNvSpPr txBox="1"/>
            <p:nvPr/>
          </p:nvSpPr>
          <p:spPr>
            <a:xfrm>
              <a:off x="4219471" y="283628"/>
              <a:ext cx="3734201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300" b="1" dirty="0">
                  <a:solidFill>
                    <a:schemeClr val="accent2"/>
                  </a:solidFill>
                  <a:latin typeface="+mj-ea"/>
                  <a:ea typeface="+mj-ea"/>
                </a:rPr>
                <a:t>主要器件</a:t>
              </a:r>
              <a:r>
                <a:rPr lang="en-US" altLang="zh-CN" sz="2300" b="1" dirty="0">
                  <a:solidFill>
                    <a:schemeClr val="accent2"/>
                  </a:solidFill>
                  <a:latin typeface="+mj-ea"/>
                  <a:ea typeface="+mj-ea"/>
                </a:rPr>
                <a:t>—</a:t>
              </a:r>
              <a:r>
                <a:rPr lang="zh-CN" altLang="en-US" sz="2300" b="1" dirty="0">
                  <a:solidFill>
                    <a:schemeClr val="accent2"/>
                  </a:solidFill>
                  <a:latin typeface="+mj-ea"/>
                  <a:ea typeface="+mj-ea"/>
                </a:rPr>
                <a:t>流水线部分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5872211" y="1036638"/>
              <a:ext cx="428723" cy="0"/>
            </a:xfrm>
            <a:prstGeom prst="line">
              <a:avLst/>
            </a:prstGeom>
            <a:ln w="25400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551C2997-440C-2150-2A52-D4617FFDB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71" y="1916994"/>
            <a:ext cx="6943151" cy="347481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4B31AD6-900A-5C20-DEBC-375E69C7F1C9}"/>
              </a:ext>
            </a:extLst>
          </p:cNvPr>
          <p:cNvSpPr txBox="1"/>
          <p:nvPr/>
        </p:nvSpPr>
        <p:spPr>
          <a:xfrm>
            <a:off x="7420303" y="3380075"/>
            <a:ext cx="3436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PC</a:t>
            </a:r>
            <a:r>
              <a:rPr lang="zh-CN" altLang="en-US" dirty="0"/>
              <a:t>寄存器，用于传递</a:t>
            </a:r>
            <a:r>
              <a:rPr lang="en-US" altLang="zh-CN" dirty="0"/>
              <a:t>PC</a:t>
            </a:r>
            <a:r>
              <a:rPr lang="zh-CN" altLang="en-US" dirty="0"/>
              <a:t>值</a:t>
            </a:r>
          </a:p>
        </p:txBody>
      </p:sp>
    </p:spTree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4228449" y="339689"/>
            <a:ext cx="3734201" cy="753010"/>
            <a:chOff x="4219471" y="283628"/>
            <a:chExt cx="3734201" cy="753010"/>
          </a:xfrm>
        </p:grpSpPr>
        <p:sp>
          <p:nvSpPr>
            <p:cNvPr id="21" name="文本框 20"/>
            <p:cNvSpPr txBox="1"/>
            <p:nvPr/>
          </p:nvSpPr>
          <p:spPr>
            <a:xfrm>
              <a:off x="4219471" y="283628"/>
              <a:ext cx="3734201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300" b="1" dirty="0">
                  <a:solidFill>
                    <a:schemeClr val="accent2"/>
                  </a:solidFill>
                  <a:latin typeface="+mj-ea"/>
                  <a:ea typeface="+mj-ea"/>
                </a:rPr>
                <a:t>主要器件</a:t>
              </a:r>
              <a:r>
                <a:rPr lang="en-US" altLang="zh-CN" sz="2300" b="1" dirty="0">
                  <a:solidFill>
                    <a:schemeClr val="accent2"/>
                  </a:solidFill>
                  <a:latin typeface="+mj-ea"/>
                  <a:ea typeface="+mj-ea"/>
                </a:rPr>
                <a:t>—</a:t>
              </a:r>
              <a:r>
                <a:rPr lang="zh-CN" altLang="en-US" sz="2300" b="1" dirty="0">
                  <a:solidFill>
                    <a:schemeClr val="accent2"/>
                  </a:solidFill>
                  <a:latin typeface="+mj-ea"/>
                  <a:ea typeface="+mj-ea"/>
                </a:rPr>
                <a:t>流水线部分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5872211" y="1036638"/>
              <a:ext cx="428723" cy="0"/>
            </a:xfrm>
            <a:prstGeom prst="line">
              <a:avLst/>
            </a:prstGeom>
            <a:ln w="25400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54B31AD6-900A-5C20-DEBC-375E69C7F1C9}"/>
              </a:ext>
            </a:extLst>
          </p:cNvPr>
          <p:cNvSpPr txBox="1"/>
          <p:nvPr/>
        </p:nvSpPr>
        <p:spPr>
          <a:xfrm>
            <a:off x="8208579" y="2118834"/>
            <a:ext cx="3436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Instr_decode</a:t>
            </a:r>
            <a:r>
              <a:rPr lang="zh-CN" altLang="en-US" dirty="0"/>
              <a:t>：用于指令译码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5544959-E08B-8516-0620-8A4C83CB8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78" y="1613958"/>
            <a:ext cx="7614646" cy="395144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64B8406-EB26-FA91-1CB5-4A3A9EE0F1CB}"/>
              </a:ext>
            </a:extLst>
          </p:cNvPr>
          <p:cNvSpPr txBox="1"/>
          <p:nvPr/>
        </p:nvSpPr>
        <p:spPr>
          <a:xfrm>
            <a:off x="8208578" y="3695050"/>
            <a:ext cx="3436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Registers</a:t>
            </a:r>
            <a:r>
              <a:rPr lang="zh-CN" altLang="en-US" dirty="0"/>
              <a:t>：寄存器堆</a:t>
            </a:r>
          </a:p>
        </p:txBody>
      </p:sp>
    </p:spTree>
    <p:extLst>
      <p:ext uri="{BB962C8B-B14F-4D97-AF65-F5344CB8AC3E}">
        <p14:creationId xmlns:p14="http://schemas.microsoft.com/office/powerpoint/2010/main" val="795714515"/>
      </p:ext>
    </p:extLst>
  </p:cSld>
  <p:clrMapOvr>
    <a:masterClrMapping/>
  </p:clrMapOvr>
  <p:transition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4228449" y="339689"/>
            <a:ext cx="3734201" cy="753010"/>
            <a:chOff x="4219471" y="283628"/>
            <a:chExt cx="3734201" cy="753010"/>
          </a:xfrm>
        </p:grpSpPr>
        <p:sp>
          <p:nvSpPr>
            <p:cNvPr id="21" name="文本框 20"/>
            <p:cNvSpPr txBox="1"/>
            <p:nvPr/>
          </p:nvSpPr>
          <p:spPr>
            <a:xfrm>
              <a:off x="4219471" y="283628"/>
              <a:ext cx="3734201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300" b="1" dirty="0">
                  <a:solidFill>
                    <a:schemeClr val="accent2"/>
                  </a:solidFill>
                  <a:latin typeface="+mj-ea"/>
                  <a:ea typeface="+mj-ea"/>
                </a:rPr>
                <a:t>主要器件</a:t>
              </a:r>
              <a:r>
                <a:rPr lang="en-US" altLang="zh-CN" sz="2300" b="1" dirty="0">
                  <a:solidFill>
                    <a:schemeClr val="accent2"/>
                  </a:solidFill>
                  <a:latin typeface="+mj-ea"/>
                  <a:ea typeface="+mj-ea"/>
                </a:rPr>
                <a:t>—</a:t>
              </a:r>
              <a:r>
                <a:rPr lang="zh-CN" altLang="en-US" sz="2300" b="1" dirty="0">
                  <a:solidFill>
                    <a:schemeClr val="accent2"/>
                  </a:solidFill>
                  <a:latin typeface="+mj-ea"/>
                  <a:ea typeface="+mj-ea"/>
                </a:rPr>
                <a:t>流水线部分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5872211" y="1036638"/>
              <a:ext cx="428723" cy="0"/>
            </a:xfrm>
            <a:prstGeom prst="line">
              <a:avLst/>
            </a:prstGeom>
            <a:ln w="25400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54B31AD6-900A-5C20-DEBC-375E69C7F1C9}"/>
              </a:ext>
            </a:extLst>
          </p:cNvPr>
          <p:cNvSpPr txBox="1"/>
          <p:nvPr/>
        </p:nvSpPr>
        <p:spPr>
          <a:xfrm>
            <a:off x="7525407" y="1193924"/>
            <a:ext cx="4363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alu</a:t>
            </a:r>
            <a:r>
              <a:rPr lang="zh-CN" altLang="en-US" dirty="0"/>
              <a:t>：根据传入的</a:t>
            </a:r>
            <a:r>
              <a:rPr lang="en-US" altLang="zh-CN" dirty="0"/>
              <a:t>ALU_CTL</a:t>
            </a:r>
            <a:r>
              <a:rPr lang="zh-CN" altLang="en-US" dirty="0"/>
              <a:t>来进行运算后选择合适的输出信号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64B8406-EB26-FA91-1CB5-4A3A9EE0F1CB}"/>
              </a:ext>
            </a:extLst>
          </p:cNvPr>
          <p:cNvSpPr txBox="1"/>
          <p:nvPr/>
        </p:nvSpPr>
        <p:spPr>
          <a:xfrm>
            <a:off x="7525406" y="1860276"/>
            <a:ext cx="43632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branch_judge</a:t>
            </a:r>
            <a:r>
              <a:rPr lang="zh-CN" altLang="en-US" dirty="0"/>
              <a:t>：根据输入的跳转指令类型输出</a:t>
            </a:r>
            <a:r>
              <a:rPr lang="en-US" altLang="zh-CN" dirty="0" err="1"/>
              <a:t>jump_flag</a:t>
            </a:r>
            <a:r>
              <a:rPr lang="zh-CN" altLang="en-US" dirty="0"/>
              <a:t>，后续在</a:t>
            </a:r>
            <a:r>
              <a:rPr lang="en-US" altLang="zh-CN" dirty="0"/>
              <a:t>ex</a:t>
            </a:r>
            <a:r>
              <a:rPr lang="zh-CN" altLang="en-US" dirty="0"/>
              <a:t>阶段通过二选一数据选择器来判断</a:t>
            </a:r>
            <a:r>
              <a:rPr lang="en-US" altLang="zh-CN" dirty="0"/>
              <a:t>pc</a:t>
            </a:r>
            <a:r>
              <a:rPr lang="zh-CN" altLang="en-US" dirty="0"/>
              <a:t>值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93A541F-F657-AD66-6373-DC6A54BF7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76" y="1092699"/>
            <a:ext cx="6517837" cy="556463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649AD1C-A4B5-6824-CE4B-4A40DC04A192}"/>
              </a:ext>
            </a:extLst>
          </p:cNvPr>
          <p:cNvSpPr txBox="1"/>
          <p:nvPr/>
        </p:nvSpPr>
        <p:spPr>
          <a:xfrm>
            <a:off x="7525406" y="2805722"/>
            <a:ext cx="43632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forward_unit</a:t>
            </a:r>
            <a:r>
              <a:rPr lang="zh-CN" altLang="en-US" dirty="0"/>
              <a:t>：根据传输的控制信号进行数据前推，输出</a:t>
            </a:r>
            <a:r>
              <a:rPr lang="en-US" altLang="zh-CN" dirty="0" err="1"/>
              <a:t>load_use_flag</a:t>
            </a:r>
            <a:r>
              <a:rPr lang="zh-CN" altLang="en-US" dirty="0"/>
              <a:t>以及三个</a:t>
            </a:r>
            <a:r>
              <a:rPr lang="en-US" altLang="zh-CN" dirty="0"/>
              <a:t>forward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46F69D5-1113-EF60-649C-7FD37033EFE1}"/>
              </a:ext>
            </a:extLst>
          </p:cNvPr>
          <p:cNvSpPr txBox="1"/>
          <p:nvPr/>
        </p:nvSpPr>
        <p:spPr>
          <a:xfrm>
            <a:off x="7525406" y="3751168"/>
            <a:ext cx="4466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mux3_1</a:t>
            </a:r>
            <a:r>
              <a:rPr lang="zh-CN" altLang="en-US" dirty="0"/>
              <a:t>：数据前推模块产生的控制信号来选择输入</a:t>
            </a:r>
            <a:r>
              <a:rPr lang="en-US" altLang="zh-CN" dirty="0"/>
              <a:t>ALU</a:t>
            </a:r>
            <a:r>
              <a:rPr lang="zh-CN" altLang="en-US" dirty="0"/>
              <a:t>的数据来源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F43261F-64D3-FBF5-6577-3775E1289D7F}"/>
              </a:ext>
            </a:extLst>
          </p:cNvPr>
          <p:cNvSpPr txBox="1"/>
          <p:nvPr/>
        </p:nvSpPr>
        <p:spPr>
          <a:xfrm>
            <a:off x="7525405" y="4419615"/>
            <a:ext cx="44668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cla_adder32</a:t>
            </a:r>
            <a:r>
              <a:rPr lang="zh-CN" altLang="en-US" dirty="0"/>
              <a:t>：用来计算顺序执行的</a:t>
            </a:r>
            <a:r>
              <a:rPr lang="en-US" altLang="zh-CN" dirty="0" err="1"/>
              <a:t>pc_order</a:t>
            </a:r>
            <a:r>
              <a:rPr lang="zh-CN" altLang="en-US" dirty="0"/>
              <a:t>、跳转执行的</a:t>
            </a:r>
            <a:r>
              <a:rPr lang="en-US" altLang="zh-CN" dirty="0" err="1"/>
              <a:t>pc_jump</a:t>
            </a:r>
            <a:r>
              <a:rPr lang="zh-CN" altLang="en-US" dirty="0"/>
              <a:t>以及</a:t>
            </a:r>
            <a:r>
              <a:rPr lang="en-US" altLang="zh-CN" dirty="0"/>
              <a:t>ALU</a:t>
            </a:r>
            <a:r>
              <a:rPr lang="zh-CN" altLang="en-US" dirty="0"/>
              <a:t>内部的加法操作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3207CB7-250D-941A-2A11-4BD09CA8824E}"/>
              </a:ext>
            </a:extLst>
          </p:cNvPr>
          <p:cNvSpPr txBox="1"/>
          <p:nvPr/>
        </p:nvSpPr>
        <p:spPr>
          <a:xfrm>
            <a:off x="7525405" y="5362966"/>
            <a:ext cx="4466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mux2_1</a:t>
            </a:r>
            <a:r>
              <a:rPr lang="zh-CN" altLang="en-US" dirty="0"/>
              <a:t>：用于选择</a:t>
            </a:r>
            <a:r>
              <a:rPr lang="en-US" altLang="zh-CN" dirty="0"/>
              <a:t>pc</a:t>
            </a:r>
            <a:r>
              <a:rPr lang="zh-CN" altLang="en-US" dirty="0"/>
              <a:t>的来源为</a:t>
            </a:r>
            <a:r>
              <a:rPr lang="en-US" altLang="zh-CN" dirty="0" err="1"/>
              <a:t>pc_order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en-US" altLang="zh-CN" dirty="0" err="1"/>
              <a:t>pc_jump</a:t>
            </a:r>
            <a:r>
              <a:rPr lang="zh-CN" altLang="en-US" dirty="0"/>
              <a:t>、</a:t>
            </a:r>
            <a:r>
              <a:rPr lang="en-US" altLang="zh-CN" dirty="0" err="1"/>
              <a:t>pc_jalr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3376878"/>
      </p:ext>
    </p:extLst>
  </p:cSld>
  <p:clrMapOvr>
    <a:masterClrMapping/>
  </p:clrMapOvr>
  <p:transition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4228449" y="339689"/>
            <a:ext cx="3734201" cy="753010"/>
            <a:chOff x="4219471" y="283628"/>
            <a:chExt cx="3734201" cy="753010"/>
          </a:xfrm>
        </p:grpSpPr>
        <p:sp>
          <p:nvSpPr>
            <p:cNvPr id="21" name="文本框 20"/>
            <p:cNvSpPr txBox="1"/>
            <p:nvPr/>
          </p:nvSpPr>
          <p:spPr>
            <a:xfrm>
              <a:off x="4219471" y="283628"/>
              <a:ext cx="3734201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300" b="1" dirty="0">
                  <a:solidFill>
                    <a:schemeClr val="accent2"/>
                  </a:solidFill>
                  <a:latin typeface="+mj-ea"/>
                  <a:ea typeface="+mj-ea"/>
                </a:rPr>
                <a:t>主要器件</a:t>
              </a:r>
              <a:r>
                <a:rPr lang="en-US" altLang="zh-CN" sz="2300" b="1" dirty="0">
                  <a:solidFill>
                    <a:schemeClr val="accent2"/>
                  </a:solidFill>
                  <a:latin typeface="+mj-ea"/>
                  <a:ea typeface="+mj-ea"/>
                </a:rPr>
                <a:t>—</a:t>
              </a:r>
              <a:r>
                <a:rPr lang="zh-CN" altLang="en-US" sz="2300" b="1" dirty="0">
                  <a:solidFill>
                    <a:schemeClr val="accent2"/>
                  </a:solidFill>
                  <a:latin typeface="+mj-ea"/>
                  <a:ea typeface="+mj-ea"/>
                </a:rPr>
                <a:t>流水线部分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5872211" y="1036638"/>
              <a:ext cx="428723" cy="0"/>
            </a:xfrm>
            <a:prstGeom prst="line">
              <a:avLst/>
            </a:prstGeom>
            <a:ln w="25400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A64B8406-EB26-FA91-1CB5-4A3A9EE0F1CB}"/>
              </a:ext>
            </a:extLst>
          </p:cNvPr>
          <p:cNvSpPr txBox="1"/>
          <p:nvPr/>
        </p:nvSpPr>
        <p:spPr>
          <a:xfrm>
            <a:off x="8135006" y="3058139"/>
            <a:ext cx="34368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mux</a:t>
            </a:r>
            <a:r>
              <a:rPr lang="zh-CN" altLang="en-US" dirty="0"/>
              <a:t>：根据</a:t>
            </a:r>
            <a:r>
              <a:rPr lang="en-US" altLang="zh-CN" dirty="0" err="1"/>
              <a:t>forwardC</a:t>
            </a:r>
            <a:r>
              <a:rPr lang="zh-CN" altLang="en-US" dirty="0"/>
              <a:t>来判断写回寄存器的数据是来自</a:t>
            </a:r>
            <a:r>
              <a:rPr lang="en-US" altLang="zh-CN" dirty="0"/>
              <a:t>ALU</a:t>
            </a:r>
            <a:r>
              <a:rPr lang="zh-CN" altLang="en-US" dirty="0"/>
              <a:t>计算结果还是数据内存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65589F8-17B3-8729-A0DF-79A8ADCD4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74" y="1933903"/>
            <a:ext cx="7055898" cy="261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153305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形状&#10;&#10;中度可信度描述已自动生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53" name="组合 52"/>
          <p:cNvGrpSpPr/>
          <p:nvPr/>
        </p:nvGrpSpPr>
        <p:grpSpPr>
          <a:xfrm>
            <a:off x="2496291" y="1538023"/>
            <a:ext cx="7552682" cy="4526382"/>
            <a:chOff x="2152756" y="1357048"/>
            <a:chExt cx="7552682" cy="4526382"/>
          </a:xfrm>
        </p:grpSpPr>
        <p:sp>
          <p:nvSpPr>
            <p:cNvPr id="83" name="文本框 82"/>
            <p:cNvSpPr txBox="1"/>
            <p:nvPr/>
          </p:nvSpPr>
          <p:spPr>
            <a:xfrm>
              <a:off x="2152756" y="2290787"/>
              <a:ext cx="1200329" cy="182998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6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+mn-cs"/>
                </a:rPr>
                <a:t>目录</a:t>
              </a:r>
            </a:p>
          </p:txBody>
        </p:sp>
        <p:grpSp>
          <p:nvGrpSpPr>
            <p:cNvPr id="55" name="组合 54"/>
            <p:cNvGrpSpPr/>
            <p:nvPr/>
          </p:nvGrpSpPr>
          <p:grpSpPr>
            <a:xfrm>
              <a:off x="5340349" y="1357048"/>
              <a:ext cx="4053972" cy="695420"/>
              <a:chOff x="5817171" y="1760938"/>
              <a:chExt cx="3537502" cy="606882"/>
            </a:xfrm>
          </p:grpSpPr>
          <p:sp>
            <p:nvSpPr>
              <p:cNvPr id="81" name="文本框 80"/>
              <p:cNvSpPr txBox="1"/>
              <p:nvPr/>
            </p:nvSpPr>
            <p:spPr>
              <a:xfrm>
                <a:off x="6729583" y="1809746"/>
                <a:ext cx="2625090" cy="5092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3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+mj-ea"/>
                    <a:ea typeface="+mj-ea"/>
                    <a:cs typeface="+mn-ea"/>
                    <a:sym typeface="+mn-lt"/>
                  </a:rPr>
                  <a:t>背景介绍</a:t>
                </a:r>
              </a:p>
            </p:txBody>
          </p:sp>
          <p:grpSp>
            <p:nvGrpSpPr>
              <p:cNvPr id="78" name="组合 77"/>
              <p:cNvGrpSpPr/>
              <p:nvPr/>
            </p:nvGrpSpPr>
            <p:grpSpPr>
              <a:xfrm>
                <a:off x="5817171" y="1760938"/>
                <a:ext cx="606882" cy="606882"/>
                <a:chOff x="5848127" y="1753243"/>
                <a:chExt cx="606882" cy="606882"/>
              </a:xfrm>
            </p:grpSpPr>
            <p:sp>
              <p:nvSpPr>
                <p:cNvPr id="79" name="矩形 78"/>
                <p:cNvSpPr/>
                <p:nvPr/>
              </p:nvSpPr>
              <p:spPr>
                <a:xfrm rot="2700000">
                  <a:off x="5848127" y="1753243"/>
                  <a:ext cx="606882" cy="606882"/>
                </a:xfrm>
                <a:prstGeom prst="rect">
                  <a:avLst/>
                </a:prstGeom>
                <a:solidFill>
                  <a:srgbClr val="AB090D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endParaRPr>
                </a:p>
              </p:txBody>
            </p:sp>
            <p:sp>
              <p:nvSpPr>
                <p:cNvPr id="80" name="文本框 79"/>
                <p:cNvSpPr txBox="1"/>
                <p:nvPr/>
              </p:nvSpPr>
              <p:spPr>
                <a:xfrm>
                  <a:off x="5874863" y="1861391"/>
                  <a:ext cx="532130" cy="4017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2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+mj-ea"/>
                      <a:ea typeface="+mj-ea"/>
                      <a:cs typeface="+mn-ea"/>
                      <a:sym typeface="+mn-lt"/>
                    </a:rPr>
                    <a:t>01</a:t>
                  </a:r>
                </a:p>
              </p:txBody>
            </p:sp>
          </p:grpSp>
        </p:grpSp>
        <p:grpSp>
          <p:nvGrpSpPr>
            <p:cNvPr id="56" name="组合 55"/>
            <p:cNvGrpSpPr/>
            <p:nvPr/>
          </p:nvGrpSpPr>
          <p:grpSpPr>
            <a:xfrm>
              <a:off x="5340349" y="2634080"/>
              <a:ext cx="4053972" cy="695380"/>
              <a:chOff x="5817171" y="1760938"/>
              <a:chExt cx="3537502" cy="606882"/>
            </a:xfrm>
          </p:grpSpPr>
          <p:sp>
            <p:nvSpPr>
              <p:cNvPr id="75" name="文本框 74"/>
              <p:cNvSpPr txBox="1"/>
              <p:nvPr/>
            </p:nvSpPr>
            <p:spPr>
              <a:xfrm>
                <a:off x="6729583" y="1814790"/>
                <a:ext cx="2625090" cy="509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3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+mj-ea"/>
                    <a:ea typeface="+mj-ea"/>
                    <a:cs typeface="+mn-ea"/>
                    <a:sym typeface="+mn-lt"/>
                  </a:rPr>
                  <a:t>结构介绍</a:t>
                </a:r>
              </a:p>
            </p:txBody>
          </p:sp>
          <p:grpSp>
            <p:nvGrpSpPr>
              <p:cNvPr id="72" name="组合 71"/>
              <p:cNvGrpSpPr/>
              <p:nvPr/>
            </p:nvGrpSpPr>
            <p:grpSpPr>
              <a:xfrm>
                <a:off x="5817171" y="1760938"/>
                <a:ext cx="606882" cy="606882"/>
                <a:chOff x="5848127" y="1753243"/>
                <a:chExt cx="606882" cy="606882"/>
              </a:xfrm>
            </p:grpSpPr>
            <p:sp>
              <p:nvSpPr>
                <p:cNvPr id="73" name="矩形 72"/>
                <p:cNvSpPr/>
                <p:nvPr/>
              </p:nvSpPr>
              <p:spPr>
                <a:xfrm rot="2700000">
                  <a:off x="5848127" y="1753243"/>
                  <a:ext cx="606882" cy="606882"/>
                </a:xfrm>
                <a:prstGeom prst="rect">
                  <a:avLst/>
                </a:prstGeom>
                <a:solidFill>
                  <a:srgbClr val="AB090D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endParaRPr>
                </a:p>
              </p:txBody>
            </p:sp>
            <p:sp>
              <p:nvSpPr>
                <p:cNvPr id="74" name="文本框 73"/>
                <p:cNvSpPr txBox="1"/>
                <p:nvPr/>
              </p:nvSpPr>
              <p:spPr>
                <a:xfrm>
                  <a:off x="5874863" y="1861391"/>
                  <a:ext cx="532130" cy="4017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2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+mj-ea"/>
                      <a:ea typeface="+mj-ea"/>
                      <a:cs typeface="+mn-ea"/>
                      <a:sym typeface="+mn-lt"/>
                    </a:rPr>
                    <a:t>02</a:t>
                  </a:r>
                </a:p>
              </p:txBody>
            </p:sp>
          </p:grpSp>
        </p:grpSp>
        <p:grpSp>
          <p:nvGrpSpPr>
            <p:cNvPr id="57" name="组合 56"/>
            <p:cNvGrpSpPr/>
            <p:nvPr/>
          </p:nvGrpSpPr>
          <p:grpSpPr>
            <a:xfrm>
              <a:off x="5340350" y="3911064"/>
              <a:ext cx="4011826" cy="695380"/>
              <a:chOff x="5817171" y="1760938"/>
              <a:chExt cx="3500725" cy="606882"/>
            </a:xfrm>
          </p:grpSpPr>
          <p:sp>
            <p:nvSpPr>
              <p:cNvPr id="69" name="文本框 68"/>
              <p:cNvSpPr txBox="1"/>
              <p:nvPr/>
            </p:nvSpPr>
            <p:spPr>
              <a:xfrm>
                <a:off x="6692806" y="1819874"/>
                <a:ext cx="2625090" cy="510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3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+mj-ea"/>
                    <a:ea typeface="+mj-ea"/>
                    <a:cs typeface="+mn-ea"/>
                    <a:sym typeface="+mn-lt"/>
                  </a:rPr>
                  <a:t>主要器件</a:t>
                </a:r>
              </a:p>
            </p:txBody>
          </p:sp>
          <p:grpSp>
            <p:nvGrpSpPr>
              <p:cNvPr id="66" name="组合 65"/>
              <p:cNvGrpSpPr/>
              <p:nvPr/>
            </p:nvGrpSpPr>
            <p:grpSpPr>
              <a:xfrm>
                <a:off x="5817171" y="1760938"/>
                <a:ext cx="606882" cy="606882"/>
                <a:chOff x="5848127" y="1753243"/>
                <a:chExt cx="606882" cy="606882"/>
              </a:xfrm>
            </p:grpSpPr>
            <p:sp>
              <p:nvSpPr>
                <p:cNvPr id="67" name="矩形 66"/>
                <p:cNvSpPr/>
                <p:nvPr/>
              </p:nvSpPr>
              <p:spPr>
                <a:xfrm rot="2700000">
                  <a:off x="5848127" y="1753243"/>
                  <a:ext cx="606882" cy="606882"/>
                </a:xfrm>
                <a:prstGeom prst="rect">
                  <a:avLst/>
                </a:prstGeom>
                <a:solidFill>
                  <a:srgbClr val="AB090D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endParaRPr>
                </a:p>
              </p:txBody>
            </p:sp>
            <p:sp>
              <p:nvSpPr>
                <p:cNvPr id="68" name="文本框 67"/>
                <p:cNvSpPr txBox="1"/>
                <p:nvPr/>
              </p:nvSpPr>
              <p:spPr>
                <a:xfrm>
                  <a:off x="5874863" y="1861391"/>
                  <a:ext cx="532130" cy="4017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2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+mj-ea"/>
                      <a:ea typeface="+mj-ea"/>
                      <a:cs typeface="+mn-ea"/>
                      <a:sym typeface="+mn-lt"/>
                    </a:rPr>
                    <a:t>03</a:t>
                  </a:r>
                </a:p>
              </p:txBody>
            </p:sp>
          </p:grpSp>
        </p:grpSp>
        <p:grpSp>
          <p:nvGrpSpPr>
            <p:cNvPr id="58" name="组合 57"/>
            <p:cNvGrpSpPr/>
            <p:nvPr/>
          </p:nvGrpSpPr>
          <p:grpSpPr>
            <a:xfrm>
              <a:off x="5340349" y="5188050"/>
              <a:ext cx="4365089" cy="695380"/>
              <a:chOff x="5817171" y="1760938"/>
              <a:chExt cx="3808983" cy="606882"/>
            </a:xfrm>
          </p:grpSpPr>
          <p:sp>
            <p:nvSpPr>
              <p:cNvPr id="63" name="文本框 62"/>
              <p:cNvSpPr txBox="1"/>
              <p:nvPr/>
            </p:nvSpPr>
            <p:spPr>
              <a:xfrm>
                <a:off x="6729583" y="1814790"/>
                <a:ext cx="2896571" cy="510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3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+mj-ea"/>
                    <a:ea typeface="+mj-ea"/>
                    <a:cs typeface="+mn-ea"/>
                    <a:sym typeface="+mn-lt"/>
                  </a:rPr>
                  <a:t>冒险解决</a:t>
                </a:r>
              </a:p>
            </p:txBody>
          </p:sp>
          <p:grpSp>
            <p:nvGrpSpPr>
              <p:cNvPr id="60" name="组合 59"/>
              <p:cNvGrpSpPr/>
              <p:nvPr/>
            </p:nvGrpSpPr>
            <p:grpSpPr>
              <a:xfrm>
                <a:off x="5817171" y="1760938"/>
                <a:ext cx="606882" cy="606882"/>
                <a:chOff x="5848127" y="1753243"/>
                <a:chExt cx="606882" cy="606882"/>
              </a:xfrm>
            </p:grpSpPr>
            <p:sp>
              <p:nvSpPr>
                <p:cNvPr id="61" name="矩形 60"/>
                <p:cNvSpPr/>
                <p:nvPr/>
              </p:nvSpPr>
              <p:spPr>
                <a:xfrm rot="2700000">
                  <a:off x="5848127" y="1753243"/>
                  <a:ext cx="606882" cy="606882"/>
                </a:xfrm>
                <a:prstGeom prst="rect">
                  <a:avLst/>
                </a:prstGeom>
                <a:solidFill>
                  <a:srgbClr val="AB090D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endParaRPr>
                </a:p>
              </p:txBody>
            </p:sp>
            <p:sp>
              <p:nvSpPr>
                <p:cNvPr id="62" name="文本框 61"/>
                <p:cNvSpPr txBox="1"/>
                <p:nvPr/>
              </p:nvSpPr>
              <p:spPr>
                <a:xfrm>
                  <a:off x="5874863" y="1861391"/>
                  <a:ext cx="532130" cy="4017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lang="en-US" altLang="zh-CN" sz="2400" b="1" kern="0" dirty="0">
                      <a:solidFill>
                        <a:prstClr val="white"/>
                      </a:solidFill>
                      <a:latin typeface="+mj-ea"/>
                      <a:ea typeface="+mj-ea"/>
                      <a:cs typeface="+mn-ea"/>
                      <a:sym typeface="+mn-lt"/>
                    </a:rPr>
                    <a:t>04</a:t>
                  </a:r>
                  <a:endParaRPr kumimoji="0" lang="en-US" altLang="zh-CN" sz="2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j-ea"/>
                    <a:ea typeface="+mj-ea"/>
                    <a:cs typeface="+mn-ea"/>
                    <a:sym typeface="+mn-lt"/>
                  </a:endParaRPr>
                </a:p>
              </p:txBody>
            </p:sp>
          </p:grpSp>
        </p:grpSp>
      </p:grpSp>
    </p:spTree>
  </p:cSld>
  <p:clrMapOvr>
    <a:masterClrMapping/>
  </p:clrMapOvr>
  <p:transition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4228449" y="339689"/>
            <a:ext cx="3734201" cy="753010"/>
            <a:chOff x="4219471" y="283628"/>
            <a:chExt cx="3734201" cy="753010"/>
          </a:xfrm>
        </p:grpSpPr>
        <p:sp>
          <p:nvSpPr>
            <p:cNvPr id="21" name="文本框 20"/>
            <p:cNvSpPr txBox="1"/>
            <p:nvPr/>
          </p:nvSpPr>
          <p:spPr>
            <a:xfrm>
              <a:off x="4219471" y="283628"/>
              <a:ext cx="3734201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300" b="1" dirty="0">
                  <a:solidFill>
                    <a:schemeClr val="accent2"/>
                  </a:solidFill>
                  <a:latin typeface="+mj-ea"/>
                  <a:ea typeface="+mj-ea"/>
                </a:rPr>
                <a:t>主要器件</a:t>
              </a:r>
              <a:r>
                <a:rPr lang="en-US" altLang="zh-CN" sz="2300" b="1" dirty="0">
                  <a:solidFill>
                    <a:schemeClr val="accent2"/>
                  </a:solidFill>
                  <a:latin typeface="+mj-ea"/>
                  <a:ea typeface="+mj-ea"/>
                </a:rPr>
                <a:t>—</a:t>
              </a:r>
              <a:r>
                <a:rPr lang="zh-CN" altLang="en-US" sz="2300" b="1" dirty="0">
                  <a:solidFill>
                    <a:schemeClr val="accent2"/>
                  </a:solidFill>
                  <a:latin typeface="+mj-ea"/>
                  <a:ea typeface="+mj-ea"/>
                </a:rPr>
                <a:t>流水线部分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5872211" y="1036638"/>
              <a:ext cx="428723" cy="0"/>
            </a:xfrm>
            <a:prstGeom prst="line">
              <a:avLst/>
            </a:prstGeom>
            <a:ln w="25400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A64B8406-EB26-FA91-1CB5-4A3A9EE0F1CB}"/>
              </a:ext>
            </a:extLst>
          </p:cNvPr>
          <p:cNvSpPr txBox="1"/>
          <p:nvPr/>
        </p:nvSpPr>
        <p:spPr>
          <a:xfrm>
            <a:off x="7567448" y="2585173"/>
            <a:ext cx="4424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jalr_mux</a:t>
            </a:r>
            <a:r>
              <a:rPr lang="zh-CN" altLang="en-US" dirty="0"/>
              <a:t>：根据</a:t>
            </a:r>
            <a:r>
              <a:rPr lang="en-US" altLang="zh-CN" dirty="0" err="1"/>
              <a:t>reg_sel</a:t>
            </a:r>
            <a:r>
              <a:rPr lang="zh-CN" altLang="en-US" dirty="0"/>
              <a:t>信号选择数据</a:t>
            </a:r>
            <a:r>
              <a:rPr lang="en-US" altLang="zh-CN" dirty="0"/>
              <a:t>2</a:t>
            </a:r>
            <a:r>
              <a:rPr lang="zh-CN" altLang="en-US" dirty="0"/>
              <a:t>是</a:t>
            </a:r>
            <a:r>
              <a:rPr lang="en-US" altLang="zh-CN" dirty="0" err="1"/>
              <a:t>pc_order</a:t>
            </a:r>
            <a:r>
              <a:rPr lang="zh-CN" altLang="en-US" dirty="0"/>
              <a:t>还是</a:t>
            </a:r>
            <a:r>
              <a:rPr lang="en-US" altLang="zh-CN" dirty="0" err="1"/>
              <a:t>WB_data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9A1C5D3-2773-6D01-DB9A-BB3F05FC3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67" y="2082068"/>
            <a:ext cx="7362204" cy="269386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D620C91-113B-1DD4-28C3-D5968DA0D977}"/>
              </a:ext>
            </a:extLst>
          </p:cNvPr>
          <p:cNvSpPr txBox="1"/>
          <p:nvPr/>
        </p:nvSpPr>
        <p:spPr>
          <a:xfrm>
            <a:off x="7567448" y="1435737"/>
            <a:ext cx="4424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wb_data_mux</a:t>
            </a:r>
            <a:r>
              <a:rPr lang="zh-CN" altLang="en-US" dirty="0"/>
              <a:t>：根据写回寄存器的使能信号判断数据是来自</a:t>
            </a:r>
            <a:r>
              <a:rPr lang="en-US" altLang="zh-CN" dirty="0"/>
              <a:t>alu</a:t>
            </a:r>
            <a:r>
              <a:rPr lang="zh-CN" altLang="en-US" dirty="0"/>
              <a:t>还是</a:t>
            </a:r>
            <a:r>
              <a:rPr lang="en-US" altLang="zh-CN" dirty="0" err="1"/>
              <a:t>datamem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959379A-C778-BEA7-BB9F-B2186D3A0339}"/>
              </a:ext>
            </a:extLst>
          </p:cNvPr>
          <p:cNvSpPr txBox="1"/>
          <p:nvPr/>
        </p:nvSpPr>
        <p:spPr>
          <a:xfrm>
            <a:off x="7567447" y="3734609"/>
            <a:ext cx="4424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lui_mux</a:t>
            </a:r>
            <a:r>
              <a:rPr lang="zh-CN" altLang="en-US" dirty="0"/>
              <a:t>：选择指令是否为</a:t>
            </a:r>
            <a:r>
              <a:rPr lang="en-US" altLang="zh-CN" dirty="0" err="1"/>
              <a:t>lui</a:t>
            </a:r>
            <a:r>
              <a:rPr lang="zh-CN" altLang="en-US" dirty="0"/>
              <a:t>指令，若是返回立即数，若不是返回跳转指令的目标</a:t>
            </a:r>
            <a:r>
              <a:rPr lang="en-US" altLang="zh-CN" dirty="0"/>
              <a:t>pc</a:t>
            </a:r>
            <a:r>
              <a:rPr lang="zh-CN" altLang="en-US" dirty="0"/>
              <a:t>地址。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F8F7407-03A8-717E-8C2C-AF30A5C1521A}"/>
              </a:ext>
            </a:extLst>
          </p:cNvPr>
          <p:cNvSpPr txBox="1"/>
          <p:nvPr/>
        </p:nvSpPr>
        <p:spPr>
          <a:xfrm>
            <a:off x="7567447" y="5161044"/>
            <a:ext cx="4424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wr_reg_mux</a:t>
            </a:r>
            <a:r>
              <a:rPr lang="zh-CN" altLang="en-US" dirty="0"/>
              <a:t>：根据指令是否为</a:t>
            </a:r>
            <a:r>
              <a:rPr lang="en-US" altLang="zh-CN" dirty="0"/>
              <a:t>U-Type</a:t>
            </a:r>
            <a:r>
              <a:rPr lang="zh-CN" altLang="en-US" dirty="0"/>
              <a:t>，判断写回寄存器的数据类型</a:t>
            </a:r>
          </a:p>
        </p:txBody>
      </p:sp>
    </p:spTree>
    <p:extLst>
      <p:ext uri="{BB962C8B-B14F-4D97-AF65-F5344CB8AC3E}">
        <p14:creationId xmlns:p14="http://schemas.microsoft.com/office/powerpoint/2010/main" val="3472799510"/>
      </p:ext>
    </p:extLst>
  </p:cSld>
  <p:clrMapOvr>
    <a:masterClrMapping/>
  </p:clrMapOvr>
  <p:transition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形状&#10;&#10;描述已自动生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4171364" y="1705375"/>
            <a:ext cx="3849272" cy="3447249"/>
            <a:chOff x="4171364" y="1705375"/>
            <a:chExt cx="3849272" cy="3447249"/>
          </a:xfrm>
        </p:grpSpPr>
        <p:grpSp>
          <p:nvGrpSpPr>
            <p:cNvPr id="8" name="组合 7"/>
            <p:cNvGrpSpPr/>
            <p:nvPr/>
          </p:nvGrpSpPr>
          <p:grpSpPr>
            <a:xfrm>
              <a:off x="5391150" y="1705375"/>
              <a:ext cx="1409700" cy="1409700"/>
              <a:chOff x="6988265" y="1564640"/>
              <a:chExt cx="720000" cy="720000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6988265" y="1564640"/>
                <a:ext cx="720000" cy="720000"/>
              </a:xfrm>
              <a:prstGeom prst="ellipse">
                <a:avLst/>
              </a:prstGeom>
              <a:solidFill>
                <a:srgbClr val="B30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0">
                  <a:latin typeface="+mj-ea"/>
                  <a:ea typeface="+mj-ea"/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7047218" y="1740325"/>
                <a:ext cx="594310" cy="392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400">
                    <a:latin typeface="Noto Sans S Chinese Bold" panose="020B0800000000000000" pitchFamily="34" charset="-122"/>
                    <a:ea typeface="Noto Sans S Chinese Bold" panose="020B0800000000000000" pitchFamily="34" charset="-122"/>
                  </a:defRPr>
                </a:lvl1pPr>
              </a:lstStyle>
              <a:p>
                <a:pPr algn="ctr"/>
                <a:r>
                  <a:rPr lang="en-US" altLang="zh-CN" sz="4400" dirty="0">
                    <a:solidFill>
                      <a:schemeClr val="bg1"/>
                    </a:solidFill>
                    <a:latin typeface="+mj-ea"/>
                    <a:ea typeface="+mj-ea"/>
                  </a:rPr>
                  <a:t>04</a:t>
                </a:r>
                <a:endParaRPr lang="zh-CN" altLang="en-US" sz="4400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4171364" y="3452876"/>
              <a:ext cx="3849272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>
                  <a:latin typeface="Noto Sans S Chinese Bold" panose="020B0800000000000000" pitchFamily="34" charset="-122"/>
                  <a:ea typeface="Noto Sans S Chinese Bold" panose="020B0800000000000000" pitchFamily="34" charset="-122"/>
                </a:defRPr>
              </a:lvl1pPr>
            </a:lstStyle>
            <a:p>
              <a:pPr algn="ctr"/>
              <a:r>
                <a:rPr lang="zh-CN" altLang="en-US" sz="4600" b="1" dirty="0">
                  <a:latin typeface="+mj-ea"/>
                  <a:ea typeface="+mj-ea"/>
                </a:rPr>
                <a:t>冒险解决</a:t>
              </a:r>
              <a:endParaRPr lang="en-US" altLang="zh-CN" sz="4600" b="1" dirty="0">
                <a:latin typeface="+mj-ea"/>
                <a:ea typeface="+mj-ea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5886304" y="5152624"/>
              <a:ext cx="419393" cy="0"/>
            </a:xfrm>
            <a:prstGeom prst="line">
              <a:avLst/>
            </a:prstGeom>
            <a:ln w="38100">
              <a:solidFill>
                <a:srgbClr val="B30D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4826423" y="339930"/>
            <a:ext cx="2539999" cy="752769"/>
            <a:chOff x="4817445" y="283869"/>
            <a:chExt cx="2539999" cy="752769"/>
          </a:xfrm>
        </p:grpSpPr>
        <p:sp>
          <p:nvSpPr>
            <p:cNvPr id="21" name="文本框 20"/>
            <p:cNvSpPr txBox="1"/>
            <p:nvPr/>
          </p:nvSpPr>
          <p:spPr>
            <a:xfrm>
              <a:off x="4817445" y="283869"/>
              <a:ext cx="25399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300" b="1" dirty="0">
                  <a:solidFill>
                    <a:schemeClr val="accent2"/>
                  </a:solidFill>
                  <a:latin typeface="+mj-ea"/>
                  <a:ea typeface="+mj-ea"/>
                </a:rPr>
                <a:t>数据冒险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5872211" y="1036638"/>
              <a:ext cx="428723" cy="0"/>
            </a:xfrm>
            <a:prstGeom prst="line">
              <a:avLst/>
            </a:prstGeom>
            <a:ln w="25400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B1193D6B-31CB-DABE-65C5-629120DA5821}"/>
              </a:ext>
            </a:extLst>
          </p:cNvPr>
          <p:cNvSpPr txBox="1"/>
          <p:nvPr/>
        </p:nvSpPr>
        <p:spPr>
          <a:xfrm>
            <a:off x="677467" y="1744717"/>
            <a:ext cx="108361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a.</a:t>
            </a:r>
            <a:r>
              <a:rPr lang="zh-CN" altLang="en-US" dirty="0"/>
              <a:t>在一个周期开始，</a:t>
            </a:r>
            <a:r>
              <a:rPr lang="en-US" altLang="zh-CN" dirty="0"/>
              <a:t>EX </a:t>
            </a:r>
            <a:r>
              <a:rPr lang="zh-CN" altLang="en-US" dirty="0"/>
              <a:t>阶段要使用上一条处在 </a:t>
            </a:r>
            <a:r>
              <a:rPr lang="en-US" altLang="zh-CN" dirty="0"/>
              <a:t>EX </a:t>
            </a:r>
            <a:r>
              <a:rPr lang="zh-CN" altLang="en-US" dirty="0"/>
              <a:t>阶段指令的执行结果，此时我们将 </a:t>
            </a:r>
            <a:r>
              <a:rPr lang="en-US" altLang="zh-CN" dirty="0"/>
              <a:t>EX/MEM </a:t>
            </a:r>
            <a:r>
              <a:rPr lang="zh-CN" altLang="en-US" dirty="0"/>
              <a:t>寄存器的数据前递。</a:t>
            </a:r>
            <a:endParaRPr lang="en-US" altLang="zh-CN" dirty="0"/>
          </a:p>
          <a:p>
            <a:r>
              <a:rPr lang="en-US" altLang="zh-CN" dirty="0"/>
              <a:t>b.</a:t>
            </a:r>
            <a:r>
              <a:rPr lang="zh-CN" altLang="en-US" dirty="0"/>
              <a:t>在一个周期开始，</a:t>
            </a:r>
            <a:r>
              <a:rPr lang="en-US" altLang="zh-CN" dirty="0"/>
              <a:t>EX </a:t>
            </a:r>
            <a:r>
              <a:rPr lang="zh-CN" altLang="en-US" dirty="0"/>
              <a:t>阶段要使用上一条处在 </a:t>
            </a:r>
            <a:r>
              <a:rPr lang="en-US" altLang="zh-CN" dirty="0"/>
              <a:t>MEM </a:t>
            </a:r>
            <a:r>
              <a:rPr lang="zh-CN" altLang="en-US" dirty="0"/>
              <a:t>阶段指令的执行结果，此时我们将 </a:t>
            </a:r>
            <a:r>
              <a:rPr lang="en-US" altLang="zh-CN" dirty="0"/>
              <a:t>MEM/WB </a:t>
            </a:r>
            <a:r>
              <a:rPr lang="zh-CN" altLang="en-US" dirty="0"/>
              <a:t>寄存器的数据前递。</a:t>
            </a:r>
            <a:endParaRPr lang="en-US" altLang="zh-CN" dirty="0"/>
          </a:p>
          <a:p>
            <a:r>
              <a:rPr lang="en-US" altLang="zh-CN" dirty="0"/>
              <a:t>c.</a:t>
            </a:r>
            <a:r>
              <a:rPr lang="zh-CN" altLang="en-US" dirty="0"/>
              <a:t>在一个周期开始，</a:t>
            </a:r>
            <a:r>
              <a:rPr lang="en-US" altLang="zh-CN" dirty="0"/>
              <a:t>EX </a:t>
            </a:r>
            <a:r>
              <a:rPr lang="zh-CN" altLang="en-US" dirty="0"/>
              <a:t>阶段要使用上一条处在 </a:t>
            </a:r>
            <a:r>
              <a:rPr lang="en-US" altLang="zh-CN" dirty="0"/>
              <a:t>WB </a:t>
            </a:r>
            <a:r>
              <a:rPr lang="zh-CN" altLang="en-US" dirty="0"/>
              <a:t>阶段指令的执行结果，此时不需要前递（寄存器堆前递机制）</a:t>
            </a:r>
            <a:endParaRPr lang="en-US" altLang="zh-CN" dirty="0"/>
          </a:p>
          <a:p>
            <a:r>
              <a:rPr lang="en-US" altLang="zh-CN" dirty="0"/>
              <a:t>d.</a:t>
            </a:r>
            <a:r>
              <a:rPr lang="zh-CN" altLang="en-US" dirty="0"/>
              <a:t>在第一种情况下，如果是上一条是访存指令，即发生加载</a:t>
            </a:r>
            <a:r>
              <a:rPr lang="en-US" altLang="zh-CN" dirty="0"/>
              <a:t>—</a:t>
            </a:r>
            <a:r>
              <a:rPr lang="zh-CN" altLang="en-US" dirty="0"/>
              <a:t>使用型冒险。则需要停顿一个周期。</a:t>
            </a:r>
            <a:endParaRPr lang="en-US" altLang="zh-CN" dirty="0"/>
          </a:p>
          <a:p>
            <a:r>
              <a:rPr lang="en-US" altLang="zh-CN" dirty="0"/>
              <a:t>e.</a:t>
            </a:r>
            <a:r>
              <a:rPr lang="zh-CN" altLang="en-US" dirty="0"/>
              <a:t>在发生加载</a:t>
            </a:r>
            <a:r>
              <a:rPr lang="en-US" altLang="zh-CN" dirty="0"/>
              <a:t>——</a:t>
            </a:r>
            <a:r>
              <a:rPr lang="zh-CN" altLang="en-US" dirty="0"/>
              <a:t>使用型冒险的时候，如果是</a:t>
            </a:r>
            <a:r>
              <a:rPr lang="en-US" altLang="zh-CN" dirty="0"/>
              <a:t>load</a:t>
            </a:r>
            <a:r>
              <a:rPr lang="zh-CN" altLang="en-US" dirty="0"/>
              <a:t>后跟着</a:t>
            </a:r>
            <a:r>
              <a:rPr lang="en-US" altLang="zh-CN" dirty="0"/>
              <a:t>store</a:t>
            </a:r>
            <a:r>
              <a:rPr lang="zh-CN" altLang="en-US" dirty="0"/>
              <a:t>指令，并且</a:t>
            </a:r>
            <a:r>
              <a:rPr lang="en-US" altLang="zh-CN" dirty="0"/>
              <a:t>load</a:t>
            </a:r>
            <a:r>
              <a:rPr lang="zh-CN" altLang="en-US" dirty="0"/>
              <a:t>指令的</a:t>
            </a:r>
            <a:r>
              <a:rPr lang="en-US" altLang="zh-CN" dirty="0" err="1"/>
              <a:t>rd</a:t>
            </a:r>
            <a:r>
              <a:rPr lang="zh-CN" altLang="en-US" dirty="0"/>
              <a:t>与</a:t>
            </a:r>
            <a:r>
              <a:rPr lang="en-US" altLang="zh-CN" dirty="0"/>
              <a:t>store</a:t>
            </a:r>
            <a:r>
              <a:rPr lang="zh-CN" altLang="en-US" dirty="0"/>
              <a:t>指令的</a:t>
            </a:r>
            <a:r>
              <a:rPr lang="en-US" altLang="zh-CN" dirty="0"/>
              <a:t>rs1 </a:t>
            </a:r>
            <a:r>
              <a:rPr lang="zh-CN" altLang="en-US" dirty="0"/>
              <a:t>不同而与</a:t>
            </a:r>
            <a:r>
              <a:rPr lang="en-US" altLang="zh-CN" dirty="0"/>
              <a:t>rs2</a:t>
            </a:r>
            <a:r>
              <a:rPr lang="zh-CN" altLang="en-US" dirty="0"/>
              <a:t>相同，则不需要停顿，只需要将</a:t>
            </a:r>
            <a:r>
              <a:rPr lang="en-US" altLang="zh-CN" dirty="0"/>
              <a:t>MEM/WB </a:t>
            </a:r>
            <a:r>
              <a:rPr lang="zh-CN" altLang="en-US" dirty="0"/>
              <a:t>寄存器的数据前递到</a:t>
            </a:r>
            <a:r>
              <a:rPr lang="en-US" altLang="zh-CN" dirty="0"/>
              <a:t>MEM</a:t>
            </a:r>
            <a:r>
              <a:rPr lang="zh-CN" altLang="en-US" dirty="0"/>
              <a:t>阶段。</a:t>
            </a:r>
          </a:p>
        </p:txBody>
      </p:sp>
    </p:spTree>
  </p:cSld>
  <p:clrMapOvr>
    <a:masterClrMapping/>
  </p:clrMapOvr>
  <p:transition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4826423" y="339930"/>
            <a:ext cx="2539999" cy="752769"/>
            <a:chOff x="4817445" y="283869"/>
            <a:chExt cx="2539999" cy="752769"/>
          </a:xfrm>
        </p:grpSpPr>
        <p:sp>
          <p:nvSpPr>
            <p:cNvPr id="21" name="文本框 20"/>
            <p:cNvSpPr txBox="1"/>
            <p:nvPr/>
          </p:nvSpPr>
          <p:spPr>
            <a:xfrm>
              <a:off x="4817445" y="283869"/>
              <a:ext cx="25399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300" b="1" dirty="0">
                  <a:solidFill>
                    <a:schemeClr val="accent2"/>
                  </a:solidFill>
                  <a:latin typeface="+mj-ea"/>
                  <a:ea typeface="+mj-ea"/>
                </a:rPr>
                <a:t>数据冒险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5872211" y="1036638"/>
              <a:ext cx="428723" cy="0"/>
            </a:xfrm>
            <a:prstGeom prst="line">
              <a:avLst/>
            </a:prstGeom>
            <a:ln w="25400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14CF4B2D-840E-1DD0-6D50-26FBBC87F4D5}"/>
              </a:ext>
            </a:extLst>
          </p:cNvPr>
          <p:cNvSpPr txBox="1"/>
          <p:nvPr/>
        </p:nvSpPr>
        <p:spPr>
          <a:xfrm>
            <a:off x="668058" y="898411"/>
            <a:ext cx="1042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数据前推情况：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2DD082C-824F-7C65-3AED-E3AD8A7EB146}"/>
              </a:ext>
            </a:extLst>
          </p:cNvPr>
          <p:cNvSpPr txBox="1"/>
          <p:nvPr/>
        </p:nvSpPr>
        <p:spPr>
          <a:xfrm>
            <a:off x="1282261" y="1364559"/>
            <a:ext cx="87446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forwardA</a:t>
            </a:r>
            <a:r>
              <a:rPr lang="zh-CN" altLang="en-US" dirty="0"/>
              <a:t>：</a:t>
            </a:r>
            <a:r>
              <a:rPr lang="en-US" altLang="zh-CN" dirty="0"/>
              <a:t>ALU</a:t>
            </a:r>
            <a:r>
              <a:rPr lang="zh-CN" altLang="en-US" dirty="0"/>
              <a:t>第一个操作数来源控制信号</a:t>
            </a:r>
            <a:endParaRPr lang="en-US" altLang="zh-CN" dirty="0"/>
          </a:p>
          <a:p>
            <a:r>
              <a:rPr lang="en-US" altLang="zh-CN" dirty="0" err="1"/>
              <a:t>forwardB</a:t>
            </a:r>
            <a:r>
              <a:rPr lang="zh-CN" altLang="en-US" dirty="0"/>
              <a:t>：</a:t>
            </a:r>
            <a:r>
              <a:rPr lang="en-US" altLang="zh-CN" dirty="0"/>
              <a:t>ALU</a:t>
            </a:r>
            <a:r>
              <a:rPr lang="zh-CN" altLang="en-US" dirty="0"/>
              <a:t>第二个操作数来源控制信号</a:t>
            </a:r>
            <a:endParaRPr lang="en-US" altLang="zh-CN" dirty="0"/>
          </a:p>
          <a:p>
            <a:r>
              <a:rPr lang="en-US" altLang="zh-CN" dirty="0" err="1"/>
              <a:t>forwardC</a:t>
            </a:r>
            <a:r>
              <a:rPr lang="zh-CN" altLang="en-US" dirty="0"/>
              <a:t>：写入数据存储器数据来源控制信号</a:t>
            </a:r>
            <a:endParaRPr lang="en-US" altLang="zh-CN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F36CE0A-A457-2144-97FE-81B90F379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905340"/>
              </p:ext>
            </p:extLst>
          </p:nvPr>
        </p:nvGraphicFramePr>
        <p:xfrm>
          <a:off x="144392" y="2384705"/>
          <a:ext cx="11902315" cy="3599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4695">
                  <a:extLst>
                    <a:ext uri="{9D8B030D-6E8A-4147-A177-3AD203B41FA5}">
                      <a16:colId xmlns:a16="http://schemas.microsoft.com/office/drawing/2014/main" val="898469062"/>
                    </a:ext>
                  </a:extLst>
                </a:gridCol>
                <a:gridCol w="1935288">
                  <a:extLst>
                    <a:ext uri="{9D8B030D-6E8A-4147-A177-3AD203B41FA5}">
                      <a16:colId xmlns:a16="http://schemas.microsoft.com/office/drawing/2014/main" val="3125355691"/>
                    </a:ext>
                  </a:extLst>
                </a:gridCol>
                <a:gridCol w="7812332">
                  <a:extLst>
                    <a:ext uri="{9D8B030D-6E8A-4147-A177-3AD203B41FA5}">
                      <a16:colId xmlns:a16="http://schemas.microsoft.com/office/drawing/2014/main" val="1907679717"/>
                    </a:ext>
                  </a:extLst>
                </a:gridCol>
              </a:tblGrid>
              <a:tr h="63303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控制信号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数据源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解释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618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forwardA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=1X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EX/MEM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ALU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的第一个源操作数来自于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EX/MEM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流水线寄存器的数据前递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511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forwardA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MEM/WB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ALU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的第一个源操作数来自于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MEM/WB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流水线寄存器的数据前递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147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forwardA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ID/EX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ALU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的第一个源操作数来自于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ID/EX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流水线寄存器的数据 ，不需要前递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533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forwardB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=1X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EX/MEM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ALU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的第二个源操作数来自于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EX/MEM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流水线寄存器的数据前递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825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forwardB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MEM/WB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ALU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的第二个源操作数来自于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MEM/WB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流水线寄存器的数据前递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518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forwardB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ID/EX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ALU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的第二个源操作数来自于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ID/EX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流水线寄存器的数据 ，不需要前递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8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forwardC</a:t>
                      </a:r>
                      <a:r>
                        <a:rPr lang="en-US" altLang="zh-CN" dirty="0"/>
                        <a:t>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MEM/WB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写入数据存储器的数据来自于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MEM/WB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流水线寄存器的数据前递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066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forwardC</a:t>
                      </a:r>
                      <a:r>
                        <a:rPr lang="en-US" altLang="zh-CN" dirty="0"/>
                        <a:t> = 0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EX/MEM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写入数据存储器的数据来自于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EX/MEM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流水线寄存器的数据，不需要前递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824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1307245"/>
      </p:ext>
    </p:extLst>
  </p:cSld>
  <p:clrMapOvr>
    <a:masterClrMapping/>
  </p:clrMapOvr>
  <p:transition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4826423" y="339930"/>
            <a:ext cx="2539999" cy="752769"/>
            <a:chOff x="4817445" y="283869"/>
            <a:chExt cx="2539999" cy="752769"/>
          </a:xfrm>
        </p:grpSpPr>
        <p:sp>
          <p:nvSpPr>
            <p:cNvPr id="21" name="文本框 20"/>
            <p:cNvSpPr txBox="1"/>
            <p:nvPr/>
          </p:nvSpPr>
          <p:spPr>
            <a:xfrm>
              <a:off x="4817445" y="283869"/>
              <a:ext cx="25399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300" b="1" dirty="0">
                  <a:solidFill>
                    <a:schemeClr val="accent2"/>
                  </a:solidFill>
                  <a:latin typeface="+mj-ea"/>
                  <a:ea typeface="+mj-ea"/>
                </a:rPr>
                <a:t>数据冒险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5872211" y="1036638"/>
              <a:ext cx="428723" cy="0"/>
            </a:xfrm>
            <a:prstGeom prst="line">
              <a:avLst/>
            </a:prstGeom>
            <a:ln w="25400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14CF4B2D-840E-1DD0-6D50-26FBBC87F4D5}"/>
              </a:ext>
            </a:extLst>
          </p:cNvPr>
          <p:cNvSpPr txBox="1"/>
          <p:nvPr/>
        </p:nvSpPr>
        <p:spPr>
          <a:xfrm>
            <a:off x="668957" y="1300448"/>
            <a:ext cx="1042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数据前推情况：</a:t>
            </a:r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267F825-9EEF-75C1-1D11-D19F03F131D1}"/>
              </a:ext>
            </a:extLst>
          </p:cNvPr>
          <p:cNvSpPr txBox="1"/>
          <p:nvPr/>
        </p:nvSpPr>
        <p:spPr>
          <a:xfrm>
            <a:off x="674817" y="3350448"/>
            <a:ext cx="84402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当第四条指令处于译码阶段的时候（第五个时钟周期），需要读取寄存器</a:t>
            </a:r>
            <a:r>
              <a:rPr lang="en-US" altLang="zh-CN" dirty="0"/>
              <a:t>X1</a:t>
            </a:r>
            <a:r>
              <a:rPr lang="zh-CN" altLang="en-US" dirty="0"/>
              <a:t>的值。</a:t>
            </a:r>
          </a:p>
          <a:p>
            <a:r>
              <a:rPr lang="zh-CN" altLang="en-US" dirty="0"/>
              <a:t>在之前的设计中，写寄存器发生在时钟的上升沿。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在采集信号时候，采集到的是这个时钟周期前一时刻的信号，也就是第四个时钟周期末的信号。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但是待写回的</a:t>
            </a:r>
            <a:r>
              <a:rPr lang="en-US" altLang="zh-CN" dirty="0"/>
              <a:t>X1</a:t>
            </a:r>
            <a:r>
              <a:rPr lang="zh-CN" altLang="en-US" dirty="0"/>
              <a:t>的值在第五个时钟周期才能到来（第一条指令进入写回阶段）。</a:t>
            </a:r>
          </a:p>
          <a:p>
            <a:r>
              <a:rPr lang="zh-CN" altLang="en-US" dirty="0"/>
              <a:t>所以在这种情况下仍然会发生冒险。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可以通过改变写寄存器时采集信号的时间来使其采集到正确的结果。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8B83967-A17E-B67C-5625-E415D76B7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5074" y="483476"/>
            <a:ext cx="2407969" cy="637452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494ECB4-4EE0-2C10-9685-61F8F31ED1AA}"/>
              </a:ext>
            </a:extLst>
          </p:cNvPr>
          <p:cNvSpPr txBox="1"/>
          <p:nvPr/>
        </p:nvSpPr>
        <p:spPr>
          <a:xfrm>
            <a:off x="2735395" y="1665372"/>
            <a:ext cx="49770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指令示例：</a:t>
            </a:r>
            <a:endParaRPr lang="it-IT" altLang="zh-CN" dirty="0"/>
          </a:p>
          <a:p>
            <a:r>
              <a:rPr lang="it-IT" altLang="zh-CN" dirty="0"/>
              <a:t>addi x1,x0,1</a:t>
            </a:r>
          </a:p>
          <a:p>
            <a:r>
              <a:rPr lang="it-IT" altLang="zh-CN" dirty="0"/>
              <a:t>addi x2,x0,2</a:t>
            </a:r>
          </a:p>
          <a:p>
            <a:r>
              <a:rPr lang="it-IT" altLang="zh-CN" dirty="0"/>
              <a:t>addi x3,x0,3</a:t>
            </a:r>
          </a:p>
          <a:p>
            <a:r>
              <a:rPr lang="it-IT" altLang="zh-CN" dirty="0"/>
              <a:t>addi x4,x1,3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3716498"/>
      </p:ext>
    </p:extLst>
  </p:cSld>
  <p:clrMapOvr>
    <a:masterClrMapping/>
  </p:clrMapOvr>
  <p:transition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4826423" y="339930"/>
            <a:ext cx="2539999" cy="752769"/>
            <a:chOff x="4817445" y="283869"/>
            <a:chExt cx="2539999" cy="752769"/>
          </a:xfrm>
        </p:grpSpPr>
        <p:sp>
          <p:nvSpPr>
            <p:cNvPr id="21" name="文本框 20"/>
            <p:cNvSpPr txBox="1"/>
            <p:nvPr/>
          </p:nvSpPr>
          <p:spPr>
            <a:xfrm>
              <a:off x="4817445" y="283869"/>
              <a:ext cx="25399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300" b="1" dirty="0">
                  <a:solidFill>
                    <a:schemeClr val="accent2"/>
                  </a:solidFill>
                  <a:latin typeface="+mj-ea"/>
                  <a:ea typeface="+mj-ea"/>
                </a:rPr>
                <a:t>数据冒险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5872211" y="1036638"/>
              <a:ext cx="428723" cy="0"/>
            </a:xfrm>
            <a:prstGeom prst="line">
              <a:avLst/>
            </a:prstGeom>
            <a:ln w="25400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1A8F6ACA-9A52-CC77-07FE-0FF3E2637F92}"/>
              </a:ext>
            </a:extLst>
          </p:cNvPr>
          <p:cNvSpPr txBox="1"/>
          <p:nvPr/>
        </p:nvSpPr>
        <p:spPr>
          <a:xfrm>
            <a:off x="998033" y="1194619"/>
            <a:ext cx="101950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加入数据前递之后，</a:t>
            </a:r>
            <a:r>
              <a:rPr lang="en-US" altLang="zh-CN" dirty="0"/>
              <a:t>ALU</a:t>
            </a:r>
            <a:r>
              <a:rPr lang="zh-CN" altLang="en-US" dirty="0"/>
              <a:t>的数据来源变成三个，分别是</a:t>
            </a:r>
            <a:r>
              <a:rPr lang="en-US" altLang="zh-CN" dirty="0"/>
              <a:t>ID/EX</a:t>
            </a:r>
            <a:r>
              <a:rPr lang="zh-CN" altLang="en-US" dirty="0"/>
              <a:t>流水线寄存器的数值，</a:t>
            </a:r>
            <a:r>
              <a:rPr lang="en-US" altLang="zh-CN" dirty="0"/>
              <a:t>EX/MEM</a:t>
            </a:r>
            <a:r>
              <a:rPr lang="zh-CN" altLang="en-US" dirty="0"/>
              <a:t>流水线寄存器前递的数值和</a:t>
            </a:r>
            <a:r>
              <a:rPr lang="en-US" altLang="zh-CN" dirty="0"/>
              <a:t>MEM/WB</a:t>
            </a:r>
            <a:r>
              <a:rPr lang="zh-CN" altLang="en-US" dirty="0"/>
              <a:t>流水线寄存器前递的数值。</a:t>
            </a:r>
          </a:p>
          <a:p>
            <a:r>
              <a:rPr lang="zh-CN" altLang="en-US" dirty="0"/>
              <a:t>因此要添加三选一选择器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还有一组前递发生在访存阶段，由于数据来源只有两种，用</a:t>
            </a:r>
            <a:r>
              <a:rPr lang="en-US" altLang="zh-CN" dirty="0" err="1"/>
              <a:t>forwardC</a:t>
            </a:r>
            <a:r>
              <a:rPr lang="zh-CN" altLang="en-US" dirty="0"/>
              <a:t>控制一个二选一选择器即可。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4559F70-AA01-2560-048A-353AE779E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537" y="2773866"/>
            <a:ext cx="3485469" cy="380432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E090125-7431-F957-F7A4-EA2D24431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776" y="3287787"/>
            <a:ext cx="4926436" cy="237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736077"/>
      </p:ext>
    </p:extLst>
  </p:cSld>
  <p:clrMapOvr>
    <a:masterClrMapping/>
  </p:clrMapOvr>
  <p:transition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4294113" y="352982"/>
            <a:ext cx="3602874" cy="800219"/>
            <a:chOff x="4817445" y="283869"/>
            <a:chExt cx="2539999" cy="800219"/>
          </a:xfrm>
        </p:grpSpPr>
        <p:sp>
          <p:nvSpPr>
            <p:cNvPr id="21" name="文本框 20"/>
            <p:cNvSpPr txBox="1"/>
            <p:nvPr/>
          </p:nvSpPr>
          <p:spPr>
            <a:xfrm>
              <a:off x="4817445" y="283869"/>
              <a:ext cx="2539999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300" b="1" dirty="0">
                  <a:solidFill>
                    <a:schemeClr val="accent2"/>
                  </a:solidFill>
                  <a:latin typeface="+mj-ea"/>
                  <a:ea typeface="+mj-ea"/>
                </a:rPr>
                <a:t>控制冒险</a:t>
              </a:r>
              <a:r>
                <a:rPr lang="en-US" altLang="zh-CN" sz="2300" b="1" dirty="0">
                  <a:solidFill>
                    <a:schemeClr val="accent2"/>
                  </a:solidFill>
                  <a:latin typeface="+mj-ea"/>
                  <a:ea typeface="+mj-ea"/>
                </a:rPr>
                <a:t>—</a:t>
              </a:r>
              <a:r>
                <a:rPr lang="zh-CN" altLang="en-US" sz="2300" b="1" dirty="0">
                  <a:solidFill>
                    <a:schemeClr val="accent2"/>
                  </a:solidFill>
                  <a:latin typeface="+mj-ea"/>
                  <a:ea typeface="+mj-ea"/>
                </a:rPr>
                <a:t>冲刷流水线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5872211" y="1036638"/>
              <a:ext cx="428723" cy="0"/>
            </a:xfrm>
            <a:prstGeom prst="line">
              <a:avLst/>
            </a:prstGeom>
            <a:ln w="25400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1A8F6ACA-9A52-CC77-07FE-0FF3E2637F92}"/>
              </a:ext>
            </a:extLst>
          </p:cNvPr>
          <p:cNvSpPr txBox="1"/>
          <p:nvPr/>
        </p:nvSpPr>
        <p:spPr>
          <a:xfrm>
            <a:off x="998033" y="1194619"/>
            <a:ext cx="101950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由于已有处理器，把无条件跳转也考虑到了控制冒险中，所以只要发生跳转，就需要冲刷掉多余的两条指令，分别处于</a:t>
            </a:r>
            <a:r>
              <a:rPr lang="en-US" altLang="zh-CN" dirty="0" err="1"/>
              <a:t>if_id_regs</a:t>
            </a:r>
            <a:r>
              <a:rPr lang="zh-CN" altLang="en-US" dirty="0"/>
              <a:t>、</a:t>
            </a:r>
            <a:r>
              <a:rPr lang="en-US" altLang="zh-CN" dirty="0" err="1"/>
              <a:t>id_ex_regs</a:t>
            </a:r>
            <a:r>
              <a:rPr lang="en-US" altLang="zh-CN" dirty="0"/>
              <a:t> </a:t>
            </a:r>
            <a:r>
              <a:rPr lang="zh-CN" altLang="en-US" dirty="0"/>
              <a:t>中，所以可以直接把前面设计的</a:t>
            </a:r>
            <a:r>
              <a:rPr lang="en-US" altLang="zh-CN" dirty="0" err="1"/>
              <a:t>branch_judge</a:t>
            </a:r>
            <a:r>
              <a:rPr lang="zh-CN" altLang="en-US" dirty="0"/>
              <a:t>模块的输出信号</a:t>
            </a:r>
            <a:r>
              <a:rPr lang="en-US" altLang="zh-CN" dirty="0" err="1"/>
              <a:t>jump_flag</a:t>
            </a:r>
            <a:r>
              <a:rPr lang="zh-CN" altLang="en-US" dirty="0"/>
              <a:t>当作发生控制冒险的信号。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再将</a:t>
            </a:r>
            <a:r>
              <a:rPr lang="en-US" altLang="zh-CN" dirty="0" err="1"/>
              <a:t>if_id_regs</a:t>
            </a:r>
            <a:r>
              <a:rPr lang="zh-CN" altLang="en-US" dirty="0"/>
              <a:t>、</a:t>
            </a:r>
            <a:r>
              <a:rPr lang="en-US" altLang="zh-CN" dirty="0" err="1"/>
              <a:t>id_ex_regs</a:t>
            </a:r>
            <a:r>
              <a:rPr lang="zh-CN" altLang="en-US" dirty="0"/>
              <a:t>中代码修改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711511D-4ADB-122D-5650-90B0C0BD7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328" y="3096515"/>
            <a:ext cx="4657527" cy="256686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10D4CFB-679B-BF70-6FA5-E96828AD6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269" y="1937002"/>
            <a:ext cx="2680312" cy="461838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05FD236-C699-1361-302F-6F3022F04442}"/>
              </a:ext>
            </a:extLst>
          </p:cNvPr>
          <p:cNvSpPr txBox="1"/>
          <p:nvPr/>
        </p:nvSpPr>
        <p:spPr>
          <a:xfrm>
            <a:off x="9639581" y="3668110"/>
            <a:ext cx="186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部分</a:t>
            </a:r>
            <a:r>
              <a:rPr lang="en-US" altLang="zh-CN" dirty="0" err="1"/>
              <a:t>id_ex_regs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4067360"/>
      </p:ext>
    </p:extLst>
  </p:cSld>
  <p:clrMapOvr>
    <a:masterClrMapping/>
  </p:clrMapOvr>
  <p:transition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3489021" y="302263"/>
            <a:ext cx="4559315" cy="800219"/>
            <a:chOff x="4817445" y="283869"/>
            <a:chExt cx="2539999" cy="800219"/>
          </a:xfrm>
        </p:grpSpPr>
        <p:sp>
          <p:nvSpPr>
            <p:cNvPr id="21" name="文本框 20"/>
            <p:cNvSpPr txBox="1"/>
            <p:nvPr/>
          </p:nvSpPr>
          <p:spPr>
            <a:xfrm>
              <a:off x="4817445" y="283869"/>
              <a:ext cx="2539999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300" b="1" dirty="0">
                  <a:solidFill>
                    <a:schemeClr val="accent2"/>
                  </a:solidFill>
                  <a:latin typeface="+mj-ea"/>
                  <a:ea typeface="+mj-ea"/>
                </a:rPr>
                <a:t>加载</a:t>
              </a:r>
              <a:r>
                <a:rPr lang="en-US" altLang="zh-CN" sz="2300" b="1" dirty="0">
                  <a:solidFill>
                    <a:schemeClr val="accent2"/>
                  </a:solidFill>
                  <a:latin typeface="+mj-ea"/>
                  <a:ea typeface="+mj-ea"/>
                </a:rPr>
                <a:t>-</a:t>
              </a:r>
              <a:r>
                <a:rPr lang="zh-CN" altLang="en-US" sz="2300" b="1" dirty="0">
                  <a:solidFill>
                    <a:schemeClr val="accent2"/>
                  </a:solidFill>
                  <a:latin typeface="+mj-ea"/>
                  <a:ea typeface="+mj-ea"/>
                </a:rPr>
                <a:t>使用型冒险</a:t>
              </a:r>
              <a:r>
                <a:rPr lang="en-US" altLang="zh-CN" sz="2300" b="1" dirty="0">
                  <a:solidFill>
                    <a:schemeClr val="accent2"/>
                  </a:solidFill>
                  <a:latin typeface="+mj-ea"/>
                  <a:ea typeface="+mj-ea"/>
                </a:rPr>
                <a:t>—</a:t>
              </a:r>
              <a:r>
                <a:rPr lang="zh-CN" altLang="en-US" sz="2300" b="1" dirty="0">
                  <a:solidFill>
                    <a:schemeClr val="accent2"/>
                  </a:solidFill>
                  <a:latin typeface="+mj-ea"/>
                  <a:ea typeface="+mj-ea"/>
                </a:rPr>
                <a:t>停顿流水线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5872211" y="1036638"/>
              <a:ext cx="428723" cy="0"/>
            </a:xfrm>
            <a:prstGeom prst="line">
              <a:avLst/>
            </a:prstGeom>
            <a:ln w="25400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1A8F6ACA-9A52-CC77-07FE-0FF3E2637F92}"/>
              </a:ext>
            </a:extLst>
          </p:cNvPr>
          <p:cNvSpPr txBox="1"/>
          <p:nvPr/>
        </p:nvSpPr>
        <p:spPr>
          <a:xfrm>
            <a:off x="998033" y="1194619"/>
            <a:ext cx="101950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在执行</a:t>
            </a:r>
            <a:r>
              <a:rPr lang="en-US" altLang="zh-CN" dirty="0"/>
              <a:t>load</a:t>
            </a:r>
            <a:r>
              <a:rPr lang="zh-CN" altLang="en-US" dirty="0"/>
              <a:t>指令阶段，判断出加载</a:t>
            </a:r>
            <a:r>
              <a:rPr lang="en-US" altLang="zh-CN" dirty="0"/>
              <a:t>-</a:t>
            </a:r>
            <a:r>
              <a:rPr lang="zh-CN" altLang="en-US" dirty="0"/>
              <a:t>使用型冒险并产生一个标志信号，在下一个时钟周期的上升沿采集到这个信号，然后清除</a:t>
            </a:r>
            <a:r>
              <a:rPr lang="en-US" altLang="zh-CN" dirty="0"/>
              <a:t>ID/EX</a:t>
            </a:r>
            <a:r>
              <a:rPr lang="zh-CN" altLang="en-US" dirty="0"/>
              <a:t>流水线寄存器的控制信号，暂停</a:t>
            </a:r>
            <a:r>
              <a:rPr lang="en-US" altLang="zh-CN" dirty="0"/>
              <a:t>IF/ID</a:t>
            </a:r>
            <a:r>
              <a:rPr lang="zh-CN" altLang="en-US" dirty="0"/>
              <a:t>流水线寄存器的更新，暂</a:t>
            </a:r>
            <a:r>
              <a:rPr lang="en-US" altLang="zh-CN" dirty="0"/>
              <a:t>pc</a:t>
            </a:r>
            <a:r>
              <a:rPr lang="zh-CN" altLang="en-US" dirty="0"/>
              <a:t>的更新。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EDA5EF5-F0DB-E5AA-1863-C73F05235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55" y="2219868"/>
            <a:ext cx="5609524" cy="162857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00407BB-39C2-769B-A4FD-4900E0EDC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5572" y="1892575"/>
            <a:ext cx="2638095" cy="351428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5CB4D5B-686C-DF45-7AFC-A918348CDE17}"/>
              </a:ext>
            </a:extLst>
          </p:cNvPr>
          <p:cNvSpPr txBox="1"/>
          <p:nvPr/>
        </p:nvSpPr>
        <p:spPr>
          <a:xfrm>
            <a:off x="8839995" y="5663381"/>
            <a:ext cx="186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部分</a:t>
            </a:r>
            <a:r>
              <a:rPr lang="en-US" altLang="zh-CN" dirty="0" err="1"/>
              <a:t>id_ex_regs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138B172-FD5E-53EA-8984-FF8BF099F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438" y="4032713"/>
            <a:ext cx="4028571" cy="20000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675D3ED1-3D88-964A-E087-DADB16C79D1D}"/>
              </a:ext>
            </a:extLst>
          </p:cNvPr>
          <p:cNvSpPr txBox="1"/>
          <p:nvPr/>
        </p:nvSpPr>
        <p:spPr>
          <a:xfrm>
            <a:off x="903890" y="6216987"/>
            <a:ext cx="219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if_id_regs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E0561DF-069F-E0F8-6318-4E004ABCC3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3089" y="4066872"/>
            <a:ext cx="2333333" cy="1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072551"/>
      </p:ext>
    </p:extLst>
  </p:cSld>
  <p:clrMapOvr>
    <a:masterClrMapping/>
  </p:clrMapOvr>
  <p:transition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4826423" y="339930"/>
            <a:ext cx="2539999" cy="752769"/>
            <a:chOff x="4817445" y="283869"/>
            <a:chExt cx="2539999" cy="752769"/>
          </a:xfrm>
        </p:grpSpPr>
        <p:sp>
          <p:nvSpPr>
            <p:cNvPr id="21" name="文本框 20"/>
            <p:cNvSpPr txBox="1"/>
            <p:nvPr/>
          </p:nvSpPr>
          <p:spPr>
            <a:xfrm>
              <a:off x="4817445" y="283869"/>
              <a:ext cx="25399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300" b="1" dirty="0">
                  <a:solidFill>
                    <a:schemeClr val="accent2"/>
                  </a:solidFill>
                  <a:latin typeface="+mj-ea"/>
                  <a:ea typeface="+mj-ea"/>
                </a:rPr>
                <a:t>数据冒险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5872211" y="1036638"/>
              <a:ext cx="428723" cy="0"/>
            </a:xfrm>
            <a:prstGeom prst="line">
              <a:avLst/>
            </a:prstGeom>
            <a:ln w="25400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F798BCF3-A0CB-6ED8-E09C-E8651ED5444E}"/>
              </a:ext>
            </a:extLst>
          </p:cNvPr>
          <p:cNvSpPr txBox="1"/>
          <p:nvPr/>
        </p:nvSpPr>
        <p:spPr>
          <a:xfrm>
            <a:off x="169172" y="966608"/>
            <a:ext cx="9995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仿真：第一组指令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DAED5C5-18CB-AC21-7F2B-8C3938DE1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52" y="1805190"/>
            <a:ext cx="3447619" cy="324761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662118B-1C24-DCBD-2A75-185866E77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339" y="1805190"/>
            <a:ext cx="8883896" cy="330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338251"/>
      </p:ext>
    </p:extLst>
  </p:cSld>
  <p:clrMapOvr>
    <a:masterClrMapping/>
  </p:clrMapOvr>
  <p:transition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4826423" y="339930"/>
            <a:ext cx="2539999" cy="752769"/>
            <a:chOff x="4817445" y="283869"/>
            <a:chExt cx="2539999" cy="752769"/>
          </a:xfrm>
        </p:grpSpPr>
        <p:sp>
          <p:nvSpPr>
            <p:cNvPr id="21" name="文本框 20"/>
            <p:cNvSpPr txBox="1"/>
            <p:nvPr/>
          </p:nvSpPr>
          <p:spPr>
            <a:xfrm>
              <a:off x="4817445" y="283869"/>
              <a:ext cx="25399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300" b="1" dirty="0">
                  <a:solidFill>
                    <a:schemeClr val="accent2"/>
                  </a:solidFill>
                  <a:latin typeface="+mj-ea"/>
                  <a:ea typeface="+mj-ea"/>
                </a:rPr>
                <a:t>数据冒险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5872211" y="1036638"/>
              <a:ext cx="428723" cy="0"/>
            </a:xfrm>
            <a:prstGeom prst="line">
              <a:avLst/>
            </a:prstGeom>
            <a:ln w="25400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F798BCF3-A0CB-6ED8-E09C-E8651ED5444E}"/>
              </a:ext>
            </a:extLst>
          </p:cNvPr>
          <p:cNvSpPr txBox="1"/>
          <p:nvPr/>
        </p:nvSpPr>
        <p:spPr>
          <a:xfrm>
            <a:off x="169172" y="966608"/>
            <a:ext cx="9995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仿真：第二组指令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9471BE-1FA6-74B9-69C7-FE040E3CE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72" y="1698721"/>
            <a:ext cx="3276190" cy="240952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0915D04-C36A-3A0A-74F4-DAC15B8F6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377" y="3429000"/>
            <a:ext cx="10315331" cy="228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743012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形状&#10;&#10;描述已自动生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4171364" y="1705375"/>
            <a:ext cx="3849272" cy="3447249"/>
            <a:chOff x="4171364" y="1705375"/>
            <a:chExt cx="3849272" cy="3447249"/>
          </a:xfrm>
        </p:grpSpPr>
        <p:grpSp>
          <p:nvGrpSpPr>
            <p:cNvPr id="8" name="组合 7"/>
            <p:cNvGrpSpPr/>
            <p:nvPr/>
          </p:nvGrpSpPr>
          <p:grpSpPr>
            <a:xfrm>
              <a:off x="5391150" y="1705375"/>
              <a:ext cx="1409700" cy="1409700"/>
              <a:chOff x="6988265" y="1564640"/>
              <a:chExt cx="720000" cy="720000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6988265" y="1564640"/>
                <a:ext cx="720000" cy="720000"/>
              </a:xfrm>
              <a:prstGeom prst="ellipse">
                <a:avLst/>
              </a:prstGeom>
              <a:solidFill>
                <a:srgbClr val="B30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0">
                  <a:latin typeface="+mj-ea"/>
                  <a:ea typeface="+mj-ea"/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7047218" y="1740325"/>
                <a:ext cx="594310" cy="392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400">
                    <a:latin typeface="Noto Sans S Chinese Bold" panose="020B0800000000000000" pitchFamily="34" charset="-122"/>
                    <a:ea typeface="Noto Sans S Chinese Bold" panose="020B0800000000000000" pitchFamily="34" charset="-122"/>
                  </a:defRPr>
                </a:lvl1pPr>
              </a:lstStyle>
              <a:p>
                <a:pPr algn="ctr"/>
                <a:r>
                  <a:rPr lang="en-US" altLang="zh-CN" sz="4400" dirty="0">
                    <a:solidFill>
                      <a:schemeClr val="bg1"/>
                    </a:solidFill>
                    <a:latin typeface="+mj-ea"/>
                    <a:ea typeface="+mj-ea"/>
                  </a:rPr>
                  <a:t>01</a:t>
                </a:r>
                <a:endParaRPr lang="zh-CN" altLang="en-US" sz="4400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4171364" y="3452876"/>
              <a:ext cx="3849272" cy="798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>
                  <a:latin typeface="Noto Sans S Chinese Bold" panose="020B0800000000000000" pitchFamily="34" charset="-122"/>
                  <a:ea typeface="Noto Sans S Chinese Bold" panose="020B0800000000000000" pitchFamily="34" charset="-122"/>
                </a:defRPr>
              </a:lvl1pPr>
            </a:lstStyle>
            <a:p>
              <a:pPr algn="ctr"/>
              <a:r>
                <a:rPr lang="zh-CN" altLang="en-US" sz="4600" b="1" dirty="0">
                  <a:latin typeface="+mj-ea"/>
                  <a:ea typeface="+mj-ea"/>
                </a:rPr>
                <a:t>背景介绍</a:t>
              </a: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5886304" y="5152624"/>
              <a:ext cx="419393" cy="0"/>
            </a:xfrm>
            <a:prstGeom prst="line">
              <a:avLst/>
            </a:prstGeom>
            <a:ln w="38100">
              <a:solidFill>
                <a:srgbClr val="B30D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4826423" y="339930"/>
            <a:ext cx="2539999" cy="752769"/>
            <a:chOff x="4817445" y="283869"/>
            <a:chExt cx="2539999" cy="752769"/>
          </a:xfrm>
        </p:grpSpPr>
        <p:sp>
          <p:nvSpPr>
            <p:cNvPr id="21" name="文本框 20"/>
            <p:cNvSpPr txBox="1"/>
            <p:nvPr/>
          </p:nvSpPr>
          <p:spPr>
            <a:xfrm>
              <a:off x="4817445" y="283869"/>
              <a:ext cx="25399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300" b="1" dirty="0">
                  <a:solidFill>
                    <a:schemeClr val="accent2"/>
                  </a:solidFill>
                  <a:latin typeface="+mj-ea"/>
                  <a:ea typeface="+mj-ea"/>
                </a:rPr>
                <a:t>数据冒险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5872211" y="1036638"/>
              <a:ext cx="428723" cy="0"/>
            </a:xfrm>
            <a:prstGeom prst="line">
              <a:avLst/>
            </a:prstGeom>
            <a:ln w="25400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F798BCF3-A0CB-6ED8-E09C-E8651ED5444E}"/>
              </a:ext>
            </a:extLst>
          </p:cNvPr>
          <p:cNvSpPr txBox="1"/>
          <p:nvPr/>
        </p:nvSpPr>
        <p:spPr>
          <a:xfrm>
            <a:off x="169172" y="966608"/>
            <a:ext cx="9995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仿真：第二组指令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9471BE-1FA6-74B9-69C7-FE040E3CE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72" y="1698721"/>
            <a:ext cx="3276190" cy="240952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0915D04-C36A-3A0A-74F4-DAC15B8F6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377" y="3429000"/>
            <a:ext cx="10315331" cy="228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748729"/>
      </p:ext>
    </p:extLst>
  </p:cSld>
  <p:clrMapOvr>
    <a:masterClrMapping/>
  </p:clrMapOvr>
  <p:transition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4826423" y="339930"/>
            <a:ext cx="2539999" cy="752769"/>
            <a:chOff x="4817445" y="283869"/>
            <a:chExt cx="2539999" cy="752769"/>
          </a:xfrm>
        </p:grpSpPr>
        <p:sp>
          <p:nvSpPr>
            <p:cNvPr id="21" name="文本框 20"/>
            <p:cNvSpPr txBox="1"/>
            <p:nvPr/>
          </p:nvSpPr>
          <p:spPr>
            <a:xfrm>
              <a:off x="4817445" y="283869"/>
              <a:ext cx="25399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300" b="1" dirty="0">
                  <a:solidFill>
                    <a:schemeClr val="accent2"/>
                  </a:solidFill>
                  <a:latin typeface="+mj-ea"/>
                  <a:ea typeface="+mj-ea"/>
                </a:rPr>
                <a:t>控制冒险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5872211" y="1036638"/>
              <a:ext cx="428723" cy="0"/>
            </a:xfrm>
            <a:prstGeom prst="line">
              <a:avLst/>
            </a:prstGeom>
            <a:ln w="25400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A6791039-6F87-6101-9DBB-9A71F2E3C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943" y="1277267"/>
            <a:ext cx="8145885" cy="558073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5BC819B-AB76-75B1-7164-C4C021815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72" y="1500953"/>
            <a:ext cx="2092070" cy="510277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2E193F3-69B9-6318-F6AC-53C279C805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0104" y="0"/>
            <a:ext cx="12579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942789"/>
      </p:ext>
    </p:extLst>
  </p:cSld>
  <p:clrMapOvr>
    <a:masterClrMapping/>
  </p:clrMapOvr>
  <p:transition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4826423" y="339930"/>
            <a:ext cx="2539999" cy="752769"/>
            <a:chOff x="4817445" y="283869"/>
            <a:chExt cx="2539999" cy="752769"/>
          </a:xfrm>
        </p:grpSpPr>
        <p:sp>
          <p:nvSpPr>
            <p:cNvPr id="21" name="文本框 20"/>
            <p:cNvSpPr txBox="1"/>
            <p:nvPr/>
          </p:nvSpPr>
          <p:spPr>
            <a:xfrm>
              <a:off x="4817445" y="283869"/>
              <a:ext cx="25399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300" b="1" dirty="0">
                  <a:solidFill>
                    <a:schemeClr val="accent2"/>
                  </a:solidFill>
                  <a:latin typeface="+mj-ea"/>
                  <a:ea typeface="+mj-ea"/>
                </a:rPr>
                <a:t>控制冒险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5872211" y="1036638"/>
              <a:ext cx="428723" cy="0"/>
            </a:xfrm>
            <a:prstGeom prst="line">
              <a:avLst/>
            </a:prstGeom>
            <a:ln w="25400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8" descr="图形用户界面&#10;&#10;描述已自动生成">
            <a:extLst>
              <a:ext uri="{FF2B5EF4-FFF2-40B4-BE49-F238E27FC236}">
                <a16:creationId xmlns:a16="http://schemas.microsoft.com/office/drawing/2014/main" id="{CB79CE1C-BC76-6949-BB60-B0DA2A1A4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13" y="2540176"/>
            <a:ext cx="11863073" cy="177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668879"/>
      </p:ext>
    </p:extLst>
  </p:cSld>
  <p:clrMapOvr>
    <a:masterClrMapping/>
  </p:clrMapOvr>
  <p:transition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4826423" y="339930"/>
            <a:ext cx="2539999" cy="752769"/>
            <a:chOff x="4817445" y="283869"/>
            <a:chExt cx="2539999" cy="752769"/>
          </a:xfrm>
        </p:grpSpPr>
        <p:sp>
          <p:nvSpPr>
            <p:cNvPr id="21" name="文本框 20"/>
            <p:cNvSpPr txBox="1"/>
            <p:nvPr/>
          </p:nvSpPr>
          <p:spPr>
            <a:xfrm>
              <a:off x="4817445" y="283869"/>
              <a:ext cx="2539999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300" b="1" dirty="0">
                  <a:solidFill>
                    <a:schemeClr val="accent2"/>
                  </a:solidFill>
                  <a:latin typeface="+mj-ea"/>
                  <a:ea typeface="+mj-ea"/>
                </a:rPr>
                <a:t>加载</a:t>
              </a:r>
              <a:r>
                <a:rPr lang="en-US" altLang="zh-CN" sz="2300" b="1" dirty="0">
                  <a:solidFill>
                    <a:schemeClr val="accent2"/>
                  </a:solidFill>
                  <a:latin typeface="+mj-ea"/>
                  <a:ea typeface="+mj-ea"/>
                </a:rPr>
                <a:t>-</a:t>
              </a:r>
              <a:r>
                <a:rPr lang="zh-CN" altLang="en-US" sz="2300" b="1" dirty="0">
                  <a:solidFill>
                    <a:schemeClr val="accent2"/>
                  </a:solidFill>
                  <a:latin typeface="+mj-ea"/>
                  <a:ea typeface="+mj-ea"/>
                </a:rPr>
                <a:t>使用型冒险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5872211" y="1036638"/>
              <a:ext cx="428723" cy="0"/>
            </a:xfrm>
            <a:prstGeom prst="line">
              <a:avLst/>
            </a:prstGeom>
            <a:ln w="25400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F798BCF3-A0CB-6ED8-E09C-E8651ED5444E}"/>
              </a:ext>
            </a:extLst>
          </p:cNvPr>
          <p:cNvSpPr txBox="1"/>
          <p:nvPr/>
        </p:nvSpPr>
        <p:spPr>
          <a:xfrm>
            <a:off x="169172" y="966608"/>
            <a:ext cx="9995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仿真：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AF8A5D3-DC7E-B2B1-FCBE-0CB77191F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83" y="3718029"/>
            <a:ext cx="11933333" cy="245714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5E87544-0EC5-0870-3D71-1BDB288B1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9760" y="1462031"/>
            <a:ext cx="3342857" cy="1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85644"/>
      </p:ext>
    </p:extLst>
  </p:cSld>
  <p:clrMapOvr>
    <a:masterClrMapping/>
  </p:clrMapOvr>
  <p:transition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形状&#10;&#10;中度可信度描述已自动生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1767840" y="1613535"/>
            <a:ext cx="8656320" cy="3776214"/>
            <a:chOff x="1767840" y="1613535"/>
            <a:chExt cx="8656320" cy="3776214"/>
          </a:xfrm>
        </p:grpSpPr>
        <p:sp>
          <p:nvSpPr>
            <p:cNvPr id="10" name="文本框 9"/>
            <p:cNvSpPr txBox="1"/>
            <p:nvPr/>
          </p:nvSpPr>
          <p:spPr>
            <a:xfrm>
              <a:off x="1767840" y="3196863"/>
              <a:ext cx="865632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感谢欣赏 请您指正</a:t>
              </a:r>
            </a:p>
          </p:txBody>
        </p:sp>
        <p:sp>
          <p:nvSpPr>
            <p:cNvPr id="14" name="圆角矩形 10"/>
            <p:cNvSpPr/>
            <p:nvPr/>
          </p:nvSpPr>
          <p:spPr>
            <a:xfrm>
              <a:off x="4593242" y="4931914"/>
              <a:ext cx="3000030" cy="45783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3175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+mj-ea"/>
                  <a:ea typeface="+mj-ea"/>
                  <a:cs typeface="+mj-ea"/>
                </a:rPr>
                <a:t>汇报人：韩宇 杨程锦</a:t>
              </a:r>
              <a:endParaRPr lang="en-US" altLang="zh-CN" sz="2000" dirty="0">
                <a:solidFill>
                  <a:schemeClr val="bg1"/>
                </a:solidFill>
                <a:latin typeface="+mj-ea"/>
                <a:ea typeface="+mj-ea"/>
                <a:cs typeface="+mj-ea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184208" y="1613535"/>
              <a:ext cx="582358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0" b="1" dirty="0">
                  <a:solidFill>
                    <a:schemeClr val="accent1"/>
                  </a:solidFill>
                  <a:latin typeface="+mj-ea"/>
                  <a:ea typeface="+mj-ea"/>
                </a:rPr>
                <a:t>THANKS</a:t>
              </a: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2929687" y="2906395"/>
              <a:ext cx="6327140" cy="76200"/>
              <a:chOff x="3209608" y="2906395"/>
              <a:chExt cx="6327140" cy="76200"/>
            </a:xfrm>
          </p:grpSpPr>
          <p:sp>
            <p:nvSpPr>
              <p:cNvPr id="19" name="矩形 18"/>
              <p:cNvSpPr/>
              <p:nvPr/>
            </p:nvSpPr>
            <p:spPr>
              <a:xfrm flipV="1">
                <a:off x="5613083" y="2906395"/>
                <a:ext cx="1520190" cy="762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</a:endParaRPr>
              </a:p>
            </p:txBody>
          </p:sp>
          <p:cxnSp>
            <p:nvCxnSpPr>
              <p:cNvPr id="21" name="直接连接符 20"/>
              <p:cNvCxnSpPr/>
              <p:nvPr/>
            </p:nvCxnSpPr>
            <p:spPr>
              <a:xfrm>
                <a:off x="3209608" y="2944495"/>
                <a:ext cx="6327140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4826872" y="341019"/>
            <a:ext cx="2539999" cy="752769"/>
            <a:chOff x="4817445" y="283869"/>
            <a:chExt cx="2539999" cy="752769"/>
          </a:xfrm>
        </p:grpSpPr>
        <p:sp>
          <p:nvSpPr>
            <p:cNvPr id="21" name="文本框 20"/>
            <p:cNvSpPr txBox="1"/>
            <p:nvPr/>
          </p:nvSpPr>
          <p:spPr>
            <a:xfrm>
              <a:off x="4817445" y="283869"/>
              <a:ext cx="2539999" cy="445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300" b="1" dirty="0">
                  <a:solidFill>
                    <a:schemeClr val="accent2"/>
                  </a:solidFill>
                  <a:latin typeface="+mj-ea"/>
                  <a:ea typeface="+mj-ea"/>
                </a:rPr>
                <a:t>背景介绍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5872211" y="1036638"/>
              <a:ext cx="428723" cy="0"/>
            </a:xfrm>
            <a:prstGeom prst="line">
              <a:avLst/>
            </a:prstGeom>
            <a:ln w="25400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762635" y="3432175"/>
            <a:ext cx="40640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RISC-V是自由和模块化的RISC指令集，“V”包含两层意思，一是这是从RISC I开始设计的第五代指令集架构，二是它代表了变化（variation）和向量（vectors）。</a:t>
            </a:r>
          </a:p>
        </p:txBody>
      </p:sp>
      <p:pic>
        <p:nvPicPr>
          <p:cNvPr id="100" name="图片 99"/>
          <p:cNvPicPr/>
          <p:nvPr/>
        </p:nvPicPr>
        <p:blipFill>
          <a:blip r:embed="rId2"/>
          <a:stretch>
            <a:fillRect/>
          </a:stretch>
        </p:blipFill>
        <p:spPr>
          <a:xfrm>
            <a:off x="5520055" y="2033905"/>
            <a:ext cx="6107430" cy="26314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762635" y="2033905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本次实验我们选用的是</a:t>
            </a:r>
            <a:r>
              <a:rPr lang="en-US" altLang="zh-CN"/>
              <a:t>risc-v</a:t>
            </a:r>
            <a:r>
              <a:rPr lang="zh-CN" altLang="en-US"/>
              <a:t>来进行</a:t>
            </a:r>
            <a:r>
              <a:rPr lang="en-US" altLang="zh-CN"/>
              <a:t>cpu</a:t>
            </a:r>
            <a:r>
              <a:rPr lang="zh-CN" altLang="en-US"/>
              <a:t>制作，本次共实现</a:t>
            </a:r>
            <a:r>
              <a:rPr lang="en-US" altLang="zh-CN"/>
              <a:t>37</a:t>
            </a:r>
            <a:r>
              <a:rPr lang="zh-CN" altLang="en-US"/>
              <a:t>条指令，并进行仿真。</a:t>
            </a:r>
          </a:p>
        </p:txBody>
      </p:sp>
    </p:spTree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4826872" y="341019"/>
            <a:ext cx="2539999" cy="752769"/>
            <a:chOff x="4817445" y="283869"/>
            <a:chExt cx="2539999" cy="752769"/>
          </a:xfrm>
        </p:grpSpPr>
        <p:sp>
          <p:nvSpPr>
            <p:cNvPr id="21" name="文本框 20"/>
            <p:cNvSpPr txBox="1"/>
            <p:nvPr/>
          </p:nvSpPr>
          <p:spPr>
            <a:xfrm>
              <a:off x="4817445" y="283869"/>
              <a:ext cx="2539999" cy="445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300" b="1" dirty="0">
                  <a:solidFill>
                    <a:schemeClr val="accent2"/>
                  </a:solidFill>
                  <a:latin typeface="+mj-ea"/>
                  <a:ea typeface="+mj-ea"/>
                </a:rPr>
                <a:t>背景介绍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5872211" y="1036638"/>
              <a:ext cx="428723" cy="0"/>
            </a:xfrm>
            <a:prstGeom prst="line">
              <a:avLst/>
            </a:prstGeom>
            <a:ln w="25400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0" name="图片 99"/>
          <p:cNvPicPr/>
          <p:nvPr/>
        </p:nvPicPr>
        <p:blipFill>
          <a:blip r:embed="rId2"/>
          <a:stretch>
            <a:fillRect/>
          </a:stretch>
        </p:blipFill>
        <p:spPr>
          <a:xfrm>
            <a:off x="5537200" y="2366010"/>
            <a:ext cx="6107430" cy="26314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881380" y="1835150"/>
            <a:ext cx="406400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t>RISC-V 综合了 ARM 和 MIPS 的优点，做到了指令功能的平衡与规整，平衡意味着在空间和时间上都控制得当，规整意味着解码单元会很好做，有大量逻辑门可以复用另外</a:t>
            </a:r>
          </a:p>
          <a:p>
            <a:endParaRPr/>
          </a:p>
          <a:p>
            <a:r>
              <a:t>对指令集功能做了良好分割，以实现渐进式兼容和灵活的扩展性</a:t>
            </a:r>
          </a:p>
          <a:p>
            <a:endParaRPr/>
          </a:p>
          <a:p>
            <a:r>
              <a:t>最大的差别还是在于其为 RISC-V 基金会进行标准的制定和维护工作而非商业公司，任何人可以无偿使用该指令集开发自己的 CPU </a:t>
            </a:r>
          </a:p>
        </p:txBody>
      </p:sp>
    </p:spTree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4826872" y="341019"/>
            <a:ext cx="2539999" cy="752769"/>
            <a:chOff x="4817445" y="283869"/>
            <a:chExt cx="2539999" cy="752769"/>
          </a:xfrm>
        </p:grpSpPr>
        <p:sp>
          <p:nvSpPr>
            <p:cNvPr id="21" name="文本框 20"/>
            <p:cNvSpPr txBox="1"/>
            <p:nvPr/>
          </p:nvSpPr>
          <p:spPr>
            <a:xfrm>
              <a:off x="4817445" y="283869"/>
              <a:ext cx="2539999" cy="445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3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j-ea"/>
                  <a:ea typeface="思源黑体 CN Medium"/>
                  <a:cs typeface="+mn-cs"/>
                </a:rPr>
                <a:t>分工介绍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5872211" y="1036638"/>
              <a:ext cx="428723" cy="0"/>
            </a:xfrm>
            <a:prstGeom prst="line">
              <a:avLst/>
            </a:prstGeom>
            <a:ln w="25400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23"/>
          <p:cNvSpPr txBox="1"/>
          <p:nvPr/>
        </p:nvSpPr>
        <p:spPr>
          <a:xfrm>
            <a:off x="252865" y="1093788"/>
            <a:ext cx="215096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>
                <a:latin typeface="+mn-ea"/>
              </a:rPr>
              <a:t>分工状况</a:t>
            </a:r>
          </a:p>
        </p:txBody>
      </p:sp>
      <p:sp>
        <p:nvSpPr>
          <p:cNvPr id="13" name="文本框 24"/>
          <p:cNvSpPr txBox="1"/>
          <p:nvPr/>
        </p:nvSpPr>
        <p:spPr>
          <a:xfrm>
            <a:off x="8518177" y="4555791"/>
            <a:ext cx="2305212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</a:lstStyle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300" b="1" dirty="0">
                <a:latin typeface="+mn-ea"/>
                <a:ea typeface="+mn-ea"/>
                <a:cs typeface="Calibri" panose="020F0502020204030204" pitchFamily="34" charset="0"/>
              </a:rPr>
              <a:t>杨程锦</a:t>
            </a:r>
          </a:p>
        </p:txBody>
      </p:sp>
      <p:sp>
        <p:nvSpPr>
          <p:cNvPr id="3" name="文本框 24"/>
          <p:cNvSpPr txBox="1"/>
          <p:nvPr/>
        </p:nvSpPr>
        <p:spPr>
          <a:xfrm>
            <a:off x="2110293" y="4555792"/>
            <a:ext cx="2716579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</a:lstStyle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300" b="1" dirty="0">
                <a:latin typeface="+mn-ea"/>
                <a:ea typeface="+mn-ea"/>
                <a:cs typeface="Calibri" panose="020F0502020204030204" pitchFamily="34" charset="0"/>
              </a:rPr>
              <a:t>韩宇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73735" y="2829560"/>
            <a:ext cx="406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指令集编写</a:t>
            </a:r>
          </a:p>
          <a:p>
            <a:pPr algn="ctr"/>
            <a:r>
              <a:rPr lang="en-US" altLang="zh-CN" dirty="0" err="1">
                <a:sym typeface="+mn-ea"/>
              </a:rPr>
              <a:t>cpu</a:t>
            </a:r>
            <a:r>
              <a:rPr lang="zh-CN" altLang="en-US" dirty="0">
                <a:sym typeface="+mn-ea"/>
              </a:rPr>
              <a:t>整体规划</a:t>
            </a:r>
            <a:endParaRPr lang="zh-CN" altLang="en-US" dirty="0"/>
          </a:p>
          <a:p>
            <a:pPr algn="ctr"/>
            <a:r>
              <a:rPr lang="zh-CN" altLang="en-US" dirty="0"/>
              <a:t>流水线控制</a:t>
            </a:r>
          </a:p>
          <a:p>
            <a:pPr algn="ctr"/>
            <a:r>
              <a:rPr lang="en-US" altLang="zh-CN" dirty="0"/>
              <a:t>ALU</a:t>
            </a:r>
            <a:r>
              <a:rPr lang="zh-CN" altLang="en-US" dirty="0"/>
              <a:t>优化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067550" y="2829560"/>
            <a:ext cx="406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指令集编写</a:t>
            </a:r>
          </a:p>
          <a:p>
            <a:pPr algn="ctr"/>
            <a:r>
              <a:rPr lang="en-US" altLang="zh-CN" dirty="0" err="1">
                <a:sym typeface="+mn-ea"/>
              </a:rPr>
              <a:t>cpu</a:t>
            </a:r>
            <a:r>
              <a:rPr lang="zh-CN" altLang="en-US" dirty="0">
                <a:sym typeface="+mn-ea"/>
              </a:rPr>
              <a:t>代码具体实现</a:t>
            </a:r>
            <a:endParaRPr lang="en-US" altLang="zh-CN" dirty="0">
              <a:sym typeface="+mn-ea"/>
            </a:endParaRPr>
          </a:p>
          <a:p>
            <a:pPr algn="ctr"/>
            <a:r>
              <a:rPr lang="zh-CN" altLang="en-US" dirty="0">
                <a:sym typeface="+mn-ea"/>
              </a:rPr>
              <a:t>冒险解决</a:t>
            </a:r>
            <a:endParaRPr lang="zh-CN" altLang="en-US" dirty="0"/>
          </a:p>
          <a:p>
            <a:pPr algn="ctr"/>
            <a:r>
              <a:rPr lang="zh-CN" altLang="en-US" dirty="0"/>
              <a:t>仿真实现</a:t>
            </a:r>
          </a:p>
        </p:txBody>
      </p:sp>
    </p:spTree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形状&#10;&#10;描述已自动生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4171364" y="1705375"/>
            <a:ext cx="3849272" cy="3447249"/>
            <a:chOff x="4171364" y="1705375"/>
            <a:chExt cx="3849272" cy="3447249"/>
          </a:xfrm>
        </p:grpSpPr>
        <p:grpSp>
          <p:nvGrpSpPr>
            <p:cNvPr id="8" name="组合 7"/>
            <p:cNvGrpSpPr/>
            <p:nvPr/>
          </p:nvGrpSpPr>
          <p:grpSpPr>
            <a:xfrm>
              <a:off x="5391150" y="1705375"/>
              <a:ext cx="1409700" cy="1409700"/>
              <a:chOff x="6988265" y="1564640"/>
              <a:chExt cx="720000" cy="720000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6988265" y="1564640"/>
                <a:ext cx="720000" cy="720000"/>
              </a:xfrm>
              <a:prstGeom prst="ellipse">
                <a:avLst/>
              </a:prstGeom>
              <a:solidFill>
                <a:srgbClr val="B30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0">
                  <a:latin typeface="+mj-ea"/>
                  <a:ea typeface="+mj-ea"/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7047218" y="1740325"/>
                <a:ext cx="594310" cy="392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400">
                    <a:latin typeface="Noto Sans S Chinese Bold" panose="020B0800000000000000" pitchFamily="34" charset="-122"/>
                    <a:ea typeface="Noto Sans S Chinese Bold" panose="020B0800000000000000" pitchFamily="34" charset="-122"/>
                  </a:defRPr>
                </a:lvl1pPr>
              </a:lstStyle>
              <a:p>
                <a:pPr algn="ctr"/>
                <a:r>
                  <a:rPr lang="en-US" altLang="zh-CN" sz="4400" dirty="0">
                    <a:solidFill>
                      <a:schemeClr val="bg1"/>
                    </a:solidFill>
                    <a:latin typeface="+mj-ea"/>
                    <a:ea typeface="+mj-ea"/>
                  </a:rPr>
                  <a:t>02</a:t>
                </a:r>
                <a:endParaRPr lang="zh-CN" altLang="en-US" sz="4400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4171364" y="3452876"/>
              <a:ext cx="3849272" cy="798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>
                  <a:latin typeface="Noto Sans S Chinese Bold" panose="020B0800000000000000" pitchFamily="34" charset="-122"/>
                  <a:ea typeface="Noto Sans S Chinese Bold" panose="020B0800000000000000" pitchFamily="34" charset="-122"/>
                </a:defRPr>
              </a:lvl1pPr>
            </a:lstStyle>
            <a:p>
              <a:pPr algn="ctr"/>
              <a:r>
                <a:rPr lang="zh-CN" altLang="en-US" sz="4600" b="1" dirty="0">
                  <a:latin typeface="+mj-ea"/>
                  <a:ea typeface="+mj-ea"/>
                </a:rPr>
                <a:t>结构介绍</a:t>
              </a: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5886304" y="5152624"/>
              <a:ext cx="419393" cy="0"/>
            </a:xfrm>
            <a:prstGeom prst="line">
              <a:avLst/>
            </a:prstGeom>
            <a:ln w="38100">
              <a:solidFill>
                <a:srgbClr val="B30D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4826872" y="341019"/>
            <a:ext cx="2539999" cy="752769"/>
            <a:chOff x="4817445" y="283869"/>
            <a:chExt cx="2539999" cy="752769"/>
          </a:xfrm>
        </p:grpSpPr>
        <p:sp>
          <p:nvSpPr>
            <p:cNvPr id="21" name="文本框 20"/>
            <p:cNvSpPr txBox="1"/>
            <p:nvPr/>
          </p:nvSpPr>
          <p:spPr>
            <a:xfrm>
              <a:off x="4817445" y="283869"/>
              <a:ext cx="2539999" cy="445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300" b="1" dirty="0">
                  <a:solidFill>
                    <a:schemeClr val="accent2"/>
                  </a:solidFill>
                  <a:latin typeface="+mj-ea"/>
                  <a:ea typeface="+mj-ea"/>
                </a:rPr>
                <a:t>指令集介绍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5872211" y="1036638"/>
              <a:ext cx="428723" cy="0"/>
            </a:xfrm>
            <a:prstGeom prst="line">
              <a:avLst/>
            </a:prstGeom>
            <a:ln w="25400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35" y="721360"/>
            <a:ext cx="4973955" cy="541464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310361" y="2136020"/>
            <a:ext cx="47890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基于RISC-V精简指令集架构的多周期流水线CPU的设计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设计指令条数为</a:t>
            </a:r>
            <a:r>
              <a:rPr lang="en-US" altLang="zh-CN" dirty="0"/>
              <a:t>37</a:t>
            </a:r>
            <a:r>
              <a:rPr lang="zh-CN" altLang="en-US" dirty="0"/>
              <a:t>条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对于指令执行时可能产生的冒险与冲突，能够采取相应的方法合理解决</a:t>
            </a:r>
          </a:p>
          <a:p>
            <a:endParaRPr lang="en-US" altLang="zh-CN" dirty="0"/>
          </a:p>
          <a:p>
            <a:r>
              <a:rPr lang="zh-CN" altLang="en-US" dirty="0"/>
              <a:t>设计了</a:t>
            </a:r>
            <a:r>
              <a:rPr lang="en-US" altLang="zh-CN" dirty="0"/>
              <a:t>32</a:t>
            </a:r>
            <a:r>
              <a:rPr lang="zh-CN" altLang="en-US" dirty="0"/>
              <a:t>位全加器以及移位器用于</a:t>
            </a:r>
            <a:r>
              <a:rPr lang="en-US" altLang="zh-CN" dirty="0"/>
              <a:t>ALU</a:t>
            </a:r>
            <a:r>
              <a:rPr lang="zh-CN" altLang="en-US" dirty="0"/>
              <a:t>计算</a:t>
            </a:r>
          </a:p>
        </p:txBody>
      </p:sp>
    </p:spTree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4826872" y="341019"/>
            <a:ext cx="2539999" cy="752769"/>
            <a:chOff x="4817445" y="283869"/>
            <a:chExt cx="2539999" cy="752769"/>
          </a:xfrm>
        </p:grpSpPr>
        <p:sp>
          <p:nvSpPr>
            <p:cNvPr id="21" name="文本框 20"/>
            <p:cNvSpPr txBox="1"/>
            <p:nvPr/>
          </p:nvSpPr>
          <p:spPr>
            <a:xfrm>
              <a:off x="4817445" y="283869"/>
              <a:ext cx="2539999" cy="445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3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j-ea"/>
                  <a:ea typeface="思源黑体 CN Medium"/>
                  <a:cs typeface="+mn-cs"/>
                </a:rPr>
                <a:t>指令读取介绍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5872211" y="1036638"/>
              <a:ext cx="428723" cy="0"/>
            </a:xfrm>
            <a:prstGeom prst="line">
              <a:avLst/>
            </a:prstGeom>
            <a:ln w="25400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480" y="1974850"/>
            <a:ext cx="3829050" cy="29083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777990" y="310642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我们通过在记事本中直接储存二进制指令来完成指令的读取调用。</a:t>
            </a:r>
          </a:p>
        </p:txBody>
      </p:sp>
    </p:spTree>
  </p:cSld>
  <p:clrMapOvr>
    <a:masterClrMapping/>
  </p:clrMapOvr>
  <p:transition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6883d96a-51a2-4f0c-95c9-5ffb93865741"/>
  <p:tag name="COMMONDATA" val="eyJjb3VudCI6NSwiaGRpZCI6IjY4YmY4OGY1MGY3MmZjM2M3ZGMxYWMzZmExNjBkZDM0IiwidXNlckNvdW50Ijo0fQ=="/>
</p:tagLst>
</file>

<file path=ppt/theme/theme1.xml><?xml version="1.0" encoding="utf-8"?>
<a:theme xmlns:a="http://schemas.openxmlformats.org/drawingml/2006/main" name="Office 主题​​">
  <a:themeElements>
    <a:clrScheme name="知鱼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C00000"/>
      </a:accent1>
      <a:accent2>
        <a:srgbClr val="C00000"/>
      </a:accent2>
      <a:accent3>
        <a:srgbClr val="C00000"/>
      </a:accent3>
      <a:accent4>
        <a:srgbClr val="C00000"/>
      </a:accent4>
      <a:accent5>
        <a:srgbClr val="C00000"/>
      </a:accent5>
      <a:accent6>
        <a:srgbClr val="C00000"/>
      </a:accent6>
      <a:hlink>
        <a:srgbClr val="FFFFFF"/>
      </a:hlink>
      <a:folHlink>
        <a:srgbClr val="FFFFFF"/>
      </a:folHlink>
    </a:clrScheme>
    <a:fontScheme name="自定义 1">
      <a:majorFont>
        <a:latin typeface="思源黑体 CN Medium"/>
        <a:ea typeface="思源黑体 CN Medium"/>
        <a:cs typeface=""/>
      </a:majorFont>
      <a:minorFont>
        <a:latin typeface="思源黑体 CN Regular"/>
        <a:ea typeface="思源黑体 CN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1486</Words>
  <Application>Microsoft Office PowerPoint</Application>
  <PresentationFormat>宽屏</PresentationFormat>
  <Paragraphs>173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9" baseType="lpstr">
      <vt:lpstr>等线</vt:lpstr>
      <vt:lpstr>思源黑体 CN Medium</vt:lpstr>
      <vt:lpstr>思源黑体 CN Regular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程锦 杨</cp:lastModifiedBy>
  <cp:revision>39</cp:revision>
  <dcterms:created xsi:type="dcterms:W3CDTF">2021-08-09T13:10:00Z</dcterms:created>
  <dcterms:modified xsi:type="dcterms:W3CDTF">2024-01-10T12:45:21Z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17D44558C4E84C03B3F1B11817933A05</vt:lpwstr>
  </property>
  <property fmtid="{D5CDD505-2E9C-101B-9397-08002B2CF9AE}" pid="3" name="KSOProductBuildVer">
    <vt:lpwstr>2052-11.1.0.12763</vt:lpwstr>
  </property>
  <property fmtid="{D5CDD505-2E9C-101B-9397-08002B2CF9AE}" pid="4" name="KSOTemplateUUID">
    <vt:lpwstr>v1.0_mb_D06JQFIzF3AlI1YUHXAlDw==</vt:lpwstr>
  </property>
</Properties>
</file>