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6837" r:id="rId3"/>
    <p:sldId id="261" r:id="rId4"/>
    <p:sldId id="263" r:id="rId5"/>
    <p:sldId id="6832" r:id="rId6"/>
    <p:sldId id="264" r:id="rId7"/>
    <p:sldId id="267" r:id="rId8"/>
    <p:sldId id="268" r:id="rId9"/>
    <p:sldId id="6829" r:id="rId10"/>
    <p:sldId id="269" r:id="rId11"/>
    <p:sldId id="6830" r:id="rId12"/>
    <p:sldId id="272" r:id="rId13"/>
    <p:sldId id="6833" r:id="rId14"/>
    <p:sldId id="278" r:id="rId15"/>
    <p:sldId id="6834" r:id="rId16"/>
    <p:sldId id="280" r:id="rId17"/>
    <p:sldId id="281" r:id="rId18"/>
    <p:sldId id="282" r:id="rId19"/>
    <p:sldId id="283" r:id="rId20"/>
    <p:sldId id="284" r:id="rId21"/>
    <p:sldId id="288" r:id="rId22"/>
    <p:sldId id="289" r:id="rId23"/>
    <p:sldId id="6831" r:id="rId24"/>
    <p:sldId id="292" r:id="rId25"/>
    <p:sldId id="294" r:id="rId26"/>
    <p:sldId id="6835" r:id="rId27"/>
    <p:sldId id="301" r:id="rId28"/>
    <p:sldId id="303" r:id="rId29"/>
    <p:sldId id="6836" r:id="rId30"/>
    <p:sldId id="305" r:id="rId31"/>
    <p:sldId id="306" r:id="rId32"/>
    <p:sldId id="307" r:id="rId33"/>
    <p:sldId id="309" r:id="rId34"/>
    <p:sldId id="311" r:id="rId35"/>
    <p:sldId id="314" r:id="rId36"/>
    <p:sldId id="6828" r:id="rId37"/>
  </p:sldIdLst>
  <p:sldSz cx="9144000" cy="6858000" type="screen4x3"/>
  <p:notesSz cx="6797675" cy="9926638"/>
  <p:embeddedFontLst>
    <p:embeddedFont>
      <p:font typeface="Wingdings 2" panose="05020102010507070707" pitchFamily="18" charset="2"/>
      <p:regular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ＭＳ Ｐゴシック" panose="020B0600070205080204" pitchFamily="34" charset="-128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Courier" pitchFamily="2" charset="0"/>
      <p:regular r:id="rId49"/>
    </p:embeddedFont>
    <p:embeddedFont>
      <p:font typeface="Tw Cen MT" panose="020B0602020104020603" pitchFamily="34" charset="0"/>
      <p:regular r:id="rId50"/>
      <p:bold r:id="rId51"/>
      <p:italic r:id="rId52"/>
      <p:boldItalic r:id="rId53"/>
    </p:embeddedFont>
    <p:embeddedFont>
      <p:font typeface="华文行楷" panose="02010800040101010101" pitchFamily="2" charset="-122"/>
      <p:regular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3399"/>
    <a:srgbClr val="9A5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1754" autoAdjust="0"/>
  </p:normalViewPr>
  <p:slideViewPr>
    <p:cSldViewPr snapToGrid="0">
      <p:cViewPr varScale="1">
        <p:scale>
          <a:sx n="103" d="100"/>
          <a:sy n="103" d="100"/>
        </p:scale>
        <p:origin x="1968" y="102"/>
      </p:cViewPr>
      <p:guideLst>
        <p:guide orient="horz" pos="2162"/>
        <p:guide pos="2884"/>
      </p:guideLst>
    </p:cSldViewPr>
  </p:slideViewPr>
  <p:outlineViewPr>
    <p:cViewPr>
      <p:scale>
        <a:sx n="33" d="100"/>
        <a:sy n="33" d="100"/>
      </p:scale>
      <p:origin x="0" y="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>
        <p:guide orient="horz" pos="312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3FFABDBD-A15D-4120-AC7D-6B6EC116340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ABDBD-A15D-4120-AC7D-6B6EC1163407}" type="slidenum">
              <a:rPr lang="en-US" altLang="en-US" smtClean="0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架构可以依赖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进行优化处理 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CA</a:t>
            </a:r>
            <a:r>
              <a:rPr lang="zh-CN" altLang="en-US" dirty="0" smtClean="0"/>
              <a:t>角度，其设计应对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友好。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ABDBD-A15D-4120-AC7D-6B6EC1163407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60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FABDBD-A15D-4120-AC7D-6B6EC11634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286000"/>
            <a:ext cx="8226425" cy="1143000"/>
          </a:xfrm>
        </p:spPr>
        <p:txBody>
          <a:bodyPr/>
          <a:lstStyle>
            <a:lvl1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393700"/>
          </a:xfrm>
        </p:spPr>
        <p:txBody>
          <a:bodyPr/>
          <a:lstStyle>
            <a:lvl1pPr marL="0" indent="0"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‹#›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‹#›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‹#›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65" b="0" i="0">
                <a:solidFill>
                  <a:srgbClr val="00AE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zh-CN" smtClean="0"/>
              <a:t>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095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938213"/>
            <a:ext cx="8229600" cy="0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62713" y="6392863"/>
            <a:ext cx="2320925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882" tIns="50941" rIns="101882" bIns="50941" numCol="1" anchor="t" anchorCtr="0" compatLnSpc="1"/>
          <a:lstStyle>
            <a:lvl1pPr algn="r" eaLnBrk="0" hangingPunct="0">
              <a:defRPr sz="14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‹#›</a:t>
            </a:r>
            <a:endParaRPr lang="en-US" alt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049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56A4-5C9B-43D3-9863-21A50F3422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itsavers.trailing-edge.com/pdf/dec/vax/archSpec/EY-3459E-DP_VAX_Architecture_Reference_Manual_198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turing.acm.org/award_winners/cocke_2083115.cf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ite.elsevier.com/9780124077263/downloads/COD_5e_Greencard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s3-eu-west-1.amazonaws.com/downloads-mips/documents/MD00086-2B-MIPS32BIS-AFP-6.06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ef.x86asm.net/geek64-abc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998945"/>
            <a:ext cx="8226425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计算机体系结构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61069"/>
            <a:ext cx="6400800" cy="7551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dirty="0" smtClean="0"/>
              <a:t>3</a:t>
            </a:r>
            <a:r>
              <a:rPr lang="en-US" altLang="zh-CN" sz="3600" dirty="0"/>
              <a:t>. </a:t>
            </a:r>
            <a:r>
              <a:rPr lang="zh-CN" altLang="en-US" sz="3600" dirty="0"/>
              <a:t>指令集架构</a:t>
            </a:r>
            <a:endParaRPr lang="en-US" altLang="en-US" sz="3600" baseline="30000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6250" y="3767382"/>
            <a:ext cx="8220075" cy="10402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李建华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计算机与信息学院</a:t>
            </a:r>
            <a:endParaRPr lang="en-US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6D5C45-6644-4570-9428-94D06F8874A3}"/>
              </a:ext>
            </a:extLst>
          </p:cNvPr>
          <p:cNvSpPr txBox="1"/>
          <p:nvPr/>
        </p:nvSpPr>
        <p:spPr>
          <a:xfrm>
            <a:off x="455613" y="5712643"/>
            <a:ext cx="8240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slides are adapted from CA course of </a:t>
            </a:r>
            <a:r>
              <a:rPr lang="en-US" altLang="zh-CN" sz="1400" dirty="0" err="1">
                <a:solidFill>
                  <a:srgbClr val="FF0000"/>
                </a:solidFill>
                <a:latin typeface="Tw Cen MT" panose="020B0602020104020603" pitchFamily="34" charset="0"/>
              </a:rPr>
              <a:t>wisc</a:t>
            </a:r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Tw Cen MT" panose="020B0602020104020603" pitchFamily="34" charset="0"/>
              </a:rPr>
              <a:t>princeton</a:t>
            </a:r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Tw Cen MT" panose="020B0602020104020603" pitchFamily="34" charset="0"/>
              </a:rPr>
              <a:t>mit</a:t>
            </a:r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, </a:t>
            </a:r>
            <a:r>
              <a:rPr lang="en-US" altLang="zh-CN" sz="1400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berkeley</a:t>
            </a:r>
            <a:r>
              <a:rPr lang="en-US" altLang="zh-CN" sz="1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Tw Cen MT" panose="020B0602020104020603" pitchFamily="34" charset="0"/>
              </a:rPr>
              <a:t>edinburg</a:t>
            </a:r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, and eth.</a:t>
            </a:r>
          </a:p>
          <a:p>
            <a:pPr algn="just"/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The uses of	the </a:t>
            </a:r>
            <a:r>
              <a:rPr lang="en-US" altLang="zh-CN" sz="1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contents of these slides are for </a:t>
            </a:r>
            <a:r>
              <a:rPr lang="en-US" altLang="zh-CN" sz="1400" dirty="0">
                <a:solidFill>
                  <a:srgbClr val="FF0000"/>
                </a:solidFill>
                <a:latin typeface="Tw Cen MT" panose="020B0602020104020603" pitchFamily="34" charset="0"/>
              </a:rPr>
              <a:t>educational purposes only and should be used only in conjunction with the textbook. Derivatives of the slides must acknowledge the copyright notices of this and the originals.</a:t>
            </a:r>
            <a:endParaRPr lang="zh-CN" altLang="en-US" sz="14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923" y="2654883"/>
            <a:ext cx="8087301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所有的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loads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和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stores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类指令都是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I-type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例如： </a:t>
            </a:r>
            <a:r>
              <a:rPr sz="2800" b="0" spc="-6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lw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$1, 100($2)</a:t>
            </a: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endParaRPr lang="en-US" altLang="zh-CN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27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tabLst>
                <a:tab pos="346710" algn="l"/>
                <a:tab pos="347345" algn="l"/>
              </a:tabLst>
            </a:pPr>
            <a:r>
              <a:rPr lang="en-US" altLang="zh-CN" sz="2000" b="0" spc="-6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     </a:t>
            </a:r>
            <a:r>
              <a:rPr sz="2000" b="0" spc="-6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100011 00010 00001 0000000001100100</a:t>
            </a:r>
          </a:p>
          <a:p>
            <a:pPr marR="236134">
              <a:tabLst>
                <a:tab pos="1496560" algn="l"/>
                <a:tab pos="2710513" algn="l"/>
                <a:tab pos="4173160" algn="l"/>
              </a:tabLst>
            </a:pPr>
            <a:r>
              <a:rPr lang="en-US" altLang="zh-CN"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     </a:t>
            </a:r>
            <a:r>
              <a:rPr sz="2000" b="0" spc="-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lw</a:t>
            </a:r>
            <a:r>
              <a:rPr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	</a:t>
            </a:r>
            <a:r>
              <a:rPr lang="en-US" altLang="zh-CN"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</a:t>
            </a:r>
            <a:r>
              <a:rPr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2</a:t>
            </a:r>
            <a:r>
              <a:rPr lang="en-US" altLang="zh-CN"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     </a:t>
            </a:r>
            <a:r>
              <a:rPr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1</a:t>
            </a:r>
            <a:r>
              <a:rPr lang="en-US" altLang="zh-CN"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    </a:t>
            </a:r>
            <a:r>
              <a:rPr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100 </a:t>
            </a:r>
            <a:r>
              <a:rPr sz="2000" b="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(in</a:t>
            </a:r>
            <a:r>
              <a:rPr sz="2000" b="0" spc="-7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b="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binary)</a:t>
            </a:r>
            <a:endParaRPr sz="2000" b="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04C8989-0763-4D67-885C-D1E559D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I-type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Wingdings" panose="05000000000000000000" pitchFamily="2" charset="2"/>
              </a:rPr>
              <a:t></a:t>
            </a:r>
            <a:r>
              <a:rPr lang="zh-CN" altLang="en-US" dirty="0" smtClean="0"/>
              <a:t>访</a:t>
            </a:r>
            <a:r>
              <a:rPr lang="zh-CN" altLang="en-US" dirty="0"/>
              <a:t>存类指令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CEDA5A5-08CE-4DB2-B539-AC16EE961A19}"/>
              </a:ext>
            </a:extLst>
          </p:cNvPr>
          <p:cNvGrpSpPr>
            <a:grpSpLocks/>
          </p:cNvGrpSpPr>
          <p:nvPr/>
        </p:nvGrpSpPr>
        <p:grpSpPr bwMode="auto">
          <a:xfrm>
            <a:off x="714834" y="1441777"/>
            <a:ext cx="5791200" cy="304800"/>
            <a:chOff x="720" y="3486"/>
            <a:chExt cx="3648" cy="192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6FDFE716-275D-4400-B57E-247F9ABFA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486"/>
              <a:ext cx="1824" cy="192"/>
              <a:chOff x="720" y="3486"/>
              <a:chExt cx="1968" cy="192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03423547-CC4F-402C-82CA-3F08F277C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86"/>
                <a:ext cx="720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opcode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6-bit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2AA1B34-95F3-485C-8039-787116F9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rs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A847B8DF-0C07-4B44-AD90-155F0772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dirty="0" err="1">
                    <a:latin typeface="Calibri" panose="020F0502020204030204" pitchFamily="34" charset="0"/>
                  </a:rPr>
                  <a:t>rt</a:t>
                </a:r>
                <a:endParaRPr lang="en-US" altLang="en-US" sz="2000" dirty="0">
                  <a:latin typeface="Calibri" panose="020F0502020204030204" pitchFamily="34" charset="0"/>
                </a:endParaRPr>
              </a:p>
              <a:p>
                <a:pPr eaLnBrk="1" hangingPunct="1"/>
                <a:r>
                  <a:rPr lang="en-US" altLang="en-US" sz="1600" dirty="0">
                    <a:latin typeface="Calibri" panose="020F0502020204030204" pitchFamily="34" charset="0"/>
                  </a:rPr>
                  <a:t>5-bit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E690BC-1955-4C7E-A4DE-B7382B58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86"/>
              <a:ext cx="182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anose="020F0502020204030204" pitchFamily="34" charset="0"/>
                </a:rPr>
                <a:t>immediate</a:t>
              </a:r>
            </a:p>
            <a:p>
              <a:pPr eaLnBrk="1" hangingPunct="1"/>
              <a:r>
                <a:rPr lang="en-US" altLang="en-US" sz="1600" dirty="0">
                  <a:latin typeface="Calibri" panose="020F0502020204030204" pitchFamily="34" charset="0"/>
                </a:rPr>
                <a:t>16-bit</a:t>
              </a:r>
            </a:p>
          </p:txBody>
        </p:sp>
      </p:grpSp>
      <p:sp>
        <p:nvSpPr>
          <p:cNvPr id="2" name="圆角矩形 1"/>
          <p:cNvSpPr/>
          <p:nvPr/>
        </p:nvSpPr>
        <p:spPr bwMode="auto">
          <a:xfrm>
            <a:off x="2976469" y="3135086"/>
            <a:ext cx="1642188" cy="59715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5728996" y="3452327"/>
            <a:ext cx="1576873" cy="559836"/>
          </a:xfrm>
          <a:prstGeom prst="wedgeRoundRectCallout">
            <a:avLst>
              <a:gd name="adj1" fmla="val -106040"/>
              <a:gd name="adj2" fmla="val -52500"/>
              <a:gd name="adj3" fmla="val 1666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存地址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596" y="2314604"/>
            <a:ext cx="7780564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带有立即数的</a:t>
            </a: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算术运算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指令，也是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I-type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addi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$1, $2, 100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001000	00010 00001 0000000001100100</a:t>
            </a: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条件分支指令，也是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I-type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beq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$1, $2, 7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000100 00001 00010 0000 0000 0000 0111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 = </a:t>
            </a:r>
            <a:r>
              <a:rPr lang="en-US" altLang="zh-CN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PC+4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+ (0000 0111 &lt;&lt; 2)	</a:t>
            </a:r>
            <a:r>
              <a:rPr lang="en-US" altLang="zh-CN" sz="2400" b="0" spc="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// word offset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04C8989-0763-4D67-885C-D1E559D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I-type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Wingdings" panose="05000000000000000000" pitchFamily="2" charset="2"/>
              </a:rPr>
              <a:t></a:t>
            </a:r>
            <a:r>
              <a:rPr lang="zh-CN" altLang="en-US" dirty="0" smtClean="0"/>
              <a:t>立即</a:t>
            </a:r>
            <a:r>
              <a:rPr lang="zh-CN" altLang="en-US" dirty="0"/>
              <a:t>数</a:t>
            </a:r>
            <a:r>
              <a:rPr lang="zh-CN" altLang="en-US" dirty="0" smtClean="0"/>
              <a:t>类型 </a:t>
            </a:r>
            <a:r>
              <a:rPr lang="zh-CN" altLang="en-US" dirty="0" smtClean="0">
                <a:sym typeface="Wingdings" panose="05000000000000000000" pitchFamily="2" charset="2"/>
              </a:rPr>
              <a:t>条件分支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CEDA5A5-08CE-4DB2-B539-AC16EE961A19}"/>
              </a:ext>
            </a:extLst>
          </p:cNvPr>
          <p:cNvGrpSpPr>
            <a:grpSpLocks/>
          </p:cNvGrpSpPr>
          <p:nvPr/>
        </p:nvGrpSpPr>
        <p:grpSpPr bwMode="auto">
          <a:xfrm>
            <a:off x="714834" y="1409239"/>
            <a:ext cx="5791200" cy="304800"/>
            <a:chOff x="720" y="3486"/>
            <a:chExt cx="3648" cy="192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6FDFE716-275D-4400-B57E-247F9ABFA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486"/>
              <a:ext cx="1824" cy="192"/>
              <a:chOff x="720" y="3486"/>
              <a:chExt cx="1968" cy="192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03423547-CC4F-402C-82CA-3F08F277C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86"/>
                <a:ext cx="720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opcode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6-bit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2AA1B34-95F3-485C-8039-787116F9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dirty="0" err="1">
                    <a:latin typeface="Calibri" panose="020F0502020204030204" pitchFamily="34" charset="0"/>
                  </a:rPr>
                  <a:t>rs</a:t>
                </a:r>
                <a:endParaRPr lang="en-US" altLang="en-US" sz="2000" dirty="0">
                  <a:latin typeface="Calibri" panose="020F0502020204030204" pitchFamily="34" charset="0"/>
                </a:endParaRPr>
              </a:p>
              <a:p>
                <a:pPr eaLnBrk="1" hangingPunct="1"/>
                <a:r>
                  <a:rPr lang="en-US" altLang="en-US" sz="1600" dirty="0">
                    <a:latin typeface="Calibri" panose="020F0502020204030204" pitchFamily="34" charset="0"/>
                  </a:rPr>
                  <a:t>5-bit</a:t>
                </a: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A847B8DF-0C07-4B44-AD90-155F0772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rt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E690BC-1955-4C7E-A4DE-B7382B58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86"/>
              <a:ext cx="182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</a:rPr>
                <a:t>immediate</a:t>
              </a:r>
            </a:p>
            <a:p>
              <a:pPr eaLnBrk="1" hangingPunct="1"/>
              <a:r>
                <a:rPr lang="en-US" altLang="en-US" sz="1600">
                  <a:latin typeface="Calibri" panose="020F0502020204030204" pitchFamily="34" charset="0"/>
                </a:rPr>
                <a:t>16-bit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047" y="2328127"/>
            <a:ext cx="8154185" cy="2769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绝对跳转指令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</a:t>
            </a:r>
          </a:p>
          <a:p>
            <a:pPr marL="584835" marR="5024" lvl="1" indent="-330835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</a:t>
            </a:r>
            <a:r>
              <a:rPr 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 target</a:t>
            </a:r>
          </a:p>
          <a:p>
            <a:pPr marL="584835" marR="5024" lvl="1" indent="-330835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opcode = 2</a:t>
            </a: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跳转的目标地址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</a:t>
            </a:r>
            <a:endParaRPr lang="en-US" altLang="zh-CN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5024" lvl="1" indent="-330835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目标地址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= </a:t>
            </a:r>
            <a:r>
              <a:rPr lang="en-US" altLang="zh-CN"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PC+4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[31:28] || target || 00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CA1D08-7435-4B6D-B720-EBF0590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J-type </a:t>
            </a:r>
            <a:r>
              <a:rPr lang="en-US" altLang="zh-CN" dirty="0" smtClean="0"/>
              <a:t>(</a:t>
            </a:r>
            <a:r>
              <a:rPr lang="zh-CN" altLang="en-US" dirty="0" smtClean="0"/>
              <a:t>跳</a:t>
            </a:r>
            <a:r>
              <a:rPr lang="zh-CN" altLang="en-US" dirty="0"/>
              <a:t>转类型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F7DEA672-5D2B-4F91-9C9E-84EE13F2003C}"/>
              </a:ext>
            </a:extLst>
          </p:cNvPr>
          <p:cNvGrpSpPr>
            <a:grpSpLocks/>
          </p:cNvGrpSpPr>
          <p:nvPr/>
        </p:nvGrpSpPr>
        <p:grpSpPr bwMode="auto">
          <a:xfrm>
            <a:off x="783996" y="1460346"/>
            <a:ext cx="5791200" cy="304800"/>
            <a:chOff x="720" y="3936"/>
            <a:chExt cx="3648" cy="192"/>
          </a:xfrm>
        </p:grpSpPr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B128B97E-47E6-4064-B5AC-638A79F1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67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</a:rPr>
                <a:t>opcode</a:t>
              </a:r>
            </a:p>
            <a:p>
              <a:pPr eaLnBrk="1" hangingPunct="1"/>
              <a:r>
                <a:rPr lang="en-US" altLang="en-US" sz="1600">
                  <a:latin typeface="Calibri" panose="020F0502020204030204" pitchFamily="34" charset="0"/>
                </a:rPr>
                <a:t>6-bit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F913BE7F-FC6D-4F4A-9B25-4DCF759F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936"/>
              <a:ext cx="297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Calibri" panose="020F0502020204030204" pitchFamily="34" charset="0"/>
                </a:rPr>
                <a:t>target</a:t>
              </a:r>
              <a:endParaRPr lang="en-US" altLang="en-US" sz="2000" dirty="0">
                <a:latin typeface="Calibri" panose="020F0502020204030204" pitchFamily="34" charset="0"/>
              </a:endParaRPr>
            </a:p>
            <a:p>
              <a:pPr eaLnBrk="1" hangingPunct="1"/>
              <a:r>
                <a:rPr lang="en-US" altLang="en-US" sz="1600" dirty="0">
                  <a:latin typeface="Calibri" panose="020F0502020204030204" pitchFamily="34" charset="0"/>
                </a:rPr>
                <a:t>26-bit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kumimoji="0" lang="en-US" altLang="zh-CN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kumimoji="0" lang="en-US" altLang="zh-CN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kumimoji="0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kumimoji="0" lang="en-US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编码</a:t>
            </a:r>
            <a:endParaRPr kumimoji="0" lang="en-US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kumimoji="0" sz="280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</a:p>
        </p:txBody>
      </p:sp>
    </p:spTree>
    <p:extLst>
      <p:ext uri="{BB962C8B-B14F-4D97-AF65-F5344CB8AC3E}">
        <p14:creationId xmlns:p14="http://schemas.microsoft.com/office/powerpoint/2010/main" val="38187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701" y="1074105"/>
            <a:ext cx="8431629" cy="526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操作类型通常编码成操作码 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opcode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常见的操作有很多种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整型运算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add, sub, mul, div, </a:t>
            </a:r>
            <a:r>
              <a:rPr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mod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(signed/unsigned)</a:t>
            </a: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浮点运算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add, sub, mul, div, </a:t>
            </a:r>
            <a:r>
              <a:rPr sz="2400" b="0" spc="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sqrt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整型逻辑运算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and, or, xor, not, sll, srl, </a:t>
            </a:r>
            <a:r>
              <a:rPr sz="2400" b="0" spc="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sra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等等</a:t>
            </a:r>
            <a:endParaRPr lang="en-US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问题：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更多的操作类型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==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更好的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hlinkClick r:id="rId2"/>
              </a:rPr>
              <a:t>DEC VAX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指令集具有非常非常多的指令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例如：专门用于多项式计算的指令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(no joke!)</a:t>
            </a: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但是，大部分指令很少或者几乎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不用。（</a:t>
            </a:r>
            <a:r>
              <a:rPr lang="en-US" altLang="zh-CN" sz="2400" spc="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John </a:t>
            </a:r>
            <a:r>
              <a:rPr lang="en-US" altLang="zh-CN" sz="2400" spc="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Cocke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）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E526971-1B60-48A3-A64B-33F4EEE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1" y="1074105"/>
            <a:ext cx="8132696" cy="5193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701" y="6357438"/>
            <a:ext cx="2741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图灵奖获得者：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John 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Cocke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kumimoji="0" lang="en-US" altLang="zh-CN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kumimoji="0" lang="en-US" altLang="zh-CN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kumimoji="0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kumimoji="0" lang="en-US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编码</a:t>
            </a:r>
            <a:endParaRPr kumimoji="0" lang="en-US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kumimoji="0" sz="280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kumimoji="0" sz="240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</a:p>
        </p:txBody>
      </p:sp>
    </p:spTree>
    <p:extLst>
      <p:ext uri="{BB962C8B-B14F-4D97-AF65-F5344CB8AC3E}">
        <p14:creationId xmlns:p14="http://schemas.microsoft.com/office/powerpoint/2010/main" val="31804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276" y="1114239"/>
            <a:ext cx="8271372" cy="5309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思考：如果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要做加法运算，至少需要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操作数。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个源操作数和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个目标操作数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自然产生</a:t>
            </a:r>
            <a:r>
              <a:rPr lang="en-US" altLang="zh-CN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个问题：</a:t>
            </a:r>
            <a:endParaRPr lang="en-US" altLang="zh-CN" sz="2800" b="0" spc="-6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问题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：操作数来自哪里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问题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：操作数如何编码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  <a:r>
              <a:rPr 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下面以“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 = B + C”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为例讨论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4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种操作数模型：</a:t>
            </a:r>
            <a:endParaRPr lang="en-US" altLang="zh-CN" sz="2176" dirty="0">
              <a:latin typeface="Times New Roman"/>
              <a:cs typeface="Times New Roman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Memory-Only 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Accumulator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Stack</a:t>
            </a:r>
            <a:endParaRPr lang="en-US" sz="2400" b="0" spc="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Registers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6754613-EBD2-408B-BEB6-FF10DC07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操作数模型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663380" y="2458064"/>
            <a:ext cx="3075267" cy="884903"/>
          </a:xfrm>
          <a:prstGeom prst="wedgeRoundRectCallout">
            <a:avLst>
              <a:gd name="adj1" fmla="val -103641"/>
              <a:gd name="adj2" fmla="val -452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这就涉及操作数模型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23" y="1063433"/>
            <a:ext cx="8103167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Memory only</a:t>
            </a:r>
          </a:p>
          <a:p>
            <a:pPr marL="464731">
              <a:spcBef>
                <a:spcPts val="346"/>
              </a:spcBef>
              <a:tabLst>
                <a:tab pos="3025776" algn="l"/>
              </a:tabLst>
            </a:pPr>
            <a:r>
              <a:rPr sz="2400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add</a:t>
            </a:r>
            <a:r>
              <a:rPr sz="2400" spc="-10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A,B,C	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mem[A] = mem[B] +</a:t>
            </a:r>
            <a:r>
              <a:rPr sz="2400" spc="-163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mem[C]</a:t>
            </a:r>
            <a:endParaRPr sz="2400" dirty="0"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6506" y="4371033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5" name="object 5"/>
          <p:cNvSpPr/>
          <p:nvPr/>
        </p:nvSpPr>
        <p:spPr>
          <a:xfrm>
            <a:off x="7586506" y="4371033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6" name="object 6"/>
          <p:cNvSpPr txBox="1"/>
          <p:nvPr/>
        </p:nvSpPr>
        <p:spPr>
          <a:xfrm>
            <a:off x="7600334" y="5596497"/>
            <a:ext cx="588822" cy="54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1600" i="0" u="none" strike="noStrike" cap="none" normalizeH="0" baseline="0">
                <a:ln>
                  <a:noFill/>
                </a:ln>
                <a:effectLst/>
                <a:latin typeface="Tw Cen MT" panose="020B06020201040206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sz="1400" dirty="0"/>
              <a:t>MEM</a:t>
            </a:r>
          </a:p>
        </p:txBody>
      </p:sp>
      <p:sp>
        <p:nvSpPr>
          <p:cNvPr id="7" name="object 7"/>
          <p:cNvSpPr/>
          <p:nvPr/>
        </p:nvSpPr>
        <p:spPr>
          <a:xfrm>
            <a:off x="8189407" y="4809015"/>
            <a:ext cx="315895" cy="1112227"/>
          </a:xfrm>
          <a:custGeom>
            <a:avLst/>
            <a:gdLst/>
            <a:ahLst/>
            <a:cxnLst/>
            <a:rect l="l" t="t" r="r" b="b"/>
            <a:pathLst>
              <a:path w="319404" h="1124585">
                <a:moveTo>
                  <a:pt x="85725" y="1038288"/>
                </a:moveTo>
                <a:lnTo>
                  <a:pt x="0" y="1081151"/>
                </a:lnTo>
                <a:lnTo>
                  <a:pt x="85725" y="1124013"/>
                </a:lnTo>
                <a:lnTo>
                  <a:pt x="85725" y="1095438"/>
                </a:lnTo>
                <a:lnTo>
                  <a:pt x="71374" y="1095438"/>
                </a:lnTo>
                <a:lnTo>
                  <a:pt x="71374" y="1066863"/>
                </a:lnTo>
                <a:lnTo>
                  <a:pt x="85725" y="1066863"/>
                </a:lnTo>
                <a:lnTo>
                  <a:pt x="85725" y="1038288"/>
                </a:lnTo>
                <a:close/>
              </a:path>
              <a:path w="319404" h="1124585">
                <a:moveTo>
                  <a:pt x="85725" y="1066863"/>
                </a:moveTo>
                <a:lnTo>
                  <a:pt x="71374" y="1066863"/>
                </a:lnTo>
                <a:lnTo>
                  <a:pt x="71374" y="1095438"/>
                </a:lnTo>
                <a:lnTo>
                  <a:pt x="85725" y="1095438"/>
                </a:lnTo>
                <a:lnTo>
                  <a:pt x="85725" y="1066863"/>
                </a:lnTo>
                <a:close/>
              </a:path>
              <a:path w="319404" h="1124585">
                <a:moveTo>
                  <a:pt x="290449" y="1066863"/>
                </a:moveTo>
                <a:lnTo>
                  <a:pt x="85725" y="1066863"/>
                </a:lnTo>
                <a:lnTo>
                  <a:pt x="85725" y="1095438"/>
                </a:lnTo>
                <a:lnTo>
                  <a:pt x="312674" y="1095438"/>
                </a:lnTo>
                <a:lnTo>
                  <a:pt x="319024" y="1089037"/>
                </a:lnTo>
                <a:lnTo>
                  <a:pt x="319024" y="1081151"/>
                </a:lnTo>
                <a:lnTo>
                  <a:pt x="290449" y="1081151"/>
                </a:lnTo>
                <a:lnTo>
                  <a:pt x="290449" y="1066863"/>
                </a:lnTo>
                <a:close/>
              </a:path>
              <a:path w="319404" h="1124585">
                <a:moveTo>
                  <a:pt x="290449" y="14350"/>
                </a:moveTo>
                <a:lnTo>
                  <a:pt x="290449" y="1081151"/>
                </a:lnTo>
                <a:lnTo>
                  <a:pt x="304800" y="1066863"/>
                </a:lnTo>
                <a:lnTo>
                  <a:pt x="319024" y="1066863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124585">
                <a:moveTo>
                  <a:pt x="319024" y="1066863"/>
                </a:moveTo>
                <a:lnTo>
                  <a:pt x="304800" y="1066863"/>
                </a:lnTo>
                <a:lnTo>
                  <a:pt x="290449" y="1081151"/>
                </a:lnTo>
                <a:lnTo>
                  <a:pt x="319024" y="1081151"/>
                </a:lnTo>
                <a:lnTo>
                  <a:pt x="319024" y="1066863"/>
                </a:lnTo>
                <a:close/>
              </a:path>
              <a:path w="319404" h="1124585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124585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8" name="object 8"/>
          <p:cNvSpPr/>
          <p:nvPr/>
        </p:nvSpPr>
        <p:spPr>
          <a:xfrm>
            <a:off x="7270861" y="5102942"/>
            <a:ext cx="315644" cy="639314"/>
          </a:xfrm>
          <a:custGeom>
            <a:avLst/>
            <a:gdLst/>
            <a:ahLst/>
            <a:cxnLst/>
            <a:rect l="l" t="t" r="r" b="b"/>
            <a:pathLst>
              <a:path w="319404" h="667385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660412"/>
                </a:lnTo>
                <a:lnTo>
                  <a:pt x="6476" y="666813"/>
                </a:lnTo>
                <a:lnTo>
                  <a:pt x="319150" y="666813"/>
                </a:lnTo>
                <a:lnTo>
                  <a:pt x="319150" y="652526"/>
                </a:lnTo>
                <a:lnTo>
                  <a:pt x="28575" y="652526"/>
                </a:lnTo>
                <a:lnTo>
                  <a:pt x="14350" y="638238"/>
                </a:lnTo>
                <a:lnTo>
                  <a:pt x="28575" y="6382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667385">
                <a:moveTo>
                  <a:pt x="28575" y="638238"/>
                </a:moveTo>
                <a:lnTo>
                  <a:pt x="14350" y="638238"/>
                </a:lnTo>
                <a:lnTo>
                  <a:pt x="28575" y="652526"/>
                </a:lnTo>
                <a:lnTo>
                  <a:pt x="28575" y="638238"/>
                </a:lnTo>
                <a:close/>
              </a:path>
              <a:path w="319404" h="667385">
                <a:moveTo>
                  <a:pt x="319150" y="638238"/>
                </a:moveTo>
                <a:lnTo>
                  <a:pt x="28575" y="638238"/>
                </a:lnTo>
                <a:lnTo>
                  <a:pt x="28575" y="652526"/>
                </a:lnTo>
                <a:lnTo>
                  <a:pt x="319150" y="652526"/>
                </a:lnTo>
                <a:lnTo>
                  <a:pt x="319150" y="638238"/>
                </a:lnTo>
                <a:close/>
              </a:path>
              <a:path w="319404" h="667385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6673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667385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667385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9" name="object 9"/>
          <p:cNvSpPr/>
          <p:nvPr/>
        </p:nvSpPr>
        <p:spPr>
          <a:xfrm>
            <a:off x="7120136" y="4479303"/>
            <a:ext cx="466620" cy="1564403"/>
          </a:xfrm>
          <a:custGeom>
            <a:avLst/>
            <a:gdLst/>
            <a:ahLst/>
            <a:cxnLst/>
            <a:rect l="l" t="t" r="r" b="b"/>
            <a:pathLst>
              <a:path w="471804" h="1581785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574812"/>
                </a:lnTo>
                <a:lnTo>
                  <a:pt x="6476" y="1581213"/>
                </a:lnTo>
                <a:lnTo>
                  <a:pt x="471550" y="1581213"/>
                </a:lnTo>
                <a:lnTo>
                  <a:pt x="471550" y="1566926"/>
                </a:lnTo>
                <a:lnTo>
                  <a:pt x="28575" y="1566926"/>
                </a:lnTo>
                <a:lnTo>
                  <a:pt x="14350" y="1552638"/>
                </a:lnTo>
                <a:lnTo>
                  <a:pt x="28575" y="15526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1581785">
                <a:moveTo>
                  <a:pt x="28575" y="1552638"/>
                </a:moveTo>
                <a:lnTo>
                  <a:pt x="14350" y="1552638"/>
                </a:lnTo>
                <a:lnTo>
                  <a:pt x="28575" y="1566926"/>
                </a:lnTo>
                <a:lnTo>
                  <a:pt x="28575" y="1552638"/>
                </a:lnTo>
                <a:close/>
              </a:path>
              <a:path w="471804" h="1581785">
                <a:moveTo>
                  <a:pt x="471550" y="1552638"/>
                </a:moveTo>
                <a:lnTo>
                  <a:pt x="28575" y="1552638"/>
                </a:lnTo>
                <a:lnTo>
                  <a:pt x="28575" y="1566926"/>
                </a:lnTo>
                <a:lnTo>
                  <a:pt x="471550" y="1566926"/>
                </a:lnTo>
                <a:lnTo>
                  <a:pt x="471550" y="1552638"/>
                </a:lnTo>
                <a:close/>
              </a:path>
              <a:path w="471804" h="1581785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15817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1581785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1581785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904712F0-C34B-43C3-B17E-27A810C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Memory-Only</a:t>
            </a:r>
            <a:endParaRPr lang="zh-CN" altLang="en-US" dirty="0"/>
          </a:p>
        </p:txBody>
      </p:sp>
      <p:sp>
        <p:nvSpPr>
          <p:cNvPr id="2" name="云形标注 1"/>
          <p:cNvSpPr/>
          <p:nvPr/>
        </p:nvSpPr>
        <p:spPr bwMode="auto">
          <a:xfrm>
            <a:off x="2418734" y="4188542"/>
            <a:ext cx="3293807" cy="1732700"/>
          </a:xfrm>
          <a:prstGeom prst="cloudCallout">
            <a:avLst>
              <a:gd name="adj1" fmla="val 102447"/>
              <a:gd name="adj2" fmla="val 46611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767" y="1074102"/>
            <a:ext cx="84275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Accumulator: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就是一</a:t>
            </a: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具有</a:t>
            </a: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单个元素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742" y="1805964"/>
            <a:ext cx="1927446" cy="12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 marR="5024">
              <a:lnSpc>
                <a:spcPct val="120100"/>
              </a:lnSpc>
            </a:pPr>
            <a:r>
              <a:rPr sz="2400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load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B  </a:t>
            </a:r>
            <a:endParaRPr lang="en-US" altLang="zh-CN" sz="2400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100"/>
              </a:lnSpc>
            </a:pPr>
            <a:r>
              <a:rPr sz="2400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add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C  </a:t>
            </a:r>
            <a:endParaRPr lang="en-US" altLang="zh-CN" sz="2400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100"/>
              </a:lnSpc>
            </a:pPr>
            <a:r>
              <a:rPr sz="2400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store</a:t>
            </a:r>
            <a:r>
              <a:rPr sz="2400" spc="-10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</a:t>
            </a:r>
            <a:endParaRPr sz="2400" dirty="0">
              <a:latin typeface="Tw Cen MT" panose="020B0602020104020603" pitchFamily="34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931" y="1805964"/>
            <a:ext cx="3808680" cy="1236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25"/>
            <a:r>
              <a:rPr sz="2400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ACC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=</a:t>
            </a:r>
            <a:r>
              <a:rPr sz="2400" spc="-104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mem[B]</a:t>
            </a:r>
            <a:endParaRPr sz="2400" dirty="0">
              <a:latin typeface="Tw Cen MT" panose="020B0602020104020603" pitchFamily="34" charset="0"/>
              <a:cs typeface="Arial"/>
            </a:endParaRPr>
          </a:p>
          <a:p>
            <a:pPr marL="12560">
              <a:spcBef>
                <a:spcPts val="475"/>
              </a:spcBef>
            </a:pPr>
            <a:r>
              <a:rPr sz="2400" spc="-5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ACC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= </a:t>
            </a:r>
            <a:r>
              <a:rPr sz="2400" spc="-5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ACC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+</a:t>
            </a:r>
            <a:r>
              <a:rPr sz="2400" spc="-84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mem[C]</a:t>
            </a:r>
            <a:endParaRPr sz="2400" dirty="0">
              <a:latin typeface="Tw Cen MT" panose="020B0602020104020603" pitchFamily="34" charset="0"/>
              <a:cs typeface="Arial"/>
            </a:endParaRPr>
          </a:p>
          <a:p>
            <a:pPr marL="50241">
              <a:spcBef>
                <a:spcPts val="475"/>
              </a:spcBef>
            </a:pPr>
            <a:r>
              <a:rPr sz="2400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mem[A] =</a:t>
            </a:r>
            <a:r>
              <a:rPr sz="2400" spc="-13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2400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ACC</a:t>
            </a:r>
            <a:endParaRPr sz="2400" dirty="0"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39022" y="3538857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7" name="object 7"/>
          <p:cNvSpPr/>
          <p:nvPr/>
        </p:nvSpPr>
        <p:spPr>
          <a:xfrm>
            <a:off x="7439022" y="3538857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9" name="object 9"/>
          <p:cNvSpPr/>
          <p:nvPr/>
        </p:nvSpPr>
        <p:spPr>
          <a:xfrm>
            <a:off x="8041923" y="3976838"/>
            <a:ext cx="315895" cy="885511"/>
          </a:xfrm>
          <a:custGeom>
            <a:avLst/>
            <a:gdLst/>
            <a:ahLst/>
            <a:cxnLst/>
            <a:rect l="l" t="t" r="r" b="b"/>
            <a:pathLst>
              <a:path w="319404" h="895350">
                <a:moveTo>
                  <a:pt x="85725" y="809625"/>
                </a:moveTo>
                <a:lnTo>
                  <a:pt x="0" y="852551"/>
                </a:lnTo>
                <a:lnTo>
                  <a:pt x="85725" y="895350"/>
                </a:lnTo>
                <a:lnTo>
                  <a:pt x="85725" y="866775"/>
                </a:lnTo>
                <a:lnTo>
                  <a:pt x="71374" y="866775"/>
                </a:lnTo>
                <a:lnTo>
                  <a:pt x="71374" y="838200"/>
                </a:lnTo>
                <a:lnTo>
                  <a:pt x="85725" y="838200"/>
                </a:lnTo>
                <a:lnTo>
                  <a:pt x="85725" y="809625"/>
                </a:lnTo>
                <a:close/>
              </a:path>
              <a:path w="319404" h="895350">
                <a:moveTo>
                  <a:pt x="85725" y="838200"/>
                </a:moveTo>
                <a:lnTo>
                  <a:pt x="71374" y="838200"/>
                </a:lnTo>
                <a:lnTo>
                  <a:pt x="71374" y="866775"/>
                </a:lnTo>
                <a:lnTo>
                  <a:pt x="85725" y="866775"/>
                </a:lnTo>
                <a:lnTo>
                  <a:pt x="85725" y="838200"/>
                </a:lnTo>
                <a:close/>
              </a:path>
              <a:path w="319404" h="895350">
                <a:moveTo>
                  <a:pt x="290449" y="838200"/>
                </a:moveTo>
                <a:lnTo>
                  <a:pt x="85725" y="838200"/>
                </a:lnTo>
                <a:lnTo>
                  <a:pt x="85725" y="866775"/>
                </a:lnTo>
                <a:lnTo>
                  <a:pt x="312674" y="866775"/>
                </a:lnTo>
                <a:lnTo>
                  <a:pt x="319024" y="860425"/>
                </a:lnTo>
                <a:lnTo>
                  <a:pt x="319024" y="852551"/>
                </a:lnTo>
                <a:lnTo>
                  <a:pt x="290449" y="852551"/>
                </a:lnTo>
                <a:lnTo>
                  <a:pt x="290449" y="838200"/>
                </a:lnTo>
                <a:close/>
              </a:path>
              <a:path w="319404" h="895350">
                <a:moveTo>
                  <a:pt x="290449" y="14350"/>
                </a:moveTo>
                <a:lnTo>
                  <a:pt x="290449" y="852551"/>
                </a:lnTo>
                <a:lnTo>
                  <a:pt x="304800" y="838200"/>
                </a:lnTo>
                <a:lnTo>
                  <a:pt x="319024" y="838200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895350">
                <a:moveTo>
                  <a:pt x="319024" y="838200"/>
                </a:moveTo>
                <a:lnTo>
                  <a:pt x="304800" y="838200"/>
                </a:lnTo>
                <a:lnTo>
                  <a:pt x="290449" y="852551"/>
                </a:lnTo>
                <a:lnTo>
                  <a:pt x="319024" y="852551"/>
                </a:lnTo>
                <a:lnTo>
                  <a:pt x="319024" y="838200"/>
                </a:lnTo>
                <a:close/>
              </a:path>
              <a:path w="319404" h="895350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895350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0" name="object 10"/>
          <p:cNvSpPr/>
          <p:nvPr/>
        </p:nvSpPr>
        <p:spPr>
          <a:xfrm>
            <a:off x="7123377" y="4250028"/>
            <a:ext cx="315895" cy="584060"/>
          </a:xfrm>
          <a:custGeom>
            <a:avLst/>
            <a:gdLst/>
            <a:ahLst/>
            <a:cxnLst/>
            <a:rect l="l" t="t" r="r" b="b"/>
            <a:pathLst>
              <a:path w="319404" h="590550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584200"/>
                </a:lnTo>
                <a:lnTo>
                  <a:pt x="6476" y="590550"/>
                </a:lnTo>
                <a:lnTo>
                  <a:pt x="319150" y="590550"/>
                </a:lnTo>
                <a:lnTo>
                  <a:pt x="319150" y="576326"/>
                </a:lnTo>
                <a:lnTo>
                  <a:pt x="28575" y="576326"/>
                </a:lnTo>
                <a:lnTo>
                  <a:pt x="14350" y="561975"/>
                </a:lnTo>
                <a:lnTo>
                  <a:pt x="28575" y="56197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590550">
                <a:moveTo>
                  <a:pt x="28575" y="561975"/>
                </a:moveTo>
                <a:lnTo>
                  <a:pt x="14350" y="561975"/>
                </a:lnTo>
                <a:lnTo>
                  <a:pt x="28575" y="576326"/>
                </a:lnTo>
                <a:lnTo>
                  <a:pt x="28575" y="561975"/>
                </a:lnTo>
                <a:close/>
              </a:path>
              <a:path w="319404" h="590550">
                <a:moveTo>
                  <a:pt x="319150" y="561975"/>
                </a:moveTo>
                <a:lnTo>
                  <a:pt x="28575" y="561975"/>
                </a:lnTo>
                <a:lnTo>
                  <a:pt x="28575" y="576326"/>
                </a:lnTo>
                <a:lnTo>
                  <a:pt x="319150" y="576326"/>
                </a:lnTo>
                <a:lnTo>
                  <a:pt x="319150" y="561975"/>
                </a:lnTo>
                <a:close/>
              </a:path>
              <a:path w="319404" h="590550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590550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590550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590550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1" name="object 11"/>
          <p:cNvSpPr/>
          <p:nvPr/>
        </p:nvSpPr>
        <p:spPr>
          <a:xfrm>
            <a:off x="6972652" y="3647127"/>
            <a:ext cx="466620" cy="2770205"/>
          </a:xfrm>
          <a:custGeom>
            <a:avLst/>
            <a:gdLst/>
            <a:ahLst/>
            <a:cxnLst/>
            <a:rect l="l" t="t" r="r" b="b"/>
            <a:pathLst>
              <a:path w="471804" h="2800985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2794012"/>
                </a:lnTo>
                <a:lnTo>
                  <a:pt x="6476" y="2800413"/>
                </a:lnTo>
                <a:lnTo>
                  <a:pt x="471550" y="2800413"/>
                </a:lnTo>
                <a:lnTo>
                  <a:pt x="471550" y="2786126"/>
                </a:lnTo>
                <a:lnTo>
                  <a:pt x="28575" y="2786126"/>
                </a:lnTo>
                <a:lnTo>
                  <a:pt x="14350" y="2771838"/>
                </a:lnTo>
                <a:lnTo>
                  <a:pt x="28575" y="27718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2800985">
                <a:moveTo>
                  <a:pt x="28575" y="2771838"/>
                </a:moveTo>
                <a:lnTo>
                  <a:pt x="14350" y="2771838"/>
                </a:lnTo>
                <a:lnTo>
                  <a:pt x="28575" y="2786126"/>
                </a:lnTo>
                <a:lnTo>
                  <a:pt x="28575" y="2771838"/>
                </a:lnTo>
                <a:close/>
              </a:path>
              <a:path w="471804" h="2800985">
                <a:moveTo>
                  <a:pt x="471550" y="2771838"/>
                </a:moveTo>
                <a:lnTo>
                  <a:pt x="28575" y="2771838"/>
                </a:lnTo>
                <a:lnTo>
                  <a:pt x="28575" y="2786126"/>
                </a:lnTo>
                <a:lnTo>
                  <a:pt x="471550" y="2786126"/>
                </a:lnTo>
                <a:lnTo>
                  <a:pt x="471550" y="2771838"/>
                </a:lnTo>
                <a:close/>
              </a:path>
              <a:path w="471804" h="2800985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28009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2800985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2800985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3" name="object 13"/>
          <p:cNvSpPr/>
          <p:nvPr/>
        </p:nvSpPr>
        <p:spPr>
          <a:xfrm>
            <a:off x="7439022" y="4744659"/>
            <a:ext cx="602901" cy="301451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4" name="object 14"/>
          <p:cNvSpPr/>
          <p:nvPr/>
        </p:nvSpPr>
        <p:spPr>
          <a:xfrm>
            <a:off x="8041923" y="4956553"/>
            <a:ext cx="315895" cy="1338315"/>
          </a:xfrm>
          <a:custGeom>
            <a:avLst/>
            <a:gdLst/>
            <a:ahLst/>
            <a:cxnLst/>
            <a:rect l="l" t="t" r="r" b="b"/>
            <a:pathLst>
              <a:path w="319404" h="1353185">
                <a:moveTo>
                  <a:pt x="85725" y="1266888"/>
                </a:moveTo>
                <a:lnTo>
                  <a:pt x="0" y="1309751"/>
                </a:lnTo>
                <a:lnTo>
                  <a:pt x="85725" y="1352613"/>
                </a:lnTo>
                <a:lnTo>
                  <a:pt x="85725" y="1324038"/>
                </a:lnTo>
                <a:lnTo>
                  <a:pt x="71374" y="1324038"/>
                </a:lnTo>
                <a:lnTo>
                  <a:pt x="71374" y="1295463"/>
                </a:lnTo>
                <a:lnTo>
                  <a:pt x="85725" y="1295463"/>
                </a:lnTo>
                <a:lnTo>
                  <a:pt x="85725" y="1266888"/>
                </a:lnTo>
                <a:close/>
              </a:path>
              <a:path w="319404" h="1353185">
                <a:moveTo>
                  <a:pt x="85725" y="1295463"/>
                </a:moveTo>
                <a:lnTo>
                  <a:pt x="71374" y="1295463"/>
                </a:lnTo>
                <a:lnTo>
                  <a:pt x="71374" y="1324038"/>
                </a:lnTo>
                <a:lnTo>
                  <a:pt x="85725" y="1324038"/>
                </a:lnTo>
                <a:lnTo>
                  <a:pt x="85725" y="1295463"/>
                </a:lnTo>
                <a:close/>
              </a:path>
              <a:path w="319404" h="1353185">
                <a:moveTo>
                  <a:pt x="290449" y="1295463"/>
                </a:moveTo>
                <a:lnTo>
                  <a:pt x="85725" y="1295463"/>
                </a:lnTo>
                <a:lnTo>
                  <a:pt x="85725" y="1324038"/>
                </a:lnTo>
                <a:lnTo>
                  <a:pt x="312674" y="1324038"/>
                </a:lnTo>
                <a:lnTo>
                  <a:pt x="319024" y="1317637"/>
                </a:lnTo>
                <a:lnTo>
                  <a:pt x="319024" y="1309751"/>
                </a:lnTo>
                <a:lnTo>
                  <a:pt x="290449" y="1309751"/>
                </a:lnTo>
                <a:lnTo>
                  <a:pt x="290449" y="1295463"/>
                </a:lnTo>
                <a:close/>
              </a:path>
              <a:path w="319404" h="1353185">
                <a:moveTo>
                  <a:pt x="290449" y="14350"/>
                </a:moveTo>
                <a:lnTo>
                  <a:pt x="290449" y="1309751"/>
                </a:lnTo>
                <a:lnTo>
                  <a:pt x="304800" y="1295463"/>
                </a:lnTo>
                <a:lnTo>
                  <a:pt x="319024" y="1295463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353185">
                <a:moveTo>
                  <a:pt x="319024" y="1295463"/>
                </a:moveTo>
                <a:lnTo>
                  <a:pt x="304800" y="1295463"/>
                </a:lnTo>
                <a:lnTo>
                  <a:pt x="290449" y="1309751"/>
                </a:lnTo>
                <a:lnTo>
                  <a:pt x="319024" y="1309751"/>
                </a:lnTo>
                <a:lnTo>
                  <a:pt x="319024" y="1295463"/>
                </a:lnTo>
                <a:close/>
              </a:path>
              <a:path w="319404" h="1353185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353185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5" name="object 15"/>
          <p:cNvSpPr/>
          <p:nvPr/>
        </p:nvSpPr>
        <p:spPr>
          <a:xfrm>
            <a:off x="7123377" y="4928292"/>
            <a:ext cx="315895" cy="1187590"/>
          </a:xfrm>
          <a:custGeom>
            <a:avLst/>
            <a:gdLst/>
            <a:ahLst/>
            <a:cxnLst/>
            <a:rect l="l" t="t" r="r" b="b"/>
            <a:pathLst>
              <a:path w="319404" h="1200785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193812"/>
                </a:lnTo>
                <a:lnTo>
                  <a:pt x="6476" y="1200213"/>
                </a:lnTo>
                <a:lnTo>
                  <a:pt x="319150" y="1200213"/>
                </a:lnTo>
                <a:lnTo>
                  <a:pt x="319150" y="1185926"/>
                </a:lnTo>
                <a:lnTo>
                  <a:pt x="28575" y="1185926"/>
                </a:lnTo>
                <a:lnTo>
                  <a:pt x="14350" y="1171638"/>
                </a:lnTo>
                <a:lnTo>
                  <a:pt x="28575" y="11716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1200785">
                <a:moveTo>
                  <a:pt x="28575" y="1171638"/>
                </a:moveTo>
                <a:lnTo>
                  <a:pt x="14350" y="1171638"/>
                </a:lnTo>
                <a:lnTo>
                  <a:pt x="28575" y="1185926"/>
                </a:lnTo>
                <a:lnTo>
                  <a:pt x="28575" y="1171638"/>
                </a:lnTo>
                <a:close/>
              </a:path>
              <a:path w="319404" h="1200785">
                <a:moveTo>
                  <a:pt x="319150" y="1171638"/>
                </a:moveTo>
                <a:lnTo>
                  <a:pt x="28575" y="1171638"/>
                </a:lnTo>
                <a:lnTo>
                  <a:pt x="28575" y="1185926"/>
                </a:lnTo>
                <a:lnTo>
                  <a:pt x="319150" y="1185926"/>
                </a:lnTo>
                <a:lnTo>
                  <a:pt x="319150" y="1171638"/>
                </a:lnTo>
                <a:close/>
              </a:path>
              <a:path w="319404" h="1200785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12007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1200785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1200785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6" name="object 16"/>
          <p:cNvSpPr txBox="1"/>
          <p:nvPr/>
        </p:nvSpPr>
        <p:spPr>
          <a:xfrm>
            <a:off x="6233219" y="4744659"/>
            <a:ext cx="602901" cy="274555"/>
          </a:xfrm>
          <a:prstGeom prst="rect">
            <a:avLst/>
          </a:prstGeom>
          <a:solidFill>
            <a:srgbClr val="FC0001"/>
          </a:solidFill>
          <a:ln w="28575">
            <a:solidFill>
              <a:srgbClr val="000000"/>
            </a:solidFill>
          </a:ln>
        </p:spPr>
        <p:txBody>
          <a:bodyPr vert="horz" wrap="square" lIns="0" tIns="628" rIns="0" bIns="0" rtlCol="0">
            <a:spAutoFit/>
          </a:bodyPr>
          <a:lstStyle/>
          <a:p>
            <a:pPr marL="83526">
              <a:spcBef>
                <a:spcPts val="5"/>
              </a:spcBef>
            </a:pPr>
            <a:r>
              <a:rPr sz="1780" dirty="0">
                <a:solidFill>
                  <a:srgbClr val="FFFFFF"/>
                </a:solidFill>
                <a:latin typeface="Tw Cen MT" panose="020B0602020104020603" pitchFamily="34" charset="0"/>
                <a:cs typeface="Tahoma"/>
              </a:rPr>
              <a:t>ACC</a:t>
            </a:r>
            <a:endParaRPr sz="1780" dirty="0">
              <a:latin typeface="Tw Cen MT" panose="020B0602020104020603" pitchFamily="34" charset="0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6120" y="4852929"/>
            <a:ext cx="602901" cy="84783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5" y="0"/>
                </a:moveTo>
                <a:lnTo>
                  <a:pt x="523875" y="85725"/>
                </a:lnTo>
                <a:lnTo>
                  <a:pt x="581109" y="57150"/>
                </a:lnTo>
                <a:lnTo>
                  <a:pt x="538099" y="57150"/>
                </a:lnTo>
                <a:lnTo>
                  <a:pt x="538099" y="28575"/>
                </a:lnTo>
                <a:lnTo>
                  <a:pt x="580940" y="28575"/>
                </a:lnTo>
                <a:lnTo>
                  <a:pt x="523875" y="0"/>
                </a:lnTo>
                <a:close/>
              </a:path>
              <a:path w="609600" h="85725">
                <a:moveTo>
                  <a:pt x="5238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23875" y="57150"/>
                </a:lnTo>
                <a:lnTo>
                  <a:pt x="523875" y="28575"/>
                </a:lnTo>
                <a:close/>
              </a:path>
              <a:path w="609600" h="85725">
                <a:moveTo>
                  <a:pt x="580940" y="28575"/>
                </a:moveTo>
                <a:lnTo>
                  <a:pt x="538099" y="28575"/>
                </a:lnTo>
                <a:lnTo>
                  <a:pt x="538099" y="57150"/>
                </a:lnTo>
                <a:lnTo>
                  <a:pt x="581109" y="57150"/>
                </a:lnTo>
                <a:lnTo>
                  <a:pt x="609600" y="42925"/>
                </a:lnTo>
                <a:lnTo>
                  <a:pt x="580940" y="28575"/>
                </a:lnTo>
                <a:close/>
              </a:path>
            </a:pathLst>
          </a:custGeom>
          <a:solidFill>
            <a:srgbClr val="FC0001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6825FA92-AD74-4557-97F1-1171FEE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Accumulator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F1223C-1263-43A8-86AE-F63786F0A95F}"/>
              </a:ext>
            </a:extLst>
          </p:cNvPr>
          <p:cNvSpPr/>
          <p:nvPr/>
        </p:nvSpPr>
        <p:spPr bwMode="auto">
          <a:xfrm>
            <a:off x="7439021" y="5916587"/>
            <a:ext cx="602901" cy="624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MEM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641" y="1085483"/>
            <a:ext cx="8434310" cy="43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Stack: top of stack (TOS) is implicit in instructions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742" y="1636585"/>
            <a:ext cx="1173301" cy="1434716"/>
          </a:xfrm>
          <a:prstGeom prst="rect">
            <a:avLst/>
          </a:prstGeom>
        </p:spPr>
        <p:txBody>
          <a:bodyPr vert="horz" wrap="square" lIns="0" tIns="60290" rIns="0" bIns="0" rtlCol="0">
            <a:spAutoFit/>
          </a:bodyPr>
          <a:lstStyle/>
          <a:p>
            <a:pPr marL="12560">
              <a:spcBef>
                <a:spcPts val="475"/>
              </a:spcBef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push</a:t>
            </a:r>
            <a:r>
              <a:rPr sz="1978" spc="-104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B</a:t>
            </a:r>
            <a:endParaRPr sz="1978" dirty="0"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0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push</a:t>
            </a:r>
            <a:r>
              <a:rPr sz="1978" spc="-104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C 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add  </a:t>
            </a:r>
            <a:endParaRPr lang="en-US" altLang="zh-CN" sz="1978" spc="-5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0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pop</a:t>
            </a:r>
            <a:r>
              <a:rPr sz="1978" spc="-10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</a:t>
            </a:r>
            <a:endParaRPr sz="1978" dirty="0">
              <a:latin typeface="Tw Cen MT" panose="020B0602020104020603" pitchFamily="34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3193" y="1696875"/>
            <a:ext cx="5304881" cy="1403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/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TOS++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 =</a:t>
            </a:r>
            <a:r>
              <a:rPr sz="1978" spc="-15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mem[B]</a:t>
            </a:r>
            <a:endParaRPr sz="1978" dirty="0">
              <a:latin typeface="Tw Cen MT" panose="020B0602020104020603" pitchFamily="34" charset="0"/>
              <a:cs typeface="Arial"/>
            </a:endParaRPr>
          </a:p>
          <a:p>
            <a:pPr marL="12560">
              <a:spcBef>
                <a:spcPts val="475"/>
              </a:spcBef>
            </a:pP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TOS++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 =</a:t>
            </a:r>
            <a:r>
              <a:rPr sz="1978" spc="-143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mem[C]</a:t>
            </a:r>
            <a:endParaRPr sz="1978" dirty="0">
              <a:latin typeface="Tw Cen MT" panose="020B0602020104020603" pitchFamily="34" charset="0"/>
              <a:cs typeface="Arial"/>
            </a:endParaRPr>
          </a:p>
          <a:p>
            <a:pPr marL="12560" marR="5024">
              <a:lnSpc>
                <a:spcPct val="120000"/>
              </a:lnSpc>
            </a:pP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TOS++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 = 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--TOS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 +</a:t>
            </a:r>
            <a:r>
              <a:rPr sz="1978" spc="-20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--TOS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  mem[A] =</a:t>
            </a:r>
            <a:r>
              <a:rPr sz="1978" spc="-119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stack[</a:t>
            </a:r>
            <a:r>
              <a:rPr sz="1978" dirty="0">
                <a:solidFill>
                  <a:srgbClr val="FC0001"/>
                </a:solidFill>
                <a:latin typeface="Tw Cen MT" panose="020B0602020104020603" pitchFamily="34" charset="0"/>
                <a:cs typeface="Arial"/>
              </a:rPr>
              <a:t>--TOS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]</a:t>
            </a:r>
            <a:endParaRPr sz="1978" dirty="0"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14297" y="3525374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7" name="object 7"/>
          <p:cNvSpPr/>
          <p:nvPr/>
        </p:nvSpPr>
        <p:spPr>
          <a:xfrm>
            <a:off x="7214297" y="3525374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9" name="object 9"/>
          <p:cNvSpPr/>
          <p:nvPr/>
        </p:nvSpPr>
        <p:spPr>
          <a:xfrm>
            <a:off x="7817198" y="3963355"/>
            <a:ext cx="315895" cy="1186962"/>
          </a:xfrm>
          <a:custGeom>
            <a:avLst/>
            <a:gdLst/>
            <a:ahLst/>
            <a:cxnLst/>
            <a:rect l="l" t="t" r="r" b="b"/>
            <a:pathLst>
              <a:path w="319404" h="1200150">
                <a:moveTo>
                  <a:pt x="85725" y="1114425"/>
                </a:moveTo>
                <a:lnTo>
                  <a:pt x="0" y="1157351"/>
                </a:lnTo>
                <a:lnTo>
                  <a:pt x="85725" y="1200150"/>
                </a:lnTo>
                <a:lnTo>
                  <a:pt x="85725" y="1171575"/>
                </a:lnTo>
                <a:lnTo>
                  <a:pt x="71374" y="1171575"/>
                </a:lnTo>
                <a:lnTo>
                  <a:pt x="71374" y="1143000"/>
                </a:lnTo>
                <a:lnTo>
                  <a:pt x="85725" y="1143000"/>
                </a:lnTo>
                <a:lnTo>
                  <a:pt x="85725" y="1114425"/>
                </a:lnTo>
                <a:close/>
              </a:path>
              <a:path w="319404" h="1200150">
                <a:moveTo>
                  <a:pt x="85725" y="1143000"/>
                </a:moveTo>
                <a:lnTo>
                  <a:pt x="71374" y="1143000"/>
                </a:lnTo>
                <a:lnTo>
                  <a:pt x="71374" y="1171575"/>
                </a:lnTo>
                <a:lnTo>
                  <a:pt x="85725" y="1171575"/>
                </a:lnTo>
                <a:lnTo>
                  <a:pt x="85725" y="1143000"/>
                </a:lnTo>
                <a:close/>
              </a:path>
              <a:path w="319404" h="1200150">
                <a:moveTo>
                  <a:pt x="290449" y="1143000"/>
                </a:moveTo>
                <a:lnTo>
                  <a:pt x="85725" y="1143000"/>
                </a:lnTo>
                <a:lnTo>
                  <a:pt x="85725" y="1171575"/>
                </a:lnTo>
                <a:lnTo>
                  <a:pt x="312674" y="1171575"/>
                </a:lnTo>
                <a:lnTo>
                  <a:pt x="319024" y="1165225"/>
                </a:lnTo>
                <a:lnTo>
                  <a:pt x="319024" y="1157351"/>
                </a:lnTo>
                <a:lnTo>
                  <a:pt x="290449" y="1157351"/>
                </a:lnTo>
                <a:lnTo>
                  <a:pt x="290449" y="1143000"/>
                </a:lnTo>
                <a:close/>
              </a:path>
              <a:path w="319404" h="1200150">
                <a:moveTo>
                  <a:pt x="290449" y="14350"/>
                </a:moveTo>
                <a:lnTo>
                  <a:pt x="290449" y="1157351"/>
                </a:lnTo>
                <a:lnTo>
                  <a:pt x="304800" y="1143000"/>
                </a:lnTo>
                <a:lnTo>
                  <a:pt x="319024" y="1143000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200150">
                <a:moveTo>
                  <a:pt x="319024" y="1143000"/>
                </a:moveTo>
                <a:lnTo>
                  <a:pt x="304800" y="1143000"/>
                </a:lnTo>
                <a:lnTo>
                  <a:pt x="290449" y="1157351"/>
                </a:lnTo>
                <a:lnTo>
                  <a:pt x="319024" y="1157351"/>
                </a:lnTo>
                <a:lnTo>
                  <a:pt x="319024" y="1143000"/>
                </a:lnTo>
                <a:close/>
              </a:path>
              <a:path w="319404" h="1200150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200150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0" name="object 10"/>
          <p:cNvSpPr/>
          <p:nvPr/>
        </p:nvSpPr>
        <p:spPr>
          <a:xfrm>
            <a:off x="6898652" y="4236545"/>
            <a:ext cx="315895" cy="584060"/>
          </a:xfrm>
          <a:custGeom>
            <a:avLst/>
            <a:gdLst/>
            <a:ahLst/>
            <a:cxnLst/>
            <a:rect l="l" t="t" r="r" b="b"/>
            <a:pathLst>
              <a:path w="319404" h="590550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584200"/>
                </a:lnTo>
                <a:lnTo>
                  <a:pt x="6476" y="590550"/>
                </a:lnTo>
                <a:lnTo>
                  <a:pt x="319150" y="590550"/>
                </a:lnTo>
                <a:lnTo>
                  <a:pt x="319150" y="576326"/>
                </a:lnTo>
                <a:lnTo>
                  <a:pt x="28575" y="576326"/>
                </a:lnTo>
                <a:lnTo>
                  <a:pt x="14350" y="561975"/>
                </a:lnTo>
                <a:lnTo>
                  <a:pt x="28575" y="56197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590550">
                <a:moveTo>
                  <a:pt x="28575" y="561975"/>
                </a:moveTo>
                <a:lnTo>
                  <a:pt x="14350" y="561975"/>
                </a:lnTo>
                <a:lnTo>
                  <a:pt x="28575" y="576326"/>
                </a:lnTo>
                <a:lnTo>
                  <a:pt x="28575" y="561975"/>
                </a:lnTo>
                <a:close/>
              </a:path>
              <a:path w="319404" h="590550">
                <a:moveTo>
                  <a:pt x="319150" y="561975"/>
                </a:moveTo>
                <a:lnTo>
                  <a:pt x="28575" y="561975"/>
                </a:lnTo>
                <a:lnTo>
                  <a:pt x="28575" y="576326"/>
                </a:lnTo>
                <a:lnTo>
                  <a:pt x="319150" y="576326"/>
                </a:lnTo>
                <a:lnTo>
                  <a:pt x="319150" y="561975"/>
                </a:lnTo>
                <a:close/>
              </a:path>
              <a:path w="319404" h="590550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590550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590550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590550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1" name="object 11"/>
          <p:cNvSpPr/>
          <p:nvPr/>
        </p:nvSpPr>
        <p:spPr>
          <a:xfrm>
            <a:off x="6747927" y="3633644"/>
            <a:ext cx="466620" cy="1488412"/>
          </a:xfrm>
          <a:custGeom>
            <a:avLst/>
            <a:gdLst/>
            <a:ahLst/>
            <a:cxnLst/>
            <a:rect l="l" t="t" r="r" b="b"/>
            <a:pathLst>
              <a:path w="471804" h="1504950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498600"/>
                </a:lnTo>
                <a:lnTo>
                  <a:pt x="6476" y="1504950"/>
                </a:lnTo>
                <a:lnTo>
                  <a:pt x="471550" y="1504950"/>
                </a:lnTo>
                <a:lnTo>
                  <a:pt x="471550" y="1490726"/>
                </a:lnTo>
                <a:lnTo>
                  <a:pt x="28575" y="1490726"/>
                </a:lnTo>
                <a:lnTo>
                  <a:pt x="14350" y="1476375"/>
                </a:lnTo>
                <a:lnTo>
                  <a:pt x="28575" y="147637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1504950">
                <a:moveTo>
                  <a:pt x="28575" y="1476375"/>
                </a:moveTo>
                <a:lnTo>
                  <a:pt x="14350" y="1476375"/>
                </a:lnTo>
                <a:lnTo>
                  <a:pt x="28575" y="1490726"/>
                </a:lnTo>
                <a:lnTo>
                  <a:pt x="28575" y="1476375"/>
                </a:lnTo>
                <a:close/>
              </a:path>
              <a:path w="471804" h="1504950">
                <a:moveTo>
                  <a:pt x="471550" y="1476375"/>
                </a:moveTo>
                <a:lnTo>
                  <a:pt x="28575" y="1476375"/>
                </a:lnTo>
                <a:lnTo>
                  <a:pt x="28575" y="1490726"/>
                </a:lnTo>
                <a:lnTo>
                  <a:pt x="471550" y="1490726"/>
                </a:lnTo>
                <a:lnTo>
                  <a:pt x="471550" y="1476375"/>
                </a:lnTo>
                <a:close/>
              </a:path>
              <a:path w="471804" h="1504950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1504950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1504950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1504950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3" name="object 13"/>
          <p:cNvSpPr/>
          <p:nvPr/>
        </p:nvSpPr>
        <p:spPr>
          <a:xfrm>
            <a:off x="7214297" y="4731176"/>
            <a:ext cx="602901" cy="193053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4" name="object 14"/>
          <p:cNvSpPr/>
          <p:nvPr/>
        </p:nvSpPr>
        <p:spPr>
          <a:xfrm>
            <a:off x="7378821" y="4853192"/>
            <a:ext cx="602901" cy="164919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4297" y="5169157"/>
            <a:ext cx="602901" cy="16492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6" name="object 16"/>
          <p:cNvSpPr/>
          <p:nvPr/>
        </p:nvSpPr>
        <p:spPr>
          <a:xfrm>
            <a:off x="7817198" y="5244521"/>
            <a:ext cx="315895" cy="1036864"/>
          </a:xfrm>
          <a:custGeom>
            <a:avLst/>
            <a:gdLst/>
            <a:ahLst/>
            <a:cxnLst/>
            <a:rect l="l" t="t" r="r" b="b"/>
            <a:pathLst>
              <a:path w="319404" h="1048385">
                <a:moveTo>
                  <a:pt x="85725" y="962088"/>
                </a:moveTo>
                <a:lnTo>
                  <a:pt x="0" y="1004951"/>
                </a:lnTo>
                <a:lnTo>
                  <a:pt x="85725" y="1047813"/>
                </a:lnTo>
                <a:lnTo>
                  <a:pt x="85725" y="1019238"/>
                </a:lnTo>
                <a:lnTo>
                  <a:pt x="71374" y="1019238"/>
                </a:lnTo>
                <a:lnTo>
                  <a:pt x="71374" y="990663"/>
                </a:lnTo>
                <a:lnTo>
                  <a:pt x="85725" y="990663"/>
                </a:lnTo>
                <a:lnTo>
                  <a:pt x="85725" y="962088"/>
                </a:lnTo>
                <a:close/>
              </a:path>
              <a:path w="319404" h="1048385">
                <a:moveTo>
                  <a:pt x="85725" y="990663"/>
                </a:moveTo>
                <a:lnTo>
                  <a:pt x="71374" y="990663"/>
                </a:lnTo>
                <a:lnTo>
                  <a:pt x="71374" y="1019238"/>
                </a:lnTo>
                <a:lnTo>
                  <a:pt x="85725" y="1019238"/>
                </a:lnTo>
                <a:lnTo>
                  <a:pt x="85725" y="990663"/>
                </a:lnTo>
                <a:close/>
              </a:path>
              <a:path w="319404" h="1048385">
                <a:moveTo>
                  <a:pt x="290449" y="990663"/>
                </a:moveTo>
                <a:lnTo>
                  <a:pt x="85725" y="990663"/>
                </a:lnTo>
                <a:lnTo>
                  <a:pt x="85725" y="1019238"/>
                </a:lnTo>
                <a:lnTo>
                  <a:pt x="312674" y="1019238"/>
                </a:lnTo>
                <a:lnTo>
                  <a:pt x="319024" y="1012837"/>
                </a:lnTo>
                <a:lnTo>
                  <a:pt x="319024" y="1004951"/>
                </a:lnTo>
                <a:lnTo>
                  <a:pt x="290449" y="1004951"/>
                </a:lnTo>
                <a:lnTo>
                  <a:pt x="290449" y="990663"/>
                </a:lnTo>
                <a:close/>
              </a:path>
              <a:path w="319404" h="1048385">
                <a:moveTo>
                  <a:pt x="290449" y="14350"/>
                </a:moveTo>
                <a:lnTo>
                  <a:pt x="290449" y="1004951"/>
                </a:lnTo>
                <a:lnTo>
                  <a:pt x="304800" y="990663"/>
                </a:lnTo>
                <a:lnTo>
                  <a:pt x="319024" y="990663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048385">
                <a:moveTo>
                  <a:pt x="319024" y="990663"/>
                </a:moveTo>
                <a:lnTo>
                  <a:pt x="304800" y="990663"/>
                </a:lnTo>
                <a:lnTo>
                  <a:pt x="290449" y="1004951"/>
                </a:lnTo>
                <a:lnTo>
                  <a:pt x="319024" y="1004951"/>
                </a:lnTo>
                <a:lnTo>
                  <a:pt x="319024" y="990663"/>
                </a:lnTo>
                <a:close/>
              </a:path>
              <a:path w="319404" h="1048385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048385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7" name="object 17"/>
          <p:cNvSpPr/>
          <p:nvPr/>
        </p:nvSpPr>
        <p:spPr>
          <a:xfrm>
            <a:off x="6898652" y="4914809"/>
            <a:ext cx="315895" cy="1187590"/>
          </a:xfrm>
          <a:custGeom>
            <a:avLst/>
            <a:gdLst/>
            <a:ahLst/>
            <a:cxnLst/>
            <a:rect l="l" t="t" r="r" b="b"/>
            <a:pathLst>
              <a:path w="319404" h="1200785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193812"/>
                </a:lnTo>
                <a:lnTo>
                  <a:pt x="6476" y="1200213"/>
                </a:lnTo>
                <a:lnTo>
                  <a:pt x="319150" y="1200213"/>
                </a:lnTo>
                <a:lnTo>
                  <a:pt x="319150" y="1185926"/>
                </a:lnTo>
                <a:lnTo>
                  <a:pt x="28575" y="1185926"/>
                </a:lnTo>
                <a:lnTo>
                  <a:pt x="14350" y="1171638"/>
                </a:lnTo>
                <a:lnTo>
                  <a:pt x="28575" y="11716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1200785">
                <a:moveTo>
                  <a:pt x="28575" y="1171638"/>
                </a:moveTo>
                <a:lnTo>
                  <a:pt x="14350" y="1171638"/>
                </a:lnTo>
                <a:lnTo>
                  <a:pt x="28575" y="1185926"/>
                </a:lnTo>
                <a:lnTo>
                  <a:pt x="28575" y="1171638"/>
                </a:lnTo>
                <a:close/>
              </a:path>
              <a:path w="319404" h="1200785">
                <a:moveTo>
                  <a:pt x="319150" y="1171638"/>
                </a:moveTo>
                <a:lnTo>
                  <a:pt x="28575" y="1171638"/>
                </a:lnTo>
                <a:lnTo>
                  <a:pt x="28575" y="1185926"/>
                </a:lnTo>
                <a:lnTo>
                  <a:pt x="319150" y="1185926"/>
                </a:lnTo>
                <a:lnTo>
                  <a:pt x="319150" y="1171638"/>
                </a:lnTo>
                <a:close/>
              </a:path>
              <a:path w="319404" h="1200785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12007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1200785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1200785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8" name="object 18"/>
          <p:cNvSpPr/>
          <p:nvPr/>
        </p:nvSpPr>
        <p:spPr>
          <a:xfrm>
            <a:off x="6747927" y="5216259"/>
            <a:ext cx="466620" cy="1187590"/>
          </a:xfrm>
          <a:custGeom>
            <a:avLst/>
            <a:gdLst/>
            <a:ahLst/>
            <a:cxnLst/>
            <a:rect l="l" t="t" r="r" b="b"/>
            <a:pathLst>
              <a:path w="471804" h="1200785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193812"/>
                </a:lnTo>
                <a:lnTo>
                  <a:pt x="6476" y="1200213"/>
                </a:lnTo>
                <a:lnTo>
                  <a:pt x="471550" y="1200213"/>
                </a:lnTo>
                <a:lnTo>
                  <a:pt x="471550" y="1185926"/>
                </a:lnTo>
                <a:lnTo>
                  <a:pt x="28575" y="1185926"/>
                </a:lnTo>
                <a:lnTo>
                  <a:pt x="14350" y="1171638"/>
                </a:lnTo>
                <a:lnTo>
                  <a:pt x="28575" y="11716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1200785">
                <a:moveTo>
                  <a:pt x="28575" y="1171638"/>
                </a:moveTo>
                <a:lnTo>
                  <a:pt x="14350" y="1171638"/>
                </a:lnTo>
                <a:lnTo>
                  <a:pt x="28575" y="1185926"/>
                </a:lnTo>
                <a:lnTo>
                  <a:pt x="28575" y="1171638"/>
                </a:lnTo>
                <a:close/>
              </a:path>
              <a:path w="471804" h="1200785">
                <a:moveTo>
                  <a:pt x="471550" y="1171638"/>
                </a:moveTo>
                <a:lnTo>
                  <a:pt x="28575" y="1171638"/>
                </a:lnTo>
                <a:lnTo>
                  <a:pt x="28575" y="1185926"/>
                </a:lnTo>
                <a:lnTo>
                  <a:pt x="471550" y="1185926"/>
                </a:lnTo>
                <a:lnTo>
                  <a:pt x="471550" y="1171638"/>
                </a:lnTo>
                <a:close/>
              </a:path>
              <a:path w="471804" h="1200785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12007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1200785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1200785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9" name="object 19"/>
          <p:cNvSpPr txBox="1"/>
          <p:nvPr/>
        </p:nvSpPr>
        <p:spPr>
          <a:xfrm>
            <a:off x="6008494" y="4731176"/>
            <a:ext cx="602901" cy="274555"/>
          </a:xfrm>
          <a:prstGeom prst="rect">
            <a:avLst/>
          </a:prstGeom>
          <a:solidFill>
            <a:srgbClr val="FC0001"/>
          </a:solidFill>
          <a:ln w="28575">
            <a:solidFill>
              <a:srgbClr val="000000"/>
            </a:solidFill>
          </a:ln>
        </p:spPr>
        <p:txBody>
          <a:bodyPr vert="horz" wrap="square" lIns="0" tIns="628" rIns="0" bIns="0" rtlCol="0">
            <a:spAutoFit/>
          </a:bodyPr>
          <a:lstStyle/>
          <a:p>
            <a:pPr marL="80386">
              <a:spcBef>
                <a:spcPts val="5"/>
              </a:spcBef>
            </a:pPr>
            <a:r>
              <a:rPr sz="1780" spc="-15" dirty="0">
                <a:solidFill>
                  <a:srgbClr val="FFFFFF"/>
                </a:solidFill>
                <a:latin typeface="Tw Cen MT" panose="020B0602020104020603" pitchFamily="34" charset="0"/>
                <a:cs typeface="Tahoma"/>
              </a:rPr>
              <a:t>TOS</a:t>
            </a:r>
            <a:endParaRPr sz="1780" dirty="0">
              <a:latin typeface="Tw Cen MT" panose="020B0602020104020603" pitchFamily="34" charset="0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11395" y="4839446"/>
            <a:ext cx="602901" cy="84783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5" y="0"/>
                </a:moveTo>
                <a:lnTo>
                  <a:pt x="523875" y="85725"/>
                </a:lnTo>
                <a:lnTo>
                  <a:pt x="581109" y="57150"/>
                </a:lnTo>
                <a:lnTo>
                  <a:pt x="538099" y="57150"/>
                </a:lnTo>
                <a:lnTo>
                  <a:pt x="538099" y="28575"/>
                </a:lnTo>
                <a:lnTo>
                  <a:pt x="580940" y="28575"/>
                </a:lnTo>
                <a:lnTo>
                  <a:pt x="523875" y="0"/>
                </a:lnTo>
                <a:close/>
              </a:path>
              <a:path w="609600" h="85725">
                <a:moveTo>
                  <a:pt x="5238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23875" y="57150"/>
                </a:lnTo>
                <a:lnTo>
                  <a:pt x="523875" y="28575"/>
                </a:lnTo>
                <a:close/>
              </a:path>
              <a:path w="609600" h="85725">
                <a:moveTo>
                  <a:pt x="580940" y="28575"/>
                </a:moveTo>
                <a:lnTo>
                  <a:pt x="538099" y="28575"/>
                </a:lnTo>
                <a:lnTo>
                  <a:pt x="538099" y="57150"/>
                </a:lnTo>
                <a:lnTo>
                  <a:pt x="581109" y="57150"/>
                </a:lnTo>
                <a:lnTo>
                  <a:pt x="609600" y="42925"/>
                </a:lnTo>
                <a:lnTo>
                  <a:pt x="580940" y="28575"/>
                </a:lnTo>
                <a:close/>
              </a:path>
            </a:pathLst>
          </a:custGeom>
          <a:solidFill>
            <a:srgbClr val="FC0001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4D4536E7-C3EC-4B2D-9E14-8CD99D71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C24789-B466-4380-BB36-4383BE6A3070}"/>
              </a:ext>
            </a:extLst>
          </p:cNvPr>
          <p:cNvSpPr/>
          <p:nvPr/>
        </p:nvSpPr>
        <p:spPr bwMode="auto">
          <a:xfrm>
            <a:off x="7214296" y="5926423"/>
            <a:ext cx="602901" cy="624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MEM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25" name="object 15"/>
          <p:cNvSpPr/>
          <p:nvPr/>
        </p:nvSpPr>
        <p:spPr>
          <a:xfrm>
            <a:off x="7209183" y="4933738"/>
            <a:ext cx="608014" cy="226356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上一讲回顾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04899"/>
            <a:ext cx="7772400" cy="5193263"/>
          </a:xfrm>
        </p:spPr>
        <p:txBody>
          <a:bodyPr/>
          <a:lstStyle/>
          <a:p>
            <a:r>
              <a:rPr lang="zh-CN" altLang="en-US" dirty="0" smtClean="0"/>
              <a:t>性能评测</a:t>
            </a:r>
            <a:endParaRPr lang="en-US" altLang="zh-CN" dirty="0" smtClean="0"/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Why, what, and how?</a:t>
            </a:r>
          </a:p>
          <a:p>
            <a:r>
              <a:rPr lang="en-US" altLang="zh-CN" dirty="0" smtClean="0"/>
              <a:t>CPU Time</a:t>
            </a:r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dirty="0" smtClean="0"/>
              <a:t>What, and how?</a:t>
            </a:r>
            <a:endParaRPr lang="en-US" altLang="zh-CN" kern="1200" spc="5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r>
              <a:rPr lang="en-US" altLang="zh-CN" dirty="0" smtClean="0"/>
              <a:t>Amdahl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/>
              <a:t>s Law</a:t>
            </a:r>
          </a:p>
          <a:p>
            <a:endParaRPr lang="en-US" altLang="zh-CN" sz="2000" dirty="0" smtClean="0"/>
          </a:p>
          <a:p>
            <a:r>
              <a:rPr lang="zh-CN" altLang="en-US" dirty="0" smtClean="0"/>
              <a:t>自己阅读：</a:t>
            </a:r>
            <a:endParaRPr lang="en-US" altLang="zh-CN" dirty="0" smtClean="0"/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Power, Energy</a:t>
            </a:r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Cost</a:t>
            </a:r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Dependability</a:t>
            </a:r>
            <a:endParaRPr lang="zh-CN" altLang="en-US" kern="1200" spc="5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43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8726" y="1094954"/>
            <a:ext cx="852589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88" indent="-339128">
              <a:buClr>
                <a:srgbClr val="030304"/>
              </a:buClr>
              <a:buChar char="•"/>
              <a:tabLst>
                <a:tab pos="351060" algn="l"/>
                <a:tab pos="351688" algn="l"/>
                <a:tab pos="4118521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通用寄存器：也就是多个显式的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accumulators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742" y="1626858"/>
            <a:ext cx="1936872" cy="10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 marR="5024" algn="just">
              <a:lnSpc>
                <a:spcPct val="120100"/>
              </a:lnSpc>
            </a:pP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l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oad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B  </a:t>
            </a:r>
            <a:endParaRPr lang="en-US" altLang="zh-CN" sz="1978" spc="-5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 algn="just">
              <a:lnSpc>
                <a:spcPct val="1201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add 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C  </a:t>
            </a:r>
            <a:endParaRPr lang="en-US" altLang="zh-CN" sz="1978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 algn="just">
              <a:lnSpc>
                <a:spcPct val="1201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store</a:t>
            </a:r>
            <a:r>
              <a:rPr sz="1978" spc="-9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lang="en-US" altLang="zh-CN" sz="1978" spc="-9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</a:t>
            </a:r>
            <a:endParaRPr sz="1978" dirty="0">
              <a:latin typeface="Tw Cen MT" panose="020B0602020104020603" pitchFamily="34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035" y="1687449"/>
            <a:ext cx="2257111" cy="91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/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R1 =</a:t>
            </a:r>
            <a:r>
              <a:rPr sz="1978" spc="-119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mem[B]</a:t>
            </a:r>
            <a:endParaRPr lang="en-US" altLang="zh-CN" sz="1978" dirty="0">
              <a:latin typeface="Tw Cen MT" panose="020B0602020104020603" pitchFamily="34" charset="0"/>
              <a:cs typeface="Arial"/>
            </a:endParaRPr>
          </a:p>
          <a:p>
            <a:pPr marL="12560"/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R1 = R1 +</a:t>
            </a:r>
            <a:r>
              <a:rPr sz="1978" spc="-134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mem[C]</a:t>
            </a:r>
            <a:endParaRPr lang="en-US" altLang="zh-CN" sz="1978" dirty="0">
              <a:latin typeface="Tw Cen MT" panose="020B0602020104020603" pitchFamily="34" charset="0"/>
              <a:cs typeface="Arial"/>
            </a:endParaRPr>
          </a:p>
          <a:p>
            <a:pPr marL="12560"/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mem[A] =</a:t>
            </a:r>
            <a:r>
              <a:rPr sz="1978" spc="-13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R1</a:t>
            </a:r>
            <a:endParaRPr sz="1978" dirty="0"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27" y="3075526"/>
            <a:ext cx="817710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88" indent="-339128">
              <a:buClr>
                <a:srgbClr val="030304"/>
              </a:buClr>
              <a:buChar char="•"/>
              <a:tabLst>
                <a:tab pos="351060" algn="l"/>
                <a:tab pos="351688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Load-store: 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基于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GPR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，且只有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load/store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指令可以访问存储器。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742" y="4193471"/>
            <a:ext cx="2134835" cy="1485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 marR="5024">
              <a:lnSpc>
                <a:spcPct val="1200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load 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B  </a:t>
            </a:r>
            <a:endParaRPr lang="en-US" altLang="zh-CN" sz="1978" spc="-5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0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load R2,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C  </a:t>
            </a:r>
            <a:endParaRPr lang="en-US" altLang="zh-CN" sz="1978" spc="-5" dirty="0">
              <a:solidFill>
                <a:srgbClr val="030304"/>
              </a:solidFill>
              <a:latin typeface="Tw Cen MT" panose="020B0602020104020603" pitchFamily="34" charset="0"/>
              <a:cs typeface="Courier New"/>
            </a:endParaRPr>
          </a:p>
          <a:p>
            <a:pPr marL="12560" marR="5024">
              <a:lnSpc>
                <a:spcPct val="120000"/>
              </a:lnSpc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add</a:t>
            </a:r>
            <a:r>
              <a:rPr sz="1978" spc="-9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lang="en-US" altLang="zh-CN" sz="1978" spc="-9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R2</a:t>
            </a:r>
            <a:endParaRPr sz="1978" dirty="0">
              <a:latin typeface="Tw Cen MT" panose="020B0602020104020603" pitchFamily="34" charset="0"/>
              <a:cs typeface="Courier New"/>
            </a:endParaRPr>
          </a:p>
          <a:p>
            <a:pPr marL="12560">
              <a:spcBef>
                <a:spcPts val="475"/>
              </a:spcBef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store</a:t>
            </a:r>
            <a:r>
              <a:rPr sz="1978" spc="-99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R1,</a:t>
            </a:r>
            <a:r>
              <a:rPr lang="en-US" altLang="zh-CN"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Courier New"/>
              </a:rPr>
              <a:t>A</a:t>
            </a:r>
            <a:endParaRPr sz="1978" dirty="0">
              <a:latin typeface="Tw Cen MT" panose="020B0602020104020603" pitchFamily="34" charset="0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4645" y="4193471"/>
            <a:ext cx="1609620" cy="1462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 marR="5024" indent="11932" algn="just">
              <a:lnSpc>
                <a:spcPct val="120000"/>
              </a:lnSpc>
            </a:pP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R1 =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mem[B]  </a:t>
            </a: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R2 = mem[C]  R1 = R1 +</a:t>
            </a:r>
            <a:r>
              <a:rPr sz="1978" spc="-124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R2</a:t>
            </a:r>
            <a:endParaRPr sz="1978">
              <a:latin typeface="Tw Cen MT" panose="020B0602020104020603" pitchFamily="34" charset="0"/>
              <a:cs typeface="Arial"/>
            </a:endParaRPr>
          </a:p>
          <a:p>
            <a:pPr marL="37681" algn="just">
              <a:spcBef>
                <a:spcPts val="475"/>
              </a:spcBef>
            </a:pP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mem[A] =</a:t>
            </a:r>
            <a:r>
              <a:rPr sz="1978" spc="-138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cs typeface="Arial"/>
              </a:rPr>
              <a:t>R1</a:t>
            </a:r>
            <a:endParaRPr sz="1978"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7141" y="3580012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0" name="object 10"/>
          <p:cNvSpPr/>
          <p:nvPr/>
        </p:nvSpPr>
        <p:spPr>
          <a:xfrm>
            <a:off x="7247141" y="3580012"/>
            <a:ext cx="602901" cy="904352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0" y="0"/>
                </a:moveTo>
                <a:lnTo>
                  <a:pt x="0" y="304800"/>
                </a:lnTo>
                <a:lnTo>
                  <a:pt x="152400" y="457200"/>
                </a:lnTo>
                <a:lnTo>
                  <a:pt x="0" y="609600"/>
                </a:lnTo>
                <a:lnTo>
                  <a:pt x="0" y="914400"/>
                </a:lnTo>
                <a:lnTo>
                  <a:pt x="609600" y="609600"/>
                </a:lnTo>
                <a:lnTo>
                  <a:pt x="60960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2" name="object 12"/>
          <p:cNvSpPr/>
          <p:nvPr/>
        </p:nvSpPr>
        <p:spPr>
          <a:xfrm>
            <a:off x="7850042" y="4017993"/>
            <a:ext cx="315895" cy="1186962"/>
          </a:xfrm>
          <a:custGeom>
            <a:avLst/>
            <a:gdLst/>
            <a:ahLst/>
            <a:cxnLst/>
            <a:rect l="l" t="t" r="r" b="b"/>
            <a:pathLst>
              <a:path w="319404" h="1200150">
                <a:moveTo>
                  <a:pt x="85725" y="1114425"/>
                </a:moveTo>
                <a:lnTo>
                  <a:pt x="0" y="1157351"/>
                </a:lnTo>
                <a:lnTo>
                  <a:pt x="85725" y="1200150"/>
                </a:lnTo>
                <a:lnTo>
                  <a:pt x="85725" y="1171575"/>
                </a:lnTo>
                <a:lnTo>
                  <a:pt x="71374" y="1171575"/>
                </a:lnTo>
                <a:lnTo>
                  <a:pt x="71374" y="1143000"/>
                </a:lnTo>
                <a:lnTo>
                  <a:pt x="85725" y="1143000"/>
                </a:lnTo>
                <a:lnTo>
                  <a:pt x="85725" y="1114425"/>
                </a:lnTo>
                <a:close/>
              </a:path>
              <a:path w="319404" h="1200150">
                <a:moveTo>
                  <a:pt x="85725" y="1143000"/>
                </a:moveTo>
                <a:lnTo>
                  <a:pt x="71374" y="1143000"/>
                </a:lnTo>
                <a:lnTo>
                  <a:pt x="71374" y="1171575"/>
                </a:lnTo>
                <a:lnTo>
                  <a:pt x="85725" y="1171575"/>
                </a:lnTo>
                <a:lnTo>
                  <a:pt x="85725" y="1143000"/>
                </a:lnTo>
                <a:close/>
              </a:path>
              <a:path w="319404" h="1200150">
                <a:moveTo>
                  <a:pt x="290449" y="1143000"/>
                </a:moveTo>
                <a:lnTo>
                  <a:pt x="85725" y="1143000"/>
                </a:lnTo>
                <a:lnTo>
                  <a:pt x="85725" y="1171575"/>
                </a:lnTo>
                <a:lnTo>
                  <a:pt x="312674" y="1171575"/>
                </a:lnTo>
                <a:lnTo>
                  <a:pt x="319024" y="1165225"/>
                </a:lnTo>
                <a:lnTo>
                  <a:pt x="319024" y="1157351"/>
                </a:lnTo>
                <a:lnTo>
                  <a:pt x="290449" y="1157351"/>
                </a:lnTo>
                <a:lnTo>
                  <a:pt x="290449" y="1143000"/>
                </a:lnTo>
                <a:close/>
              </a:path>
              <a:path w="319404" h="1200150">
                <a:moveTo>
                  <a:pt x="290449" y="14350"/>
                </a:moveTo>
                <a:lnTo>
                  <a:pt x="290449" y="1157351"/>
                </a:lnTo>
                <a:lnTo>
                  <a:pt x="304800" y="1143000"/>
                </a:lnTo>
                <a:lnTo>
                  <a:pt x="319024" y="1143000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200150">
                <a:moveTo>
                  <a:pt x="319024" y="1143000"/>
                </a:moveTo>
                <a:lnTo>
                  <a:pt x="304800" y="1143000"/>
                </a:lnTo>
                <a:lnTo>
                  <a:pt x="290449" y="1157351"/>
                </a:lnTo>
                <a:lnTo>
                  <a:pt x="319024" y="1157351"/>
                </a:lnTo>
                <a:lnTo>
                  <a:pt x="319024" y="1143000"/>
                </a:lnTo>
                <a:close/>
              </a:path>
              <a:path w="319404" h="1200150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200150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3" name="object 13"/>
          <p:cNvSpPr/>
          <p:nvPr/>
        </p:nvSpPr>
        <p:spPr>
          <a:xfrm>
            <a:off x="6931496" y="4291183"/>
            <a:ext cx="315895" cy="584060"/>
          </a:xfrm>
          <a:custGeom>
            <a:avLst/>
            <a:gdLst/>
            <a:ahLst/>
            <a:cxnLst/>
            <a:rect l="l" t="t" r="r" b="b"/>
            <a:pathLst>
              <a:path w="319404" h="590550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584200"/>
                </a:lnTo>
                <a:lnTo>
                  <a:pt x="6476" y="590550"/>
                </a:lnTo>
                <a:lnTo>
                  <a:pt x="319150" y="590550"/>
                </a:lnTo>
                <a:lnTo>
                  <a:pt x="319150" y="576326"/>
                </a:lnTo>
                <a:lnTo>
                  <a:pt x="28575" y="576326"/>
                </a:lnTo>
                <a:lnTo>
                  <a:pt x="14350" y="561975"/>
                </a:lnTo>
                <a:lnTo>
                  <a:pt x="28575" y="56197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590550">
                <a:moveTo>
                  <a:pt x="28575" y="561975"/>
                </a:moveTo>
                <a:lnTo>
                  <a:pt x="14350" y="561975"/>
                </a:lnTo>
                <a:lnTo>
                  <a:pt x="28575" y="576326"/>
                </a:lnTo>
                <a:lnTo>
                  <a:pt x="28575" y="561975"/>
                </a:lnTo>
                <a:close/>
              </a:path>
              <a:path w="319404" h="590550">
                <a:moveTo>
                  <a:pt x="319150" y="561975"/>
                </a:moveTo>
                <a:lnTo>
                  <a:pt x="28575" y="561975"/>
                </a:lnTo>
                <a:lnTo>
                  <a:pt x="28575" y="576326"/>
                </a:lnTo>
                <a:lnTo>
                  <a:pt x="319150" y="576326"/>
                </a:lnTo>
                <a:lnTo>
                  <a:pt x="319150" y="561975"/>
                </a:lnTo>
                <a:close/>
              </a:path>
              <a:path w="319404" h="590550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590550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590550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590550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4" name="object 14"/>
          <p:cNvSpPr/>
          <p:nvPr/>
        </p:nvSpPr>
        <p:spPr>
          <a:xfrm>
            <a:off x="6780771" y="3688282"/>
            <a:ext cx="466620" cy="1865225"/>
          </a:xfrm>
          <a:custGeom>
            <a:avLst/>
            <a:gdLst/>
            <a:ahLst/>
            <a:cxnLst/>
            <a:rect l="l" t="t" r="r" b="b"/>
            <a:pathLst>
              <a:path w="471804" h="1885950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879600"/>
                </a:lnTo>
                <a:lnTo>
                  <a:pt x="6476" y="1885950"/>
                </a:lnTo>
                <a:lnTo>
                  <a:pt x="471550" y="1885950"/>
                </a:lnTo>
                <a:lnTo>
                  <a:pt x="471550" y="1871726"/>
                </a:lnTo>
                <a:lnTo>
                  <a:pt x="28575" y="1871726"/>
                </a:lnTo>
                <a:lnTo>
                  <a:pt x="14350" y="1857375"/>
                </a:lnTo>
                <a:lnTo>
                  <a:pt x="28575" y="185737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1885950">
                <a:moveTo>
                  <a:pt x="28575" y="1857375"/>
                </a:moveTo>
                <a:lnTo>
                  <a:pt x="14350" y="1857375"/>
                </a:lnTo>
                <a:lnTo>
                  <a:pt x="28575" y="1871726"/>
                </a:lnTo>
                <a:lnTo>
                  <a:pt x="28575" y="1857375"/>
                </a:lnTo>
                <a:close/>
              </a:path>
              <a:path w="471804" h="1885950">
                <a:moveTo>
                  <a:pt x="471550" y="1857375"/>
                </a:moveTo>
                <a:lnTo>
                  <a:pt x="28575" y="1857375"/>
                </a:lnTo>
                <a:lnTo>
                  <a:pt x="28575" y="1871726"/>
                </a:lnTo>
                <a:lnTo>
                  <a:pt x="471550" y="1871726"/>
                </a:lnTo>
                <a:lnTo>
                  <a:pt x="471550" y="1857375"/>
                </a:lnTo>
                <a:close/>
              </a:path>
              <a:path w="471804" h="1885950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1885950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1885950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1885950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5" name="object 15"/>
          <p:cNvSpPr/>
          <p:nvPr/>
        </p:nvSpPr>
        <p:spPr>
          <a:xfrm>
            <a:off x="7850042" y="5299159"/>
            <a:ext cx="315895" cy="1036864"/>
          </a:xfrm>
          <a:custGeom>
            <a:avLst/>
            <a:gdLst/>
            <a:ahLst/>
            <a:cxnLst/>
            <a:rect l="l" t="t" r="r" b="b"/>
            <a:pathLst>
              <a:path w="319404" h="1048385">
                <a:moveTo>
                  <a:pt x="85725" y="962088"/>
                </a:moveTo>
                <a:lnTo>
                  <a:pt x="0" y="1004951"/>
                </a:lnTo>
                <a:lnTo>
                  <a:pt x="85725" y="1047813"/>
                </a:lnTo>
                <a:lnTo>
                  <a:pt x="85725" y="1019238"/>
                </a:lnTo>
                <a:lnTo>
                  <a:pt x="71374" y="1019238"/>
                </a:lnTo>
                <a:lnTo>
                  <a:pt x="71374" y="990663"/>
                </a:lnTo>
                <a:lnTo>
                  <a:pt x="85725" y="990663"/>
                </a:lnTo>
                <a:lnTo>
                  <a:pt x="85725" y="962088"/>
                </a:lnTo>
                <a:close/>
              </a:path>
              <a:path w="319404" h="1048385">
                <a:moveTo>
                  <a:pt x="85725" y="990663"/>
                </a:moveTo>
                <a:lnTo>
                  <a:pt x="71374" y="990663"/>
                </a:lnTo>
                <a:lnTo>
                  <a:pt x="71374" y="1019238"/>
                </a:lnTo>
                <a:lnTo>
                  <a:pt x="85725" y="1019238"/>
                </a:lnTo>
                <a:lnTo>
                  <a:pt x="85725" y="990663"/>
                </a:lnTo>
                <a:close/>
              </a:path>
              <a:path w="319404" h="1048385">
                <a:moveTo>
                  <a:pt x="290449" y="990663"/>
                </a:moveTo>
                <a:lnTo>
                  <a:pt x="85725" y="990663"/>
                </a:lnTo>
                <a:lnTo>
                  <a:pt x="85725" y="1019238"/>
                </a:lnTo>
                <a:lnTo>
                  <a:pt x="312674" y="1019238"/>
                </a:lnTo>
                <a:lnTo>
                  <a:pt x="319024" y="1012837"/>
                </a:lnTo>
                <a:lnTo>
                  <a:pt x="319024" y="1004951"/>
                </a:lnTo>
                <a:lnTo>
                  <a:pt x="290449" y="1004951"/>
                </a:lnTo>
                <a:lnTo>
                  <a:pt x="290449" y="990663"/>
                </a:lnTo>
                <a:close/>
              </a:path>
              <a:path w="319404" h="1048385">
                <a:moveTo>
                  <a:pt x="290449" y="14350"/>
                </a:moveTo>
                <a:lnTo>
                  <a:pt x="290449" y="1004951"/>
                </a:lnTo>
                <a:lnTo>
                  <a:pt x="304800" y="990663"/>
                </a:lnTo>
                <a:lnTo>
                  <a:pt x="319024" y="990663"/>
                </a:lnTo>
                <a:lnTo>
                  <a:pt x="319024" y="28575"/>
                </a:lnTo>
                <a:lnTo>
                  <a:pt x="304800" y="28575"/>
                </a:lnTo>
                <a:lnTo>
                  <a:pt x="290449" y="14350"/>
                </a:lnTo>
                <a:close/>
              </a:path>
              <a:path w="319404" h="1048385">
                <a:moveTo>
                  <a:pt x="319024" y="990663"/>
                </a:moveTo>
                <a:lnTo>
                  <a:pt x="304800" y="990663"/>
                </a:lnTo>
                <a:lnTo>
                  <a:pt x="290449" y="1004951"/>
                </a:lnTo>
                <a:lnTo>
                  <a:pt x="319024" y="1004951"/>
                </a:lnTo>
                <a:lnTo>
                  <a:pt x="319024" y="990663"/>
                </a:lnTo>
                <a:close/>
              </a:path>
              <a:path w="319404" h="1048385">
                <a:moveTo>
                  <a:pt x="312674" y="0"/>
                </a:moveTo>
                <a:lnTo>
                  <a:pt x="0" y="0"/>
                </a:lnTo>
                <a:lnTo>
                  <a:pt x="0" y="28575"/>
                </a:lnTo>
                <a:lnTo>
                  <a:pt x="290449" y="28575"/>
                </a:lnTo>
                <a:lnTo>
                  <a:pt x="290449" y="14350"/>
                </a:lnTo>
                <a:lnTo>
                  <a:pt x="319024" y="14350"/>
                </a:lnTo>
                <a:lnTo>
                  <a:pt x="319024" y="6476"/>
                </a:lnTo>
                <a:lnTo>
                  <a:pt x="312674" y="0"/>
                </a:lnTo>
                <a:close/>
              </a:path>
              <a:path w="319404" h="1048385">
                <a:moveTo>
                  <a:pt x="319024" y="14350"/>
                </a:moveTo>
                <a:lnTo>
                  <a:pt x="290449" y="14350"/>
                </a:lnTo>
                <a:lnTo>
                  <a:pt x="304800" y="28575"/>
                </a:lnTo>
                <a:lnTo>
                  <a:pt x="319024" y="28575"/>
                </a:lnTo>
                <a:lnTo>
                  <a:pt x="319024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16" name="object 16"/>
          <p:cNvSpPr/>
          <p:nvPr/>
        </p:nvSpPr>
        <p:spPr>
          <a:xfrm>
            <a:off x="6780771" y="5572348"/>
            <a:ext cx="466620" cy="584688"/>
          </a:xfrm>
          <a:custGeom>
            <a:avLst/>
            <a:gdLst/>
            <a:ahLst/>
            <a:cxnLst/>
            <a:rect l="l" t="t" r="r" b="b"/>
            <a:pathLst>
              <a:path w="471804" h="591185">
                <a:moveTo>
                  <a:pt x="3858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584212"/>
                </a:lnTo>
                <a:lnTo>
                  <a:pt x="6476" y="590613"/>
                </a:lnTo>
                <a:lnTo>
                  <a:pt x="471550" y="590613"/>
                </a:lnTo>
                <a:lnTo>
                  <a:pt x="471550" y="576326"/>
                </a:lnTo>
                <a:lnTo>
                  <a:pt x="28575" y="576326"/>
                </a:lnTo>
                <a:lnTo>
                  <a:pt x="14350" y="562038"/>
                </a:lnTo>
                <a:lnTo>
                  <a:pt x="28575" y="5620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385825" y="42925"/>
                </a:lnTo>
                <a:lnTo>
                  <a:pt x="385825" y="28575"/>
                </a:lnTo>
                <a:close/>
              </a:path>
              <a:path w="471804" h="591185">
                <a:moveTo>
                  <a:pt x="28575" y="562038"/>
                </a:moveTo>
                <a:lnTo>
                  <a:pt x="14350" y="562038"/>
                </a:lnTo>
                <a:lnTo>
                  <a:pt x="28575" y="576326"/>
                </a:lnTo>
                <a:lnTo>
                  <a:pt x="28575" y="562038"/>
                </a:lnTo>
                <a:close/>
              </a:path>
              <a:path w="471804" h="591185">
                <a:moveTo>
                  <a:pt x="471550" y="562038"/>
                </a:moveTo>
                <a:lnTo>
                  <a:pt x="28575" y="562038"/>
                </a:lnTo>
                <a:lnTo>
                  <a:pt x="28575" y="576326"/>
                </a:lnTo>
                <a:lnTo>
                  <a:pt x="471550" y="576326"/>
                </a:lnTo>
                <a:lnTo>
                  <a:pt x="471550" y="562038"/>
                </a:lnTo>
                <a:close/>
              </a:path>
              <a:path w="471804" h="591185">
                <a:moveTo>
                  <a:pt x="385825" y="0"/>
                </a:moveTo>
                <a:lnTo>
                  <a:pt x="385825" y="85725"/>
                </a:lnTo>
                <a:lnTo>
                  <a:pt x="443060" y="57150"/>
                </a:lnTo>
                <a:lnTo>
                  <a:pt x="400050" y="57150"/>
                </a:lnTo>
                <a:lnTo>
                  <a:pt x="400050" y="28575"/>
                </a:lnTo>
                <a:lnTo>
                  <a:pt x="442891" y="28575"/>
                </a:lnTo>
                <a:lnTo>
                  <a:pt x="385825" y="0"/>
                </a:lnTo>
                <a:close/>
              </a:path>
              <a:path w="471804" h="5911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471804" h="591185">
                <a:moveTo>
                  <a:pt x="3858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85825" y="57150"/>
                </a:lnTo>
                <a:lnTo>
                  <a:pt x="385825" y="42925"/>
                </a:lnTo>
                <a:close/>
              </a:path>
              <a:path w="471804" h="591185">
                <a:moveTo>
                  <a:pt x="442891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43060" y="57150"/>
                </a:lnTo>
                <a:lnTo>
                  <a:pt x="471550" y="42925"/>
                </a:lnTo>
                <a:lnTo>
                  <a:pt x="4428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14545"/>
              </p:ext>
            </p:extLst>
          </p:nvPr>
        </p:nvGraphicFramePr>
        <p:xfrm>
          <a:off x="7233009" y="4771683"/>
          <a:ext cx="6029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/>
                          <a:cs typeface="Tahoma"/>
                        </a:rPr>
                        <a:t>  </a:t>
                      </a:r>
                      <a:r>
                        <a:rPr lang="en-US" sz="2000" dirty="0" smtClean="0">
                          <a:latin typeface="Tahoma"/>
                          <a:cs typeface="Tahoma"/>
                          <a:sym typeface="Wingdings 2" panose="05020102010507070707" pitchFamily="18" charset="2"/>
                        </a:rPr>
                        <a:t>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931496" y="4969447"/>
            <a:ext cx="315895" cy="1489040"/>
          </a:xfrm>
          <a:custGeom>
            <a:avLst/>
            <a:gdLst/>
            <a:ahLst/>
            <a:cxnLst/>
            <a:rect l="l" t="t" r="r" b="b"/>
            <a:pathLst>
              <a:path w="319404" h="1505585">
                <a:moveTo>
                  <a:pt x="233425" y="28575"/>
                </a:moveTo>
                <a:lnTo>
                  <a:pt x="6476" y="28575"/>
                </a:lnTo>
                <a:lnTo>
                  <a:pt x="0" y="35051"/>
                </a:lnTo>
                <a:lnTo>
                  <a:pt x="0" y="1498612"/>
                </a:lnTo>
                <a:lnTo>
                  <a:pt x="6476" y="1505013"/>
                </a:lnTo>
                <a:lnTo>
                  <a:pt x="319150" y="1505013"/>
                </a:lnTo>
                <a:lnTo>
                  <a:pt x="319150" y="1490726"/>
                </a:lnTo>
                <a:lnTo>
                  <a:pt x="28575" y="1490726"/>
                </a:lnTo>
                <a:lnTo>
                  <a:pt x="14350" y="1476438"/>
                </a:lnTo>
                <a:lnTo>
                  <a:pt x="28575" y="1476438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925"/>
                </a:lnTo>
                <a:lnTo>
                  <a:pt x="233425" y="42925"/>
                </a:lnTo>
                <a:lnTo>
                  <a:pt x="233425" y="28575"/>
                </a:lnTo>
                <a:close/>
              </a:path>
              <a:path w="319404" h="1505585">
                <a:moveTo>
                  <a:pt x="28575" y="1476438"/>
                </a:moveTo>
                <a:lnTo>
                  <a:pt x="14350" y="1476438"/>
                </a:lnTo>
                <a:lnTo>
                  <a:pt x="28575" y="1490726"/>
                </a:lnTo>
                <a:lnTo>
                  <a:pt x="28575" y="1476438"/>
                </a:lnTo>
                <a:close/>
              </a:path>
              <a:path w="319404" h="1505585">
                <a:moveTo>
                  <a:pt x="319150" y="1476438"/>
                </a:moveTo>
                <a:lnTo>
                  <a:pt x="28575" y="1476438"/>
                </a:lnTo>
                <a:lnTo>
                  <a:pt x="28575" y="1490726"/>
                </a:lnTo>
                <a:lnTo>
                  <a:pt x="319150" y="1490726"/>
                </a:lnTo>
                <a:lnTo>
                  <a:pt x="319150" y="1476438"/>
                </a:lnTo>
                <a:close/>
              </a:path>
              <a:path w="319404" h="1505585">
                <a:moveTo>
                  <a:pt x="233425" y="0"/>
                </a:moveTo>
                <a:lnTo>
                  <a:pt x="233425" y="85725"/>
                </a:lnTo>
                <a:lnTo>
                  <a:pt x="290660" y="57150"/>
                </a:lnTo>
                <a:lnTo>
                  <a:pt x="247650" y="57150"/>
                </a:lnTo>
                <a:lnTo>
                  <a:pt x="247650" y="28575"/>
                </a:lnTo>
                <a:lnTo>
                  <a:pt x="290491" y="28575"/>
                </a:lnTo>
                <a:lnTo>
                  <a:pt x="233425" y="0"/>
                </a:lnTo>
                <a:close/>
              </a:path>
              <a:path w="319404" h="1505585">
                <a:moveTo>
                  <a:pt x="28575" y="42925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319404" h="1505585">
                <a:moveTo>
                  <a:pt x="233425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233425" y="57150"/>
                </a:lnTo>
                <a:lnTo>
                  <a:pt x="233425" y="42925"/>
                </a:lnTo>
                <a:close/>
              </a:path>
              <a:path w="319404" h="1505585">
                <a:moveTo>
                  <a:pt x="290491" y="28575"/>
                </a:moveTo>
                <a:lnTo>
                  <a:pt x="247650" y="28575"/>
                </a:lnTo>
                <a:lnTo>
                  <a:pt x="247650" y="57150"/>
                </a:lnTo>
                <a:lnTo>
                  <a:pt x="290660" y="57150"/>
                </a:lnTo>
                <a:lnTo>
                  <a:pt x="319150" y="42925"/>
                </a:lnTo>
                <a:lnTo>
                  <a:pt x="2904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9AE27292-6734-4987-A72D-F9DF8176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E8D59C-8017-45F0-A667-3A8E89978E16}"/>
              </a:ext>
            </a:extLst>
          </p:cNvPr>
          <p:cNvSpPr/>
          <p:nvPr/>
        </p:nvSpPr>
        <p:spPr bwMode="auto">
          <a:xfrm>
            <a:off x="7233008" y="5948744"/>
            <a:ext cx="602901" cy="624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MEM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766" y="1083529"/>
            <a:ext cx="8011975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静态代码量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- 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static code size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用来表示一个程序的指令的数量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Memory-only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&lt; register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&lt;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load-store</a:t>
            </a: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数据存储器流量 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- 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data memory traffic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读写存储器的字节数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数据量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load-store &lt;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register &lt; memory only</a:t>
            </a:r>
          </a:p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指令处理延迟 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- 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instruction latency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处理指令平均所需的时间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load-store &lt;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register &lt; memory only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85DC89A-D569-41AC-92BF-0053D9B8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种操作数模型的优缺点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702" y="1064674"/>
            <a:ext cx="8243092" cy="336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MIPS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是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load-store</a:t>
            </a: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模型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位整型寄存器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实际上只有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31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个，因为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号寄存器永远为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；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位浮点寄存器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也可以作为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16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64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位浮点寄存器使用</a:t>
            </a:r>
            <a:endParaRPr sz="2868" dirty="0">
              <a:latin typeface="Times New Roman"/>
              <a:cs typeface="Times New Roman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HI, LO: multiply/divide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的目标寄存器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lvl="1">
              <a:lnSpc>
                <a:spcPct val="100000"/>
              </a:lnSpc>
              <a:buClr>
                <a:srgbClr val="030304"/>
              </a:buClr>
              <a:buFont typeface="Arial"/>
              <a:buChar char="•"/>
            </a:pPr>
            <a:endParaRPr sz="2176" dirty="0">
              <a:latin typeface="Times New Roman"/>
              <a:cs typeface="Times New Roman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5BFB01A-8B9D-488C-8538-3F07B430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的操作数模型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3936-D3AC-42BD-8F1C-68A7AD3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整型寄存器用途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DA5C-2205-4429-B61F-806B8529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1104900"/>
            <a:ext cx="3638747" cy="4648200"/>
          </a:xfrm>
        </p:spPr>
        <p:txBody>
          <a:bodyPr/>
          <a:lstStyle/>
          <a:p>
            <a:r>
              <a:rPr lang="zh-CN" altLang="en-US" dirty="0"/>
              <a:t>简化编译器设计</a:t>
            </a:r>
            <a:endParaRPr lang="en-US" altLang="zh-CN" dirty="0"/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函数级别的编译和函数调用分开处理</a:t>
            </a:r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F3687A82-2A1A-4479-8B66-4C8FD12F78F4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7575312"/>
              </p:ext>
            </p:extLst>
          </p:nvPr>
        </p:nvGraphicFramePr>
        <p:xfrm>
          <a:off x="4229887" y="1233488"/>
          <a:ext cx="4782138" cy="5159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名称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编号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用途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constant value 0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temporary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$v0-$v1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value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$a0-$a3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arguments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$t0-$t7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temporary variables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$s0-$s7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16-23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saved variables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$t8-$t9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24-25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temporary variables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$k0-$k1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26-27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temporaries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$gp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pointer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$sp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 pointer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$fp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pointer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$ra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ourier" charset="0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address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L="107676" marR="107676"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54F485F-DD43-46F0-9214-FF6436A6FA0A}"/>
              </a:ext>
            </a:extLst>
          </p:cNvPr>
          <p:cNvSpPr txBox="1"/>
          <p:nvPr/>
        </p:nvSpPr>
        <p:spPr>
          <a:xfrm>
            <a:off x="426954" y="3233394"/>
            <a:ext cx="3353194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ISA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更多的内容请参考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MIPS Green Card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MIPS ISA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手册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1913" y="1055051"/>
            <a:ext cx="8182465" cy="2508379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>
              <a:tabLst>
                <a:tab pos="351060" algn="l"/>
                <a:tab pos="351688" algn="l"/>
              </a:tabLst>
            </a:pPr>
            <a:r>
              <a:rPr lang="zh-CN" altLang="en-US" dirty="0" smtClean="0"/>
              <a:t>现代计算机系统通常</a:t>
            </a:r>
            <a:r>
              <a:rPr lang="zh-CN" altLang="en-US" dirty="0"/>
              <a:t>使用虚拟地址模式</a:t>
            </a:r>
            <a:endParaRPr dirty="0"/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典型的是</a:t>
            </a: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32</a:t>
            </a: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位或者</a:t>
            </a:r>
            <a:r>
              <a:rPr lang="en-US" altLang="zh-CN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64</a:t>
            </a: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位地址</a:t>
            </a:r>
            <a:endParaRPr kern="1200" spc="5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程序可以使用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2</a:t>
            </a:r>
            <a:r>
              <a:rPr kern="1200" spc="5" baseline="300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32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 </a:t>
            </a: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字节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 (4GB) or 2</a:t>
            </a:r>
            <a:r>
              <a:rPr kern="1200" spc="5" baseline="300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64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 </a:t>
            </a:r>
            <a:r>
              <a:rPr lang="zh-CN" altLang="en-US"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字节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 (16PB)</a:t>
            </a:r>
          </a:p>
          <a:p>
            <a:pPr marL="584835" lvl="1" indent="-330835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kern="1200" spc="5" dirty="0">
                <a:solidFill>
                  <a:srgbClr val="FF0000"/>
                </a:solidFill>
                <a:cs typeface="Calibri" panose="020F0502020204030204"/>
              </a:rPr>
              <a:t>从</a:t>
            </a:r>
            <a:r>
              <a:rPr lang="en-US" altLang="zh-CN" kern="1200" spc="5" dirty="0" smtClean="0">
                <a:solidFill>
                  <a:srgbClr val="FF0000"/>
                </a:solidFill>
                <a:cs typeface="Calibri" panose="020F0502020204030204"/>
              </a:rPr>
              <a:t>ISA</a:t>
            </a:r>
            <a:r>
              <a:rPr lang="zh-CN" altLang="en-US" kern="1200" spc="5" dirty="0" smtClean="0">
                <a:solidFill>
                  <a:srgbClr val="FF0000"/>
                </a:solidFill>
                <a:cs typeface="Calibri" panose="020F0502020204030204"/>
              </a:rPr>
              <a:t>编码的角度</a:t>
            </a:r>
            <a:r>
              <a:rPr lang="zh-CN" altLang="en-US" kern="1200" spc="5" dirty="0">
                <a:solidFill>
                  <a:srgbClr val="FF0000"/>
                </a:solidFill>
                <a:cs typeface="Calibri" panose="020F0502020204030204"/>
              </a:rPr>
              <a:t>：甚至没有空间来编码一个虚拟地址</a:t>
            </a:r>
            <a:endParaRPr kern="1200" spc="5" dirty="0">
              <a:solidFill>
                <a:srgbClr val="FF0000"/>
              </a:solidFill>
              <a:cs typeface="Calibri" panose="020F0502020204030204"/>
            </a:endParaRPr>
          </a:p>
          <a:p>
            <a:pPr>
              <a:buClr>
                <a:srgbClr val="030304"/>
              </a:buClr>
              <a:tabLst>
                <a:tab pos="351060" algn="l"/>
                <a:tab pos="351688" algn="l"/>
              </a:tabLst>
            </a:pPr>
            <a:r>
              <a:rPr lang="zh-CN" altLang="en-US" dirty="0"/>
              <a:t>寻址模式：就是用来处理地址编码问题的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4311" y="3865841"/>
            <a:ext cx="4151225" cy="214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795" indent="-283235">
              <a:buFont typeface="Arial"/>
              <a:buChar char="•"/>
              <a:tabLst>
                <a:tab pos="295795" algn="l"/>
                <a:tab pos="296423" algn="l"/>
                <a:tab pos="1227141" algn="l"/>
              </a:tabLst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Direct:	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ld</a:t>
            </a:r>
            <a:r>
              <a:rPr sz="1978" b="0" spc="-79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R1,</a:t>
            </a:r>
            <a:r>
              <a:rPr lang="en-US" altLang="zh-CN"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(R2)</a:t>
            </a:r>
            <a:endParaRPr sz="1978" b="0" dirty="0"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295795" indent="-283235">
              <a:spcBef>
                <a:spcPts val="475"/>
              </a:spcBef>
              <a:buFont typeface="Arial"/>
              <a:buChar char="•"/>
              <a:tabLst>
                <a:tab pos="295795" algn="l"/>
                <a:tab pos="296423" algn="l"/>
                <a:tab pos="2148439" algn="l"/>
              </a:tabLst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Displacement:	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ld</a:t>
            </a:r>
            <a:r>
              <a:rPr sz="1978" b="0" spc="-79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R1,</a:t>
            </a:r>
            <a:r>
              <a:rPr lang="en-US" altLang="zh-CN"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8(R2)</a:t>
            </a:r>
            <a:endParaRPr sz="1978" b="0" dirty="0"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295795" indent="-283235">
              <a:spcBef>
                <a:spcPts val="475"/>
              </a:spcBef>
              <a:buFont typeface="Arial"/>
              <a:buChar char="•"/>
              <a:tabLst>
                <a:tab pos="295795" algn="l"/>
                <a:tab pos="296423" algn="l"/>
                <a:tab pos="1465159" algn="l"/>
              </a:tabLst>
            </a:pPr>
            <a:r>
              <a:rPr sz="1978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Indexed:	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ld</a:t>
            </a:r>
            <a:r>
              <a:rPr sz="1978" b="0" spc="-74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R1,</a:t>
            </a:r>
            <a:r>
              <a:rPr lang="en-US" altLang="zh-CN"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(R2,R3)</a:t>
            </a:r>
            <a:endParaRPr sz="1978" b="0" dirty="0"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295795" indent="-283235">
              <a:spcBef>
                <a:spcPts val="475"/>
              </a:spcBef>
              <a:buFont typeface="Arial"/>
              <a:buChar char="•"/>
              <a:tabLst>
                <a:tab pos="295795" algn="l"/>
                <a:tab pos="296423" algn="l"/>
                <a:tab pos="2480031" algn="l"/>
              </a:tabLst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Memory-indirect:	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ld</a:t>
            </a:r>
            <a:r>
              <a:rPr sz="1978" b="0" spc="-79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R1,</a:t>
            </a:r>
            <a:r>
              <a:rPr lang="en-US" altLang="zh-CN"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@(R2)</a:t>
            </a:r>
            <a:endParaRPr sz="1978" b="0" dirty="0"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295795" indent="-283235">
              <a:spcBef>
                <a:spcPts val="475"/>
              </a:spcBef>
              <a:buFont typeface="Arial"/>
              <a:buChar char="•"/>
              <a:tabLst>
                <a:tab pos="295795" algn="l"/>
                <a:tab pos="296423" algn="l"/>
                <a:tab pos="2480031" algn="l"/>
              </a:tabLst>
            </a:pPr>
            <a:r>
              <a:rPr sz="1978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Scaled:</a:t>
            </a:r>
            <a:r>
              <a:rPr lang="en-US" sz="1978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              </a:t>
            </a:r>
            <a:r>
              <a:rPr sz="1978" b="0" spc="-5" dirty="0" err="1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ld</a:t>
            </a:r>
            <a:r>
              <a:rPr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R1,(R2,R3,32,8)</a:t>
            </a:r>
            <a:endParaRPr lang="en-US" altLang="zh-CN" sz="1978" b="0" spc="-5" dirty="0">
              <a:solidFill>
                <a:srgbClr val="030304"/>
              </a:solidFill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12560">
              <a:spcBef>
                <a:spcPts val="475"/>
              </a:spcBef>
              <a:tabLst>
                <a:tab pos="295795" algn="l"/>
                <a:tab pos="1326368" algn="l"/>
              </a:tabLst>
            </a:pPr>
            <a:r>
              <a:rPr lang="en-US" altLang="zh-CN" sz="1978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…</a:t>
            </a:r>
            <a:endParaRPr sz="1978" b="0" dirty="0"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435" y="3765820"/>
            <a:ext cx="3653724" cy="2558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 marR="658788" indent="20724">
              <a:lnSpc>
                <a:spcPct val="120000"/>
              </a:lnSpc>
            </a:pPr>
            <a:r>
              <a:rPr sz="2000" b="0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R1=mem[R2]  R1=mem[R2+8]  </a:t>
            </a:r>
            <a:r>
              <a:rPr sz="2000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R1=mem[R2+R3]</a:t>
            </a:r>
            <a:endParaRPr lang="en-US" sz="2000" b="0" dirty="0">
              <a:latin typeface="Tw Cen MT" panose="020B0602020104020603" pitchFamily="34" charset="0"/>
              <a:ea typeface="微软雅黑" panose="020B0503020204020204" pitchFamily="34" charset="-122"/>
              <a:cs typeface="Arial"/>
            </a:endParaRPr>
          </a:p>
          <a:p>
            <a:pPr marL="12560" marR="658788" indent="20724">
              <a:lnSpc>
                <a:spcPct val="120000"/>
              </a:lnSpc>
            </a:pPr>
            <a:r>
              <a:rPr sz="2000" b="0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R1=mem[mem[R2]]  </a:t>
            </a:r>
            <a:endParaRPr lang="en-US" sz="2000" b="0" dirty="0">
              <a:solidFill>
                <a:srgbClr val="030304"/>
              </a:solidFill>
              <a:latin typeface="Tw Cen MT" panose="020B0602020104020603" pitchFamily="34" charset="0"/>
              <a:ea typeface="微软雅黑" panose="020B0503020204020204" pitchFamily="34" charset="-122"/>
              <a:cs typeface="Arial"/>
            </a:endParaRPr>
          </a:p>
          <a:p>
            <a:pPr marL="12560" marR="658788" indent="20724">
              <a:lnSpc>
                <a:spcPct val="120000"/>
              </a:lnSpc>
            </a:pPr>
            <a:r>
              <a:rPr sz="2000" b="0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R2+=8; </a:t>
            </a:r>
            <a:r>
              <a:rPr sz="2000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R1=mem[R2+R3*32+8]</a:t>
            </a:r>
            <a:endParaRPr lang="en-US" altLang="zh-CN" sz="2000" b="0" spc="-5" dirty="0">
              <a:solidFill>
                <a:srgbClr val="030304"/>
              </a:solidFill>
              <a:latin typeface="Tw Cen MT" panose="020B0602020104020603" pitchFamily="34" charset="0"/>
              <a:ea typeface="微软雅黑" panose="020B0503020204020204" pitchFamily="34" charset="-122"/>
              <a:cs typeface="Arial"/>
            </a:endParaRPr>
          </a:p>
          <a:p>
            <a:pPr marL="24493" marR="5024" indent="30145">
              <a:lnSpc>
                <a:spcPct val="120000"/>
              </a:lnSpc>
            </a:pPr>
            <a:r>
              <a:rPr lang="en-US" altLang="zh-CN" sz="2000" b="0" spc="-5" dirty="0">
                <a:solidFill>
                  <a:srgbClr val="030304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Arial"/>
              </a:rPr>
              <a:t>…</a:t>
            </a:r>
            <a:endParaRPr sz="2000" b="0" dirty="0">
              <a:latin typeface="Tw Cen MT" panose="020B0602020104020603" pitchFamily="34" charset="0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F26C2AA-CD7A-40FC-A7F8-14F61927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6749" y="6252227"/>
            <a:ext cx="50277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uses 10+ addressing modes.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702" y="1123666"/>
            <a:ext cx="8183753" cy="213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只实现了偏移寻址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(displacement)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其合理性在哪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 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Disp: 61%, reg-ind: 19%,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scaled: 11%, mem-ind: 5%, other: 4%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80%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用偏移寻址或者寄存器间接寻址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偏移为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0)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07" y="3742377"/>
            <a:ext cx="5267220" cy="293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65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855DF6D-2E03-4569-8149-829A561B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的寻址模式及其合理性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9E5A7F-E26B-4484-B9A6-14BA9D259299}"/>
              </a:ext>
            </a:extLst>
          </p:cNvPr>
          <p:cNvSpPr txBox="1"/>
          <p:nvPr/>
        </p:nvSpPr>
        <p:spPr>
          <a:xfrm>
            <a:off x="6031175" y="5009180"/>
            <a:ext cx="245035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FF13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How about</a:t>
            </a:r>
            <a:r>
              <a:rPr lang="en-US" altLang="zh-CN" sz="2400" b="0" spc="-99" dirty="0">
                <a:solidFill>
                  <a:srgbClr val="FF13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US" altLang="zh-CN" sz="2400" b="0" dirty="0">
                <a:solidFill>
                  <a:srgbClr val="FF13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 remain</a:t>
            </a:r>
            <a:r>
              <a:rPr lang="en-US" altLang="zh-CN" sz="2400" b="0" spc="-99" dirty="0">
                <a:solidFill>
                  <a:srgbClr val="FF13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US" altLang="zh-CN" sz="2400" b="0" dirty="0">
                <a:solidFill>
                  <a:srgbClr val="FF13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20%?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3FEE58-919E-4279-9CC4-6EE93BEC4F44}"/>
              </a:ext>
            </a:extLst>
          </p:cNvPr>
          <p:cNvSpPr txBox="1"/>
          <p:nvPr/>
        </p:nvSpPr>
        <p:spPr>
          <a:xfrm>
            <a:off x="3786015" y="3742377"/>
            <a:ext cx="455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基于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VAX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指令集 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具有所有寻址模式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的实验结果可以支撑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kumimoji="0" lang="en-US" altLang="zh-CN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kumimoji="0" lang="en-US" altLang="zh-CN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kumimoji="0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kumimoji="0" lang="en-US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编码</a:t>
            </a:r>
            <a:endParaRPr kumimoji="0" lang="en-US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kumimoji="0" sz="280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</a:p>
        </p:txBody>
      </p:sp>
    </p:spTree>
    <p:extLst>
      <p:ext uri="{BB962C8B-B14F-4D97-AF65-F5344CB8AC3E}">
        <p14:creationId xmlns:p14="http://schemas.microsoft.com/office/powerpoint/2010/main" val="1023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8727" y="1138875"/>
            <a:ext cx="8212987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软件的视角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指的是数据的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特性，可以进行各种抽象，例如数据结构里面各种数据类型；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硬件的视角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数据就是比特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是操作的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特性。仅支持基本的数据类型。</a:t>
            </a:r>
            <a:endParaRPr lang="en-US" altLang="zh-CN" sz="2400" b="0" spc="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endParaRPr lang="en-US" altLang="zh-CN" sz="16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硬件数据类型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整型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8 bits (byte), 16b (half), 32b (word), 64b (long)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IEEE754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浮点型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32b (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单精度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), 64b (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双精度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打包的整型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将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64b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int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看成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8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8b </a:t>
            </a:r>
            <a:r>
              <a:rPr lang="en-US" altLang="zh-CN" sz="2400" b="0" spc="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int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或者看成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4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个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16b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int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型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FA75FE5-60CB-46B1-88E0-EA1BCE2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8728" y="1112534"/>
            <a:ext cx="8193324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MIPS ISA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支持针对基础类型的访存操作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所有整型操作，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位的读写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设置基于字节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/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半字（有符号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/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无符号）的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load/store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lb, lbu, lh, lhu, sb, </a:t>
            </a:r>
            <a:r>
              <a:rPr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sh</a:t>
            </a:r>
            <a:r>
              <a:rPr 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…</a:t>
            </a:r>
            <a:endParaRPr lang="en-US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对基本数据类型也有对应的运算操作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整型算术指令支持有符号和无符号类型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上述指令还只有立即数的变体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add, </a:t>
            </a:r>
            <a:r>
              <a:rPr lang="en-US" altLang="zh-CN"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addu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addi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addiu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…</a:t>
            </a:r>
          </a:p>
          <a:p>
            <a:pPr marL="342900" lvl="1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主要原则：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Regularity/orthogonality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所有的操作具有相应的变体类型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方便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compiler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的工作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RISC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架构的性能很大程度依赖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compiler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D3996F2-3890-41D4-AAC9-0D970550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kumimoji="0" lang="en-US" altLang="zh-CN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kumimoji="0" lang="en-US" altLang="zh-CN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kumimoji="0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kumimoji="0" lang="en-US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编码</a:t>
            </a:r>
            <a:endParaRPr kumimoji="0" lang="en-US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kumimoji="0" sz="280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</a:p>
        </p:txBody>
      </p:sp>
    </p:spTree>
    <p:extLst>
      <p:ext uri="{BB962C8B-B14F-4D97-AF65-F5344CB8AC3E}">
        <p14:creationId xmlns:p14="http://schemas.microsoft.com/office/powerpoint/2010/main" val="3219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lang="en-US" altLang="zh-CN" sz="280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lang="zh-CN" altLang="en-US" sz="240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lang="en-US" altLang="zh-CN" sz="240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lang="zh-CN" altLang="en-US" sz="240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lang="zh-CN" altLang="en-US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sz="240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lang="en-US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编码</a:t>
            </a:r>
            <a:endParaRPr lang="en-US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本讲提纲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77C1C09-C17B-4BDC-89E9-006FC4AE52F3}"/>
              </a:ext>
            </a:extLst>
          </p:cNvPr>
          <p:cNvSpPr/>
          <p:nvPr/>
        </p:nvSpPr>
        <p:spPr bwMode="auto">
          <a:xfrm>
            <a:off x="3313472" y="2273993"/>
            <a:ext cx="5452974" cy="1508289"/>
          </a:xfrm>
          <a:prstGeom prst="wedgeRoundRectCallout">
            <a:avLst>
              <a:gd name="adj1" fmla="val -39391"/>
              <a:gd name="adj2" fmla="val -653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系统硬件综合设计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的设计目标：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，自定义</a:t>
            </a:r>
            <a:r>
              <a:rPr lang="en-US" altLang="zh-CN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功能相对完善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的单、多周期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4" y="3867775"/>
            <a:ext cx="8039797" cy="258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063" y="1109379"/>
            <a:ext cx="7940082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分支条件的测试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比较并分支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369073">
              <a:spcBef>
                <a:spcPts val="0"/>
              </a:spcBef>
              <a:spcAft>
                <a:spcPts val="600"/>
              </a:spcAft>
            </a:pP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blti $1,10,target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+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简单；</a:t>
            </a:r>
            <a:r>
              <a:rPr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–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二个</a:t>
            </a:r>
            <a:r>
              <a:rPr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ALUs: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一个判断条件</a:t>
            </a:r>
            <a:r>
              <a:rPr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一个计算目标</a:t>
            </a:r>
            <a:endParaRPr sz="2000" b="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隐式的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条件码</a:t>
            </a:r>
            <a:endParaRPr sz="2400" b="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369073">
              <a:spcBef>
                <a:spcPts val="0"/>
              </a:spcBef>
              <a:spcAft>
                <a:spcPts val="600"/>
              </a:spcAft>
              <a:tabLst>
                <a:tab pos="3779393" algn="l"/>
              </a:tabLst>
            </a:pP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subi $2,$</a:t>
            </a:r>
            <a:r>
              <a:rPr sz="1800" b="0" dirty="0" smtClean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1,10</a:t>
            </a:r>
            <a:r>
              <a:rPr lang="en-US" sz="1800" b="0" dirty="0" smtClean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     </a:t>
            </a:r>
            <a:r>
              <a:rPr sz="1800" b="0" dirty="0" smtClean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// </a:t>
            </a: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sets “negative” CC</a:t>
            </a:r>
          </a:p>
          <a:p>
            <a:pPr marL="1369073">
              <a:spcBef>
                <a:spcPts val="0"/>
              </a:spcBef>
              <a:spcAft>
                <a:spcPts val="600"/>
              </a:spcAft>
            </a:pP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bn target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+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条件码设置是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“for free</a:t>
            </a:r>
            <a:r>
              <a:rPr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”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；</a:t>
            </a:r>
            <a:r>
              <a:rPr sz="2000" b="0" spc="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–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隐式依赖难以处理</a:t>
            </a:r>
            <a:endParaRPr sz="2000" b="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：条件寄存器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</a:t>
            </a:r>
          </a:p>
          <a:p>
            <a:pPr marL="1369073">
              <a:spcBef>
                <a:spcPts val="0"/>
              </a:spcBef>
              <a:spcAft>
                <a:spcPts val="600"/>
              </a:spcAft>
            </a:pP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slti $2,$1,10</a:t>
            </a:r>
            <a:r>
              <a:rPr lang="en-US"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     </a:t>
            </a:r>
            <a:r>
              <a:rPr lang="en-US" sz="1800" b="0" dirty="0" smtClean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  // </a:t>
            </a:r>
            <a:r>
              <a:rPr lang="en-US"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$2</a:t>
            </a:r>
            <a:r>
              <a:rPr lang="zh-CN" altLang="en-US"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是条件寄存器</a:t>
            </a:r>
            <a:endParaRPr sz="1800" b="0" dirty="0">
              <a:solidFill>
                <a:srgbClr val="00B0F0"/>
              </a:solidFill>
              <a:latin typeface="Tw Cen MT" panose="020B0602020104020603" pitchFamily="34" charset="0"/>
              <a:ea typeface="微软雅黑" panose="020B0503020204020204" pitchFamily="34" charset="-122"/>
              <a:cs typeface="Courier New"/>
            </a:endParaRPr>
          </a:p>
          <a:p>
            <a:pPr marL="1369073">
              <a:spcBef>
                <a:spcPts val="0"/>
              </a:spcBef>
              <a:spcAft>
                <a:spcPts val="600"/>
              </a:spcAft>
            </a:pPr>
            <a:r>
              <a:rPr sz="1800" b="0" dirty="0">
                <a:solidFill>
                  <a:srgbClr val="00B0F0"/>
                </a:solidFill>
                <a:latin typeface="Tw Cen MT" panose="020B0602020104020603" pitchFamily="34" charset="0"/>
                <a:ea typeface="微软雅黑" panose="020B0503020204020204" pitchFamily="34" charset="-122"/>
                <a:cs typeface="Courier New"/>
              </a:rPr>
              <a:t>bnez $2,target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+ 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one ALU per, +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显式的依赖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关系；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en-US" altLang="zh-CN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– </a:t>
            </a:r>
            <a:r>
              <a:rPr lang="zh-CN" altLang="en-US" sz="20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额外的</a:t>
            </a:r>
            <a:r>
              <a:rPr lang="zh-CN" altLang="en-US" sz="2000" b="0" spc="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分支指令</a:t>
            </a:r>
            <a:r>
              <a:rPr lang="en-US" altLang="zh-CN" sz="2000" b="0" spc="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endParaRPr sz="2000" b="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控制之分支判断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1948" y="1155535"/>
            <a:ext cx="8209936" cy="507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来实现流程控制</a:t>
            </a:r>
            <a:endParaRPr 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比较并分支指令 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):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beq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bne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只进行相等和不等的比较</a:t>
            </a:r>
            <a:endParaRPr lang="en-US" altLang="zh-CN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不需要专门的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ALU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或加法器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+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将寄存器与</a:t>
            </a:r>
            <a:r>
              <a:rPr lang="en-US" altLang="zh-CN" sz="240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比较进行分支跳转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):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bgtz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bgez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bltz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blez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只进行大于或者小于比较</a:t>
            </a:r>
            <a:endParaRPr lang="en-US" altLang="zh-CN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不需要专门的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ALU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加法器</a:t>
            </a:r>
            <a:endParaRPr lang="en-US" altLang="zh-CN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设置显式的条件寄存器 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):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slt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sltu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slti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en-US" altLang="zh-CN" sz="24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sltiu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etc.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030304"/>
              </a:buClr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这样选择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60"/>
            <a:endParaRPr sz="2374" dirty="0">
              <a:latin typeface="Arial"/>
              <a:cs typeface="Arial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的实现方式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3300" y="1052847"/>
            <a:ext cx="8437399" cy="5233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65"/>
          </a:p>
        </p:txBody>
      </p:sp>
      <p:sp>
        <p:nvSpPr>
          <p:cNvPr id="5" name="object 5"/>
          <p:cNvSpPr txBox="1"/>
          <p:nvPr/>
        </p:nvSpPr>
        <p:spPr>
          <a:xfrm>
            <a:off x="4571999" y="3060792"/>
            <a:ext cx="44659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 marR="5024" lvl="1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超过</a:t>
            </a:r>
            <a:r>
              <a:rPr lang="en-US" altLang="zh-CN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86%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的分支比较是相等、不等或者与</a:t>
            </a:r>
            <a:r>
              <a:rPr lang="en-US" altLang="zh-CN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0</a:t>
            </a:r>
            <a:r>
              <a:rPr lang="zh-CN" altLang="en-US" sz="2400" b="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比较等简单形式。</a:t>
            </a:r>
            <a:endParaRPr sz="2400" b="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分支条件测试的使用情况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895" y="1112534"/>
            <a:ext cx="8001000" cy="529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分支目标的计算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PC-relative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分支的目标相对于一个子过程内部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用于过程调用内部的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branch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或者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jump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Absolute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目标位于一个过程的外部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用于子过程调用 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函数调用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方法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Indirect (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目标存储在一个寄存器里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用于跳转到一个动态的目标 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何时会用？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用于返回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动态过程调用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switches, ???</a:t>
            </a:r>
            <a:endParaRPr sz="2473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通常会跳多远</a:t>
            </a:r>
            <a:r>
              <a:rPr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  <a:r>
              <a:rPr 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【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或者说：需要多大的偏移量</a:t>
            </a:r>
            <a:r>
              <a:rPr lang="en-US" altLang="zh-CN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】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对于过程内部的跳转来说 不会很远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从一个过程跳到另外一个过程则可能很远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</a:t>
            </a:r>
            <a:r>
              <a:rPr lang="zh-CN" altLang="en-US" dirty="0"/>
              <a:t>之“跳远”</a:t>
            </a:r>
          </a:p>
        </p:txBody>
      </p:sp>
      <p:sp>
        <p:nvSpPr>
          <p:cNvPr id="7" name="object 5"/>
          <p:cNvSpPr/>
          <p:nvPr/>
        </p:nvSpPr>
        <p:spPr>
          <a:xfrm>
            <a:off x="126850" y="1112534"/>
            <a:ext cx="8820505" cy="408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69761" y="1037502"/>
            <a:ext cx="8360472" cy="462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PC-relative: bne, beq, blez, etc.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16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位偏移量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, &lt;0.1%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需要更多位的偏移量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若条件为真，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 = PC+4+immediate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，否则：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PC=PC+4</a:t>
            </a:r>
            <a:endParaRPr lang="en-US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>
              <a:spcBef>
                <a:spcPts val="45"/>
              </a:spcBef>
            </a:pPr>
            <a:endParaRPr sz="1681" dirty="0">
              <a:latin typeface="Times New Roman"/>
              <a:cs typeface="Times New Roman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Absolute: j target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26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位偏移，可寻址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sz="2000" b="0" spc="5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28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words &lt; 2</a:t>
            </a:r>
            <a:r>
              <a:rPr sz="2000" b="0" spc="5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</a:t>
            </a:r>
            <a:endParaRPr lang="en-US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endParaRPr lang="en-US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711200" lvl="2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tabLst>
                <a:tab pos="584835" algn="l"/>
                <a:tab pos="585470" algn="l"/>
              </a:tabLst>
            </a:pPr>
            <a:r>
              <a:rPr sz="1780" spc="-5" dirty="0">
                <a:latin typeface="Arial"/>
                <a:cs typeface="Arial"/>
              </a:rPr>
              <a:t>		</a:t>
            </a:r>
            <a:endParaRPr sz="1731" dirty="0">
              <a:latin typeface="Times New Roman"/>
              <a:cs typeface="Times New Roman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Indirect: jr $rd</a:t>
            </a:r>
          </a:p>
          <a:p>
            <a:pPr>
              <a:spcBef>
                <a:spcPts val="45"/>
              </a:spcBef>
            </a:pPr>
            <a:endParaRPr sz="2126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13146"/>
              </p:ext>
            </p:extLst>
          </p:nvPr>
        </p:nvGraphicFramePr>
        <p:xfrm>
          <a:off x="2449286" y="2825018"/>
          <a:ext cx="4823208" cy="452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/>
                        <a:t>Op(6)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783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/>
                        <a:t>Rs(5)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783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/>
                        <a:t>Rt(5)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783" marB="0"/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/>
                        <a:t>Immed(16)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478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53637" y="4290659"/>
            <a:ext cx="3918857" cy="452176"/>
          </a:xfrm>
          <a:custGeom>
            <a:avLst/>
            <a:gdLst/>
            <a:ahLst/>
            <a:cxnLst/>
            <a:rect l="l" t="t" r="r" b="b"/>
            <a:pathLst>
              <a:path w="3962400" h="457200">
                <a:moveTo>
                  <a:pt x="0" y="457200"/>
                </a:moveTo>
                <a:lnTo>
                  <a:pt x="3962400" y="457200"/>
                </a:lnTo>
                <a:lnTo>
                  <a:pt x="396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3165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41742"/>
              </p:ext>
            </p:extLst>
          </p:nvPr>
        </p:nvGraphicFramePr>
        <p:xfrm>
          <a:off x="2449286" y="5433659"/>
          <a:ext cx="4823208" cy="452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Op(6)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Rs(5)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Rt(5)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Rd(5)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Sh(5)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Func(6)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的实现方式</a:t>
            </a:r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11041"/>
              </p:ext>
            </p:extLst>
          </p:nvPr>
        </p:nvGraphicFramePr>
        <p:xfrm>
          <a:off x="2449286" y="4290150"/>
          <a:ext cx="4823208" cy="452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/>
                        <a:t>Op(6)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target(26)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41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11" y="1128179"/>
            <a:ext cx="8144189" cy="4755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如何支持过程调用</a:t>
            </a: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记住调用指令的地址 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</a:t>
            </a:r>
            <a:r>
              <a:rPr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current</a:t>
            </a:r>
            <a:r>
              <a:rPr lang="en-US"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 + 4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)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，这样调用结束之后就可以返回。</a:t>
            </a:r>
            <a:endParaRPr sz="2967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har char="•"/>
              <a:tabLst>
                <a:tab pos="351060" algn="l"/>
                <a:tab pos="351688" algn="l"/>
              </a:tabLst>
            </a:pP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隐式的返回地址寄存器：</a:t>
            </a:r>
            <a:r>
              <a:rPr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$ra(=$31)</a:t>
            </a: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直接的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jump-and-link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jal address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$ra = PC+4; PC = address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可以通过</a:t>
            </a:r>
            <a:r>
              <a:rPr lang="en-US" altLang="zh-CN"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jr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指令返回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sz="20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jr $</a:t>
            </a:r>
            <a:r>
              <a:rPr sz="2000" b="0" spc="5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ra</a:t>
            </a:r>
            <a:endParaRPr sz="2000" b="0" spc="5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或者可以使用间接的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jump-and-link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sz="24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jalr $rd, $rs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$rd = PC+4; PC = $rs	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// explicit return address register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然后使用</a:t>
            </a:r>
            <a:r>
              <a:rPr lang="en-US" altLang="zh-CN" sz="2000" b="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jr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指令返回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sz="2000" b="0" spc="5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jr $rd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控制之过程调用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5613" y="231764"/>
            <a:ext cx="8226425" cy="1872339"/>
          </a:xfrm>
          <a:solidFill>
            <a:schemeClr val="tx1"/>
          </a:solidFill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下一个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主题</a:t>
            </a:r>
            <a:r>
              <a:rPr lang="zh-CN" altLang="en-US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单周期</a:t>
            </a:r>
            <a:r>
              <a:rPr lang="en-US" altLang="zh-CN" dirty="0" smtClean="0">
                <a:solidFill>
                  <a:schemeClr val="bg1"/>
                </a:solidFill>
                <a:latin typeface="Tw Cen MT" panose="020B0602020104020603" pitchFamily="34" charset="0"/>
                <a:ea typeface="华文行楷" panose="02010800040101010101" pitchFamily="2" charset="-122"/>
              </a:rPr>
              <a:t>MIPS</a:t>
            </a:r>
            <a:r>
              <a:rPr lang="zh-CN" altLang="en-US" dirty="0" smtClean="0">
                <a:solidFill>
                  <a:schemeClr val="bg1"/>
                </a:solidFill>
                <a:latin typeface="Tw Cen MT" panose="020B0602020104020603" pitchFamily="34" charset="0"/>
                <a:ea typeface="华文行楷" panose="02010800040101010101" pitchFamily="2" charset="-122"/>
              </a:rPr>
              <a:t>通路</a:t>
            </a:r>
            <a:endParaRPr lang="zh-CN" altLang="en-US" dirty="0">
              <a:solidFill>
                <a:schemeClr val="bg1"/>
              </a:solidFill>
              <a:latin typeface="Tw Cen MT" panose="020B0602020104020603" pitchFamily="34" charset="0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32" y="2104103"/>
            <a:ext cx="7292828" cy="340196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4001729" y="2880852"/>
            <a:ext cx="3451123" cy="98322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563" y="1044033"/>
            <a:ext cx="6341138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程序计数器是关键 </a:t>
            </a:r>
            <a:r>
              <a:rPr lang="en-US" altLang="zh-CN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(PC)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决定了动态处理的指令的总体顺序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下一条指令的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</a:t>
            </a:r>
            <a:r>
              <a:rPr lang="zh-CN" altLang="en-US" sz="2400" u="sng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通常情况下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为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PC+</a:t>
            </a:r>
            <a:r>
              <a:rPr lang="en-US" altLang="zh-CN" sz="240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4</a:t>
            </a:r>
            <a:endParaRPr sz="240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指令和数据均放在有地址的存储器中，定义了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计算，</a:t>
            </a:r>
            <a:r>
              <a:rPr lang="zh-CN" altLang="en-US" sz="2400" u="sng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构成了算法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：</a:t>
            </a:r>
            <a:endParaRPr lang="en-US" altLang="zh-CN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值从指令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X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传递到指令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Y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中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…</a:t>
            </a: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X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将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作为输出，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Y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将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作为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输入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Y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在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X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之后处理</a:t>
            </a:r>
            <a:endParaRPr lang="en-US"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indent="-33401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处理器在逻辑上一直处理右图中的循环</a:t>
            </a:r>
            <a:endParaRPr lang="en-US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假定指令的处理是原子性的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X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在指令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X+1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开始处理之前</a:t>
            </a:r>
            <a:r>
              <a:rPr lang="zh-CN" altLang="en-US" sz="24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完成</a:t>
            </a:r>
            <a:endParaRPr lang="en-US" altLang="zh-CN" sz="2400" b="0" spc="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现代处理器不遵守上面二条约定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2C62B3D-0493-4944-A773-6D4FE83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cs typeface="宋体"/>
              </a:rPr>
              <a:t>冯</a:t>
            </a:r>
            <a:r>
              <a:rPr lang="zh-CN" altLang="en-US" dirty="0" smtClean="0">
                <a:latin typeface="宋体"/>
                <a:cs typeface="宋体"/>
                <a:sym typeface="Wingdings 2" panose="05020102010507070707" pitchFamily="18" charset="2"/>
              </a:rPr>
              <a:t></a:t>
            </a:r>
            <a:r>
              <a:rPr lang="zh-CN" altLang="en-US" dirty="0" smtClean="0">
                <a:latin typeface="宋体"/>
                <a:cs typeface="宋体"/>
              </a:rPr>
              <a:t>诺</a:t>
            </a:r>
            <a:r>
              <a:rPr lang="zh-CN" altLang="en-US" dirty="0">
                <a:latin typeface="宋体"/>
                <a:cs typeface="宋体"/>
              </a:rPr>
              <a:t>依曼模型</a:t>
            </a:r>
            <a:endParaRPr lang="zh-CN" altLang="en-US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AC5FD01A-72E6-4369-A01F-F049C7B2D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85464"/>
              </p:ext>
            </p:extLst>
          </p:nvPr>
        </p:nvGraphicFramePr>
        <p:xfrm>
          <a:off x="6893746" y="1478837"/>
          <a:ext cx="1458264" cy="237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Fetch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748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8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Decode</a:t>
                      </a: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657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6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888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14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Execute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028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565" marB="0"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193" marB="0">
                    <a:solidFill>
                      <a:srgbClr val="A3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091891E0-3D64-48A9-AC0B-A8ADF9E47E16}"/>
              </a:ext>
            </a:extLst>
          </p:cNvPr>
          <p:cNvSpPr/>
          <p:nvPr/>
        </p:nvSpPr>
        <p:spPr>
          <a:xfrm>
            <a:off x="7571692" y="1252749"/>
            <a:ext cx="1034980" cy="2859384"/>
          </a:xfrm>
          <a:custGeom>
            <a:avLst/>
            <a:gdLst/>
            <a:ahLst/>
            <a:cxnLst/>
            <a:rect l="l" t="t" r="r" b="b"/>
            <a:pathLst>
              <a:path w="1046480" h="2891154">
                <a:moveTo>
                  <a:pt x="26987" y="2662174"/>
                </a:moveTo>
                <a:lnTo>
                  <a:pt x="26987" y="2890774"/>
                </a:lnTo>
                <a:lnTo>
                  <a:pt x="1046480" y="2890774"/>
                </a:lnTo>
                <a:lnTo>
                  <a:pt x="1046480" y="2876550"/>
                </a:lnTo>
                <a:lnTo>
                  <a:pt x="55562" y="2876550"/>
                </a:lnTo>
                <a:lnTo>
                  <a:pt x="41275" y="2862199"/>
                </a:lnTo>
                <a:lnTo>
                  <a:pt x="55562" y="2862199"/>
                </a:lnTo>
                <a:lnTo>
                  <a:pt x="55562" y="2662301"/>
                </a:lnTo>
                <a:lnTo>
                  <a:pt x="26987" y="2662174"/>
                </a:lnTo>
                <a:close/>
              </a:path>
              <a:path w="1046480" h="2891154">
                <a:moveTo>
                  <a:pt x="55562" y="2862199"/>
                </a:moveTo>
                <a:lnTo>
                  <a:pt x="41275" y="2862199"/>
                </a:lnTo>
                <a:lnTo>
                  <a:pt x="55562" y="2876550"/>
                </a:lnTo>
                <a:lnTo>
                  <a:pt x="55562" y="2862199"/>
                </a:lnTo>
                <a:close/>
              </a:path>
              <a:path w="1046480" h="2891154">
                <a:moveTo>
                  <a:pt x="1017905" y="2862199"/>
                </a:moveTo>
                <a:lnTo>
                  <a:pt x="55562" y="2862199"/>
                </a:lnTo>
                <a:lnTo>
                  <a:pt x="55562" y="2876550"/>
                </a:lnTo>
                <a:lnTo>
                  <a:pt x="1017905" y="2876550"/>
                </a:lnTo>
                <a:lnTo>
                  <a:pt x="1017905" y="2862199"/>
                </a:lnTo>
                <a:close/>
              </a:path>
              <a:path w="1046480" h="2891154">
                <a:moveTo>
                  <a:pt x="1017905" y="14350"/>
                </a:moveTo>
                <a:lnTo>
                  <a:pt x="1017905" y="2876550"/>
                </a:lnTo>
                <a:lnTo>
                  <a:pt x="1032129" y="2862199"/>
                </a:lnTo>
                <a:lnTo>
                  <a:pt x="1046480" y="2862198"/>
                </a:lnTo>
                <a:lnTo>
                  <a:pt x="1046480" y="28575"/>
                </a:lnTo>
                <a:lnTo>
                  <a:pt x="1032129" y="28575"/>
                </a:lnTo>
                <a:lnTo>
                  <a:pt x="1017905" y="14350"/>
                </a:lnTo>
                <a:close/>
              </a:path>
              <a:path w="1046480" h="2891154">
                <a:moveTo>
                  <a:pt x="1046480" y="2862198"/>
                </a:moveTo>
                <a:lnTo>
                  <a:pt x="1032129" y="2862199"/>
                </a:lnTo>
                <a:lnTo>
                  <a:pt x="1017905" y="2876550"/>
                </a:lnTo>
                <a:lnTo>
                  <a:pt x="1046480" y="2876550"/>
                </a:lnTo>
                <a:lnTo>
                  <a:pt x="1046480" y="2862198"/>
                </a:lnTo>
                <a:close/>
              </a:path>
              <a:path w="1046480" h="2891154">
                <a:moveTo>
                  <a:pt x="28575" y="142875"/>
                </a:moveTo>
                <a:lnTo>
                  <a:pt x="0" y="142875"/>
                </a:lnTo>
                <a:lnTo>
                  <a:pt x="42862" y="228600"/>
                </a:lnTo>
                <a:lnTo>
                  <a:pt x="78612" y="157099"/>
                </a:lnTo>
                <a:lnTo>
                  <a:pt x="28575" y="157099"/>
                </a:lnTo>
                <a:lnTo>
                  <a:pt x="28575" y="142875"/>
                </a:lnTo>
                <a:close/>
              </a:path>
              <a:path w="1046480" h="2891154">
                <a:moveTo>
                  <a:pt x="1046480" y="0"/>
                </a:moveTo>
                <a:lnTo>
                  <a:pt x="28575" y="0"/>
                </a:lnTo>
                <a:lnTo>
                  <a:pt x="28575" y="157099"/>
                </a:lnTo>
                <a:lnTo>
                  <a:pt x="57150" y="157099"/>
                </a:lnTo>
                <a:lnTo>
                  <a:pt x="57150" y="28575"/>
                </a:lnTo>
                <a:lnTo>
                  <a:pt x="42862" y="28575"/>
                </a:lnTo>
                <a:lnTo>
                  <a:pt x="57150" y="14350"/>
                </a:lnTo>
                <a:lnTo>
                  <a:pt x="1046480" y="14350"/>
                </a:lnTo>
                <a:lnTo>
                  <a:pt x="1046480" y="0"/>
                </a:lnTo>
                <a:close/>
              </a:path>
              <a:path w="1046480" h="2891154">
                <a:moveTo>
                  <a:pt x="85725" y="142875"/>
                </a:moveTo>
                <a:lnTo>
                  <a:pt x="57150" y="142875"/>
                </a:lnTo>
                <a:lnTo>
                  <a:pt x="57150" y="157099"/>
                </a:lnTo>
                <a:lnTo>
                  <a:pt x="78612" y="157099"/>
                </a:lnTo>
                <a:lnTo>
                  <a:pt x="85725" y="142875"/>
                </a:lnTo>
                <a:close/>
              </a:path>
              <a:path w="1046480" h="2891154">
                <a:moveTo>
                  <a:pt x="57150" y="14350"/>
                </a:moveTo>
                <a:lnTo>
                  <a:pt x="42862" y="28575"/>
                </a:lnTo>
                <a:lnTo>
                  <a:pt x="57150" y="28575"/>
                </a:lnTo>
                <a:lnTo>
                  <a:pt x="57150" y="14350"/>
                </a:lnTo>
                <a:close/>
              </a:path>
              <a:path w="1046480" h="2891154">
                <a:moveTo>
                  <a:pt x="1017905" y="14350"/>
                </a:moveTo>
                <a:lnTo>
                  <a:pt x="57150" y="14350"/>
                </a:lnTo>
                <a:lnTo>
                  <a:pt x="57150" y="28575"/>
                </a:lnTo>
                <a:lnTo>
                  <a:pt x="1017905" y="28575"/>
                </a:lnTo>
                <a:lnTo>
                  <a:pt x="1017905" y="14350"/>
                </a:lnTo>
                <a:close/>
              </a:path>
              <a:path w="1046480" h="2891154">
                <a:moveTo>
                  <a:pt x="1046480" y="14350"/>
                </a:moveTo>
                <a:lnTo>
                  <a:pt x="1017905" y="14350"/>
                </a:lnTo>
                <a:lnTo>
                  <a:pt x="1032129" y="28575"/>
                </a:lnTo>
                <a:lnTo>
                  <a:pt x="1046480" y="28575"/>
                </a:lnTo>
                <a:lnTo>
                  <a:pt x="1046480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65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32" y="1058631"/>
            <a:ext cx="5047619" cy="32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047" y="1055750"/>
            <a:ext cx="818246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冯诺依曼模型</a:t>
            </a:r>
            <a:endParaRPr kumimoji="0" lang="en-US" altLang="zh-CN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所有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当代基于</a:t>
            </a:r>
            <a:r>
              <a:rPr kumimoji="0" lang="en-US" altLang="zh-CN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ISA</a:t>
            </a:r>
            <a:r>
              <a:rPr kumimoji="0" lang="zh-CN" altLang="en-US" sz="2400" b="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的计算机的</a:t>
            </a: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潜在模型</a:t>
            </a:r>
            <a:endParaRPr kumimoji="0" sz="2400" b="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指令格式</a:t>
            </a:r>
            <a:endParaRPr kumimoji="0" lang="en-US" sz="280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长度 和 </a:t>
            </a:r>
            <a:r>
              <a:rPr kumimoji="0" lang="zh-CN" altLang="en-US" sz="240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编码 （以</a:t>
            </a:r>
            <a:r>
              <a:rPr kumimoji="0" lang="en-US" altLang="zh-CN" sz="240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MIPS</a:t>
            </a:r>
            <a:r>
              <a:rPr kumimoji="0" lang="zh-CN" altLang="en-US" sz="2400" i="0" u="none" strike="noStrike" kern="1200" cap="none" spc="5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为例）</a:t>
            </a:r>
            <a:endParaRPr kumimoji="0" lang="en-US" sz="2400" i="0" u="none" strike="noStrike" kern="1200" cap="none" spc="5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操作类型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操作数模型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marR="0" lvl="1" indent="-33083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Tx/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  <a:defRPr/>
            </a:pPr>
            <a:r>
              <a:rPr kumimoji="0" lang="zh-CN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操作数如何存储、如何访问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数据类型及其操作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346710" marR="0" lvl="0" indent="-33401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  <a:defRPr/>
            </a:pPr>
            <a:r>
              <a:rPr kumimoji="0" lang="zh-CN" alt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流程控制</a:t>
            </a:r>
            <a:endParaRPr kumimoji="0" sz="28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925A620-F96A-4962-BEB5-D23807D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</a:p>
        </p:txBody>
      </p:sp>
    </p:spTree>
    <p:extLst>
      <p:ext uri="{BB962C8B-B14F-4D97-AF65-F5344CB8AC3E}">
        <p14:creationId xmlns:p14="http://schemas.microsoft.com/office/powerpoint/2010/main" val="2492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275" y="1055251"/>
            <a:ext cx="8214812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基于编码长度的分类</a:t>
            </a:r>
            <a:endParaRPr lang="zh-CN" altLang="en-US"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固定长度编码</a:t>
            </a:r>
            <a:endParaRPr lang="en-US"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32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或者 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64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 （嵌入式系统里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16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</a:t>
            </a:r>
            <a:r>
              <a:rPr lang="zh-CN" altLang="en-US" sz="2000" b="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）     </a:t>
            </a:r>
            <a:r>
              <a:rPr lang="en-US" altLang="zh-CN" sz="2000" spc="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why</a:t>
            </a:r>
            <a:r>
              <a:rPr lang="en-US" altLang="zh-CN" sz="2000" spc="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  <a:endParaRPr sz="2000" spc="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优点是易于实现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基于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PC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计算下一条指令地址很方便，且译码效率高。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缺点：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code densit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y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可变长度编码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优点：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code density</a:t>
            </a: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缺点：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	</a:t>
            </a: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实现复杂，</a:t>
            </a:r>
            <a:r>
              <a:rPr lang="en-US" altLang="zh-CN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complex decoding logic</a:t>
            </a:r>
            <a:endParaRPr sz="20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折中方案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混合上述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2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种方案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1054100" lvl="2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•"/>
              <a:tabLst>
                <a:tab pos="584835" algn="l"/>
                <a:tab pos="585470" algn="l"/>
              </a:tabLst>
            </a:pPr>
            <a:r>
              <a:rPr lang="zh-CN" altLang="en-US"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示例</a:t>
            </a:r>
            <a:r>
              <a:rPr sz="20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: MIPS16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C05F5B9-559D-4CFB-9134-EBD6C69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6" y="3594407"/>
            <a:ext cx="6942422" cy="169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1913" y="1026966"/>
            <a:ext cx="824845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编码格式</a:t>
            </a:r>
            <a:endParaRPr sz="2800" b="0" spc="-6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3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种格式，编码简单</a:t>
            </a:r>
            <a:endParaRPr sz="2400" b="0" spc="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584835" lvl="1" indent="-330835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Font typeface="Arial" panose="020B0604020202020204" pitchFamily="34" charset="0"/>
              <a:buChar char="–"/>
              <a:tabLst>
                <a:tab pos="584835" algn="l"/>
                <a:tab pos="585470" algn="l"/>
              </a:tabLst>
            </a:pP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问：</a:t>
            </a:r>
            <a:r>
              <a:rPr lang="en-US" altLang="zh-CN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6</a:t>
            </a:r>
            <a:r>
              <a:rPr lang="zh-CN" altLang="en-US"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位的操作码能表示多少种不同的指令</a:t>
            </a:r>
            <a:r>
              <a:rPr sz="2400" b="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4173" y="5932019"/>
            <a:ext cx="649695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60"/>
            <a:r>
              <a:rPr lang="en-US" altLang="zh-CN" sz="1600" b="0" spc="-20" dirty="0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X64</a:t>
            </a:r>
            <a:r>
              <a:rPr lang="zh-CN" altLang="en-US" sz="1600" b="0" spc="-20" dirty="0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指令集：</a:t>
            </a:r>
            <a:r>
              <a:rPr lang="en-US" altLang="zh-CN" sz="1600" b="0" spc="-20" dirty="0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US" altLang="zh-CN" sz="1600" b="0" spc="-20" dirty="0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hlinkClick r:id="rId2"/>
              </a:rPr>
              <a:t>http://</a:t>
            </a:r>
            <a:r>
              <a:rPr lang="en-US" altLang="zh-CN" sz="1600" b="0" spc="-20" dirty="0" err="1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hlinkClick r:id="rId2"/>
              </a:rPr>
              <a:t>ref.x86asm.net</a:t>
            </a:r>
            <a:r>
              <a:rPr lang="en-US" altLang="zh-CN" sz="1600" b="0" spc="-20" dirty="0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hlinkClick r:id="rId2"/>
              </a:rPr>
              <a:t>/</a:t>
            </a:r>
            <a:r>
              <a:rPr lang="en-US" altLang="zh-CN" sz="1600" b="0" spc="-20" dirty="0" err="1">
                <a:solidFill>
                  <a:srgbClr val="00AEE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hlinkClick r:id="rId2"/>
              </a:rPr>
              <a:t>geek64-abc.html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B87943B-43E2-4E51-850B-81373FF3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MIPS32</a:t>
            </a:r>
            <a:r>
              <a:rPr lang="zh-CN" altLang="en-US" dirty="0"/>
              <a:t>指令格式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EC5DD04-2D2B-4F29-9437-B934C929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16" y="2791689"/>
            <a:ext cx="6209524" cy="20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18474" y="2607141"/>
            <a:ext cx="8160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indent="-334010" eaLnBrk="0" hangingPunct="0">
              <a:spcBef>
                <a:spcPts val="600"/>
              </a:spcBef>
              <a:spcAft>
                <a:spcPts val="600"/>
              </a:spcAft>
              <a:buClr>
                <a:srgbClr val="151F36"/>
              </a:buClr>
              <a:buSzPct val="100000"/>
              <a:buFont typeface="Arial" panose="020B0604020202020204"/>
              <a:buChar char="•"/>
              <a:tabLst>
                <a:tab pos="346710" algn="l"/>
                <a:tab pos="347345" algn="l"/>
              </a:tabLst>
            </a:pPr>
            <a:r>
              <a:rPr lang="zh-CN" altLang="en-US"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例如： </a:t>
            </a:r>
            <a:r>
              <a:rPr sz="2800" b="0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add $1, $2, $3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98326"/>
              </p:ext>
            </p:extLst>
          </p:nvPr>
        </p:nvGraphicFramePr>
        <p:xfrm>
          <a:off x="881730" y="3429000"/>
          <a:ext cx="6720349" cy="638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728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000000</a:t>
                      </a:r>
                    </a:p>
                  </a:txBody>
                  <a:tcPr marL="0" marR="0" marT="1884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00010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00011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84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00001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84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00000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84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100000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8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alu-rr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5073" marB="0"/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0" marR="0" marT="15073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0" marR="0" marT="15073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073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zero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073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add/signed</a:t>
                      </a:r>
                    </a:p>
                  </a:txBody>
                  <a:tcPr marL="0" marR="0" marT="1507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标题 9">
            <a:extLst>
              <a:ext uri="{FF2B5EF4-FFF2-40B4-BE49-F238E27FC236}">
                <a16:creationId xmlns:a16="http://schemas.microsoft.com/office/drawing/2014/main" id="{5A5276B4-DCBA-44C6-A1C6-896793CC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R-type (</a:t>
            </a:r>
            <a:r>
              <a:rPr lang="zh-CN" altLang="en-US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寄存器类型</a:t>
            </a:r>
            <a:r>
              <a:rPr lang="en-US" altLang="zh-CN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600" dirty="0">
              <a:solidFill>
                <a:srgbClr val="3366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8873FC-7592-4F5C-B94A-6F033D184DA2}"/>
              </a:ext>
            </a:extLst>
          </p:cNvPr>
          <p:cNvSpPr/>
          <p:nvPr/>
        </p:nvSpPr>
        <p:spPr bwMode="auto">
          <a:xfrm>
            <a:off x="672125" y="3429000"/>
            <a:ext cx="6411149" cy="28213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26765D05-5E8E-4215-945D-E8BA430109D8}"/>
              </a:ext>
            </a:extLst>
          </p:cNvPr>
          <p:cNvSpPr/>
          <p:nvPr/>
        </p:nvSpPr>
        <p:spPr bwMode="auto">
          <a:xfrm>
            <a:off x="667126" y="4320609"/>
            <a:ext cx="5781282" cy="1236202"/>
          </a:xfrm>
          <a:prstGeom prst="wedgeRoundRectCallout">
            <a:avLst>
              <a:gd name="adj1" fmla="val -28468"/>
              <a:gd name="adj2" fmla="val -7738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能直接处理的信息就是这样的二进制信息，指令和数据皆是如此；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这些二进制信息存储在计算机的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77CBE304-536B-4969-9ADF-896FA0074699}"/>
              </a:ext>
            </a:extLst>
          </p:cNvPr>
          <p:cNvGrpSpPr>
            <a:grpSpLocks/>
          </p:cNvGrpSpPr>
          <p:nvPr/>
        </p:nvGrpSpPr>
        <p:grpSpPr bwMode="auto">
          <a:xfrm>
            <a:off x="657208" y="1531222"/>
            <a:ext cx="5791200" cy="307975"/>
            <a:chOff x="720" y="3015"/>
            <a:chExt cx="3648" cy="194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25F1638C-1374-4E33-B14A-850AF59F7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15"/>
              <a:ext cx="67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</a:rPr>
                <a:t>0</a:t>
              </a:r>
            </a:p>
            <a:p>
              <a:pPr eaLnBrk="1" hangingPunct="1"/>
              <a:r>
                <a:rPr lang="en-US" altLang="en-US" sz="1600">
                  <a:latin typeface="Calibri" panose="020F0502020204030204" pitchFamily="34" charset="0"/>
                </a:rPr>
                <a:t>6-bit</a:t>
              </a:r>
            </a:p>
          </p:txBody>
        </p: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2E57634D-F299-4B16-B13F-1992836FF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015"/>
              <a:ext cx="1153" cy="192"/>
              <a:chOff x="1328" y="3015"/>
              <a:chExt cx="1217" cy="192"/>
            </a:xfrm>
          </p:grpSpPr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5F14F52A-614C-42BD-AE3D-B278BDDE6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3015"/>
                <a:ext cx="609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rs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5F026E12-AA55-4E19-93BC-FACA6BF7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" y="3015"/>
                <a:ext cx="60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rt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20E072FE-E3B0-442D-8AFD-75357DFC4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017"/>
              <a:ext cx="1824" cy="192"/>
              <a:chOff x="2545" y="3015"/>
              <a:chExt cx="1919" cy="192"/>
            </a:xfrm>
          </p:grpSpPr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BB1A55E1-DA81-4E3C-B146-AE41E0BC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3015"/>
                <a:ext cx="609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rd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FD617BA7-BEF0-4FA3-9F5C-88DFBB040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3015"/>
                <a:ext cx="60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shamt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5-bit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8D6AEB7F-CFD3-4CE0-992F-EA7F4906C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015"/>
                <a:ext cx="702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</a:rPr>
                  <a:t>funct</a:t>
                </a:r>
              </a:p>
              <a:p>
                <a:pPr eaLnBrk="1" hangingPunct="1"/>
                <a:r>
                  <a:rPr lang="en-US" altLang="en-US" sz="1600">
                    <a:latin typeface="Calibri" panose="020F0502020204030204" pitchFamily="34" charset="0"/>
                  </a:rPr>
                  <a:t>6-bit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001E-C2C2-4C30-8FE8-E5B41E2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MIPS</a:t>
            </a:r>
            <a:r>
              <a:rPr lang="zh-CN" altLang="en-US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指令的</a:t>
            </a:r>
            <a:r>
              <a:rPr lang="en-US" altLang="zh-CN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function</a:t>
            </a:r>
            <a:r>
              <a:rPr lang="zh-CN" altLang="en-US" sz="3600" dirty="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7D9FB1-55AA-46DD-91C1-62B5E7AED4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81413" y="6392863"/>
            <a:ext cx="1782762" cy="211137"/>
          </a:xfrm>
          <a:prstGeom prst="rect">
            <a:avLst/>
          </a:prstGeom>
        </p:spPr>
        <p:txBody>
          <a:bodyPr/>
          <a:lstStyle/>
          <a:p>
            <a:pPr marL="25121">
              <a:lnSpc>
                <a:spcPts val="1043"/>
              </a:lnSpc>
            </a:pPr>
            <a:fld id="{81D60167-4931-47E6-BA6A-407CBD079E47}" type="slidenum">
              <a:rPr lang="en-US" altLang="zh-CN" smtClean="0"/>
              <a:pPr marL="25121">
                <a:lnSpc>
                  <a:spcPts val="1043"/>
                </a:lnSpc>
              </a:pPr>
              <a:t>9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CB23A8-322B-46D4-874E-7AE9655F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70" y="1050812"/>
            <a:ext cx="6323809" cy="54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7E8A15-6D34-4BAC-ACA0-7725A046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" y="3322032"/>
            <a:ext cx="7238095" cy="3419048"/>
          </a:xfrm>
          <a:prstGeom prst="rect">
            <a:avLst/>
          </a:prstGeo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B3133F05-F656-4E4C-A6A4-E155D8135735}"/>
              </a:ext>
            </a:extLst>
          </p:cNvPr>
          <p:cNvSpPr/>
          <p:nvPr/>
        </p:nvSpPr>
        <p:spPr>
          <a:xfrm>
            <a:off x="137652" y="1143000"/>
            <a:ext cx="2164618" cy="2179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R-type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指令的操作码是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</a:t>
            </a:r>
            <a:r>
              <a:rPr 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定义了具体的功能。</a:t>
            </a:r>
            <a:endParaRPr 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1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VmMTA2YmI5NmE1MDU3ZmE1Y2I3ZGVhNjA3YjFmZ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Microsoft Office PowerPoint</Application>
  <PresentationFormat>全屏显示(4:3)</PresentationFormat>
  <Paragraphs>441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Wingdings 2</vt:lpstr>
      <vt:lpstr>微软雅黑</vt:lpstr>
      <vt:lpstr>ＭＳ Ｐゴシック</vt:lpstr>
      <vt:lpstr>Calibri</vt:lpstr>
      <vt:lpstr>Wingdings</vt:lpstr>
      <vt:lpstr>Arial</vt:lpstr>
      <vt:lpstr>Times New Roman</vt:lpstr>
      <vt:lpstr>Tahoma</vt:lpstr>
      <vt:lpstr>Courier</vt:lpstr>
      <vt:lpstr>Tw Cen MT</vt:lpstr>
      <vt:lpstr>Courier New</vt:lpstr>
      <vt:lpstr>华文行楷</vt:lpstr>
      <vt:lpstr>Verdana</vt:lpstr>
      <vt:lpstr>宋体</vt:lpstr>
      <vt:lpstr>Default Design</vt:lpstr>
      <vt:lpstr>计算机体系结构</vt:lpstr>
      <vt:lpstr>上一讲回顾</vt:lpstr>
      <vt:lpstr>本讲提纲</vt:lpstr>
      <vt:lpstr>冯诺依曼模型</vt:lpstr>
      <vt:lpstr>本讲提纲</vt:lpstr>
      <vt:lpstr>指令格式</vt:lpstr>
      <vt:lpstr>MIPS32指令格式</vt:lpstr>
      <vt:lpstr>R-type (寄存器类型)</vt:lpstr>
      <vt:lpstr>MIPS指令的function域</vt:lpstr>
      <vt:lpstr>I-type (访存类指令)</vt:lpstr>
      <vt:lpstr>I-type (立即数类型 条件分支)</vt:lpstr>
      <vt:lpstr>J-type (跳转类型)</vt:lpstr>
      <vt:lpstr>本讲提纲</vt:lpstr>
      <vt:lpstr>操作类型</vt:lpstr>
      <vt:lpstr>本讲提纲</vt:lpstr>
      <vt:lpstr>操作数模型</vt:lpstr>
      <vt:lpstr>Memory-Only</vt:lpstr>
      <vt:lpstr>Accumulator</vt:lpstr>
      <vt:lpstr>Stack</vt:lpstr>
      <vt:lpstr>Register</vt:lpstr>
      <vt:lpstr>3种操作数模型的优缺点</vt:lpstr>
      <vt:lpstr>MIPS的操作数模型</vt:lpstr>
      <vt:lpstr>MIPS整型寄存器用途</vt:lpstr>
      <vt:lpstr>寻址模式</vt:lpstr>
      <vt:lpstr>MIPS的寻址模式及其合理性</vt:lpstr>
      <vt:lpstr>本讲提纲</vt:lpstr>
      <vt:lpstr>数据类型</vt:lpstr>
      <vt:lpstr>MIPS数据类型</vt:lpstr>
      <vt:lpstr>本讲提纲</vt:lpstr>
      <vt:lpstr>流程控制之分支判断</vt:lpstr>
      <vt:lpstr>MIPS的实现方式</vt:lpstr>
      <vt:lpstr>分支条件测试的使用情况</vt:lpstr>
      <vt:lpstr>流程控制之“跳远”</vt:lpstr>
      <vt:lpstr>MIPS的实现方式</vt:lpstr>
      <vt:lpstr>流程控制之过程调用</vt:lpstr>
      <vt:lpstr>下一个主题是单周期MIPS通路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2013-10-18T04:54:00Z</dcterms:created>
  <dcterms:modified xsi:type="dcterms:W3CDTF">2023-09-18T05:14:07Z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3AB3F859501A4FFA831B5F550C0FB638</vt:lpwstr>
  </property>
  <property fmtid="{D5CDD505-2E9C-101B-9397-08002B2CF9AE}" pid="3" name="KSOProductBuildVer">
    <vt:lpwstr>2052-11.1.0.12313</vt:lpwstr>
  </property>
</Properties>
</file>