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46"/>
  </p:notesMasterIdLst>
  <p:sldIdLst>
    <p:sldId id="256" r:id="rId2"/>
    <p:sldId id="6838" r:id="rId3"/>
    <p:sldId id="6830" r:id="rId4"/>
    <p:sldId id="507" r:id="rId5"/>
    <p:sldId id="508" r:id="rId6"/>
    <p:sldId id="509" r:id="rId7"/>
    <p:sldId id="503" r:id="rId8"/>
    <p:sldId id="504" r:id="rId9"/>
    <p:sldId id="505" r:id="rId10"/>
    <p:sldId id="506" r:id="rId11"/>
    <p:sldId id="6831" r:id="rId12"/>
    <p:sldId id="870" r:id="rId13"/>
    <p:sldId id="871" r:id="rId14"/>
    <p:sldId id="876" r:id="rId15"/>
    <p:sldId id="877" r:id="rId16"/>
    <p:sldId id="878" r:id="rId17"/>
    <p:sldId id="879" r:id="rId18"/>
    <p:sldId id="6835" r:id="rId19"/>
    <p:sldId id="882" r:id="rId20"/>
    <p:sldId id="883" r:id="rId21"/>
    <p:sldId id="6829" r:id="rId22"/>
    <p:sldId id="886" r:id="rId23"/>
    <p:sldId id="887" r:id="rId24"/>
    <p:sldId id="890" r:id="rId25"/>
    <p:sldId id="891" r:id="rId26"/>
    <p:sldId id="892" r:id="rId27"/>
    <p:sldId id="6836" r:id="rId28"/>
    <p:sldId id="894" r:id="rId29"/>
    <p:sldId id="895" r:id="rId30"/>
    <p:sldId id="896" r:id="rId31"/>
    <p:sldId id="6837" r:id="rId32"/>
    <p:sldId id="897" r:id="rId33"/>
    <p:sldId id="898" r:id="rId34"/>
    <p:sldId id="899" r:id="rId35"/>
    <p:sldId id="900" r:id="rId36"/>
    <p:sldId id="901" r:id="rId37"/>
    <p:sldId id="904" r:id="rId38"/>
    <p:sldId id="906" r:id="rId39"/>
    <p:sldId id="908" r:id="rId40"/>
    <p:sldId id="909" r:id="rId41"/>
    <p:sldId id="910" r:id="rId42"/>
    <p:sldId id="911" r:id="rId43"/>
    <p:sldId id="912" r:id="rId44"/>
    <p:sldId id="6828" r:id="rId45"/>
  </p:sldIdLst>
  <p:sldSz cx="9144000" cy="6858000" type="screen4x3"/>
  <p:notesSz cx="6858000" cy="9144000"/>
  <p:embeddedFontLst>
    <p:embeddedFont>
      <p:font typeface="Garamond" panose="02020404030301010803" pitchFamily="18" charset="0"/>
      <p:regular r:id="rId47"/>
      <p:bold r:id="rId48"/>
      <p:italic r:id="rId49"/>
    </p:embeddedFont>
    <p:embeddedFont>
      <p:font typeface="华文行楷" panose="02010800040101010101" pitchFamily="2" charset="-122"/>
      <p:regular r:id="rId50"/>
    </p:embeddedFont>
    <p:embeddedFont>
      <p:font typeface="楷体" panose="02010609060101010101" pitchFamily="49" charset="-122"/>
      <p:regular r:id="rId51"/>
    </p:embeddedFont>
    <p:embeddedFont>
      <p:font typeface="微软雅黑" panose="020B0503020204020204" pitchFamily="34" charset="-122"/>
      <p:regular r:id="rId52"/>
      <p:bold r:id="rId53"/>
    </p:embeddedFont>
    <p:embeddedFont>
      <p:font typeface="Calibri" panose="020F0502020204030204" pitchFamily="34" charset="0"/>
      <p:regular r:id="rId54"/>
      <p:bold r:id="rId55"/>
      <p:italic r:id="rId56"/>
      <p:boldItalic r:id="rId57"/>
    </p:embeddedFont>
    <p:embeddedFont>
      <p:font typeface="Comic Sans MS" panose="030F0702030302020204" pitchFamily="66" charset="0"/>
      <p:regular r:id="rId58"/>
      <p:bold r:id="rId59"/>
      <p:italic r:id="rId60"/>
      <p:boldItalic r:id="rId61"/>
    </p:embeddedFont>
    <p:embeddedFont>
      <p:font typeface="MS PGothic" panose="020B0600070205080204" pitchFamily="34" charset="-128"/>
      <p:regular r:id="rId62"/>
    </p:embeddedFont>
    <p:embeddedFont>
      <p:font typeface="Tw Cen MT" panose="020B0602020104020603" pitchFamily="34" charset="0"/>
      <p:regular r:id="rId63"/>
      <p:bold r:id="rId64"/>
      <p:italic r:id="rId65"/>
      <p:boldItalic r:id="rId66"/>
    </p:embeddedFont>
  </p:embeddedFontLst>
  <p:custDataLst>
    <p:tags r:id="rId67"/>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2882">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754" autoAdjust="0"/>
  </p:normalViewPr>
  <p:slideViewPr>
    <p:cSldViewPr snapToGrid="0">
      <p:cViewPr varScale="1">
        <p:scale>
          <a:sx n="103" d="100"/>
          <a:sy n="103" d="100"/>
        </p:scale>
        <p:origin x="1968" y="102"/>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FABDBD-A15D-4120-AC7D-6B6EC1163407}" type="slidenum">
              <a:rPr lang="en-US" altLang="en-US" smtClean="0"/>
              <a:t>42</a:t>
            </a:fld>
            <a:endParaRPr lang="en-US" altLang="en-US"/>
          </a:p>
        </p:txBody>
      </p:sp>
    </p:spTree>
    <p:extLst>
      <p:ext uri="{BB962C8B-B14F-4D97-AF65-F5344CB8AC3E}">
        <p14:creationId xmlns:p14="http://schemas.microsoft.com/office/powerpoint/2010/main" val="2436871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44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ECC7C5B-3E53-4FC9-8CFA-97B437BFD0F9}"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1962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B02517E1-A7E3-40F2-B407-DE414826B635}" type="slidenum">
              <a:rPr lang="en-US" altLang="zh-CN" smtClean="0"/>
              <a:pPr/>
              <a:t>4</a:t>
            </a:fld>
            <a:endParaRPr lang="en-US" altLang="zh-CN"/>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2CE899F4-8B7C-4E28-877F-BD4FFBEC02CA}" type="slidenum">
              <a:rPr lang="en-US" altLang="zh-CN" smtClean="0"/>
              <a:pPr/>
              <a:t>5</a:t>
            </a:fld>
            <a:endParaRPr lang="en-US" altLang="zh-CN"/>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4C29C425-5FB2-475A-AB13-0E1753C0625D}" type="slidenum">
              <a:rPr lang="en-US" altLang="zh-CN" smtClean="0"/>
              <a:pPr/>
              <a:t>6</a:t>
            </a:fld>
            <a:endParaRPr lang="en-US" altLang="zh-CN"/>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DFCF2C3C-1156-4053-A14A-2EE1A0196188}" type="slidenum">
              <a:rPr lang="en-US" altLang="zh-CN" smtClean="0"/>
              <a:pPr/>
              <a:t>7</a:t>
            </a:fld>
            <a:endParaRPr lang="en-US" altLang="zh-CN"/>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C0B31737-61BC-446A-96DD-CF10B7B0ACE6}" type="slidenum">
              <a:rPr lang="en-US" altLang="zh-CN" smtClean="0"/>
              <a:pPr/>
              <a:t>8</a:t>
            </a:fld>
            <a:endParaRPr lang="en-US" altLang="zh-CN"/>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FBC6E321-B0F6-4154-8DDE-C4CD7F318C5C}" type="slidenum">
              <a:rPr lang="en-US" altLang="zh-CN" smtClean="0"/>
              <a:pPr/>
              <a:t>9</a:t>
            </a:fld>
            <a:endParaRPr lang="en-US" altLang="zh-CN"/>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ECC7C5B-3E53-4FC9-8CFA-97B437BFD0F9}" type="slidenum">
              <a:rPr lang="en-US" altLang="zh-CN" smtClean="0"/>
              <a:pPr>
                <a:defRPr/>
              </a:pPr>
              <a:t>10</a:t>
            </a:fld>
            <a:endParaRPr lang="en-US" altLang="zh-CN"/>
          </a:p>
        </p:txBody>
      </p:sp>
    </p:spTree>
    <p:extLst>
      <p:ext uri="{BB962C8B-B14F-4D97-AF65-F5344CB8AC3E}">
        <p14:creationId xmlns:p14="http://schemas.microsoft.com/office/powerpoint/2010/main" val="57763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
        <p:nvSpPr>
          <p:cNvPr id="4" name="Rectangle 12"/>
          <p:cNvSpPr>
            <a:spLocks noGrp="1" noChangeArrowheads="1"/>
          </p:cNvSpPr>
          <p:nvPr>
            <p:ph type="sldNum" sz="quarter" idx="4"/>
          </p:nvPr>
        </p:nvSpPr>
        <p:spPr bwMode="auto">
          <a:xfrm>
            <a:off x="8458199" y="6528330"/>
            <a:ext cx="511175"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1200" b="0">
                <a:latin typeface="+mn-lt"/>
                <a:cs typeface="Arial" panose="020B0604020202020204" pitchFamily="34" charset="0"/>
              </a:defRPr>
            </a:lvl1pPr>
          </a:lstStyle>
          <a:p>
            <a:fld id="{EB9224A2-87F1-4916-BEAB-472D0D37C46F}" type="slidenum">
              <a:rPr lang="en-US" altLang="en-US" smtClean="0"/>
              <a:pPr/>
              <a:t>‹#›</a:t>
            </a:fld>
            <a:endParaRPr lang="en-US"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12"/>
          <p:cNvSpPr>
            <a:spLocks noGrp="1" noChangeArrowheads="1"/>
          </p:cNvSpPr>
          <p:nvPr>
            <p:ph type="sldNum" sz="quarter" idx="4"/>
          </p:nvPr>
        </p:nvSpPr>
        <p:spPr bwMode="auto">
          <a:xfrm>
            <a:off x="8458199" y="6528330"/>
            <a:ext cx="511175"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1200" b="0">
                <a:latin typeface="+mn-lt"/>
                <a:cs typeface="Arial" panose="020B0604020202020204" pitchFamily="34" charset="0"/>
              </a:defRPr>
            </a:lvl1pPr>
          </a:lstStyle>
          <a:p>
            <a:fld id="{EB9224A2-87F1-4916-BEAB-472D0D37C46F}" type="slidenum">
              <a:rPr lang="en-US" altLang="en-US" smtClean="0"/>
              <a:pPr/>
              <a:t>‹#›</a:t>
            </a:fld>
            <a:endParaRPr lang="en-US"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6" name="Rectangle 12"/>
          <p:cNvSpPr>
            <a:spLocks noGrp="1" noChangeArrowheads="1"/>
          </p:cNvSpPr>
          <p:nvPr>
            <p:ph type="sldNum" sz="quarter" idx="4"/>
          </p:nvPr>
        </p:nvSpPr>
        <p:spPr bwMode="auto">
          <a:xfrm>
            <a:off x="8458199" y="6528330"/>
            <a:ext cx="511175"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1200" b="0">
                <a:latin typeface="+mn-lt"/>
                <a:cs typeface="Arial" panose="020B0604020202020204" pitchFamily="34" charset="0"/>
              </a:defRPr>
            </a:lvl1pPr>
          </a:lstStyle>
          <a:p>
            <a:fld id="{EB9224A2-87F1-4916-BEAB-472D0D37C46F}" type="slidenum">
              <a:rPr lang="en-US" altLang="en-US" smtClean="0"/>
              <a:pPr/>
              <a:t>‹#›</a:t>
            </a:fld>
            <a:endParaRPr lang="en-US"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12"/>
          <p:cNvSpPr>
            <a:spLocks noGrp="1" noChangeArrowheads="1"/>
          </p:cNvSpPr>
          <p:nvPr>
            <p:ph type="sldNum" sz="quarter" idx="4"/>
          </p:nvPr>
        </p:nvSpPr>
        <p:spPr bwMode="auto">
          <a:xfrm>
            <a:off x="8458199" y="6528330"/>
            <a:ext cx="511175"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1200" b="0">
                <a:latin typeface="+mn-lt"/>
                <a:cs typeface="Arial" panose="020B0604020202020204" pitchFamily="34" charset="0"/>
              </a:defRPr>
            </a:lvl1pPr>
          </a:lstStyle>
          <a:p>
            <a:fld id="{EB9224A2-87F1-4916-BEAB-472D0D37C46F}" type="slidenum">
              <a:rPr lang="en-US" altLang="en-US" smtClean="0"/>
              <a:pPr/>
              <a:t>‹#›</a:t>
            </a:fld>
            <a:endParaRPr lang="en-US"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6" name="Rectangle 12"/>
          <p:cNvSpPr>
            <a:spLocks noGrp="1" noChangeArrowheads="1"/>
          </p:cNvSpPr>
          <p:nvPr>
            <p:ph type="sldNum" sz="quarter" idx="4"/>
          </p:nvPr>
        </p:nvSpPr>
        <p:spPr bwMode="auto">
          <a:xfrm>
            <a:off x="8458199" y="6528330"/>
            <a:ext cx="511175"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1200" b="0">
                <a:latin typeface="+mn-lt"/>
                <a:cs typeface="Arial" panose="020B0604020202020204" pitchFamily="34" charset="0"/>
              </a:defRPr>
            </a:lvl1pPr>
          </a:lstStyle>
          <a:p>
            <a:fld id="{EB9224A2-87F1-4916-BEAB-472D0D37C46F}" type="slidenum">
              <a:rPr lang="en-US" altLang="en-US" smtClean="0"/>
              <a:pPr/>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dirty="0" smtClean="0"/>
              <a:t>5</a:t>
            </a:r>
            <a:r>
              <a:rPr lang="en-US" altLang="zh-CN" sz="3600" dirty="0"/>
              <a:t>. </a:t>
            </a:r>
            <a:r>
              <a:rPr lang="zh-CN" altLang="en-US" sz="3600" dirty="0"/>
              <a:t>流水线基础</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6D5C45-6644-4570-9428-94D06F8874A3}"/>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smtClean="0">
                <a:solidFill>
                  <a:srgbClr val="FF0000"/>
                </a:solidFill>
                <a:latin typeface="Tw Cen MT" panose="020B0602020104020603" pitchFamily="34" charset="0"/>
              </a:rPr>
              <a:t>The contents of the slides </a:t>
            </a:r>
            <a:r>
              <a:rPr lang="en-US" altLang="zh-CN" sz="1400" dirty="0">
                <a:solidFill>
                  <a:srgbClr val="FF0000"/>
                </a:solidFill>
                <a:latin typeface="Tw Cen MT" panose="020B0602020104020603" pitchFamily="34" charset="0"/>
              </a:rPr>
              <a:t>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8" name="Rectangle 4"/>
          <p:cNvSpPr>
            <a:spLocks noChangeArrowheads="1"/>
          </p:cNvSpPr>
          <p:nvPr/>
        </p:nvSpPr>
        <p:spPr bwMode="auto">
          <a:xfrm>
            <a:off x="514350" y="1110725"/>
            <a:ext cx="4635500" cy="4981591"/>
          </a:xfrm>
          <a:prstGeom prst="rect">
            <a:avLst/>
          </a:prstGeom>
          <a:noFill/>
          <a:ln w="12700">
            <a:noFill/>
            <a:miter lim="800000"/>
            <a:headEnd/>
            <a:tailEnd/>
          </a:ln>
        </p:spPr>
        <p:txBody>
          <a:bodyPr lIns="90488" tIns="44450" rIns="90488" bIns="44450"/>
          <a:lstStyle/>
          <a:p>
            <a:pPr marL="358775" indent="-358775" algn="l">
              <a:spcBef>
                <a:spcPts val="600"/>
              </a:spcBef>
              <a:spcAft>
                <a:spcPts val="600"/>
              </a:spcAft>
              <a:buClr>
                <a:schemeClr val="tx1"/>
              </a:buClr>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流水线</a:t>
            </a:r>
            <a:r>
              <a:rPr lang="zh-CN" altLang="en-US" sz="2400" b="0" dirty="0">
                <a:solidFill>
                  <a:srgbClr val="FF0000"/>
                </a:solidFill>
                <a:latin typeface="微软雅黑" panose="020B0503020204020204" pitchFamily="34" charset="-122"/>
                <a:ea typeface="微软雅黑" panose="020B0503020204020204" pitchFamily="34" charset="-122"/>
              </a:rPr>
              <a:t>不能缩短单个任务的响应时间</a:t>
            </a:r>
            <a:r>
              <a:rPr lang="zh-CN" altLang="en-US" sz="2400" b="0" dirty="0">
                <a:latin typeface="微软雅黑" panose="020B0503020204020204" pitchFamily="34" charset="-122"/>
                <a:ea typeface="微软雅黑" panose="020B0503020204020204" pitchFamily="34" charset="-122"/>
              </a:rPr>
              <a:t>，但</a:t>
            </a:r>
            <a:r>
              <a:rPr lang="zh-CN" altLang="en-US" sz="2400" b="0" dirty="0">
                <a:solidFill>
                  <a:srgbClr val="FF0000"/>
                </a:solidFill>
                <a:latin typeface="微软雅黑" panose="020B0503020204020204" pitchFamily="34" charset="-122"/>
                <a:ea typeface="微软雅黑" panose="020B0503020204020204" pitchFamily="34" charset="-122"/>
              </a:rPr>
              <a:t>可以提高吞吐率</a:t>
            </a:r>
            <a:r>
              <a:rPr lang="zh-CN" altLang="en-US" sz="2400" b="0" dirty="0">
                <a:latin typeface="微软雅黑" panose="020B0503020204020204" pitchFamily="34" charset="-122"/>
                <a:ea typeface="微软雅黑" panose="020B0503020204020204" pitchFamily="34" charset="-122"/>
              </a:rPr>
              <a:t>；</a:t>
            </a:r>
            <a:endParaRPr lang="en-US" altLang="zh-CN" sz="2400" b="0" dirty="0">
              <a:latin typeface="微软雅黑" panose="020B0503020204020204" pitchFamily="34" charset="-122"/>
              <a:ea typeface="微软雅黑" panose="020B0503020204020204" pitchFamily="34" charset="-122"/>
            </a:endParaRPr>
          </a:p>
          <a:p>
            <a:pPr marL="358775" indent="-358775">
              <a:spcBef>
                <a:spcPts val="600"/>
              </a:spcBef>
              <a:spcAft>
                <a:spcPts val="600"/>
              </a:spcAft>
              <a:buClr>
                <a:schemeClr val="tx1"/>
              </a:buClr>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流水线速度</a:t>
            </a:r>
            <a:r>
              <a:rPr lang="zh-CN" altLang="en-US" sz="2400" b="0" dirty="0">
                <a:solidFill>
                  <a:srgbClr val="FF0000"/>
                </a:solidFill>
                <a:latin typeface="微软雅黑" panose="020B0503020204020204" pitchFamily="34" charset="-122"/>
                <a:ea typeface="微软雅黑" panose="020B0503020204020204" pitchFamily="34" charset="-122"/>
              </a:rPr>
              <a:t>受限于最慢流水站的速度</a:t>
            </a:r>
            <a:r>
              <a:rPr lang="zh-CN" altLang="en-US" sz="2400" b="0" dirty="0">
                <a:latin typeface="微软雅黑" panose="020B0503020204020204" pitchFamily="34" charset="-122"/>
                <a:ea typeface="微软雅黑" panose="020B0503020204020204" pitchFamily="34" charset="-122"/>
              </a:rPr>
              <a:t>；</a:t>
            </a:r>
          </a:p>
          <a:p>
            <a:pPr marL="358775" indent="-358775">
              <a:spcBef>
                <a:spcPts val="600"/>
              </a:spcBef>
              <a:spcAft>
                <a:spcPts val="600"/>
              </a:spcAft>
              <a:buClr>
                <a:schemeClr val="tx1"/>
              </a:buClr>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流水线中多个任务是</a:t>
            </a:r>
            <a:r>
              <a:rPr lang="zh-CN" altLang="en-US" sz="2400" b="0" dirty="0">
                <a:solidFill>
                  <a:srgbClr val="FF0000"/>
                </a:solidFill>
                <a:latin typeface="微软雅黑" panose="020B0503020204020204" pitchFamily="34" charset="-122"/>
                <a:ea typeface="微软雅黑" panose="020B0503020204020204" pitchFamily="34" charset="-122"/>
              </a:rPr>
              <a:t>并行处理</a:t>
            </a:r>
            <a:r>
              <a:rPr lang="zh-CN" altLang="en-US" sz="2400" b="0" dirty="0" smtClean="0">
                <a:latin typeface="微软雅黑" panose="020B0503020204020204" pitchFamily="34" charset="-122"/>
                <a:ea typeface="微软雅黑" panose="020B0503020204020204" pitchFamily="34" charset="-122"/>
              </a:rPr>
              <a:t>的，且</a:t>
            </a:r>
            <a:r>
              <a:rPr lang="zh-CN" altLang="en-US" sz="2400" b="0" dirty="0" smtClean="0">
                <a:solidFill>
                  <a:srgbClr val="FF0000"/>
                </a:solidFill>
                <a:latin typeface="微软雅黑" panose="020B0503020204020204" pitchFamily="34" charset="-122"/>
                <a:ea typeface="微软雅黑" panose="020B0503020204020204" pitchFamily="34" charset="-122"/>
              </a:rPr>
              <a:t>处于不同的处理阶段</a:t>
            </a:r>
            <a:r>
              <a:rPr lang="zh-CN" altLang="en-US" sz="2400" b="0" dirty="0" smtClean="0">
                <a:latin typeface="微软雅黑" panose="020B0503020204020204" pitchFamily="34" charset="-122"/>
                <a:ea typeface="微软雅黑" panose="020B0503020204020204" pitchFamily="34" charset="-122"/>
              </a:rPr>
              <a:t>；</a:t>
            </a:r>
            <a:endParaRPr lang="zh-CN" altLang="en-US" sz="2400" b="0" dirty="0">
              <a:latin typeface="微软雅黑" panose="020B0503020204020204" pitchFamily="34" charset="-122"/>
              <a:ea typeface="微软雅黑" panose="020B0503020204020204" pitchFamily="34" charset="-122"/>
            </a:endParaRPr>
          </a:p>
          <a:p>
            <a:pPr marL="358775" indent="-358775">
              <a:spcBef>
                <a:spcPts val="600"/>
              </a:spcBef>
              <a:spcAft>
                <a:spcPts val="600"/>
              </a:spcAft>
              <a:buClr>
                <a:schemeClr val="tx1"/>
              </a:buClr>
              <a:buFont typeface="Arial" panose="020B0604020202020204" pitchFamily="34" charset="0"/>
              <a:buChar char="•"/>
            </a:pPr>
            <a:r>
              <a:rPr lang="zh-CN" altLang="en-US" sz="2400" b="0" dirty="0" smtClean="0">
                <a:latin typeface="微软雅黑" panose="020B0503020204020204" pitchFamily="34" charset="-122"/>
                <a:ea typeface="微软雅黑" panose="020B0503020204020204" pitchFamily="34" charset="-122"/>
              </a:rPr>
              <a:t>理想的加速比 </a:t>
            </a:r>
            <a:r>
              <a:rPr lang="en-US" altLang="zh-CN" sz="2400" b="0" dirty="0" smtClean="0">
                <a:latin typeface="微软雅黑" panose="020B0503020204020204" pitchFamily="34" charset="-122"/>
                <a:ea typeface="微软雅黑" panose="020B0503020204020204" pitchFamily="34" charset="-122"/>
              </a:rPr>
              <a:t>≈ </a:t>
            </a:r>
            <a:r>
              <a:rPr lang="zh-CN" altLang="en-US" sz="2400" b="0" dirty="0">
                <a:latin typeface="微软雅黑" panose="020B0503020204020204" pitchFamily="34" charset="-122"/>
                <a:ea typeface="微软雅黑" panose="020B0503020204020204" pitchFamily="34" charset="-122"/>
              </a:rPr>
              <a:t>流水站数</a:t>
            </a:r>
          </a:p>
          <a:p>
            <a:pPr marL="584835" lvl="1" indent="-330835" eaLnBrk="0" hangingPunct="0">
              <a:spcBef>
                <a:spcPts val="600"/>
              </a:spcBef>
              <a:spcAft>
                <a:spcPts val="600"/>
              </a:spcAft>
              <a:buClr>
                <a:srgbClr val="151F36"/>
              </a:buClr>
              <a:buSzPct val="100000"/>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流水</a:t>
            </a:r>
            <a:r>
              <a:rPr lang="zh-CN" altLang="en-US" sz="2000" b="0" spc="5" dirty="0" smtClean="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站的速度</a:t>
            </a: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不匹配</a:t>
            </a:r>
          </a:p>
          <a:p>
            <a:pPr marL="584835" lvl="1" indent="-330835" eaLnBrk="0" hangingPunct="0">
              <a:spcBef>
                <a:spcPts val="600"/>
              </a:spcBef>
              <a:spcAft>
                <a:spcPts val="600"/>
              </a:spcAft>
              <a:buClr>
                <a:srgbClr val="151F36"/>
              </a:buClr>
              <a:buSzPct val="100000"/>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流水线“填充”和“排空”时间</a:t>
            </a:r>
            <a:endPar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SzPct val="100000"/>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其它干扰流水线的因素</a:t>
            </a:r>
          </a:p>
          <a:p>
            <a:pPr marL="358775" indent="-358775" algn="l">
              <a:spcBef>
                <a:spcPts val="600"/>
              </a:spcBef>
              <a:spcAft>
                <a:spcPts val="600"/>
              </a:spcAft>
              <a:buClr>
                <a:schemeClr val="tx1"/>
              </a:buClr>
              <a:buFont typeface="Arial" panose="020B0604020202020204" pitchFamily="34" charset="0"/>
              <a:buChar char="•"/>
            </a:pPr>
            <a:endParaRPr lang="zh-CN" altLang="en-US" sz="2400" b="0" dirty="0">
              <a:latin typeface="微软雅黑" panose="020B0503020204020204" pitchFamily="34" charset="-122"/>
              <a:ea typeface="微软雅黑" panose="020B0503020204020204" pitchFamily="34" charset="-122"/>
            </a:endParaRPr>
          </a:p>
        </p:txBody>
      </p:sp>
      <p:grpSp>
        <p:nvGrpSpPr>
          <p:cNvPr id="16387" name="Group 17"/>
          <p:cNvGrpSpPr>
            <a:grpSpLocks/>
          </p:cNvGrpSpPr>
          <p:nvPr/>
        </p:nvGrpSpPr>
        <p:grpSpPr bwMode="auto">
          <a:xfrm>
            <a:off x="5281613" y="2227263"/>
            <a:ext cx="3490912" cy="2641600"/>
            <a:chOff x="1136" y="1844"/>
            <a:chExt cx="2199" cy="1848"/>
          </a:xfrm>
        </p:grpSpPr>
        <p:grpSp>
          <p:nvGrpSpPr>
            <p:cNvPr id="16416" name="Group 18"/>
            <p:cNvGrpSpPr>
              <a:grpSpLocks/>
            </p:cNvGrpSpPr>
            <p:nvPr/>
          </p:nvGrpSpPr>
          <p:grpSpPr bwMode="auto">
            <a:xfrm>
              <a:off x="1136" y="1844"/>
              <a:ext cx="967" cy="448"/>
              <a:chOff x="1136" y="1844"/>
              <a:chExt cx="967" cy="448"/>
            </a:xfrm>
          </p:grpSpPr>
          <p:grpSp>
            <p:nvGrpSpPr>
              <p:cNvPr id="16474" name="Group 19"/>
              <p:cNvGrpSpPr>
                <a:grpSpLocks/>
              </p:cNvGrpSpPr>
              <p:nvPr/>
            </p:nvGrpSpPr>
            <p:grpSpPr bwMode="auto">
              <a:xfrm>
                <a:off x="1136" y="1844"/>
                <a:ext cx="305" cy="448"/>
                <a:chOff x="1136" y="1844"/>
                <a:chExt cx="305" cy="448"/>
              </a:xfrm>
            </p:grpSpPr>
            <p:grpSp>
              <p:nvGrpSpPr>
                <p:cNvPr id="16488" name="Group 20"/>
                <p:cNvGrpSpPr>
                  <a:grpSpLocks/>
                </p:cNvGrpSpPr>
                <p:nvPr/>
              </p:nvGrpSpPr>
              <p:grpSpPr bwMode="auto">
                <a:xfrm>
                  <a:off x="1136" y="1844"/>
                  <a:ext cx="305" cy="448"/>
                  <a:chOff x="1136" y="1844"/>
                  <a:chExt cx="305" cy="448"/>
                </a:xfrm>
              </p:grpSpPr>
              <p:sp>
                <p:nvSpPr>
                  <p:cNvPr id="16490" name="AutoShape 21"/>
                  <p:cNvSpPr>
                    <a:spLocks noChangeArrowheads="1"/>
                  </p:cNvSpPr>
                  <p:nvPr/>
                </p:nvSpPr>
                <p:spPr bwMode="auto">
                  <a:xfrm>
                    <a:off x="1136" y="19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91" name="AutoShape 22"/>
                  <p:cNvSpPr>
                    <a:spLocks noChangeArrowheads="1"/>
                  </p:cNvSpPr>
                  <p:nvPr/>
                </p:nvSpPr>
                <p:spPr bwMode="auto">
                  <a:xfrm>
                    <a:off x="1206" y="18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89" name="AutoShape 23"/>
                <p:cNvSpPr>
                  <a:spLocks noChangeArrowheads="1"/>
                </p:cNvSpPr>
                <p:nvPr/>
              </p:nvSpPr>
              <p:spPr bwMode="auto">
                <a:xfrm>
                  <a:off x="1198" y="19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6475" name="Group 24"/>
              <p:cNvGrpSpPr>
                <a:grpSpLocks/>
              </p:cNvGrpSpPr>
              <p:nvPr/>
            </p:nvGrpSpPr>
            <p:grpSpPr bwMode="auto">
              <a:xfrm>
                <a:off x="1437" y="1844"/>
                <a:ext cx="378" cy="448"/>
                <a:chOff x="1437" y="1844"/>
                <a:chExt cx="378" cy="448"/>
              </a:xfrm>
            </p:grpSpPr>
            <p:grpSp>
              <p:nvGrpSpPr>
                <p:cNvPr id="16483" name="Group 25"/>
                <p:cNvGrpSpPr>
                  <a:grpSpLocks/>
                </p:cNvGrpSpPr>
                <p:nvPr/>
              </p:nvGrpSpPr>
              <p:grpSpPr bwMode="auto">
                <a:xfrm>
                  <a:off x="1437" y="1844"/>
                  <a:ext cx="378" cy="448"/>
                  <a:chOff x="1437" y="1844"/>
                  <a:chExt cx="378" cy="448"/>
                </a:xfrm>
              </p:grpSpPr>
              <p:sp>
                <p:nvSpPr>
                  <p:cNvPr id="16486" name="AutoShape 26"/>
                  <p:cNvSpPr>
                    <a:spLocks noChangeArrowheads="1"/>
                  </p:cNvSpPr>
                  <p:nvPr/>
                </p:nvSpPr>
                <p:spPr bwMode="auto">
                  <a:xfrm>
                    <a:off x="1437" y="19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87" name="AutoShape 27"/>
                  <p:cNvSpPr>
                    <a:spLocks noChangeArrowheads="1"/>
                  </p:cNvSpPr>
                  <p:nvPr/>
                </p:nvSpPr>
                <p:spPr bwMode="auto">
                  <a:xfrm>
                    <a:off x="1523" y="18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84" name="Oval 28"/>
                <p:cNvSpPr>
                  <a:spLocks noChangeArrowheads="1"/>
                </p:cNvSpPr>
                <p:nvPr/>
              </p:nvSpPr>
              <p:spPr bwMode="auto">
                <a:xfrm>
                  <a:off x="1552" y="1880"/>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6485" name="AutoShape 29"/>
                <p:cNvSpPr>
                  <a:spLocks noChangeArrowheads="1"/>
                </p:cNvSpPr>
                <p:nvPr/>
              </p:nvSpPr>
              <p:spPr bwMode="auto">
                <a:xfrm>
                  <a:off x="1484" y="20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76" name="Freeform 30"/>
              <p:cNvSpPr>
                <a:spLocks/>
              </p:cNvSpPr>
              <p:nvPr/>
            </p:nvSpPr>
            <p:spPr bwMode="auto">
              <a:xfrm>
                <a:off x="2001" y="20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6477" name="Rectangle 31"/>
              <p:cNvSpPr>
                <a:spLocks noChangeArrowheads="1"/>
              </p:cNvSpPr>
              <p:nvPr/>
            </p:nvSpPr>
            <p:spPr bwMode="auto">
              <a:xfrm>
                <a:off x="1997" y="207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78" name="Rectangle 32"/>
              <p:cNvSpPr>
                <a:spLocks noChangeArrowheads="1"/>
              </p:cNvSpPr>
              <p:nvPr/>
            </p:nvSpPr>
            <p:spPr bwMode="auto">
              <a:xfrm>
                <a:off x="2004" y="215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79" name="Rectangle 33"/>
              <p:cNvSpPr>
                <a:spLocks noChangeArrowheads="1"/>
              </p:cNvSpPr>
              <p:nvPr/>
            </p:nvSpPr>
            <p:spPr bwMode="auto">
              <a:xfrm>
                <a:off x="1821" y="215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6480" name="Group 34"/>
              <p:cNvGrpSpPr>
                <a:grpSpLocks/>
              </p:cNvGrpSpPr>
              <p:nvPr/>
            </p:nvGrpSpPr>
            <p:grpSpPr bwMode="auto">
              <a:xfrm>
                <a:off x="1819" y="1901"/>
                <a:ext cx="194" cy="364"/>
                <a:chOff x="1819" y="1901"/>
                <a:chExt cx="194" cy="364"/>
              </a:xfrm>
            </p:grpSpPr>
            <p:sp>
              <p:nvSpPr>
                <p:cNvPr id="16481" name="Oval 35"/>
                <p:cNvSpPr>
                  <a:spLocks noChangeArrowheads="1"/>
                </p:cNvSpPr>
                <p:nvPr/>
              </p:nvSpPr>
              <p:spPr bwMode="auto">
                <a:xfrm>
                  <a:off x="1895" y="1901"/>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6482" name="Freeform 36"/>
                <p:cNvSpPr>
                  <a:spLocks/>
                </p:cNvSpPr>
                <p:nvPr/>
              </p:nvSpPr>
              <p:spPr bwMode="auto">
                <a:xfrm>
                  <a:off x="1819" y="19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6417" name="Group 37"/>
            <p:cNvGrpSpPr>
              <a:grpSpLocks/>
            </p:cNvGrpSpPr>
            <p:nvPr/>
          </p:nvGrpSpPr>
          <p:grpSpPr bwMode="auto">
            <a:xfrm>
              <a:off x="1536" y="2308"/>
              <a:ext cx="967" cy="448"/>
              <a:chOff x="1536" y="2308"/>
              <a:chExt cx="967" cy="448"/>
            </a:xfrm>
          </p:grpSpPr>
          <p:grpSp>
            <p:nvGrpSpPr>
              <p:cNvPr id="16456" name="Group 38"/>
              <p:cNvGrpSpPr>
                <a:grpSpLocks/>
              </p:cNvGrpSpPr>
              <p:nvPr/>
            </p:nvGrpSpPr>
            <p:grpSpPr bwMode="auto">
              <a:xfrm>
                <a:off x="1536" y="2308"/>
                <a:ext cx="305" cy="448"/>
                <a:chOff x="1536" y="2308"/>
                <a:chExt cx="305" cy="448"/>
              </a:xfrm>
            </p:grpSpPr>
            <p:grpSp>
              <p:nvGrpSpPr>
                <p:cNvPr id="16470" name="Group 39"/>
                <p:cNvGrpSpPr>
                  <a:grpSpLocks/>
                </p:cNvGrpSpPr>
                <p:nvPr/>
              </p:nvGrpSpPr>
              <p:grpSpPr bwMode="auto">
                <a:xfrm>
                  <a:off x="1536" y="2308"/>
                  <a:ext cx="305" cy="448"/>
                  <a:chOff x="1536" y="2308"/>
                  <a:chExt cx="305" cy="448"/>
                </a:xfrm>
              </p:grpSpPr>
              <p:sp>
                <p:nvSpPr>
                  <p:cNvPr id="16472" name="AutoShape 40"/>
                  <p:cNvSpPr>
                    <a:spLocks noChangeArrowheads="1"/>
                  </p:cNvSpPr>
                  <p:nvPr/>
                </p:nvSpPr>
                <p:spPr bwMode="auto">
                  <a:xfrm>
                    <a:off x="1536" y="237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73" name="AutoShape 41"/>
                  <p:cNvSpPr>
                    <a:spLocks noChangeArrowheads="1"/>
                  </p:cNvSpPr>
                  <p:nvPr/>
                </p:nvSpPr>
                <p:spPr bwMode="auto">
                  <a:xfrm>
                    <a:off x="1606" y="230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71" name="AutoShape 42"/>
                <p:cNvSpPr>
                  <a:spLocks noChangeArrowheads="1"/>
                </p:cNvSpPr>
                <p:nvPr/>
              </p:nvSpPr>
              <p:spPr bwMode="auto">
                <a:xfrm>
                  <a:off x="1598" y="241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6457" name="Group 43"/>
              <p:cNvGrpSpPr>
                <a:grpSpLocks/>
              </p:cNvGrpSpPr>
              <p:nvPr/>
            </p:nvGrpSpPr>
            <p:grpSpPr bwMode="auto">
              <a:xfrm>
                <a:off x="1837" y="2308"/>
                <a:ext cx="378" cy="448"/>
                <a:chOff x="1837" y="2308"/>
                <a:chExt cx="378" cy="448"/>
              </a:xfrm>
            </p:grpSpPr>
            <p:grpSp>
              <p:nvGrpSpPr>
                <p:cNvPr id="16465" name="Group 44"/>
                <p:cNvGrpSpPr>
                  <a:grpSpLocks/>
                </p:cNvGrpSpPr>
                <p:nvPr/>
              </p:nvGrpSpPr>
              <p:grpSpPr bwMode="auto">
                <a:xfrm>
                  <a:off x="1837" y="2308"/>
                  <a:ext cx="378" cy="448"/>
                  <a:chOff x="1837" y="2308"/>
                  <a:chExt cx="378" cy="448"/>
                </a:xfrm>
              </p:grpSpPr>
              <p:sp>
                <p:nvSpPr>
                  <p:cNvPr id="16468" name="AutoShape 45"/>
                  <p:cNvSpPr>
                    <a:spLocks noChangeArrowheads="1"/>
                  </p:cNvSpPr>
                  <p:nvPr/>
                </p:nvSpPr>
                <p:spPr bwMode="auto">
                  <a:xfrm>
                    <a:off x="1837" y="237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69" name="AutoShape 46"/>
                  <p:cNvSpPr>
                    <a:spLocks noChangeArrowheads="1"/>
                  </p:cNvSpPr>
                  <p:nvPr/>
                </p:nvSpPr>
                <p:spPr bwMode="auto">
                  <a:xfrm>
                    <a:off x="1923" y="230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66" name="Oval 47"/>
                <p:cNvSpPr>
                  <a:spLocks noChangeArrowheads="1"/>
                </p:cNvSpPr>
                <p:nvPr/>
              </p:nvSpPr>
              <p:spPr bwMode="auto">
                <a:xfrm>
                  <a:off x="1952" y="234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6467" name="AutoShape 48"/>
                <p:cNvSpPr>
                  <a:spLocks noChangeArrowheads="1"/>
                </p:cNvSpPr>
                <p:nvPr/>
              </p:nvSpPr>
              <p:spPr bwMode="auto">
                <a:xfrm>
                  <a:off x="1884" y="255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58" name="Freeform 49"/>
              <p:cNvSpPr>
                <a:spLocks/>
              </p:cNvSpPr>
              <p:nvPr/>
            </p:nvSpPr>
            <p:spPr bwMode="auto">
              <a:xfrm>
                <a:off x="2401" y="253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6459" name="Rectangle 50"/>
              <p:cNvSpPr>
                <a:spLocks noChangeArrowheads="1"/>
              </p:cNvSpPr>
              <p:nvPr/>
            </p:nvSpPr>
            <p:spPr bwMode="auto">
              <a:xfrm>
                <a:off x="2397" y="2537"/>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60" name="Rectangle 51"/>
              <p:cNvSpPr>
                <a:spLocks noChangeArrowheads="1"/>
              </p:cNvSpPr>
              <p:nvPr/>
            </p:nvSpPr>
            <p:spPr bwMode="auto">
              <a:xfrm>
                <a:off x="2404" y="2618"/>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61" name="Rectangle 52"/>
              <p:cNvSpPr>
                <a:spLocks noChangeArrowheads="1"/>
              </p:cNvSpPr>
              <p:nvPr/>
            </p:nvSpPr>
            <p:spPr bwMode="auto">
              <a:xfrm>
                <a:off x="2221" y="2618"/>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6462" name="Group 53"/>
              <p:cNvGrpSpPr>
                <a:grpSpLocks/>
              </p:cNvGrpSpPr>
              <p:nvPr/>
            </p:nvGrpSpPr>
            <p:grpSpPr bwMode="auto">
              <a:xfrm>
                <a:off x="2219" y="2365"/>
                <a:ext cx="194" cy="364"/>
                <a:chOff x="2219" y="2365"/>
                <a:chExt cx="194" cy="364"/>
              </a:xfrm>
            </p:grpSpPr>
            <p:sp>
              <p:nvSpPr>
                <p:cNvPr id="16463" name="Oval 54"/>
                <p:cNvSpPr>
                  <a:spLocks noChangeArrowheads="1"/>
                </p:cNvSpPr>
                <p:nvPr/>
              </p:nvSpPr>
              <p:spPr bwMode="auto">
                <a:xfrm>
                  <a:off x="2295" y="236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6464" name="Freeform 55"/>
                <p:cNvSpPr>
                  <a:spLocks/>
                </p:cNvSpPr>
                <p:nvPr/>
              </p:nvSpPr>
              <p:spPr bwMode="auto">
                <a:xfrm>
                  <a:off x="2219" y="243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6418" name="Group 56"/>
            <p:cNvGrpSpPr>
              <a:grpSpLocks/>
            </p:cNvGrpSpPr>
            <p:nvPr/>
          </p:nvGrpSpPr>
          <p:grpSpPr bwMode="auto">
            <a:xfrm>
              <a:off x="1952" y="2796"/>
              <a:ext cx="967" cy="448"/>
              <a:chOff x="1952" y="2796"/>
              <a:chExt cx="967" cy="448"/>
            </a:xfrm>
          </p:grpSpPr>
          <p:grpSp>
            <p:nvGrpSpPr>
              <p:cNvPr id="16438" name="Group 57"/>
              <p:cNvGrpSpPr>
                <a:grpSpLocks/>
              </p:cNvGrpSpPr>
              <p:nvPr/>
            </p:nvGrpSpPr>
            <p:grpSpPr bwMode="auto">
              <a:xfrm>
                <a:off x="1952" y="2796"/>
                <a:ext cx="305" cy="448"/>
                <a:chOff x="1952" y="2796"/>
                <a:chExt cx="305" cy="448"/>
              </a:xfrm>
            </p:grpSpPr>
            <p:grpSp>
              <p:nvGrpSpPr>
                <p:cNvPr id="16452" name="Group 58"/>
                <p:cNvGrpSpPr>
                  <a:grpSpLocks/>
                </p:cNvGrpSpPr>
                <p:nvPr/>
              </p:nvGrpSpPr>
              <p:grpSpPr bwMode="auto">
                <a:xfrm>
                  <a:off x="1952" y="2796"/>
                  <a:ext cx="305" cy="448"/>
                  <a:chOff x="1952" y="2796"/>
                  <a:chExt cx="305" cy="448"/>
                </a:xfrm>
              </p:grpSpPr>
              <p:sp>
                <p:nvSpPr>
                  <p:cNvPr id="16454" name="AutoShape 59"/>
                  <p:cNvSpPr>
                    <a:spLocks noChangeArrowheads="1"/>
                  </p:cNvSpPr>
                  <p:nvPr/>
                </p:nvSpPr>
                <p:spPr bwMode="auto">
                  <a:xfrm>
                    <a:off x="1952" y="286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55" name="AutoShape 60"/>
                  <p:cNvSpPr>
                    <a:spLocks noChangeArrowheads="1"/>
                  </p:cNvSpPr>
                  <p:nvPr/>
                </p:nvSpPr>
                <p:spPr bwMode="auto">
                  <a:xfrm>
                    <a:off x="2022" y="2796"/>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53" name="AutoShape 61"/>
                <p:cNvSpPr>
                  <a:spLocks noChangeArrowheads="1"/>
                </p:cNvSpPr>
                <p:nvPr/>
              </p:nvSpPr>
              <p:spPr bwMode="auto">
                <a:xfrm>
                  <a:off x="2014" y="290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6439" name="Group 62"/>
              <p:cNvGrpSpPr>
                <a:grpSpLocks/>
              </p:cNvGrpSpPr>
              <p:nvPr/>
            </p:nvGrpSpPr>
            <p:grpSpPr bwMode="auto">
              <a:xfrm>
                <a:off x="2253" y="2796"/>
                <a:ext cx="378" cy="448"/>
                <a:chOff x="2253" y="2796"/>
                <a:chExt cx="378" cy="448"/>
              </a:xfrm>
            </p:grpSpPr>
            <p:grpSp>
              <p:nvGrpSpPr>
                <p:cNvPr id="16447" name="Group 63"/>
                <p:cNvGrpSpPr>
                  <a:grpSpLocks/>
                </p:cNvGrpSpPr>
                <p:nvPr/>
              </p:nvGrpSpPr>
              <p:grpSpPr bwMode="auto">
                <a:xfrm>
                  <a:off x="2253" y="2796"/>
                  <a:ext cx="378" cy="448"/>
                  <a:chOff x="2253" y="2796"/>
                  <a:chExt cx="378" cy="448"/>
                </a:xfrm>
              </p:grpSpPr>
              <p:sp>
                <p:nvSpPr>
                  <p:cNvPr id="16450" name="AutoShape 64"/>
                  <p:cNvSpPr>
                    <a:spLocks noChangeArrowheads="1"/>
                  </p:cNvSpPr>
                  <p:nvPr/>
                </p:nvSpPr>
                <p:spPr bwMode="auto">
                  <a:xfrm>
                    <a:off x="2253" y="286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51" name="AutoShape 65"/>
                  <p:cNvSpPr>
                    <a:spLocks noChangeArrowheads="1"/>
                  </p:cNvSpPr>
                  <p:nvPr/>
                </p:nvSpPr>
                <p:spPr bwMode="auto">
                  <a:xfrm>
                    <a:off x="2339" y="2796"/>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48" name="Oval 66"/>
                <p:cNvSpPr>
                  <a:spLocks noChangeArrowheads="1"/>
                </p:cNvSpPr>
                <p:nvPr/>
              </p:nvSpPr>
              <p:spPr bwMode="auto">
                <a:xfrm>
                  <a:off x="2368" y="2832"/>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6449" name="AutoShape 67"/>
                <p:cNvSpPr>
                  <a:spLocks noChangeArrowheads="1"/>
                </p:cNvSpPr>
                <p:nvPr/>
              </p:nvSpPr>
              <p:spPr bwMode="auto">
                <a:xfrm>
                  <a:off x="2300" y="304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40" name="Freeform 68"/>
              <p:cNvSpPr>
                <a:spLocks/>
              </p:cNvSpPr>
              <p:nvPr/>
            </p:nvSpPr>
            <p:spPr bwMode="auto">
              <a:xfrm>
                <a:off x="2817" y="302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6441" name="Rectangle 69"/>
              <p:cNvSpPr>
                <a:spLocks noChangeArrowheads="1"/>
              </p:cNvSpPr>
              <p:nvPr/>
            </p:nvSpPr>
            <p:spPr bwMode="auto">
              <a:xfrm>
                <a:off x="2813" y="3025"/>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42" name="Rectangle 70"/>
              <p:cNvSpPr>
                <a:spLocks noChangeArrowheads="1"/>
              </p:cNvSpPr>
              <p:nvPr/>
            </p:nvSpPr>
            <p:spPr bwMode="auto">
              <a:xfrm>
                <a:off x="2820" y="3106"/>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43" name="Rectangle 71"/>
              <p:cNvSpPr>
                <a:spLocks noChangeArrowheads="1"/>
              </p:cNvSpPr>
              <p:nvPr/>
            </p:nvSpPr>
            <p:spPr bwMode="auto">
              <a:xfrm>
                <a:off x="2637" y="3106"/>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6444" name="Group 72"/>
              <p:cNvGrpSpPr>
                <a:grpSpLocks/>
              </p:cNvGrpSpPr>
              <p:nvPr/>
            </p:nvGrpSpPr>
            <p:grpSpPr bwMode="auto">
              <a:xfrm>
                <a:off x="2635" y="2853"/>
                <a:ext cx="194" cy="364"/>
                <a:chOff x="2635" y="2853"/>
                <a:chExt cx="194" cy="364"/>
              </a:xfrm>
            </p:grpSpPr>
            <p:sp>
              <p:nvSpPr>
                <p:cNvPr id="16445" name="Oval 73"/>
                <p:cNvSpPr>
                  <a:spLocks noChangeArrowheads="1"/>
                </p:cNvSpPr>
                <p:nvPr/>
              </p:nvSpPr>
              <p:spPr bwMode="auto">
                <a:xfrm>
                  <a:off x="2711" y="2853"/>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6446" name="Freeform 74"/>
                <p:cNvSpPr>
                  <a:spLocks/>
                </p:cNvSpPr>
                <p:nvPr/>
              </p:nvSpPr>
              <p:spPr bwMode="auto">
                <a:xfrm>
                  <a:off x="2635" y="292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6419" name="Group 75"/>
            <p:cNvGrpSpPr>
              <a:grpSpLocks/>
            </p:cNvGrpSpPr>
            <p:nvPr/>
          </p:nvGrpSpPr>
          <p:grpSpPr bwMode="auto">
            <a:xfrm>
              <a:off x="2368" y="3244"/>
              <a:ext cx="967" cy="448"/>
              <a:chOff x="2368" y="3244"/>
              <a:chExt cx="967" cy="448"/>
            </a:xfrm>
          </p:grpSpPr>
          <p:grpSp>
            <p:nvGrpSpPr>
              <p:cNvPr id="16420" name="Group 76"/>
              <p:cNvGrpSpPr>
                <a:grpSpLocks/>
              </p:cNvGrpSpPr>
              <p:nvPr/>
            </p:nvGrpSpPr>
            <p:grpSpPr bwMode="auto">
              <a:xfrm>
                <a:off x="2368" y="3244"/>
                <a:ext cx="305" cy="448"/>
                <a:chOff x="2368" y="3244"/>
                <a:chExt cx="305" cy="448"/>
              </a:xfrm>
            </p:grpSpPr>
            <p:grpSp>
              <p:nvGrpSpPr>
                <p:cNvPr id="16434" name="Group 77"/>
                <p:cNvGrpSpPr>
                  <a:grpSpLocks/>
                </p:cNvGrpSpPr>
                <p:nvPr/>
              </p:nvGrpSpPr>
              <p:grpSpPr bwMode="auto">
                <a:xfrm>
                  <a:off x="2368" y="3244"/>
                  <a:ext cx="305" cy="448"/>
                  <a:chOff x="2368" y="3244"/>
                  <a:chExt cx="305" cy="448"/>
                </a:xfrm>
              </p:grpSpPr>
              <p:sp>
                <p:nvSpPr>
                  <p:cNvPr id="16436" name="AutoShape 78"/>
                  <p:cNvSpPr>
                    <a:spLocks noChangeArrowheads="1"/>
                  </p:cNvSpPr>
                  <p:nvPr/>
                </p:nvSpPr>
                <p:spPr bwMode="auto">
                  <a:xfrm>
                    <a:off x="2368" y="33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37" name="AutoShape 79"/>
                  <p:cNvSpPr>
                    <a:spLocks noChangeArrowheads="1"/>
                  </p:cNvSpPr>
                  <p:nvPr/>
                </p:nvSpPr>
                <p:spPr bwMode="auto">
                  <a:xfrm>
                    <a:off x="2438" y="32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35" name="AutoShape 80"/>
                <p:cNvSpPr>
                  <a:spLocks noChangeArrowheads="1"/>
                </p:cNvSpPr>
                <p:nvPr/>
              </p:nvSpPr>
              <p:spPr bwMode="auto">
                <a:xfrm>
                  <a:off x="2430" y="33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6421" name="Group 81"/>
              <p:cNvGrpSpPr>
                <a:grpSpLocks/>
              </p:cNvGrpSpPr>
              <p:nvPr/>
            </p:nvGrpSpPr>
            <p:grpSpPr bwMode="auto">
              <a:xfrm>
                <a:off x="2669" y="3244"/>
                <a:ext cx="378" cy="448"/>
                <a:chOff x="2669" y="3244"/>
                <a:chExt cx="378" cy="448"/>
              </a:xfrm>
            </p:grpSpPr>
            <p:grpSp>
              <p:nvGrpSpPr>
                <p:cNvPr id="16429" name="Group 82"/>
                <p:cNvGrpSpPr>
                  <a:grpSpLocks/>
                </p:cNvGrpSpPr>
                <p:nvPr/>
              </p:nvGrpSpPr>
              <p:grpSpPr bwMode="auto">
                <a:xfrm>
                  <a:off x="2669" y="3244"/>
                  <a:ext cx="378" cy="448"/>
                  <a:chOff x="2669" y="3244"/>
                  <a:chExt cx="378" cy="448"/>
                </a:xfrm>
              </p:grpSpPr>
              <p:sp>
                <p:nvSpPr>
                  <p:cNvPr id="16432" name="AutoShape 83"/>
                  <p:cNvSpPr>
                    <a:spLocks noChangeArrowheads="1"/>
                  </p:cNvSpPr>
                  <p:nvPr/>
                </p:nvSpPr>
                <p:spPr bwMode="auto">
                  <a:xfrm>
                    <a:off x="2669" y="33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33" name="AutoShape 84"/>
                  <p:cNvSpPr>
                    <a:spLocks noChangeArrowheads="1"/>
                  </p:cNvSpPr>
                  <p:nvPr/>
                </p:nvSpPr>
                <p:spPr bwMode="auto">
                  <a:xfrm>
                    <a:off x="2755" y="32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30" name="Oval 85"/>
                <p:cNvSpPr>
                  <a:spLocks noChangeArrowheads="1"/>
                </p:cNvSpPr>
                <p:nvPr/>
              </p:nvSpPr>
              <p:spPr bwMode="auto">
                <a:xfrm>
                  <a:off x="2784" y="3280"/>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6431" name="AutoShape 86"/>
                <p:cNvSpPr>
                  <a:spLocks noChangeArrowheads="1"/>
                </p:cNvSpPr>
                <p:nvPr/>
              </p:nvSpPr>
              <p:spPr bwMode="auto">
                <a:xfrm>
                  <a:off x="2716" y="34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22" name="Freeform 87"/>
              <p:cNvSpPr>
                <a:spLocks/>
              </p:cNvSpPr>
              <p:nvPr/>
            </p:nvSpPr>
            <p:spPr bwMode="auto">
              <a:xfrm>
                <a:off x="3233" y="34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6423" name="Rectangle 88"/>
              <p:cNvSpPr>
                <a:spLocks noChangeArrowheads="1"/>
              </p:cNvSpPr>
              <p:nvPr/>
            </p:nvSpPr>
            <p:spPr bwMode="auto">
              <a:xfrm>
                <a:off x="3229" y="347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24" name="Rectangle 89"/>
              <p:cNvSpPr>
                <a:spLocks noChangeArrowheads="1"/>
              </p:cNvSpPr>
              <p:nvPr/>
            </p:nvSpPr>
            <p:spPr bwMode="auto">
              <a:xfrm>
                <a:off x="3236" y="355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25" name="Rectangle 90"/>
              <p:cNvSpPr>
                <a:spLocks noChangeArrowheads="1"/>
              </p:cNvSpPr>
              <p:nvPr/>
            </p:nvSpPr>
            <p:spPr bwMode="auto">
              <a:xfrm>
                <a:off x="3053" y="355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6426" name="Group 91"/>
              <p:cNvGrpSpPr>
                <a:grpSpLocks/>
              </p:cNvGrpSpPr>
              <p:nvPr/>
            </p:nvGrpSpPr>
            <p:grpSpPr bwMode="auto">
              <a:xfrm>
                <a:off x="3051" y="3301"/>
                <a:ext cx="194" cy="364"/>
                <a:chOff x="3051" y="3301"/>
                <a:chExt cx="194" cy="364"/>
              </a:xfrm>
            </p:grpSpPr>
            <p:sp>
              <p:nvSpPr>
                <p:cNvPr id="16427" name="Oval 92"/>
                <p:cNvSpPr>
                  <a:spLocks noChangeArrowheads="1"/>
                </p:cNvSpPr>
                <p:nvPr/>
              </p:nvSpPr>
              <p:spPr bwMode="auto">
                <a:xfrm>
                  <a:off x="3127" y="3301"/>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6428" name="Freeform 93"/>
                <p:cNvSpPr>
                  <a:spLocks/>
                </p:cNvSpPr>
                <p:nvPr/>
              </p:nvSpPr>
              <p:spPr bwMode="auto">
                <a:xfrm>
                  <a:off x="3051" y="33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sp>
        <p:nvSpPr>
          <p:cNvPr id="16388" name="Rectangle 96"/>
          <p:cNvSpPr>
            <a:spLocks noChangeArrowheads="1"/>
          </p:cNvSpPr>
          <p:nvPr/>
        </p:nvSpPr>
        <p:spPr bwMode="auto">
          <a:xfrm>
            <a:off x="5251450" y="181133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6389" name="Line 97"/>
          <p:cNvSpPr>
            <a:spLocks noChangeShapeType="1"/>
          </p:cNvSpPr>
          <p:nvPr/>
        </p:nvSpPr>
        <p:spPr bwMode="auto">
          <a:xfrm>
            <a:off x="5287963" y="1749425"/>
            <a:ext cx="457200" cy="1588"/>
          </a:xfrm>
          <a:prstGeom prst="line">
            <a:avLst/>
          </a:prstGeom>
          <a:noFill/>
          <a:ln w="50800">
            <a:solidFill>
              <a:srgbClr val="F6BF69"/>
            </a:solidFill>
            <a:round/>
            <a:headEnd/>
            <a:tailEnd/>
          </a:ln>
        </p:spPr>
        <p:txBody>
          <a:bodyPr wrap="none" anchor="ctr"/>
          <a:lstStyle/>
          <a:p>
            <a:endParaRPr lang="zh-CN" altLang="en-US"/>
          </a:p>
        </p:txBody>
      </p:sp>
      <p:sp>
        <p:nvSpPr>
          <p:cNvPr id="16390" name="Line 98"/>
          <p:cNvSpPr>
            <a:spLocks noChangeShapeType="1"/>
          </p:cNvSpPr>
          <p:nvPr/>
        </p:nvSpPr>
        <p:spPr bwMode="auto">
          <a:xfrm>
            <a:off x="5795963" y="1628775"/>
            <a:ext cx="1587" cy="304800"/>
          </a:xfrm>
          <a:prstGeom prst="line">
            <a:avLst/>
          </a:prstGeom>
          <a:noFill/>
          <a:ln w="12700">
            <a:solidFill>
              <a:schemeClr val="tx1"/>
            </a:solidFill>
            <a:round/>
            <a:headEnd/>
            <a:tailEnd/>
          </a:ln>
        </p:spPr>
        <p:txBody>
          <a:bodyPr wrap="none" anchor="ctr"/>
          <a:lstStyle/>
          <a:p>
            <a:endParaRPr lang="zh-CN" altLang="en-US"/>
          </a:p>
        </p:txBody>
      </p:sp>
      <p:grpSp>
        <p:nvGrpSpPr>
          <p:cNvPr id="16391" name="Group 99"/>
          <p:cNvGrpSpPr>
            <a:grpSpLocks/>
          </p:cNvGrpSpPr>
          <p:nvPr/>
        </p:nvGrpSpPr>
        <p:grpSpPr bwMode="auto">
          <a:xfrm>
            <a:off x="5821363" y="1628775"/>
            <a:ext cx="609600" cy="636588"/>
            <a:chOff x="1460" y="1484"/>
            <a:chExt cx="384" cy="401"/>
          </a:xfrm>
        </p:grpSpPr>
        <p:sp>
          <p:nvSpPr>
            <p:cNvPr id="16413" name="Line 100"/>
            <p:cNvSpPr>
              <a:spLocks noChangeShapeType="1"/>
            </p:cNvSpPr>
            <p:nvPr/>
          </p:nvSpPr>
          <p:spPr bwMode="auto">
            <a:xfrm>
              <a:off x="1460" y="1592"/>
              <a:ext cx="360" cy="0"/>
            </a:xfrm>
            <a:prstGeom prst="line">
              <a:avLst/>
            </a:prstGeom>
            <a:noFill/>
            <a:ln w="50800">
              <a:solidFill>
                <a:srgbClr val="A2C1FE"/>
              </a:solidFill>
              <a:round/>
              <a:headEnd/>
              <a:tailEnd/>
            </a:ln>
          </p:spPr>
          <p:txBody>
            <a:bodyPr wrap="none" anchor="ctr"/>
            <a:lstStyle/>
            <a:p>
              <a:endParaRPr lang="zh-CN" altLang="en-US"/>
            </a:p>
          </p:txBody>
        </p:sp>
        <p:sp>
          <p:nvSpPr>
            <p:cNvPr id="16414" name="Rectangle 101"/>
            <p:cNvSpPr>
              <a:spLocks noChangeArrowheads="1"/>
            </p:cNvSpPr>
            <p:nvPr/>
          </p:nvSpPr>
          <p:spPr bwMode="auto">
            <a:xfrm>
              <a:off x="1469" y="1599"/>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6415" name="Line 102"/>
            <p:cNvSpPr>
              <a:spLocks noChangeShapeType="1"/>
            </p:cNvSpPr>
            <p:nvPr/>
          </p:nvSpPr>
          <p:spPr bwMode="auto">
            <a:xfrm>
              <a:off x="1844" y="1484"/>
              <a:ext cx="0" cy="192"/>
            </a:xfrm>
            <a:prstGeom prst="line">
              <a:avLst/>
            </a:prstGeom>
            <a:noFill/>
            <a:ln w="12700">
              <a:solidFill>
                <a:schemeClr val="tx1"/>
              </a:solidFill>
              <a:round/>
              <a:headEnd/>
              <a:tailEnd/>
            </a:ln>
          </p:spPr>
          <p:txBody>
            <a:bodyPr wrap="none" anchor="ctr"/>
            <a:lstStyle/>
            <a:p>
              <a:endParaRPr lang="zh-CN" altLang="en-US"/>
            </a:p>
          </p:txBody>
        </p:sp>
      </p:grpSp>
      <p:grpSp>
        <p:nvGrpSpPr>
          <p:cNvPr id="16392" name="Group 103"/>
          <p:cNvGrpSpPr>
            <a:grpSpLocks/>
          </p:cNvGrpSpPr>
          <p:nvPr/>
        </p:nvGrpSpPr>
        <p:grpSpPr bwMode="auto">
          <a:xfrm>
            <a:off x="6469063" y="1628775"/>
            <a:ext cx="609600" cy="636588"/>
            <a:chOff x="1868" y="1484"/>
            <a:chExt cx="384" cy="401"/>
          </a:xfrm>
        </p:grpSpPr>
        <p:sp>
          <p:nvSpPr>
            <p:cNvPr id="16410" name="Line 104"/>
            <p:cNvSpPr>
              <a:spLocks noChangeShapeType="1"/>
            </p:cNvSpPr>
            <p:nvPr/>
          </p:nvSpPr>
          <p:spPr bwMode="auto">
            <a:xfrm>
              <a:off x="1868" y="1592"/>
              <a:ext cx="360" cy="0"/>
            </a:xfrm>
            <a:prstGeom prst="line">
              <a:avLst/>
            </a:prstGeom>
            <a:noFill/>
            <a:ln w="50800">
              <a:solidFill>
                <a:srgbClr val="A2C1FE"/>
              </a:solidFill>
              <a:round/>
              <a:headEnd/>
              <a:tailEnd/>
            </a:ln>
          </p:spPr>
          <p:txBody>
            <a:bodyPr wrap="none" anchor="ctr"/>
            <a:lstStyle/>
            <a:p>
              <a:endParaRPr lang="zh-CN" altLang="en-US"/>
            </a:p>
          </p:txBody>
        </p:sp>
        <p:sp>
          <p:nvSpPr>
            <p:cNvPr id="16411" name="Rectangle 105"/>
            <p:cNvSpPr>
              <a:spLocks noChangeArrowheads="1"/>
            </p:cNvSpPr>
            <p:nvPr/>
          </p:nvSpPr>
          <p:spPr bwMode="auto">
            <a:xfrm>
              <a:off x="1877" y="1599"/>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6412" name="Line 106"/>
            <p:cNvSpPr>
              <a:spLocks noChangeShapeType="1"/>
            </p:cNvSpPr>
            <p:nvPr/>
          </p:nvSpPr>
          <p:spPr bwMode="auto">
            <a:xfrm>
              <a:off x="2252" y="1484"/>
              <a:ext cx="0" cy="192"/>
            </a:xfrm>
            <a:prstGeom prst="line">
              <a:avLst/>
            </a:prstGeom>
            <a:noFill/>
            <a:ln w="12700">
              <a:solidFill>
                <a:schemeClr val="tx1"/>
              </a:solidFill>
              <a:round/>
              <a:headEnd/>
              <a:tailEnd/>
            </a:ln>
          </p:spPr>
          <p:txBody>
            <a:bodyPr wrap="none" anchor="ctr"/>
            <a:lstStyle/>
            <a:p>
              <a:endParaRPr lang="zh-CN" altLang="en-US"/>
            </a:p>
          </p:txBody>
        </p:sp>
      </p:grpSp>
      <p:grpSp>
        <p:nvGrpSpPr>
          <p:cNvPr id="16393" name="Group 107"/>
          <p:cNvGrpSpPr>
            <a:grpSpLocks/>
          </p:cNvGrpSpPr>
          <p:nvPr/>
        </p:nvGrpSpPr>
        <p:grpSpPr bwMode="auto">
          <a:xfrm>
            <a:off x="7116763" y="1628775"/>
            <a:ext cx="609600" cy="636588"/>
            <a:chOff x="2276" y="1484"/>
            <a:chExt cx="384" cy="401"/>
          </a:xfrm>
        </p:grpSpPr>
        <p:sp>
          <p:nvSpPr>
            <p:cNvPr id="16407" name="Line 108"/>
            <p:cNvSpPr>
              <a:spLocks noChangeShapeType="1"/>
            </p:cNvSpPr>
            <p:nvPr/>
          </p:nvSpPr>
          <p:spPr bwMode="auto">
            <a:xfrm>
              <a:off x="2276" y="1592"/>
              <a:ext cx="360" cy="0"/>
            </a:xfrm>
            <a:prstGeom prst="line">
              <a:avLst/>
            </a:prstGeom>
            <a:noFill/>
            <a:ln w="50800">
              <a:solidFill>
                <a:srgbClr val="A2C1FE"/>
              </a:solidFill>
              <a:round/>
              <a:headEnd/>
              <a:tailEnd/>
            </a:ln>
          </p:spPr>
          <p:txBody>
            <a:bodyPr wrap="none" anchor="ctr"/>
            <a:lstStyle/>
            <a:p>
              <a:endParaRPr lang="zh-CN" altLang="en-US"/>
            </a:p>
          </p:txBody>
        </p:sp>
        <p:sp>
          <p:nvSpPr>
            <p:cNvPr id="16408" name="Rectangle 109"/>
            <p:cNvSpPr>
              <a:spLocks noChangeArrowheads="1"/>
            </p:cNvSpPr>
            <p:nvPr/>
          </p:nvSpPr>
          <p:spPr bwMode="auto">
            <a:xfrm>
              <a:off x="2285" y="1599"/>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6409" name="Line 110"/>
            <p:cNvSpPr>
              <a:spLocks noChangeShapeType="1"/>
            </p:cNvSpPr>
            <p:nvPr/>
          </p:nvSpPr>
          <p:spPr bwMode="auto">
            <a:xfrm>
              <a:off x="2660" y="1484"/>
              <a:ext cx="0" cy="192"/>
            </a:xfrm>
            <a:prstGeom prst="line">
              <a:avLst/>
            </a:prstGeom>
            <a:noFill/>
            <a:ln w="12700">
              <a:solidFill>
                <a:schemeClr val="tx1"/>
              </a:solidFill>
              <a:round/>
              <a:headEnd/>
              <a:tailEnd/>
            </a:ln>
          </p:spPr>
          <p:txBody>
            <a:bodyPr wrap="none" anchor="ctr"/>
            <a:lstStyle/>
            <a:p>
              <a:endParaRPr lang="zh-CN" altLang="en-US"/>
            </a:p>
          </p:txBody>
        </p:sp>
      </p:grpSp>
      <p:sp>
        <p:nvSpPr>
          <p:cNvPr id="16394" name="Line 111"/>
          <p:cNvSpPr>
            <a:spLocks noChangeShapeType="1"/>
          </p:cNvSpPr>
          <p:nvPr/>
        </p:nvSpPr>
        <p:spPr bwMode="auto">
          <a:xfrm>
            <a:off x="7764463" y="1800225"/>
            <a:ext cx="571500" cy="1588"/>
          </a:xfrm>
          <a:prstGeom prst="line">
            <a:avLst/>
          </a:prstGeom>
          <a:noFill/>
          <a:ln w="50800">
            <a:solidFill>
              <a:srgbClr val="A2C1FE"/>
            </a:solidFill>
            <a:round/>
            <a:headEnd/>
            <a:tailEnd/>
          </a:ln>
        </p:spPr>
        <p:txBody>
          <a:bodyPr wrap="none" anchor="ctr"/>
          <a:lstStyle/>
          <a:p>
            <a:endParaRPr lang="zh-CN" altLang="en-US"/>
          </a:p>
        </p:txBody>
      </p:sp>
      <p:sp>
        <p:nvSpPr>
          <p:cNvPr id="16395" name="Line 112"/>
          <p:cNvSpPr>
            <a:spLocks noChangeShapeType="1"/>
          </p:cNvSpPr>
          <p:nvPr/>
        </p:nvSpPr>
        <p:spPr bwMode="auto">
          <a:xfrm>
            <a:off x="8399463" y="1851025"/>
            <a:ext cx="342900" cy="1588"/>
          </a:xfrm>
          <a:prstGeom prst="line">
            <a:avLst/>
          </a:prstGeom>
          <a:noFill/>
          <a:ln w="50800">
            <a:solidFill>
              <a:srgbClr val="FF3300"/>
            </a:solidFill>
            <a:round/>
            <a:headEnd/>
            <a:tailEnd/>
          </a:ln>
        </p:spPr>
        <p:txBody>
          <a:bodyPr wrap="none" anchor="ctr"/>
          <a:lstStyle/>
          <a:p>
            <a:endParaRPr lang="zh-CN" altLang="en-US"/>
          </a:p>
        </p:txBody>
      </p:sp>
      <p:sp>
        <p:nvSpPr>
          <p:cNvPr id="16396" name="Rectangle 113"/>
          <p:cNvSpPr>
            <a:spLocks noChangeArrowheads="1"/>
          </p:cNvSpPr>
          <p:nvPr/>
        </p:nvSpPr>
        <p:spPr bwMode="auto">
          <a:xfrm>
            <a:off x="7778750" y="181133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6397" name="Rectangle 114"/>
          <p:cNvSpPr>
            <a:spLocks noChangeArrowheads="1"/>
          </p:cNvSpPr>
          <p:nvPr/>
        </p:nvSpPr>
        <p:spPr bwMode="auto">
          <a:xfrm>
            <a:off x="8299450" y="181133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20</a:t>
            </a:r>
          </a:p>
        </p:txBody>
      </p:sp>
      <p:sp>
        <p:nvSpPr>
          <p:cNvPr id="16398" name="Line 115"/>
          <p:cNvSpPr>
            <a:spLocks noChangeShapeType="1"/>
          </p:cNvSpPr>
          <p:nvPr/>
        </p:nvSpPr>
        <p:spPr bwMode="auto">
          <a:xfrm>
            <a:off x="8374063" y="1628775"/>
            <a:ext cx="1587" cy="304800"/>
          </a:xfrm>
          <a:prstGeom prst="line">
            <a:avLst/>
          </a:prstGeom>
          <a:noFill/>
          <a:ln w="12700">
            <a:solidFill>
              <a:schemeClr val="tx1"/>
            </a:solidFill>
            <a:round/>
            <a:headEnd/>
            <a:tailEnd/>
          </a:ln>
        </p:spPr>
        <p:txBody>
          <a:bodyPr wrap="none" anchor="ctr"/>
          <a:lstStyle/>
          <a:p>
            <a:endParaRPr lang="zh-CN" altLang="en-US"/>
          </a:p>
        </p:txBody>
      </p:sp>
      <p:sp>
        <p:nvSpPr>
          <p:cNvPr id="16399" name="Line 116"/>
          <p:cNvSpPr>
            <a:spLocks noChangeShapeType="1"/>
          </p:cNvSpPr>
          <p:nvPr/>
        </p:nvSpPr>
        <p:spPr bwMode="auto">
          <a:xfrm>
            <a:off x="8780463" y="1628775"/>
            <a:ext cx="1587" cy="304800"/>
          </a:xfrm>
          <a:prstGeom prst="line">
            <a:avLst/>
          </a:prstGeom>
          <a:noFill/>
          <a:ln w="12700">
            <a:solidFill>
              <a:schemeClr val="tx1"/>
            </a:solidFill>
            <a:round/>
            <a:headEnd/>
            <a:tailEnd/>
          </a:ln>
        </p:spPr>
        <p:txBody>
          <a:bodyPr wrap="none" anchor="ctr"/>
          <a:lstStyle/>
          <a:p>
            <a:endParaRPr lang="zh-CN" altLang="en-US"/>
          </a:p>
        </p:txBody>
      </p:sp>
      <p:sp>
        <p:nvSpPr>
          <p:cNvPr id="16400" name="Line 117"/>
          <p:cNvSpPr>
            <a:spLocks noChangeShapeType="1"/>
          </p:cNvSpPr>
          <p:nvPr/>
        </p:nvSpPr>
        <p:spPr bwMode="auto">
          <a:xfrm>
            <a:off x="5935663" y="1749425"/>
            <a:ext cx="457200" cy="1588"/>
          </a:xfrm>
          <a:prstGeom prst="line">
            <a:avLst/>
          </a:prstGeom>
          <a:noFill/>
          <a:ln w="50800">
            <a:solidFill>
              <a:srgbClr val="F6BF69"/>
            </a:solidFill>
            <a:round/>
            <a:headEnd/>
            <a:tailEnd/>
          </a:ln>
        </p:spPr>
        <p:txBody>
          <a:bodyPr wrap="none" anchor="ctr"/>
          <a:lstStyle/>
          <a:p>
            <a:endParaRPr lang="zh-CN" altLang="en-US"/>
          </a:p>
        </p:txBody>
      </p:sp>
      <p:sp>
        <p:nvSpPr>
          <p:cNvPr id="16401" name="Line 118"/>
          <p:cNvSpPr>
            <a:spLocks noChangeShapeType="1"/>
          </p:cNvSpPr>
          <p:nvPr/>
        </p:nvSpPr>
        <p:spPr bwMode="auto">
          <a:xfrm>
            <a:off x="6583363" y="1749425"/>
            <a:ext cx="457200" cy="1588"/>
          </a:xfrm>
          <a:prstGeom prst="line">
            <a:avLst/>
          </a:prstGeom>
          <a:noFill/>
          <a:ln w="50800">
            <a:solidFill>
              <a:srgbClr val="F6BF69"/>
            </a:solidFill>
            <a:round/>
            <a:headEnd/>
            <a:tailEnd/>
          </a:ln>
        </p:spPr>
        <p:txBody>
          <a:bodyPr wrap="none" anchor="ctr"/>
          <a:lstStyle/>
          <a:p>
            <a:endParaRPr lang="zh-CN" altLang="en-US"/>
          </a:p>
        </p:txBody>
      </p:sp>
      <p:sp>
        <p:nvSpPr>
          <p:cNvPr id="16402" name="Line 119"/>
          <p:cNvSpPr>
            <a:spLocks noChangeShapeType="1"/>
          </p:cNvSpPr>
          <p:nvPr/>
        </p:nvSpPr>
        <p:spPr bwMode="auto">
          <a:xfrm>
            <a:off x="7231063" y="1749425"/>
            <a:ext cx="457200" cy="1588"/>
          </a:xfrm>
          <a:prstGeom prst="line">
            <a:avLst/>
          </a:prstGeom>
          <a:noFill/>
          <a:ln w="50800">
            <a:solidFill>
              <a:srgbClr val="F6BF69"/>
            </a:solidFill>
            <a:round/>
            <a:headEnd/>
            <a:tailEnd/>
          </a:ln>
        </p:spPr>
        <p:txBody>
          <a:bodyPr wrap="none" anchor="ctr"/>
          <a:lstStyle/>
          <a:p>
            <a:endParaRPr lang="zh-CN" altLang="en-US"/>
          </a:p>
        </p:txBody>
      </p:sp>
      <p:sp>
        <p:nvSpPr>
          <p:cNvPr id="16403" name="Line 120"/>
          <p:cNvSpPr>
            <a:spLocks noChangeShapeType="1"/>
          </p:cNvSpPr>
          <p:nvPr/>
        </p:nvSpPr>
        <p:spPr bwMode="auto">
          <a:xfrm>
            <a:off x="6469063" y="1851025"/>
            <a:ext cx="342900" cy="1588"/>
          </a:xfrm>
          <a:prstGeom prst="line">
            <a:avLst/>
          </a:prstGeom>
          <a:noFill/>
          <a:ln w="50800">
            <a:solidFill>
              <a:srgbClr val="FF3300"/>
            </a:solidFill>
            <a:round/>
            <a:headEnd/>
            <a:tailEnd/>
          </a:ln>
        </p:spPr>
        <p:txBody>
          <a:bodyPr wrap="none" anchor="ctr"/>
          <a:lstStyle/>
          <a:p>
            <a:endParaRPr lang="zh-CN" altLang="en-US"/>
          </a:p>
        </p:txBody>
      </p:sp>
      <p:sp>
        <p:nvSpPr>
          <p:cNvPr id="16404" name="Line 121"/>
          <p:cNvSpPr>
            <a:spLocks noChangeShapeType="1"/>
          </p:cNvSpPr>
          <p:nvPr/>
        </p:nvSpPr>
        <p:spPr bwMode="auto">
          <a:xfrm>
            <a:off x="7116763" y="1851025"/>
            <a:ext cx="342900" cy="1588"/>
          </a:xfrm>
          <a:prstGeom prst="line">
            <a:avLst/>
          </a:prstGeom>
          <a:noFill/>
          <a:ln w="50800">
            <a:solidFill>
              <a:srgbClr val="FF3300"/>
            </a:solidFill>
            <a:round/>
            <a:headEnd/>
            <a:tailEnd/>
          </a:ln>
        </p:spPr>
        <p:txBody>
          <a:bodyPr wrap="none" anchor="ctr"/>
          <a:lstStyle/>
          <a:p>
            <a:endParaRPr lang="zh-CN" altLang="en-US"/>
          </a:p>
        </p:txBody>
      </p:sp>
      <p:sp>
        <p:nvSpPr>
          <p:cNvPr id="16405" name="Line 122"/>
          <p:cNvSpPr>
            <a:spLocks noChangeShapeType="1"/>
          </p:cNvSpPr>
          <p:nvPr/>
        </p:nvSpPr>
        <p:spPr bwMode="auto">
          <a:xfrm>
            <a:off x="7764463" y="1851025"/>
            <a:ext cx="342900" cy="1588"/>
          </a:xfrm>
          <a:prstGeom prst="line">
            <a:avLst/>
          </a:prstGeom>
          <a:noFill/>
          <a:ln w="50800">
            <a:solidFill>
              <a:srgbClr val="FF3300"/>
            </a:solidFill>
            <a:round/>
            <a:headEnd/>
            <a:tailEnd/>
          </a:ln>
        </p:spPr>
        <p:txBody>
          <a:bodyPr wrap="none" anchor="ctr"/>
          <a:lstStyle/>
          <a:p>
            <a:endParaRPr lang="zh-CN" altLang="en-US"/>
          </a:p>
        </p:txBody>
      </p:sp>
      <p:sp>
        <p:nvSpPr>
          <p:cNvPr id="6" name="标题 5">
            <a:extLst>
              <a:ext uri="{FF2B5EF4-FFF2-40B4-BE49-F238E27FC236}">
                <a16:creationId xmlns:a16="http://schemas.microsoft.com/office/drawing/2014/main" id="{1B4A1563-F57D-427A-A096-6F4FA666B249}"/>
              </a:ext>
            </a:extLst>
          </p:cNvPr>
          <p:cNvSpPr>
            <a:spLocks noGrp="1"/>
          </p:cNvSpPr>
          <p:nvPr>
            <p:ph type="title"/>
          </p:nvPr>
        </p:nvSpPr>
        <p:spPr/>
        <p:txBody>
          <a:bodyPr/>
          <a:lstStyle/>
          <a:p>
            <a:r>
              <a:rPr lang="zh-CN" altLang="en-US" dirty="0" smtClean="0"/>
              <a:t>关于流水线的共性结论</a:t>
            </a:r>
            <a:endParaRPr lang="zh-CN" altLang="en-US" dirty="0"/>
          </a:p>
        </p:txBody>
      </p:sp>
      <p:sp>
        <p:nvSpPr>
          <p:cNvPr id="4" name="灯片编号占位符 3"/>
          <p:cNvSpPr>
            <a:spLocks noGrp="1"/>
          </p:cNvSpPr>
          <p:nvPr>
            <p:ph type="sldNum" sz="quarter" idx="4"/>
          </p:nvPr>
        </p:nvSpPr>
        <p:spPr/>
        <p:txBody>
          <a:bodyPr/>
          <a:lstStyle/>
          <a:p>
            <a:fld id="{EB9224A2-87F1-4916-BEAB-472D0D37C46F}" type="slidenum">
              <a:rPr lang="en-US" altLang="en-US" smtClean="0"/>
              <a:pPr/>
              <a:t>10</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3046988"/>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指令流水线简介</a:t>
            </a:r>
            <a:endParaRPr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solidFill>
                  <a:prstClr val="black"/>
                </a:solidFill>
                <a:latin typeface="微软雅黑" panose="020B0503020204020204" pitchFamily="34" charset="-122"/>
                <a:ea typeface="微软雅黑" panose="020B0503020204020204" pitchFamily="34" charset="-122"/>
                <a:cs typeface="Calibri" panose="020F0502020204030204"/>
              </a:rPr>
              <a:t>MIPS</a:t>
            </a:r>
            <a:r>
              <a:rPr lang="zh-CN" altLang="en-US" sz="2800" b="0" spc="-60" dirty="0">
                <a:solidFill>
                  <a:prstClr val="black"/>
                </a:solidFill>
                <a:latin typeface="微软雅黑" panose="020B0503020204020204" pitchFamily="34" charset="-122"/>
                <a:ea typeface="微软雅黑" panose="020B0503020204020204" pitchFamily="34" charset="-122"/>
                <a:cs typeface="Calibri" panose="020F0502020204030204"/>
              </a:rPr>
              <a:t>的流水处理</a:t>
            </a:r>
            <a:endParaRPr lang="en-US" altLang="zh-CN" sz="2800" b="0" spc="-60" dirty="0">
              <a:solidFill>
                <a:prstClr val="black"/>
              </a:solidFill>
              <a:latin typeface="微软雅黑" panose="020B0503020204020204" pitchFamily="34" charset="-122"/>
              <a:ea typeface="微软雅黑" panose="020B0503020204020204" pitchFamily="34" charset="-122"/>
              <a:cs typeface="Calibri" panose="020F0502020204030204"/>
            </a:endParaRPr>
          </a:p>
          <a:p>
            <a:pPr marL="346710" marR="0" lvl="0" indent="-334010" algn="l" defTabSz="914400" rtl="0" eaLnBrk="0" fontAlgn="base" latin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defRPr/>
            </a:pPr>
            <a:r>
              <a:rPr kumimoji="0" lang="zh-CN" altLang="en-US" sz="2800" b="0" i="0" u="none" strike="noStrike" kern="1200" cap="none" spc="-6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流水线面临的主要问题</a:t>
            </a:r>
            <a:endParaRPr kumimoji="0" lang="en-US" altLang="zh-CN" sz="2800" b="0" i="0" u="none" strike="noStrike" kern="1200" cap="none" spc="-6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a:p>
            <a:pPr marL="346710" marR="0" lvl="0" indent="-334010" algn="l" defTabSz="914400" rtl="0" eaLnBrk="0" fontAlgn="base" latin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defRPr/>
            </a:pPr>
            <a:r>
              <a:rPr kumimoji="0" lang="zh-CN" altLang="en-US" sz="2800" b="0" i="0" u="none" strike="noStrike" kern="1200" cap="none" spc="-6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相关及其分析</a:t>
            </a:r>
            <a:endParaRPr kumimoji="0" sz="2800" b="0" i="0" u="none" strike="noStrike" kern="1200" cap="none" spc="-6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
        <p:nvSpPr>
          <p:cNvPr id="2" name="灯片编号占位符 1"/>
          <p:cNvSpPr>
            <a:spLocks noGrp="1"/>
          </p:cNvSpPr>
          <p:nvPr>
            <p:ph type="sldNum" sz="quarter" idx="4"/>
          </p:nvPr>
        </p:nvSpPr>
        <p:spPr/>
        <p:txBody>
          <a:bodyPr/>
          <a:lstStyle/>
          <a:p>
            <a:fld id="{EB9224A2-87F1-4916-BEAB-472D0D37C46F}" type="slidenum">
              <a:rPr lang="en-US" altLang="en-US" smtClean="0"/>
              <a:pPr/>
              <a:t>11</a:t>
            </a:fld>
            <a:endParaRPr lang="en-US" altLang="en-US" dirty="0"/>
          </a:p>
        </p:txBody>
      </p:sp>
    </p:spTree>
    <p:extLst>
      <p:ext uri="{BB962C8B-B14F-4D97-AF65-F5344CB8AC3E}">
        <p14:creationId xmlns:p14="http://schemas.microsoft.com/office/powerpoint/2010/main" val="561399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zh-CN" altLang="en-US" dirty="0"/>
              <a:t>指令流水线是什么？</a:t>
            </a:r>
            <a:endParaRPr lang="en-US" altLang="zh-CN" dirty="0"/>
          </a:p>
        </p:txBody>
      </p:sp>
      <p:sp>
        <p:nvSpPr>
          <p:cNvPr id="3" name="Content Placeholder 2"/>
          <p:cNvSpPr>
            <a:spLocks noGrp="1"/>
          </p:cNvSpPr>
          <p:nvPr>
            <p:ph idx="1"/>
          </p:nvPr>
        </p:nvSpPr>
        <p:spPr>
          <a:xfrm>
            <a:off x="381000" y="1054100"/>
            <a:ext cx="8305800" cy="5194300"/>
          </a:xfrm>
        </p:spPr>
        <p:txBody>
          <a:bodyPr rtlCol="0">
            <a:normAutofit/>
          </a:bodyPr>
          <a:lstStyle/>
          <a:p>
            <a:pPr eaLnBrk="1" fontAlgn="auto" hangingPunct="1">
              <a:spcAft>
                <a:spcPts val="0"/>
              </a:spcAft>
              <a:buFont typeface="Arial" panose="020B0604020202020204" pitchFamily="34" charset="0"/>
              <a:buChar char="•"/>
              <a:defRPr/>
            </a:pPr>
            <a:r>
              <a:rPr lang="zh-CN" altLang="en-US" dirty="0">
                <a:cs typeface="Calibri" panose="020F0502020204030204" pitchFamily="34" charset="0"/>
              </a:rPr>
              <a:t>指令流水线</a:t>
            </a:r>
            <a:r>
              <a:rPr lang="en-US" altLang="zh-CN" dirty="0">
                <a:cs typeface="Calibri" panose="020F0502020204030204" pitchFamily="34" charset="0"/>
              </a:rPr>
              <a:t>:</a:t>
            </a: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将多条指令的处理进行流水操作，重叠执行。</a:t>
            </a:r>
            <a:endParaRPr lang="en-US" altLang="zh-CN" kern="1200" spc="5" dirty="0">
              <a:solidFill>
                <a:schemeClr val="tx1">
                  <a:lumMod val="95000"/>
                  <a:lumOff val="5000"/>
                </a:schemeClr>
              </a:solidFill>
              <a:cs typeface="Calibri" panose="020F0502020204030204"/>
            </a:endParaRPr>
          </a:p>
          <a:p>
            <a:pPr eaLnBrk="1" fontAlgn="auto" hangingPunct="1">
              <a:spcAft>
                <a:spcPts val="0"/>
              </a:spcAft>
              <a:buFont typeface="Arial" panose="020B0604020202020204" pitchFamily="34" charset="0"/>
              <a:buChar char="•"/>
              <a:defRPr/>
            </a:pPr>
            <a:r>
              <a:rPr lang="zh-CN" altLang="en-US" dirty="0">
                <a:cs typeface="Calibri" panose="020F0502020204030204" pitchFamily="34" charset="0"/>
              </a:rPr>
              <a:t>实现方法</a:t>
            </a:r>
            <a:r>
              <a:rPr lang="en-US" altLang="zh-CN" dirty="0">
                <a:cs typeface="Calibri" panose="020F0502020204030204" pitchFamily="34" charset="0"/>
              </a:rPr>
              <a:t>:</a:t>
            </a: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将指令的处理划分为不同的阶段 </a:t>
            </a:r>
            <a:r>
              <a:rPr lang="en-US" altLang="zh-CN" kern="1200" spc="5" dirty="0">
                <a:solidFill>
                  <a:schemeClr val="tx1">
                    <a:lumMod val="95000"/>
                    <a:lumOff val="5000"/>
                  </a:schemeClr>
                </a:solidFill>
                <a:cs typeface="Calibri" panose="020F0502020204030204"/>
              </a:rPr>
              <a:t>(Stage)</a:t>
            </a:r>
            <a:r>
              <a:rPr lang="zh-CN" altLang="en-US" kern="1200" spc="5" dirty="0">
                <a:solidFill>
                  <a:schemeClr val="tx1">
                    <a:lumMod val="95000"/>
                    <a:lumOff val="5000"/>
                  </a:schemeClr>
                </a:solidFill>
                <a:cs typeface="Calibri" panose="020F0502020204030204"/>
              </a:rPr>
              <a:t>；</a:t>
            </a:r>
            <a:endParaRPr lang="en-US" altLang="zh-CN" kern="1200" spc="5" dirty="0">
              <a:solidFill>
                <a:schemeClr val="tx1">
                  <a:lumMod val="95000"/>
                  <a:lumOff val="5000"/>
                </a:schemeClr>
              </a:solidFill>
              <a:cs typeface="Calibri" panose="020F0502020204030204"/>
            </a:endParaRP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确保每个阶段</a:t>
            </a:r>
            <a:r>
              <a:rPr lang="zh-CN" altLang="en-US" b="1" u="sng" kern="1200" spc="5" dirty="0">
                <a:solidFill>
                  <a:schemeClr val="tx1">
                    <a:lumMod val="95000"/>
                    <a:lumOff val="5000"/>
                  </a:schemeClr>
                </a:solidFill>
                <a:cs typeface="Calibri" panose="020F0502020204030204"/>
              </a:rPr>
              <a:t>有独立的硬件资源</a:t>
            </a:r>
            <a:r>
              <a:rPr lang="zh-CN" altLang="en-US" kern="1200" spc="5" dirty="0">
                <a:solidFill>
                  <a:schemeClr val="tx1">
                    <a:lumMod val="95000"/>
                    <a:lumOff val="5000"/>
                  </a:schemeClr>
                </a:solidFill>
                <a:cs typeface="Calibri" panose="020F0502020204030204"/>
              </a:rPr>
              <a:t>专门处理工作；</a:t>
            </a:r>
            <a:endParaRPr lang="en-US" altLang="zh-CN" kern="1200" spc="5" dirty="0">
              <a:solidFill>
                <a:schemeClr val="tx1">
                  <a:lumMod val="95000"/>
                  <a:lumOff val="5000"/>
                </a:schemeClr>
              </a:solidFill>
              <a:cs typeface="Calibri" panose="020F0502020204030204"/>
            </a:endParaRP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同一时刻，每个阶段处理不同的指令：</a:t>
            </a:r>
            <a:endParaRPr lang="en-US" altLang="zh-CN" kern="1200" spc="5" dirty="0">
              <a:solidFill>
                <a:schemeClr val="tx1">
                  <a:lumMod val="95000"/>
                  <a:lumOff val="5000"/>
                </a:schemeClr>
              </a:solidFill>
              <a:cs typeface="Calibri" panose="020F0502020204030204"/>
            </a:endParaRPr>
          </a:p>
          <a:p>
            <a:pPr lvl="1" eaLnBrk="1" fontAlgn="auto" hangingPunct="1">
              <a:spcAft>
                <a:spcPts val="0"/>
              </a:spcAft>
              <a:buFont typeface="Arial" panose="020B0604020202020204" pitchFamily="34" charset="0"/>
              <a:buChar char="•"/>
              <a:defRPr/>
            </a:pPr>
            <a:r>
              <a:rPr lang="zh-CN" altLang="en-US" sz="2000" dirty="0">
                <a:solidFill>
                  <a:schemeClr val="tx1">
                    <a:lumMod val="95000"/>
                    <a:lumOff val="5000"/>
                  </a:schemeClr>
                </a:solidFill>
                <a:cs typeface="Calibri" panose="020F0502020204030204" pitchFamily="34" charset="0"/>
              </a:rPr>
              <a:t>程序顺序中连续的指令，在流水线中连续的阶段中处理。</a:t>
            </a:r>
            <a:endParaRPr lang="en-US" altLang="zh-CN" sz="2000" dirty="0">
              <a:solidFill>
                <a:schemeClr val="tx1">
                  <a:lumMod val="95000"/>
                  <a:lumOff val="5000"/>
                </a:schemeClr>
              </a:solidFill>
              <a:cs typeface="Calibri" panose="020F0502020204030204" pitchFamily="34" charset="0"/>
            </a:endParaRPr>
          </a:p>
          <a:p>
            <a:pPr eaLnBrk="1" fontAlgn="auto" hangingPunct="1">
              <a:spcAft>
                <a:spcPts val="0"/>
              </a:spcAft>
              <a:buFont typeface="Arial" panose="020B0604020202020204" pitchFamily="34" charset="0"/>
              <a:buChar char="•"/>
              <a:defRPr/>
            </a:pPr>
            <a:endParaRPr lang="en-US" altLang="zh-CN" sz="1200" dirty="0">
              <a:cs typeface="Calibri" panose="020F0502020204030204" pitchFamily="34" charset="0"/>
            </a:endParaRPr>
          </a:p>
          <a:p>
            <a:pPr eaLnBrk="1" fontAlgn="auto" hangingPunct="1">
              <a:spcAft>
                <a:spcPts val="0"/>
              </a:spcAft>
              <a:buFont typeface="Arial" panose="020B0604020202020204" pitchFamily="34" charset="0"/>
              <a:buChar char="•"/>
              <a:defRPr/>
            </a:pPr>
            <a:r>
              <a:rPr lang="zh-CN" altLang="en-US" dirty="0" smtClean="0">
                <a:cs typeface="Calibri" panose="020F0502020204030204" pitchFamily="34" charset="0"/>
              </a:rPr>
              <a:t>流水线的好处</a:t>
            </a:r>
            <a:r>
              <a:rPr lang="en-US" altLang="zh-CN" dirty="0">
                <a:cs typeface="Calibri" panose="020F0502020204030204" pitchFamily="34" charset="0"/>
              </a:rPr>
              <a:t>: </a:t>
            </a: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smtClean="0">
                <a:solidFill>
                  <a:schemeClr val="tx1">
                    <a:lumMod val="95000"/>
                    <a:lumOff val="5000"/>
                  </a:schemeClr>
                </a:solidFill>
                <a:cs typeface="Calibri" panose="020F0502020204030204"/>
              </a:rPr>
              <a:t>可提升</a:t>
            </a:r>
            <a:r>
              <a:rPr lang="zh-CN" altLang="en-US" kern="1200" spc="5" dirty="0">
                <a:solidFill>
                  <a:schemeClr val="tx1">
                    <a:lumMod val="95000"/>
                    <a:lumOff val="5000"/>
                  </a:schemeClr>
                </a:solidFill>
                <a:cs typeface="Calibri" panose="020F0502020204030204"/>
              </a:rPr>
              <a:t>指令处理的</a:t>
            </a:r>
            <a:r>
              <a:rPr lang="zh-CN" altLang="en-US" kern="1200" spc="5" dirty="0" smtClean="0">
                <a:solidFill>
                  <a:schemeClr val="tx1">
                    <a:lumMod val="95000"/>
                    <a:lumOff val="5000"/>
                  </a:schemeClr>
                </a:solidFill>
                <a:cs typeface="Calibri" panose="020F0502020204030204"/>
              </a:rPr>
              <a:t>吞吐率（</a:t>
            </a:r>
            <a:r>
              <a:rPr lang="en-US" altLang="zh-CN" kern="1200" spc="5" dirty="0" smtClean="0">
                <a:solidFill>
                  <a:schemeClr val="tx1">
                    <a:lumMod val="95000"/>
                    <a:lumOff val="5000"/>
                  </a:schemeClr>
                </a:solidFill>
                <a:cs typeface="Calibri" panose="020F0502020204030204"/>
              </a:rPr>
              <a:t>throughput</a:t>
            </a:r>
            <a:r>
              <a:rPr lang="zh-CN" altLang="en-US" kern="1200" spc="5" dirty="0" smtClean="0">
                <a:solidFill>
                  <a:schemeClr val="tx1">
                    <a:lumMod val="95000"/>
                    <a:lumOff val="5000"/>
                  </a:schemeClr>
                </a:solidFill>
                <a:cs typeface="Calibri" panose="020F0502020204030204"/>
              </a:rPr>
              <a:t>）</a:t>
            </a:r>
            <a:endParaRPr lang="en-US" altLang="zh-CN" kern="1200" spc="5" dirty="0">
              <a:solidFill>
                <a:schemeClr val="tx1">
                  <a:lumMod val="95000"/>
                  <a:lumOff val="5000"/>
                </a:schemeClr>
              </a:solidFill>
              <a:cs typeface="Calibri" panose="020F0502020204030204"/>
            </a:endParaRPr>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12</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a:extLst>
              <a:ext uri="{FF2B5EF4-FFF2-40B4-BE49-F238E27FC236}">
                <a16:creationId xmlns:a16="http://schemas.microsoft.com/office/drawing/2014/main" id="{1AE02071-9B6C-44C8-A775-9E1625101E75}"/>
              </a:ext>
            </a:extLst>
          </p:cNvPr>
          <p:cNvSpPr txBox="1">
            <a:spLocks/>
          </p:cNvSpPr>
          <p:nvPr/>
        </p:nvSpPr>
        <p:spPr bwMode="auto">
          <a:xfrm>
            <a:off x="0" y="209550"/>
            <a:ext cx="9144000" cy="6858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600">
                <a:solidFill>
                  <a:srgbClr val="336699"/>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pPr eaLnBrk="1" hangingPunct="1"/>
            <a:r>
              <a:rPr lang="zh-CN" altLang="en-US" b="0" kern="0" dirty="0" smtClean="0"/>
              <a:t>指令的流水线处理</a:t>
            </a:r>
            <a:endParaRPr lang="en-US" altLang="zh-CN" b="0" kern="0" dirty="0"/>
          </a:p>
        </p:txBody>
      </p:sp>
      <p:pic>
        <p:nvPicPr>
          <p:cNvPr id="3" name="图片 2"/>
          <p:cNvPicPr>
            <a:picLocks noChangeAspect="1"/>
          </p:cNvPicPr>
          <p:nvPr/>
        </p:nvPicPr>
        <p:blipFill>
          <a:blip r:embed="rId2"/>
          <a:stretch>
            <a:fillRect/>
          </a:stretch>
        </p:blipFill>
        <p:spPr>
          <a:xfrm>
            <a:off x="491944" y="1281957"/>
            <a:ext cx="8160112" cy="3624539"/>
          </a:xfrm>
          <a:prstGeom prst="rect">
            <a:avLst/>
          </a:prstGeom>
        </p:spPr>
      </p:pic>
      <p:sp>
        <p:nvSpPr>
          <p:cNvPr id="2" name="文本框 1"/>
          <p:cNvSpPr txBox="1"/>
          <p:nvPr/>
        </p:nvSpPr>
        <p:spPr>
          <a:xfrm>
            <a:off x="491944" y="5374433"/>
            <a:ext cx="7961591"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0" dirty="0" smtClean="0">
                <a:latin typeface="微软雅黑" panose="020B0503020204020204" pitchFamily="34" charset="-122"/>
                <a:ea typeface="微软雅黑" panose="020B0503020204020204" pitchFamily="34" charset="-122"/>
              </a:rPr>
              <a:t>对于</a:t>
            </a:r>
            <a:r>
              <a:rPr lang="en-US" altLang="zh-CN" sz="2800" b="0" dirty="0" smtClean="0">
                <a:latin typeface="微软雅黑" panose="020B0503020204020204" pitchFamily="34" charset="-122"/>
                <a:ea typeface="微软雅黑" panose="020B0503020204020204" pitchFamily="34" charset="-122"/>
              </a:rPr>
              <a:t>MIPS</a:t>
            </a:r>
            <a:r>
              <a:rPr lang="zh-CN" altLang="en-US" sz="2800" b="0" dirty="0" smtClean="0">
                <a:latin typeface="微软雅黑" panose="020B0503020204020204" pitchFamily="34" charset="-122"/>
                <a:ea typeface="微软雅黑" panose="020B0503020204020204" pitchFamily="34" charset="-122"/>
              </a:rPr>
              <a:t>指令来说，指令的处理分为</a:t>
            </a:r>
            <a:r>
              <a:rPr lang="en-US" altLang="zh-CN" sz="2800" b="0" dirty="0" smtClean="0">
                <a:latin typeface="微软雅黑" panose="020B0503020204020204" pitchFamily="34" charset="-122"/>
                <a:ea typeface="微软雅黑" panose="020B0503020204020204" pitchFamily="34" charset="-122"/>
              </a:rPr>
              <a:t>5</a:t>
            </a:r>
            <a:r>
              <a:rPr lang="zh-CN" altLang="en-US" sz="2800" b="0" dirty="0" smtClean="0">
                <a:latin typeface="微软雅黑" panose="020B0503020204020204" pitchFamily="34" charset="-122"/>
                <a:ea typeface="微软雅黑" panose="020B0503020204020204" pitchFamily="34" charset="-122"/>
              </a:rPr>
              <a:t>个阶段：</a:t>
            </a:r>
            <a:r>
              <a:rPr lang="en-US" altLang="zh-CN" sz="2800" b="0" dirty="0" smtClean="0">
                <a:latin typeface="微软雅黑" panose="020B0503020204020204" pitchFamily="34" charset="-122"/>
                <a:ea typeface="微软雅黑" panose="020B0503020204020204" pitchFamily="34" charset="-122"/>
              </a:rPr>
              <a:t>IF</a:t>
            </a:r>
            <a:r>
              <a:rPr lang="zh-CN" altLang="en-US" sz="2800" b="0" dirty="0" smtClean="0">
                <a:latin typeface="微软雅黑" panose="020B0503020204020204" pitchFamily="34" charset="-122"/>
                <a:ea typeface="微软雅黑" panose="020B0503020204020204" pitchFamily="34" charset="-122"/>
              </a:rPr>
              <a:t>，</a:t>
            </a:r>
            <a:r>
              <a:rPr lang="en-US" altLang="zh-CN" sz="2800" b="0" dirty="0" smtClean="0">
                <a:latin typeface="微软雅黑" panose="020B0503020204020204" pitchFamily="34" charset="-122"/>
                <a:ea typeface="微软雅黑" panose="020B0503020204020204" pitchFamily="34" charset="-122"/>
              </a:rPr>
              <a:t>ID</a:t>
            </a:r>
            <a:r>
              <a:rPr lang="zh-CN" altLang="en-US" sz="2800" b="0" dirty="0" smtClean="0">
                <a:latin typeface="微软雅黑" panose="020B0503020204020204" pitchFamily="34" charset="-122"/>
                <a:ea typeface="微软雅黑" panose="020B0503020204020204" pitchFamily="34" charset="-122"/>
              </a:rPr>
              <a:t>，</a:t>
            </a:r>
            <a:r>
              <a:rPr lang="en-US" altLang="zh-CN" sz="2800" b="0" dirty="0" smtClean="0">
                <a:latin typeface="微软雅黑" panose="020B0503020204020204" pitchFamily="34" charset="-122"/>
                <a:ea typeface="微软雅黑" panose="020B0503020204020204" pitchFamily="34" charset="-122"/>
              </a:rPr>
              <a:t>EXE</a:t>
            </a:r>
            <a:r>
              <a:rPr lang="zh-CN" altLang="en-US" sz="2800" b="0" dirty="0" smtClean="0">
                <a:latin typeface="微软雅黑" panose="020B0503020204020204" pitchFamily="34" charset="-122"/>
                <a:ea typeface="微软雅黑" panose="020B0503020204020204" pitchFamily="34" charset="-122"/>
              </a:rPr>
              <a:t>，</a:t>
            </a:r>
            <a:r>
              <a:rPr lang="en-US" altLang="zh-CN" sz="2800" b="0" dirty="0" smtClean="0">
                <a:latin typeface="微软雅黑" panose="020B0503020204020204" pitchFamily="34" charset="-122"/>
                <a:ea typeface="微软雅黑" panose="020B0503020204020204" pitchFamily="34" charset="-122"/>
              </a:rPr>
              <a:t>MEM</a:t>
            </a:r>
            <a:r>
              <a:rPr lang="zh-CN" altLang="en-US" sz="2800" b="0" dirty="0" smtClean="0">
                <a:latin typeface="微软雅黑" panose="020B0503020204020204" pitchFamily="34" charset="-122"/>
                <a:ea typeface="微软雅黑" panose="020B0503020204020204" pitchFamily="34" charset="-122"/>
              </a:rPr>
              <a:t>，</a:t>
            </a:r>
            <a:r>
              <a:rPr lang="en-US" altLang="zh-CN" sz="2800" b="0" dirty="0" smtClean="0">
                <a:latin typeface="微软雅黑" panose="020B0503020204020204" pitchFamily="34" charset="-122"/>
                <a:ea typeface="微软雅黑" panose="020B0503020204020204" pitchFamily="34" charset="-122"/>
              </a:rPr>
              <a:t>WB</a:t>
            </a:r>
            <a:endParaRPr lang="zh-CN" altLang="en-US" sz="2800" b="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p:txBody>
          <a:bodyPr/>
          <a:lstStyle/>
          <a:p>
            <a:fld id="{EB9224A2-87F1-4916-BEAB-472D0D37C46F}" type="slidenum">
              <a:rPr lang="en-US" altLang="en-US" smtClean="0"/>
              <a:pPr/>
              <a:t>13</a:t>
            </a:fld>
            <a:endParaRPr lang="en-US" altLang="en-US"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054" y="1095081"/>
            <a:ext cx="8229600" cy="4724400"/>
          </a:xfrm>
        </p:spPr>
        <p:txBody>
          <a:bodyPr rtlCol="0">
            <a:normAutofit/>
          </a:bodyPr>
          <a:lstStyle/>
          <a:p>
            <a:pPr eaLnBrk="1" fontAlgn="auto" hangingPunct="1">
              <a:lnSpc>
                <a:spcPct val="150000"/>
              </a:lnSpc>
              <a:spcBef>
                <a:spcPts val="600"/>
              </a:spcBef>
              <a:spcAft>
                <a:spcPts val="600"/>
              </a:spcAft>
              <a:buFont typeface="Arial" panose="020B0604020202020204" pitchFamily="34" charset="0"/>
              <a:buChar char="•"/>
              <a:defRPr/>
            </a:pPr>
            <a:r>
              <a:rPr lang="zh-CN" altLang="en-US" dirty="0"/>
              <a:t>处理的是</a:t>
            </a:r>
            <a:r>
              <a:rPr lang="zh-CN" altLang="en-US" b="1" dirty="0">
                <a:solidFill>
                  <a:srgbClr val="FF0000"/>
                </a:solidFill>
              </a:rPr>
              <a:t>相同的指令</a:t>
            </a:r>
            <a:endParaRPr lang="en-US" altLang="zh-CN" b="1" dirty="0">
              <a:solidFill>
                <a:srgbClr val="FF0000"/>
              </a:solidFill>
            </a:endParaRPr>
          </a:p>
          <a:p>
            <a:pPr marL="584835" lvl="1" indent="-330835">
              <a:lnSpc>
                <a:spcPct val="150000"/>
              </a:lnSpc>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对大量数据进行相同的操作，比如累加；</a:t>
            </a:r>
            <a:endParaRPr lang="en-US" altLang="zh-CN" kern="1200" spc="5" dirty="0">
              <a:solidFill>
                <a:schemeClr val="tx1">
                  <a:lumMod val="95000"/>
                  <a:lumOff val="5000"/>
                </a:schemeClr>
              </a:solidFill>
              <a:cs typeface="Calibri" panose="020F0502020204030204"/>
            </a:endParaRPr>
          </a:p>
          <a:p>
            <a:pPr eaLnBrk="1" fontAlgn="auto" hangingPunct="1">
              <a:lnSpc>
                <a:spcPct val="150000"/>
              </a:lnSpc>
              <a:spcBef>
                <a:spcPts val="600"/>
              </a:spcBef>
              <a:spcAft>
                <a:spcPts val="600"/>
              </a:spcAft>
              <a:buFont typeface="Arial" panose="020B0604020202020204" pitchFamily="34" charset="0"/>
              <a:buChar char="•"/>
              <a:defRPr/>
            </a:pPr>
            <a:r>
              <a:rPr lang="zh-CN" altLang="en-US" dirty="0"/>
              <a:t>处理的</a:t>
            </a:r>
            <a:r>
              <a:rPr lang="zh-CN" altLang="en-US" b="1" dirty="0">
                <a:solidFill>
                  <a:srgbClr val="FF0000"/>
                </a:solidFill>
              </a:rPr>
              <a:t>指令之间是相互独立的</a:t>
            </a:r>
            <a:endParaRPr lang="en-US" altLang="zh-CN" b="1" dirty="0">
              <a:solidFill>
                <a:srgbClr val="FF0000"/>
              </a:solidFill>
            </a:endParaRPr>
          </a:p>
          <a:p>
            <a:pPr marL="584835" lvl="1" indent="-330835">
              <a:lnSpc>
                <a:spcPct val="150000"/>
              </a:lnSpc>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流水线上处理的指令之间，没有依赖关系；</a:t>
            </a:r>
            <a:endParaRPr lang="en-US" altLang="zh-CN" kern="1200" spc="5" dirty="0">
              <a:solidFill>
                <a:schemeClr val="tx1">
                  <a:lumMod val="95000"/>
                  <a:lumOff val="5000"/>
                </a:schemeClr>
              </a:solidFill>
              <a:cs typeface="Calibri" panose="020F0502020204030204"/>
            </a:endParaRPr>
          </a:p>
          <a:p>
            <a:pPr eaLnBrk="1" fontAlgn="auto" hangingPunct="1">
              <a:lnSpc>
                <a:spcPct val="150000"/>
              </a:lnSpc>
              <a:spcBef>
                <a:spcPts val="600"/>
              </a:spcBef>
              <a:spcAft>
                <a:spcPts val="600"/>
              </a:spcAft>
              <a:buFont typeface="Arial" panose="020B0604020202020204" pitchFamily="34" charset="0"/>
              <a:buChar char="•"/>
              <a:defRPr/>
            </a:pPr>
            <a:r>
              <a:rPr lang="zh-CN" altLang="en-US" dirty="0"/>
              <a:t>处理的</a:t>
            </a:r>
            <a:r>
              <a:rPr lang="zh-CN" altLang="en-US" b="1" dirty="0">
                <a:solidFill>
                  <a:srgbClr val="FF0000"/>
                </a:solidFill>
              </a:rPr>
              <a:t>指令可以均匀划分成一些子操作</a:t>
            </a:r>
            <a:endParaRPr lang="en-US" altLang="zh-CN" b="1" dirty="0">
              <a:solidFill>
                <a:srgbClr val="FF0000"/>
              </a:solidFill>
            </a:endParaRPr>
          </a:p>
          <a:p>
            <a:pPr marL="584835" lvl="1" indent="-330835">
              <a:lnSpc>
                <a:spcPct val="150000"/>
              </a:lnSpc>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指令的处理可以划分为所需时间相等的子操作</a:t>
            </a:r>
            <a:endParaRPr lang="en-US" altLang="zh-CN" kern="1200" spc="5" dirty="0">
              <a:solidFill>
                <a:schemeClr val="tx1">
                  <a:lumMod val="95000"/>
                  <a:lumOff val="5000"/>
                </a:schemeClr>
              </a:solidFill>
              <a:cs typeface="Calibri" panose="020F0502020204030204"/>
            </a:endParaRPr>
          </a:p>
        </p:txBody>
      </p:sp>
      <p:sp>
        <p:nvSpPr>
          <p:cNvPr id="4" name="Title 1">
            <a:extLst>
              <a:ext uri="{FF2B5EF4-FFF2-40B4-BE49-F238E27FC236}">
                <a16:creationId xmlns:a16="http://schemas.microsoft.com/office/drawing/2014/main" id="{5D4D8809-E9E1-466F-8AEB-41C91B33FA8A}"/>
              </a:ext>
            </a:extLst>
          </p:cNvPr>
          <p:cNvSpPr txBox="1">
            <a:spLocks/>
          </p:cNvSpPr>
          <p:nvPr/>
        </p:nvSpPr>
        <p:spPr bwMode="auto">
          <a:xfrm>
            <a:off x="0" y="209550"/>
            <a:ext cx="9144000" cy="6858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600">
                <a:solidFill>
                  <a:srgbClr val="336699"/>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pPr eaLnBrk="1" hangingPunct="1"/>
            <a:r>
              <a:rPr lang="zh-CN" altLang="en-US" b="0" dirty="0"/>
              <a:t>什么是理想的指令流水线？</a:t>
            </a:r>
            <a:endParaRPr lang="en-US" altLang="zh-CN" b="0" kern="0" dirty="0"/>
          </a:p>
        </p:txBody>
      </p:sp>
      <p:sp>
        <p:nvSpPr>
          <p:cNvPr id="2" name="云形标注 1"/>
          <p:cNvSpPr/>
          <p:nvPr/>
        </p:nvSpPr>
        <p:spPr bwMode="auto">
          <a:xfrm>
            <a:off x="6522098" y="1474237"/>
            <a:ext cx="2397967" cy="1576873"/>
          </a:xfrm>
          <a:prstGeom prst="cloudCallout">
            <a:avLst>
              <a:gd name="adj1" fmla="val -23946"/>
              <a:gd name="adj2" fmla="val -103772"/>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smtClean="0">
                <a:ln>
                  <a:noFill/>
                </a:ln>
                <a:solidFill>
                  <a:schemeClr val="bg1"/>
                </a:solidFill>
                <a:effectLst/>
                <a:latin typeface="华文行楷" panose="02010800040101010101" pitchFamily="2" charset="-122"/>
                <a:ea typeface="华文行楷" panose="02010800040101010101" pitchFamily="2" charset="-122"/>
              </a:rPr>
              <a:t>   想一想！</a:t>
            </a:r>
          </a:p>
        </p:txBody>
      </p:sp>
      <p:sp>
        <p:nvSpPr>
          <p:cNvPr id="7" name="灯片编号占位符 6"/>
          <p:cNvSpPr>
            <a:spLocks noGrp="1"/>
          </p:cNvSpPr>
          <p:nvPr>
            <p:ph type="sldNum" sz="quarter" idx="4"/>
          </p:nvPr>
        </p:nvSpPr>
        <p:spPr/>
        <p:txBody>
          <a:bodyPr/>
          <a:lstStyle/>
          <a:p>
            <a:fld id="{EB9224A2-87F1-4916-BEAB-472D0D37C46F}" type="slidenum">
              <a:rPr lang="en-US" altLang="en-US" smtClean="0"/>
              <a:pPr/>
              <a:t>14</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2000"/>
                                        <p:tgtEl>
                                          <p:spTgt spid="3">
                                            <p:txEl>
                                              <p:pRg st="3" end="3"/>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heel(1)">
                                      <p:cBhvr>
                                        <p:cTn id="19" dur="2000"/>
                                        <p:tgtEl>
                                          <p:spTgt spid="3">
                                            <p:txEl>
                                              <p:pRg st="4" end="4"/>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heel(1)">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1371600" y="1447800"/>
            <a:ext cx="32004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000000"/>
                </a:solidFill>
                <a:latin typeface="Calibri" pitchFamily="34" charset="0"/>
              </a:rPr>
              <a:t>combinational logic (F,D,E,M,W)</a:t>
            </a:r>
          </a:p>
          <a:p>
            <a:pPr eaLnBrk="1" hangingPunct="1"/>
            <a:r>
              <a:rPr lang="en-US" altLang="zh-CN" sz="1800">
                <a:solidFill>
                  <a:srgbClr val="000000"/>
                </a:solidFill>
                <a:latin typeface="Calibri" pitchFamily="34" charset="0"/>
              </a:rPr>
              <a:t>T psec</a:t>
            </a:r>
          </a:p>
        </p:txBody>
      </p:sp>
      <p:grpSp>
        <p:nvGrpSpPr>
          <p:cNvPr id="7172" name="Group 3"/>
          <p:cNvGrpSpPr>
            <a:grpSpLocks/>
          </p:cNvGrpSpPr>
          <p:nvPr/>
        </p:nvGrpSpPr>
        <p:grpSpPr bwMode="auto">
          <a:xfrm>
            <a:off x="762000" y="1447800"/>
            <a:ext cx="304800" cy="914400"/>
            <a:chOff x="384" y="960"/>
            <a:chExt cx="192" cy="576"/>
          </a:xfrm>
        </p:grpSpPr>
        <p:sp>
          <p:nvSpPr>
            <p:cNvPr id="7230" name="Rectangle 4"/>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31" name="Freeform 5"/>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173" name="Rectangle 6"/>
          <p:cNvSpPr>
            <a:spLocks noChangeArrowheads="1"/>
          </p:cNvSpPr>
          <p:nvPr/>
        </p:nvSpPr>
        <p:spPr bwMode="auto">
          <a:xfrm>
            <a:off x="5649913" y="1724025"/>
            <a:ext cx="1041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FF0000"/>
                </a:solidFill>
                <a:latin typeface="Calibri" pitchFamily="34" charset="0"/>
              </a:rPr>
              <a:t>BW=~(1/T)</a:t>
            </a:r>
            <a:endParaRPr lang="en-US" altLang="zh-CN" sz="1800">
              <a:solidFill>
                <a:srgbClr val="000000"/>
              </a:solidFill>
              <a:latin typeface="Calibri" pitchFamily="34" charset="0"/>
            </a:endParaRPr>
          </a:p>
        </p:txBody>
      </p:sp>
      <p:sp>
        <p:nvSpPr>
          <p:cNvPr id="7174" name="Rectangle 7"/>
          <p:cNvSpPr>
            <a:spLocks noChangeArrowheads="1"/>
          </p:cNvSpPr>
          <p:nvPr/>
        </p:nvSpPr>
        <p:spPr bwMode="auto">
          <a:xfrm>
            <a:off x="6662738" y="3314700"/>
            <a:ext cx="1041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FF0000"/>
                </a:solidFill>
                <a:latin typeface="Calibri" pitchFamily="34" charset="0"/>
              </a:rPr>
              <a:t>BW=~(2/T)</a:t>
            </a:r>
            <a:endParaRPr lang="en-US" altLang="zh-CN" sz="1800">
              <a:solidFill>
                <a:srgbClr val="000000"/>
              </a:solidFill>
              <a:latin typeface="Calibri" pitchFamily="34" charset="0"/>
            </a:endParaRPr>
          </a:p>
        </p:txBody>
      </p:sp>
      <p:sp>
        <p:nvSpPr>
          <p:cNvPr id="7175" name="Rectangle 8"/>
          <p:cNvSpPr>
            <a:spLocks noChangeArrowheads="1"/>
          </p:cNvSpPr>
          <p:nvPr/>
        </p:nvSpPr>
        <p:spPr bwMode="auto">
          <a:xfrm>
            <a:off x="1371600" y="3048000"/>
            <a:ext cx="16002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000000"/>
                </a:solidFill>
                <a:latin typeface="Calibri" pitchFamily="34" charset="0"/>
              </a:rPr>
              <a:t>T/2 ps (F,D,E)</a:t>
            </a:r>
          </a:p>
        </p:txBody>
      </p:sp>
      <p:sp>
        <p:nvSpPr>
          <p:cNvPr id="7176" name="Rectangle 9"/>
          <p:cNvSpPr>
            <a:spLocks noChangeArrowheads="1"/>
          </p:cNvSpPr>
          <p:nvPr/>
        </p:nvSpPr>
        <p:spPr bwMode="auto">
          <a:xfrm>
            <a:off x="3886200" y="3048000"/>
            <a:ext cx="16002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000000"/>
                </a:solidFill>
                <a:latin typeface="Calibri" pitchFamily="34" charset="0"/>
              </a:rPr>
              <a:t>T/2 ps (M,W)</a:t>
            </a:r>
          </a:p>
        </p:txBody>
      </p:sp>
      <p:sp>
        <p:nvSpPr>
          <p:cNvPr id="7177" name="Line 10"/>
          <p:cNvSpPr>
            <a:spLocks noChangeShapeType="1"/>
          </p:cNvSpPr>
          <p:nvPr/>
        </p:nvSpPr>
        <p:spPr bwMode="auto">
          <a:xfrm>
            <a:off x="457200" y="19050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178" name="Rectangle 12"/>
          <p:cNvSpPr>
            <a:spLocks noChangeArrowheads="1"/>
          </p:cNvSpPr>
          <p:nvPr/>
        </p:nvSpPr>
        <p:spPr bwMode="auto">
          <a:xfrm>
            <a:off x="7526338" y="5073650"/>
            <a:ext cx="1041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FF0000"/>
                </a:solidFill>
                <a:latin typeface="Calibri" pitchFamily="34" charset="0"/>
              </a:rPr>
              <a:t>BW=~(3/T)</a:t>
            </a:r>
            <a:endParaRPr lang="en-US" altLang="zh-CN" sz="1800">
              <a:solidFill>
                <a:srgbClr val="000000"/>
              </a:solidFill>
              <a:latin typeface="Calibri" pitchFamily="34" charset="0"/>
            </a:endParaRPr>
          </a:p>
        </p:txBody>
      </p:sp>
      <p:sp>
        <p:nvSpPr>
          <p:cNvPr id="7179" name="Rectangle 13"/>
          <p:cNvSpPr>
            <a:spLocks noChangeArrowheads="1"/>
          </p:cNvSpPr>
          <p:nvPr/>
        </p:nvSpPr>
        <p:spPr bwMode="auto">
          <a:xfrm>
            <a:off x="1371600" y="4800600"/>
            <a:ext cx="10668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000000"/>
                </a:solidFill>
                <a:latin typeface="Calibri" pitchFamily="34" charset="0"/>
              </a:rPr>
              <a:t>T/3</a:t>
            </a:r>
          </a:p>
          <a:p>
            <a:pPr eaLnBrk="1" hangingPunct="1"/>
            <a:r>
              <a:rPr lang="en-US" altLang="zh-CN" sz="1800">
                <a:solidFill>
                  <a:srgbClr val="000000"/>
                </a:solidFill>
                <a:latin typeface="Calibri" pitchFamily="34" charset="0"/>
              </a:rPr>
              <a:t> ps (F,D)</a:t>
            </a:r>
          </a:p>
        </p:txBody>
      </p:sp>
      <p:sp>
        <p:nvSpPr>
          <p:cNvPr id="7180" name="Rectangle 14"/>
          <p:cNvSpPr>
            <a:spLocks noChangeArrowheads="1"/>
          </p:cNvSpPr>
          <p:nvPr/>
        </p:nvSpPr>
        <p:spPr bwMode="auto">
          <a:xfrm>
            <a:off x="3352800" y="4800600"/>
            <a:ext cx="10668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000000"/>
                </a:solidFill>
                <a:latin typeface="Calibri" pitchFamily="34" charset="0"/>
              </a:rPr>
              <a:t>T/3</a:t>
            </a:r>
          </a:p>
          <a:p>
            <a:pPr eaLnBrk="1" hangingPunct="1"/>
            <a:r>
              <a:rPr lang="en-US" altLang="zh-CN" sz="1800">
                <a:solidFill>
                  <a:srgbClr val="000000"/>
                </a:solidFill>
                <a:latin typeface="Calibri" pitchFamily="34" charset="0"/>
              </a:rPr>
              <a:t> ps (E,M)</a:t>
            </a:r>
          </a:p>
        </p:txBody>
      </p:sp>
      <p:sp>
        <p:nvSpPr>
          <p:cNvPr id="7181" name="Rectangle 15"/>
          <p:cNvSpPr>
            <a:spLocks noChangeArrowheads="1"/>
          </p:cNvSpPr>
          <p:nvPr/>
        </p:nvSpPr>
        <p:spPr bwMode="auto">
          <a:xfrm>
            <a:off x="5334000" y="4800600"/>
            <a:ext cx="10668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000000"/>
                </a:solidFill>
                <a:latin typeface="Calibri" pitchFamily="34" charset="0"/>
              </a:rPr>
              <a:t>T/3</a:t>
            </a:r>
          </a:p>
          <a:p>
            <a:pPr eaLnBrk="1" hangingPunct="1"/>
            <a:r>
              <a:rPr lang="en-US" altLang="zh-CN" sz="1800">
                <a:solidFill>
                  <a:srgbClr val="000000"/>
                </a:solidFill>
                <a:latin typeface="Calibri" pitchFamily="34" charset="0"/>
              </a:rPr>
              <a:t> ps (M,W)</a:t>
            </a:r>
          </a:p>
        </p:txBody>
      </p:sp>
      <p:sp>
        <p:nvSpPr>
          <p:cNvPr id="7182" name="Line 16"/>
          <p:cNvSpPr>
            <a:spLocks noChangeShapeType="1"/>
          </p:cNvSpPr>
          <p:nvPr/>
        </p:nvSpPr>
        <p:spPr bwMode="auto">
          <a:xfrm>
            <a:off x="1066800" y="19050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nvGrpSpPr>
          <p:cNvPr id="7183" name="Group 17"/>
          <p:cNvGrpSpPr>
            <a:grpSpLocks/>
          </p:cNvGrpSpPr>
          <p:nvPr/>
        </p:nvGrpSpPr>
        <p:grpSpPr bwMode="auto">
          <a:xfrm>
            <a:off x="4876800" y="1447800"/>
            <a:ext cx="304800" cy="914400"/>
            <a:chOff x="384" y="960"/>
            <a:chExt cx="192" cy="576"/>
          </a:xfrm>
        </p:grpSpPr>
        <p:sp>
          <p:nvSpPr>
            <p:cNvPr id="7228" name="Rectangle 18"/>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29" name="Freeform 19"/>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184" name="Line 20"/>
          <p:cNvSpPr>
            <a:spLocks noChangeShapeType="1"/>
          </p:cNvSpPr>
          <p:nvPr/>
        </p:nvSpPr>
        <p:spPr bwMode="auto">
          <a:xfrm>
            <a:off x="4572000" y="19050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185" name="Line 21"/>
          <p:cNvSpPr>
            <a:spLocks noChangeShapeType="1"/>
          </p:cNvSpPr>
          <p:nvPr/>
        </p:nvSpPr>
        <p:spPr bwMode="auto">
          <a:xfrm>
            <a:off x="5181600" y="19050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nvGrpSpPr>
          <p:cNvPr id="7186" name="Group 22"/>
          <p:cNvGrpSpPr>
            <a:grpSpLocks/>
          </p:cNvGrpSpPr>
          <p:nvPr/>
        </p:nvGrpSpPr>
        <p:grpSpPr bwMode="auto">
          <a:xfrm>
            <a:off x="457200" y="3048000"/>
            <a:ext cx="914400" cy="914400"/>
            <a:chOff x="96" y="1968"/>
            <a:chExt cx="576" cy="576"/>
          </a:xfrm>
        </p:grpSpPr>
        <p:grpSp>
          <p:nvGrpSpPr>
            <p:cNvPr id="7223" name="Group 23"/>
            <p:cNvGrpSpPr>
              <a:grpSpLocks/>
            </p:cNvGrpSpPr>
            <p:nvPr/>
          </p:nvGrpSpPr>
          <p:grpSpPr bwMode="auto">
            <a:xfrm>
              <a:off x="288" y="1968"/>
              <a:ext cx="192" cy="576"/>
              <a:chOff x="384" y="960"/>
              <a:chExt cx="192" cy="576"/>
            </a:xfrm>
          </p:grpSpPr>
          <p:sp>
            <p:nvSpPr>
              <p:cNvPr id="7226" name="Rectangle 24"/>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27" name="Freeform 25"/>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224" name="Line 26"/>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225" name="Line 27"/>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grpSp>
        <p:nvGrpSpPr>
          <p:cNvPr id="7187" name="Group 28"/>
          <p:cNvGrpSpPr>
            <a:grpSpLocks/>
          </p:cNvGrpSpPr>
          <p:nvPr/>
        </p:nvGrpSpPr>
        <p:grpSpPr bwMode="auto">
          <a:xfrm>
            <a:off x="2971800" y="3048000"/>
            <a:ext cx="914400" cy="914400"/>
            <a:chOff x="96" y="1968"/>
            <a:chExt cx="576" cy="576"/>
          </a:xfrm>
        </p:grpSpPr>
        <p:grpSp>
          <p:nvGrpSpPr>
            <p:cNvPr id="7218" name="Group 29"/>
            <p:cNvGrpSpPr>
              <a:grpSpLocks/>
            </p:cNvGrpSpPr>
            <p:nvPr/>
          </p:nvGrpSpPr>
          <p:grpSpPr bwMode="auto">
            <a:xfrm>
              <a:off x="288" y="1968"/>
              <a:ext cx="192" cy="576"/>
              <a:chOff x="384" y="960"/>
              <a:chExt cx="192" cy="576"/>
            </a:xfrm>
          </p:grpSpPr>
          <p:sp>
            <p:nvSpPr>
              <p:cNvPr id="7221" name="Rectangle 30"/>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22" name="Freeform 31"/>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219" name="Line 32"/>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220" name="Line 33"/>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grpSp>
        <p:nvGrpSpPr>
          <p:cNvPr id="7188" name="Group 34"/>
          <p:cNvGrpSpPr>
            <a:grpSpLocks/>
          </p:cNvGrpSpPr>
          <p:nvPr/>
        </p:nvGrpSpPr>
        <p:grpSpPr bwMode="auto">
          <a:xfrm>
            <a:off x="5486400" y="3048000"/>
            <a:ext cx="914400" cy="914400"/>
            <a:chOff x="96" y="1968"/>
            <a:chExt cx="576" cy="576"/>
          </a:xfrm>
        </p:grpSpPr>
        <p:grpSp>
          <p:nvGrpSpPr>
            <p:cNvPr id="7213" name="Group 35"/>
            <p:cNvGrpSpPr>
              <a:grpSpLocks/>
            </p:cNvGrpSpPr>
            <p:nvPr/>
          </p:nvGrpSpPr>
          <p:grpSpPr bwMode="auto">
            <a:xfrm>
              <a:off x="288" y="1968"/>
              <a:ext cx="192" cy="576"/>
              <a:chOff x="384" y="960"/>
              <a:chExt cx="192" cy="576"/>
            </a:xfrm>
          </p:grpSpPr>
          <p:sp>
            <p:nvSpPr>
              <p:cNvPr id="7216" name="Rectangle 36"/>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17" name="Freeform 37"/>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214" name="Line 38"/>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215" name="Line 39"/>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grpSp>
        <p:nvGrpSpPr>
          <p:cNvPr id="7189" name="Group 40"/>
          <p:cNvGrpSpPr>
            <a:grpSpLocks/>
          </p:cNvGrpSpPr>
          <p:nvPr/>
        </p:nvGrpSpPr>
        <p:grpSpPr bwMode="auto">
          <a:xfrm>
            <a:off x="457200" y="4800600"/>
            <a:ext cx="914400" cy="914400"/>
            <a:chOff x="96" y="1968"/>
            <a:chExt cx="576" cy="576"/>
          </a:xfrm>
        </p:grpSpPr>
        <p:grpSp>
          <p:nvGrpSpPr>
            <p:cNvPr id="7208" name="Group 41"/>
            <p:cNvGrpSpPr>
              <a:grpSpLocks/>
            </p:cNvGrpSpPr>
            <p:nvPr/>
          </p:nvGrpSpPr>
          <p:grpSpPr bwMode="auto">
            <a:xfrm>
              <a:off x="288" y="1968"/>
              <a:ext cx="192" cy="576"/>
              <a:chOff x="384" y="960"/>
              <a:chExt cx="192" cy="576"/>
            </a:xfrm>
          </p:grpSpPr>
          <p:sp>
            <p:nvSpPr>
              <p:cNvPr id="7211" name="Rectangle 42"/>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12" name="Freeform 43"/>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209" name="Line 44"/>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210" name="Line 45"/>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grpSp>
        <p:nvGrpSpPr>
          <p:cNvPr id="7190" name="Group 46"/>
          <p:cNvGrpSpPr>
            <a:grpSpLocks/>
          </p:cNvGrpSpPr>
          <p:nvPr/>
        </p:nvGrpSpPr>
        <p:grpSpPr bwMode="auto">
          <a:xfrm>
            <a:off x="2438400" y="4800600"/>
            <a:ext cx="914400" cy="914400"/>
            <a:chOff x="96" y="1968"/>
            <a:chExt cx="576" cy="576"/>
          </a:xfrm>
        </p:grpSpPr>
        <p:grpSp>
          <p:nvGrpSpPr>
            <p:cNvPr id="7203" name="Group 47"/>
            <p:cNvGrpSpPr>
              <a:grpSpLocks/>
            </p:cNvGrpSpPr>
            <p:nvPr/>
          </p:nvGrpSpPr>
          <p:grpSpPr bwMode="auto">
            <a:xfrm>
              <a:off x="288" y="1968"/>
              <a:ext cx="192" cy="576"/>
              <a:chOff x="384" y="960"/>
              <a:chExt cx="192" cy="576"/>
            </a:xfrm>
          </p:grpSpPr>
          <p:sp>
            <p:nvSpPr>
              <p:cNvPr id="7206" name="Rectangle 48"/>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07" name="Freeform 49"/>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204" name="Line 50"/>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205" name="Line 51"/>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grpSp>
        <p:nvGrpSpPr>
          <p:cNvPr id="7191" name="Group 52"/>
          <p:cNvGrpSpPr>
            <a:grpSpLocks/>
          </p:cNvGrpSpPr>
          <p:nvPr/>
        </p:nvGrpSpPr>
        <p:grpSpPr bwMode="auto">
          <a:xfrm>
            <a:off x="4419600" y="4800600"/>
            <a:ext cx="914400" cy="914400"/>
            <a:chOff x="96" y="1968"/>
            <a:chExt cx="576" cy="576"/>
          </a:xfrm>
        </p:grpSpPr>
        <p:grpSp>
          <p:nvGrpSpPr>
            <p:cNvPr id="7198" name="Group 53"/>
            <p:cNvGrpSpPr>
              <a:grpSpLocks/>
            </p:cNvGrpSpPr>
            <p:nvPr/>
          </p:nvGrpSpPr>
          <p:grpSpPr bwMode="auto">
            <a:xfrm>
              <a:off x="288" y="1968"/>
              <a:ext cx="192" cy="576"/>
              <a:chOff x="384" y="960"/>
              <a:chExt cx="192" cy="576"/>
            </a:xfrm>
          </p:grpSpPr>
          <p:sp>
            <p:nvSpPr>
              <p:cNvPr id="7201" name="Rectangle 54"/>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02" name="Freeform 55"/>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199" name="Line 56"/>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200" name="Line 57"/>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grpSp>
        <p:nvGrpSpPr>
          <p:cNvPr id="7192" name="Group 58"/>
          <p:cNvGrpSpPr>
            <a:grpSpLocks/>
          </p:cNvGrpSpPr>
          <p:nvPr/>
        </p:nvGrpSpPr>
        <p:grpSpPr bwMode="auto">
          <a:xfrm>
            <a:off x="6400800" y="4800600"/>
            <a:ext cx="914400" cy="914400"/>
            <a:chOff x="96" y="1968"/>
            <a:chExt cx="576" cy="576"/>
          </a:xfrm>
        </p:grpSpPr>
        <p:grpSp>
          <p:nvGrpSpPr>
            <p:cNvPr id="7193" name="Group 59"/>
            <p:cNvGrpSpPr>
              <a:grpSpLocks/>
            </p:cNvGrpSpPr>
            <p:nvPr/>
          </p:nvGrpSpPr>
          <p:grpSpPr bwMode="auto">
            <a:xfrm>
              <a:off x="288" y="1968"/>
              <a:ext cx="192" cy="576"/>
              <a:chOff x="384" y="960"/>
              <a:chExt cx="192" cy="576"/>
            </a:xfrm>
          </p:grpSpPr>
          <p:sp>
            <p:nvSpPr>
              <p:cNvPr id="7196" name="Rectangle 60"/>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197" name="Freeform 61"/>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194" name="Line 62"/>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195" name="Line 63"/>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sp>
        <p:nvSpPr>
          <p:cNvPr id="64" name="Title 1">
            <a:extLst>
              <a:ext uri="{FF2B5EF4-FFF2-40B4-BE49-F238E27FC236}">
                <a16:creationId xmlns:a16="http://schemas.microsoft.com/office/drawing/2014/main" id="{58F3FDF7-C34E-4E15-B9BB-9EA902928233}"/>
              </a:ext>
            </a:extLst>
          </p:cNvPr>
          <p:cNvSpPr txBox="1">
            <a:spLocks/>
          </p:cNvSpPr>
          <p:nvPr/>
        </p:nvSpPr>
        <p:spPr bwMode="auto">
          <a:xfrm>
            <a:off x="0" y="209550"/>
            <a:ext cx="9144000" cy="6858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600">
                <a:solidFill>
                  <a:srgbClr val="336699"/>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pPr eaLnBrk="1" hangingPunct="1"/>
            <a:r>
              <a:rPr lang="zh-CN" altLang="en-US" b="0" dirty="0"/>
              <a:t>理想的流水线</a:t>
            </a:r>
            <a:endParaRPr lang="en-US" altLang="zh-CN" b="0" kern="0" dirty="0"/>
          </a:p>
        </p:txBody>
      </p:sp>
      <p:sp>
        <p:nvSpPr>
          <p:cNvPr id="2" name="文本框 1"/>
          <p:cNvSpPr txBox="1"/>
          <p:nvPr/>
        </p:nvSpPr>
        <p:spPr>
          <a:xfrm>
            <a:off x="1615088" y="6246167"/>
            <a:ext cx="4802918" cy="461665"/>
          </a:xfrm>
          <a:prstGeom prst="rect">
            <a:avLst/>
          </a:prstGeom>
          <a:noFill/>
        </p:spPr>
        <p:txBody>
          <a:bodyPr wrap="non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为什么需要这些锁存器（</a:t>
            </a:r>
            <a:r>
              <a:rPr lang="en-US" altLang="zh-CN" sz="2400" dirty="0">
                <a:solidFill>
                  <a:srgbClr val="FF0000"/>
                </a:solidFill>
                <a:latin typeface="微软雅黑" panose="020B0503020204020204" pitchFamily="34" charset="-122"/>
                <a:ea typeface="微软雅黑" panose="020B0503020204020204" pitchFamily="34" charset="-122"/>
              </a:rPr>
              <a:t>latch</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cxnSp>
        <p:nvCxnSpPr>
          <p:cNvPr id="4" name="直接箭头连接符 3"/>
          <p:cNvCxnSpPr/>
          <p:nvPr/>
        </p:nvCxnSpPr>
        <p:spPr bwMode="auto">
          <a:xfrm>
            <a:off x="1182259" y="5768242"/>
            <a:ext cx="1713341" cy="403958"/>
          </a:xfrm>
          <a:prstGeom prst="straightConnector1">
            <a:avLst/>
          </a:prstGeom>
          <a:solidFill>
            <a:schemeClr val="accent1"/>
          </a:solidFill>
          <a:ln w="25400" cap="flat" cmpd="sng" algn="ctr">
            <a:solidFill>
              <a:schemeClr val="tx2"/>
            </a:solidFill>
            <a:prstDash val="solid"/>
            <a:round/>
            <a:headEnd type="none" w="med" len="med"/>
            <a:tailEnd type="triangle"/>
          </a:ln>
        </p:spPr>
      </p:cxnSp>
      <p:cxnSp>
        <p:nvCxnSpPr>
          <p:cNvPr id="67" name="直接箭头连接符 66"/>
          <p:cNvCxnSpPr/>
          <p:nvPr/>
        </p:nvCxnSpPr>
        <p:spPr bwMode="auto">
          <a:xfrm>
            <a:off x="2888226" y="5768242"/>
            <a:ext cx="540774" cy="401724"/>
          </a:xfrm>
          <a:prstGeom prst="straightConnector1">
            <a:avLst/>
          </a:prstGeom>
          <a:solidFill>
            <a:schemeClr val="accent1"/>
          </a:solidFill>
          <a:ln w="25400" cap="flat" cmpd="sng" algn="ctr">
            <a:solidFill>
              <a:schemeClr val="tx2"/>
            </a:solidFill>
            <a:prstDash val="solid"/>
            <a:round/>
            <a:headEnd type="none" w="med" len="med"/>
            <a:tailEnd type="triangle"/>
          </a:ln>
        </p:spPr>
      </p:cxnSp>
      <p:cxnSp>
        <p:nvCxnSpPr>
          <p:cNvPr id="68" name="直接箭头连接符 67"/>
          <p:cNvCxnSpPr>
            <a:endCxn id="2" idx="0"/>
          </p:cNvCxnSpPr>
          <p:nvPr/>
        </p:nvCxnSpPr>
        <p:spPr bwMode="auto">
          <a:xfrm flipH="1">
            <a:off x="4016547" y="5790084"/>
            <a:ext cx="845365" cy="456083"/>
          </a:xfrm>
          <a:prstGeom prst="straightConnector1">
            <a:avLst/>
          </a:prstGeom>
          <a:solidFill>
            <a:schemeClr val="accent1"/>
          </a:solidFill>
          <a:ln w="25400" cap="flat" cmpd="sng" algn="ctr">
            <a:solidFill>
              <a:schemeClr val="tx2"/>
            </a:solidFill>
            <a:prstDash val="solid"/>
            <a:round/>
            <a:headEnd type="none" w="med" len="med"/>
            <a:tailEnd type="triangle"/>
          </a:ln>
        </p:spPr>
      </p:cxnSp>
      <p:cxnSp>
        <p:nvCxnSpPr>
          <p:cNvPr id="69" name="直接箭头连接符 68"/>
          <p:cNvCxnSpPr/>
          <p:nvPr/>
        </p:nvCxnSpPr>
        <p:spPr bwMode="auto">
          <a:xfrm flipH="1">
            <a:off x="4839859" y="5702099"/>
            <a:ext cx="1828800" cy="574851"/>
          </a:xfrm>
          <a:prstGeom prst="straightConnector1">
            <a:avLst/>
          </a:prstGeom>
          <a:solidFill>
            <a:schemeClr val="accent1"/>
          </a:solidFill>
          <a:ln w="25400" cap="flat" cmpd="sng" algn="ctr">
            <a:solidFill>
              <a:schemeClr val="tx2"/>
            </a:solidFill>
            <a:prstDash val="solid"/>
            <a:round/>
            <a:headEnd type="none" w="med" len="med"/>
            <a:tailEnd type="triangle"/>
          </a:ln>
        </p:spPr>
      </p:cxnSp>
      <p:sp>
        <p:nvSpPr>
          <p:cNvPr id="6" name="灯片编号占位符 5"/>
          <p:cNvSpPr>
            <a:spLocks noGrp="1"/>
          </p:cNvSpPr>
          <p:nvPr>
            <p:ph type="sldNum" sz="quarter" idx="4"/>
          </p:nvPr>
        </p:nvSpPr>
        <p:spPr/>
        <p:txBody>
          <a:bodyPr/>
          <a:lstStyle/>
          <a:p>
            <a:fld id="{EB9224A2-87F1-4916-BEAB-472D0D37C46F}" type="slidenum">
              <a:rPr lang="en-US" altLang="en-US" smtClean="0"/>
              <a:pPr/>
              <a:t>15</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zh-CN" altLang="en-US" dirty="0"/>
              <a:t>现实的流水线</a:t>
            </a:r>
            <a:r>
              <a:rPr lang="en-US" altLang="zh-CN" dirty="0"/>
              <a:t>: </a:t>
            </a:r>
            <a:r>
              <a:rPr lang="zh-CN" altLang="en-US" dirty="0"/>
              <a:t>吞吐率</a:t>
            </a:r>
            <a:endParaRPr lang="en-US" altLang="zh-CN" dirty="0"/>
          </a:p>
        </p:txBody>
      </p:sp>
      <p:sp>
        <p:nvSpPr>
          <p:cNvPr id="8195" name="Content Placeholder 2"/>
          <p:cNvSpPr>
            <a:spLocks noGrp="1"/>
          </p:cNvSpPr>
          <p:nvPr>
            <p:ph idx="1"/>
          </p:nvPr>
        </p:nvSpPr>
        <p:spPr>
          <a:xfrm>
            <a:off x="466627" y="1143785"/>
            <a:ext cx="8229600" cy="4066392"/>
          </a:xfrm>
        </p:spPr>
        <p:txBody>
          <a:bodyPr rtlCol="0">
            <a:normAutofit fontScale="92500" lnSpcReduction="10000"/>
          </a:bodyPr>
          <a:lstStyle/>
          <a:p>
            <a:pPr eaLnBrk="1" fontAlgn="auto" hangingPunct="1">
              <a:spcAft>
                <a:spcPts val="0"/>
              </a:spcAft>
              <a:buFont typeface="Arial" panose="020B0604020202020204" pitchFamily="34" charset="0"/>
              <a:buChar char="•"/>
              <a:defRPr/>
            </a:pPr>
            <a:r>
              <a:rPr lang="zh-CN" altLang="en-US" dirty="0"/>
              <a:t>非流水版本，延迟为：</a:t>
            </a:r>
            <a:r>
              <a:rPr lang="en-US" altLang="zh-CN" dirty="0">
                <a:solidFill>
                  <a:srgbClr val="0000FF"/>
                </a:solidFill>
              </a:rPr>
              <a:t>T </a:t>
            </a:r>
            <a:r>
              <a:rPr lang="en-US" altLang="zh-CN" dirty="0"/>
              <a:t>	</a:t>
            </a:r>
          </a:p>
          <a:p>
            <a:pPr eaLnBrk="1" fontAlgn="auto" hangingPunct="1">
              <a:spcAft>
                <a:spcPts val="0"/>
              </a:spcAft>
              <a:buFont typeface="Wingdings" pitchFamily="2" charset="2"/>
              <a:buNone/>
              <a:defRPr/>
            </a:pPr>
            <a:r>
              <a:rPr lang="en-US" altLang="zh-CN" dirty="0">
                <a:solidFill>
                  <a:schemeClr val="accent1"/>
                </a:solidFill>
              </a:rPr>
              <a:t>		</a:t>
            </a:r>
            <a:r>
              <a:rPr lang="en-US" altLang="zh-CN" dirty="0">
                <a:solidFill>
                  <a:srgbClr val="0000FF"/>
                </a:solidFill>
              </a:rPr>
              <a:t>BW = 1/(T+S)</a:t>
            </a:r>
            <a:r>
              <a:rPr lang="zh-CN" altLang="en-US" dirty="0">
                <a:solidFill>
                  <a:srgbClr val="0000FF"/>
                </a:solidFill>
              </a:rPr>
              <a:t>，</a:t>
            </a:r>
            <a:r>
              <a:rPr lang="en-US" altLang="zh-CN" dirty="0">
                <a:solidFill>
                  <a:srgbClr val="0000FF"/>
                </a:solidFill>
              </a:rPr>
              <a:t>S </a:t>
            </a:r>
            <a:r>
              <a:rPr lang="zh-CN" altLang="en-US" dirty="0"/>
              <a:t>表示锁存器的延迟</a:t>
            </a:r>
            <a:endParaRPr lang="en-US" altLang="zh-CN" dirty="0">
              <a:solidFill>
                <a:schemeClr val="accent1"/>
              </a:solidFill>
            </a:endParaRPr>
          </a:p>
          <a:p>
            <a:pPr eaLnBrk="1" fontAlgn="auto" hangingPunct="1">
              <a:spcAft>
                <a:spcPts val="0"/>
              </a:spcAft>
              <a:buFont typeface="Arial" panose="020B0604020202020204" pitchFamily="34" charset="0"/>
              <a:buChar char="•"/>
              <a:defRPr/>
            </a:pPr>
            <a:endParaRPr lang="en-US" altLang="zh-CN" dirty="0"/>
          </a:p>
          <a:p>
            <a:pPr eaLnBrk="1" fontAlgn="auto" hangingPunct="1">
              <a:spcAft>
                <a:spcPts val="0"/>
              </a:spcAft>
              <a:buFont typeface="Arial" panose="020B0604020202020204" pitchFamily="34" charset="0"/>
              <a:buChar char="•"/>
              <a:defRPr/>
            </a:pPr>
            <a:endParaRPr lang="en-US" altLang="zh-CN" dirty="0"/>
          </a:p>
          <a:p>
            <a:pPr eaLnBrk="1" fontAlgn="auto" hangingPunct="1">
              <a:spcAft>
                <a:spcPts val="0"/>
              </a:spcAft>
              <a:buFont typeface="Arial" panose="020B0604020202020204" pitchFamily="34" charset="0"/>
              <a:buChar char="•"/>
              <a:defRPr/>
            </a:pPr>
            <a:endParaRPr lang="en-US" altLang="zh-CN" dirty="0"/>
          </a:p>
          <a:p>
            <a:pPr eaLnBrk="1" fontAlgn="auto" hangingPunct="1">
              <a:spcAft>
                <a:spcPts val="0"/>
              </a:spcAft>
              <a:buFont typeface="Arial" panose="020B0604020202020204" pitchFamily="34" charset="0"/>
              <a:buChar char="•"/>
              <a:defRPr/>
            </a:pPr>
            <a:endParaRPr lang="en-US" altLang="zh-CN" sz="1100" dirty="0"/>
          </a:p>
          <a:p>
            <a:pPr eaLnBrk="1" fontAlgn="auto" hangingPunct="1">
              <a:spcAft>
                <a:spcPts val="0"/>
              </a:spcAft>
              <a:buFont typeface="Arial" panose="020B0604020202020204" pitchFamily="34" charset="0"/>
              <a:buChar char="•"/>
              <a:defRPr/>
            </a:pPr>
            <a:endParaRPr lang="en-US" altLang="zh-CN" sz="1100" dirty="0"/>
          </a:p>
          <a:p>
            <a:pPr eaLnBrk="1" fontAlgn="auto" hangingPunct="1">
              <a:spcAft>
                <a:spcPts val="0"/>
              </a:spcAft>
              <a:buFont typeface="Arial" panose="020B0604020202020204" pitchFamily="34" charset="0"/>
              <a:buChar char="•"/>
              <a:defRPr/>
            </a:pPr>
            <a:r>
              <a:rPr lang="en-US" altLang="zh-CN" dirty="0"/>
              <a:t>K</a:t>
            </a:r>
            <a:r>
              <a:rPr lang="zh-CN" altLang="en-US" dirty="0"/>
              <a:t>阶流水线版本</a:t>
            </a:r>
            <a:endParaRPr lang="en-US" altLang="zh-CN" dirty="0"/>
          </a:p>
          <a:p>
            <a:pPr marL="0" indent="0" eaLnBrk="1" fontAlgn="auto" hangingPunct="1">
              <a:spcAft>
                <a:spcPts val="0"/>
              </a:spcAft>
              <a:buNone/>
              <a:defRPr/>
            </a:pPr>
            <a:r>
              <a:rPr lang="en-US" altLang="zh-CN" dirty="0">
                <a:solidFill>
                  <a:schemeClr val="accent1"/>
                </a:solidFill>
              </a:rPr>
              <a:t>	</a:t>
            </a:r>
            <a:r>
              <a:rPr lang="en-US" altLang="zh-CN" dirty="0" err="1">
                <a:solidFill>
                  <a:srgbClr val="0000FF"/>
                </a:solidFill>
              </a:rPr>
              <a:t>BW</a:t>
            </a:r>
            <a:r>
              <a:rPr lang="en-US" altLang="zh-CN" baseline="-25000" dirty="0" err="1">
                <a:solidFill>
                  <a:srgbClr val="0000FF"/>
                </a:solidFill>
              </a:rPr>
              <a:t>k</a:t>
            </a:r>
            <a:r>
              <a:rPr lang="en-US" altLang="zh-CN" baseline="-25000" dirty="0">
                <a:solidFill>
                  <a:srgbClr val="0000FF"/>
                </a:solidFill>
              </a:rPr>
              <a:t>-stage</a:t>
            </a:r>
            <a:r>
              <a:rPr lang="en-US" altLang="zh-CN" dirty="0">
                <a:solidFill>
                  <a:srgbClr val="0000FF"/>
                </a:solidFill>
              </a:rPr>
              <a:t> = 1 / (T/k +S )</a:t>
            </a:r>
          </a:p>
          <a:p>
            <a:pPr eaLnBrk="1" fontAlgn="auto" hangingPunct="1">
              <a:spcAft>
                <a:spcPts val="0"/>
              </a:spcAft>
              <a:buFont typeface="Wingdings" pitchFamily="2" charset="2"/>
              <a:buNone/>
              <a:defRPr/>
            </a:pPr>
            <a:r>
              <a:rPr lang="en-US" altLang="zh-CN" dirty="0">
                <a:solidFill>
                  <a:srgbClr val="0000FF"/>
                </a:solidFill>
              </a:rPr>
              <a:t>		</a:t>
            </a:r>
            <a:r>
              <a:rPr lang="en-US" altLang="zh-CN" dirty="0" err="1">
                <a:solidFill>
                  <a:srgbClr val="FF0000"/>
                </a:solidFill>
              </a:rPr>
              <a:t>BW</a:t>
            </a:r>
            <a:r>
              <a:rPr lang="en-US" altLang="zh-CN" baseline="-25000" dirty="0" err="1">
                <a:solidFill>
                  <a:srgbClr val="FF0000"/>
                </a:solidFill>
              </a:rPr>
              <a:t>max</a:t>
            </a:r>
            <a:r>
              <a:rPr lang="en-US" altLang="zh-CN" dirty="0">
                <a:solidFill>
                  <a:srgbClr val="FF0000"/>
                </a:solidFill>
              </a:rPr>
              <a:t> = 1 / (1 gate delay + S )</a:t>
            </a:r>
          </a:p>
          <a:p>
            <a:pPr eaLnBrk="1" fontAlgn="auto" hangingPunct="1">
              <a:spcAft>
                <a:spcPts val="0"/>
              </a:spcAft>
              <a:buFont typeface="Wingdings" pitchFamily="2" charset="2"/>
              <a:buNone/>
              <a:defRPr/>
            </a:pPr>
            <a:endParaRPr lang="en-US" altLang="zh-CN" dirty="0">
              <a:solidFill>
                <a:srgbClr val="0000FF"/>
              </a:solidFill>
            </a:endParaRPr>
          </a:p>
          <a:p>
            <a:pPr eaLnBrk="1" fontAlgn="auto" hangingPunct="1">
              <a:spcAft>
                <a:spcPts val="0"/>
              </a:spcAft>
              <a:buFont typeface="Arial" panose="020B0604020202020204" pitchFamily="34" charset="0"/>
              <a:buChar char="•"/>
              <a:defRPr/>
            </a:pPr>
            <a:endParaRPr lang="en-US" altLang="zh-CN" dirty="0"/>
          </a:p>
        </p:txBody>
      </p:sp>
      <p:sp>
        <p:nvSpPr>
          <p:cNvPr id="8196" name="Rectangle 3"/>
          <p:cNvSpPr>
            <a:spLocks noChangeArrowheads="1"/>
          </p:cNvSpPr>
          <p:nvPr/>
        </p:nvSpPr>
        <p:spPr bwMode="auto">
          <a:xfrm>
            <a:off x="2743200" y="2362200"/>
            <a:ext cx="32004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a:solidFill>
                  <a:srgbClr val="000000"/>
                </a:solidFill>
                <a:latin typeface="Calibri" pitchFamily="34" charset="0"/>
              </a:rPr>
              <a:t>T ps</a:t>
            </a:r>
          </a:p>
        </p:txBody>
      </p:sp>
      <p:grpSp>
        <p:nvGrpSpPr>
          <p:cNvPr id="8197" name="Group 4"/>
          <p:cNvGrpSpPr>
            <a:grpSpLocks/>
          </p:cNvGrpSpPr>
          <p:nvPr/>
        </p:nvGrpSpPr>
        <p:grpSpPr bwMode="auto">
          <a:xfrm>
            <a:off x="2133600" y="2362200"/>
            <a:ext cx="304800" cy="914400"/>
            <a:chOff x="384" y="960"/>
            <a:chExt cx="192" cy="576"/>
          </a:xfrm>
        </p:grpSpPr>
        <p:sp>
          <p:nvSpPr>
            <p:cNvPr id="8235" name="Rectangle 5"/>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36" name="Freeform 6"/>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8198" name="Line 7"/>
          <p:cNvSpPr>
            <a:spLocks noChangeShapeType="1"/>
          </p:cNvSpPr>
          <p:nvPr/>
        </p:nvSpPr>
        <p:spPr bwMode="auto">
          <a:xfrm>
            <a:off x="1828800" y="28194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 name="Line 11"/>
          <p:cNvSpPr>
            <a:spLocks noChangeShapeType="1"/>
          </p:cNvSpPr>
          <p:nvPr/>
        </p:nvSpPr>
        <p:spPr bwMode="auto">
          <a:xfrm>
            <a:off x="2438400" y="28194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200" name="Group 12"/>
          <p:cNvGrpSpPr>
            <a:grpSpLocks/>
          </p:cNvGrpSpPr>
          <p:nvPr/>
        </p:nvGrpSpPr>
        <p:grpSpPr bwMode="auto">
          <a:xfrm>
            <a:off x="6248400" y="2362200"/>
            <a:ext cx="304800" cy="914400"/>
            <a:chOff x="384" y="960"/>
            <a:chExt cx="192" cy="576"/>
          </a:xfrm>
        </p:grpSpPr>
        <p:sp>
          <p:nvSpPr>
            <p:cNvPr id="8233" name="Rectangle 13"/>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34" name="Freeform 14"/>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8201" name="Line 15"/>
          <p:cNvSpPr>
            <a:spLocks noChangeShapeType="1"/>
          </p:cNvSpPr>
          <p:nvPr/>
        </p:nvSpPr>
        <p:spPr bwMode="auto">
          <a:xfrm>
            <a:off x="5943600" y="28194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16"/>
          <p:cNvSpPr>
            <a:spLocks noChangeShapeType="1"/>
          </p:cNvSpPr>
          <p:nvPr/>
        </p:nvSpPr>
        <p:spPr bwMode="auto">
          <a:xfrm>
            <a:off x="6553200" y="28194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Rectangle 9"/>
          <p:cNvSpPr>
            <a:spLocks noChangeArrowheads="1"/>
          </p:cNvSpPr>
          <p:nvPr/>
        </p:nvSpPr>
        <p:spPr bwMode="auto">
          <a:xfrm>
            <a:off x="2057400" y="5410200"/>
            <a:ext cx="1066800" cy="914400"/>
          </a:xfrm>
          <a:prstGeom prst="rect">
            <a:avLst/>
          </a:prstGeom>
          <a:solidFill>
            <a:srgbClr val="FFFFFF"/>
          </a:solidFill>
          <a:ln w="19050">
            <a:solidFill>
              <a:srgbClr val="000000"/>
            </a:solidFill>
            <a:miter lim="800000"/>
            <a:headEnd/>
            <a:tailEnd/>
          </a:ln>
        </p:spPr>
        <p:txBody>
          <a:bodyPr wrap="none" anchor="ctr"/>
          <a:lstStyle/>
          <a:p>
            <a:pPr fontAlgn="auto">
              <a:spcBef>
                <a:spcPts val="0"/>
              </a:spcBef>
              <a:spcAft>
                <a:spcPts val="0"/>
              </a:spcAft>
              <a:defRPr/>
            </a:pPr>
            <a:r>
              <a:rPr lang="en-US" kern="0">
                <a:solidFill>
                  <a:srgbClr val="000000"/>
                </a:solidFill>
                <a:latin typeface="Calibri" charset="0"/>
                <a:ea typeface="ＭＳ Ｐゴシック" charset="0"/>
                <a:cs typeface="ＭＳ Ｐゴシック" charset="0"/>
              </a:rPr>
              <a:t>T/k</a:t>
            </a:r>
          </a:p>
          <a:p>
            <a:pPr fontAlgn="auto">
              <a:spcBef>
                <a:spcPts val="0"/>
              </a:spcBef>
              <a:spcAft>
                <a:spcPts val="0"/>
              </a:spcAft>
              <a:defRPr/>
            </a:pPr>
            <a:r>
              <a:rPr lang="en-US" kern="0">
                <a:solidFill>
                  <a:srgbClr val="000000"/>
                </a:solidFill>
                <a:latin typeface="Calibri" charset="0"/>
                <a:ea typeface="ＭＳ Ｐゴシック" charset="0"/>
                <a:cs typeface="ＭＳ Ｐゴシック" charset="0"/>
              </a:rPr>
              <a:t> ps</a:t>
            </a:r>
          </a:p>
        </p:txBody>
      </p:sp>
      <p:sp>
        <p:nvSpPr>
          <p:cNvPr id="47" name="Rectangle 10"/>
          <p:cNvSpPr>
            <a:spLocks noChangeArrowheads="1"/>
          </p:cNvSpPr>
          <p:nvPr/>
        </p:nvSpPr>
        <p:spPr bwMode="auto">
          <a:xfrm>
            <a:off x="6019800" y="5410200"/>
            <a:ext cx="1066800" cy="914400"/>
          </a:xfrm>
          <a:prstGeom prst="rect">
            <a:avLst/>
          </a:prstGeom>
          <a:solidFill>
            <a:srgbClr val="FFFFFF"/>
          </a:solidFill>
          <a:ln w="19050">
            <a:solidFill>
              <a:srgbClr val="000000"/>
            </a:solidFill>
            <a:miter lim="800000"/>
            <a:headEnd/>
            <a:tailEnd/>
          </a:ln>
        </p:spPr>
        <p:txBody>
          <a:bodyPr wrap="none" anchor="ctr"/>
          <a:lstStyle/>
          <a:p>
            <a:pPr fontAlgn="auto">
              <a:spcBef>
                <a:spcPts val="0"/>
              </a:spcBef>
              <a:spcAft>
                <a:spcPts val="0"/>
              </a:spcAft>
              <a:defRPr/>
            </a:pPr>
            <a:r>
              <a:rPr lang="en-US" kern="0">
                <a:solidFill>
                  <a:srgbClr val="000000"/>
                </a:solidFill>
                <a:latin typeface="Calibri" charset="0"/>
                <a:ea typeface="ＭＳ Ｐゴシック" charset="0"/>
                <a:cs typeface="ＭＳ Ｐゴシック" charset="0"/>
              </a:rPr>
              <a:t>T/k</a:t>
            </a:r>
          </a:p>
          <a:p>
            <a:pPr fontAlgn="auto">
              <a:spcBef>
                <a:spcPts val="0"/>
              </a:spcBef>
              <a:spcAft>
                <a:spcPts val="0"/>
              </a:spcAft>
              <a:defRPr/>
            </a:pPr>
            <a:r>
              <a:rPr lang="en-US" kern="0">
                <a:solidFill>
                  <a:srgbClr val="000000"/>
                </a:solidFill>
                <a:latin typeface="Calibri" charset="0"/>
                <a:ea typeface="ＭＳ Ｐゴシック" charset="0"/>
                <a:cs typeface="ＭＳ Ｐゴシック" charset="0"/>
              </a:rPr>
              <a:t> ps</a:t>
            </a:r>
          </a:p>
        </p:txBody>
      </p:sp>
      <p:grpSp>
        <p:nvGrpSpPr>
          <p:cNvPr id="8205" name="Group 17"/>
          <p:cNvGrpSpPr>
            <a:grpSpLocks/>
          </p:cNvGrpSpPr>
          <p:nvPr/>
        </p:nvGrpSpPr>
        <p:grpSpPr bwMode="auto">
          <a:xfrm>
            <a:off x="1143000" y="5410200"/>
            <a:ext cx="914400" cy="914400"/>
            <a:chOff x="96" y="1968"/>
            <a:chExt cx="576" cy="576"/>
          </a:xfrm>
        </p:grpSpPr>
        <p:grpSp>
          <p:nvGrpSpPr>
            <p:cNvPr id="8228" name="Group 18"/>
            <p:cNvGrpSpPr>
              <a:grpSpLocks/>
            </p:cNvGrpSpPr>
            <p:nvPr/>
          </p:nvGrpSpPr>
          <p:grpSpPr bwMode="auto">
            <a:xfrm>
              <a:off x="288" y="1968"/>
              <a:ext cx="192" cy="576"/>
              <a:chOff x="384" y="960"/>
              <a:chExt cx="192" cy="576"/>
            </a:xfrm>
          </p:grpSpPr>
          <p:sp>
            <p:nvSpPr>
              <p:cNvPr id="8231" name="Rectangle 19"/>
              <p:cNvSpPr>
                <a:spLocks noChangeArrowheads="1"/>
              </p:cNvSpPr>
              <p:nvPr/>
            </p:nvSpPr>
            <p:spPr bwMode="auto">
              <a:xfrm>
                <a:off x="384" y="960"/>
                <a:ext cx="192" cy="576"/>
              </a:xfrm>
              <a:prstGeom prst="rect">
                <a:avLst/>
              </a:prstGeom>
              <a:solidFill>
                <a:srgbClr val="C0C0C0"/>
              </a:solidFill>
              <a:ln w="19050">
                <a:solidFill>
                  <a:srgbClr val="000000"/>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3" name="Freeform 20"/>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rgbClr val="FFFFFF"/>
              </a:solidFill>
              <a:ln w="19050">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50" name="Line 21"/>
            <p:cNvSpPr>
              <a:spLocks noChangeShapeType="1"/>
            </p:cNvSpPr>
            <p:nvPr/>
          </p:nvSpPr>
          <p:spPr bwMode="auto">
            <a:xfrm>
              <a:off x="96" y="2256"/>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51" name="Line 22"/>
            <p:cNvSpPr>
              <a:spLocks noChangeShapeType="1"/>
            </p:cNvSpPr>
            <p:nvPr/>
          </p:nvSpPr>
          <p:spPr bwMode="auto">
            <a:xfrm>
              <a:off x="480" y="2256"/>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grpSp>
        <p:nvGrpSpPr>
          <p:cNvPr id="8206" name="Group 23"/>
          <p:cNvGrpSpPr>
            <a:grpSpLocks/>
          </p:cNvGrpSpPr>
          <p:nvPr/>
        </p:nvGrpSpPr>
        <p:grpSpPr bwMode="auto">
          <a:xfrm>
            <a:off x="3124200" y="5410200"/>
            <a:ext cx="914400" cy="914400"/>
            <a:chOff x="96" y="1968"/>
            <a:chExt cx="576" cy="576"/>
          </a:xfrm>
        </p:grpSpPr>
        <p:grpSp>
          <p:nvGrpSpPr>
            <p:cNvPr id="8223" name="Group 24"/>
            <p:cNvGrpSpPr>
              <a:grpSpLocks/>
            </p:cNvGrpSpPr>
            <p:nvPr/>
          </p:nvGrpSpPr>
          <p:grpSpPr bwMode="auto">
            <a:xfrm>
              <a:off x="288" y="1968"/>
              <a:ext cx="192" cy="576"/>
              <a:chOff x="384" y="960"/>
              <a:chExt cx="192" cy="576"/>
            </a:xfrm>
          </p:grpSpPr>
          <p:sp>
            <p:nvSpPr>
              <p:cNvPr id="8226" name="Rectangle 25"/>
              <p:cNvSpPr>
                <a:spLocks noChangeArrowheads="1"/>
              </p:cNvSpPr>
              <p:nvPr/>
            </p:nvSpPr>
            <p:spPr bwMode="auto">
              <a:xfrm>
                <a:off x="384" y="960"/>
                <a:ext cx="192" cy="576"/>
              </a:xfrm>
              <a:prstGeom prst="rect">
                <a:avLst/>
              </a:prstGeom>
              <a:solidFill>
                <a:srgbClr val="C0C0C0"/>
              </a:solidFill>
              <a:ln w="19050">
                <a:solidFill>
                  <a:srgbClr val="000000"/>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9" name="Freeform 26"/>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rgbClr val="FFFFFF"/>
              </a:solidFill>
              <a:ln w="19050">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56" name="Line 27"/>
            <p:cNvSpPr>
              <a:spLocks noChangeShapeType="1"/>
            </p:cNvSpPr>
            <p:nvPr/>
          </p:nvSpPr>
          <p:spPr bwMode="auto">
            <a:xfrm>
              <a:off x="96" y="2256"/>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57" name="Line 28"/>
            <p:cNvSpPr>
              <a:spLocks noChangeShapeType="1"/>
            </p:cNvSpPr>
            <p:nvPr/>
          </p:nvSpPr>
          <p:spPr bwMode="auto">
            <a:xfrm>
              <a:off x="480" y="2256"/>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60" name="Line 29"/>
          <p:cNvSpPr>
            <a:spLocks noChangeShapeType="1"/>
          </p:cNvSpPr>
          <p:nvPr/>
        </p:nvSpPr>
        <p:spPr bwMode="auto">
          <a:xfrm>
            <a:off x="5715000" y="5867400"/>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nvGrpSpPr>
          <p:cNvPr id="8208" name="Group 30"/>
          <p:cNvGrpSpPr>
            <a:grpSpLocks/>
          </p:cNvGrpSpPr>
          <p:nvPr/>
        </p:nvGrpSpPr>
        <p:grpSpPr bwMode="auto">
          <a:xfrm>
            <a:off x="7086600" y="5410200"/>
            <a:ext cx="914400" cy="914400"/>
            <a:chOff x="96" y="1968"/>
            <a:chExt cx="576" cy="576"/>
          </a:xfrm>
        </p:grpSpPr>
        <p:grpSp>
          <p:nvGrpSpPr>
            <p:cNvPr id="8218" name="Group 31"/>
            <p:cNvGrpSpPr>
              <a:grpSpLocks/>
            </p:cNvGrpSpPr>
            <p:nvPr/>
          </p:nvGrpSpPr>
          <p:grpSpPr bwMode="auto">
            <a:xfrm>
              <a:off x="288" y="1968"/>
              <a:ext cx="192" cy="576"/>
              <a:chOff x="384" y="960"/>
              <a:chExt cx="192" cy="576"/>
            </a:xfrm>
          </p:grpSpPr>
          <p:sp>
            <p:nvSpPr>
              <p:cNvPr id="8221" name="Rectangle 32"/>
              <p:cNvSpPr>
                <a:spLocks noChangeArrowheads="1"/>
              </p:cNvSpPr>
              <p:nvPr/>
            </p:nvSpPr>
            <p:spPr bwMode="auto">
              <a:xfrm>
                <a:off x="384" y="960"/>
                <a:ext cx="192" cy="576"/>
              </a:xfrm>
              <a:prstGeom prst="rect">
                <a:avLst/>
              </a:prstGeom>
              <a:solidFill>
                <a:srgbClr val="C0C0C0"/>
              </a:solidFill>
              <a:ln w="19050">
                <a:solidFill>
                  <a:srgbClr val="000000"/>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66" name="Freeform 33"/>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rgbClr val="FFFFFF"/>
              </a:solidFill>
              <a:ln w="19050">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63" name="Line 34"/>
            <p:cNvSpPr>
              <a:spLocks noChangeShapeType="1"/>
            </p:cNvSpPr>
            <p:nvPr/>
          </p:nvSpPr>
          <p:spPr bwMode="auto">
            <a:xfrm>
              <a:off x="96" y="2256"/>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64" name="Line 35"/>
            <p:cNvSpPr>
              <a:spLocks noChangeShapeType="1"/>
            </p:cNvSpPr>
            <p:nvPr/>
          </p:nvSpPr>
          <p:spPr bwMode="auto">
            <a:xfrm>
              <a:off x="480" y="2256"/>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8209" name="Oval 36"/>
          <p:cNvSpPr>
            <a:spLocks noChangeArrowheads="1"/>
          </p:cNvSpPr>
          <p:nvPr/>
        </p:nvSpPr>
        <p:spPr bwMode="auto">
          <a:xfrm>
            <a:off x="41624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0" name="Oval 37"/>
          <p:cNvSpPr>
            <a:spLocks noChangeArrowheads="1"/>
          </p:cNvSpPr>
          <p:nvPr/>
        </p:nvSpPr>
        <p:spPr bwMode="auto">
          <a:xfrm>
            <a:off x="43910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1" name="Oval 38"/>
          <p:cNvSpPr>
            <a:spLocks noChangeArrowheads="1"/>
          </p:cNvSpPr>
          <p:nvPr/>
        </p:nvSpPr>
        <p:spPr bwMode="auto">
          <a:xfrm>
            <a:off x="46196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2" name="Oval 39"/>
          <p:cNvSpPr>
            <a:spLocks noChangeArrowheads="1"/>
          </p:cNvSpPr>
          <p:nvPr/>
        </p:nvSpPr>
        <p:spPr bwMode="auto">
          <a:xfrm>
            <a:off x="48482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3" name="Oval 40"/>
          <p:cNvSpPr>
            <a:spLocks noChangeArrowheads="1"/>
          </p:cNvSpPr>
          <p:nvPr/>
        </p:nvSpPr>
        <p:spPr bwMode="auto">
          <a:xfrm>
            <a:off x="50768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4" name="Oval 41"/>
          <p:cNvSpPr>
            <a:spLocks noChangeArrowheads="1"/>
          </p:cNvSpPr>
          <p:nvPr/>
        </p:nvSpPr>
        <p:spPr bwMode="auto">
          <a:xfrm>
            <a:off x="53054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5" name="Oval 42"/>
          <p:cNvSpPr>
            <a:spLocks noChangeArrowheads="1"/>
          </p:cNvSpPr>
          <p:nvPr/>
        </p:nvSpPr>
        <p:spPr bwMode="auto">
          <a:xfrm>
            <a:off x="55340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6" name="Rectangle 43"/>
          <p:cNvSpPr>
            <a:spLocks noChangeArrowheads="1"/>
          </p:cNvSpPr>
          <p:nvPr/>
        </p:nvSpPr>
        <p:spPr bwMode="auto">
          <a:xfrm>
            <a:off x="2676525" y="6178550"/>
            <a:ext cx="1189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spcBef>
                <a:spcPct val="20000"/>
              </a:spcBef>
              <a:buClr>
                <a:srgbClr val="3B812F"/>
              </a:buClr>
              <a:buSzPct val="70000"/>
              <a:buFont typeface="Wingdings" pitchFamily="2" charset="2"/>
              <a:buNone/>
            </a:pPr>
            <a:r>
              <a:rPr lang="en-US" altLang="zh-CN">
                <a:solidFill>
                  <a:srgbClr val="000000"/>
                </a:solidFill>
                <a:latin typeface="Calibri" pitchFamily="34" charset="0"/>
              </a:rPr>
              <a:t>	 </a:t>
            </a:r>
          </a:p>
        </p:txBody>
      </p:sp>
      <p:sp>
        <p:nvSpPr>
          <p:cNvPr id="2" name="TextBox 1"/>
          <p:cNvSpPr txBox="1">
            <a:spLocks noChangeArrowheads="1"/>
          </p:cNvSpPr>
          <p:nvPr/>
        </p:nvSpPr>
        <p:spPr bwMode="auto">
          <a:xfrm>
            <a:off x="5401437" y="3743235"/>
            <a:ext cx="3262432" cy="40011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000" b="0" dirty="0">
                <a:solidFill>
                  <a:srgbClr val="FF0000"/>
                </a:solidFill>
                <a:latin typeface="微软雅黑" panose="020B0503020204020204" pitchFamily="34" charset="-122"/>
                <a:ea typeface="微软雅黑" panose="020B0503020204020204" pitchFamily="34" charset="-122"/>
              </a:rPr>
              <a:t>锁存器的延迟</a:t>
            </a:r>
            <a:r>
              <a:rPr lang="zh-CN" altLang="en-US" sz="2000" b="0" dirty="0" smtClean="0">
                <a:solidFill>
                  <a:srgbClr val="FF0000"/>
                </a:solidFill>
                <a:latin typeface="微软雅黑" panose="020B0503020204020204" pitchFamily="34" charset="-122"/>
                <a:ea typeface="微软雅黑" panose="020B0503020204020204" pitchFamily="34" charset="-122"/>
              </a:rPr>
              <a:t>会</a:t>
            </a:r>
            <a:r>
              <a:rPr lang="zh-CN" altLang="en-US" sz="2000" b="0" dirty="0">
                <a:solidFill>
                  <a:srgbClr val="FF0000"/>
                </a:solidFill>
                <a:latin typeface="微软雅黑" panose="020B0503020204020204" pitchFamily="34" charset="-122"/>
                <a:ea typeface="微软雅黑" panose="020B0503020204020204" pitchFamily="34" charset="-122"/>
              </a:rPr>
              <a:t>限制</a:t>
            </a:r>
            <a:r>
              <a:rPr lang="zh-CN" altLang="en-US" sz="2000" b="0" dirty="0" smtClean="0">
                <a:solidFill>
                  <a:srgbClr val="FF0000"/>
                </a:solidFill>
                <a:latin typeface="微软雅黑" panose="020B0503020204020204" pitchFamily="34" charset="-122"/>
                <a:ea typeface="微软雅黑" panose="020B0503020204020204" pitchFamily="34" charset="-122"/>
              </a:rPr>
              <a:t>吞吐率</a:t>
            </a:r>
            <a:endParaRPr lang="en-US" altLang="zh-CN" sz="2000" b="0" dirty="0">
              <a:solidFill>
                <a:srgbClr val="FF0000"/>
              </a:solidFill>
              <a:latin typeface="微软雅黑" panose="020B0503020204020204" pitchFamily="34" charset="-122"/>
              <a:ea typeface="微软雅黑" panose="020B0503020204020204" pitchFamily="34" charset="-122"/>
            </a:endParaRPr>
          </a:p>
        </p:txBody>
      </p:sp>
      <p:sp>
        <p:nvSpPr>
          <p:cNvPr id="3" name="云形标注 2"/>
          <p:cNvSpPr/>
          <p:nvPr/>
        </p:nvSpPr>
        <p:spPr bwMode="auto">
          <a:xfrm>
            <a:off x="3048001" y="1819183"/>
            <a:ext cx="4572000" cy="2324161"/>
          </a:xfrm>
          <a:prstGeom prst="cloudCallout">
            <a:avLst>
              <a:gd name="adj1" fmla="val 39742"/>
              <a:gd name="adj2" fmla="val 94848"/>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sz="2800" b="0" dirty="0">
                <a:solidFill>
                  <a:schemeClr val="bg1"/>
                </a:solidFill>
                <a:latin typeface="华文行楷" panose="02010800040101010101" pitchFamily="2" charset="-122"/>
                <a:ea typeface="华文行楷" panose="02010800040101010101" pitchFamily="2" charset="-122"/>
              </a:rPr>
              <a:t>流水线的级数越多性能越好吗？</a:t>
            </a:r>
            <a:endParaRPr lang="en-US" altLang="zh-CN" sz="2800" b="0" dirty="0">
              <a:solidFill>
                <a:schemeClr val="bg1"/>
              </a:solidFill>
              <a:latin typeface="华文行楷" panose="02010800040101010101" pitchFamily="2" charset="-122"/>
              <a:ea typeface="华文行楷" panose="0201080004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bg1"/>
                </a:solidFill>
                <a:effectLst/>
                <a:latin typeface="华文行楷" panose="02010800040101010101" pitchFamily="2" charset="-122"/>
                <a:ea typeface="华文行楷" panose="02010800040101010101" pitchFamily="2" charset="-122"/>
              </a:rPr>
              <a:t>Think about it! </a:t>
            </a:r>
            <a:endParaRPr kumimoji="0" lang="zh-CN" altLang="en-US" sz="2800" b="0" i="0" u="none" strike="noStrike" cap="none" normalizeH="0" baseline="0" dirty="0">
              <a:ln>
                <a:noFill/>
              </a:ln>
              <a:solidFill>
                <a:schemeClr val="bg1"/>
              </a:solidFill>
              <a:effectLst/>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4"/>
          </p:nvPr>
        </p:nvSpPr>
        <p:spPr/>
        <p:txBody>
          <a:bodyPr/>
          <a:lstStyle/>
          <a:p>
            <a:fld id="{EB9224A2-87F1-4916-BEAB-472D0D37C46F}" type="slidenum">
              <a:rPr lang="en-US" altLang="en-US" smtClean="0"/>
              <a:pPr/>
              <a:t>16</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a:xfrm>
            <a:off x="466627" y="1123049"/>
            <a:ext cx="8229600" cy="4525962"/>
          </a:xfrm>
        </p:spPr>
        <p:txBody>
          <a:bodyPr rtlCol="0">
            <a:normAutofit/>
          </a:bodyPr>
          <a:lstStyle/>
          <a:p>
            <a:pPr eaLnBrk="1" fontAlgn="auto" hangingPunct="1">
              <a:spcAft>
                <a:spcPts val="0"/>
              </a:spcAft>
              <a:buFont typeface="Arial" panose="020B0604020202020204" pitchFamily="34" charset="0"/>
              <a:buChar char="•"/>
              <a:defRPr/>
            </a:pPr>
            <a:r>
              <a:rPr lang="zh-CN" altLang="en-US" dirty="0"/>
              <a:t>非流水版本的组合逻辑开销为：</a:t>
            </a:r>
            <a:r>
              <a:rPr lang="en-US" altLang="zh-CN" dirty="0"/>
              <a:t>G 	</a:t>
            </a:r>
          </a:p>
          <a:p>
            <a:pPr eaLnBrk="1" fontAlgn="auto" hangingPunct="1">
              <a:spcAft>
                <a:spcPts val="0"/>
              </a:spcAft>
              <a:buFont typeface="Wingdings" pitchFamily="2" charset="2"/>
              <a:buNone/>
              <a:defRPr/>
            </a:pPr>
            <a:r>
              <a:rPr lang="en-US" altLang="zh-CN" dirty="0">
                <a:solidFill>
                  <a:schemeClr val="accent1"/>
                </a:solidFill>
              </a:rPr>
              <a:t>		</a:t>
            </a:r>
            <a:r>
              <a:rPr lang="en-US" altLang="zh-CN" dirty="0">
                <a:solidFill>
                  <a:srgbClr val="0000FF"/>
                </a:solidFill>
              </a:rPr>
              <a:t>Cost = G+L </a:t>
            </a:r>
            <a:r>
              <a:rPr lang="zh-CN" altLang="en-US" dirty="0"/>
              <a:t>，</a:t>
            </a:r>
            <a:r>
              <a:rPr lang="en-US" altLang="zh-CN" dirty="0">
                <a:solidFill>
                  <a:srgbClr val="0000FF"/>
                </a:solidFill>
              </a:rPr>
              <a:t>L </a:t>
            </a:r>
            <a:r>
              <a:rPr lang="zh-CN" altLang="en-US" dirty="0"/>
              <a:t>表示锁存器的开销</a:t>
            </a:r>
            <a:endParaRPr lang="en-US" altLang="zh-CN" dirty="0"/>
          </a:p>
          <a:p>
            <a:pPr eaLnBrk="1" fontAlgn="auto" hangingPunct="1">
              <a:spcAft>
                <a:spcPts val="0"/>
              </a:spcAft>
              <a:buFont typeface="Arial" panose="020B0604020202020204" pitchFamily="34" charset="0"/>
              <a:buChar char="•"/>
              <a:defRPr/>
            </a:pPr>
            <a:endParaRPr lang="en-US" altLang="zh-CN" dirty="0"/>
          </a:p>
          <a:p>
            <a:pPr eaLnBrk="1" fontAlgn="auto" hangingPunct="1">
              <a:spcAft>
                <a:spcPts val="0"/>
              </a:spcAft>
              <a:buFont typeface="Arial" panose="020B0604020202020204" pitchFamily="34" charset="0"/>
              <a:buChar char="•"/>
              <a:defRPr/>
            </a:pPr>
            <a:endParaRPr lang="en-US" altLang="zh-CN" dirty="0"/>
          </a:p>
          <a:p>
            <a:pPr eaLnBrk="1" fontAlgn="auto" hangingPunct="1">
              <a:spcAft>
                <a:spcPts val="0"/>
              </a:spcAft>
              <a:buFont typeface="Arial" panose="020B0604020202020204" pitchFamily="34" charset="0"/>
              <a:buChar char="•"/>
              <a:defRPr/>
            </a:pPr>
            <a:endParaRPr lang="en-US" altLang="zh-CN" sz="1100" dirty="0"/>
          </a:p>
          <a:p>
            <a:pPr eaLnBrk="1" fontAlgn="auto" hangingPunct="1">
              <a:spcAft>
                <a:spcPts val="0"/>
              </a:spcAft>
              <a:buFont typeface="Arial" panose="020B0604020202020204" pitchFamily="34" charset="0"/>
              <a:buChar char="•"/>
              <a:defRPr/>
            </a:pPr>
            <a:endParaRPr lang="en-US" altLang="zh-CN" sz="1100" dirty="0"/>
          </a:p>
          <a:p>
            <a:pPr eaLnBrk="1" fontAlgn="auto" hangingPunct="1">
              <a:spcAft>
                <a:spcPts val="0"/>
              </a:spcAft>
              <a:buFont typeface="Arial" panose="020B0604020202020204" pitchFamily="34" charset="0"/>
              <a:buChar char="•"/>
              <a:defRPr/>
            </a:pPr>
            <a:r>
              <a:rPr lang="en-US" altLang="zh-CN" dirty="0"/>
              <a:t>K</a:t>
            </a:r>
            <a:r>
              <a:rPr lang="zh-CN" altLang="en-US" dirty="0"/>
              <a:t>阶流水线版本</a:t>
            </a:r>
            <a:endParaRPr lang="en-US" altLang="zh-CN" dirty="0"/>
          </a:p>
          <a:p>
            <a:pPr eaLnBrk="1" fontAlgn="auto" hangingPunct="1">
              <a:spcAft>
                <a:spcPts val="0"/>
              </a:spcAft>
              <a:buFont typeface="Wingdings" pitchFamily="2" charset="2"/>
              <a:buNone/>
              <a:defRPr/>
            </a:pPr>
            <a:r>
              <a:rPr lang="en-US" altLang="zh-CN" dirty="0">
                <a:solidFill>
                  <a:schemeClr val="accent1"/>
                </a:solidFill>
              </a:rPr>
              <a:t>		</a:t>
            </a:r>
            <a:r>
              <a:rPr lang="en-US" altLang="zh-CN" dirty="0" err="1">
                <a:solidFill>
                  <a:srgbClr val="0000FF"/>
                </a:solidFill>
              </a:rPr>
              <a:t>Cost</a:t>
            </a:r>
            <a:r>
              <a:rPr lang="en-US" altLang="zh-CN" baseline="-25000" dirty="0" err="1">
                <a:solidFill>
                  <a:srgbClr val="0000FF"/>
                </a:solidFill>
              </a:rPr>
              <a:t>k</a:t>
            </a:r>
            <a:r>
              <a:rPr lang="en-US" altLang="zh-CN" baseline="-25000" dirty="0">
                <a:solidFill>
                  <a:srgbClr val="0000FF"/>
                </a:solidFill>
              </a:rPr>
              <a:t>-stage</a:t>
            </a:r>
            <a:r>
              <a:rPr lang="en-US" altLang="zh-CN" dirty="0">
                <a:solidFill>
                  <a:srgbClr val="0000FF"/>
                </a:solidFill>
              </a:rPr>
              <a:t> = G + </a:t>
            </a:r>
            <a:r>
              <a:rPr lang="en-US" altLang="zh-CN" dirty="0" err="1">
                <a:solidFill>
                  <a:srgbClr val="0000FF"/>
                </a:solidFill>
              </a:rPr>
              <a:t>Lk</a:t>
            </a:r>
            <a:r>
              <a:rPr lang="en-US" altLang="zh-CN" dirty="0">
                <a:solidFill>
                  <a:srgbClr val="0000FF"/>
                </a:solidFill>
              </a:rPr>
              <a:t> </a:t>
            </a:r>
          </a:p>
          <a:p>
            <a:pPr eaLnBrk="1" fontAlgn="auto" hangingPunct="1">
              <a:spcAft>
                <a:spcPts val="0"/>
              </a:spcAft>
              <a:buFont typeface="Wingdings" pitchFamily="2" charset="2"/>
              <a:buNone/>
              <a:defRPr/>
            </a:pPr>
            <a:r>
              <a:rPr lang="en-US" altLang="zh-CN" dirty="0"/>
              <a:t>	</a:t>
            </a:r>
          </a:p>
        </p:txBody>
      </p:sp>
      <p:sp>
        <p:nvSpPr>
          <p:cNvPr id="16" name="Rectangle 3"/>
          <p:cNvSpPr>
            <a:spLocks noChangeArrowheads="1"/>
          </p:cNvSpPr>
          <p:nvPr/>
        </p:nvSpPr>
        <p:spPr bwMode="auto">
          <a:xfrm>
            <a:off x="2743200" y="2441541"/>
            <a:ext cx="3200400" cy="914400"/>
          </a:xfrm>
          <a:prstGeom prst="rect">
            <a:avLst/>
          </a:prstGeom>
          <a:solidFill>
            <a:srgbClr val="FFFFFF"/>
          </a:solidFill>
          <a:ln w="19050">
            <a:solidFill>
              <a:srgbClr val="000000"/>
            </a:solidFill>
            <a:miter lim="800000"/>
            <a:headEnd/>
            <a:tailEnd/>
          </a:ln>
        </p:spPr>
        <p:txBody>
          <a:bodyPr wrap="none" anchor="ctr"/>
          <a:lstStyle/>
          <a:p>
            <a:pPr fontAlgn="auto">
              <a:spcBef>
                <a:spcPts val="0"/>
              </a:spcBef>
              <a:spcAft>
                <a:spcPts val="0"/>
              </a:spcAft>
              <a:defRPr/>
            </a:pPr>
            <a:r>
              <a:rPr lang="en-US" kern="0">
                <a:solidFill>
                  <a:srgbClr val="000000"/>
                </a:solidFill>
                <a:latin typeface="Calibri" charset="0"/>
                <a:ea typeface="ＭＳ Ｐゴシック" charset="0"/>
                <a:cs typeface="ＭＳ Ｐゴシック" charset="0"/>
              </a:rPr>
              <a:t>G gates</a:t>
            </a:r>
          </a:p>
        </p:txBody>
      </p:sp>
      <p:grpSp>
        <p:nvGrpSpPr>
          <p:cNvPr id="9220" name="Group 4"/>
          <p:cNvGrpSpPr>
            <a:grpSpLocks/>
          </p:cNvGrpSpPr>
          <p:nvPr/>
        </p:nvGrpSpPr>
        <p:grpSpPr bwMode="auto">
          <a:xfrm>
            <a:off x="2133600" y="2441541"/>
            <a:ext cx="304800" cy="914400"/>
            <a:chOff x="384" y="960"/>
            <a:chExt cx="192" cy="576"/>
          </a:xfrm>
        </p:grpSpPr>
        <p:sp>
          <p:nvSpPr>
            <p:cNvPr id="9258" name="Rectangle 5"/>
            <p:cNvSpPr>
              <a:spLocks noChangeArrowheads="1"/>
            </p:cNvSpPr>
            <p:nvPr/>
          </p:nvSpPr>
          <p:spPr bwMode="auto">
            <a:xfrm>
              <a:off x="384" y="960"/>
              <a:ext cx="192" cy="576"/>
            </a:xfrm>
            <a:prstGeom prst="rect">
              <a:avLst/>
            </a:prstGeom>
            <a:solidFill>
              <a:srgbClr val="C0C0C0"/>
            </a:solidFill>
            <a:ln w="19050">
              <a:solidFill>
                <a:srgbClr val="000000"/>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dirty="0" smtClean="0">
                  <a:solidFill>
                    <a:srgbClr val="000000"/>
                  </a:solidFill>
                  <a:latin typeface="Calibri" pitchFamily="34" charset="0"/>
                </a:rPr>
                <a:t>L</a:t>
              </a:r>
              <a:endParaRPr lang="zh-CN" altLang="zh-CN" dirty="0">
                <a:solidFill>
                  <a:srgbClr val="000000"/>
                </a:solidFill>
                <a:latin typeface="Calibri" pitchFamily="34" charset="0"/>
              </a:endParaRPr>
            </a:p>
          </p:txBody>
        </p:sp>
        <p:sp>
          <p:nvSpPr>
            <p:cNvPr id="19" name="Freeform 6"/>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rgbClr val="FFFFFF"/>
            </a:solidFill>
            <a:ln w="19050">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20" name="Line 7"/>
          <p:cNvSpPr>
            <a:spLocks noChangeShapeType="1"/>
          </p:cNvSpPr>
          <p:nvPr/>
        </p:nvSpPr>
        <p:spPr bwMode="auto">
          <a:xfrm>
            <a:off x="1828800" y="2898741"/>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1" name="Line 11"/>
          <p:cNvSpPr>
            <a:spLocks noChangeShapeType="1"/>
          </p:cNvSpPr>
          <p:nvPr/>
        </p:nvSpPr>
        <p:spPr bwMode="auto">
          <a:xfrm>
            <a:off x="2438400" y="2898741"/>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nvGrpSpPr>
          <p:cNvPr id="9223" name="Group 12"/>
          <p:cNvGrpSpPr>
            <a:grpSpLocks/>
          </p:cNvGrpSpPr>
          <p:nvPr/>
        </p:nvGrpSpPr>
        <p:grpSpPr bwMode="auto">
          <a:xfrm>
            <a:off x="6248400" y="2441541"/>
            <a:ext cx="304800" cy="914400"/>
            <a:chOff x="384" y="960"/>
            <a:chExt cx="192" cy="576"/>
          </a:xfrm>
        </p:grpSpPr>
        <p:sp>
          <p:nvSpPr>
            <p:cNvPr id="9256" name="Rectangle 13"/>
            <p:cNvSpPr>
              <a:spLocks noChangeArrowheads="1"/>
            </p:cNvSpPr>
            <p:nvPr/>
          </p:nvSpPr>
          <p:spPr bwMode="auto">
            <a:xfrm>
              <a:off x="384" y="960"/>
              <a:ext cx="192" cy="576"/>
            </a:xfrm>
            <a:prstGeom prst="rect">
              <a:avLst/>
            </a:prstGeom>
            <a:solidFill>
              <a:srgbClr val="C0C0C0"/>
            </a:solidFill>
            <a:ln w="19050">
              <a:solidFill>
                <a:srgbClr val="000000"/>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dirty="0" smtClean="0">
                  <a:solidFill>
                    <a:srgbClr val="000000"/>
                  </a:solidFill>
                  <a:latin typeface="Calibri" pitchFamily="34" charset="0"/>
                </a:rPr>
                <a:t>L</a:t>
              </a:r>
              <a:endParaRPr lang="zh-CN" altLang="zh-CN" dirty="0">
                <a:solidFill>
                  <a:srgbClr val="000000"/>
                </a:solidFill>
                <a:latin typeface="Calibri" pitchFamily="34" charset="0"/>
              </a:endParaRPr>
            </a:p>
          </p:txBody>
        </p:sp>
        <p:sp>
          <p:nvSpPr>
            <p:cNvPr id="24" name="Freeform 14"/>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rgbClr val="FFFFFF"/>
            </a:solidFill>
            <a:ln w="19050">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25" name="Line 15"/>
          <p:cNvSpPr>
            <a:spLocks noChangeShapeType="1"/>
          </p:cNvSpPr>
          <p:nvPr/>
        </p:nvSpPr>
        <p:spPr bwMode="auto">
          <a:xfrm>
            <a:off x="5943600" y="2898741"/>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6" name="Line 16"/>
          <p:cNvSpPr>
            <a:spLocks noChangeShapeType="1"/>
          </p:cNvSpPr>
          <p:nvPr/>
        </p:nvSpPr>
        <p:spPr bwMode="auto">
          <a:xfrm>
            <a:off x="6553200" y="2898741"/>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9226" name="Rectangle 9"/>
          <p:cNvSpPr>
            <a:spLocks noChangeArrowheads="1"/>
          </p:cNvSpPr>
          <p:nvPr/>
        </p:nvSpPr>
        <p:spPr bwMode="auto">
          <a:xfrm>
            <a:off x="2057400" y="5041496"/>
            <a:ext cx="10668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a:solidFill>
                  <a:srgbClr val="000000"/>
                </a:solidFill>
                <a:latin typeface="Calibri" pitchFamily="34" charset="0"/>
              </a:rPr>
              <a:t>G/k</a:t>
            </a:r>
          </a:p>
        </p:txBody>
      </p:sp>
      <p:sp>
        <p:nvSpPr>
          <p:cNvPr id="9227" name="Rectangle 10"/>
          <p:cNvSpPr>
            <a:spLocks noChangeArrowheads="1"/>
          </p:cNvSpPr>
          <p:nvPr/>
        </p:nvSpPr>
        <p:spPr bwMode="auto">
          <a:xfrm>
            <a:off x="6019800" y="5041496"/>
            <a:ext cx="10668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a:solidFill>
                  <a:srgbClr val="000000"/>
                </a:solidFill>
                <a:latin typeface="Calibri" pitchFamily="34" charset="0"/>
              </a:rPr>
              <a:t>G/k</a:t>
            </a:r>
          </a:p>
        </p:txBody>
      </p:sp>
      <p:grpSp>
        <p:nvGrpSpPr>
          <p:cNvPr id="9228" name="Group 17"/>
          <p:cNvGrpSpPr>
            <a:grpSpLocks/>
          </p:cNvGrpSpPr>
          <p:nvPr/>
        </p:nvGrpSpPr>
        <p:grpSpPr bwMode="auto">
          <a:xfrm>
            <a:off x="1143000" y="5041496"/>
            <a:ext cx="914400" cy="914400"/>
            <a:chOff x="96" y="1968"/>
            <a:chExt cx="576" cy="576"/>
          </a:xfrm>
        </p:grpSpPr>
        <p:grpSp>
          <p:nvGrpSpPr>
            <p:cNvPr id="9251" name="Group 18"/>
            <p:cNvGrpSpPr>
              <a:grpSpLocks/>
            </p:cNvGrpSpPr>
            <p:nvPr/>
          </p:nvGrpSpPr>
          <p:grpSpPr bwMode="auto">
            <a:xfrm>
              <a:off x="288" y="1968"/>
              <a:ext cx="192" cy="576"/>
              <a:chOff x="384" y="960"/>
              <a:chExt cx="192" cy="576"/>
            </a:xfrm>
          </p:grpSpPr>
          <p:sp>
            <p:nvSpPr>
              <p:cNvPr id="9254" name="Rectangle 19"/>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dirty="0" smtClean="0">
                    <a:solidFill>
                      <a:srgbClr val="000000"/>
                    </a:solidFill>
                    <a:latin typeface="Calibri" pitchFamily="34" charset="0"/>
                  </a:rPr>
                  <a:t>L</a:t>
                </a:r>
                <a:endParaRPr lang="zh-CN" altLang="zh-CN" dirty="0">
                  <a:solidFill>
                    <a:srgbClr val="000000"/>
                  </a:solidFill>
                  <a:latin typeface="Calibri" pitchFamily="34" charset="0"/>
                </a:endParaRPr>
              </a:p>
            </p:txBody>
          </p:sp>
          <p:sp>
            <p:nvSpPr>
              <p:cNvPr id="9255" name="Freeform 20"/>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9252" name="Line 21"/>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3" name="Line 22"/>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29" name="Group 23"/>
          <p:cNvGrpSpPr>
            <a:grpSpLocks/>
          </p:cNvGrpSpPr>
          <p:nvPr/>
        </p:nvGrpSpPr>
        <p:grpSpPr bwMode="auto">
          <a:xfrm>
            <a:off x="3124200" y="5041496"/>
            <a:ext cx="914400" cy="914400"/>
            <a:chOff x="96" y="1968"/>
            <a:chExt cx="576" cy="576"/>
          </a:xfrm>
        </p:grpSpPr>
        <p:grpSp>
          <p:nvGrpSpPr>
            <p:cNvPr id="9246" name="Group 24"/>
            <p:cNvGrpSpPr>
              <a:grpSpLocks/>
            </p:cNvGrpSpPr>
            <p:nvPr/>
          </p:nvGrpSpPr>
          <p:grpSpPr bwMode="auto">
            <a:xfrm>
              <a:off x="288" y="1968"/>
              <a:ext cx="192" cy="576"/>
              <a:chOff x="384" y="960"/>
              <a:chExt cx="192" cy="576"/>
            </a:xfrm>
          </p:grpSpPr>
          <p:sp>
            <p:nvSpPr>
              <p:cNvPr id="9249" name="Rectangle 25"/>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dirty="0" smtClean="0">
                    <a:solidFill>
                      <a:srgbClr val="000000"/>
                    </a:solidFill>
                    <a:latin typeface="Calibri" pitchFamily="34" charset="0"/>
                  </a:rPr>
                  <a:t>L</a:t>
                </a:r>
                <a:endParaRPr lang="zh-CN" altLang="zh-CN" dirty="0">
                  <a:solidFill>
                    <a:srgbClr val="000000"/>
                  </a:solidFill>
                  <a:latin typeface="Calibri" pitchFamily="34" charset="0"/>
                </a:endParaRPr>
              </a:p>
            </p:txBody>
          </p:sp>
          <p:sp>
            <p:nvSpPr>
              <p:cNvPr id="9250" name="Freeform 26"/>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9247" name="Line 27"/>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Line 28"/>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30" name="Line 29"/>
          <p:cNvSpPr>
            <a:spLocks noChangeShapeType="1"/>
          </p:cNvSpPr>
          <p:nvPr/>
        </p:nvSpPr>
        <p:spPr bwMode="auto">
          <a:xfrm>
            <a:off x="5715000" y="5498696"/>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31" name="Group 30"/>
          <p:cNvGrpSpPr>
            <a:grpSpLocks/>
          </p:cNvGrpSpPr>
          <p:nvPr/>
        </p:nvGrpSpPr>
        <p:grpSpPr bwMode="auto">
          <a:xfrm>
            <a:off x="7086600" y="5041496"/>
            <a:ext cx="914400" cy="914400"/>
            <a:chOff x="96" y="1968"/>
            <a:chExt cx="576" cy="576"/>
          </a:xfrm>
        </p:grpSpPr>
        <p:grpSp>
          <p:nvGrpSpPr>
            <p:cNvPr id="9241" name="Group 31"/>
            <p:cNvGrpSpPr>
              <a:grpSpLocks/>
            </p:cNvGrpSpPr>
            <p:nvPr/>
          </p:nvGrpSpPr>
          <p:grpSpPr bwMode="auto">
            <a:xfrm>
              <a:off x="288" y="1968"/>
              <a:ext cx="192" cy="576"/>
              <a:chOff x="384" y="960"/>
              <a:chExt cx="192" cy="576"/>
            </a:xfrm>
          </p:grpSpPr>
          <p:sp>
            <p:nvSpPr>
              <p:cNvPr id="9244" name="Rectangle 32"/>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dirty="0" smtClean="0">
                    <a:solidFill>
                      <a:srgbClr val="000000"/>
                    </a:solidFill>
                    <a:latin typeface="Calibri" pitchFamily="34" charset="0"/>
                  </a:rPr>
                  <a:t>L</a:t>
                </a:r>
                <a:endParaRPr lang="zh-CN" altLang="zh-CN" dirty="0">
                  <a:solidFill>
                    <a:srgbClr val="000000"/>
                  </a:solidFill>
                  <a:latin typeface="Calibri" pitchFamily="34" charset="0"/>
                </a:endParaRPr>
              </a:p>
            </p:txBody>
          </p:sp>
          <p:sp>
            <p:nvSpPr>
              <p:cNvPr id="9245" name="Freeform 33"/>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9242" name="Line 34"/>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3" name="Line 35"/>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32" name="Oval 36"/>
          <p:cNvSpPr>
            <a:spLocks noChangeArrowheads="1"/>
          </p:cNvSpPr>
          <p:nvPr/>
        </p:nvSpPr>
        <p:spPr bwMode="auto">
          <a:xfrm>
            <a:off x="41624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33" name="Oval 37"/>
          <p:cNvSpPr>
            <a:spLocks noChangeArrowheads="1"/>
          </p:cNvSpPr>
          <p:nvPr/>
        </p:nvSpPr>
        <p:spPr bwMode="auto">
          <a:xfrm>
            <a:off x="43910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34" name="Oval 38"/>
          <p:cNvSpPr>
            <a:spLocks noChangeArrowheads="1"/>
          </p:cNvSpPr>
          <p:nvPr/>
        </p:nvSpPr>
        <p:spPr bwMode="auto">
          <a:xfrm>
            <a:off x="46196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35" name="Oval 39"/>
          <p:cNvSpPr>
            <a:spLocks noChangeArrowheads="1"/>
          </p:cNvSpPr>
          <p:nvPr/>
        </p:nvSpPr>
        <p:spPr bwMode="auto">
          <a:xfrm>
            <a:off x="48482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36" name="Oval 40"/>
          <p:cNvSpPr>
            <a:spLocks noChangeArrowheads="1"/>
          </p:cNvSpPr>
          <p:nvPr/>
        </p:nvSpPr>
        <p:spPr bwMode="auto">
          <a:xfrm>
            <a:off x="50768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37" name="Oval 41"/>
          <p:cNvSpPr>
            <a:spLocks noChangeArrowheads="1"/>
          </p:cNvSpPr>
          <p:nvPr/>
        </p:nvSpPr>
        <p:spPr bwMode="auto">
          <a:xfrm>
            <a:off x="53054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38" name="Oval 42"/>
          <p:cNvSpPr>
            <a:spLocks noChangeArrowheads="1"/>
          </p:cNvSpPr>
          <p:nvPr/>
        </p:nvSpPr>
        <p:spPr bwMode="auto">
          <a:xfrm>
            <a:off x="55340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44" name="TextBox 43"/>
          <p:cNvSpPr txBox="1">
            <a:spLocks noChangeArrowheads="1"/>
          </p:cNvSpPr>
          <p:nvPr/>
        </p:nvSpPr>
        <p:spPr bwMode="auto">
          <a:xfrm>
            <a:off x="5943600" y="4234934"/>
            <a:ext cx="2749471" cy="40011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000" b="0" dirty="0">
                <a:solidFill>
                  <a:srgbClr val="FF0000"/>
                </a:solidFill>
                <a:latin typeface="微软雅黑" panose="020B0503020204020204" pitchFamily="34" charset="-122"/>
                <a:ea typeface="微软雅黑" panose="020B0503020204020204" pitchFamily="34" charset="-122"/>
              </a:rPr>
              <a:t>锁存器增加了硬件开销</a:t>
            </a:r>
            <a:endParaRPr lang="en-US" altLang="zh-CN" sz="2000" b="0" dirty="0">
              <a:solidFill>
                <a:srgbClr val="FF0000"/>
              </a:solidFill>
              <a:latin typeface="微软雅黑" panose="020B0503020204020204" pitchFamily="34" charset="-122"/>
              <a:ea typeface="微软雅黑" panose="020B0503020204020204" pitchFamily="34" charset="-122"/>
            </a:endParaRPr>
          </a:p>
        </p:txBody>
      </p:sp>
      <p:sp>
        <p:nvSpPr>
          <p:cNvPr id="45" name="Title 1">
            <a:extLst>
              <a:ext uri="{FF2B5EF4-FFF2-40B4-BE49-F238E27FC236}">
                <a16:creationId xmlns:a16="http://schemas.microsoft.com/office/drawing/2014/main" id="{FF0C9C8D-B475-429C-9308-1F78142DAD3E}"/>
              </a:ext>
            </a:extLst>
          </p:cNvPr>
          <p:cNvSpPr>
            <a:spLocks noGrp="1"/>
          </p:cNvSpPr>
          <p:nvPr>
            <p:ph type="title"/>
          </p:nvPr>
        </p:nvSpPr>
        <p:spPr>
          <a:xfrm>
            <a:off x="0" y="209550"/>
            <a:ext cx="9144000" cy="685800"/>
          </a:xfrm>
        </p:spPr>
        <p:txBody>
          <a:bodyPr/>
          <a:lstStyle/>
          <a:p>
            <a:pPr eaLnBrk="1" hangingPunct="1"/>
            <a:r>
              <a:rPr lang="zh-CN" altLang="en-US" dirty="0"/>
              <a:t>现实的流水线</a:t>
            </a:r>
            <a:r>
              <a:rPr lang="en-US" altLang="zh-CN" dirty="0"/>
              <a:t>: </a:t>
            </a:r>
            <a:r>
              <a:rPr lang="zh-CN" altLang="en-US" dirty="0"/>
              <a:t>开销</a:t>
            </a:r>
            <a:endParaRPr lang="en-US" altLang="zh-CN" dirty="0"/>
          </a:p>
        </p:txBody>
      </p:sp>
      <p:sp>
        <p:nvSpPr>
          <p:cNvPr id="4" name="灯片编号占位符 3"/>
          <p:cNvSpPr>
            <a:spLocks noGrp="1"/>
          </p:cNvSpPr>
          <p:nvPr>
            <p:ph type="sldNum" sz="quarter" idx="4"/>
          </p:nvPr>
        </p:nvSpPr>
        <p:spPr/>
        <p:txBody>
          <a:bodyPr/>
          <a:lstStyle/>
          <a:p>
            <a:fld id="{EB9224A2-87F1-4916-BEAB-472D0D37C46F}" type="slidenum">
              <a:rPr lang="en-US" altLang="en-US" smtClean="0"/>
              <a:pPr/>
              <a:t>17</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3046988"/>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solidFill>
                  <a:prstClr val="black"/>
                </a:solidFill>
                <a:latin typeface="微软雅黑" panose="020B0503020204020204" pitchFamily="34" charset="-122"/>
                <a:ea typeface="微软雅黑" panose="020B0503020204020204" pitchFamily="34" charset="-122"/>
                <a:cs typeface="Calibri" panose="020F0502020204030204"/>
              </a:rPr>
              <a:t>指令流水线简介</a:t>
            </a:r>
            <a:endParaRPr sz="2800" b="0" spc="-60" dirty="0">
              <a:solidFill>
                <a:prstClr val="black"/>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rPr>
              <a:t>MIPS</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的流水处理</a:t>
            </a:r>
            <a:endPar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346710" marR="0" lvl="0" indent="-334010" algn="l" defTabSz="914400" rtl="0" eaLnBrk="0" fontAlgn="base" latin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defRPr/>
            </a:pPr>
            <a:r>
              <a:rPr kumimoji="0" lang="zh-CN" altLang="en-US" sz="2800" b="0" i="0" u="none" strike="noStrike" kern="1200" cap="none" spc="-6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流水线面临的主要问题</a:t>
            </a:r>
            <a:endParaRPr kumimoji="0" lang="en-US" altLang="zh-CN" sz="2800" b="0" i="0" u="none" strike="noStrike" kern="1200" cap="none" spc="-6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a:p>
            <a:pPr marL="346710" marR="0" lvl="0" indent="-334010" algn="l" defTabSz="914400" rtl="0" eaLnBrk="0" fontAlgn="base" latin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defRPr/>
            </a:pPr>
            <a:r>
              <a:rPr kumimoji="0" lang="zh-CN" altLang="en-US" sz="2800" b="0" i="0" u="none" strike="noStrike" kern="1200" cap="none" spc="-6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相关及其分析</a:t>
            </a:r>
            <a:endParaRPr kumimoji="0" sz="2800" b="0" i="0" u="none" strike="noStrike" kern="1200" cap="none" spc="-6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
        <p:nvSpPr>
          <p:cNvPr id="2" name="灯片编号占位符 1"/>
          <p:cNvSpPr>
            <a:spLocks noGrp="1"/>
          </p:cNvSpPr>
          <p:nvPr>
            <p:ph type="sldNum" sz="quarter" idx="4"/>
          </p:nvPr>
        </p:nvSpPr>
        <p:spPr/>
        <p:txBody>
          <a:bodyPr/>
          <a:lstStyle/>
          <a:p>
            <a:fld id="{EB9224A2-87F1-4916-BEAB-472D0D37C46F}" type="slidenum">
              <a:rPr lang="en-US" altLang="en-US" smtClean="0"/>
              <a:pPr/>
              <a:t>18</a:t>
            </a:fld>
            <a:endParaRPr lang="en-US" altLang="en-US" dirty="0"/>
          </a:p>
        </p:txBody>
      </p:sp>
    </p:spTree>
    <p:extLst>
      <p:ext uri="{BB962C8B-B14F-4D97-AF65-F5344CB8AC3E}">
        <p14:creationId xmlns:p14="http://schemas.microsoft.com/office/powerpoint/2010/main" val="2750759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zh-CN" altLang="en-US" dirty="0"/>
              <a:t>回顾：单周期微架构</a:t>
            </a:r>
            <a:endParaRPr lang="en-US" altLang="zh-CN" dirty="0"/>
          </a:p>
        </p:txBody>
      </p:sp>
      <p:pic>
        <p:nvPicPr>
          <p:cNvPr id="11267" name="Picture 3"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344613"/>
            <a:ext cx="7218363" cy="429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4"/>
          <p:cNvSpPr txBox="1">
            <a:spLocks noChangeArrowheads="1"/>
          </p:cNvSpPr>
          <p:nvPr/>
        </p:nvSpPr>
        <p:spPr bwMode="auto">
          <a:xfrm>
            <a:off x="7569200" y="2747963"/>
            <a:ext cx="11922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11269" name="Text Box 5"/>
          <p:cNvSpPr txBox="1">
            <a:spLocks noChangeArrowheads="1"/>
          </p:cNvSpPr>
          <p:nvPr/>
        </p:nvSpPr>
        <p:spPr bwMode="auto">
          <a:xfrm>
            <a:off x="7305675" y="1573213"/>
            <a:ext cx="995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11270" name="Text Box 6"/>
          <p:cNvSpPr txBox="1">
            <a:spLocks noChangeArrowheads="1"/>
          </p:cNvSpPr>
          <p:nvPr/>
        </p:nvSpPr>
        <p:spPr bwMode="auto">
          <a:xfrm>
            <a:off x="6240463" y="5719763"/>
            <a:ext cx="1079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11271" name="Text Box 7"/>
          <p:cNvSpPr txBox="1">
            <a:spLocks noChangeArrowheads="1"/>
          </p:cNvSpPr>
          <p:nvPr/>
        </p:nvSpPr>
        <p:spPr bwMode="auto">
          <a:xfrm>
            <a:off x="6410325" y="4592638"/>
            <a:ext cx="260350" cy="1238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800">
                <a:solidFill>
                  <a:srgbClr val="000000"/>
                </a:solidFill>
                <a:latin typeface="Calibri" pitchFamily="34" charset="0"/>
              </a:rPr>
              <a:t>bcond</a:t>
            </a:r>
          </a:p>
        </p:txBody>
      </p:sp>
      <p:sp>
        <p:nvSpPr>
          <p:cNvPr id="4" name="灯片编号占位符 3"/>
          <p:cNvSpPr>
            <a:spLocks noGrp="1"/>
          </p:cNvSpPr>
          <p:nvPr>
            <p:ph type="sldNum" sz="quarter" idx="4"/>
          </p:nvPr>
        </p:nvSpPr>
        <p:spPr/>
        <p:txBody>
          <a:bodyPr/>
          <a:lstStyle/>
          <a:p>
            <a:fld id="{EB9224A2-87F1-4916-BEAB-472D0D37C46F}" type="slidenum">
              <a:rPr lang="en-US" altLang="en-US" smtClean="0"/>
              <a:pPr/>
              <a:t>19</a:t>
            </a:fld>
            <a:endParaRPr lang="en-US" altLang="en-U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上次课内容回顾</a:t>
            </a:r>
            <a:endParaRPr lang="zh-CN" altLang="en-US" dirty="0"/>
          </a:p>
        </p:txBody>
      </p:sp>
      <p:sp>
        <p:nvSpPr>
          <p:cNvPr id="3" name="内容占位符 2"/>
          <p:cNvSpPr>
            <a:spLocks noGrp="1"/>
          </p:cNvSpPr>
          <p:nvPr>
            <p:ph idx="1"/>
          </p:nvPr>
        </p:nvSpPr>
        <p:spPr/>
        <p:txBody>
          <a:bodyPr/>
          <a:lstStyle/>
          <a:p>
            <a:r>
              <a:rPr lang="en-US" altLang="zh-CN" dirty="0" smtClean="0"/>
              <a:t>MIPS</a:t>
            </a:r>
            <a:r>
              <a:rPr lang="zh-CN" altLang="en-US" dirty="0" smtClean="0"/>
              <a:t>的指令介绍</a:t>
            </a:r>
            <a:endParaRPr lang="en-US" altLang="zh-CN" dirty="0" smtClean="0"/>
          </a:p>
          <a:p>
            <a:r>
              <a:rPr lang="en-US" altLang="zh-CN" dirty="0"/>
              <a:t>MIPS</a:t>
            </a:r>
            <a:r>
              <a:rPr lang="zh-CN" altLang="en-US" dirty="0" smtClean="0"/>
              <a:t>数据通路的介绍</a:t>
            </a:r>
            <a:endParaRPr lang="en-US" altLang="zh-CN" dirty="0" smtClean="0"/>
          </a:p>
          <a:p>
            <a:endParaRPr lang="en-US" altLang="zh-CN" dirty="0"/>
          </a:p>
          <a:p>
            <a:r>
              <a:rPr lang="zh-CN" altLang="en-US" dirty="0" smtClean="0"/>
              <a:t>请介绍一下：</a:t>
            </a:r>
            <a:r>
              <a:rPr lang="en-US" altLang="zh-CN" dirty="0" smtClean="0"/>
              <a:t>LW</a:t>
            </a:r>
            <a:r>
              <a:rPr lang="zh-CN" altLang="en-US" dirty="0" smtClean="0"/>
              <a:t>与</a:t>
            </a:r>
            <a:r>
              <a:rPr lang="en-US" altLang="zh-CN" dirty="0" smtClean="0"/>
              <a:t>SW</a:t>
            </a:r>
            <a:r>
              <a:rPr lang="zh-CN" altLang="en-US" dirty="0" smtClean="0"/>
              <a:t>的处理流程</a:t>
            </a:r>
            <a:endParaRPr lang="zh-CN" altLang="en-US" dirty="0"/>
          </a:p>
        </p:txBody>
      </p:sp>
      <p:sp>
        <p:nvSpPr>
          <p:cNvPr id="7" name="灯片编号占位符 6"/>
          <p:cNvSpPr>
            <a:spLocks noGrp="1"/>
          </p:cNvSpPr>
          <p:nvPr>
            <p:ph type="sldNum" sz="quarter" idx="4"/>
          </p:nvPr>
        </p:nvSpPr>
        <p:spPr/>
        <p:txBody>
          <a:bodyPr/>
          <a:lstStyle/>
          <a:p>
            <a:fld id="{EB9224A2-87F1-4916-BEAB-472D0D37C46F}" type="slidenum">
              <a:rPr lang="en-US" altLang="en-US" smtClean="0"/>
              <a:pPr/>
              <a:t>2</a:t>
            </a:fld>
            <a:endParaRPr lang="en-US" altLang="en-US" dirty="0"/>
          </a:p>
        </p:txBody>
      </p:sp>
    </p:spTree>
    <p:extLst>
      <p:ext uri="{BB962C8B-B14F-4D97-AF65-F5344CB8AC3E}">
        <p14:creationId xmlns:p14="http://schemas.microsoft.com/office/powerpoint/2010/main" val="399546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944563" y="1066930"/>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a:solidFill>
                  <a:srgbClr val="FF0000"/>
                </a:solidFill>
                <a:latin typeface="Calibri" pitchFamily="34" charset="0"/>
              </a:rPr>
              <a:t>200ps</a:t>
            </a:r>
          </a:p>
        </p:txBody>
      </p:sp>
      <p:pic>
        <p:nvPicPr>
          <p:cNvPr id="12292" name="Picture 4" descr="F06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66968"/>
            <a:ext cx="80010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8" name="Text Box 5"/>
          <p:cNvSpPr txBox="1">
            <a:spLocks noChangeArrowheads="1"/>
          </p:cNvSpPr>
          <p:nvPr/>
        </p:nvSpPr>
        <p:spPr bwMode="auto">
          <a:xfrm>
            <a:off x="457200" y="6037395"/>
            <a:ext cx="7772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342900" indent="-342900" eaLnBrk="1" hangingPunct="1">
              <a:buFont typeface="Arial" panose="020B0604020202020204" pitchFamily="34" charset="0"/>
              <a:buChar char="•"/>
              <a:defRPr/>
            </a:pPr>
            <a:r>
              <a:rPr lang="zh-CN" altLang="en-US" sz="2000" b="0" dirty="0">
                <a:solidFill>
                  <a:srgbClr val="FF0000"/>
                </a:solidFill>
                <a:latin typeface="微软雅黑" panose="020B0503020204020204" pitchFamily="34" charset="-122"/>
                <a:ea typeface="微软雅黑" panose="020B0503020204020204" pitchFamily="34" charset="-122"/>
              </a:rPr>
              <a:t>为什么不是</a:t>
            </a:r>
            <a:r>
              <a:rPr lang="en-US" altLang="zh-CN" sz="2000" b="0" dirty="0">
                <a:solidFill>
                  <a:srgbClr val="FF0000"/>
                </a:solidFill>
                <a:latin typeface="微软雅黑" panose="020B0503020204020204" pitchFamily="34" charset="-122"/>
                <a:ea typeface="微软雅黑" panose="020B0503020204020204" pitchFamily="34" charset="-122"/>
              </a:rPr>
              <a:t>4</a:t>
            </a:r>
            <a:r>
              <a:rPr lang="zh-CN" altLang="en-US" sz="2000" b="0" dirty="0">
                <a:solidFill>
                  <a:srgbClr val="FF0000"/>
                </a:solidFill>
                <a:latin typeface="微软雅黑" panose="020B0503020204020204" pitchFamily="34" charset="-122"/>
                <a:ea typeface="微软雅黑" panose="020B0503020204020204" pitchFamily="34" charset="-122"/>
              </a:rPr>
              <a:t>个或者</a:t>
            </a:r>
            <a:r>
              <a:rPr lang="en-US" altLang="zh-CN" sz="2000" b="0" dirty="0">
                <a:solidFill>
                  <a:srgbClr val="FF0000"/>
                </a:solidFill>
                <a:latin typeface="微软雅黑" panose="020B0503020204020204" pitchFamily="34" charset="-122"/>
                <a:ea typeface="微软雅黑" panose="020B0503020204020204" pitchFamily="34" charset="-122"/>
              </a:rPr>
              <a:t>6</a:t>
            </a:r>
            <a:r>
              <a:rPr lang="zh-CN" altLang="en-US" sz="2000" b="0" dirty="0">
                <a:solidFill>
                  <a:srgbClr val="FF0000"/>
                </a:solidFill>
                <a:latin typeface="微软雅黑" panose="020B0503020204020204" pitchFamily="34" charset="-122"/>
                <a:ea typeface="微软雅黑" panose="020B0503020204020204" pitchFamily="34" charset="-122"/>
              </a:rPr>
              <a:t>个阶段</a:t>
            </a:r>
            <a:r>
              <a:rPr lang="en-US" sz="2000" b="0" dirty="0">
                <a:solidFill>
                  <a:srgbClr val="FF0000"/>
                </a:solidFill>
                <a:latin typeface="微软雅黑" panose="020B0503020204020204" pitchFamily="34" charset="-122"/>
                <a:ea typeface="微软雅黑" panose="020B0503020204020204" pitchFamily="34" charset="-122"/>
              </a:rPr>
              <a:t>?  </a:t>
            </a:r>
          </a:p>
          <a:p>
            <a:pPr marL="342900" indent="-342900" eaLnBrk="1" hangingPunct="1">
              <a:buFont typeface="Arial" panose="020B0604020202020204" pitchFamily="34" charset="0"/>
              <a:buChar char="•"/>
              <a:defRPr/>
            </a:pPr>
            <a:r>
              <a:rPr lang="zh-CN" altLang="en-US" sz="2000" b="0" dirty="0">
                <a:solidFill>
                  <a:srgbClr val="FF0000"/>
                </a:solidFill>
                <a:latin typeface="微软雅黑" panose="020B0503020204020204" pitchFamily="34" charset="-122"/>
                <a:ea typeface="微软雅黑" panose="020B0503020204020204" pitchFamily="34" charset="-122"/>
              </a:rPr>
              <a:t>为什么不是其它的边界划分</a:t>
            </a:r>
            <a:r>
              <a:rPr lang="en-US" sz="2000" b="0" dirty="0">
                <a:solidFill>
                  <a:srgbClr val="FF0000"/>
                </a:solidFill>
                <a:latin typeface="微软雅黑" panose="020B0503020204020204" pitchFamily="34" charset="-122"/>
                <a:ea typeface="微软雅黑" panose="020B0503020204020204" pitchFamily="34" charset="-122"/>
              </a:rPr>
              <a:t>?</a:t>
            </a:r>
          </a:p>
        </p:txBody>
      </p:sp>
      <p:sp>
        <p:nvSpPr>
          <p:cNvPr id="12294" name="Text Box 7"/>
          <p:cNvSpPr txBox="1">
            <a:spLocks noChangeArrowheads="1"/>
          </p:cNvSpPr>
          <p:nvPr/>
        </p:nvSpPr>
        <p:spPr bwMode="auto">
          <a:xfrm>
            <a:off x="2728913" y="1066930"/>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rgbClr val="FF0000"/>
                </a:solidFill>
                <a:latin typeface="Calibri" pitchFamily="34" charset="0"/>
              </a:rPr>
              <a:t>100ps</a:t>
            </a:r>
            <a:endParaRPr lang="en-US" altLang="zh-CN" sz="1600" b="0" dirty="0">
              <a:solidFill>
                <a:srgbClr val="FF0000"/>
              </a:solidFill>
              <a:latin typeface="Calibri" pitchFamily="34" charset="0"/>
            </a:endParaRPr>
          </a:p>
        </p:txBody>
      </p:sp>
      <p:sp>
        <p:nvSpPr>
          <p:cNvPr id="12295" name="Text Box 8"/>
          <p:cNvSpPr txBox="1">
            <a:spLocks noChangeArrowheads="1"/>
          </p:cNvSpPr>
          <p:nvPr/>
        </p:nvSpPr>
        <p:spPr bwMode="auto">
          <a:xfrm>
            <a:off x="4449763" y="1066930"/>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a:solidFill>
                  <a:srgbClr val="FF0000"/>
                </a:solidFill>
                <a:latin typeface="Calibri" pitchFamily="34" charset="0"/>
              </a:rPr>
              <a:t>200ps</a:t>
            </a:r>
          </a:p>
        </p:txBody>
      </p:sp>
      <p:sp>
        <p:nvSpPr>
          <p:cNvPr id="12296" name="Text Box 9"/>
          <p:cNvSpPr txBox="1">
            <a:spLocks noChangeArrowheads="1"/>
          </p:cNvSpPr>
          <p:nvPr/>
        </p:nvSpPr>
        <p:spPr bwMode="auto">
          <a:xfrm>
            <a:off x="6126163" y="1066930"/>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a:solidFill>
                  <a:srgbClr val="FF0000"/>
                </a:solidFill>
                <a:latin typeface="Calibri" pitchFamily="34" charset="0"/>
              </a:rPr>
              <a:t>200ps</a:t>
            </a:r>
          </a:p>
        </p:txBody>
      </p:sp>
      <p:sp>
        <p:nvSpPr>
          <p:cNvPr id="12297" name="Text Box 10"/>
          <p:cNvSpPr txBox="1">
            <a:spLocks noChangeArrowheads="1"/>
          </p:cNvSpPr>
          <p:nvPr/>
        </p:nvSpPr>
        <p:spPr bwMode="auto">
          <a:xfrm>
            <a:off x="7802563" y="1066930"/>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a:solidFill>
                  <a:srgbClr val="FF0000"/>
                </a:solidFill>
                <a:latin typeface="Calibri" pitchFamily="34" charset="0"/>
              </a:rPr>
              <a:t>100ps</a:t>
            </a:r>
          </a:p>
        </p:txBody>
      </p:sp>
      <p:grpSp>
        <p:nvGrpSpPr>
          <p:cNvPr id="12" name="Group 11"/>
          <p:cNvGrpSpPr>
            <a:grpSpLocks/>
          </p:cNvGrpSpPr>
          <p:nvPr/>
        </p:nvGrpSpPr>
        <p:grpSpPr bwMode="auto">
          <a:xfrm>
            <a:off x="7804150" y="3957768"/>
            <a:ext cx="1035050" cy="914400"/>
            <a:chOff x="4916" y="2352"/>
            <a:chExt cx="652" cy="576"/>
          </a:xfrm>
        </p:grpSpPr>
        <p:sp>
          <p:nvSpPr>
            <p:cNvPr id="12302" name="Line 12"/>
            <p:cNvSpPr>
              <a:spLocks noChangeShapeType="1"/>
            </p:cNvSpPr>
            <p:nvPr/>
          </p:nvSpPr>
          <p:spPr bwMode="auto">
            <a:xfrm>
              <a:off x="4916" y="2654"/>
              <a:ext cx="288"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Rectangle 13"/>
            <p:cNvSpPr>
              <a:spLocks noChangeArrowheads="1"/>
            </p:cNvSpPr>
            <p:nvPr/>
          </p:nvSpPr>
          <p:spPr bwMode="auto">
            <a:xfrm>
              <a:off x="5184" y="2352"/>
              <a:ext cx="384" cy="576"/>
            </a:xfrm>
            <a:prstGeom prst="rect">
              <a:avLst/>
            </a:prstGeom>
            <a:solidFill>
              <a:schemeClr val="bg1"/>
            </a:solidFill>
            <a:ln w="19050">
              <a:solidFill>
                <a:schemeClr val="tx1"/>
              </a:solidFill>
              <a:prstDash val="sysDot"/>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a:solidFill>
                    <a:srgbClr val="000000"/>
                  </a:solidFill>
                  <a:latin typeface="Calibri" pitchFamily="34" charset="0"/>
                </a:rPr>
                <a:t>RF</a:t>
              </a:r>
            </a:p>
            <a:p>
              <a:pPr eaLnBrk="1" hangingPunct="1"/>
              <a:r>
                <a:rPr lang="en-US" altLang="zh-CN" sz="1600">
                  <a:solidFill>
                    <a:srgbClr val="000000"/>
                  </a:solidFill>
                  <a:latin typeface="Calibri" pitchFamily="34" charset="0"/>
                </a:rPr>
                <a:t>write</a:t>
              </a:r>
            </a:p>
          </p:txBody>
        </p:sp>
      </p:grpSp>
      <p:grpSp>
        <p:nvGrpSpPr>
          <p:cNvPr id="15" name="Group 14"/>
          <p:cNvGrpSpPr>
            <a:grpSpLocks/>
          </p:cNvGrpSpPr>
          <p:nvPr/>
        </p:nvGrpSpPr>
        <p:grpSpPr bwMode="auto">
          <a:xfrm>
            <a:off x="6324601" y="2052771"/>
            <a:ext cx="2735263" cy="838201"/>
            <a:chOff x="3984" y="1152"/>
            <a:chExt cx="1723" cy="528"/>
          </a:xfrm>
        </p:grpSpPr>
        <p:sp>
          <p:nvSpPr>
            <p:cNvPr id="12300" name="Line 15"/>
            <p:cNvSpPr>
              <a:spLocks noChangeShapeType="1"/>
            </p:cNvSpPr>
            <p:nvPr/>
          </p:nvSpPr>
          <p:spPr bwMode="auto">
            <a:xfrm flipH="1">
              <a:off x="3984" y="1240"/>
              <a:ext cx="712" cy="44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2301" name="Rectangle 16"/>
            <p:cNvSpPr>
              <a:spLocks noChangeArrowheads="1"/>
            </p:cNvSpPr>
            <p:nvPr/>
          </p:nvSpPr>
          <p:spPr bwMode="auto">
            <a:xfrm>
              <a:off x="4696" y="1152"/>
              <a:ext cx="101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1600" b="0" dirty="0" smtClean="0">
                  <a:solidFill>
                    <a:srgbClr val="FF0000"/>
                  </a:solidFill>
                  <a:latin typeface="Calibri" pitchFamily="34" charset="0"/>
                </a:rPr>
                <a:t>流水线带来的问题，暂时忽略。</a:t>
              </a:r>
              <a:endParaRPr lang="en-US" altLang="zh-CN" sz="1600" b="0" dirty="0">
                <a:solidFill>
                  <a:srgbClr val="FF0000"/>
                </a:solidFill>
                <a:latin typeface="Calibri" pitchFamily="34" charset="0"/>
              </a:endParaRPr>
            </a:p>
          </p:txBody>
        </p:sp>
      </p:grpSp>
      <p:sp>
        <p:nvSpPr>
          <p:cNvPr id="3" name="标题 2">
            <a:extLst>
              <a:ext uri="{FF2B5EF4-FFF2-40B4-BE49-F238E27FC236}">
                <a16:creationId xmlns:a16="http://schemas.microsoft.com/office/drawing/2014/main" id="{CFBCD31D-776A-4147-8F9E-5FB4C6E852A9}"/>
              </a:ext>
            </a:extLst>
          </p:cNvPr>
          <p:cNvSpPr>
            <a:spLocks noGrp="1"/>
          </p:cNvSpPr>
          <p:nvPr>
            <p:ph type="title"/>
          </p:nvPr>
        </p:nvSpPr>
        <p:spPr/>
        <p:txBody>
          <a:bodyPr/>
          <a:lstStyle/>
          <a:p>
            <a:r>
              <a:rPr lang="zh-CN" altLang="en-US" dirty="0"/>
              <a:t>将指令处理分割</a:t>
            </a:r>
            <a:r>
              <a:rPr lang="zh-CN" altLang="en-US" dirty="0" smtClean="0"/>
              <a:t>为</a:t>
            </a:r>
            <a:r>
              <a:rPr lang="zh-CN" altLang="en-US" dirty="0"/>
              <a:t>多</a:t>
            </a:r>
            <a:r>
              <a:rPr lang="zh-CN" altLang="en-US" dirty="0" smtClean="0"/>
              <a:t>个周期</a:t>
            </a:r>
            <a:endParaRPr lang="zh-CN" altLang="en-US" dirty="0"/>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20</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619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61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52BE3-7970-49A8-9C1B-B37C802C1A3A}"/>
              </a:ext>
            </a:extLst>
          </p:cNvPr>
          <p:cNvSpPr>
            <a:spLocks noGrp="1"/>
          </p:cNvSpPr>
          <p:nvPr>
            <p:ph type="title"/>
          </p:nvPr>
        </p:nvSpPr>
        <p:spPr/>
        <p:txBody>
          <a:bodyPr/>
          <a:lstStyle/>
          <a:p>
            <a:r>
              <a:rPr lang="zh-CN" altLang="en-US" dirty="0"/>
              <a:t>流水线寄存器</a:t>
            </a:r>
          </a:p>
        </p:txBody>
      </p:sp>
      <p:sp>
        <p:nvSpPr>
          <p:cNvPr id="4" name="灯片编号占位符 3">
            <a:extLst>
              <a:ext uri="{FF2B5EF4-FFF2-40B4-BE49-F238E27FC236}">
                <a16:creationId xmlns:a16="http://schemas.microsoft.com/office/drawing/2014/main" id="{CDB42FFF-78D7-494A-B2F3-CA39F54AA319}"/>
              </a:ext>
            </a:extLst>
          </p:cNvPr>
          <p:cNvSpPr>
            <a:spLocks noGrp="1"/>
          </p:cNvSpPr>
          <p:nvPr>
            <p:ph type="sldNum" sz="quarter" idx="4"/>
          </p:nvPr>
        </p:nvSpPr>
        <p:spPr>
          <a:xfrm>
            <a:off x="3681413" y="6392863"/>
            <a:ext cx="1782762" cy="211137"/>
          </a:xfrm>
        </p:spPr>
        <p:txBody>
          <a:bodyPr/>
          <a:lstStyle/>
          <a:p>
            <a:fld id="{281828B1-9571-413B-8DF6-88C4749FAF08}" type="slidenum">
              <a:rPr lang="en-US" altLang="en-US" smtClean="0"/>
              <a:t>21</a:t>
            </a:fld>
            <a:endParaRPr lang="en-US" altLang="en-US" sz="1600"/>
          </a:p>
        </p:txBody>
      </p:sp>
      <p:sp>
        <p:nvSpPr>
          <p:cNvPr id="5" name="Content Placeholder 2">
            <a:extLst>
              <a:ext uri="{FF2B5EF4-FFF2-40B4-BE49-F238E27FC236}">
                <a16:creationId xmlns:a16="http://schemas.microsoft.com/office/drawing/2014/main" id="{187E375F-08D0-42B0-99B2-6310D3C23F73}"/>
              </a:ext>
            </a:extLst>
          </p:cNvPr>
          <p:cNvSpPr>
            <a:spLocks noGrp="1"/>
          </p:cNvSpPr>
          <p:nvPr>
            <p:ph idx="1"/>
          </p:nvPr>
        </p:nvSpPr>
        <p:spPr>
          <a:xfrm>
            <a:off x="304800" y="1600200"/>
            <a:ext cx="8229600" cy="4525963"/>
          </a:xfrm>
        </p:spPr>
        <p:txBody>
          <a:bodyPr/>
          <a:lstStyle/>
          <a:p>
            <a:pPr eaLnBrk="1" hangingPunct="1"/>
            <a:endParaRPr lang="zh-CN" altLang="zh-CN">
              <a:ea typeface="ＭＳ Ｐゴシック" pitchFamily="34" charset="-128"/>
            </a:endParaRPr>
          </a:p>
        </p:txBody>
      </p:sp>
      <p:sp>
        <p:nvSpPr>
          <p:cNvPr id="6" name="Slide Number Placeholder 3">
            <a:extLst>
              <a:ext uri="{FF2B5EF4-FFF2-40B4-BE49-F238E27FC236}">
                <a16:creationId xmlns:a16="http://schemas.microsoft.com/office/drawing/2014/main" id="{6749BAB5-8B04-4B24-A9DE-F58A20AA7407}"/>
              </a:ext>
            </a:extLst>
          </p:cNvPr>
          <p:cNvSpPr txBox="1">
            <a:spLocks/>
          </p:cNvSpPr>
          <p:nvPr/>
        </p:nvSpPr>
        <p:spPr bwMode="auto">
          <a:xfrm>
            <a:off x="6400800" y="6356350"/>
            <a:ext cx="2133600" cy="365125"/>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t" anchorCtr="0" compatLnSpc="1">
            <a:prstTxWarp prst="textNoShape">
              <a:avLst/>
            </a:prstTxWarp>
          </a:bodyPr>
          <a:lstStyle>
            <a:defPPr>
              <a:defRPr lang="en-US"/>
            </a:defPPr>
            <a:lvl1pPr algn="ctr" rtl="0" eaLnBrk="0" fontAlgn="base" hangingPunct="0">
              <a:spcBef>
                <a:spcPct val="0"/>
              </a:spcBef>
              <a:spcAft>
                <a:spcPct val="0"/>
              </a:spcAft>
              <a:defRPr sz="900" b="0" kern="1200">
                <a:solidFill>
                  <a:schemeClr val="tx1"/>
                </a:solidFill>
                <a:latin typeface="Arial" charset="0"/>
                <a:ea typeface="ＭＳ Ｐゴシック" pitchFamily="34" charset="-128"/>
                <a:cs typeface="Arial" panose="020B0604020202020204" pitchFamily="34" charset="0"/>
              </a:defRPr>
            </a:lvl1pPr>
            <a:lvl2pPr marL="742950" indent="-285750" algn="l" rtl="0" eaLnBrk="0" fontAlgn="base" hangingPunct="0">
              <a:spcBef>
                <a:spcPct val="0"/>
              </a:spcBef>
              <a:spcAft>
                <a:spcPct val="0"/>
              </a:spcAft>
              <a:defRPr sz="3200" b="1" kern="1200">
                <a:solidFill>
                  <a:schemeClr val="tx1"/>
                </a:solidFill>
                <a:latin typeface="Arial" charset="0"/>
                <a:ea typeface="ＭＳ Ｐゴシック" pitchFamily="34" charset="-128"/>
                <a:cs typeface="+mn-cs"/>
              </a:defRPr>
            </a:lvl2pPr>
            <a:lvl3pPr marL="1143000" indent="-228600" algn="l" rtl="0" eaLnBrk="0" fontAlgn="base" hangingPunct="0">
              <a:spcBef>
                <a:spcPct val="0"/>
              </a:spcBef>
              <a:spcAft>
                <a:spcPct val="0"/>
              </a:spcAft>
              <a:defRPr sz="3200" b="1" kern="1200">
                <a:solidFill>
                  <a:schemeClr val="tx1"/>
                </a:solidFill>
                <a:latin typeface="Arial" charset="0"/>
                <a:ea typeface="ＭＳ Ｐゴシック" pitchFamily="34" charset="-128"/>
                <a:cs typeface="+mn-cs"/>
              </a:defRPr>
            </a:lvl3pPr>
            <a:lvl4pPr marL="1600200" indent="-228600" algn="l" rtl="0" eaLnBrk="0" fontAlgn="base" hangingPunct="0">
              <a:spcBef>
                <a:spcPct val="0"/>
              </a:spcBef>
              <a:spcAft>
                <a:spcPct val="0"/>
              </a:spcAft>
              <a:defRPr sz="3200" b="1" kern="1200">
                <a:solidFill>
                  <a:schemeClr val="tx1"/>
                </a:solidFill>
                <a:latin typeface="Arial" charset="0"/>
                <a:ea typeface="ＭＳ Ｐゴシック" pitchFamily="34" charset="-128"/>
                <a:cs typeface="+mn-cs"/>
              </a:defRPr>
            </a:lvl4pPr>
            <a:lvl5pPr marL="2057400" indent="-228600" algn="l" rtl="0" eaLnBrk="0" fontAlgn="base" hangingPunct="0">
              <a:spcBef>
                <a:spcPct val="0"/>
              </a:spcBef>
              <a:spcAft>
                <a:spcPct val="0"/>
              </a:spcAft>
              <a:defRPr sz="3200" b="1" kern="1200">
                <a:solidFill>
                  <a:schemeClr val="tx1"/>
                </a:solidFill>
                <a:latin typeface="Arial" charset="0"/>
                <a:ea typeface="ＭＳ Ｐゴシック" pitchFamily="34" charset="-128"/>
                <a:cs typeface="+mn-cs"/>
              </a:defRPr>
            </a:lvl5pPr>
            <a:lvl6pPr marL="2514600" indent="-228600" algn="l" defTabSz="914400" rtl="0" eaLnBrk="0" fontAlgn="base" latinLnBrk="0" hangingPunct="0">
              <a:spcBef>
                <a:spcPct val="0"/>
              </a:spcBef>
              <a:spcAft>
                <a:spcPct val="0"/>
              </a:spcAft>
              <a:defRPr sz="3200" b="1" kern="1200">
                <a:solidFill>
                  <a:schemeClr val="tx1"/>
                </a:solidFill>
                <a:latin typeface="Arial" charset="0"/>
                <a:ea typeface="ＭＳ Ｐゴシック" pitchFamily="34" charset="-128"/>
                <a:cs typeface="+mn-cs"/>
              </a:defRPr>
            </a:lvl6pPr>
            <a:lvl7pPr marL="2971800" indent="-228600" algn="l" defTabSz="914400" rtl="0" eaLnBrk="0" fontAlgn="base" latinLnBrk="0" hangingPunct="0">
              <a:spcBef>
                <a:spcPct val="0"/>
              </a:spcBef>
              <a:spcAft>
                <a:spcPct val="0"/>
              </a:spcAft>
              <a:defRPr sz="3200" b="1" kern="1200">
                <a:solidFill>
                  <a:schemeClr val="tx1"/>
                </a:solidFill>
                <a:latin typeface="Arial" charset="0"/>
                <a:ea typeface="ＭＳ Ｐゴシック" pitchFamily="34" charset="-128"/>
                <a:cs typeface="+mn-cs"/>
              </a:defRPr>
            </a:lvl7pPr>
            <a:lvl8pPr marL="3429000" indent="-228600" algn="l" defTabSz="914400" rtl="0" eaLnBrk="0" fontAlgn="base" latinLnBrk="0" hangingPunct="0">
              <a:spcBef>
                <a:spcPct val="0"/>
              </a:spcBef>
              <a:spcAft>
                <a:spcPct val="0"/>
              </a:spcAft>
              <a:defRPr sz="3200" b="1" kern="1200">
                <a:solidFill>
                  <a:schemeClr val="tx1"/>
                </a:solidFill>
                <a:latin typeface="Arial" charset="0"/>
                <a:ea typeface="ＭＳ Ｐゴシック" pitchFamily="34" charset="-128"/>
                <a:cs typeface="+mn-cs"/>
              </a:defRPr>
            </a:lvl8pPr>
            <a:lvl9pPr marL="3886200" indent="-228600" algn="l" defTabSz="914400" rtl="0" eaLnBrk="0" fontAlgn="base" latinLnBrk="0" hangingPunct="0">
              <a:spcBef>
                <a:spcPct val="0"/>
              </a:spcBef>
              <a:spcAft>
                <a:spcPct val="0"/>
              </a:spcAft>
              <a:defRPr sz="3200" b="1" kern="1200">
                <a:solidFill>
                  <a:schemeClr val="tx1"/>
                </a:solidFill>
                <a:latin typeface="Arial" charset="0"/>
                <a:ea typeface="ＭＳ Ｐゴシック" pitchFamily="34" charset="-128"/>
                <a:cs typeface="+mn-cs"/>
              </a:defRPr>
            </a:lvl9pPr>
          </a:lstStyle>
          <a:p>
            <a:pPr eaLnBrk="1" hangingPunct="1"/>
            <a:fld id="{DF65068D-D78F-42C8-9918-532988DEF682}" type="slidenum">
              <a:rPr lang="en-US" altLang="zh-CN" smtClean="0">
                <a:solidFill>
                  <a:srgbClr val="000000"/>
                </a:solidFill>
                <a:latin typeface="Garamond" pitchFamily="18" charset="0"/>
                <a:cs typeface="Arial" charset="0"/>
              </a:rPr>
              <a:pPr eaLnBrk="1" hangingPunct="1"/>
              <a:t>21</a:t>
            </a:fld>
            <a:endParaRPr lang="en-US" altLang="zh-CN">
              <a:solidFill>
                <a:srgbClr val="000000"/>
              </a:solidFill>
              <a:latin typeface="Garamond" pitchFamily="18" charset="0"/>
              <a:cs typeface="Arial" charset="0"/>
            </a:endParaRPr>
          </a:p>
        </p:txBody>
      </p:sp>
      <p:grpSp>
        <p:nvGrpSpPr>
          <p:cNvPr id="7" name="Group 2">
            <a:extLst>
              <a:ext uri="{FF2B5EF4-FFF2-40B4-BE49-F238E27FC236}">
                <a16:creationId xmlns:a16="http://schemas.microsoft.com/office/drawing/2014/main" id="{61F1C0C9-7AB8-4A79-8964-3A068C51862B}"/>
              </a:ext>
            </a:extLst>
          </p:cNvPr>
          <p:cNvGrpSpPr>
            <a:grpSpLocks noChangeAspect="1"/>
          </p:cNvGrpSpPr>
          <p:nvPr/>
        </p:nvGrpSpPr>
        <p:grpSpPr bwMode="auto">
          <a:xfrm>
            <a:off x="4433888" y="6094413"/>
            <a:ext cx="4403725" cy="685800"/>
            <a:chOff x="1257" y="3648"/>
            <a:chExt cx="3697" cy="576"/>
          </a:xfrm>
        </p:grpSpPr>
        <p:sp>
          <p:nvSpPr>
            <p:cNvPr id="8" name="Rectangle 3">
              <a:extLst>
                <a:ext uri="{FF2B5EF4-FFF2-40B4-BE49-F238E27FC236}">
                  <a16:creationId xmlns:a16="http://schemas.microsoft.com/office/drawing/2014/main" id="{8110C1A5-EDA3-4950-8C46-D14267E560B5}"/>
                </a:ext>
              </a:extLst>
            </p:cNvPr>
            <p:cNvSpPr>
              <a:spLocks noChangeAspect="1" noChangeArrowheads="1"/>
            </p:cNvSpPr>
            <p:nvPr/>
          </p:nvSpPr>
          <p:spPr bwMode="auto">
            <a:xfrm>
              <a:off x="1833" y="3648"/>
              <a:ext cx="2016" cy="576"/>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a:solidFill>
                    <a:srgbClr val="000000"/>
                  </a:solidFill>
                  <a:latin typeface="Calibri" pitchFamily="34" charset="0"/>
                </a:rPr>
                <a:t>T</a:t>
              </a:r>
            </a:p>
          </p:txBody>
        </p:sp>
        <p:grpSp>
          <p:nvGrpSpPr>
            <p:cNvPr id="9" name="Group 4">
              <a:extLst>
                <a:ext uri="{FF2B5EF4-FFF2-40B4-BE49-F238E27FC236}">
                  <a16:creationId xmlns:a16="http://schemas.microsoft.com/office/drawing/2014/main" id="{AFF5A174-2CA1-41A8-8167-574A85CCE804}"/>
                </a:ext>
              </a:extLst>
            </p:cNvPr>
            <p:cNvGrpSpPr>
              <a:grpSpLocks noChangeAspect="1"/>
            </p:cNvGrpSpPr>
            <p:nvPr/>
          </p:nvGrpSpPr>
          <p:grpSpPr bwMode="auto">
            <a:xfrm>
              <a:off x="1449" y="3648"/>
              <a:ext cx="192" cy="576"/>
              <a:chOff x="384" y="960"/>
              <a:chExt cx="192" cy="576"/>
            </a:xfrm>
          </p:grpSpPr>
          <p:sp>
            <p:nvSpPr>
              <p:cNvPr id="18" name="Rectangle 5">
                <a:extLst>
                  <a:ext uri="{FF2B5EF4-FFF2-40B4-BE49-F238E27FC236}">
                    <a16:creationId xmlns:a16="http://schemas.microsoft.com/office/drawing/2014/main" id="{28758842-5DD3-4FD1-A612-C06A04984E94}"/>
                  </a:ext>
                </a:extLst>
              </p:cNvPr>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19" name="Freeform 6">
                <a:extLst>
                  <a:ext uri="{FF2B5EF4-FFF2-40B4-BE49-F238E27FC236}">
                    <a16:creationId xmlns:a16="http://schemas.microsoft.com/office/drawing/2014/main" id="{53AEFD4D-A616-4A07-99B3-D540C1E2D46E}"/>
                  </a:ext>
                </a:extLst>
              </p:cNvPr>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10" name="Rectangle 7">
              <a:extLst>
                <a:ext uri="{FF2B5EF4-FFF2-40B4-BE49-F238E27FC236}">
                  <a16:creationId xmlns:a16="http://schemas.microsoft.com/office/drawing/2014/main" id="{CA528E44-4CC2-464F-8C21-3B8A4C6486F5}"/>
                </a:ext>
              </a:extLst>
            </p:cNvPr>
            <p:cNvSpPr>
              <a:spLocks noChangeAspect="1" noChangeArrowheads="1"/>
            </p:cNvSpPr>
            <p:nvPr/>
          </p:nvSpPr>
          <p:spPr bwMode="auto">
            <a:xfrm>
              <a:off x="4954" y="3823"/>
              <a:ext cx="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2000">
                <a:solidFill>
                  <a:srgbClr val="000000"/>
                </a:solidFill>
                <a:latin typeface="Calibri" pitchFamily="34" charset="0"/>
              </a:endParaRPr>
            </a:p>
          </p:txBody>
        </p:sp>
        <p:sp>
          <p:nvSpPr>
            <p:cNvPr id="11" name="Line 8">
              <a:extLst>
                <a:ext uri="{FF2B5EF4-FFF2-40B4-BE49-F238E27FC236}">
                  <a16:creationId xmlns:a16="http://schemas.microsoft.com/office/drawing/2014/main" id="{5FE098FF-B800-4F21-9661-60B01EB918B4}"/>
                </a:ext>
              </a:extLst>
            </p:cNvPr>
            <p:cNvSpPr>
              <a:spLocks noChangeAspect="1" noChangeShapeType="1"/>
            </p:cNvSpPr>
            <p:nvPr/>
          </p:nvSpPr>
          <p:spPr bwMode="auto">
            <a:xfrm>
              <a:off x="1257"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9">
              <a:extLst>
                <a:ext uri="{FF2B5EF4-FFF2-40B4-BE49-F238E27FC236}">
                  <a16:creationId xmlns:a16="http://schemas.microsoft.com/office/drawing/2014/main" id="{EEBF20E0-5978-4D04-AA0A-1526654E1FD2}"/>
                </a:ext>
              </a:extLst>
            </p:cNvPr>
            <p:cNvSpPr>
              <a:spLocks noChangeAspect="1" noChangeShapeType="1"/>
            </p:cNvSpPr>
            <p:nvPr/>
          </p:nvSpPr>
          <p:spPr bwMode="auto">
            <a:xfrm>
              <a:off x="1641"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 name="Group 10">
              <a:extLst>
                <a:ext uri="{FF2B5EF4-FFF2-40B4-BE49-F238E27FC236}">
                  <a16:creationId xmlns:a16="http://schemas.microsoft.com/office/drawing/2014/main" id="{BA4696BB-193B-40CA-B7B2-9D28580B3DC4}"/>
                </a:ext>
              </a:extLst>
            </p:cNvPr>
            <p:cNvGrpSpPr>
              <a:grpSpLocks noChangeAspect="1"/>
            </p:cNvGrpSpPr>
            <p:nvPr/>
          </p:nvGrpSpPr>
          <p:grpSpPr bwMode="auto">
            <a:xfrm>
              <a:off x="4041" y="3648"/>
              <a:ext cx="192" cy="576"/>
              <a:chOff x="384" y="960"/>
              <a:chExt cx="192" cy="576"/>
            </a:xfrm>
          </p:grpSpPr>
          <p:sp>
            <p:nvSpPr>
              <p:cNvPr id="16" name="Rectangle 11">
                <a:extLst>
                  <a:ext uri="{FF2B5EF4-FFF2-40B4-BE49-F238E27FC236}">
                    <a16:creationId xmlns:a16="http://schemas.microsoft.com/office/drawing/2014/main" id="{F8EAF73A-EA75-41E9-BF2E-9FA0D25DAB4E}"/>
                  </a:ext>
                </a:extLst>
              </p:cNvPr>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600">
                  <a:solidFill>
                    <a:srgbClr val="000000"/>
                  </a:solidFill>
                  <a:latin typeface="Calibri" pitchFamily="34" charset="0"/>
                </a:endParaRPr>
              </a:p>
            </p:txBody>
          </p:sp>
          <p:sp>
            <p:nvSpPr>
              <p:cNvPr id="17" name="Freeform 12">
                <a:extLst>
                  <a:ext uri="{FF2B5EF4-FFF2-40B4-BE49-F238E27FC236}">
                    <a16:creationId xmlns:a16="http://schemas.microsoft.com/office/drawing/2014/main" id="{C1275FE8-7A80-4B61-B426-45DEA1590193}"/>
                  </a:ext>
                </a:extLst>
              </p:cNvPr>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14" name="Line 13">
              <a:extLst>
                <a:ext uri="{FF2B5EF4-FFF2-40B4-BE49-F238E27FC236}">
                  <a16:creationId xmlns:a16="http://schemas.microsoft.com/office/drawing/2014/main" id="{08EA3B1D-A811-4AF5-9CA5-904AC8E48FF2}"/>
                </a:ext>
              </a:extLst>
            </p:cNvPr>
            <p:cNvSpPr>
              <a:spLocks noChangeAspect="1" noChangeShapeType="1"/>
            </p:cNvSpPr>
            <p:nvPr/>
          </p:nvSpPr>
          <p:spPr bwMode="auto">
            <a:xfrm>
              <a:off x="3849"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4">
              <a:extLst>
                <a:ext uri="{FF2B5EF4-FFF2-40B4-BE49-F238E27FC236}">
                  <a16:creationId xmlns:a16="http://schemas.microsoft.com/office/drawing/2014/main" id="{F15C3EBC-82FA-4198-9497-8801B4717A17}"/>
                </a:ext>
              </a:extLst>
            </p:cNvPr>
            <p:cNvSpPr>
              <a:spLocks noChangeAspect="1" noChangeShapeType="1"/>
            </p:cNvSpPr>
            <p:nvPr/>
          </p:nvSpPr>
          <p:spPr bwMode="auto">
            <a:xfrm>
              <a:off x="4233"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20" name="Picture 15" descr="F0610">
            <a:extLst>
              <a:ext uri="{FF2B5EF4-FFF2-40B4-BE49-F238E27FC236}">
                <a16:creationId xmlns:a16="http://schemas.microsoft.com/office/drawing/2014/main" id="{54B47CB0-4A27-498B-9EF0-A1A8592D0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4775"/>
            <a:ext cx="8153400" cy="4719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 name="Rectangle 18">
            <a:extLst>
              <a:ext uri="{FF2B5EF4-FFF2-40B4-BE49-F238E27FC236}">
                <a16:creationId xmlns:a16="http://schemas.microsoft.com/office/drawing/2014/main" id="{0F6B6D52-3B1F-4E04-AD5A-081050B1C0F4}"/>
              </a:ext>
            </a:extLst>
          </p:cNvPr>
          <p:cNvSpPr>
            <a:spLocks noChangeArrowheads="1"/>
          </p:cNvSpPr>
          <p:nvPr/>
        </p:nvSpPr>
        <p:spPr bwMode="auto">
          <a:xfrm>
            <a:off x="2209800" y="1141413"/>
            <a:ext cx="1600200" cy="685800"/>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22" name="Rectangle 19">
            <a:extLst>
              <a:ext uri="{FF2B5EF4-FFF2-40B4-BE49-F238E27FC236}">
                <a16:creationId xmlns:a16="http://schemas.microsoft.com/office/drawing/2014/main" id="{E4ABBD8E-7ECB-4D90-9F95-73973549462C}"/>
              </a:ext>
            </a:extLst>
          </p:cNvPr>
          <p:cNvSpPr>
            <a:spLocks noChangeArrowheads="1"/>
          </p:cNvSpPr>
          <p:nvPr/>
        </p:nvSpPr>
        <p:spPr bwMode="auto">
          <a:xfrm>
            <a:off x="4038600" y="1141413"/>
            <a:ext cx="1600200" cy="685800"/>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23" name="Rectangle 20">
            <a:extLst>
              <a:ext uri="{FF2B5EF4-FFF2-40B4-BE49-F238E27FC236}">
                <a16:creationId xmlns:a16="http://schemas.microsoft.com/office/drawing/2014/main" id="{602CA62C-610C-4E88-ADD6-45B198660695}"/>
              </a:ext>
            </a:extLst>
          </p:cNvPr>
          <p:cNvSpPr>
            <a:spLocks noChangeArrowheads="1"/>
          </p:cNvSpPr>
          <p:nvPr/>
        </p:nvSpPr>
        <p:spPr bwMode="auto">
          <a:xfrm>
            <a:off x="5715000" y="1141413"/>
            <a:ext cx="1524000" cy="685800"/>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24" name="Rectangle 21">
            <a:extLst>
              <a:ext uri="{FF2B5EF4-FFF2-40B4-BE49-F238E27FC236}">
                <a16:creationId xmlns:a16="http://schemas.microsoft.com/office/drawing/2014/main" id="{CE2D8A23-6BAA-4A07-88C8-3E37930DB2CF}"/>
              </a:ext>
            </a:extLst>
          </p:cNvPr>
          <p:cNvSpPr>
            <a:spLocks noChangeArrowheads="1"/>
          </p:cNvSpPr>
          <p:nvPr/>
        </p:nvSpPr>
        <p:spPr bwMode="auto">
          <a:xfrm>
            <a:off x="7391400" y="1141413"/>
            <a:ext cx="1447800" cy="685800"/>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25" name="Text Box 22">
            <a:extLst>
              <a:ext uri="{FF2B5EF4-FFF2-40B4-BE49-F238E27FC236}">
                <a16:creationId xmlns:a16="http://schemas.microsoft.com/office/drawing/2014/main" id="{095332AE-1516-468F-98BE-6A849A57BF52}"/>
              </a:ext>
            </a:extLst>
          </p:cNvPr>
          <p:cNvSpPr txBox="1">
            <a:spLocks noChangeArrowheads="1"/>
          </p:cNvSpPr>
          <p:nvPr/>
        </p:nvSpPr>
        <p:spPr bwMode="auto">
          <a:xfrm>
            <a:off x="288925" y="61404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2400">
              <a:solidFill>
                <a:srgbClr val="000000"/>
              </a:solidFill>
              <a:latin typeface="Calibri" pitchFamily="34" charset="0"/>
            </a:endParaRPr>
          </a:p>
        </p:txBody>
      </p:sp>
      <p:grpSp>
        <p:nvGrpSpPr>
          <p:cNvPr id="26" name="Group 23">
            <a:extLst>
              <a:ext uri="{FF2B5EF4-FFF2-40B4-BE49-F238E27FC236}">
                <a16:creationId xmlns:a16="http://schemas.microsoft.com/office/drawing/2014/main" id="{5A0E1AD0-D25B-4C3E-AE67-AF55CD324F6C}"/>
              </a:ext>
            </a:extLst>
          </p:cNvPr>
          <p:cNvGrpSpPr>
            <a:grpSpLocks/>
          </p:cNvGrpSpPr>
          <p:nvPr/>
        </p:nvGrpSpPr>
        <p:grpSpPr bwMode="auto">
          <a:xfrm>
            <a:off x="76200" y="1141413"/>
            <a:ext cx="8991600" cy="5638800"/>
            <a:chOff x="144" y="720"/>
            <a:chExt cx="5664" cy="3552"/>
          </a:xfrm>
        </p:grpSpPr>
        <p:sp>
          <p:nvSpPr>
            <p:cNvPr id="27" name="Rectangle 24">
              <a:extLst>
                <a:ext uri="{FF2B5EF4-FFF2-40B4-BE49-F238E27FC236}">
                  <a16:creationId xmlns:a16="http://schemas.microsoft.com/office/drawing/2014/main" id="{E6492A40-45D7-4B4D-A6A3-115BEE518636}"/>
                </a:ext>
              </a:extLst>
            </p:cNvPr>
            <p:cNvSpPr>
              <a:spLocks noChangeArrowheads="1"/>
            </p:cNvSpPr>
            <p:nvPr/>
          </p:nvSpPr>
          <p:spPr bwMode="auto">
            <a:xfrm>
              <a:off x="144" y="720"/>
              <a:ext cx="5664" cy="355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28" name="Picture 25" descr="F0612">
              <a:extLst>
                <a:ext uri="{FF2B5EF4-FFF2-40B4-BE49-F238E27FC236}">
                  <a16:creationId xmlns:a16="http://schemas.microsoft.com/office/drawing/2014/main" id="{97817320-6395-4402-A228-17AC260A1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056"/>
              <a:ext cx="4774" cy="2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Text Box 26">
            <a:extLst>
              <a:ext uri="{FF2B5EF4-FFF2-40B4-BE49-F238E27FC236}">
                <a16:creationId xmlns:a16="http://schemas.microsoft.com/office/drawing/2014/main" id="{9C66710D-6A61-4090-BD5F-E8E03FC0CE32}"/>
              </a:ext>
            </a:extLst>
          </p:cNvPr>
          <p:cNvSpPr txBox="1">
            <a:spLocks noChangeArrowheads="1"/>
          </p:cNvSpPr>
          <p:nvPr/>
        </p:nvSpPr>
        <p:spPr bwMode="auto">
          <a:xfrm>
            <a:off x="1676400" y="1110943"/>
            <a:ext cx="7051930" cy="46166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zh-CN" altLang="en-US" b="0" dirty="0">
                <a:solidFill>
                  <a:srgbClr val="FF0000"/>
                </a:solidFill>
                <a:latin typeface="微软雅黑" panose="020B0503020204020204" pitchFamily="34" charset="-122"/>
                <a:ea typeface="微软雅黑" panose="020B0503020204020204" pitchFamily="34" charset="-122"/>
              </a:rPr>
              <a:t>没有任何一个硬件单元被超过一个流水段同时使用</a:t>
            </a:r>
            <a:r>
              <a:rPr lang="en-US" b="0" dirty="0">
                <a:solidFill>
                  <a:srgbClr val="FF0000"/>
                </a:solidFill>
                <a:latin typeface="微软雅黑" panose="020B0503020204020204" pitchFamily="34" charset="-122"/>
                <a:ea typeface="微软雅黑" panose="020B0503020204020204" pitchFamily="34" charset="-122"/>
              </a:rPr>
              <a:t>!</a:t>
            </a:r>
          </a:p>
        </p:txBody>
      </p:sp>
      <p:grpSp>
        <p:nvGrpSpPr>
          <p:cNvPr id="30" name="Group 27">
            <a:extLst>
              <a:ext uri="{FF2B5EF4-FFF2-40B4-BE49-F238E27FC236}">
                <a16:creationId xmlns:a16="http://schemas.microsoft.com/office/drawing/2014/main" id="{267544A3-4EB2-4FE1-8EE2-8E29158838DF}"/>
              </a:ext>
            </a:extLst>
          </p:cNvPr>
          <p:cNvGrpSpPr>
            <a:grpSpLocks/>
          </p:cNvGrpSpPr>
          <p:nvPr/>
        </p:nvGrpSpPr>
        <p:grpSpPr bwMode="auto">
          <a:xfrm>
            <a:off x="506413" y="2741613"/>
            <a:ext cx="6980237" cy="2638425"/>
            <a:chOff x="415" y="1728"/>
            <a:chExt cx="4397" cy="1662"/>
          </a:xfrm>
        </p:grpSpPr>
        <p:sp>
          <p:nvSpPr>
            <p:cNvPr id="31" name="Rectangle 28">
              <a:extLst>
                <a:ext uri="{FF2B5EF4-FFF2-40B4-BE49-F238E27FC236}">
                  <a16:creationId xmlns:a16="http://schemas.microsoft.com/office/drawing/2014/main" id="{C30222F6-75D3-4880-947E-078681CC1CD0}"/>
                </a:ext>
              </a:extLst>
            </p:cNvPr>
            <p:cNvSpPr>
              <a:spLocks noChangeArrowheads="1"/>
            </p:cNvSpPr>
            <p:nvPr/>
          </p:nvSpPr>
          <p:spPr bwMode="auto">
            <a:xfrm rot="-5400000">
              <a:off x="1237" y="2568"/>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IR</a:t>
              </a:r>
              <a:r>
                <a:rPr lang="en-US" altLang="zh-CN" sz="1400" baseline="-25000">
                  <a:solidFill>
                    <a:srgbClr val="000000"/>
                  </a:solidFill>
                  <a:latin typeface="Calibri" pitchFamily="34" charset="0"/>
                </a:rPr>
                <a:t>D</a:t>
              </a:r>
              <a:endParaRPr lang="en-US" altLang="zh-CN" sz="1400">
                <a:solidFill>
                  <a:srgbClr val="000000"/>
                </a:solidFill>
                <a:latin typeface="Calibri" pitchFamily="34" charset="0"/>
              </a:endParaRPr>
            </a:p>
          </p:txBody>
        </p:sp>
        <p:sp>
          <p:nvSpPr>
            <p:cNvPr id="32" name="Rectangle 29">
              <a:extLst>
                <a:ext uri="{FF2B5EF4-FFF2-40B4-BE49-F238E27FC236}">
                  <a16:creationId xmlns:a16="http://schemas.microsoft.com/office/drawing/2014/main" id="{E0313DF2-57F0-4287-87BF-DB030FEB036F}"/>
                </a:ext>
              </a:extLst>
            </p:cNvPr>
            <p:cNvSpPr>
              <a:spLocks noChangeArrowheads="1"/>
            </p:cNvSpPr>
            <p:nvPr/>
          </p:nvSpPr>
          <p:spPr bwMode="auto">
            <a:xfrm rot="-5400000">
              <a:off x="301" y="2358"/>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PC</a:t>
              </a:r>
              <a:r>
                <a:rPr lang="en-US" altLang="zh-CN" sz="1400" baseline="-25000">
                  <a:solidFill>
                    <a:srgbClr val="000000"/>
                  </a:solidFill>
                  <a:latin typeface="Calibri" pitchFamily="34" charset="0"/>
                </a:rPr>
                <a:t>F</a:t>
              </a:r>
              <a:endParaRPr lang="en-US" altLang="zh-CN" sz="1400">
                <a:solidFill>
                  <a:srgbClr val="000000"/>
                </a:solidFill>
                <a:latin typeface="Calibri" pitchFamily="34" charset="0"/>
              </a:endParaRPr>
            </a:p>
          </p:txBody>
        </p:sp>
        <p:sp>
          <p:nvSpPr>
            <p:cNvPr id="33" name="Rectangle 30">
              <a:extLst>
                <a:ext uri="{FF2B5EF4-FFF2-40B4-BE49-F238E27FC236}">
                  <a16:creationId xmlns:a16="http://schemas.microsoft.com/office/drawing/2014/main" id="{F7FCFB95-572B-45DF-A9E9-EF703B7E7B24}"/>
                </a:ext>
              </a:extLst>
            </p:cNvPr>
            <p:cNvSpPr>
              <a:spLocks noChangeArrowheads="1"/>
            </p:cNvSpPr>
            <p:nvPr/>
          </p:nvSpPr>
          <p:spPr bwMode="auto">
            <a:xfrm rot="-5400000">
              <a:off x="1236" y="184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PC</a:t>
              </a:r>
              <a:r>
                <a:rPr lang="en-US" altLang="zh-CN" sz="1400" baseline="-25000">
                  <a:solidFill>
                    <a:srgbClr val="000000"/>
                  </a:solidFill>
                  <a:latin typeface="Calibri" pitchFamily="34" charset="0"/>
                </a:rPr>
                <a:t>D</a:t>
              </a:r>
              <a:r>
                <a:rPr lang="en-US" altLang="zh-CN" sz="1400">
                  <a:solidFill>
                    <a:srgbClr val="000000"/>
                  </a:solidFill>
                  <a:latin typeface="Calibri" pitchFamily="34" charset="0"/>
                </a:rPr>
                <a:t>+4</a:t>
              </a:r>
            </a:p>
          </p:txBody>
        </p:sp>
        <p:sp>
          <p:nvSpPr>
            <p:cNvPr id="34" name="Rectangle 31">
              <a:extLst>
                <a:ext uri="{FF2B5EF4-FFF2-40B4-BE49-F238E27FC236}">
                  <a16:creationId xmlns:a16="http://schemas.microsoft.com/office/drawing/2014/main" id="{77965A8B-AFF5-4ECF-A59A-DA42619A0ED1}"/>
                </a:ext>
              </a:extLst>
            </p:cNvPr>
            <p:cNvSpPr>
              <a:spLocks noChangeArrowheads="1"/>
            </p:cNvSpPr>
            <p:nvPr/>
          </p:nvSpPr>
          <p:spPr bwMode="auto">
            <a:xfrm rot="-5400000">
              <a:off x="2449" y="184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PC</a:t>
              </a:r>
              <a:r>
                <a:rPr lang="en-US" altLang="zh-CN" sz="1400" baseline="-25000">
                  <a:solidFill>
                    <a:srgbClr val="000000"/>
                  </a:solidFill>
                  <a:latin typeface="Calibri" pitchFamily="34" charset="0"/>
                </a:rPr>
                <a:t>E</a:t>
              </a:r>
              <a:r>
                <a:rPr lang="en-US" altLang="zh-CN" sz="1400">
                  <a:solidFill>
                    <a:srgbClr val="000000"/>
                  </a:solidFill>
                  <a:latin typeface="Calibri" pitchFamily="34" charset="0"/>
                </a:rPr>
                <a:t>+4</a:t>
              </a:r>
            </a:p>
          </p:txBody>
        </p:sp>
        <p:sp>
          <p:nvSpPr>
            <p:cNvPr id="35" name="Rectangle 32">
              <a:extLst>
                <a:ext uri="{FF2B5EF4-FFF2-40B4-BE49-F238E27FC236}">
                  <a16:creationId xmlns:a16="http://schemas.microsoft.com/office/drawing/2014/main" id="{77F057E1-7E1C-4D38-85B5-CA192E7B667A}"/>
                </a:ext>
              </a:extLst>
            </p:cNvPr>
            <p:cNvSpPr>
              <a:spLocks noChangeArrowheads="1"/>
            </p:cNvSpPr>
            <p:nvPr/>
          </p:nvSpPr>
          <p:spPr bwMode="auto">
            <a:xfrm rot="-5400000">
              <a:off x="3523" y="184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nPC</a:t>
              </a:r>
              <a:r>
                <a:rPr lang="en-US" altLang="zh-CN" sz="1400" baseline="-25000">
                  <a:solidFill>
                    <a:srgbClr val="000000"/>
                  </a:solidFill>
                  <a:latin typeface="Calibri" pitchFamily="34" charset="0"/>
                </a:rPr>
                <a:t>M</a:t>
              </a:r>
              <a:endParaRPr lang="en-US" altLang="zh-CN" sz="1400">
                <a:solidFill>
                  <a:srgbClr val="000000"/>
                </a:solidFill>
                <a:latin typeface="Calibri" pitchFamily="34" charset="0"/>
              </a:endParaRPr>
            </a:p>
          </p:txBody>
        </p:sp>
        <p:sp>
          <p:nvSpPr>
            <p:cNvPr id="36" name="Rectangle 33">
              <a:extLst>
                <a:ext uri="{FF2B5EF4-FFF2-40B4-BE49-F238E27FC236}">
                  <a16:creationId xmlns:a16="http://schemas.microsoft.com/office/drawing/2014/main" id="{7D41B455-0151-4F75-B790-7D41D6CC1FAA}"/>
                </a:ext>
              </a:extLst>
            </p:cNvPr>
            <p:cNvSpPr>
              <a:spLocks noChangeArrowheads="1"/>
            </p:cNvSpPr>
            <p:nvPr/>
          </p:nvSpPr>
          <p:spPr bwMode="auto">
            <a:xfrm rot="-5400000">
              <a:off x="2448" y="2304"/>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A</a:t>
              </a:r>
              <a:r>
                <a:rPr lang="en-US" altLang="zh-CN" sz="1400" baseline="-25000">
                  <a:solidFill>
                    <a:srgbClr val="000000"/>
                  </a:solidFill>
                  <a:latin typeface="Calibri" pitchFamily="34" charset="0"/>
                </a:rPr>
                <a:t>E</a:t>
              </a:r>
              <a:endParaRPr lang="en-US" altLang="zh-CN" sz="1400">
                <a:solidFill>
                  <a:srgbClr val="000000"/>
                </a:solidFill>
                <a:latin typeface="Calibri" pitchFamily="34" charset="0"/>
              </a:endParaRPr>
            </a:p>
          </p:txBody>
        </p:sp>
        <p:sp>
          <p:nvSpPr>
            <p:cNvPr id="37" name="Rectangle 34">
              <a:extLst>
                <a:ext uri="{FF2B5EF4-FFF2-40B4-BE49-F238E27FC236}">
                  <a16:creationId xmlns:a16="http://schemas.microsoft.com/office/drawing/2014/main" id="{0C8C81D3-AA94-48B5-9BFB-8D3099113ADE}"/>
                </a:ext>
              </a:extLst>
            </p:cNvPr>
            <p:cNvSpPr>
              <a:spLocks noChangeArrowheads="1"/>
            </p:cNvSpPr>
            <p:nvPr/>
          </p:nvSpPr>
          <p:spPr bwMode="auto">
            <a:xfrm rot="-5400000">
              <a:off x="2447" y="271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B</a:t>
              </a:r>
              <a:r>
                <a:rPr lang="en-US" altLang="zh-CN" sz="1400" baseline="-25000">
                  <a:solidFill>
                    <a:srgbClr val="000000"/>
                  </a:solidFill>
                  <a:latin typeface="Calibri" pitchFamily="34" charset="0"/>
                </a:rPr>
                <a:t>E</a:t>
              </a:r>
              <a:endParaRPr lang="en-US" altLang="zh-CN" sz="1400">
                <a:solidFill>
                  <a:srgbClr val="000000"/>
                </a:solidFill>
                <a:latin typeface="Calibri" pitchFamily="34" charset="0"/>
              </a:endParaRPr>
            </a:p>
          </p:txBody>
        </p:sp>
        <p:sp>
          <p:nvSpPr>
            <p:cNvPr id="38" name="Rectangle 35">
              <a:extLst>
                <a:ext uri="{FF2B5EF4-FFF2-40B4-BE49-F238E27FC236}">
                  <a16:creationId xmlns:a16="http://schemas.microsoft.com/office/drawing/2014/main" id="{66888891-DA19-4AD4-A2B8-3C83DDEC8CE2}"/>
                </a:ext>
              </a:extLst>
            </p:cNvPr>
            <p:cNvSpPr>
              <a:spLocks noChangeArrowheads="1"/>
            </p:cNvSpPr>
            <p:nvPr/>
          </p:nvSpPr>
          <p:spPr bwMode="auto">
            <a:xfrm rot="-5400000">
              <a:off x="2446" y="313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Imm</a:t>
              </a:r>
              <a:r>
                <a:rPr lang="en-US" altLang="zh-CN" sz="1400" baseline="-25000">
                  <a:solidFill>
                    <a:srgbClr val="000000"/>
                  </a:solidFill>
                  <a:latin typeface="Calibri" pitchFamily="34" charset="0"/>
                </a:rPr>
                <a:t>E</a:t>
              </a:r>
              <a:endParaRPr lang="en-US" altLang="zh-CN" sz="1400">
                <a:solidFill>
                  <a:srgbClr val="000000"/>
                </a:solidFill>
                <a:latin typeface="Calibri" pitchFamily="34" charset="0"/>
              </a:endParaRPr>
            </a:p>
          </p:txBody>
        </p:sp>
        <p:sp>
          <p:nvSpPr>
            <p:cNvPr id="39" name="Rectangle 36">
              <a:extLst>
                <a:ext uri="{FF2B5EF4-FFF2-40B4-BE49-F238E27FC236}">
                  <a16:creationId xmlns:a16="http://schemas.microsoft.com/office/drawing/2014/main" id="{DA3BF179-9738-458A-AA9B-9642596E4A24}"/>
                </a:ext>
              </a:extLst>
            </p:cNvPr>
            <p:cNvSpPr>
              <a:spLocks noChangeArrowheads="1"/>
            </p:cNvSpPr>
            <p:nvPr/>
          </p:nvSpPr>
          <p:spPr bwMode="auto">
            <a:xfrm rot="-5400000">
              <a:off x="3522" y="253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Aout</a:t>
              </a:r>
              <a:r>
                <a:rPr lang="en-US" altLang="zh-CN" sz="1400" baseline="-25000">
                  <a:solidFill>
                    <a:srgbClr val="000000"/>
                  </a:solidFill>
                  <a:latin typeface="Calibri" pitchFamily="34" charset="0"/>
                </a:rPr>
                <a:t>M</a:t>
              </a:r>
              <a:endParaRPr lang="en-US" altLang="zh-CN" sz="1400">
                <a:solidFill>
                  <a:srgbClr val="000000"/>
                </a:solidFill>
                <a:latin typeface="Calibri" pitchFamily="34" charset="0"/>
              </a:endParaRPr>
            </a:p>
          </p:txBody>
        </p:sp>
        <p:sp>
          <p:nvSpPr>
            <p:cNvPr id="40" name="Rectangle 37">
              <a:extLst>
                <a:ext uri="{FF2B5EF4-FFF2-40B4-BE49-F238E27FC236}">
                  <a16:creationId xmlns:a16="http://schemas.microsoft.com/office/drawing/2014/main" id="{DD95F998-0EBD-488B-96FF-72CF065F8827}"/>
                </a:ext>
              </a:extLst>
            </p:cNvPr>
            <p:cNvSpPr>
              <a:spLocks noChangeArrowheads="1"/>
            </p:cNvSpPr>
            <p:nvPr/>
          </p:nvSpPr>
          <p:spPr bwMode="auto">
            <a:xfrm rot="-5400000">
              <a:off x="3523" y="2994"/>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B</a:t>
              </a:r>
              <a:r>
                <a:rPr lang="en-US" altLang="zh-CN" sz="1400" baseline="-25000">
                  <a:solidFill>
                    <a:srgbClr val="000000"/>
                  </a:solidFill>
                  <a:latin typeface="Calibri" pitchFamily="34" charset="0"/>
                </a:rPr>
                <a:t>M</a:t>
              </a:r>
              <a:endParaRPr lang="en-US" altLang="zh-CN" sz="1400">
                <a:solidFill>
                  <a:srgbClr val="000000"/>
                </a:solidFill>
                <a:latin typeface="Calibri" pitchFamily="34" charset="0"/>
              </a:endParaRPr>
            </a:p>
          </p:txBody>
        </p:sp>
        <p:sp>
          <p:nvSpPr>
            <p:cNvPr id="41" name="Rectangle 38">
              <a:extLst>
                <a:ext uri="{FF2B5EF4-FFF2-40B4-BE49-F238E27FC236}">
                  <a16:creationId xmlns:a16="http://schemas.microsoft.com/office/drawing/2014/main" id="{E8FEAA10-830B-48A1-8589-D4D5C336733F}"/>
                </a:ext>
              </a:extLst>
            </p:cNvPr>
            <p:cNvSpPr>
              <a:spLocks noChangeArrowheads="1"/>
            </p:cNvSpPr>
            <p:nvPr/>
          </p:nvSpPr>
          <p:spPr bwMode="auto">
            <a:xfrm rot="-5400000">
              <a:off x="4561" y="2634"/>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300" b="1">
                  <a:solidFill>
                    <a:srgbClr val="000000"/>
                  </a:solidFill>
                  <a:latin typeface="Calibri" pitchFamily="34" charset="0"/>
                </a:rPr>
                <a:t>MDR</a:t>
              </a:r>
              <a:r>
                <a:rPr lang="en-US" altLang="zh-CN" sz="1400" baseline="-25000">
                  <a:solidFill>
                    <a:srgbClr val="000000"/>
                  </a:solidFill>
                  <a:latin typeface="Calibri" pitchFamily="34" charset="0"/>
                </a:rPr>
                <a:t>W</a:t>
              </a:r>
              <a:endParaRPr lang="en-US" altLang="zh-CN" sz="1400">
                <a:solidFill>
                  <a:srgbClr val="000000"/>
                </a:solidFill>
                <a:latin typeface="Calibri" pitchFamily="34" charset="0"/>
              </a:endParaRPr>
            </a:p>
          </p:txBody>
        </p:sp>
        <p:sp>
          <p:nvSpPr>
            <p:cNvPr id="42" name="Rectangle 39">
              <a:extLst>
                <a:ext uri="{FF2B5EF4-FFF2-40B4-BE49-F238E27FC236}">
                  <a16:creationId xmlns:a16="http://schemas.microsoft.com/office/drawing/2014/main" id="{2F2686AB-C62A-43FF-9CA9-02A7F02E675C}"/>
                </a:ext>
              </a:extLst>
            </p:cNvPr>
            <p:cNvSpPr>
              <a:spLocks noChangeArrowheads="1"/>
            </p:cNvSpPr>
            <p:nvPr/>
          </p:nvSpPr>
          <p:spPr bwMode="auto">
            <a:xfrm rot="-5400000">
              <a:off x="4560" y="3138"/>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Aout</a:t>
              </a:r>
              <a:r>
                <a:rPr lang="en-US" altLang="zh-CN" sz="1400" baseline="-25000">
                  <a:solidFill>
                    <a:srgbClr val="000000"/>
                  </a:solidFill>
                  <a:latin typeface="Calibri" pitchFamily="34" charset="0"/>
                </a:rPr>
                <a:t>W</a:t>
              </a:r>
              <a:endParaRPr lang="en-US" altLang="zh-CN" sz="1400">
                <a:solidFill>
                  <a:srgbClr val="000000"/>
                </a:solidFill>
                <a:latin typeface="Calibri" pitchFamily="34" charset="0"/>
              </a:endParaRPr>
            </a:p>
          </p:txBody>
        </p:sp>
      </p:grpSp>
      <p:grpSp>
        <p:nvGrpSpPr>
          <p:cNvPr id="43" name="Group 41">
            <a:extLst>
              <a:ext uri="{FF2B5EF4-FFF2-40B4-BE49-F238E27FC236}">
                <a16:creationId xmlns:a16="http://schemas.microsoft.com/office/drawing/2014/main" id="{BC55B08F-BF87-4E09-ACF3-998527FA046A}"/>
              </a:ext>
            </a:extLst>
          </p:cNvPr>
          <p:cNvGrpSpPr>
            <a:grpSpLocks/>
          </p:cNvGrpSpPr>
          <p:nvPr/>
        </p:nvGrpSpPr>
        <p:grpSpPr bwMode="auto">
          <a:xfrm>
            <a:off x="3848100" y="5715000"/>
            <a:ext cx="5143500" cy="1066800"/>
            <a:chOff x="2520" y="3648"/>
            <a:chExt cx="3240" cy="672"/>
          </a:xfrm>
        </p:grpSpPr>
        <p:sp>
          <p:nvSpPr>
            <p:cNvPr id="44" name="Rectangle 42">
              <a:extLst>
                <a:ext uri="{FF2B5EF4-FFF2-40B4-BE49-F238E27FC236}">
                  <a16:creationId xmlns:a16="http://schemas.microsoft.com/office/drawing/2014/main" id="{2D5E0A57-9EA2-4353-938E-F3E1B14906F2}"/>
                </a:ext>
              </a:extLst>
            </p:cNvPr>
            <p:cNvSpPr>
              <a:spLocks noChangeArrowheads="1"/>
            </p:cNvSpPr>
            <p:nvPr/>
          </p:nvSpPr>
          <p:spPr bwMode="auto">
            <a:xfrm>
              <a:off x="2736" y="3648"/>
              <a:ext cx="2904" cy="67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grpSp>
          <p:nvGrpSpPr>
            <p:cNvPr id="45" name="Group 43">
              <a:extLst>
                <a:ext uri="{FF2B5EF4-FFF2-40B4-BE49-F238E27FC236}">
                  <a16:creationId xmlns:a16="http://schemas.microsoft.com/office/drawing/2014/main" id="{68A4993A-9962-4A2F-BBA9-775C9C564C9C}"/>
                </a:ext>
              </a:extLst>
            </p:cNvPr>
            <p:cNvGrpSpPr>
              <a:grpSpLocks noChangeAspect="1"/>
            </p:cNvGrpSpPr>
            <p:nvPr/>
          </p:nvGrpSpPr>
          <p:grpSpPr bwMode="auto">
            <a:xfrm>
              <a:off x="2520" y="3792"/>
              <a:ext cx="3240" cy="432"/>
              <a:chOff x="720" y="3696"/>
              <a:chExt cx="4320" cy="576"/>
            </a:xfrm>
          </p:grpSpPr>
          <p:sp>
            <p:nvSpPr>
              <p:cNvPr id="46" name="Rectangle 44">
                <a:extLst>
                  <a:ext uri="{FF2B5EF4-FFF2-40B4-BE49-F238E27FC236}">
                    <a16:creationId xmlns:a16="http://schemas.microsoft.com/office/drawing/2014/main" id="{D644FA89-048B-433E-8FE0-A6A9F8AE4C9F}"/>
                  </a:ext>
                </a:extLst>
              </p:cNvPr>
              <p:cNvSpPr>
                <a:spLocks noChangeAspect="1" noChangeArrowheads="1"/>
              </p:cNvSpPr>
              <p:nvPr/>
            </p:nvSpPr>
            <p:spPr bwMode="auto">
              <a:xfrm>
                <a:off x="1296" y="3696"/>
                <a:ext cx="672" cy="576"/>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1">
                    <a:solidFill>
                      <a:srgbClr val="000000"/>
                    </a:solidFill>
                    <a:latin typeface="Calibri" pitchFamily="34" charset="0"/>
                  </a:rPr>
                  <a:t>T/k</a:t>
                </a:r>
              </a:p>
              <a:p>
                <a:pPr eaLnBrk="1" hangingPunct="1"/>
                <a:r>
                  <a:rPr lang="en-US" altLang="zh-CN" sz="1600" b="1">
                    <a:solidFill>
                      <a:srgbClr val="000000"/>
                    </a:solidFill>
                    <a:latin typeface="Calibri" pitchFamily="34" charset="0"/>
                  </a:rPr>
                  <a:t> ps</a:t>
                </a:r>
              </a:p>
            </p:txBody>
          </p:sp>
          <p:sp>
            <p:nvSpPr>
              <p:cNvPr id="47" name="Rectangle 45">
                <a:extLst>
                  <a:ext uri="{FF2B5EF4-FFF2-40B4-BE49-F238E27FC236}">
                    <a16:creationId xmlns:a16="http://schemas.microsoft.com/office/drawing/2014/main" id="{A8C9A37E-98CC-4342-BA27-16530F8B0AEB}"/>
                  </a:ext>
                </a:extLst>
              </p:cNvPr>
              <p:cNvSpPr>
                <a:spLocks noChangeAspect="1" noChangeArrowheads="1"/>
              </p:cNvSpPr>
              <p:nvPr/>
            </p:nvSpPr>
            <p:spPr bwMode="auto">
              <a:xfrm>
                <a:off x="3792" y="3696"/>
                <a:ext cx="672" cy="576"/>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1">
                    <a:solidFill>
                      <a:srgbClr val="000000"/>
                    </a:solidFill>
                    <a:latin typeface="Calibri" pitchFamily="34" charset="0"/>
                  </a:rPr>
                  <a:t>T/k</a:t>
                </a:r>
              </a:p>
              <a:p>
                <a:pPr eaLnBrk="1" hangingPunct="1"/>
                <a:r>
                  <a:rPr lang="en-US" altLang="zh-CN" sz="1600" b="1">
                    <a:solidFill>
                      <a:srgbClr val="000000"/>
                    </a:solidFill>
                    <a:latin typeface="Calibri" pitchFamily="34" charset="0"/>
                  </a:rPr>
                  <a:t> ps</a:t>
                </a:r>
              </a:p>
            </p:txBody>
          </p:sp>
          <p:grpSp>
            <p:nvGrpSpPr>
              <p:cNvPr id="48" name="Group 46">
                <a:extLst>
                  <a:ext uri="{FF2B5EF4-FFF2-40B4-BE49-F238E27FC236}">
                    <a16:creationId xmlns:a16="http://schemas.microsoft.com/office/drawing/2014/main" id="{27E3DA4C-B1E8-43B1-994F-DA7D4BF9F1D6}"/>
                  </a:ext>
                </a:extLst>
              </p:cNvPr>
              <p:cNvGrpSpPr>
                <a:grpSpLocks noChangeAspect="1"/>
              </p:cNvGrpSpPr>
              <p:nvPr/>
            </p:nvGrpSpPr>
            <p:grpSpPr bwMode="auto">
              <a:xfrm>
                <a:off x="720" y="3696"/>
                <a:ext cx="576" cy="576"/>
                <a:chOff x="96" y="1968"/>
                <a:chExt cx="576" cy="576"/>
              </a:xfrm>
            </p:grpSpPr>
            <p:grpSp>
              <p:nvGrpSpPr>
                <p:cNvPr id="69" name="Group 47">
                  <a:extLst>
                    <a:ext uri="{FF2B5EF4-FFF2-40B4-BE49-F238E27FC236}">
                      <a16:creationId xmlns:a16="http://schemas.microsoft.com/office/drawing/2014/main" id="{50B9CD81-89F3-4380-A357-B527636AFC95}"/>
                    </a:ext>
                  </a:extLst>
                </p:cNvPr>
                <p:cNvGrpSpPr>
                  <a:grpSpLocks noChangeAspect="1"/>
                </p:cNvGrpSpPr>
                <p:nvPr/>
              </p:nvGrpSpPr>
              <p:grpSpPr bwMode="auto">
                <a:xfrm>
                  <a:off x="288" y="1968"/>
                  <a:ext cx="192" cy="576"/>
                  <a:chOff x="384" y="960"/>
                  <a:chExt cx="192" cy="576"/>
                </a:xfrm>
              </p:grpSpPr>
              <p:sp>
                <p:nvSpPr>
                  <p:cNvPr id="72" name="Rectangle 48">
                    <a:extLst>
                      <a:ext uri="{FF2B5EF4-FFF2-40B4-BE49-F238E27FC236}">
                        <a16:creationId xmlns:a16="http://schemas.microsoft.com/office/drawing/2014/main" id="{F0DCF8DD-6FDF-4A2B-969B-C599D46898EC}"/>
                      </a:ext>
                    </a:extLst>
                  </p:cNvPr>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73" name="Freeform 49">
                    <a:extLst>
                      <a:ext uri="{FF2B5EF4-FFF2-40B4-BE49-F238E27FC236}">
                        <a16:creationId xmlns:a16="http://schemas.microsoft.com/office/drawing/2014/main" id="{308F3F27-033E-4F61-B9DA-D0A89A5FBBCE}"/>
                      </a:ext>
                    </a:extLst>
                  </p:cNvPr>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70" name="Line 50">
                  <a:extLst>
                    <a:ext uri="{FF2B5EF4-FFF2-40B4-BE49-F238E27FC236}">
                      <a16:creationId xmlns:a16="http://schemas.microsoft.com/office/drawing/2014/main" id="{FEED109B-13AD-4AEA-8AC2-89B0282EB54D}"/>
                    </a:ext>
                  </a:extLst>
                </p:cNvPr>
                <p:cNvSpPr>
                  <a:spLocks noChangeAspect="1"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51">
                  <a:extLst>
                    <a:ext uri="{FF2B5EF4-FFF2-40B4-BE49-F238E27FC236}">
                      <a16:creationId xmlns:a16="http://schemas.microsoft.com/office/drawing/2014/main" id="{491D7805-FF0E-41AF-AA1C-2765A65DF802}"/>
                    </a:ext>
                  </a:extLst>
                </p:cNvPr>
                <p:cNvSpPr>
                  <a:spLocks noChangeAspect="1"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9" name="Group 52">
                <a:extLst>
                  <a:ext uri="{FF2B5EF4-FFF2-40B4-BE49-F238E27FC236}">
                    <a16:creationId xmlns:a16="http://schemas.microsoft.com/office/drawing/2014/main" id="{82010CF2-BD62-4E43-BDFB-D804503E72D2}"/>
                  </a:ext>
                </a:extLst>
              </p:cNvPr>
              <p:cNvGrpSpPr>
                <a:grpSpLocks noChangeAspect="1"/>
              </p:cNvGrpSpPr>
              <p:nvPr/>
            </p:nvGrpSpPr>
            <p:grpSpPr bwMode="auto">
              <a:xfrm>
                <a:off x="1968" y="3696"/>
                <a:ext cx="576" cy="576"/>
                <a:chOff x="96" y="1968"/>
                <a:chExt cx="576" cy="576"/>
              </a:xfrm>
            </p:grpSpPr>
            <p:grpSp>
              <p:nvGrpSpPr>
                <p:cNvPr id="64" name="Group 53">
                  <a:extLst>
                    <a:ext uri="{FF2B5EF4-FFF2-40B4-BE49-F238E27FC236}">
                      <a16:creationId xmlns:a16="http://schemas.microsoft.com/office/drawing/2014/main" id="{7F952892-76BD-4D87-9FA7-082E3ABC88D5}"/>
                    </a:ext>
                  </a:extLst>
                </p:cNvPr>
                <p:cNvGrpSpPr>
                  <a:grpSpLocks noChangeAspect="1"/>
                </p:cNvGrpSpPr>
                <p:nvPr/>
              </p:nvGrpSpPr>
              <p:grpSpPr bwMode="auto">
                <a:xfrm>
                  <a:off x="288" y="1968"/>
                  <a:ext cx="192" cy="576"/>
                  <a:chOff x="384" y="960"/>
                  <a:chExt cx="192" cy="576"/>
                </a:xfrm>
              </p:grpSpPr>
              <p:sp>
                <p:nvSpPr>
                  <p:cNvPr id="67" name="Rectangle 54">
                    <a:extLst>
                      <a:ext uri="{FF2B5EF4-FFF2-40B4-BE49-F238E27FC236}">
                        <a16:creationId xmlns:a16="http://schemas.microsoft.com/office/drawing/2014/main" id="{48E8BB0D-23EB-46DF-BF07-4B9B6D9F4715}"/>
                      </a:ext>
                    </a:extLst>
                  </p:cNvPr>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68" name="Freeform 55">
                    <a:extLst>
                      <a:ext uri="{FF2B5EF4-FFF2-40B4-BE49-F238E27FC236}">
                        <a16:creationId xmlns:a16="http://schemas.microsoft.com/office/drawing/2014/main" id="{C66249D5-CF40-436F-A775-E3782FDD7B7C}"/>
                      </a:ext>
                    </a:extLst>
                  </p:cNvPr>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65" name="Line 56">
                  <a:extLst>
                    <a:ext uri="{FF2B5EF4-FFF2-40B4-BE49-F238E27FC236}">
                      <a16:creationId xmlns:a16="http://schemas.microsoft.com/office/drawing/2014/main" id="{3491D17E-0D7A-4C3D-9AFD-F1C2A4698DC9}"/>
                    </a:ext>
                  </a:extLst>
                </p:cNvPr>
                <p:cNvSpPr>
                  <a:spLocks noChangeAspect="1"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57">
                  <a:extLst>
                    <a:ext uri="{FF2B5EF4-FFF2-40B4-BE49-F238E27FC236}">
                      <a16:creationId xmlns:a16="http://schemas.microsoft.com/office/drawing/2014/main" id="{B770C026-36B3-4A05-B0FB-0E67D4EAAC06}"/>
                    </a:ext>
                  </a:extLst>
                </p:cNvPr>
                <p:cNvSpPr>
                  <a:spLocks noChangeAspect="1"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0" name="Line 58">
                <a:extLst>
                  <a:ext uri="{FF2B5EF4-FFF2-40B4-BE49-F238E27FC236}">
                    <a16:creationId xmlns:a16="http://schemas.microsoft.com/office/drawing/2014/main" id="{F8B9C949-1C2B-4F1F-93E1-D554669E82A2}"/>
                  </a:ext>
                </a:extLst>
              </p:cNvPr>
              <p:cNvSpPr>
                <a:spLocks noChangeAspect="1" noChangeShapeType="1"/>
              </p:cNvSpPr>
              <p:nvPr/>
            </p:nvSpPr>
            <p:spPr bwMode="auto">
              <a:xfrm>
                <a:off x="3600" y="3984"/>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 name="Group 59">
                <a:extLst>
                  <a:ext uri="{FF2B5EF4-FFF2-40B4-BE49-F238E27FC236}">
                    <a16:creationId xmlns:a16="http://schemas.microsoft.com/office/drawing/2014/main" id="{5A994716-BD64-4F99-9797-695AD6431392}"/>
                  </a:ext>
                </a:extLst>
              </p:cNvPr>
              <p:cNvGrpSpPr>
                <a:grpSpLocks noChangeAspect="1"/>
              </p:cNvGrpSpPr>
              <p:nvPr/>
            </p:nvGrpSpPr>
            <p:grpSpPr bwMode="auto">
              <a:xfrm>
                <a:off x="4464" y="3696"/>
                <a:ext cx="576" cy="576"/>
                <a:chOff x="96" y="1968"/>
                <a:chExt cx="576" cy="576"/>
              </a:xfrm>
            </p:grpSpPr>
            <p:grpSp>
              <p:nvGrpSpPr>
                <p:cNvPr id="59" name="Group 60">
                  <a:extLst>
                    <a:ext uri="{FF2B5EF4-FFF2-40B4-BE49-F238E27FC236}">
                      <a16:creationId xmlns:a16="http://schemas.microsoft.com/office/drawing/2014/main" id="{FA91877B-7553-4AC9-B22B-5F99AFB07605}"/>
                    </a:ext>
                  </a:extLst>
                </p:cNvPr>
                <p:cNvGrpSpPr>
                  <a:grpSpLocks noChangeAspect="1"/>
                </p:cNvGrpSpPr>
                <p:nvPr/>
              </p:nvGrpSpPr>
              <p:grpSpPr bwMode="auto">
                <a:xfrm>
                  <a:off x="288" y="1968"/>
                  <a:ext cx="192" cy="576"/>
                  <a:chOff x="384" y="960"/>
                  <a:chExt cx="192" cy="576"/>
                </a:xfrm>
              </p:grpSpPr>
              <p:sp>
                <p:nvSpPr>
                  <p:cNvPr id="62" name="Rectangle 61">
                    <a:extLst>
                      <a:ext uri="{FF2B5EF4-FFF2-40B4-BE49-F238E27FC236}">
                        <a16:creationId xmlns:a16="http://schemas.microsoft.com/office/drawing/2014/main" id="{08D3DD80-EFA6-4A7A-AD92-E111B4957DF5}"/>
                      </a:ext>
                    </a:extLst>
                  </p:cNvPr>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63" name="Freeform 62">
                    <a:extLst>
                      <a:ext uri="{FF2B5EF4-FFF2-40B4-BE49-F238E27FC236}">
                        <a16:creationId xmlns:a16="http://schemas.microsoft.com/office/drawing/2014/main" id="{8DD466D9-60F2-4F5D-B857-205CCF8C540C}"/>
                      </a:ext>
                    </a:extLst>
                  </p:cNvPr>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60" name="Line 63">
                  <a:extLst>
                    <a:ext uri="{FF2B5EF4-FFF2-40B4-BE49-F238E27FC236}">
                      <a16:creationId xmlns:a16="http://schemas.microsoft.com/office/drawing/2014/main" id="{C0DC252B-F297-4371-ACA9-ED8CE6527C5D}"/>
                    </a:ext>
                  </a:extLst>
                </p:cNvPr>
                <p:cNvSpPr>
                  <a:spLocks noChangeAspect="1"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64">
                  <a:extLst>
                    <a:ext uri="{FF2B5EF4-FFF2-40B4-BE49-F238E27FC236}">
                      <a16:creationId xmlns:a16="http://schemas.microsoft.com/office/drawing/2014/main" id="{BB76D0D2-9DC9-467F-8DFC-14FDAA68CA51}"/>
                    </a:ext>
                  </a:extLst>
                </p:cNvPr>
                <p:cNvSpPr>
                  <a:spLocks noChangeAspect="1"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 name="Oval 65">
                <a:extLst>
                  <a:ext uri="{FF2B5EF4-FFF2-40B4-BE49-F238E27FC236}">
                    <a16:creationId xmlns:a16="http://schemas.microsoft.com/office/drawing/2014/main" id="{32405D7C-5D92-4B03-9B1D-68E2BEC133D4}"/>
                  </a:ext>
                </a:extLst>
              </p:cNvPr>
              <p:cNvSpPr>
                <a:spLocks noChangeAspect="1" noChangeArrowheads="1"/>
              </p:cNvSpPr>
              <p:nvPr/>
            </p:nvSpPr>
            <p:spPr bwMode="auto">
              <a:xfrm>
                <a:off x="2622"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3" name="Oval 66">
                <a:extLst>
                  <a:ext uri="{FF2B5EF4-FFF2-40B4-BE49-F238E27FC236}">
                    <a16:creationId xmlns:a16="http://schemas.microsoft.com/office/drawing/2014/main" id="{26E58982-12D5-4B7F-BC5A-0790714F38D8}"/>
                  </a:ext>
                </a:extLst>
              </p:cNvPr>
              <p:cNvSpPr>
                <a:spLocks noChangeAspect="1" noChangeArrowheads="1"/>
              </p:cNvSpPr>
              <p:nvPr/>
            </p:nvSpPr>
            <p:spPr bwMode="auto">
              <a:xfrm>
                <a:off x="2766"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4" name="Oval 67">
                <a:extLst>
                  <a:ext uri="{FF2B5EF4-FFF2-40B4-BE49-F238E27FC236}">
                    <a16:creationId xmlns:a16="http://schemas.microsoft.com/office/drawing/2014/main" id="{FC3B45FB-75B3-41A9-A1F7-A64BEEAB6DE2}"/>
                  </a:ext>
                </a:extLst>
              </p:cNvPr>
              <p:cNvSpPr>
                <a:spLocks noChangeAspect="1" noChangeArrowheads="1"/>
              </p:cNvSpPr>
              <p:nvPr/>
            </p:nvSpPr>
            <p:spPr bwMode="auto">
              <a:xfrm>
                <a:off x="2910"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5" name="Oval 68">
                <a:extLst>
                  <a:ext uri="{FF2B5EF4-FFF2-40B4-BE49-F238E27FC236}">
                    <a16:creationId xmlns:a16="http://schemas.microsoft.com/office/drawing/2014/main" id="{7D0F43F2-CC41-4636-9612-B43E3786717D}"/>
                  </a:ext>
                </a:extLst>
              </p:cNvPr>
              <p:cNvSpPr>
                <a:spLocks noChangeAspect="1" noChangeArrowheads="1"/>
              </p:cNvSpPr>
              <p:nvPr/>
            </p:nvSpPr>
            <p:spPr bwMode="auto">
              <a:xfrm>
                <a:off x="3054"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6" name="Oval 69">
                <a:extLst>
                  <a:ext uri="{FF2B5EF4-FFF2-40B4-BE49-F238E27FC236}">
                    <a16:creationId xmlns:a16="http://schemas.microsoft.com/office/drawing/2014/main" id="{5F607F13-7A64-423F-B2EE-E505EB246ABC}"/>
                  </a:ext>
                </a:extLst>
              </p:cNvPr>
              <p:cNvSpPr>
                <a:spLocks noChangeAspect="1" noChangeArrowheads="1"/>
              </p:cNvSpPr>
              <p:nvPr/>
            </p:nvSpPr>
            <p:spPr bwMode="auto">
              <a:xfrm>
                <a:off x="3198"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7" name="Oval 70">
                <a:extLst>
                  <a:ext uri="{FF2B5EF4-FFF2-40B4-BE49-F238E27FC236}">
                    <a16:creationId xmlns:a16="http://schemas.microsoft.com/office/drawing/2014/main" id="{BA778541-A8F1-411C-8FD6-30E08B2FFD9D}"/>
                  </a:ext>
                </a:extLst>
              </p:cNvPr>
              <p:cNvSpPr>
                <a:spLocks noChangeAspect="1" noChangeArrowheads="1"/>
              </p:cNvSpPr>
              <p:nvPr/>
            </p:nvSpPr>
            <p:spPr bwMode="auto">
              <a:xfrm>
                <a:off x="3342"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8" name="Oval 71">
                <a:extLst>
                  <a:ext uri="{FF2B5EF4-FFF2-40B4-BE49-F238E27FC236}">
                    <a16:creationId xmlns:a16="http://schemas.microsoft.com/office/drawing/2014/main" id="{BEF150A3-A1CA-4842-9C84-5BFB2A093A04}"/>
                  </a:ext>
                </a:extLst>
              </p:cNvPr>
              <p:cNvSpPr>
                <a:spLocks noChangeAspect="1" noChangeArrowheads="1"/>
              </p:cNvSpPr>
              <p:nvPr/>
            </p:nvSpPr>
            <p:spPr bwMode="auto">
              <a:xfrm>
                <a:off x="3486"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grpSp>
      </p:grpSp>
    </p:spTree>
    <p:extLst>
      <p:ext uri="{BB962C8B-B14F-4D97-AF65-F5344CB8AC3E}">
        <p14:creationId xmlns:p14="http://schemas.microsoft.com/office/powerpoint/2010/main" val="30278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76200"/>
            <a:ext cx="8229600" cy="914400"/>
          </a:xfrm>
        </p:spPr>
        <p:txBody>
          <a:bodyPr/>
          <a:lstStyle/>
          <a:p>
            <a:pPr eaLnBrk="1" hangingPunct="1"/>
            <a:r>
              <a:rPr lang="zh-CN" altLang="en-US" dirty="0"/>
              <a:t>流水线操作示例</a:t>
            </a:r>
            <a:endParaRPr lang="en-US" altLang="zh-CN" dirty="0"/>
          </a:p>
        </p:txBody>
      </p:sp>
      <p:pic>
        <p:nvPicPr>
          <p:cNvPr id="15364" name="Picture 3" descr="F0613"/>
          <p:cNvPicPr>
            <a:picLocks noChangeAspect="1" noChangeArrowheads="1"/>
          </p:cNvPicPr>
          <p:nvPr/>
        </p:nvPicPr>
        <p:blipFill>
          <a:blip r:embed="rId2">
            <a:extLst>
              <a:ext uri="{28A0092B-C50C-407E-A947-70E740481C1C}">
                <a14:useLocalDpi xmlns:a14="http://schemas.microsoft.com/office/drawing/2010/main" val="0"/>
              </a:ext>
            </a:extLst>
          </a:blip>
          <a:srcRect l="-996" b="48584"/>
          <a:stretch>
            <a:fillRect/>
          </a:stretch>
        </p:blipFill>
        <p:spPr bwMode="auto">
          <a:xfrm>
            <a:off x="739775" y="1143000"/>
            <a:ext cx="77184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
          <p:cNvGrpSpPr>
            <a:grpSpLocks/>
          </p:cNvGrpSpPr>
          <p:nvPr/>
        </p:nvGrpSpPr>
        <p:grpSpPr bwMode="auto">
          <a:xfrm>
            <a:off x="533400" y="990600"/>
            <a:ext cx="8382000" cy="5257800"/>
            <a:chOff x="336" y="816"/>
            <a:chExt cx="5280" cy="3312"/>
          </a:xfrm>
        </p:grpSpPr>
        <p:sp>
          <p:nvSpPr>
            <p:cNvPr id="15379" name="Rectangle 5"/>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5380" name="Picture 6" descr="F0613"/>
            <p:cNvPicPr>
              <a:picLocks noChangeAspect="1" noChangeArrowheads="1"/>
            </p:cNvPicPr>
            <p:nvPr/>
          </p:nvPicPr>
          <p:blipFill>
            <a:blip r:embed="rId2">
              <a:extLst>
                <a:ext uri="{28A0092B-C50C-407E-A947-70E740481C1C}">
                  <a14:useLocalDpi xmlns:a14="http://schemas.microsoft.com/office/drawing/2010/main" val="0"/>
                </a:ext>
              </a:extLst>
            </a:blip>
            <a:srcRect t="53905" r="-706"/>
            <a:stretch>
              <a:fillRect/>
            </a:stretch>
          </p:blipFill>
          <p:spPr bwMode="auto">
            <a:xfrm>
              <a:off x="542" y="1111"/>
              <a:ext cx="4848" cy="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7"/>
          <p:cNvGrpSpPr>
            <a:grpSpLocks/>
          </p:cNvGrpSpPr>
          <p:nvPr/>
        </p:nvGrpSpPr>
        <p:grpSpPr bwMode="auto">
          <a:xfrm>
            <a:off x="533400" y="990600"/>
            <a:ext cx="8382000" cy="5257800"/>
            <a:chOff x="336" y="816"/>
            <a:chExt cx="5280" cy="3312"/>
          </a:xfrm>
        </p:grpSpPr>
        <p:sp>
          <p:nvSpPr>
            <p:cNvPr id="15377" name="Rectangle 8"/>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5378" name="Picture 9" descr="F06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 y="1188"/>
              <a:ext cx="4774" cy="2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2" name="Group 10"/>
          <p:cNvGrpSpPr>
            <a:grpSpLocks/>
          </p:cNvGrpSpPr>
          <p:nvPr/>
        </p:nvGrpSpPr>
        <p:grpSpPr bwMode="auto">
          <a:xfrm>
            <a:off x="-11113" y="990600"/>
            <a:ext cx="8926513" cy="5257800"/>
            <a:chOff x="-7" y="816"/>
            <a:chExt cx="5623" cy="3312"/>
          </a:xfrm>
        </p:grpSpPr>
        <p:sp>
          <p:nvSpPr>
            <p:cNvPr id="15375" name="Rectangle 11"/>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5376" name="Picture 12" descr="F0615"/>
            <p:cNvPicPr>
              <a:picLocks noChangeAspect="1" noChangeArrowheads="1"/>
            </p:cNvPicPr>
            <p:nvPr/>
          </p:nvPicPr>
          <p:blipFill>
            <a:blip r:embed="rId4">
              <a:extLst>
                <a:ext uri="{28A0092B-C50C-407E-A947-70E740481C1C}">
                  <a14:useLocalDpi xmlns:a14="http://schemas.microsoft.com/office/drawing/2010/main" val="0"/>
                </a:ext>
              </a:extLst>
            </a:blip>
            <a:srcRect r="-38" b="61398"/>
            <a:stretch>
              <a:fillRect/>
            </a:stretch>
          </p:blipFill>
          <p:spPr bwMode="auto">
            <a:xfrm>
              <a:off x="-7" y="1186"/>
              <a:ext cx="5328" cy="27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5" name="Group 13"/>
          <p:cNvGrpSpPr>
            <a:grpSpLocks/>
          </p:cNvGrpSpPr>
          <p:nvPr/>
        </p:nvGrpSpPr>
        <p:grpSpPr bwMode="auto">
          <a:xfrm>
            <a:off x="304800" y="990600"/>
            <a:ext cx="8610600" cy="5257800"/>
            <a:chOff x="192" y="816"/>
            <a:chExt cx="5424" cy="3312"/>
          </a:xfrm>
        </p:grpSpPr>
        <p:sp>
          <p:nvSpPr>
            <p:cNvPr id="15373" name="Rectangle 14"/>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5374" name="Picture 15" descr="F0615"/>
            <p:cNvPicPr>
              <a:picLocks noChangeAspect="1" noChangeArrowheads="1"/>
            </p:cNvPicPr>
            <p:nvPr/>
          </p:nvPicPr>
          <p:blipFill>
            <a:blip r:embed="rId4">
              <a:extLst>
                <a:ext uri="{28A0092B-C50C-407E-A947-70E740481C1C}">
                  <a14:useLocalDpi xmlns:a14="http://schemas.microsoft.com/office/drawing/2010/main" val="0"/>
                </a:ext>
              </a:extLst>
            </a:blip>
            <a:srcRect l="-902" t="39934" b="20799"/>
            <a:stretch>
              <a:fillRect/>
            </a:stretch>
          </p:blipFill>
          <p:spPr bwMode="auto">
            <a:xfrm>
              <a:off x="192" y="1104"/>
              <a:ext cx="5374"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6"/>
          <p:cNvGrpSpPr>
            <a:grpSpLocks/>
          </p:cNvGrpSpPr>
          <p:nvPr/>
        </p:nvGrpSpPr>
        <p:grpSpPr bwMode="auto">
          <a:xfrm>
            <a:off x="533400" y="990600"/>
            <a:ext cx="8382000" cy="5257800"/>
            <a:chOff x="336" y="816"/>
            <a:chExt cx="5280" cy="3312"/>
          </a:xfrm>
        </p:grpSpPr>
        <p:sp>
          <p:nvSpPr>
            <p:cNvPr id="15371" name="Rectangle 17"/>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5372" name="Picture 18" descr="F06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 y="1241"/>
              <a:ext cx="4785" cy="26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2" name="Text Box 20"/>
          <p:cNvSpPr txBox="1">
            <a:spLocks noChangeArrowheads="1"/>
          </p:cNvSpPr>
          <p:nvPr/>
        </p:nvSpPr>
        <p:spPr bwMode="auto">
          <a:xfrm>
            <a:off x="2328421" y="1066949"/>
            <a:ext cx="63250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342900" indent="-342900" eaLnBrk="1" hangingPunct="1">
              <a:buFont typeface="Arial" panose="020B0604020202020204" pitchFamily="34" charset="0"/>
              <a:buChar char="•"/>
            </a:pPr>
            <a:r>
              <a:rPr lang="zh-CN" altLang="en-US" sz="2400" b="0" dirty="0" smtClean="0">
                <a:solidFill>
                  <a:srgbClr val="FF0000"/>
                </a:solidFill>
                <a:latin typeface="微软雅黑" panose="020B0503020204020204" pitchFamily="34" charset="-122"/>
                <a:ea typeface="微软雅黑" panose="020B0503020204020204" pitchFamily="34" charset="-122"/>
              </a:rPr>
              <a:t>所有指令</a:t>
            </a:r>
            <a:r>
              <a:rPr lang="zh-CN" altLang="en-US" sz="2400" b="0" dirty="0">
                <a:solidFill>
                  <a:srgbClr val="FF0000"/>
                </a:solidFill>
                <a:latin typeface="微软雅黑" panose="020B0503020204020204" pitchFamily="34" charset="-122"/>
                <a:ea typeface="微软雅黑" panose="020B0503020204020204" pitchFamily="34" charset="-122"/>
              </a:rPr>
              <a:t>按照相同的数据</a:t>
            </a:r>
            <a:r>
              <a:rPr lang="zh-CN" altLang="en-US" sz="2400" b="0" dirty="0" smtClean="0">
                <a:solidFill>
                  <a:srgbClr val="FF0000"/>
                </a:solidFill>
                <a:latin typeface="微软雅黑" panose="020B0503020204020204" pitchFamily="34" charset="-122"/>
                <a:ea typeface="微软雅黑" panose="020B0503020204020204" pitchFamily="34" charset="-122"/>
              </a:rPr>
              <a:t>通路通过各流水</a:t>
            </a:r>
            <a:r>
              <a:rPr lang="zh-CN" altLang="en-US" sz="2400" b="0" dirty="0">
                <a:solidFill>
                  <a:srgbClr val="FF0000"/>
                </a:solidFill>
                <a:latin typeface="微软雅黑" panose="020B0503020204020204" pitchFamily="34" charset="-122"/>
                <a:ea typeface="微软雅黑" panose="020B0503020204020204" pitchFamily="34" charset="-122"/>
              </a:rPr>
              <a:t>段</a:t>
            </a:r>
            <a:endParaRPr lang="en-US" altLang="zh-CN" sz="2400" b="0" dirty="0">
              <a:solidFill>
                <a:srgbClr val="FF0000"/>
              </a:solidFill>
              <a:latin typeface="微软雅黑" panose="020B0503020204020204" pitchFamily="34" charset="-122"/>
              <a:ea typeface="微软雅黑" panose="020B0503020204020204" pitchFamily="34" charset="-122"/>
            </a:endParaRPr>
          </a:p>
          <a:p>
            <a:pPr marL="342900" indent="-342900" eaLnBrk="1" hangingPunct="1">
              <a:buFont typeface="Arial" panose="020B0604020202020204" pitchFamily="34" charset="0"/>
              <a:buChar char="•"/>
            </a:pPr>
            <a:r>
              <a:rPr lang="zh-CN" altLang="en-US" sz="2400" b="0" dirty="0" smtClean="0">
                <a:solidFill>
                  <a:srgbClr val="FF0000"/>
                </a:solidFill>
                <a:latin typeface="微软雅黑" panose="020B0503020204020204" pitchFamily="34" charset="-122"/>
                <a:ea typeface="微软雅黑" panose="020B0503020204020204" pitchFamily="34" charset="-122"/>
              </a:rPr>
              <a:t>问题：这样</a:t>
            </a:r>
            <a:r>
              <a:rPr lang="zh-CN" altLang="en-US" sz="2400" b="0" dirty="0">
                <a:solidFill>
                  <a:srgbClr val="FF0000"/>
                </a:solidFill>
                <a:latin typeface="微软雅黑" panose="020B0503020204020204" pitchFamily="34" charset="-122"/>
                <a:ea typeface="微软雅黑" panose="020B0503020204020204" pitchFamily="34" charset="-122"/>
              </a:rPr>
              <a:t>的处理</a:t>
            </a:r>
            <a:r>
              <a:rPr lang="zh-CN" altLang="en-US" sz="2400" b="0" dirty="0" smtClean="0">
                <a:solidFill>
                  <a:srgbClr val="FF0000"/>
                </a:solidFill>
                <a:latin typeface="微软雅黑" panose="020B0503020204020204" pitchFamily="34" charset="-122"/>
                <a:ea typeface="微软雅黑" panose="020B0503020204020204" pitchFamily="34" charset="-122"/>
              </a:rPr>
              <a:t>方式，对</a:t>
            </a:r>
            <a:r>
              <a:rPr lang="zh-CN" altLang="en-US" sz="2400" b="0" dirty="0">
                <a:solidFill>
                  <a:srgbClr val="FF0000"/>
                </a:solidFill>
                <a:latin typeface="微软雅黑" panose="020B0503020204020204" pitchFamily="34" charset="-122"/>
                <a:ea typeface="微软雅黑" panose="020B0503020204020204" pitchFamily="34" charset="-122"/>
              </a:rPr>
              <a:t>性能有何影响</a:t>
            </a:r>
            <a:r>
              <a:rPr lang="en-US" altLang="zh-CN" sz="2400" b="0" dirty="0">
                <a:solidFill>
                  <a:srgbClr val="FF0000"/>
                </a:solidFill>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4"/>
          </p:nvPr>
        </p:nvSpPr>
        <p:spPr/>
        <p:txBody>
          <a:bodyPr/>
          <a:lstStyle/>
          <a:p>
            <a:fld id="{EB9224A2-87F1-4916-BEAB-472D0D37C46F}" type="slidenum">
              <a:rPr lang="en-US" altLang="en-US" smtClean="0"/>
              <a:pPr/>
              <a:t>22</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lstStyle/>
          <a:p>
            <a:pPr eaLnBrk="1" hangingPunct="1"/>
            <a:endParaRPr lang="zh-CN" altLang="zh-CN">
              <a:ea typeface="ＭＳ Ｐゴシック" pitchFamily="34" charset="-128"/>
            </a:endParaRPr>
          </a:p>
        </p:txBody>
      </p:sp>
      <p:sp>
        <p:nvSpPr>
          <p:cNvPr id="16387" name="Slide Number Placeholder 3"/>
          <p:cNvSpPr>
            <a:spLocks noGrp="1"/>
          </p:cNvSpPr>
          <p:nvPr>
            <p:ph type="sldNum" sz="quarter" idx="4"/>
          </p:nvPr>
        </p:nvSpPr>
        <p:spPr bwMode="auto">
          <a:xfrm>
            <a:off x="8458199" y="6528330"/>
            <a:ext cx="511175"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0ACB39D5-0C86-41F0-B25E-E82549063B94}" type="slidenum">
              <a:rPr lang="en-US" altLang="zh-CN" smtClean="0">
                <a:solidFill>
                  <a:srgbClr val="000000"/>
                </a:solidFill>
                <a:latin typeface="Garamond" pitchFamily="18" charset="0"/>
                <a:cs typeface="Arial" charset="0"/>
              </a:rPr>
              <a:pPr eaLnBrk="1" hangingPunct="1"/>
              <a:t>23</a:t>
            </a:fld>
            <a:endParaRPr lang="en-US" altLang="zh-CN">
              <a:solidFill>
                <a:srgbClr val="000000"/>
              </a:solidFill>
              <a:latin typeface="Garamond" pitchFamily="18" charset="0"/>
              <a:cs typeface="Arial" charset="0"/>
            </a:endParaRPr>
          </a:p>
        </p:txBody>
      </p:sp>
      <p:pic>
        <p:nvPicPr>
          <p:cNvPr id="16388" name="Picture 3" descr="F0622"/>
          <p:cNvPicPr>
            <a:picLocks noChangeAspect="1" noChangeArrowheads="1"/>
          </p:cNvPicPr>
          <p:nvPr/>
        </p:nvPicPr>
        <p:blipFill>
          <a:blip r:embed="rId2">
            <a:extLst>
              <a:ext uri="{28A0092B-C50C-407E-A947-70E740481C1C}">
                <a14:useLocalDpi xmlns:a14="http://schemas.microsoft.com/office/drawing/2010/main" val="0"/>
              </a:ext>
            </a:extLst>
          </a:blip>
          <a:srcRect r="-439" b="48743"/>
          <a:stretch>
            <a:fillRect/>
          </a:stretch>
        </p:blipFill>
        <p:spPr bwMode="auto">
          <a:xfrm>
            <a:off x="838200" y="1524000"/>
            <a:ext cx="7620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
          <p:cNvGrpSpPr>
            <a:grpSpLocks/>
          </p:cNvGrpSpPr>
          <p:nvPr/>
        </p:nvGrpSpPr>
        <p:grpSpPr bwMode="auto">
          <a:xfrm>
            <a:off x="304800" y="1143000"/>
            <a:ext cx="8534400" cy="5562600"/>
            <a:chOff x="192" y="720"/>
            <a:chExt cx="5376" cy="3504"/>
          </a:xfrm>
        </p:grpSpPr>
        <p:sp>
          <p:nvSpPr>
            <p:cNvPr id="16404" name="Rectangle 5"/>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6405" name="Picture 6" descr="F0622"/>
            <p:cNvPicPr>
              <a:picLocks noChangeAspect="1" noChangeArrowheads="1"/>
            </p:cNvPicPr>
            <p:nvPr/>
          </p:nvPicPr>
          <p:blipFill>
            <a:blip r:embed="rId2">
              <a:extLst>
                <a:ext uri="{28A0092B-C50C-407E-A947-70E740481C1C}">
                  <a14:useLocalDpi xmlns:a14="http://schemas.microsoft.com/office/drawing/2010/main" val="0"/>
                </a:ext>
              </a:extLst>
            </a:blip>
            <a:srcRect l="-838" t="49876"/>
            <a:stretch>
              <a:fillRect/>
            </a:stretch>
          </p:blipFill>
          <p:spPr bwMode="auto">
            <a:xfrm>
              <a:off x="480" y="864"/>
              <a:ext cx="4819" cy="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7"/>
          <p:cNvGrpSpPr>
            <a:grpSpLocks/>
          </p:cNvGrpSpPr>
          <p:nvPr/>
        </p:nvGrpSpPr>
        <p:grpSpPr bwMode="auto">
          <a:xfrm>
            <a:off x="304800" y="1143000"/>
            <a:ext cx="8534400" cy="5562600"/>
            <a:chOff x="192" y="720"/>
            <a:chExt cx="5376" cy="3504"/>
          </a:xfrm>
        </p:grpSpPr>
        <p:sp>
          <p:nvSpPr>
            <p:cNvPr id="16402" name="Rectangle 8"/>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6403" name="Picture 9" descr="F0623"/>
            <p:cNvPicPr>
              <a:picLocks noChangeAspect="1" noChangeArrowheads="1"/>
            </p:cNvPicPr>
            <p:nvPr/>
          </p:nvPicPr>
          <p:blipFill>
            <a:blip r:embed="rId3">
              <a:extLst>
                <a:ext uri="{28A0092B-C50C-407E-A947-70E740481C1C}">
                  <a14:useLocalDpi xmlns:a14="http://schemas.microsoft.com/office/drawing/2010/main" val="0"/>
                </a:ext>
              </a:extLst>
            </a:blip>
            <a:srcRect r="-439" b="47298"/>
            <a:stretch>
              <a:fillRect/>
            </a:stretch>
          </p:blipFill>
          <p:spPr bwMode="auto">
            <a:xfrm>
              <a:off x="528" y="967"/>
              <a:ext cx="4800" cy="3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2" name="Group 10"/>
          <p:cNvGrpSpPr>
            <a:grpSpLocks/>
          </p:cNvGrpSpPr>
          <p:nvPr/>
        </p:nvGrpSpPr>
        <p:grpSpPr bwMode="auto">
          <a:xfrm>
            <a:off x="304800" y="1143000"/>
            <a:ext cx="8534400" cy="5562600"/>
            <a:chOff x="192" y="720"/>
            <a:chExt cx="5376" cy="3504"/>
          </a:xfrm>
        </p:grpSpPr>
        <p:sp>
          <p:nvSpPr>
            <p:cNvPr id="16400" name="Rectangle 11"/>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6401" name="Picture 12" descr="F0623"/>
            <p:cNvPicPr>
              <a:picLocks noChangeAspect="1" noChangeArrowheads="1"/>
            </p:cNvPicPr>
            <p:nvPr/>
          </p:nvPicPr>
          <p:blipFill>
            <a:blip r:embed="rId3">
              <a:extLst>
                <a:ext uri="{28A0092B-C50C-407E-A947-70E740481C1C}">
                  <a14:useLocalDpi xmlns:a14="http://schemas.microsoft.com/office/drawing/2010/main" val="0"/>
                </a:ext>
              </a:extLst>
            </a:blip>
            <a:srcRect l="168" t="51166"/>
            <a:stretch>
              <a:fillRect/>
            </a:stretch>
          </p:blipFill>
          <p:spPr bwMode="auto">
            <a:xfrm>
              <a:off x="529" y="1022"/>
              <a:ext cx="4771" cy="28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5" name="Group 13"/>
          <p:cNvGrpSpPr>
            <a:grpSpLocks/>
          </p:cNvGrpSpPr>
          <p:nvPr/>
        </p:nvGrpSpPr>
        <p:grpSpPr bwMode="auto">
          <a:xfrm>
            <a:off x="304800" y="1143000"/>
            <a:ext cx="8780463" cy="5562600"/>
            <a:chOff x="192" y="720"/>
            <a:chExt cx="5531" cy="3504"/>
          </a:xfrm>
        </p:grpSpPr>
        <p:sp>
          <p:nvSpPr>
            <p:cNvPr id="16398" name="Rectangle 14"/>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6399" name="Picture 15" descr="F0624"/>
            <p:cNvPicPr>
              <a:picLocks noChangeAspect="1" noChangeArrowheads="1"/>
            </p:cNvPicPr>
            <p:nvPr/>
          </p:nvPicPr>
          <p:blipFill>
            <a:blip r:embed="rId4">
              <a:extLst>
                <a:ext uri="{28A0092B-C50C-407E-A947-70E740481C1C}">
                  <a14:useLocalDpi xmlns:a14="http://schemas.microsoft.com/office/drawing/2010/main" val="0"/>
                </a:ext>
              </a:extLst>
            </a:blip>
            <a:srcRect l="96" b="49628"/>
            <a:stretch>
              <a:fillRect/>
            </a:stretch>
          </p:blipFill>
          <p:spPr bwMode="auto">
            <a:xfrm>
              <a:off x="528" y="1248"/>
              <a:ext cx="5195" cy="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6"/>
          <p:cNvGrpSpPr>
            <a:grpSpLocks/>
          </p:cNvGrpSpPr>
          <p:nvPr/>
        </p:nvGrpSpPr>
        <p:grpSpPr bwMode="auto">
          <a:xfrm>
            <a:off x="304800" y="1143000"/>
            <a:ext cx="8839200" cy="5562600"/>
            <a:chOff x="192" y="720"/>
            <a:chExt cx="5568" cy="3504"/>
          </a:xfrm>
        </p:grpSpPr>
        <p:sp>
          <p:nvSpPr>
            <p:cNvPr id="16396" name="Rectangle 17"/>
            <p:cNvSpPr>
              <a:spLocks noChangeArrowheads="1"/>
            </p:cNvSpPr>
            <p:nvPr/>
          </p:nvSpPr>
          <p:spPr bwMode="auto">
            <a:xfrm>
              <a:off x="192" y="720"/>
              <a:ext cx="5568"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6397" name="Picture 18" descr="F0624"/>
            <p:cNvPicPr>
              <a:picLocks noChangeAspect="1" noChangeArrowheads="1"/>
            </p:cNvPicPr>
            <p:nvPr/>
          </p:nvPicPr>
          <p:blipFill>
            <a:blip r:embed="rId4">
              <a:extLst>
                <a:ext uri="{28A0092B-C50C-407E-A947-70E740481C1C}">
                  <a14:useLocalDpi xmlns:a14="http://schemas.microsoft.com/office/drawing/2010/main" val="0"/>
                </a:ext>
              </a:extLst>
            </a:blip>
            <a:srcRect l="-827" t="50372"/>
            <a:stretch>
              <a:fillRect/>
            </a:stretch>
          </p:blipFill>
          <p:spPr bwMode="auto">
            <a:xfrm>
              <a:off x="490" y="1107"/>
              <a:ext cx="5243" cy="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TextBox 21"/>
          <p:cNvSpPr txBox="1"/>
          <p:nvPr/>
        </p:nvSpPr>
        <p:spPr>
          <a:xfrm>
            <a:off x="762000" y="4719638"/>
            <a:ext cx="7747000" cy="461665"/>
          </a:xfrm>
          <a:prstGeom prst="rect">
            <a:avLst/>
          </a:prstGeom>
          <a:solidFill>
            <a:sysClr val="window" lastClr="FFFFFF"/>
          </a:solidFill>
          <a:ln w="25400" cap="flat" cmpd="sng" algn="ctr">
            <a:solidFill>
              <a:srgbClr val="FF0000"/>
            </a:solidFill>
            <a:prstDash val="solid"/>
          </a:ln>
          <a:effectLst/>
        </p:spPr>
        <p:txBody>
          <a:bodyPr wrap="square">
            <a:spAutoFit/>
          </a:bodyPr>
          <a:lstStyle/>
          <a:p>
            <a:pPr algn="ctr" fontAlgn="auto">
              <a:spcBef>
                <a:spcPts val="0"/>
              </a:spcBef>
              <a:spcAft>
                <a:spcPts val="0"/>
              </a:spcAft>
              <a:defRPr/>
            </a:pPr>
            <a:r>
              <a:rPr lang="zh-CN" altLang="en-US" sz="2400" b="0" kern="0" dirty="0">
                <a:solidFill>
                  <a:srgbClr val="FF0000"/>
                </a:solidFill>
                <a:latin typeface="微软雅黑" panose="020B0503020204020204" pitchFamily="34" charset="-122"/>
                <a:ea typeface="微软雅黑" panose="020B0503020204020204" pitchFamily="34" charset="-122"/>
              </a:rPr>
              <a:t>指令在流水处理时总能如此</a:t>
            </a:r>
            <a:r>
              <a:rPr lang="zh-CN" altLang="en-US" sz="2400" b="0" kern="0" dirty="0" smtClean="0">
                <a:solidFill>
                  <a:srgbClr val="FF0000"/>
                </a:solidFill>
                <a:latin typeface="微软雅黑" panose="020B0503020204020204" pitchFamily="34" charset="-122"/>
                <a:ea typeface="微软雅黑" panose="020B0503020204020204" pitchFamily="34" charset="-122"/>
              </a:rPr>
              <a:t>顺利 </a:t>
            </a:r>
            <a:r>
              <a:rPr lang="en-US" altLang="zh-CN" sz="2400" b="0" kern="0" dirty="0" smtClean="0">
                <a:solidFill>
                  <a:srgbClr val="FF0000"/>
                </a:solidFill>
                <a:latin typeface="微软雅黑" panose="020B0503020204020204" pitchFamily="34" charset="-122"/>
                <a:ea typeface="微软雅黑" panose="020B0503020204020204" pitchFamily="34" charset="-122"/>
              </a:rPr>
              <a:t>(</a:t>
            </a:r>
            <a:r>
              <a:rPr lang="en-US" altLang="zh-CN" sz="2400" b="0" kern="0" dirty="0">
                <a:solidFill>
                  <a:srgbClr val="FF0000"/>
                </a:solidFill>
                <a:latin typeface="微软雅黑" panose="020B0503020204020204" pitchFamily="34" charset="-122"/>
                <a:ea typeface="微软雅黑" panose="020B0503020204020204" pitchFamily="34" charset="-122"/>
              </a:rPr>
              <a:t>Step by Step</a:t>
            </a:r>
            <a:r>
              <a:rPr lang="en-US" altLang="zh-CN" sz="2400" b="0" kern="0" dirty="0" smtClean="0">
                <a:solidFill>
                  <a:srgbClr val="FF0000"/>
                </a:solidFill>
                <a:latin typeface="微软雅黑" panose="020B0503020204020204" pitchFamily="34" charset="-122"/>
                <a:ea typeface="微软雅黑" panose="020B0503020204020204" pitchFamily="34" charset="-122"/>
              </a:rPr>
              <a:t>) </a:t>
            </a:r>
            <a:r>
              <a:rPr lang="zh-CN" altLang="en-US" sz="2400" b="0" kern="0" dirty="0" smtClean="0">
                <a:solidFill>
                  <a:srgbClr val="FF0000"/>
                </a:solidFill>
                <a:latin typeface="微软雅黑" panose="020B0503020204020204" pitchFamily="34" charset="-122"/>
                <a:ea typeface="微软雅黑" panose="020B0503020204020204" pitchFamily="34" charset="-122"/>
              </a:rPr>
              <a:t>吗</a:t>
            </a:r>
            <a:r>
              <a:rPr lang="zh-CN" altLang="en-US" sz="2400" b="0" kern="0" dirty="0">
                <a:solidFill>
                  <a:srgbClr val="FF0000"/>
                </a:solidFill>
                <a:latin typeface="微软雅黑" panose="020B0503020204020204" pitchFamily="34" charset="-122"/>
                <a:ea typeface="微软雅黑" panose="020B0503020204020204" pitchFamily="34" charset="-122"/>
              </a:rPr>
              <a:t>？</a:t>
            </a:r>
            <a:endParaRPr lang="en-US" sz="2400" b="0" kern="0" dirty="0">
              <a:solidFill>
                <a:srgbClr val="FF0000"/>
              </a:solidFill>
              <a:latin typeface="微软雅黑" panose="020B0503020204020204" pitchFamily="34" charset="-122"/>
              <a:ea typeface="微软雅黑" panose="020B0503020204020204" pitchFamily="34" charset="-122"/>
            </a:endParaRPr>
          </a:p>
        </p:txBody>
      </p:sp>
      <p:sp>
        <p:nvSpPr>
          <p:cNvPr id="16395" name="Title 1"/>
          <p:cNvSpPr>
            <a:spLocks noGrp="1"/>
          </p:cNvSpPr>
          <p:nvPr>
            <p:ph type="title"/>
          </p:nvPr>
        </p:nvSpPr>
        <p:spPr>
          <a:xfrm>
            <a:off x="457200" y="76200"/>
            <a:ext cx="8229600" cy="914400"/>
          </a:xfrm>
        </p:spPr>
        <p:txBody>
          <a:bodyPr/>
          <a:lstStyle/>
          <a:p>
            <a:pPr eaLnBrk="1" hangingPunct="1"/>
            <a:r>
              <a:rPr lang="zh-CN" altLang="en-US" dirty="0"/>
              <a:t>流水线操作示例</a:t>
            </a: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zh-CN" altLang="en-US" dirty="0"/>
              <a:t>流水线的控制</a:t>
            </a:r>
            <a:endParaRPr lang="en-US" altLang="zh-CN" dirty="0"/>
          </a:p>
        </p:txBody>
      </p:sp>
      <p:pic>
        <p:nvPicPr>
          <p:cNvPr id="19459" name="Picture 3" descr="F06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66800"/>
            <a:ext cx="74676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5" name="Text Box 4"/>
          <p:cNvSpPr txBox="1">
            <a:spLocks noChangeArrowheads="1"/>
          </p:cNvSpPr>
          <p:nvPr/>
        </p:nvSpPr>
        <p:spPr bwMode="auto">
          <a:xfrm>
            <a:off x="471340" y="6248400"/>
            <a:ext cx="84823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342900" indent="-342900" eaLnBrk="1" hangingPunct="1">
              <a:buFont typeface="Arial" panose="020B0604020202020204" pitchFamily="34" charset="0"/>
              <a:buChar char="•"/>
              <a:defRPr/>
            </a:pPr>
            <a:r>
              <a:rPr lang="zh-CN" altLang="en-US" b="0" dirty="0">
                <a:solidFill>
                  <a:srgbClr val="FF0000"/>
                </a:solidFill>
                <a:latin typeface="微软雅黑" panose="020B0503020204020204" pitchFamily="34" charset="-122"/>
                <a:ea typeface="微软雅黑" panose="020B0503020204020204" pitchFamily="34" charset="-122"/>
              </a:rPr>
              <a:t>与单周期设计相比，所需要的控制信号完全相同！</a:t>
            </a:r>
            <a:endParaRPr lang="en-US" b="0"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4"/>
          </p:nvPr>
        </p:nvSpPr>
        <p:spPr/>
        <p:txBody>
          <a:bodyPr/>
          <a:lstStyle/>
          <a:p>
            <a:fld id="{EB9224A2-87F1-4916-BEAB-472D0D37C46F}" type="slidenum">
              <a:rPr lang="en-US" altLang="en-US" smtClean="0"/>
              <a:pPr/>
              <a:t>24</a:t>
            </a:fld>
            <a:endParaRPr lang="en-US" altLang="en-US"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zh-CN" altLang="en-US" dirty="0"/>
              <a:t>流水线下控制信号的处理</a:t>
            </a:r>
            <a:endParaRPr lang="en-US" altLang="zh-CN" dirty="0"/>
          </a:p>
        </p:txBody>
      </p:sp>
      <p:sp>
        <p:nvSpPr>
          <p:cNvPr id="3" name="Content Placeholder 2"/>
          <p:cNvSpPr>
            <a:spLocks noGrp="1"/>
          </p:cNvSpPr>
          <p:nvPr>
            <p:ph idx="1"/>
          </p:nvPr>
        </p:nvSpPr>
        <p:spPr>
          <a:xfrm>
            <a:off x="466627" y="1095865"/>
            <a:ext cx="8229600" cy="5334000"/>
          </a:xfrm>
        </p:spPr>
        <p:txBody>
          <a:bodyPr rtlCol="0">
            <a:normAutofit fontScale="70000" lnSpcReduction="20000"/>
          </a:bodyPr>
          <a:lstStyle/>
          <a:p>
            <a:pPr eaLnBrk="1" fontAlgn="auto" hangingPunct="1">
              <a:lnSpc>
                <a:spcPct val="120000"/>
              </a:lnSpc>
              <a:spcAft>
                <a:spcPts val="0"/>
              </a:spcAft>
              <a:buFont typeface="Arial" panose="020B0604020202020204" pitchFamily="34" charset="0"/>
              <a:buChar char="•"/>
              <a:defRPr/>
            </a:pPr>
            <a:r>
              <a:rPr lang="zh-CN" altLang="en-US" dirty="0"/>
              <a:t>对于一条给定的指令来说</a:t>
            </a:r>
            <a:endParaRPr lang="en-US" altLang="zh-CN" dirty="0"/>
          </a:p>
          <a:p>
            <a:pPr lvl="1" eaLnBrk="1" fontAlgn="auto" hangingPunct="1">
              <a:lnSpc>
                <a:spcPct val="120000"/>
              </a:lnSpc>
              <a:spcAft>
                <a:spcPts val="0"/>
              </a:spcAft>
              <a:buFont typeface="Arial" panose="020B0604020202020204" pitchFamily="34" charset="0"/>
              <a:buChar char="–"/>
              <a:defRPr/>
            </a:pPr>
            <a:r>
              <a:rPr lang="zh-CN" altLang="en-US" sz="2000" dirty="0"/>
              <a:t>与单周期设计的控制信号相同</a:t>
            </a:r>
            <a:endParaRPr lang="en-US" altLang="zh-CN" sz="2000" dirty="0"/>
          </a:p>
          <a:p>
            <a:pPr lvl="1" eaLnBrk="1" fontAlgn="auto" hangingPunct="1">
              <a:lnSpc>
                <a:spcPct val="120000"/>
              </a:lnSpc>
              <a:spcAft>
                <a:spcPts val="0"/>
              </a:spcAft>
              <a:buFont typeface="Arial" panose="020B0604020202020204" pitchFamily="34" charset="0"/>
              <a:buChar char="–"/>
              <a:defRPr/>
            </a:pPr>
            <a:r>
              <a:rPr lang="zh-CN" altLang="en-US" sz="2000" b="1" dirty="0"/>
              <a:t>但是，这些控制信号在不同的流水段（不同周期）使用</a:t>
            </a:r>
            <a:endParaRPr lang="en-US" altLang="zh-CN" sz="2000" b="1" dirty="0"/>
          </a:p>
          <a:p>
            <a:pPr lvl="1" eaLnBrk="1" fontAlgn="auto" hangingPunct="1">
              <a:lnSpc>
                <a:spcPct val="120000"/>
              </a:lnSpc>
              <a:spcAft>
                <a:spcPts val="0"/>
              </a:spcAft>
              <a:buFont typeface="Symbol" pitchFamily="18" charset="2"/>
              <a:buChar char="Þ"/>
              <a:defRPr/>
            </a:pPr>
            <a:r>
              <a:rPr lang="zh-CN" altLang="en-US" sz="2000" dirty="0">
                <a:solidFill>
                  <a:srgbClr val="0000FF"/>
                </a:solidFill>
                <a:sym typeface="Symbol" pitchFamily="18" charset="2"/>
              </a:rPr>
              <a:t>方法</a:t>
            </a:r>
            <a:r>
              <a:rPr lang="en-US" altLang="zh-CN" sz="2000" dirty="0">
                <a:solidFill>
                  <a:srgbClr val="0000FF"/>
                </a:solidFill>
                <a:sym typeface="Symbol" pitchFamily="18" charset="2"/>
              </a:rPr>
              <a:t>1: </a:t>
            </a:r>
            <a:r>
              <a:rPr lang="zh-CN" altLang="en-US" sz="2000" dirty="0">
                <a:solidFill>
                  <a:srgbClr val="0000FF"/>
                </a:solidFill>
                <a:sym typeface="Symbol" pitchFamily="18" charset="2"/>
              </a:rPr>
              <a:t>像单周期一样一次译码</a:t>
            </a:r>
            <a:r>
              <a:rPr lang="zh-CN" altLang="en-US" sz="2000" dirty="0" smtClean="0">
                <a:solidFill>
                  <a:srgbClr val="0000FF"/>
                </a:solidFill>
                <a:sym typeface="Symbol" pitchFamily="18" charset="2"/>
              </a:rPr>
              <a:t>生成</a:t>
            </a:r>
            <a:r>
              <a:rPr lang="zh-CN" altLang="en-US" sz="2000" b="1" dirty="0" smtClean="0">
                <a:solidFill>
                  <a:srgbClr val="FF0000"/>
                </a:solidFill>
                <a:sym typeface="Symbol" pitchFamily="18" charset="2"/>
              </a:rPr>
              <a:t>大部分</a:t>
            </a:r>
            <a:r>
              <a:rPr lang="zh-CN" altLang="en-US" sz="2000" dirty="0" smtClean="0">
                <a:solidFill>
                  <a:srgbClr val="0000FF"/>
                </a:solidFill>
                <a:sym typeface="Symbol" pitchFamily="18" charset="2"/>
              </a:rPr>
              <a:t>控制信号</a:t>
            </a:r>
            <a:r>
              <a:rPr lang="zh-CN" altLang="en-US" sz="2000" dirty="0">
                <a:solidFill>
                  <a:srgbClr val="0000FF"/>
                </a:solidFill>
                <a:sym typeface="Symbol" pitchFamily="18" charset="2"/>
              </a:rPr>
              <a:t>，然后将信号逐级缓冲直到被使用；</a:t>
            </a:r>
            <a:endParaRPr lang="en-US" altLang="zh-CN" sz="2000" dirty="0">
              <a:solidFill>
                <a:srgbClr val="0000FF"/>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sz="2000" dirty="0">
              <a:solidFill>
                <a:srgbClr val="0000FF"/>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dirty="0">
              <a:solidFill>
                <a:schemeClr val="bg2"/>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dirty="0">
              <a:solidFill>
                <a:schemeClr val="bg2"/>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dirty="0">
              <a:solidFill>
                <a:schemeClr val="bg2"/>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dirty="0">
              <a:solidFill>
                <a:schemeClr val="bg2"/>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dirty="0">
              <a:solidFill>
                <a:schemeClr val="bg2"/>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dirty="0">
              <a:solidFill>
                <a:schemeClr val="bg2"/>
              </a:solidFill>
              <a:sym typeface="Symbol" pitchFamily="18" charset="2"/>
            </a:endParaRPr>
          </a:p>
          <a:p>
            <a:pPr lvl="1" eaLnBrk="1" fontAlgn="auto" hangingPunct="1">
              <a:lnSpc>
                <a:spcPct val="120000"/>
              </a:lnSpc>
              <a:spcAft>
                <a:spcPts val="0"/>
              </a:spcAft>
              <a:buFontTx/>
              <a:buNone/>
              <a:defRPr/>
            </a:pPr>
            <a:endParaRPr lang="en-US" altLang="zh-CN" dirty="0">
              <a:solidFill>
                <a:schemeClr val="bg2"/>
              </a:solidFill>
              <a:sym typeface="Symbol" pitchFamily="18" charset="2"/>
            </a:endParaRPr>
          </a:p>
          <a:p>
            <a:pPr lvl="1" eaLnBrk="1" fontAlgn="auto" hangingPunct="1">
              <a:lnSpc>
                <a:spcPct val="120000"/>
              </a:lnSpc>
              <a:spcAft>
                <a:spcPts val="0"/>
              </a:spcAft>
              <a:buFontTx/>
              <a:buNone/>
              <a:defRPr/>
            </a:pPr>
            <a:endParaRPr lang="en-US" altLang="zh-CN" dirty="0">
              <a:solidFill>
                <a:schemeClr val="bg2"/>
              </a:solidFill>
              <a:sym typeface="Symbol" pitchFamily="18" charset="2"/>
            </a:endParaRPr>
          </a:p>
          <a:p>
            <a:pPr lvl="1" eaLnBrk="1" fontAlgn="auto" hangingPunct="1">
              <a:lnSpc>
                <a:spcPct val="120000"/>
              </a:lnSpc>
              <a:spcAft>
                <a:spcPts val="0"/>
              </a:spcAft>
              <a:buFont typeface="Symbol" pitchFamily="18" charset="2"/>
              <a:buChar char="Þ"/>
              <a:defRPr/>
            </a:pPr>
            <a:r>
              <a:rPr lang="zh-CN" altLang="en-US" sz="2000" dirty="0">
                <a:solidFill>
                  <a:srgbClr val="0000FF"/>
                </a:solidFill>
                <a:sym typeface="Symbol" pitchFamily="18" charset="2"/>
              </a:rPr>
              <a:t>方法</a:t>
            </a:r>
            <a:r>
              <a:rPr lang="en-US" altLang="zh-CN" sz="2000" dirty="0">
                <a:solidFill>
                  <a:srgbClr val="0000FF"/>
                </a:solidFill>
                <a:sym typeface="Symbol" pitchFamily="18" charset="2"/>
              </a:rPr>
              <a:t>2: </a:t>
            </a:r>
            <a:r>
              <a:rPr lang="zh-CN" altLang="en-US" sz="2000" dirty="0">
                <a:solidFill>
                  <a:srgbClr val="0000FF"/>
                </a:solidFill>
                <a:sym typeface="Symbol" pitchFamily="18" charset="2"/>
              </a:rPr>
              <a:t>将指令中与控制信号的生成有关的域沿着流水线往下传，在需要的时候进行相应的译码工作，来产生控制信号</a:t>
            </a:r>
            <a:r>
              <a:rPr lang="en-US" altLang="zh-CN" sz="2000" dirty="0">
                <a:sym typeface="Symbol" pitchFamily="18" charset="2"/>
              </a:rPr>
              <a:t>	</a:t>
            </a:r>
            <a:r>
              <a:rPr lang="zh-CN" altLang="en-US" sz="2000" dirty="0">
                <a:sym typeface="Symbol" pitchFamily="18" charset="2"/>
              </a:rPr>
              <a:t>。</a:t>
            </a:r>
            <a:r>
              <a:rPr lang="en-US" altLang="zh-CN" sz="2000" dirty="0">
                <a:sym typeface="Symbol" pitchFamily="18" charset="2"/>
              </a:rPr>
              <a:t>					</a:t>
            </a:r>
            <a:r>
              <a:rPr lang="en-US" altLang="zh-CN" dirty="0">
                <a:sym typeface="Symbol" pitchFamily="18" charset="2"/>
              </a:rPr>
              <a:t>          </a:t>
            </a:r>
          </a:p>
          <a:p>
            <a:pPr marL="457200" lvl="1" indent="0" eaLnBrk="1" fontAlgn="auto" hangingPunct="1">
              <a:lnSpc>
                <a:spcPct val="120000"/>
              </a:lnSpc>
              <a:spcAft>
                <a:spcPts val="0"/>
              </a:spcAft>
              <a:buNone/>
              <a:defRPr/>
            </a:pPr>
            <a:endParaRPr lang="en-US" altLang="zh-CN" dirty="0">
              <a:solidFill>
                <a:srgbClr val="FF0000"/>
              </a:solidFill>
              <a:sym typeface="Symbol" pitchFamily="18" charset="2"/>
            </a:endParaRPr>
          </a:p>
          <a:p>
            <a:pPr lvl="1" eaLnBrk="1" fontAlgn="auto" hangingPunct="1">
              <a:lnSpc>
                <a:spcPct val="120000"/>
              </a:lnSpc>
              <a:spcAft>
                <a:spcPts val="0"/>
              </a:spcAft>
              <a:buFont typeface="Arial" panose="020B0604020202020204" pitchFamily="34" charset="0"/>
              <a:buChar char="–"/>
              <a:defRPr/>
            </a:pPr>
            <a:r>
              <a:rPr lang="zh-CN" altLang="en-US" sz="2000" dirty="0">
                <a:solidFill>
                  <a:srgbClr val="FF0000"/>
                </a:solidFill>
                <a:sym typeface="Symbol" pitchFamily="18" charset="2"/>
              </a:rPr>
              <a:t>哪一种方法更好呢</a:t>
            </a:r>
            <a:r>
              <a:rPr lang="en-US" altLang="zh-CN" sz="2000" dirty="0">
                <a:solidFill>
                  <a:srgbClr val="FF0000"/>
                </a:solidFill>
                <a:sym typeface="Symbol" pitchFamily="18" charset="2"/>
              </a:rPr>
              <a:t>?</a:t>
            </a:r>
          </a:p>
          <a:p>
            <a:pPr eaLnBrk="1" fontAlgn="auto" hangingPunct="1">
              <a:lnSpc>
                <a:spcPct val="120000"/>
              </a:lnSpc>
              <a:spcAft>
                <a:spcPts val="0"/>
              </a:spcAft>
              <a:buFont typeface="Arial" panose="020B0604020202020204" pitchFamily="34" charset="0"/>
              <a:buChar char="•"/>
              <a:defRPr/>
            </a:pPr>
            <a:endParaRPr lang="en-US" altLang="zh-CN" sz="2000" dirty="0"/>
          </a:p>
        </p:txBody>
      </p:sp>
      <p:pic>
        <p:nvPicPr>
          <p:cNvPr id="5" name="Picture 4" descr="F06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3192" y="2268718"/>
            <a:ext cx="5562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5246B6FB-A31D-4D5F-B60B-9767F77E0338}"/>
              </a:ext>
            </a:extLst>
          </p:cNvPr>
          <p:cNvPicPr>
            <a:picLocks noChangeAspect="1"/>
          </p:cNvPicPr>
          <p:nvPr/>
        </p:nvPicPr>
        <p:blipFill>
          <a:blip r:embed="rId3"/>
          <a:stretch>
            <a:fillRect/>
          </a:stretch>
        </p:blipFill>
        <p:spPr>
          <a:xfrm>
            <a:off x="4572000" y="1991024"/>
            <a:ext cx="4409524" cy="4780952"/>
          </a:xfrm>
          <a:prstGeom prst="rect">
            <a:avLst/>
          </a:prstGeom>
        </p:spPr>
      </p:pic>
      <p:sp>
        <p:nvSpPr>
          <p:cNvPr id="7" name="灯片编号占位符 6"/>
          <p:cNvSpPr>
            <a:spLocks noGrp="1"/>
          </p:cNvSpPr>
          <p:nvPr>
            <p:ph type="sldNum" sz="quarter" idx="4"/>
          </p:nvPr>
        </p:nvSpPr>
        <p:spPr/>
        <p:txBody>
          <a:bodyPr/>
          <a:lstStyle/>
          <a:p>
            <a:fld id="{EB9224A2-87F1-4916-BEAB-472D0D37C46F}" type="slidenum">
              <a:rPr lang="en-US" altLang="en-US" smtClean="0"/>
              <a:pPr/>
              <a:t>25</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zh-CN" altLang="en-US" dirty="0"/>
              <a:t>流水化的控制信号</a:t>
            </a:r>
            <a:endParaRPr lang="en-US" altLang="zh-CN" dirty="0"/>
          </a:p>
        </p:txBody>
      </p:sp>
      <p:pic>
        <p:nvPicPr>
          <p:cNvPr id="21507" name="Picture 3" descr="F06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346" y="972746"/>
            <a:ext cx="8382000"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4"/>
          <p:cNvSpPr>
            <a:spLocks/>
          </p:cNvSpPr>
          <p:nvPr/>
        </p:nvSpPr>
        <p:spPr bwMode="auto">
          <a:xfrm>
            <a:off x="3541909" y="1328346"/>
            <a:ext cx="4872037" cy="2276475"/>
          </a:xfrm>
          <a:custGeom>
            <a:avLst/>
            <a:gdLst>
              <a:gd name="T0" fmla="*/ 2147483647 w 3069"/>
              <a:gd name="T1" fmla="*/ 2147483647 h 1434"/>
              <a:gd name="T2" fmla="*/ 2147483647 w 3069"/>
              <a:gd name="T3" fmla="*/ 2147483647 h 1434"/>
              <a:gd name="T4" fmla="*/ 2147483647 w 3069"/>
              <a:gd name="T5" fmla="*/ 2147483647 h 1434"/>
              <a:gd name="T6" fmla="*/ 2147483647 w 3069"/>
              <a:gd name="T7" fmla="*/ 2147483647 h 1434"/>
              <a:gd name="T8" fmla="*/ 2147483647 w 3069"/>
              <a:gd name="T9" fmla="*/ 2147483647 h 1434"/>
              <a:gd name="T10" fmla="*/ 2147483647 w 3069"/>
              <a:gd name="T11" fmla="*/ 2147483647 h 1434"/>
              <a:gd name="T12" fmla="*/ 2147483647 w 3069"/>
              <a:gd name="T13" fmla="*/ 0 h 1434"/>
              <a:gd name="T14" fmla="*/ 0 w 3069"/>
              <a:gd name="T15" fmla="*/ 2147483647 h 1434"/>
              <a:gd name="T16" fmla="*/ 0 w 3069"/>
              <a:gd name="T17" fmla="*/ 2147483647 h 14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69"/>
              <a:gd name="T28" fmla="*/ 0 h 1434"/>
              <a:gd name="T29" fmla="*/ 3069 w 3069"/>
              <a:gd name="T30" fmla="*/ 1434 h 14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69" h="1434">
                <a:moveTo>
                  <a:pt x="291" y="259"/>
                </a:moveTo>
                <a:lnTo>
                  <a:pt x="1605" y="259"/>
                </a:lnTo>
                <a:lnTo>
                  <a:pt x="1601" y="463"/>
                </a:lnTo>
                <a:lnTo>
                  <a:pt x="2777" y="463"/>
                </a:lnTo>
                <a:lnTo>
                  <a:pt x="2777" y="635"/>
                </a:lnTo>
                <a:lnTo>
                  <a:pt x="3069" y="627"/>
                </a:lnTo>
                <a:lnTo>
                  <a:pt x="3066" y="0"/>
                </a:lnTo>
                <a:lnTo>
                  <a:pt x="0" y="6"/>
                </a:lnTo>
                <a:lnTo>
                  <a:pt x="0" y="1434"/>
                </a:lnTo>
              </a:path>
            </a:pathLst>
          </a:custGeom>
          <a:noFill/>
          <a:ln w="76200">
            <a:solidFill>
              <a:srgbClr val="FC0128">
                <a:alpha val="56078"/>
              </a:srgbClr>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 name="灯片编号占位符 3"/>
          <p:cNvSpPr>
            <a:spLocks noGrp="1"/>
          </p:cNvSpPr>
          <p:nvPr>
            <p:ph type="sldNum" sz="quarter" idx="4"/>
          </p:nvPr>
        </p:nvSpPr>
        <p:spPr/>
        <p:txBody>
          <a:bodyPr/>
          <a:lstStyle/>
          <a:p>
            <a:fld id="{EB9224A2-87F1-4916-BEAB-472D0D37C46F}" type="slidenum">
              <a:rPr lang="en-US" altLang="en-US" smtClean="0"/>
              <a:pPr/>
              <a:t>26</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3046988"/>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solidFill>
                  <a:prstClr val="black"/>
                </a:solidFill>
                <a:latin typeface="微软雅黑" panose="020B0503020204020204" pitchFamily="34" charset="-122"/>
                <a:ea typeface="微软雅黑" panose="020B0503020204020204" pitchFamily="34" charset="-122"/>
                <a:cs typeface="Calibri" panose="020F0502020204030204"/>
              </a:rPr>
              <a:t>指令流水线简介</a:t>
            </a:r>
            <a:endParaRPr sz="2800" b="0" spc="-60" dirty="0">
              <a:solidFill>
                <a:prstClr val="black"/>
              </a:solidFill>
              <a:latin typeface="微软雅黑" panose="020B0503020204020204" pitchFamily="34" charset="-122"/>
              <a:ea typeface="微软雅黑" panose="020B0503020204020204" pitchFamily="34" charset="-122"/>
              <a:cs typeface="Calibri" panose="020F0502020204030204"/>
            </a:endParaRPr>
          </a:p>
          <a:p>
            <a:pPr marL="346710" marR="0" lvl="0" indent="-334010" algn="l" defTabSz="914400" rtl="0" eaLnBrk="0" fontAlgn="base" latin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defRPr/>
            </a:pPr>
            <a:r>
              <a:rPr kumimoji="0" lang="en-US" altLang="zh-CN" sz="2800" b="0" i="0" u="none" strike="noStrike" kern="1200" cap="none" spc="-6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MIPS</a:t>
            </a:r>
            <a:r>
              <a:rPr kumimoji="0" lang="zh-CN" altLang="en-US" sz="2800" b="0" i="0" u="none" strike="noStrike" kern="1200" cap="none" spc="-6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的流水处理</a:t>
            </a:r>
            <a:endParaRPr kumimoji="0" lang="en-US" altLang="zh-CN" sz="2800" b="0" i="0" u="none" strike="noStrike" kern="1200" cap="none" spc="-6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流水线面临的主要问题</a:t>
            </a:r>
            <a:endPar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346710" marR="0" lvl="0" indent="-334010" algn="l" defTabSz="914400" rtl="0" eaLnBrk="0" fontAlgn="base" latin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defRPr/>
            </a:pPr>
            <a:r>
              <a:rPr kumimoji="0" lang="zh-CN" altLang="en-US" sz="2800" b="0" i="0" u="none" strike="noStrike" kern="1200" cap="none" spc="-6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相关及其分析</a:t>
            </a:r>
            <a:endParaRPr kumimoji="0" sz="2800" b="0" i="0" u="none" strike="noStrike" kern="1200" cap="none" spc="-6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
        <p:nvSpPr>
          <p:cNvPr id="2" name="灯片编号占位符 1"/>
          <p:cNvSpPr>
            <a:spLocks noGrp="1"/>
          </p:cNvSpPr>
          <p:nvPr>
            <p:ph type="sldNum" sz="quarter" idx="4"/>
          </p:nvPr>
        </p:nvSpPr>
        <p:spPr/>
        <p:txBody>
          <a:bodyPr/>
          <a:lstStyle/>
          <a:p>
            <a:fld id="{EB9224A2-87F1-4916-BEAB-472D0D37C46F}" type="slidenum">
              <a:rPr lang="en-US" altLang="en-US" smtClean="0"/>
              <a:pPr/>
              <a:t>27</a:t>
            </a:fld>
            <a:endParaRPr lang="en-US" altLang="en-US" dirty="0"/>
          </a:p>
        </p:txBody>
      </p:sp>
    </p:spTree>
    <p:extLst>
      <p:ext uri="{BB962C8B-B14F-4D97-AF65-F5344CB8AC3E}">
        <p14:creationId xmlns:p14="http://schemas.microsoft.com/office/powerpoint/2010/main" val="444925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340" y="986543"/>
            <a:ext cx="8691513" cy="5651500"/>
          </a:xfrm>
        </p:spPr>
        <p:txBody>
          <a:bodyPr rtlCol="0">
            <a:normAutofit fontScale="77500" lnSpcReduction="20000"/>
          </a:bodyPr>
          <a:lstStyle/>
          <a:p>
            <a:pPr eaLnBrk="1" fontAlgn="auto" hangingPunct="1">
              <a:lnSpc>
                <a:spcPct val="110000"/>
              </a:lnSpc>
              <a:spcBef>
                <a:spcPts val="600"/>
              </a:spcBef>
              <a:spcAft>
                <a:spcPts val="600"/>
              </a:spcAft>
              <a:buFont typeface="Arial" panose="020B0604020202020204" pitchFamily="34" charset="0"/>
              <a:buChar char="•"/>
              <a:defRPr/>
            </a:pPr>
            <a:r>
              <a:rPr lang="zh-CN" altLang="en-US" sz="3100" dirty="0">
                <a:solidFill>
                  <a:schemeClr val="tx1">
                    <a:lumMod val="95000"/>
                    <a:lumOff val="5000"/>
                  </a:schemeClr>
                </a:solidFill>
              </a:rPr>
              <a:t>相同的操作</a:t>
            </a:r>
            <a:r>
              <a:rPr lang="en-US" altLang="zh-CN" sz="3100" dirty="0">
                <a:solidFill>
                  <a:schemeClr val="tx1">
                    <a:lumMod val="95000"/>
                    <a:lumOff val="5000"/>
                  </a:schemeClr>
                </a:solidFill>
              </a:rPr>
              <a:t>... </a:t>
            </a:r>
            <a:r>
              <a:rPr lang="zh-CN" altLang="en-US" sz="3100" dirty="0">
                <a:solidFill>
                  <a:schemeClr val="tx1">
                    <a:lumMod val="95000"/>
                    <a:lumOff val="5000"/>
                  </a:schemeClr>
                </a:solidFill>
              </a:rPr>
              <a:t>并不是</a:t>
            </a:r>
            <a:r>
              <a:rPr lang="en-US" altLang="zh-CN" sz="3100" dirty="0">
                <a:solidFill>
                  <a:schemeClr val="tx1">
                    <a:lumMod val="95000"/>
                    <a:lumOff val="5000"/>
                  </a:schemeClr>
                </a:solidFill>
              </a:rPr>
              <a:t>! </a:t>
            </a:r>
          </a:p>
          <a:p>
            <a:pPr eaLnBrk="1" fontAlgn="auto" hangingPunct="1">
              <a:lnSpc>
                <a:spcPct val="110000"/>
              </a:lnSpc>
              <a:spcBef>
                <a:spcPts val="600"/>
              </a:spcBef>
              <a:spcAft>
                <a:spcPts val="600"/>
              </a:spcAft>
              <a:buFont typeface="Wingdings" pitchFamily="2" charset="2"/>
              <a:buNone/>
              <a:defRPr/>
            </a:pPr>
            <a:r>
              <a:rPr lang="en-US" altLang="zh-CN" sz="2800" dirty="0">
                <a:solidFill>
                  <a:srgbClr val="FF0000"/>
                </a:solidFill>
                <a:sym typeface="Symbol" pitchFamily="18" charset="2"/>
              </a:rPr>
              <a:t>	  </a:t>
            </a:r>
            <a:r>
              <a:rPr lang="en-US" altLang="zh-CN" dirty="0">
                <a:solidFill>
                  <a:srgbClr val="FF0000"/>
                </a:solidFill>
                <a:sym typeface="Symbol" pitchFamily="18" charset="2"/>
              </a:rPr>
              <a:t></a:t>
            </a:r>
            <a:r>
              <a:rPr lang="en-US" altLang="zh-CN" dirty="0">
                <a:solidFill>
                  <a:srgbClr val="FF0000"/>
                </a:solidFill>
              </a:rPr>
              <a:t> </a:t>
            </a:r>
            <a:r>
              <a:rPr lang="zh-CN" altLang="en-US" sz="2600" dirty="0">
                <a:solidFill>
                  <a:srgbClr val="FF0000"/>
                </a:solidFill>
              </a:rPr>
              <a:t>各不相同的指令</a:t>
            </a:r>
            <a:r>
              <a:rPr lang="en-US" altLang="zh-CN" sz="2600" dirty="0">
                <a:solidFill>
                  <a:srgbClr val="FF0000"/>
                </a:solidFill>
                <a:sym typeface="Wingdings" pitchFamily="2" charset="2"/>
              </a:rPr>
              <a:t> </a:t>
            </a:r>
            <a:r>
              <a:rPr lang="zh-CN" altLang="en-US" sz="2600" dirty="0">
                <a:solidFill>
                  <a:srgbClr val="FF0000"/>
                </a:solidFill>
              </a:rPr>
              <a:t>并不是总需要经过所有流水段</a:t>
            </a:r>
            <a:endParaRPr lang="en-US" altLang="zh-CN" sz="2600" dirty="0">
              <a:solidFill>
                <a:srgbClr val="FF0000"/>
              </a:solidFill>
            </a:endParaRPr>
          </a:p>
          <a:p>
            <a:pPr marL="669925" lvl="2" indent="0" eaLnBrk="1" fontAlgn="auto" hangingPunct="1">
              <a:lnSpc>
                <a:spcPct val="110000"/>
              </a:lnSpc>
              <a:spcBef>
                <a:spcPts val="600"/>
              </a:spcBef>
              <a:spcAft>
                <a:spcPts val="600"/>
              </a:spcAft>
              <a:buFont typeface="Wingdings" pitchFamily="2" charset="2"/>
              <a:buNone/>
              <a:defRPr/>
            </a:pPr>
            <a:r>
              <a:rPr lang="zh-CN" altLang="en-US" sz="2300" dirty="0"/>
              <a:t>强制所有的指令沿着相同的流水段进行处理</a:t>
            </a:r>
            <a:endParaRPr lang="en-US" altLang="zh-CN" sz="2300" dirty="0"/>
          </a:p>
          <a:p>
            <a:pPr marL="669925" lvl="2" indent="0" eaLnBrk="1" fontAlgn="auto" hangingPunct="1">
              <a:lnSpc>
                <a:spcPct val="110000"/>
              </a:lnSpc>
              <a:spcBef>
                <a:spcPts val="600"/>
              </a:spcBef>
              <a:spcAft>
                <a:spcPts val="600"/>
              </a:spcAft>
              <a:buFont typeface="Wingdings" pitchFamily="2" charset="2"/>
              <a:buNone/>
              <a:defRPr/>
            </a:pPr>
            <a:r>
              <a:rPr lang="en-US" altLang="zh-CN" dirty="0">
                <a:solidFill>
                  <a:srgbClr val="660066"/>
                </a:solidFill>
                <a:sym typeface="Wingdings" pitchFamily="2" charset="2"/>
              </a:rPr>
              <a:t> </a:t>
            </a:r>
            <a:r>
              <a:rPr lang="zh-CN" altLang="en-US" sz="2300" dirty="0">
                <a:solidFill>
                  <a:srgbClr val="00B0F0"/>
                </a:solidFill>
              </a:rPr>
              <a:t>可能会导致外部碎片 </a:t>
            </a:r>
            <a:r>
              <a:rPr lang="en-US" altLang="zh-CN" sz="2300" dirty="0"/>
              <a:t>(</a:t>
            </a:r>
            <a:r>
              <a:rPr lang="zh-CN" altLang="en-US" sz="2300" dirty="0"/>
              <a:t>对某些指令的处理，某些流水段处于空闲状态</a:t>
            </a:r>
            <a:r>
              <a:rPr lang="en-US" altLang="zh-CN" sz="2300" dirty="0"/>
              <a:t>)</a:t>
            </a:r>
          </a:p>
          <a:p>
            <a:pPr eaLnBrk="1" fontAlgn="auto" hangingPunct="1">
              <a:lnSpc>
                <a:spcPct val="110000"/>
              </a:lnSpc>
              <a:spcBef>
                <a:spcPts val="600"/>
              </a:spcBef>
              <a:spcAft>
                <a:spcPts val="600"/>
              </a:spcAft>
              <a:buFont typeface="Arial" panose="020B0604020202020204" pitchFamily="34" charset="0"/>
              <a:buChar char="•"/>
              <a:defRPr/>
            </a:pPr>
            <a:r>
              <a:rPr lang="zh-CN" altLang="en-US" sz="3100" dirty="0">
                <a:solidFill>
                  <a:schemeClr val="tx1">
                    <a:lumMod val="95000"/>
                    <a:lumOff val="5000"/>
                  </a:schemeClr>
                </a:solidFill>
              </a:rPr>
              <a:t>均匀的子操作</a:t>
            </a:r>
            <a:r>
              <a:rPr lang="en-US" altLang="zh-CN" sz="3100" dirty="0">
                <a:solidFill>
                  <a:schemeClr val="tx1">
                    <a:lumMod val="95000"/>
                    <a:lumOff val="5000"/>
                  </a:schemeClr>
                </a:solidFill>
              </a:rPr>
              <a:t>...  </a:t>
            </a:r>
            <a:r>
              <a:rPr lang="zh-CN" altLang="en-US" sz="3100" dirty="0">
                <a:solidFill>
                  <a:schemeClr val="tx1">
                    <a:lumMod val="95000"/>
                    <a:lumOff val="5000"/>
                  </a:schemeClr>
                </a:solidFill>
              </a:rPr>
              <a:t>并不是</a:t>
            </a:r>
            <a:r>
              <a:rPr lang="en-US" altLang="zh-CN" sz="3100" dirty="0">
                <a:solidFill>
                  <a:schemeClr val="tx1">
                    <a:lumMod val="95000"/>
                    <a:lumOff val="5000"/>
                  </a:schemeClr>
                </a:solidFill>
              </a:rPr>
              <a:t>! </a:t>
            </a:r>
          </a:p>
          <a:p>
            <a:pPr eaLnBrk="1" fontAlgn="auto" hangingPunct="1">
              <a:lnSpc>
                <a:spcPct val="110000"/>
              </a:lnSpc>
              <a:spcBef>
                <a:spcPts val="600"/>
              </a:spcBef>
              <a:spcAft>
                <a:spcPts val="600"/>
              </a:spcAft>
              <a:buFont typeface="Wingdings" pitchFamily="2" charset="2"/>
              <a:buNone/>
              <a:defRPr/>
            </a:pPr>
            <a:r>
              <a:rPr lang="en-US" altLang="zh-CN" sz="2800" dirty="0">
                <a:solidFill>
                  <a:srgbClr val="FF0000"/>
                </a:solidFill>
                <a:sym typeface="Symbol" pitchFamily="18" charset="2"/>
              </a:rPr>
              <a:t>	  </a:t>
            </a:r>
            <a:r>
              <a:rPr lang="en-US" altLang="zh-CN" dirty="0">
                <a:solidFill>
                  <a:srgbClr val="FF0000"/>
                </a:solidFill>
                <a:sym typeface="Symbol" pitchFamily="18" charset="2"/>
              </a:rPr>
              <a:t></a:t>
            </a:r>
            <a:r>
              <a:rPr lang="en-US" altLang="zh-CN" dirty="0">
                <a:solidFill>
                  <a:srgbClr val="FF0000"/>
                </a:solidFill>
              </a:rPr>
              <a:t> </a:t>
            </a:r>
            <a:r>
              <a:rPr lang="zh-CN" altLang="en-US" sz="2600" dirty="0">
                <a:solidFill>
                  <a:srgbClr val="FF0000"/>
                </a:solidFill>
              </a:rPr>
              <a:t>不同的流水段</a:t>
            </a:r>
            <a:r>
              <a:rPr lang="en-US" altLang="zh-CN" sz="2600" dirty="0">
                <a:solidFill>
                  <a:srgbClr val="FF0000"/>
                </a:solidFill>
                <a:sym typeface="Wingdings" pitchFamily="2" charset="2"/>
              </a:rPr>
              <a:t> </a:t>
            </a:r>
            <a:r>
              <a:rPr lang="zh-CN" altLang="en-US" sz="2600" dirty="0">
                <a:solidFill>
                  <a:srgbClr val="FF0000"/>
                </a:solidFill>
                <a:sym typeface="Wingdings" pitchFamily="2" charset="2"/>
              </a:rPr>
              <a:t>所需要的延迟并不是完全相同的</a:t>
            </a:r>
            <a:endParaRPr lang="en-US" altLang="zh-CN" sz="2600" dirty="0">
              <a:solidFill>
                <a:srgbClr val="FF0000"/>
              </a:solidFill>
              <a:sym typeface="Wingdings" pitchFamily="2" charset="2"/>
            </a:endParaRPr>
          </a:p>
          <a:p>
            <a:pPr marL="669925" lvl="2" indent="0" eaLnBrk="1" fontAlgn="auto" hangingPunct="1">
              <a:lnSpc>
                <a:spcPct val="110000"/>
              </a:lnSpc>
              <a:spcBef>
                <a:spcPts val="600"/>
              </a:spcBef>
              <a:spcAft>
                <a:spcPts val="600"/>
              </a:spcAft>
              <a:buNone/>
              <a:defRPr/>
            </a:pPr>
            <a:r>
              <a:rPr lang="zh-CN" altLang="en-US" sz="2300" dirty="0">
                <a:sym typeface="Wingdings" pitchFamily="2" charset="2"/>
              </a:rPr>
              <a:t>每个流水段需要相同的时钟来进行控制</a:t>
            </a:r>
            <a:endParaRPr lang="en-US" altLang="zh-CN" sz="2300" dirty="0"/>
          </a:p>
          <a:p>
            <a:pPr marL="669925" lvl="2" indent="0" eaLnBrk="1" fontAlgn="auto" hangingPunct="1">
              <a:lnSpc>
                <a:spcPct val="110000"/>
              </a:lnSpc>
              <a:spcBef>
                <a:spcPts val="600"/>
              </a:spcBef>
              <a:spcAft>
                <a:spcPts val="600"/>
              </a:spcAft>
              <a:buFontTx/>
              <a:buNone/>
              <a:defRPr/>
            </a:pPr>
            <a:r>
              <a:rPr lang="en-US" altLang="zh-CN" dirty="0">
                <a:solidFill>
                  <a:srgbClr val="660066"/>
                </a:solidFill>
                <a:sym typeface="Wingdings" pitchFamily="2" charset="2"/>
              </a:rPr>
              <a:t> </a:t>
            </a:r>
            <a:r>
              <a:rPr lang="zh-CN" altLang="en-US" sz="2300" dirty="0">
                <a:solidFill>
                  <a:srgbClr val="00B0F0"/>
                </a:solidFill>
              </a:rPr>
              <a:t>可能会导致内部碎片 </a:t>
            </a:r>
            <a:r>
              <a:rPr lang="en-US" altLang="zh-CN" sz="2300" dirty="0"/>
              <a:t>(</a:t>
            </a:r>
            <a:r>
              <a:rPr lang="zh-CN" altLang="en-US" sz="2300" dirty="0"/>
              <a:t>有些流水段处理很快，但是最终所反映出来的处理时间是相同的。</a:t>
            </a:r>
            <a:r>
              <a:rPr lang="en-US" altLang="zh-CN" sz="2300" dirty="0"/>
              <a:t>)</a:t>
            </a:r>
          </a:p>
          <a:p>
            <a:pPr eaLnBrk="1" fontAlgn="auto" hangingPunct="1">
              <a:lnSpc>
                <a:spcPct val="110000"/>
              </a:lnSpc>
              <a:spcBef>
                <a:spcPts val="600"/>
              </a:spcBef>
              <a:spcAft>
                <a:spcPts val="600"/>
              </a:spcAft>
              <a:buFont typeface="Arial" panose="020B0604020202020204" pitchFamily="34" charset="0"/>
              <a:buChar char="•"/>
              <a:defRPr/>
            </a:pPr>
            <a:r>
              <a:rPr lang="zh-CN" altLang="en-US" sz="3100" dirty="0">
                <a:solidFill>
                  <a:schemeClr val="tx1">
                    <a:lumMod val="95000"/>
                    <a:lumOff val="5000"/>
                  </a:schemeClr>
                </a:solidFill>
              </a:rPr>
              <a:t>相互独立的子操作</a:t>
            </a:r>
            <a:r>
              <a:rPr lang="en-US" altLang="zh-CN" sz="3100" dirty="0">
                <a:solidFill>
                  <a:schemeClr val="tx1">
                    <a:lumMod val="95000"/>
                    <a:lumOff val="5000"/>
                  </a:schemeClr>
                </a:solidFill>
              </a:rPr>
              <a:t>... </a:t>
            </a:r>
            <a:r>
              <a:rPr lang="zh-CN" altLang="en-US" sz="3100" dirty="0">
                <a:solidFill>
                  <a:schemeClr val="tx1">
                    <a:lumMod val="95000"/>
                    <a:lumOff val="5000"/>
                  </a:schemeClr>
                </a:solidFill>
              </a:rPr>
              <a:t>并不是</a:t>
            </a:r>
            <a:r>
              <a:rPr lang="en-US" altLang="zh-CN" sz="3100" dirty="0">
                <a:solidFill>
                  <a:schemeClr val="tx1">
                    <a:lumMod val="95000"/>
                    <a:lumOff val="5000"/>
                  </a:schemeClr>
                </a:solidFill>
              </a:rPr>
              <a:t>!</a:t>
            </a:r>
          </a:p>
          <a:p>
            <a:pPr eaLnBrk="1" fontAlgn="auto" hangingPunct="1">
              <a:lnSpc>
                <a:spcPct val="110000"/>
              </a:lnSpc>
              <a:spcBef>
                <a:spcPts val="600"/>
              </a:spcBef>
              <a:spcAft>
                <a:spcPts val="600"/>
              </a:spcAft>
              <a:buFont typeface="Wingdings" pitchFamily="2" charset="2"/>
              <a:buNone/>
              <a:defRPr/>
            </a:pPr>
            <a:r>
              <a:rPr lang="en-US" altLang="zh-CN" dirty="0">
                <a:solidFill>
                  <a:srgbClr val="FF0000"/>
                </a:solidFill>
              </a:rPr>
              <a:t>	  </a:t>
            </a:r>
            <a:r>
              <a:rPr lang="en-US" altLang="zh-CN" sz="2600" dirty="0">
                <a:solidFill>
                  <a:srgbClr val="FF0000"/>
                </a:solidFill>
                <a:sym typeface="Symbol" pitchFamily="18" charset="2"/>
              </a:rPr>
              <a:t></a:t>
            </a:r>
            <a:r>
              <a:rPr lang="en-US" altLang="zh-CN" sz="2600" dirty="0">
                <a:solidFill>
                  <a:srgbClr val="FF0000"/>
                </a:solidFill>
              </a:rPr>
              <a:t> </a:t>
            </a:r>
            <a:r>
              <a:rPr lang="zh-CN" altLang="en-US" sz="2600" dirty="0">
                <a:solidFill>
                  <a:srgbClr val="FF0000"/>
                </a:solidFill>
              </a:rPr>
              <a:t>指令之间并不是相互独立的</a:t>
            </a:r>
            <a:endParaRPr lang="en-US" altLang="zh-CN" sz="2600" dirty="0">
              <a:solidFill>
                <a:srgbClr val="FF0000"/>
              </a:solidFill>
            </a:endParaRPr>
          </a:p>
          <a:p>
            <a:pPr marL="669925" lvl="2" indent="0" eaLnBrk="1" fontAlgn="auto" hangingPunct="1">
              <a:lnSpc>
                <a:spcPct val="110000"/>
              </a:lnSpc>
              <a:spcBef>
                <a:spcPts val="600"/>
              </a:spcBef>
              <a:spcAft>
                <a:spcPts val="600"/>
              </a:spcAft>
              <a:buFont typeface="Wingdings" pitchFamily="2" charset="2"/>
              <a:buNone/>
              <a:defRPr/>
            </a:pPr>
            <a:r>
              <a:rPr lang="zh-CN" altLang="en-US" sz="2300" dirty="0"/>
              <a:t>需要检测并解决指令之间的依赖关系，来确保流水线产生正确的结果。</a:t>
            </a:r>
            <a:endParaRPr lang="en-US" altLang="zh-CN" sz="2300" dirty="0"/>
          </a:p>
          <a:p>
            <a:pPr marL="669925" lvl="2" indent="0" eaLnBrk="1" fontAlgn="auto" hangingPunct="1">
              <a:lnSpc>
                <a:spcPct val="110000"/>
              </a:lnSpc>
              <a:spcBef>
                <a:spcPts val="600"/>
              </a:spcBef>
              <a:spcAft>
                <a:spcPts val="600"/>
              </a:spcAft>
              <a:buFont typeface="Wingdings" pitchFamily="2" charset="2"/>
              <a:buNone/>
              <a:defRPr/>
            </a:pPr>
            <a:r>
              <a:rPr lang="en-US" altLang="zh-CN" sz="2300" dirty="0">
                <a:solidFill>
                  <a:srgbClr val="660066"/>
                </a:solidFill>
                <a:sym typeface="Wingdings" pitchFamily="2" charset="2"/>
              </a:rPr>
              <a:t> </a:t>
            </a:r>
            <a:r>
              <a:rPr lang="zh-CN" altLang="en-US" sz="2300" dirty="0">
                <a:solidFill>
                  <a:srgbClr val="00B0F0"/>
                </a:solidFill>
                <a:sym typeface="Wingdings" pitchFamily="2" charset="2"/>
              </a:rPr>
              <a:t>可能会导致流水线暂停 </a:t>
            </a:r>
            <a:r>
              <a:rPr lang="en-US" altLang="zh-CN" sz="2300" dirty="0">
                <a:sym typeface="Wingdings" pitchFamily="2" charset="2"/>
              </a:rPr>
              <a:t>(</a:t>
            </a:r>
            <a:r>
              <a:rPr lang="zh-CN" altLang="en-US" sz="2300" dirty="0">
                <a:sym typeface="Wingdings" pitchFamily="2" charset="2"/>
              </a:rPr>
              <a:t>流水线并不是一直是流动的</a:t>
            </a:r>
            <a:r>
              <a:rPr lang="en-US" altLang="zh-CN" sz="2300" dirty="0">
                <a:sym typeface="Wingdings" pitchFamily="2" charset="2"/>
              </a:rPr>
              <a:t>)</a:t>
            </a:r>
            <a:endParaRPr lang="en-US" altLang="zh-CN" sz="2300" dirty="0"/>
          </a:p>
        </p:txBody>
      </p:sp>
      <p:sp>
        <p:nvSpPr>
          <p:cNvPr id="4" name="标题 3">
            <a:extLst>
              <a:ext uri="{FF2B5EF4-FFF2-40B4-BE49-F238E27FC236}">
                <a16:creationId xmlns:a16="http://schemas.microsoft.com/office/drawing/2014/main" id="{D6284B7E-183F-40D0-830C-87D4621B8EDD}"/>
              </a:ext>
            </a:extLst>
          </p:cNvPr>
          <p:cNvSpPr>
            <a:spLocks noGrp="1"/>
          </p:cNvSpPr>
          <p:nvPr>
            <p:ph type="title"/>
          </p:nvPr>
        </p:nvSpPr>
        <p:spPr/>
        <p:txBody>
          <a:bodyPr/>
          <a:lstStyle/>
          <a:p>
            <a:r>
              <a:rPr lang="zh-CN" altLang="en-US" dirty="0"/>
              <a:t>指令流水线</a:t>
            </a:r>
            <a:r>
              <a:rPr lang="en-US" altLang="zh-CN" dirty="0"/>
              <a:t>: </a:t>
            </a:r>
            <a:r>
              <a:rPr lang="zh-CN" altLang="en-US" dirty="0"/>
              <a:t>理想照进现实</a:t>
            </a:r>
          </a:p>
        </p:txBody>
      </p:sp>
      <p:sp>
        <p:nvSpPr>
          <p:cNvPr id="6" name="灯片编号占位符 5"/>
          <p:cNvSpPr>
            <a:spLocks noGrp="1"/>
          </p:cNvSpPr>
          <p:nvPr>
            <p:ph type="sldNum" sz="quarter" idx="4"/>
          </p:nvPr>
        </p:nvSpPr>
        <p:spPr/>
        <p:txBody>
          <a:bodyPr/>
          <a:lstStyle/>
          <a:p>
            <a:fld id="{EB9224A2-87F1-4916-BEAB-472D0D37C46F}" type="slidenum">
              <a:rPr lang="en-US" altLang="en-US" smtClean="0"/>
              <a:pPr/>
              <a:t>28</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zh-CN" altLang="en-US" dirty="0"/>
              <a:t>流水线设计面临的问题</a:t>
            </a:r>
            <a:endParaRPr lang="en-US" altLang="zh-CN" dirty="0"/>
          </a:p>
        </p:txBody>
      </p:sp>
      <p:sp>
        <p:nvSpPr>
          <p:cNvPr id="3" name="Content Placeholder 2"/>
          <p:cNvSpPr>
            <a:spLocks noGrp="1"/>
          </p:cNvSpPr>
          <p:nvPr>
            <p:ph idx="1"/>
          </p:nvPr>
        </p:nvSpPr>
        <p:spPr>
          <a:xfrm>
            <a:off x="457200" y="1078108"/>
            <a:ext cx="8229600" cy="5303837"/>
          </a:xfrm>
        </p:spPr>
        <p:txBody>
          <a:bodyPr rtlCol="0">
            <a:normAutofit/>
          </a:bodyPr>
          <a:lstStyle/>
          <a:p>
            <a:pPr eaLnBrk="1" fontAlgn="auto" hangingPunct="1">
              <a:spcBef>
                <a:spcPts val="600"/>
              </a:spcBef>
              <a:spcAft>
                <a:spcPts val="600"/>
              </a:spcAft>
              <a:buFont typeface="Arial" panose="020B0604020202020204" pitchFamily="34" charset="0"/>
              <a:buChar char="•"/>
              <a:defRPr/>
            </a:pPr>
            <a:r>
              <a:rPr lang="zh-CN" altLang="en-US" dirty="0"/>
              <a:t>首先，如何均衡各个流水段的工作量？</a:t>
            </a:r>
            <a:endParaRPr lang="en-US" altLang="zh-CN" dirty="0"/>
          </a:p>
          <a:p>
            <a:pPr lvl="1" eaLnBrk="1" fontAlgn="auto" hangingPunct="1">
              <a:spcBef>
                <a:spcPts val="600"/>
              </a:spcBef>
              <a:spcAft>
                <a:spcPts val="600"/>
              </a:spcAft>
              <a:buFont typeface="Arial" panose="020B0604020202020204" pitchFamily="34" charset="0"/>
              <a:buChar char="–"/>
              <a:defRPr/>
            </a:pPr>
            <a:r>
              <a:rPr lang="zh-CN" altLang="en-US" dirty="0"/>
              <a:t>划分为多少个流水段，每个阶段做什么？</a:t>
            </a:r>
            <a:endParaRPr lang="en-US" altLang="zh-CN" dirty="0"/>
          </a:p>
          <a:p>
            <a:pPr lvl="1" eaLnBrk="1" fontAlgn="auto" hangingPunct="1">
              <a:spcBef>
                <a:spcPts val="600"/>
              </a:spcBef>
              <a:spcAft>
                <a:spcPts val="600"/>
              </a:spcAft>
              <a:buFont typeface="Arial" panose="020B0604020202020204" pitchFamily="34" charset="0"/>
              <a:buChar char="–"/>
              <a:defRPr/>
            </a:pPr>
            <a:r>
              <a:rPr lang="zh-CN" altLang="en-US" dirty="0"/>
              <a:t>如何设计才能均衡各段的延迟</a:t>
            </a:r>
            <a:r>
              <a:rPr lang="zh-CN" altLang="en-US" dirty="0" smtClean="0"/>
              <a:t>？ </a:t>
            </a:r>
            <a:r>
              <a:rPr lang="en-US" altLang="zh-CN" dirty="0" smtClean="0">
                <a:solidFill>
                  <a:srgbClr val="FF0000"/>
                </a:solidFill>
              </a:rPr>
              <a:t>【</a:t>
            </a:r>
            <a:r>
              <a:rPr lang="zh-CN" altLang="en-US" dirty="0" smtClean="0">
                <a:solidFill>
                  <a:srgbClr val="FF0000"/>
                </a:solidFill>
              </a:rPr>
              <a:t>我们不讨论</a:t>
            </a:r>
            <a:r>
              <a:rPr lang="en-US" altLang="zh-CN" dirty="0" smtClean="0">
                <a:solidFill>
                  <a:srgbClr val="FF0000"/>
                </a:solidFill>
              </a:rPr>
              <a:t>】</a:t>
            </a:r>
            <a:endParaRPr lang="en-US" altLang="zh-CN" dirty="0">
              <a:solidFill>
                <a:srgbClr val="FF0000"/>
              </a:solidFill>
            </a:endParaRPr>
          </a:p>
          <a:p>
            <a:pPr eaLnBrk="1" fontAlgn="auto" hangingPunct="1">
              <a:spcBef>
                <a:spcPts val="600"/>
              </a:spcBef>
              <a:spcAft>
                <a:spcPts val="600"/>
              </a:spcAft>
              <a:buFont typeface="Arial" panose="020B0604020202020204" pitchFamily="34" charset="0"/>
              <a:buChar char="•"/>
              <a:defRPr/>
            </a:pPr>
            <a:endParaRPr lang="en-US" altLang="zh-CN" sz="1200" dirty="0"/>
          </a:p>
          <a:p>
            <a:pPr eaLnBrk="1" fontAlgn="auto" hangingPunct="1">
              <a:spcBef>
                <a:spcPts val="600"/>
              </a:spcBef>
              <a:spcAft>
                <a:spcPts val="600"/>
              </a:spcAft>
              <a:buFont typeface="Arial" panose="020B0604020202020204" pitchFamily="34" charset="0"/>
              <a:buChar char="•"/>
              <a:defRPr/>
            </a:pPr>
            <a:r>
              <a:rPr lang="zh-CN" altLang="en-US" dirty="0"/>
              <a:t>其次，在遇到破坏流水线正常处理的事件时，如何确保流水线正确、满负荷运行？</a:t>
            </a:r>
            <a:endParaRPr lang="en-US" altLang="zh-CN" dirty="0"/>
          </a:p>
          <a:p>
            <a:pPr lvl="1" eaLnBrk="1" fontAlgn="auto" hangingPunct="1">
              <a:spcBef>
                <a:spcPts val="600"/>
              </a:spcBef>
              <a:spcAft>
                <a:spcPts val="600"/>
              </a:spcAft>
              <a:buFont typeface="Arial" panose="020B0604020202020204" pitchFamily="34" charset="0"/>
              <a:buChar char="–"/>
              <a:defRPr/>
            </a:pPr>
            <a:r>
              <a:rPr lang="zh-CN" altLang="en-US" dirty="0"/>
              <a:t>比如：如何处理异常和中断？</a:t>
            </a:r>
            <a:endParaRPr lang="en-US" altLang="zh-CN" dirty="0"/>
          </a:p>
          <a:p>
            <a:pPr eaLnBrk="1" fontAlgn="auto" hangingPunct="1">
              <a:spcBef>
                <a:spcPts val="600"/>
              </a:spcBef>
              <a:spcAft>
                <a:spcPts val="600"/>
              </a:spcAft>
              <a:buFont typeface="Arial" panose="020B0604020202020204" pitchFamily="34" charset="0"/>
              <a:buChar char="•"/>
              <a:defRPr/>
            </a:pPr>
            <a:endParaRPr lang="en-US" altLang="zh-CN" sz="1200" dirty="0"/>
          </a:p>
          <a:p>
            <a:pPr eaLnBrk="1" fontAlgn="auto" hangingPunct="1">
              <a:spcBef>
                <a:spcPts val="600"/>
              </a:spcBef>
              <a:spcAft>
                <a:spcPts val="600"/>
              </a:spcAft>
              <a:buFont typeface="Arial" panose="020B0604020202020204" pitchFamily="34" charset="0"/>
              <a:buChar char="•"/>
              <a:defRPr/>
            </a:pPr>
            <a:r>
              <a:rPr lang="zh-CN" altLang="en-US" dirty="0"/>
              <a:t>最后，如何优化提升流水线的吞吐率？</a:t>
            </a:r>
            <a:endParaRPr lang="en-US" altLang="zh-CN" dirty="0"/>
          </a:p>
          <a:p>
            <a:pPr lvl="1" eaLnBrk="1" fontAlgn="auto" hangingPunct="1">
              <a:spcBef>
                <a:spcPts val="600"/>
              </a:spcBef>
              <a:spcAft>
                <a:spcPts val="600"/>
              </a:spcAft>
              <a:buFont typeface="Arial" panose="020B0604020202020204" pitchFamily="34" charset="0"/>
              <a:buChar char="–"/>
              <a:defRPr/>
            </a:pPr>
            <a:r>
              <a:rPr lang="zh-CN" altLang="en-US" dirty="0"/>
              <a:t>最小化流水线暂停</a:t>
            </a:r>
            <a:endParaRPr lang="en-US" altLang="zh-CN" dirty="0"/>
          </a:p>
          <a:p>
            <a:pPr eaLnBrk="1" fontAlgn="auto" hangingPunct="1">
              <a:spcBef>
                <a:spcPts val="600"/>
              </a:spcBef>
              <a:spcAft>
                <a:spcPts val="600"/>
              </a:spcAft>
              <a:buFont typeface="Arial" panose="020B0604020202020204" pitchFamily="34" charset="0"/>
              <a:buChar char="•"/>
              <a:defRPr/>
            </a:pPr>
            <a:endParaRPr lang="en-US" altLang="zh-CN" dirty="0"/>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29</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8" name="Rectangle 4"/>
          <p:cNvSpPr>
            <a:spLocks noChangeArrowheads="1"/>
          </p:cNvSpPr>
          <p:nvPr/>
        </p:nvSpPr>
        <p:spPr bwMode="auto">
          <a:xfrm>
            <a:off x="514349" y="1110725"/>
            <a:ext cx="8162925" cy="4981591"/>
          </a:xfrm>
          <a:prstGeom prst="rect">
            <a:avLst/>
          </a:prstGeom>
          <a:noFill/>
          <a:ln w="12700">
            <a:noFill/>
            <a:miter lim="800000"/>
            <a:headEnd/>
            <a:tailEnd/>
          </a:ln>
        </p:spPr>
        <p:txBody>
          <a:bodyPr lIns="90488" tIns="44450" rIns="90488" bIns="44450"/>
          <a:lstStyle/>
          <a:p>
            <a:pPr marL="358775" marR="0" lvl="0" indent="-358775" algn="l" defTabSz="914400" rtl="0" eaLnBrk="1" fontAlgn="base" latinLnBrk="0" hangingPunct="1">
              <a:lnSpc>
                <a:spcPct val="100000"/>
              </a:lnSpc>
              <a:spcBef>
                <a:spcPts val="600"/>
              </a:spcBef>
              <a:spcAft>
                <a:spcPts val="600"/>
              </a:spcAft>
              <a:buClr>
                <a:prstClr val="black"/>
              </a:buClr>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流水线的主要特性有哪些？</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58775" marR="0" lvl="0" indent="-358775" algn="l" defTabSz="914400" rtl="0" eaLnBrk="1" fontAlgn="base" latinLnBrk="0" hangingPunct="1">
              <a:lnSpc>
                <a:spcPct val="100000"/>
              </a:lnSpc>
              <a:spcBef>
                <a:spcPts val="600"/>
              </a:spcBef>
              <a:spcAft>
                <a:spcPts val="600"/>
              </a:spcAft>
              <a:buClr>
                <a:prstClr val="black"/>
              </a:buClr>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流水线擅长干什么？</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58775" marR="0" lvl="0" indent="-358775" algn="l" defTabSz="914400" rtl="0" eaLnBrk="1" fontAlgn="base" latinLnBrk="0" hangingPunct="1">
              <a:lnSpc>
                <a:spcPct val="100000"/>
              </a:lnSpc>
              <a:spcBef>
                <a:spcPts val="600"/>
              </a:spcBef>
              <a:spcAft>
                <a:spcPts val="600"/>
              </a:spcAft>
              <a:buClr>
                <a:prstClr val="black"/>
              </a:buClr>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流水线能获得的加速比是多少？</a:t>
            </a:r>
          </a:p>
        </p:txBody>
      </p:sp>
      <p:sp>
        <p:nvSpPr>
          <p:cNvPr id="6" name="标题 5">
            <a:extLst>
              <a:ext uri="{FF2B5EF4-FFF2-40B4-BE49-F238E27FC236}">
                <a16:creationId xmlns:a16="http://schemas.microsoft.com/office/drawing/2014/main" id="{1B4A1563-F57D-427A-A096-6F4FA666B249}"/>
              </a:ext>
            </a:extLst>
          </p:cNvPr>
          <p:cNvSpPr>
            <a:spLocks noGrp="1"/>
          </p:cNvSpPr>
          <p:nvPr>
            <p:ph type="title"/>
          </p:nvPr>
        </p:nvSpPr>
        <p:spPr/>
        <p:txBody>
          <a:bodyPr/>
          <a:lstStyle/>
          <a:p>
            <a:r>
              <a:rPr lang="zh-CN" altLang="en-US" dirty="0" smtClean="0"/>
              <a:t>流水线</a:t>
            </a:r>
            <a:r>
              <a:rPr lang="zh-CN" altLang="en-US" dirty="0"/>
              <a:t>很简单？</a:t>
            </a:r>
          </a:p>
        </p:txBody>
      </p:sp>
      <p:sp>
        <p:nvSpPr>
          <p:cNvPr id="4" name="灯片编号占位符 3"/>
          <p:cNvSpPr>
            <a:spLocks noGrp="1"/>
          </p:cNvSpPr>
          <p:nvPr>
            <p:ph type="sldNum" sz="quarter" idx="4"/>
          </p:nvPr>
        </p:nvSpPr>
        <p:spPr/>
        <p:txBody>
          <a:bodyPr/>
          <a:lstStyle/>
          <a:p>
            <a:fld id="{EB9224A2-87F1-4916-BEAB-472D0D37C46F}" type="slidenum">
              <a:rPr lang="en-US" altLang="en-US" smtClean="0"/>
              <a:pPr/>
              <a:t>3</a:t>
            </a:fld>
            <a:endParaRPr lang="en-US" altLang="en-US" dirty="0"/>
          </a:p>
        </p:txBody>
      </p:sp>
    </p:spTree>
    <p:extLst>
      <p:ext uri="{BB962C8B-B14F-4D97-AF65-F5344CB8AC3E}">
        <p14:creationId xmlns:p14="http://schemas.microsoft.com/office/powerpoint/2010/main" val="408212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zh-CN" altLang="en-US" dirty="0"/>
              <a:t>引起流水线停顿的主要原因</a:t>
            </a:r>
            <a:endParaRPr lang="en-US" altLang="zh-CN" dirty="0"/>
          </a:p>
        </p:txBody>
      </p:sp>
      <p:sp>
        <p:nvSpPr>
          <p:cNvPr id="149506" name="Content Placeholder 2"/>
          <p:cNvSpPr>
            <a:spLocks noGrp="1"/>
          </p:cNvSpPr>
          <p:nvPr>
            <p:ph idx="1"/>
          </p:nvPr>
        </p:nvSpPr>
        <p:spPr>
          <a:xfrm>
            <a:off x="457200" y="1143000"/>
            <a:ext cx="8229600" cy="4953000"/>
          </a:xfrm>
        </p:spPr>
        <p:txBody>
          <a:bodyPr rtlCol="0">
            <a:normAutofit/>
          </a:bodyPr>
          <a:lstStyle/>
          <a:p>
            <a:pPr eaLnBrk="1" fontAlgn="auto" hangingPunct="1">
              <a:spcBef>
                <a:spcPts val="600"/>
              </a:spcBef>
              <a:spcAft>
                <a:spcPts val="600"/>
              </a:spcAft>
              <a:buFont typeface="Arial" panose="020B0604020202020204" pitchFamily="34" charset="0"/>
              <a:buChar char="•"/>
              <a:defRPr/>
            </a:pPr>
            <a:r>
              <a:rPr lang="zh-CN" altLang="en-US" dirty="0" smtClean="0"/>
              <a:t>什么是停顿（</a:t>
            </a:r>
            <a:r>
              <a:rPr lang="en-US" altLang="zh-CN" dirty="0"/>
              <a:t>stall</a:t>
            </a:r>
            <a:r>
              <a:rPr lang="zh-CN" altLang="en-US" dirty="0"/>
              <a:t>）</a:t>
            </a:r>
            <a:r>
              <a:rPr lang="en-US" altLang="zh-CN" dirty="0"/>
              <a:t>: </a:t>
            </a:r>
            <a:r>
              <a:rPr lang="zh-CN" altLang="en-US" dirty="0"/>
              <a:t>导致</a:t>
            </a:r>
            <a:r>
              <a:rPr lang="zh-CN" altLang="en-US" dirty="0" smtClean="0"/>
              <a:t>流水线必须停止</a:t>
            </a:r>
            <a:r>
              <a:rPr lang="zh-CN" altLang="en-US" dirty="0"/>
              <a:t>向后流动的事件</a:t>
            </a:r>
            <a:r>
              <a:rPr lang="zh-CN" altLang="en-US" dirty="0" smtClean="0"/>
              <a:t>发生，</a:t>
            </a:r>
            <a:r>
              <a:rPr lang="zh-CN" altLang="en-US" dirty="0"/>
              <a:t>从而必须</a:t>
            </a:r>
            <a:r>
              <a:rPr lang="zh-CN" altLang="en-US" dirty="0" smtClean="0"/>
              <a:t>停止流水处理。</a:t>
            </a:r>
            <a:endParaRPr lang="en-US" altLang="zh-CN" dirty="0"/>
          </a:p>
          <a:p>
            <a:pPr eaLnBrk="1" fontAlgn="auto" hangingPunct="1">
              <a:spcBef>
                <a:spcPts val="600"/>
              </a:spcBef>
              <a:spcAft>
                <a:spcPts val="600"/>
              </a:spcAft>
              <a:buFont typeface="Arial" panose="020B0604020202020204" pitchFamily="34" charset="0"/>
              <a:buChar char="•"/>
              <a:defRPr/>
            </a:pPr>
            <a:r>
              <a:rPr lang="zh-CN" altLang="en-US" dirty="0" smtClean="0"/>
              <a:t>造成流水线</a:t>
            </a:r>
            <a:r>
              <a:rPr lang="zh-CN" altLang="en-US" dirty="0"/>
              <a:t>停顿的主要</a:t>
            </a:r>
            <a:r>
              <a:rPr lang="zh-CN" altLang="en-US" dirty="0" smtClean="0"/>
              <a:t>原因：</a:t>
            </a:r>
            <a:endParaRPr lang="en-US" altLang="zh-CN" dirty="0"/>
          </a:p>
          <a:p>
            <a:pPr marL="914400" lvl="1" indent="-514350" eaLnBrk="1" fontAlgn="auto" hangingPunct="1">
              <a:spcBef>
                <a:spcPts val="600"/>
              </a:spcBef>
              <a:spcAft>
                <a:spcPts val="600"/>
              </a:spcAft>
              <a:buFont typeface="+mj-ea"/>
              <a:buAutoNum type="circleNumDbPlain"/>
              <a:defRPr/>
            </a:pPr>
            <a:r>
              <a:rPr lang="zh-CN" altLang="en-US" sz="2800" dirty="0"/>
              <a:t>资源冲突 ：多条指令同时使用同一份资源</a:t>
            </a:r>
            <a:endParaRPr lang="en-US" altLang="zh-CN" sz="2800" dirty="0"/>
          </a:p>
          <a:p>
            <a:pPr marL="914400" lvl="1" indent="-514350" eaLnBrk="1" fontAlgn="auto" hangingPunct="1">
              <a:spcBef>
                <a:spcPts val="600"/>
              </a:spcBef>
              <a:spcAft>
                <a:spcPts val="600"/>
              </a:spcAft>
              <a:buFont typeface="+mj-ea"/>
              <a:buAutoNum type="circleNumDbPlain"/>
              <a:defRPr/>
            </a:pPr>
            <a:r>
              <a:rPr lang="zh-CN" altLang="en-US" sz="2800" dirty="0"/>
              <a:t>相关</a:t>
            </a:r>
            <a:r>
              <a:rPr lang="en-US" altLang="zh-CN" sz="2800" dirty="0"/>
              <a:t> (</a:t>
            </a:r>
            <a:r>
              <a:rPr lang="zh-CN" altLang="en-US" sz="2800" dirty="0"/>
              <a:t>指令之间</a:t>
            </a:r>
            <a:r>
              <a:rPr lang="en-US" altLang="zh-CN" sz="2800" dirty="0"/>
              <a:t>) </a:t>
            </a:r>
            <a:r>
              <a:rPr lang="zh-CN" altLang="en-US" sz="2800" dirty="0"/>
              <a:t>造成冒险</a:t>
            </a:r>
            <a:endParaRPr lang="en-US" altLang="zh-CN" sz="2800" dirty="0"/>
          </a:p>
          <a:p>
            <a:pPr marL="1254125" lvl="2" indent="-339725" eaLnBrk="1" fontAlgn="auto" hangingPunct="1">
              <a:spcBef>
                <a:spcPts val="600"/>
              </a:spcBef>
              <a:spcAft>
                <a:spcPts val="600"/>
              </a:spcAft>
              <a:defRPr/>
            </a:pPr>
            <a:r>
              <a:rPr lang="zh-CN" altLang="en-US" dirty="0"/>
              <a:t>数据相关</a:t>
            </a:r>
            <a:endParaRPr lang="en-US" altLang="zh-CN" dirty="0"/>
          </a:p>
          <a:p>
            <a:pPr marL="1254125" lvl="2" indent="-339725" eaLnBrk="1" fontAlgn="auto" hangingPunct="1">
              <a:spcBef>
                <a:spcPts val="600"/>
              </a:spcBef>
              <a:spcAft>
                <a:spcPts val="600"/>
              </a:spcAft>
              <a:defRPr/>
            </a:pPr>
            <a:r>
              <a:rPr lang="zh-CN" altLang="en-US" dirty="0"/>
              <a:t>控制相关</a:t>
            </a:r>
            <a:endParaRPr lang="en-US" altLang="zh-CN" dirty="0"/>
          </a:p>
          <a:p>
            <a:pPr marL="914400" lvl="1" indent="-514350" eaLnBrk="1" fontAlgn="auto" hangingPunct="1">
              <a:spcBef>
                <a:spcPts val="600"/>
              </a:spcBef>
              <a:spcAft>
                <a:spcPts val="600"/>
              </a:spcAft>
              <a:buFont typeface="+mj-ea"/>
              <a:buAutoNum type="circleNumDbPlain"/>
              <a:defRPr/>
            </a:pPr>
            <a:r>
              <a:rPr lang="zh-CN" altLang="en-US" sz="2800" dirty="0"/>
              <a:t>长延迟</a:t>
            </a:r>
            <a:r>
              <a:rPr lang="en-US" altLang="zh-CN" sz="2800" dirty="0"/>
              <a:t> (</a:t>
            </a:r>
            <a:r>
              <a:rPr lang="zh-CN" altLang="en-US" sz="2800" dirty="0"/>
              <a:t>多周期</a:t>
            </a:r>
            <a:r>
              <a:rPr lang="en-US" altLang="zh-CN" sz="2800" dirty="0"/>
              <a:t>) </a:t>
            </a:r>
            <a:r>
              <a:rPr lang="zh-CN" altLang="en-US" sz="2800" dirty="0"/>
              <a:t>操作破坏正常流水节凑</a:t>
            </a:r>
            <a:endParaRPr lang="en-US" altLang="zh-CN" sz="2800" dirty="0"/>
          </a:p>
          <a:p>
            <a:pPr marL="1254125" lvl="2" indent="-339725" eaLnBrk="1" fontAlgn="auto" hangingPunct="1">
              <a:spcBef>
                <a:spcPts val="600"/>
              </a:spcBef>
              <a:spcAft>
                <a:spcPts val="600"/>
              </a:spcAft>
              <a:defRPr/>
            </a:pPr>
            <a:r>
              <a:rPr lang="zh-CN" altLang="en-US" dirty="0"/>
              <a:t>如</a:t>
            </a:r>
            <a:r>
              <a:rPr lang="zh-CN" altLang="en-US" dirty="0" smtClean="0"/>
              <a:t>浮点乘除操作</a:t>
            </a:r>
            <a:endParaRPr lang="en-US" altLang="zh-CN" dirty="0"/>
          </a:p>
          <a:p>
            <a:pPr eaLnBrk="1" fontAlgn="auto" hangingPunct="1">
              <a:spcBef>
                <a:spcPts val="600"/>
              </a:spcBef>
              <a:spcAft>
                <a:spcPts val="600"/>
              </a:spcAft>
              <a:buFont typeface="Arial" panose="020B0604020202020204" pitchFamily="34" charset="0"/>
              <a:buChar char="•"/>
              <a:defRPr/>
            </a:pPr>
            <a:endParaRPr lang="en-US" altLang="zh-CN" dirty="0"/>
          </a:p>
        </p:txBody>
      </p:sp>
      <p:sp>
        <p:nvSpPr>
          <p:cNvPr id="4" name="灯片编号占位符 3"/>
          <p:cNvSpPr>
            <a:spLocks noGrp="1"/>
          </p:cNvSpPr>
          <p:nvPr>
            <p:ph type="sldNum" sz="quarter" idx="4"/>
          </p:nvPr>
        </p:nvSpPr>
        <p:spPr/>
        <p:txBody>
          <a:bodyPr/>
          <a:lstStyle/>
          <a:p>
            <a:fld id="{EB9224A2-87F1-4916-BEAB-472D0D37C46F}" type="slidenum">
              <a:rPr lang="en-US" altLang="en-US" smtClean="0"/>
              <a:pPr/>
              <a:t>30</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50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950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5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95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95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3046988"/>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solidFill>
                  <a:prstClr val="black"/>
                </a:solidFill>
                <a:latin typeface="微软雅黑" panose="020B0503020204020204" pitchFamily="34" charset="-122"/>
                <a:ea typeface="微软雅黑" panose="020B0503020204020204" pitchFamily="34" charset="-122"/>
                <a:cs typeface="Calibri" panose="020F0502020204030204"/>
              </a:rPr>
              <a:t>指令流水线简介</a:t>
            </a:r>
            <a:endParaRPr sz="2800" b="0" spc="-60" dirty="0">
              <a:solidFill>
                <a:prstClr val="black"/>
              </a:solidFill>
              <a:latin typeface="微软雅黑" panose="020B0503020204020204" pitchFamily="34" charset="-122"/>
              <a:ea typeface="微软雅黑" panose="020B0503020204020204" pitchFamily="34" charset="-122"/>
              <a:cs typeface="Calibri" panose="020F0502020204030204"/>
            </a:endParaRPr>
          </a:p>
          <a:p>
            <a:pPr marL="346710" marR="0" lvl="0" indent="-334010" algn="l" defTabSz="914400" rtl="0" eaLnBrk="0" fontAlgn="base" latin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defRPr/>
            </a:pPr>
            <a:r>
              <a:rPr kumimoji="0" lang="en-US" altLang="zh-CN" sz="2800" b="0" i="0" u="none" strike="noStrike" kern="1200" cap="none" spc="-6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MIPS</a:t>
            </a:r>
            <a:r>
              <a:rPr kumimoji="0" lang="zh-CN" altLang="en-US" sz="2800" b="0" i="0" u="none" strike="noStrike" kern="1200" cap="none" spc="-6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的流水处理</a:t>
            </a:r>
            <a:endParaRPr kumimoji="0" lang="en-US" altLang="zh-CN" sz="2800" b="0" i="0" u="none" strike="noStrike" kern="1200" cap="none" spc="-6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a:p>
            <a:pPr marL="346710" marR="0" lvl="0" indent="-334010" algn="l" defTabSz="914400" rtl="0" eaLnBrk="0" fontAlgn="base" latin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defRPr/>
            </a:pPr>
            <a:r>
              <a:rPr kumimoji="0" lang="zh-CN" altLang="en-US" sz="2800" b="0" i="0" u="none" strike="noStrike" kern="1200" cap="none" spc="-6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流水线面临的主要问题</a:t>
            </a:r>
            <a:endParaRPr kumimoji="0" lang="en-US" altLang="zh-CN" sz="2800" b="0" i="0" u="none" strike="noStrike" kern="1200" cap="none" spc="-6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相关及其分析</a:t>
            </a:r>
            <a:endParaRPr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
        <p:nvSpPr>
          <p:cNvPr id="2" name="灯片编号占位符 1"/>
          <p:cNvSpPr>
            <a:spLocks noGrp="1"/>
          </p:cNvSpPr>
          <p:nvPr>
            <p:ph type="sldNum" sz="quarter" idx="4"/>
          </p:nvPr>
        </p:nvSpPr>
        <p:spPr/>
        <p:txBody>
          <a:bodyPr/>
          <a:lstStyle/>
          <a:p>
            <a:fld id="{EB9224A2-87F1-4916-BEAB-472D0D37C46F}" type="slidenum">
              <a:rPr lang="en-US" altLang="en-US" smtClean="0"/>
              <a:pPr/>
              <a:t>31</a:t>
            </a:fld>
            <a:endParaRPr lang="en-US" altLang="en-US" dirty="0"/>
          </a:p>
        </p:txBody>
      </p:sp>
    </p:spTree>
    <p:extLst>
      <p:ext uri="{BB962C8B-B14F-4D97-AF65-F5344CB8AC3E}">
        <p14:creationId xmlns:p14="http://schemas.microsoft.com/office/powerpoint/2010/main" val="7614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zh-CN" altLang="en-US" dirty="0"/>
              <a:t>相关</a:t>
            </a:r>
            <a:r>
              <a:rPr lang="en-US" altLang="zh-CN" dirty="0"/>
              <a:t>(dependence)</a:t>
            </a:r>
            <a:r>
              <a:rPr lang="zh-CN" altLang="en-US" dirty="0"/>
              <a:t>及其类型</a:t>
            </a:r>
            <a:endParaRPr lang="en-US" altLang="zh-CN" dirty="0"/>
          </a:p>
        </p:txBody>
      </p:sp>
      <p:sp>
        <p:nvSpPr>
          <p:cNvPr id="3" name="Content Placeholder 2"/>
          <p:cNvSpPr>
            <a:spLocks noGrp="1"/>
          </p:cNvSpPr>
          <p:nvPr>
            <p:ph idx="1"/>
          </p:nvPr>
        </p:nvSpPr>
        <p:spPr>
          <a:xfrm>
            <a:off x="457200" y="1143000"/>
            <a:ext cx="8229600" cy="5181600"/>
          </a:xfrm>
        </p:spPr>
        <p:txBody>
          <a:bodyPr rtlCol="0">
            <a:normAutofit/>
          </a:bodyPr>
          <a:lstStyle/>
          <a:p>
            <a:pPr eaLnBrk="1" fontAlgn="auto" hangingPunct="1">
              <a:lnSpc>
                <a:spcPct val="120000"/>
              </a:lnSpc>
              <a:spcBef>
                <a:spcPts val="600"/>
              </a:spcBef>
              <a:spcAft>
                <a:spcPts val="0"/>
              </a:spcAft>
              <a:buFont typeface="Arial" panose="020B0604020202020204" pitchFamily="34" charset="0"/>
              <a:buChar char="•"/>
              <a:defRPr/>
            </a:pPr>
            <a:r>
              <a:rPr lang="zh-CN" altLang="en-US" dirty="0"/>
              <a:t>在某些教材上叫做</a:t>
            </a:r>
            <a:r>
              <a:rPr lang="en-US" altLang="zh-CN" dirty="0"/>
              <a:t>:</a:t>
            </a:r>
            <a:r>
              <a:rPr lang="en-US" altLang="en-US" dirty="0"/>
              <a:t>“</a:t>
            </a:r>
            <a:r>
              <a:rPr lang="en-US" altLang="zh-CN" dirty="0"/>
              <a:t>hazard</a:t>
            </a:r>
            <a:r>
              <a:rPr lang="en-US" altLang="en-US" dirty="0"/>
              <a:t>”</a:t>
            </a:r>
            <a:r>
              <a:rPr lang="zh-CN" altLang="en-US" dirty="0"/>
              <a:t>冒险，但不严谨！</a:t>
            </a:r>
            <a:endParaRPr lang="en-US" altLang="zh-CN" dirty="0"/>
          </a:p>
          <a:p>
            <a:pPr eaLnBrk="1" fontAlgn="auto" hangingPunct="1">
              <a:lnSpc>
                <a:spcPct val="120000"/>
              </a:lnSpc>
              <a:spcBef>
                <a:spcPts val="600"/>
              </a:spcBef>
              <a:spcAft>
                <a:spcPts val="0"/>
              </a:spcAft>
              <a:buFont typeface="Arial" panose="020B0604020202020204" pitchFamily="34" charset="0"/>
              <a:buChar char="•"/>
              <a:defRPr/>
            </a:pPr>
            <a:r>
              <a:rPr lang="zh-CN" altLang="en-US" dirty="0"/>
              <a:t>相关限定了指令执行时的顺序要求，限制了一些优化</a:t>
            </a:r>
            <a:r>
              <a:rPr lang="zh-CN" altLang="en-US" dirty="0" smtClean="0"/>
              <a:t>策略（例如指令调度）的</a:t>
            </a:r>
            <a:r>
              <a:rPr lang="zh-CN" altLang="en-US" dirty="0"/>
              <a:t>应用。</a:t>
            </a:r>
            <a:endParaRPr lang="en-US" altLang="zh-CN" dirty="0"/>
          </a:p>
          <a:p>
            <a:pPr eaLnBrk="1" fontAlgn="auto" hangingPunct="1">
              <a:lnSpc>
                <a:spcPct val="120000"/>
              </a:lnSpc>
              <a:spcBef>
                <a:spcPts val="600"/>
              </a:spcBef>
              <a:spcAft>
                <a:spcPts val="0"/>
              </a:spcAft>
              <a:buFont typeface="Arial" panose="020B0604020202020204" pitchFamily="34" charset="0"/>
              <a:buChar char="•"/>
              <a:defRPr/>
            </a:pPr>
            <a:r>
              <a:rPr lang="zh-CN" altLang="en-US" dirty="0" smtClean="0"/>
              <a:t>相关的分类：</a:t>
            </a:r>
            <a:endParaRPr lang="en-US" altLang="zh-CN" dirty="0"/>
          </a:p>
          <a:p>
            <a:pPr lvl="1" eaLnBrk="1" fontAlgn="auto" hangingPunct="1">
              <a:lnSpc>
                <a:spcPct val="120000"/>
              </a:lnSpc>
              <a:spcBef>
                <a:spcPts val="600"/>
              </a:spcBef>
              <a:spcAft>
                <a:spcPts val="0"/>
              </a:spcAft>
              <a:buFont typeface="Arial" panose="020B0604020202020204" pitchFamily="34" charset="0"/>
              <a:buChar char="–"/>
              <a:defRPr/>
            </a:pPr>
            <a:r>
              <a:rPr lang="zh-CN" altLang="en-US" dirty="0"/>
              <a:t>数据</a:t>
            </a:r>
            <a:r>
              <a:rPr lang="zh-CN" altLang="en-US" dirty="0" smtClean="0"/>
              <a:t>相</a:t>
            </a:r>
            <a:r>
              <a:rPr lang="zh-CN" altLang="en-US" dirty="0"/>
              <a:t>关（</a:t>
            </a:r>
            <a:r>
              <a:rPr lang="en-US" altLang="zh-CN" dirty="0" smtClean="0"/>
              <a:t>Data </a:t>
            </a:r>
            <a:r>
              <a:rPr lang="en-US" altLang="zh-CN" dirty="0"/>
              <a:t>dependence</a:t>
            </a:r>
            <a:r>
              <a:rPr lang="zh-CN" altLang="en-US" dirty="0" smtClean="0"/>
              <a:t>）</a:t>
            </a:r>
            <a:endParaRPr lang="en-US" altLang="zh-CN" dirty="0"/>
          </a:p>
          <a:p>
            <a:pPr lvl="1" eaLnBrk="1" fontAlgn="auto" hangingPunct="1">
              <a:lnSpc>
                <a:spcPct val="120000"/>
              </a:lnSpc>
              <a:spcBef>
                <a:spcPts val="600"/>
              </a:spcBef>
              <a:spcAft>
                <a:spcPts val="0"/>
              </a:spcAft>
              <a:buFont typeface="Arial" panose="020B0604020202020204" pitchFamily="34" charset="0"/>
              <a:buChar char="–"/>
              <a:defRPr/>
            </a:pPr>
            <a:r>
              <a:rPr lang="zh-CN" altLang="en-US" dirty="0"/>
              <a:t>控制相关（</a:t>
            </a:r>
            <a:r>
              <a:rPr lang="en-US" altLang="zh-CN" dirty="0" smtClean="0"/>
              <a:t>Control dependence</a:t>
            </a:r>
            <a:r>
              <a:rPr lang="zh-CN" altLang="en-US" dirty="0" smtClean="0"/>
              <a:t>）</a:t>
            </a:r>
            <a:endParaRPr lang="en-US" altLang="zh-CN" dirty="0"/>
          </a:p>
          <a:p>
            <a:pPr eaLnBrk="1" fontAlgn="auto" hangingPunct="1">
              <a:lnSpc>
                <a:spcPct val="120000"/>
              </a:lnSpc>
              <a:spcBef>
                <a:spcPts val="600"/>
              </a:spcBef>
              <a:spcAft>
                <a:spcPts val="0"/>
              </a:spcAft>
              <a:buFont typeface="Arial" panose="020B0604020202020204" pitchFamily="34" charset="0"/>
              <a:buChar char="•"/>
              <a:defRPr/>
            </a:pPr>
            <a:r>
              <a:rPr lang="zh-CN" altLang="en-US" dirty="0"/>
              <a:t>资源冲突有时候又叫</a:t>
            </a:r>
            <a:r>
              <a:rPr lang="zh-CN" altLang="en-US" dirty="0" smtClean="0"/>
              <a:t>“资源相关”</a:t>
            </a:r>
            <a:endParaRPr lang="en-US" altLang="zh-CN" b="1" dirty="0"/>
          </a:p>
          <a:p>
            <a:pPr lvl="1" eaLnBrk="1" fontAlgn="auto" hangingPunct="1">
              <a:lnSpc>
                <a:spcPct val="120000"/>
              </a:lnSpc>
              <a:spcBef>
                <a:spcPts val="600"/>
              </a:spcBef>
              <a:spcAft>
                <a:spcPts val="0"/>
              </a:spcAft>
              <a:buFont typeface="Arial" panose="020B0604020202020204" pitchFamily="34" charset="0"/>
              <a:buChar char="–"/>
              <a:defRPr/>
            </a:pPr>
            <a:r>
              <a:rPr lang="zh-CN" altLang="en-US" u="sng" dirty="0" smtClean="0"/>
              <a:t>资源冲突和</a:t>
            </a:r>
            <a:r>
              <a:rPr lang="zh-CN" altLang="en-US" u="sng" dirty="0"/>
              <a:t>程序的语义没有本质的关系</a:t>
            </a:r>
            <a:r>
              <a:rPr lang="zh-CN" altLang="en-US" dirty="0" smtClean="0"/>
              <a:t>，是系统</a:t>
            </a:r>
            <a:r>
              <a:rPr lang="zh-CN" altLang="en-US" dirty="0"/>
              <a:t>资源</a:t>
            </a:r>
            <a:r>
              <a:rPr lang="zh-CN" altLang="en-US" dirty="0" smtClean="0"/>
              <a:t>配置造成的问题，</a:t>
            </a:r>
            <a:r>
              <a:rPr lang="zh-CN" altLang="en-US" dirty="0"/>
              <a:t>因此很少提 </a:t>
            </a:r>
            <a:r>
              <a:rPr lang="zh-CN" altLang="en-US" b="1" dirty="0"/>
              <a:t>资源相关</a:t>
            </a:r>
            <a:r>
              <a:rPr lang="zh-CN" altLang="en-US" dirty="0"/>
              <a:t>。</a:t>
            </a:r>
            <a:endParaRPr lang="en-US" altLang="zh-CN" dirty="0"/>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32</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zh-CN" altLang="en-US" dirty="0"/>
              <a:t>资源冲突的处理</a:t>
            </a:r>
            <a:endParaRPr lang="en-US" altLang="zh-CN" dirty="0"/>
          </a:p>
        </p:txBody>
      </p:sp>
      <p:sp>
        <p:nvSpPr>
          <p:cNvPr id="3" name="Content Placeholder 2"/>
          <p:cNvSpPr>
            <a:spLocks noGrp="1"/>
          </p:cNvSpPr>
          <p:nvPr>
            <p:ph idx="1"/>
          </p:nvPr>
        </p:nvSpPr>
        <p:spPr>
          <a:xfrm>
            <a:off x="466627" y="1086438"/>
            <a:ext cx="8229600" cy="5334000"/>
          </a:xfrm>
        </p:spPr>
        <p:txBody>
          <a:bodyPr rtlCol="0">
            <a:normAutofit fontScale="92500" lnSpcReduction="20000"/>
          </a:bodyPr>
          <a:lstStyle/>
          <a:p>
            <a:pPr eaLnBrk="1" fontAlgn="auto" hangingPunct="1">
              <a:lnSpc>
                <a:spcPct val="120000"/>
              </a:lnSpc>
              <a:spcBef>
                <a:spcPts val="600"/>
              </a:spcBef>
              <a:spcAft>
                <a:spcPts val="600"/>
              </a:spcAft>
              <a:buFont typeface="Arial" panose="020B0604020202020204" pitchFamily="34" charset="0"/>
              <a:buChar char="•"/>
              <a:defRPr/>
            </a:pPr>
            <a:r>
              <a:rPr lang="zh-CN" altLang="en-US" dirty="0"/>
              <a:t>当处于二个流水段中的指令需要相同的资源（而该资源只有一份）就会发生资源冲突；</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解决方案</a:t>
            </a:r>
            <a:r>
              <a:rPr lang="en-US" altLang="zh-CN" dirty="0"/>
              <a:t>1: </a:t>
            </a:r>
            <a:r>
              <a:rPr lang="zh-CN" altLang="en-US" dirty="0"/>
              <a:t>消除引起冲突的原因</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b="1" dirty="0"/>
              <a:t>重复资源配置</a:t>
            </a:r>
            <a:r>
              <a:rPr lang="zh-CN" altLang="en-US" dirty="0"/>
              <a:t>或者增加资源处理的吞吐率</a:t>
            </a:r>
            <a:endParaRPr lang="en-US" altLang="zh-CN" dirty="0"/>
          </a:p>
          <a:p>
            <a:pPr lvl="2" eaLnBrk="1" fontAlgn="auto" hangingPunct="1">
              <a:lnSpc>
                <a:spcPct val="120000"/>
              </a:lnSpc>
              <a:spcBef>
                <a:spcPts val="600"/>
              </a:spcBef>
              <a:spcAft>
                <a:spcPts val="600"/>
              </a:spcAft>
              <a:buFont typeface="Arial" panose="020B0604020202020204" pitchFamily="34" charset="0"/>
              <a:buChar char="•"/>
              <a:defRPr/>
            </a:pPr>
            <a:r>
              <a:rPr lang="zh-CN" altLang="en-US" dirty="0"/>
              <a:t>例如，使用分离的指令和数据缓存</a:t>
            </a:r>
            <a:endParaRPr lang="en-US" altLang="zh-CN" dirty="0"/>
          </a:p>
          <a:p>
            <a:pPr lvl="2" eaLnBrk="1" fontAlgn="auto" hangingPunct="1">
              <a:lnSpc>
                <a:spcPct val="120000"/>
              </a:lnSpc>
              <a:spcBef>
                <a:spcPts val="600"/>
              </a:spcBef>
              <a:spcAft>
                <a:spcPts val="600"/>
              </a:spcAft>
              <a:buFont typeface="Arial" panose="020B0604020202020204" pitchFamily="34" charset="0"/>
              <a:buChar char="•"/>
              <a:defRPr/>
            </a:pPr>
            <a:r>
              <a:rPr lang="zh-CN" altLang="en-US" dirty="0"/>
              <a:t>再例如，使用多个端口的存储器</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解决方案</a:t>
            </a:r>
            <a:r>
              <a:rPr lang="en-US" altLang="zh-CN" dirty="0"/>
              <a:t>2: </a:t>
            </a:r>
            <a:r>
              <a:rPr lang="zh-CN" altLang="en-US" b="1" dirty="0"/>
              <a:t>检测</a:t>
            </a:r>
            <a:r>
              <a:rPr lang="zh-CN" altLang="en-US" dirty="0"/>
              <a:t>资源冲突，并</a:t>
            </a:r>
            <a:r>
              <a:rPr lang="zh-CN" altLang="en-US" b="1" dirty="0"/>
              <a:t>暂停</a:t>
            </a:r>
            <a:r>
              <a:rPr lang="zh-CN" altLang="en-US" dirty="0"/>
              <a:t>其中一个流水段中指令的处理。</a:t>
            </a:r>
            <a:r>
              <a:rPr lang="en-US" altLang="zh-CN" dirty="0"/>
              <a:t>【</a:t>
            </a:r>
            <a:r>
              <a:rPr lang="zh-CN" altLang="en-US" dirty="0" smtClean="0"/>
              <a:t>调度机制</a:t>
            </a:r>
            <a:r>
              <a:rPr lang="en-US" altLang="zh-CN" dirty="0" smtClean="0"/>
              <a:t>】</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暂停哪个流水</a:t>
            </a:r>
            <a:r>
              <a:rPr lang="zh-CN" altLang="en-US" dirty="0" smtClean="0"/>
              <a:t>段中指令的处理</a:t>
            </a:r>
            <a:r>
              <a:rPr lang="en-US" altLang="zh-CN" dirty="0" smtClean="0"/>
              <a:t>?</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例如</a:t>
            </a:r>
            <a:r>
              <a:rPr lang="en-US" altLang="zh-CN" dirty="0"/>
              <a:t>: </a:t>
            </a:r>
            <a:r>
              <a:rPr lang="zh-CN" altLang="en-US" dirty="0"/>
              <a:t>寄存器文件只有一个读端口和一个写端口，如何处理</a:t>
            </a:r>
            <a:r>
              <a:rPr lang="en-US" altLang="zh-CN" dirty="0"/>
              <a:t>ADD</a:t>
            </a:r>
            <a:r>
              <a:rPr lang="zh-CN" altLang="en-US" dirty="0"/>
              <a:t>指令的访问请求</a:t>
            </a:r>
            <a:r>
              <a:rPr lang="en-US" altLang="zh-CN" dirty="0"/>
              <a:t>?</a:t>
            </a:r>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33</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zh-CN" altLang="en-US" dirty="0"/>
              <a:t>数据相关 </a:t>
            </a:r>
            <a:r>
              <a:rPr lang="en-US" altLang="zh-CN" dirty="0"/>
              <a:t>(Data Dependence)</a:t>
            </a:r>
          </a:p>
        </p:txBody>
      </p:sp>
      <p:sp>
        <p:nvSpPr>
          <p:cNvPr id="3" name="Content Placeholder 2"/>
          <p:cNvSpPr>
            <a:spLocks noGrp="1"/>
          </p:cNvSpPr>
          <p:nvPr>
            <p:ph idx="1"/>
          </p:nvPr>
        </p:nvSpPr>
        <p:spPr>
          <a:xfrm>
            <a:off x="442452" y="1143000"/>
            <a:ext cx="8244348" cy="5334000"/>
          </a:xfrm>
        </p:spPr>
        <p:txBody>
          <a:bodyPr rtlCol="0">
            <a:normAutofit fontScale="92500" lnSpcReduction="20000"/>
          </a:bodyPr>
          <a:lstStyle/>
          <a:p>
            <a:pPr eaLnBrk="1" fontAlgn="auto" hangingPunct="1">
              <a:lnSpc>
                <a:spcPct val="120000"/>
              </a:lnSpc>
              <a:spcBef>
                <a:spcPts val="0"/>
              </a:spcBef>
              <a:spcAft>
                <a:spcPts val="600"/>
              </a:spcAft>
              <a:buFont typeface="Arial" panose="020B0604020202020204" pitchFamily="34" charset="0"/>
              <a:buChar char="•"/>
              <a:defRPr/>
            </a:pPr>
            <a:r>
              <a:rPr lang="zh-CN" altLang="en-US" dirty="0"/>
              <a:t>数据相关的类型</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dirty="0" smtClean="0">
                <a:solidFill>
                  <a:srgbClr val="0000FF"/>
                </a:solidFill>
              </a:rPr>
              <a:t>真相关    </a:t>
            </a:r>
            <a:r>
              <a:rPr lang="en-US" altLang="zh-CN" dirty="0" smtClean="0"/>
              <a:t>(read </a:t>
            </a:r>
            <a:r>
              <a:rPr lang="en-US" altLang="zh-CN" dirty="0"/>
              <a:t>after write</a:t>
            </a:r>
            <a:r>
              <a:rPr lang="zh-CN" altLang="en-US" dirty="0"/>
              <a:t>，</a:t>
            </a:r>
            <a:r>
              <a:rPr lang="en-US" altLang="zh-CN" dirty="0"/>
              <a:t>RAW</a:t>
            </a:r>
            <a:r>
              <a:rPr lang="en-US" altLang="zh-CN" dirty="0" smtClean="0"/>
              <a:t>)</a:t>
            </a:r>
            <a:r>
              <a:rPr lang="zh-CN" altLang="en-US" dirty="0" smtClean="0"/>
              <a:t>，又叫流相关；</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solidFill>
                  <a:srgbClr val="0000FF"/>
                </a:solidFill>
              </a:rPr>
              <a:t>输出相关 </a:t>
            </a:r>
            <a:r>
              <a:rPr lang="en-US" altLang="zh-CN" dirty="0"/>
              <a:t>(write after write</a:t>
            </a:r>
            <a:r>
              <a:rPr lang="zh-CN" altLang="en-US" dirty="0"/>
              <a:t>，</a:t>
            </a:r>
            <a:r>
              <a:rPr lang="en-US" altLang="zh-CN" dirty="0"/>
              <a:t>WAW</a:t>
            </a:r>
            <a:r>
              <a:rPr lang="en-US" altLang="zh-CN" dirty="0" smtClean="0"/>
              <a:t>)</a:t>
            </a:r>
            <a:r>
              <a:rPr lang="zh-CN" altLang="en-US" dirty="0" smtClean="0"/>
              <a:t>；</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solidFill>
                  <a:srgbClr val="0000FF"/>
                </a:solidFill>
              </a:rPr>
              <a:t>反相关     </a:t>
            </a:r>
            <a:r>
              <a:rPr lang="en-US" altLang="zh-CN" dirty="0"/>
              <a:t>(write after read</a:t>
            </a:r>
            <a:r>
              <a:rPr lang="zh-CN" altLang="en-US" dirty="0"/>
              <a:t>，</a:t>
            </a:r>
            <a:r>
              <a:rPr lang="en-US" altLang="zh-CN" dirty="0"/>
              <a:t>WAR</a:t>
            </a:r>
            <a:r>
              <a:rPr lang="en-US" altLang="zh-CN" dirty="0" smtClean="0"/>
              <a:t>)</a:t>
            </a:r>
            <a:r>
              <a:rPr lang="zh-CN" altLang="en-US" dirty="0" smtClean="0"/>
              <a:t>；</a:t>
            </a:r>
            <a:endParaRPr lang="en-US" altLang="zh-CN" sz="2000" dirty="0"/>
          </a:p>
          <a:p>
            <a:pPr eaLnBrk="1" fontAlgn="auto" hangingPunct="1">
              <a:lnSpc>
                <a:spcPct val="120000"/>
              </a:lnSpc>
              <a:spcBef>
                <a:spcPts val="0"/>
              </a:spcBef>
              <a:spcAft>
                <a:spcPts val="600"/>
              </a:spcAft>
              <a:buFont typeface="Arial" panose="020B0604020202020204" pitchFamily="34" charset="0"/>
              <a:buChar char="•"/>
              <a:defRPr/>
            </a:pPr>
            <a:r>
              <a:rPr lang="zh-CN" altLang="en-US" dirty="0"/>
              <a:t>上述哪一种相关会造成流水线处理器的暂停</a:t>
            </a:r>
            <a:r>
              <a:rPr lang="en-US" altLang="zh-CN" dirty="0"/>
              <a:t>?</a:t>
            </a:r>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t>对上述所有相关我们需要确保程序的计算结果是正确的 </a:t>
            </a:r>
            <a:r>
              <a:rPr lang="en-US" altLang="zh-CN" dirty="0">
                <a:solidFill>
                  <a:srgbClr val="FF0000"/>
                </a:solidFill>
              </a:rPr>
              <a:t>【</a:t>
            </a:r>
            <a:r>
              <a:rPr lang="zh-CN" altLang="en-US" dirty="0">
                <a:solidFill>
                  <a:srgbClr val="FF0000"/>
                </a:solidFill>
              </a:rPr>
              <a:t>底线</a:t>
            </a:r>
            <a:r>
              <a:rPr lang="en-US" altLang="zh-CN" dirty="0">
                <a:solidFill>
                  <a:srgbClr val="FF0000"/>
                </a:solidFill>
              </a:rPr>
              <a:t>】</a:t>
            </a:r>
          </a:p>
          <a:p>
            <a:pPr lvl="1" eaLnBrk="1" fontAlgn="auto" hangingPunct="1">
              <a:lnSpc>
                <a:spcPct val="120000"/>
              </a:lnSpc>
              <a:spcBef>
                <a:spcPts val="0"/>
              </a:spcBef>
              <a:spcAft>
                <a:spcPts val="600"/>
              </a:spcAft>
              <a:buFont typeface="Arial" panose="020B0604020202020204" pitchFamily="34" charset="0"/>
              <a:buChar char="–"/>
              <a:defRPr/>
            </a:pPr>
            <a:r>
              <a:rPr lang="zh-CN" altLang="en-US" b="1" dirty="0"/>
              <a:t>流相关是必须一直要遵从的，因为构成了指令间基于值的依赖关系</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solidFill>
                  <a:srgbClr val="FF0000"/>
                </a:solidFill>
              </a:rPr>
              <a:t>反相关和输出相关又叫名相关，其出现的原因，是由于体系结构中的硬件寄存器数量不足。</a:t>
            </a:r>
            <a:endParaRPr lang="en-US" altLang="zh-CN" b="1" dirty="0">
              <a:solidFill>
                <a:srgbClr val="FF0000"/>
              </a:solidFill>
            </a:endParaRPr>
          </a:p>
          <a:p>
            <a:pPr marL="985838" lvl="2" indent="-179388" eaLnBrk="1" fontAlgn="auto" hangingPunct="1">
              <a:lnSpc>
                <a:spcPct val="120000"/>
              </a:lnSpc>
              <a:spcBef>
                <a:spcPts val="0"/>
              </a:spcBef>
              <a:spcAft>
                <a:spcPts val="600"/>
              </a:spcAft>
              <a:buFont typeface="Arial" panose="020B0604020202020204" pitchFamily="34" charset="0"/>
              <a:buChar char="•"/>
              <a:defRPr/>
            </a:pPr>
            <a:r>
              <a:rPr lang="zh-CN" altLang="en-US" dirty="0"/>
              <a:t>它们</a:t>
            </a:r>
            <a:r>
              <a:rPr lang="zh-CN" altLang="en-US" dirty="0" smtClean="0"/>
              <a:t>相关于同一个</a:t>
            </a:r>
            <a:r>
              <a:rPr lang="zh-CN" altLang="en-US" dirty="0" smtClean="0">
                <a:solidFill>
                  <a:srgbClr val="FF0000"/>
                </a:solidFill>
              </a:rPr>
              <a:t>寄存器名</a:t>
            </a:r>
            <a:r>
              <a:rPr lang="zh-CN" altLang="en-US" dirty="0" smtClean="0"/>
              <a:t>，</a:t>
            </a:r>
            <a:r>
              <a:rPr lang="zh-CN" altLang="en-US" dirty="0"/>
              <a:t>而不是一个值。</a:t>
            </a:r>
            <a:endParaRPr lang="en-US" altLang="zh-CN" dirty="0"/>
          </a:p>
          <a:p>
            <a:pPr marL="985838" lvl="2" indent="-179388" eaLnBrk="1" fontAlgn="auto" hangingPunct="1">
              <a:lnSpc>
                <a:spcPct val="120000"/>
              </a:lnSpc>
              <a:spcBef>
                <a:spcPts val="0"/>
              </a:spcBef>
              <a:spcAft>
                <a:spcPts val="600"/>
              </a:spcAft>
              <a:buFont typeface="Arial" panose="020B0604020202020204" pitchFamily="34" charset="0"/>
              <a:buChar char="•"/>
              <a:defRPr/>
            </a:pPr>
            <a:r>
              <a:rPr lang="zh-CN" altLang="en-US" dirty="0" smtClean="0"/>
              <a:t>后续，我们会</a:t>
            </a:r>
            <a:r>
              <a:rPr lang="zh-CN" altLang="en-US" dirty="0"/>
              <a:t>介绍如何处理这二类</a:t>
            </a:r>
            <a:r>
              <a:rPr lang="zh-CN" altLang="en-US" dirty="0" smtClean="0"/>
              <a:t>相关。</a:t>
            </a:r>
            <a:endParaRPr lang="en-US" altLang="zh-CN" dirty="0"/>
          </a:p>
          <a:p>
            <a:pPr eaLnBrk="1" fontAlgn="auto" hangingPunct="1">
              <a:lnSpc>
                <a:spcPct val="120000"/>
              </a:lnSpc>
              <a:spcBef>
                <a:spcPts val="0"/>
              </a:spcBef>
              <a:spcAft>
                <a:spcPts val="600"/>
              </a:spcAft>
              <a:buFont typeface="Arial" panose="020B0604020202020204" pitchFamily="34" charset="0"/>
              <a:buChar char="•"/>
              <a:defRPr/>
            </a:pPr>
            <a:endParaRPr lang="en-US" altLang="zh-CN" dirty="0"/>
          </a:p>
        </p:txBody>
      </p:sp>
      <p:sp>
        <p:nvSpPr>
          <p:cNvPr id="2" name="云形标注 1"/>
          <p:cNvSpPr/>
          <p:nvPr/>
        </p:nvSpPr>
        <p:spPr bwMode="auto">
          <a:xfrm>
            <a:off x="6988628" y="1819469"/>
            <a:ext cx="2155372" cy="914400"/>
          </a:xfrm>
          <a:prstGeom prst="cloudCallout">
            <a:avLst>
              <a:gd name="adj1" fmla="val -64989"/>
              <a:gd name="adj2" fmla="val 59439"/>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bg1"/>
                </a:solidFill>
                <a:effectLst/>
                <a:latin typeface="华文行楷" panose="02010800040101010101" pitchFamily="2" charset="-122"/>
                <a:ea typeface="华文行楷" panose="02010800040101010101" pitchFamily="2" charset="-122"/>
              </a:rPr>
              <a:t>都有可能！</a:t>
            </a:r>
          </a:p>
        </p:txBody>
      </p:sp>
      <p:sp>
        <p:nvSpPr>
          <p:cNvPr id="6" name="灯片编号占位符 5"/>
          <p:cNvSpPr>
            <a:spLocks noGrp="1"/>
          </p:cNvSpPr>
          <p:nvPr>
            <p:ph type="sldNum" sz="quarter" idx="4"/>
          </p:nvPr>
        </p:nvSpPr>
        <p:spPr/>
        <p:txBody>
          <a:bodyPr/>
          <a:lstStyle/>
          <a:p>
            <a:fld id="{EB9224A2-87F1-4916-BEAB-472D0D37C46F}" type="slidenum">
              <a:rPr lang="en-US" altLang="en-US" smtClean="0"/>
              <a:pPr/>
              <a:t>34</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81000" y="76200"/>
            <a:ext cx="8229600" cy="1020763"/>
          </a:xfrm>
        </p:spPr>
        <p:txBody>
          <a:bodyPr/>
          <a:lstStyle/>
          <a:p>
            <a:pPr eaLnBrk="1" hangingPunct="1"/>
            <a:r>
              <a:rPr lang="zh-CN" altLang="en-US" dirty="0"/>
              <a:t>数据相关示例</a:t>
            </a:r>
            <a:endParaRPr lang="en-US" altLang="zh-CN" dirty="0"/>
          </a:p>
        </p:txBody>
      </p:sp>
      <p:sp>
        <p:nvSpPr>
          <p:cNvPr id="29699" name="Rectangle 3"/>
          <p:cNvSpPr>
            <a:spLocks noChangeArrowheads="1"/>
          </p:cNvSpPr>
          <p:nvPr/>
        </p:nvSpPr>
        <p:spPr bwMode="auto">
          <a:xfrm>
            <a:off x="761999" y="1143000"/>
            <a:ext cx="7920087"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b="0" dirty="0">
                <a:solidFill>
                  <a:srgbClr val="000000"/>
                </a:solidFill>
                <a:latin typeface="Calibri" pitchFamily="34" charset="0"/>
              </a:rPr>
              <a:t>Flow dependence</a:t>
            </a:r>
          </a:p>
          <a:p>
            <a:pPr marL="0" lvl="3" eaLnBrk="1" hangingPunct="1"/>
            <a:r>
              <a:rPr lang="en-US" altLang="zh-CN" sz="2800" b="0" dirty="0">
                <a:solidFill>
                  <a:srgbClr val="000000"/>
                </a:solidFill>
                <a:latin typeface="Calibri" pitchFamily="34" charset="0"/>
              </a:rPr>
              <a:t>r</a:t>
            </a:r>
            <a:r>
              <a:rPr lang="en-US" altLang="zh-CN" sz="2800" b="0" baseline="-25000" dirty="0">
                <a:solidFill>
                  <a:srgbClr val="000000"/>
                </a:solidFill>
                <a:latin typeface="Calibri" pitchFamily="34" charset="0"/>
              </a:rPr>
              <a:t>3</a:t>
            </a:r>
            <a:r>
              <a:rPr lang="en-US" altLang="zh-CN" sz="2800" b="0" dirty="0">
                <a:solidFill>
                  <a:srgbClr val="000000"/>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000000"/>
                </a:solidFill>
                <a:latin typeface="Calibri" pitchFamily="34" charset="0"/>
              </a:rPr>
              <a:t>  r</a:t>
            </a:r>
            <a:r>
              <a:rPr lang="en-US" altLang="zh-CN" sz="2800" b="0" baseline="-25000" dirty="0">
                <a:solidFill>
                  <a:srgbClr val="000000"/>
                </a:solidFill>
                <a:latin typeface="Calibri" pitchFamily="34" charset="0"/>
              </a:rPr>
              <a:t>1</a:t>
            </a:r>
            <a:r>
              <a:rPr lang="en-US" altLang="zh-CN" sz="2800" b="0" dirty="0">
                <a:solidFill>
                  <a:srgbClr val="000000"/>
                </a:solidFill>
                <a:latin typeface="Calibri" pitchFamily="34" charset="0"/>
              </a:rPr>
              <a:t>  op  r</a:t>
            </a:r>
            <a:r>
              <a:rPr lang="en-US" altLang="zh-CN" sz="2800" b="0" baseline="-25000" dirty="0">
                <a:solidFill>
                  <a:srgbClr val="000000"/>
                </a:solidFill>
                <a:latin typeface="Calibri" pitchFamily="34" charset="0"/>
              </a:rPr>
              <a:t>2</a:t>
            </a:r>
            <a:r>
              <a:rPr lang="en-US" altLang="zh-CN" sz="2800" b="0" dirty="0">
                <a:solidFill>
                  <a:srgbClr val="000000"/>
                </a:solidFill>
                <a:latin typeface="Calibri" pitchFamily="34" charset="0"/>
              </a:rPr>
              <a:t> 	           Read-after-Write  </a:t>
            </a:r>
          </a:p>
          <a:p>
            <a:pPr marL="0" lvl="3" eaLnBrk="1" hangingPunct="1"/>
            <a:r>
              <a:rPr lang="en-US" altLang="zh-CN" sz="2800" b="0" dirty="0">
                <a:solidFill>
                  <a:srgbClr val="000000"/>
                </a:solidFill>
                <a:latin typeface="Calibri" pitchFamily="34" charset="0"/>
              </a:rPr>
              <a:t>r</a:t>
            </a:r>
            <a:r>
              <a:rPr lang="en-US" altLang="zh-CN" sz="2800" b="0" baseline="-25000" dirty="0">
                <a:solidFill>
                  <a:srgbClr val="000000"/>
                </a:solidFill>
                <a:latin typeface="Calibri" pitchFamily="34" charset="0"/>
              </a:rPr>
              <a:t>5</a:t>
            </a:r>
            <a:r>
              <a:rPr lang="en-US" altLang="zh-CN" sz="2800" b="0" dirty="0">
                <a:solidFill>
                  <a:srgbClr val="000000"/>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000000"/>
                </a:solidFill>
                <a:latin typeface="Calibri" pitchFamily="34" charset="0"/>
              </a:rPr>
              <a:t>  r</a:t>
            </a:r>
            <a:r>
              <a:rPr lang="en-US" altLang="zh-CN" sz="2800" b="0" baseline="-25000" dirty="0">
                <a:solidFill>
                  <a:srgbClr val="000000"/>
                </a:solidFill>
                <a:latin typeface="Calibri" pitchFamily="34" charset="0"/>
              </a:rPr>
              <a:t>3</a:t>
            </a:r>
            <a:r>
              <a:rPr lang="en-US" altLang="zh-CN" sz="2800" b="0" dirty="0">
                <a:solidFill>
                  <a:srgbClr val="000000"/>
                </a:solidFill>
                <a:latin typeface="Calibri" pitchFamily="34" charset="0"/>
              </a:rPr>
              <a:t>  op  r</a:t>
            </a:r>
            <a:r>
              <a:rPr lang="en-US" altLang="zh-CN" sz="2800" b="0" baseline="-25000" dirty="0">
                <a:solidFill>
                  <a:srgbClr val="000000"/>
                </a:solidFill>
                <a:latin typeface="Calibri" pitchFamily="34" charset="0"/>
              </a:rPr>
              <a:t>4	</a:t>
            </a:r>
            <a:r>
              <a:rPr lang="en-US" altLang="zh-CN" sz="2800" b="0" dirty="0">
                <a:solidFill>
                  <a:srgbClr val="000000"/>
                </a:solidFill>
                <a:latin typeface="Calibri" pitchFamily="34" charset="0"/>
              </a:rPr>
              <a:t> 	(RAW)</a:t>
            </a:r>
          </a:p>
          <a:p>
            <a:pPr marL="0" lvl="3" eaLnBrk="1" hangingPunct="1"/>
            <a:endParaRPr lang="en-US" altLang="zh-CN" sz="2800" b="0" baseline="-25000" dirty="0">
              <a:solidFill>
                <a:srgbClr val="000000"/>
              </a:solidFill>
              <a:latin typeface="Calibri" pitchFamily="34" charset="0"/>
            </a:endParaRPr>
          </a:p>
          <a:p>
            <a:pPr eaLnBrk="1" hangingPunct="1"/>
            <a:r>
              <a:rPr lang="en-US" altLang="zh-CN" sz="2800" b="0" dirty="0">
                <a:solidFill>
                  <a:srgbClr val="000000"/>
                </a:solidFill>
                <a:latin typeface="Calibri" pitchFamily="34" charset="0"/>
              </a:rPr>
              <a:t>Anti dependence</a:t>
            </a:r>
          </a:p>
          <a:p>
            <a:pPr marL="0" lvl="3" eaLnBrk="1" hangingPunct="1"/>
            <a:r>
              <a:rPr lang="en-US" altLang="zh-CN" sz="2800" b="0" dirty="0">
                <a:solidFill>
                  <a:srgbClr val="000000"/>
                </a:solidFill>
                <a:latin typeface="Calibri" pitchFamily="34" charset="0"/>
              </a:rPr>
              <a:t>r</a:t>
            </a:r>
            <a:r>
              <a:rPr lang="en-US" altLang="zh-CN" sz="2800" b="0" baseline="-25000" dirty="0">
                <a:solidFill>
                  <a:srgbClr val="000000"/>
                </a:solidFill>
                <a:latin typeface="Calibri" pitchFamily="34" charset="0"/>
              </a:rPr>
              <a:t>3</a:t>
            </a:r>
            <a:r>
              <a:rPr lang="en-US" altLang="zh-CN" sz="2800" b="0" dirty="0">
                <a:solidFill>
                  <a:srgbClr val="000000"/>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000000"/>
                </a:solidFill>
                <a:latin typeface="Calibri" pitchFamily="34" charset="0"/>
              </a:rPr>
              <a:t>   r</a:t>
            </a:r>
            <a:r>
              <a:rPr lang="en-US" altLang="zh-CN" sz="2800" b="0" baseline="-25000" dirty="0">
                <a:solidFill>
                  <a:srgbClr val="000000"/>
                </a:solidFill>
                <a:latin typeface="Calibri" pitchFamily="34" charset="0"/>
              </a:rPr>
              <a:t>1</a:t>
            </a:r>
            <a:r>
              <a:rPr lang="en-US" altLang="zh-CN" sz="2800" b="0" dirty="0">
                <a:solidFill>
                  <a:srgbClr val="000000"/>
                </a:solidFill>
                <a:latin typeface="Calibri" pitchFamily="34" charset="0"/>
              </a:rPr>
              <a:t>  op  r</a:t>
            </a:r>
            <a:r>
              <a:rPr lang="en-US" altLang="zh-CN" sz="2800" b="0" baseline="-25000" dirty="0">
                <a:solidFill>
                  <a:srgbClr val="000000"/>
                </a:solidFill>
                <a:latin typeface="Calibri" pitchFamily="34" charset="0"/>
              </a:rPr>
              <a:t>2</a:t>
            </a:r>
            <a:r>
              <a:rPr lang="en-US" altLang="zh-CN" sz="2800" b="0" dirty="0">
                <a:solidFill>
                  <a:srgbClr val="000000"/>
                </a:solidFill>
                <a:latin typeface="Calibri" pitchFamily="34" charset="0"/>
              </a:rPr>
              <a:t> 	Write-after-Read </a:t>
            </a:r>
          </a:p>
          <a:p>
            <a:pPr marL="0" lvl="3" eaLnBrk="1" hangingPunct="1"/>
            <a:r>
              <a:rPr lang="en-US" altLang="zh-CN" sz="2800" b="0" dirty="0">
                <a:solidFill>
                  <a:srgbClr val="000000"/>
                </a:solidFill>
                <a:latin typeface="Calibri" pitchFamily="34" charset="0"/>
              </a:rPr>
              <a:t>r</a:t>
            </a:r>
            <a:r>
              <a:rPr lang="en-US" altLang="zh-CN" sz="2800" b="0" baseline="-25000" dirty="0">
                <a:solidFill>
                  <a:srgbClr val="000000"/>
                </a:solidFill>
                <a:latin typeface="Calibri" pitchFamily="34" charset="0"/>
              </a:rPr>
              <a:t>1</a:t>
            </a:r>
            <a:r>
              <a:rPr lang="en-US" altLang="zh-CN" sz="2800" b="0" dirty="0">
                <a:solidFill>
                  <a:srgbClr val="000000"/>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000000"/>
                </a:solidFill>
                <a:latin typeface="Calibri" pitchFamily="34" charset="0"/>
              </a:rPr>
              <a:t>   r</a:t>
            </a:r>
            <a:r>
              <a:rPr lang="en-US" altLang="zh-CN" sz="2800" b="0" baseline="-25000" dirty="0">
                <a:solidFill>
                  <a:srgbClr val="000000"/>
                </a:solidFill>
                <a:latin typeface="Calibri" pitchFamily="34" charset="0"/>
              </a:rPr>
              <a:t>4</a:t>
            </a:r>
            <a:r>
              <a:rPr lang="en-US" altLang="zh-CN" sz="2800" b="0" dirty="0">
                <a:solidFill>
                  <a:srgbClr val="000000"/>
                </a:solidFill>
                <a:latin typeface="Calibri" pitchFamily="34" charset="0"/>
              </a:rPr>
              <a:t>  op  r</a:t>
            </a:r>
            <a:r>
              <a:rPr lang="en-US" altLang="zh-CN" sz="2800" b="0" baseline="-25000" dirty="0">
                <a:solidFill>
                  <a:srgbClr val="000000"/>
                </a:solidFill>
                <a:latin typeface="Calibri" pitchFamily="34" charset="0"/>
              </a:rPr>
              <a:t>5	 	</a:t>
            </a:r>
            <a:r>
              <a:rPr lang="en-US" altLang="zh-CN" sz="2800" b="0" dirty="0">
                <a:solidFill>
                  <a:srgbClr val="000000"/>
                </a:solidFill>
                <a:latin typeface="Calibri" pitchFamily="34" charset="0"/>
              </a:rPr>
              <a:t>(WAR)</a:t>
            </a:r>
          </a:p>
          <a:p>
            <a:pPr marL="0" lvl="3" eaLnBrk="1" hangingPunct="1"/>
            <a:r>
              <a:rPr lang="en-US" altLang="zh-CN" sz="2800" b="0" dirty="0">
                <a:solidFill>
                  <a:srgbClr val="000000"/>
                </a:solidFill>
                <a:latin typeface="Calibri" pitchFamily="34" charset="0"/>
              </a:rPr>
              <a:t> </a:t>
            </a:r>
          </a:p>
          <a:p>
            <a:pPr eaLnBrk="1" hangingPunct="1"/>
            <a:r>
              <a:rPr lang="en-US" altLang="zh-CN" sz="2800" b="0" dirty="0">
                <a:solidFill>
                  <a:srgbClr val="000000"/>
                </a:solidFill>
                <a:latin typeface="Calibri" pitchFamily="34" charset="0"/>
              </a:rPr>
              <a:t>Output-dependence</a:t>
            </a:r>
          </a:p>
          <a:p>
            <a:pPr marL="0" lvl="3" eaLnBrk="1" hangingPunct="1"/>
            <a:r>
              <a:rPr lang="en-US" altLang="zh-CN" sz="2800" b="0" dirty="0">
                <a:solidFill>
                  <a:srgbClr val="000000"/>
                </a:solidFill>
                <a:latin typeface="Calibri" pitchFamily="34" charset="0"/>
              </a:rPr>
              <a:t>r</a:t>
            </a:r>
            <a:r>
              <a:rPr lang="en-US" altLang="zh-CN" sz="2800" b="0" baseline="-25000" dirty="0">
                <a:solidFill>
                  <a:srgbClr val="000000"/>
                </a:solidFill>
                <a:latin typeface="Calibri" pitchFamily="34" charset="0"/>
              </a:rPr>
              <a:t>3</a:t>
            </a:r>
            <a:r>
              <a:rPr lang="en-US" altLang="zh-CN" sz="2800" b="0" dirty="0">
                <a:solidFill>
                  <a:srgbClr val="000000"/>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000000"/>
                </a:solidFill>
                <a:latin typeface="Calibri" pitchFamily="34" charset="0"/>
              </a:rPr>
              <a:t>  r</a:t>
            </a:r>
            <a:r>
              <a:rPr lang="en-US" altLang="zh-CN" sz="2800" b="0" baseline="-25000" dirty="0">
                <a:solidFill>
                  <a:srgbClr val="000000"/>
                </a:solidFill>
                <a:latin typeface="Calibri" pitchFamily="34" charset="0"/>
              </a:rPr>
              <a:t>1</a:t>
            </a:r>
            <a:r>
              <a:rPr lang="en-US" altLang="zh-CN" sz="2800" b="0" dirty="0">
                <a:solidFill>
                  <a:srgbClr val="000000"/>
                </a:solidFill>
                <a:latin typeface="Calibri" pitchFamily="34" charset="0"/>
              </a:rPr>
              <a:t>  op  r</a:t>
            </a:r>
            <a:r>
              <a:rPr lang="en-US" altLang="zh-CN" sz="2800" b="0" baseline="-25000" dirty="0">
                <a:solidFill>
                  <a:srgbClr val="000000"/>
                </a:solidFill>
                <a:latin typeface="Calibri" pitchFamily="34" charset="0"/>
              </a:rPr>
              <a:t>2</a:t>
            </a:r>
            <a:r>
              <a:rPr lang="en-US" altLang="zh-CN" sz="2800" b="0" dirty="0">
                <a:solidFill>
                  <a:srgbClr val="000000"/>
                </a:solidFill>
                <a:latin typeface="Calibri" pitchFamily="34" charset="0"/>
              </a:rPr>
              <a:t>  	Write-after-Write </a:t>
            </a:r>
          </a:p>
          <a:p>
            <a:pPr marL="0" lvl="3" eaLnBrk="1" hangingPunct="1"/>
            <a:r>
              <a:rPr lang="en-US" altLang="zh-CN" sz="2800" b="0" dirty="0">
                <a:solidFill>
                  <a:srgbClr val="919191"/>
                </a:solidFill>
                <a:latin typeface="Calibri" pitchFamily="34" charset="0"/>
              </a:rPr>
              <a:t>r</a:t>
            </a:r>
            <a:r>
              <a:rPr lang="en-US" altLang="zh-CN" sz="2800" b="0" baseline="-25000" dirty="0">
                <a:solidFill>
                  <a:srgbClr val="919191"/>
                </a:solidFill>
                <a:latin typeface="Calibri" pitchFamily="34" charset="0"/>
              </a:rPr>
              <a:t>5</a:t>
            </a:r>
            <a:r>
              <a:rPr lang="en-US" altLang="zh-CN" sz="2800" b="0" dirty="0">
                <a:solidFill>
                  <a:srgbClr val="919191"/>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919191"/>
                </a:solidFill>
                <a:latin typeface="Calibri" pitchFamily="34" charset="0"/>
              </a:rPr>
              <a:t>  r</a:t>
            </a:r>
            <a:r>
              <a:rPr lang="en-US" altLang="zh-CN" sz="2800" b="0" baseline="-25000" dirty="0">
                <a:solidFill>
                  <a:srgbClr val="919191"/>
                </a:solidFill>
                <a:latin typeface="Calibri" pitchFamily="34" charset="0"/>
              </a:rPr>
              <a:t>3</a:t>
            </a:r>
            <a:r>
              <a:rPr lang="en-US" altLang="zh-CN" sz="2800" b="0" dirty="0">
                <a:solidFill>
                  <a:srgbClr val="919191"/>
                </a:solidFill>
                <a:latin typeface="Calibri" pitchFamily="34" charset="0"/>
              </a:rPr>
              <a:t>  op  r</a:t>
            </a:r>
            <a:r>
              <a:rPr lang="en-US" altLang="zh-CN" sz="2800" b="0" baseline="-25000" dirty="0">
                <a:solidFill>
                  <a:srgbClr val="919191"/>
                </a:solidFill>
                <a:latin typeface="Calibri" pitchFamily="34" charset="0"/>
              </a:rPr>
              <a:t>4</a:t>
            </a:r>
            <a:r>
              <a:rPr lang="en-US" altLang="zh-CN" sz="2800" b="0" baseline="-25000" dirty="0">
                <a:solidFill>
                  <a:srgbClr val="000000"/>
                </a:solidFill>
                <a:latin typeface="Calibri" pitchFamily="34" charset="0"/>
              </a:rPr>
              <a:t>	 	</a:t>
            </a:r>
            <a:r>
              <a:rPr lang="en-US" altLang="zh-CN" sz="2800" b="0" dirty="0">
                <a:solidFill>
                  <a:srgbClr val="000000"/>
                </a:solidFill>
                <a:latin typeface="Calibri" pitchFamily="34" charset="0"/>
              </a:rPr>
              <a:t>(WAW)</a:t>
            </a:r>
          </a:p>
          <a:p>
            <a:pPr marL="0" lvl="3" eaLnBrk="1" hangingPunct="1"/>
            <a:r>
              <a:rPr lang="en-US" altLang="zh-CN" sz="2800" b="0" dirty="0">
                <a:solidFill>
                  <a:srgbClr val="000000"/>
                </a:solidFill>
                <a:latin typeface="Calibri" pitchFamily="34" charset="0"/>
              </a:rPr>
              <a:t>r</a:t>
            </a:r>
            <a:r>
              <a:rPr lang="en-US" altLang="zh-CN" sz="2800" b="0" baseline="-25000" dirty="0">
                <a:solidFill>
                  <a:srgbClr val="000000"/>
                </a:solidFill>
                <a:latin typeface="Calibri" pitchFamily="34" charset="0"/>
              </a:rPr>
              <a:t>3</a:t>
            </a:r>
            <a:r>
              <a:rPr lang="en-US" altLang="zh-CN" sz="2800" b="0" dirty="0">
                <a:solidFill>
                  <a:srgbClr val="000000"/>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000000"/>
                </a:solidFill>
                <a:latin typeface="Calibri" pitchFamily="34" charset="0"/>
              </a:rPr>
              <a:t>  r</a:t>
            </a:r>
            <a:r>
              <a:rPr lang="en-US" altLang="zh-CN" sz="2800" b="0" baseline="-25000" dirty="0">
                <a:solidFill>
                  <a:srgbClr val="000000"/>
                </a:solidFill>
                <a:latin typeface="Calibri" pitchFamily="34" charset="0"/>
              </a:rPr>
              <a:t>6</a:t>
            </a:r>
            <a:r>
              <a:rPr lang="en-US" altLang="zh-CN" sz="2800" b="0" dirty="0">
                <a:solidFill>
                  <a:srgbClr val="000000"/>
                </a:solidFill>
                <a:latin typeface="Calibri" pitchFamily="34" charset="0"/>
              </a:rPr>
              <a:t>  op  r</a:t>
            </a:r>
            <a:r>
              <a:rPr lang="en-US" altLang="zh-CN" sz="2800" b="0" baseline="-25000" dirty="0">
                <a:solidFill>
                  <a:srgbClr val="000000"/>
                </a:solidFill>
                <a:latin typeface="Calibri" pitchFamily="34" charset="0"/>
              </a:rPr>
              <a:t>7</a:t>
            </a:r>
            <a:r>
              <a:rPr lang="en-US" altLang="zh-CN" sz="2800" b="0" dirty="0">
                <a:solidFill>
                  <a:srgbClr val="000000"/>
                </a:solidFill>
                <a:latin typeface="Calibri" pitchFamily="34" charset="0"/>
              </a:rPr>
              <a:t>  </a:t>
            </a:r>
          </a:p>
        </p:txBody>
      </p:sp>
      <p:sp>
        <p:nvSpPr>
          <p:cNvPr id="12" name="Line 4"/>
          <p:cNvSpPr>
            <a:spLocks noChangeShapeType="1"/>
          </p:cNvSpPr>
          <p:nvPr/>
        </p:nvSpPr>
        <p:spPr bwMode="auto">
          <a:xfrm flipH="1" flipV="1">
            <a:off x="1295400" y="1981200"/>
            <a:ext cx="749092" cy="228600"/>
          </a:xfrm>
          <a:prstGeom prst="line">
            <a:avLst/>
          </a:prstGeom>
          <a:noFill/>
          <a:ln w="28575">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b="0" kern="0">
              <a:solidFill>
                <a:sysClr val="windowText" lastClr="000000"/>
              </a:solidFill>
              <a:ea typeface="ＭＳ Ｐゴシック" charset="0"/>
              <a:cs typeface="ＭＳ Ｐゴシック" charset="0"/>
            </a:endParaRPr>
          </a:p>
        </p:txBody>
      </p:sp>
      <p:sp>
        <p:nvSpPr>
          <p:cNvPr id="13" name="Line 5"/>
          <p:cNvSpPr>
            <a:spLocks noChangeShapeType="1"/>
          </p:cNvSpPr>
          <p:nvPr/>
        </p:nvSpPr>
        <p:spPr bwMode="auto">
          <a:xfrm flipV="1">
            <a:off x="1295399" y="3581400"/>
            <a:ext cx="936365" cy="152400"/>
          </a:xfrm>
          <a:prstGeom prst="line">
            <a:avLst/>
          </a:prstGeom>
          <a:noFill/>
          <a:ln w="28575">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b="0" kern="0">
              <a:solidFill>
                <a:sysClr val="windowText" lastClr="000000"/>
              </a:solidFill>
              <a:ea typeface="ＭＳ Ｐゴシック" charset="0"/>
              <a:cs typeface="ＭＳ Ｐゴシック" charset="0"/>
            </a:endParaRPr>
          </a:p>
        </p:txBody>
      </p:sp>
      <p:sp>
        <p:nvSpPr>
          <p:cNvPr id="14" name="Freeform 6"/>
          <p:cNvSpPr>
            <a:spLocks/>
          </p:cNvSpPr>
          <p:nvPr/>
        </p:nvSpPr>
        <p:spPr bwMode="auto">
          <a:xfrm>
            <a:off x="304799" y="5105400"/>
            <a:ext cx="546213" cy="914400"/>
          </a:xfrm>
          <a:custGeom>
            <a:avLst/>
            <a:gdLst>
              <a:gd name="T0" fmla="*/ 2147483647 w 280"/>
              <a:gd name="T1" fmla="*/ 2147483647 h 576"/>
              <a:gd name="T2" fmla="*/ 2147483647 w 280"/>
              <a:gd name="T3" fmla="*/ 2147483647 h 576"/>
              <a:gd name="T4" fmla="*/ 2147483647 w 280"/>
              <a:gd name="T5" fmla="*/ 2147483647 h 576"/>
              <a:gd name="T6" fmla="*/ 2147483647 w 280"/>
              <a:gd name="T7" fmla="*/ 0 h 576"/>
              <a:gd name="T8" fmla="*/ 0 60000 65536"/>
              <a:gd name="T9" fmla="*/ 0 60000 65536"/>
              <a:gd name="T10" fmla="*/ 0 60000 65536"/>
              <a:gd name="T11" fmla="*/ 0 60000 65536"/>
              <a:gd name="T12" fmla="*/ 0 w 280"/>
              <a:gd name="T13" fmla="*/ 0 h 576"/>
              <a:gd name="T14" fmla="*/ 280 w 280"/>
              <a:gd name="T15" fmla="*/ 576 h 576"/>
            </a:gdLst>
            <a:ahLst/>
            <a:cxnLst>
              <a:cxn ang="T8">
                <a:pos x="T0" y="T1"/>
              </a:cxn>
              <a:cxn ang="T9">
                <a:pos x="T2" y="T3"/>
              </a:cxn>
              <a:cxn ang="T10">
                <a:pos x="T4" y="T5"/>
              </a:cxn>
              <a:cxn ang="T11">
                <a:pos x="T6" y="T7"/>
              </a:cxn>
            </a:cxnLst>
            <a:rect l="T12" t="T13" r="T14" b="T15"/>
            <a:pathLst>
              <a:path w="280" h="576">
                <a:moveTo>
                  <a:pt x="280" y="576"/>
                </a:moveTo>
                <a:cubicBezTo>
                  <a:pt x="280" y="576"/>
                  <a:pt x="80" y="464"/>
                  <a:pt x="40" y="384"/>
                </a:cubicBezTo>
                <a:cubicBezTo>
                  <a:pt x="0" y="304"/>
                  <a:pt x="0" y="160"/>
                  <a:pt x="40" y="96"/>
                </a:cubicBezTo>
                <a:cubicBezTo>
                  <a:pt x="80" y="32"/>
                  <a:pt x="230" y="20"/>
                  <a:pt x="280" y="0"/>
                </a:cubicBezTo>
              </a:path>
            </a:pathLst>
          </a:custGeom>
          <a:noFill/>
          <a:ln w="28575">
            <a:solidFill>
              <a:srgbClr val="FC0128"/>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b="0" kern="0">
              <a:solidFill>
                <a:sysClr val="windowText" lastClr="000000"/>
              </a:solidFill>
              <a:ea typeface="ＭＳ Ｐゴシック" charset="0"/>
              <a:cs typeface="ＭＳ Ｐゴシック" charset="0"/>
            </a:endParaRPr>
          </a:p>
        </p:txBody>
      </p:sp>
      <p:sp>
        <p:nvSpPr>
          <p:cNvPr id="4" name="灯片编号占位符 3"/>
          <p:cNvSpPr>
            <a:spLocks noGrp="1"/>
          </p:cNvSpPr>
          <p:nvPr>
            <p:ph type="sldNum" sz="quarter" idx="4"/>
          </p:nvPr>
        </p:nvSpPr>
        <p:spPr/>
        <p:txBody>
          <a:bodyPr/>
          <a:lstStyle/>
          <a:p>
            <a:fld id="{EB9224A2-87F1-4916-BEAB-472D0D37C46F}" type="slidenum">
              <a:rPr lang="en-US" altLang="en-US" smtClean="0"/>
              <a:pPr/>
              <a:t>35</a:t>
            </a:fld>
            <a:endParaRPr lang="en-US" altLang="en-US" dirty="0"/>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zh-CN" altLang="en-US" dirty="0"/>
              <a:t>指令流水线操作示例</a:t>
            </a:r>
            <a:endParaRPr lang="en-US" altLang="zh-CN" dirty="0"/>
          </a:p>
        </p:txBody>
      </p:sp>
      <p:sp>
        <p:nvSpPr>
          <p:cNvPr id="30723" name="Content Placeholder 2"/>
          <p:cNvSpPr>
            <a:spLocks noGrp="1"/>
          </p:cNvSpPr>
          <p:nvPr>
            <p:ph idx="1"/>
          </p:nvPr>
        </p:nvSpPr>
        <p:spPr/>
        <p:txBody>
          <a:bodyPr/>
          <a:lstStyle/>
          <a:p>
            <a:pPr eaLnBrk="1" hangingPunct="1"/>
            <a:endParaRPr lang="zh-CN" altLang="zh-CN">
              <a:ea typeface="ＭＳ Ｐゴシック" pitchFamily="34" charset="-128"/>
            </a:endParaRPr>
          </a:p>
        </p:txBody>
      </p:sp>
      <p:sp>
        <p:nvSpPr>
          <p:cNvPr id="30724" name="Slide Number Placeholder 3"/>
          <p:cNvSpPr>
            <a:spLocks noGrp="1"/>
          </p:cNvSpPr>
          <p:nvPr>
            <p:ph type="sldNum" sz="quarter" idx="4"/>
          </p:nvPr>
        </p:nvSpPr>
        <p:spPr bwMode="auto">
          <a:xfrm>
            <a:off x="8458199" y="6528330"/>
            <a:ext cx="511175"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8D39B994-4DB7-43CC-B42D-DFE5B761B3E0}" type="slidenum">
              <a:rPr lang="en-US" altLang="zh-CN" smtClean="0">
                <a:solidFill>
                  <a:srgbClr val="000000"/>
                </a:solidFill>
                <a:latin typeface="Garamond" pitchFamily="18" charset="0"/>
                <a:cs typeface="Arial" charset="0"/>
              </a:rPr>
              <a:pPr eaLnBrk="1" hangingPunct="1"/>
              <a:t>36</a:t>
            </a:fld>
            <a:endParaRPr lang="en-US" altLang="zh-CN">
              <a:solidFill>
                <a:srgbClr val="000000"/>
              </a:solidFill>
              <a:latin typeface="Garamond" pitchFamily="18" charset="0"/>
              <a:cs typeface="Arial" charset="0"/>
            </a:endParaRPr>
          </a:p>
        </p:txBody>
      </p:sp>
      <p:pic>
        <p:nvPicPr>
          <p:cNvPr id="30725" name="Picture 3" descr="F0622"/>
          <p:cNvPicPr>
            <a:picLocks noChangeAspect="1" noChangeArrowheads="1"/>
          </p:cNvPicPr>
          <p:nvPr/>
        </p:nvPicPr>
        <p:blipFill>
          <a:blip r:embed="rId2">
            <a:extLst>
              <a:ext uri="{28A0092B-C50C-407E-A947-70E740481C1C}">
                <a14:useLocalDpi xmlns:a14="http://schemas.microsoft.com/office/drawing/2010/main" val="0"/>
              </a:ext>
            </a:extLst>
          </a:blip>
          <a:srcRect r="-439" b="48743"/>
          <a:stretch>
            <a:fillRect/>
          </a:stretch>
        </p:blipFill>
        <p:spPr bwMode="auto">
          <a:xfrm>
            <a:off x="838200" y="1524000"/>
            <a:ext cx="7620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
          <p:cNvGrpSpPr>
            <a:grpSpLocks/>
          </p:cNvGrpSpPr>
          <p:nvPr/>
        </p:nvGrpSpPr>
        <p:grpSpPr bwMode="auto">
          <a:xfrm>
            <a:off x="304800" y="1143000"/>
            <a:ext cx="8534400" cy="5562600"/>
            <a:chOff x="192" y="720"/>
            <a:chExt cx="5376" cy="3504"/>
          </a:xfrm>
        </p:grpSpPr>
        <p:sp>
          <p:nvSpPr>
            <p:cNvPr id="30740" name="Rectangle 5"/>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30741" name="Picture 6" descr="F0622"/>
            <p:cNvPicPr>
              <a:picLocks noChangeAspect="1" noChangeArrowheads="1"/>
            </p:cNvPicPr>
            <p:nvPr/>
          </p:nvPicPr>
          <p:blipFill>
            <a:blip r:embed="rId2">
              <a:extLst>
                <a:ext uri="{28A0092B-C50C-407E-A947-70E740481C1C}">
                  <a14:useLocalDpi xmlns:a14="http://schemas.microsoft.com/office/drawing/2010/main" val="0"/>
                </a:ext>
              </a:extLst>
            </a:blip>
            <a:srcRect l="-838" t="49876"/>
            <a:stretch>
              <a:fillRect/>
            </a:stretch>
          </p:blipFill>
          <p:spPr bwMode="auto">
            <a:xfrm>
              <a:off x="480" y="864"/>
              <a:ext cx="4819" cy="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7"/>
          <p:cNvGrpSpPr>
            <a:grpSpLocks/>
          </p:cNvGrpSpPr>
          <p:nvPr/>
        </p:nvGrpSpPr>
        <p:grpSpPr bwMode="auto">
          <a:xfrm>
            <a:off x="304800" y="1143000"/>
            <a:ext cx="8534400" cy="5562600"/>
            <a:chOff x="192" y="720"/>
            <a:chExt cx="5376" cy="3504"/>
          </a:xfrm>
        </p:grpSpPr>
        <p:sp>
          <p:nvSpPr>
            <p:cNvPr id="30738" name="Rectangle 8"/>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30739" name="Picture 9" descr="F0623"/>
            <p:cNvPicPr>
              <a:picLocks noChangeAspect="1" noChangeArrowheads="1"/>
            </p:cNvPicPr>
            <p:nvPr/>
          </p:nvPicPr>
          <p:blipFill>
            <a:blip r:embed="rId3">
              <a:extLst>
                <a:ext uri="{28A0092B-C50C-407E-A947-70E740481C1C}">
                  <a14:useLocalDpi xmlns:a14="http://schemas.microsoft.com/office/drawing/2010/main" val="0"/>
                </a:ext>
              </a:extLst>
            </a:blip>
            <a:srcRect r="-439" b="47298"/>
            <a:stretch>
              <a:fillRect/>
            </a:stretch>
          </p:blipFill>
          <p:spPr bwMode="auto">
            <a:xfrm>
              <a:off x="528" y="967"/>
              <a:ext cx="4800" cy="3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2" name="Group 10"/>
          <p:cNvGrpSpPr>
            <a:grpSpLocks/>
          </p:cNvGrpSpPr>
          <p:nvPr/>
        </p:nvGrpSpPr>
        <p:grpSpPr bwMode="auto">
          <a:xfrm>
            <a:off x="304800" y="1143000"/>
            <a:ext cx="8534400" cy="5562600"/>
            <a:chOff x="192" y="720"/>
            <a:chExt cx="5376" cy="3504"/>
          </a:xfrm>
        </p:grpSpPr>
        <p:sp>
          <p:nvSpPr>
            <p:cNvPr id="30736" name="Rectangle 11"/>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30737" name="Picture 12" descr="F0623"/>
            <p:cNvPicPr>
              <a:picLocks noChangeAspect="1" noChangeArrowheads="1"/>
            </p:cNvPicPr>
            <p:nvPr/>
          </p:nvPicPr>
          <p:blipFill>
            <a:blip r:embed="rId3">
              <a:extLst>
                <a:ext uri="{28A0092B-C50C-407E-A947-70E740481C1C}">
                  <a14:useLocalDpi xmlns:a14="http://schemas.microsoft.com/office/drawing/2010/main" val="0"/>
                </a:ext>
              </a:extLst>
            </a:blip>
            <a:srcRect l="168" t="51166"/>
            <a:stretch>
              <a:fillRect/>
            </a:stretch>
          </p:blipFill>
          <p:spPr bwMode="auto">
            <a:xfrm>
              <a:off x="529" y="1022"/>
              <a:ext cx="4771" cy="28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5" name="Group 13"/>
          <p:cNvGrpSpPr>
            <a:grpSpLocks/>
          </p:cNvGrpSpPr>
          <p:nvPr/>
        </p:nvGrpSpPr>
        <p:grpSpPr bwMode="auto">
          <a:xfrm>
            <a:off x="304800" y="1143000"/>
            <a:ext cx="8780463" cy="5562600"/>
            <a:chOff x="192" y="720"/>
            <a:chExt cx="5531" cy="3504"/>
          </a:xfrm>
        </p:grpSpPr>
        <p:sp>
          <p:nvSpPr>
            <p:cNvPr id="30734" name="Rectangle 14"/>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30735" name="Picture 15" descr="F0624"/>
            <p:cNvPicPr>
              <a:picLocks noChangeAspect="1" noChangeArrowheads="1"/>
            </p:cNvPicPr>
            <p:nvPr/>
          </p:nvPicPr>
          <p:blipFill>
            <a:blip r:embed="rId4">
              <a:extLst>
                <a:ext uri="{28A0092B-C50C-407E-A947-70E740481C1C}">
                  <a14:useLocalDpi xmlns:a14="http://schemas.microsoft.com/office/drawing/2010/main" val="0"/>
                </a:ext>
              </a:extLst>
            </a:blip>
            <a:srcRect l="96" b="49628"/>
            <a:stretch>
              <a:fillRect/>
            </a:stretch>
          </p:blipFill>
          <p:spPr bwMode="auto">
            <a:xfrm>
              <a:off x="528" y="1248"/>
              <a:ext cx="5195" cy="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6"/>
          <p:cNvGrpSpPr>
            <a:grpSpLocks/>
          </p:cNvGrpSpPr>
          <p:nvPr/>
        </p:nvGrpSpPr>
        <p:grpSpPr bwMode="auto">
          <a:xfrm>
            <a:off x="304800" y="1143000"/>
            <a:ext cx="8839200" cy="5562600"/>
            <a:chOff x="192" y="720"/>
            <a:chExt cx="5568" cy="3504"/>
          </a:xfrm>
        </p:grpSpPr>
        <p:sp>
          <p:nvSpPr>
            <p:cNvPr id="30732" name="Rectangle 17"/>
            <p:cNvSpPr>
              <a:spLocks noChangeArrowheads="1"/>
            </p:cNvSpPr>
            <p:nvPr/>
          </p:nvSpPr>
          <p:spPr bwMode="auto">
            <a:xfrm>
              <a:off x="192" y="720"/>
              <a:ext cx="5568"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30733" name="Picture 18" descr="F0624"/>
            <p:cNvPicPr>
              <a:picLocks noChangeAspect="1" noChangeArrowheads="1"/>
            </p:cNvPicPr>
            <p:nvPr/>
          </p:nvPicPr>
          <p:blipFill>
            <a:blip r:embed="rId4">
              <a:extLst>
                <a:ext uri="{28A0092B-C50C-407E-A947-70E740481C1C}">
                  <a14:useLocalDpi xmlns:a14="http://schemas.microsoft.com/office/drawing/2010/main" val="0"/>
                </a:ext>
              </a:extLst>
            </a:blip>
            <a:srcRect l="-827" t="50372"/>
            <a:stretch>
              <a:fillRect/>
            </a:stretch>
          </p:blipFill>
          <p:spPr bwMode="auto">
            <a:xfrm>
              <a:off x="490" y="1107"/>
              <a:ext cx="5243" cy="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TextBox 21"/>
          <p:cNvSpPr txBox="1"/>
          <p:nvPr/>
        </p:nvSpPr>
        <p:spPr>
          <a:xfrm>
            <a:off x="698500" y="4719638"/>
            <a:ext cx="7810500" cy="461962"/>
          </a:xfrm>
          <a:prstGeom prst="rect">
            <a:avLst/>
          </a:prstGeom>
          <a:solidFill>
            <a:sysClr val="window" lastClr="FFFFFF"/>
          </a:solidFill>
          <a:ln w="25400" cap="flat" cmpd="sng" algn="ctr">
            <a:solidFill>
              <a:srgbClr val="FF0000"/>
            </a:solidFill>
            <a:prstDash val="solid"/>
          </a:ln>
          <a:effectLst/>
        </p:spPr>
        <p:txBody>
          <a:bodyPr>
            <a:spAutoFit/>
          </a:bodyPr>
          <a:lstStyle/>
          <a:p>
            <a:pPr algn="ctr" fontAlgn="auto">
              <a:spcBef>
                <a:spcPts val="0"/>
              </a:spcBef>
              <a:spcAft>
                <a:spcPts val="0"/>
              </a:spcAft>
              <a:defRPr/>
            </a:pPr>
            <a:r>
              <a:rPr lang="zh-CN" altLang="en-US" sz="2400" b="0" kern="0" dirty="0">
                <a:solidFill>
                  <a:srgbClr val="FF0000"/>
                </a:solidFill>
                <a:latin typeface="微软雅黑" panose="020B0503020204020204" pitchFamily="34" charset="-122"/>
                <a:ea typeface="微软雅黑" panose="020B0503020204020204" pitchFamily="34" charset="-122"/>
              </a:rPr>
              <a:t>如果 </a:t>
            </a:r>
            <a:r>
              <a:rPr lang="en-US" sz="2400" b="0" kern="0" dirty="0">
                <a:solidFill>
                  <a:srgbClr val="FF0000"/>
                </a:solidFill>
                <a:latin typeface="微软雅黑" panose="020B0503020204020204" pitchFamily="34" charset="-122"/>
                <a:ea typeface="微软雅黑" panose="020B0503020204020204" pitchFamily="34" charset="-122"/>
              </a:rPr>
              <a:t>SUB </a:t>
            </a:r>
            <a:r>
              <a:rPr lang="zh-CN" altLang="en-US" sz="2400" b="0" kern="0" dirty="0">
                <a:solidFill>
                  <a:srgbClr val="FF0000"/>
                </a:solidFill>
                <a:latin typeface="微软雅黑" panose="020B0503020204020204" pitchFamily="34" charset="-122"/>
                <a:ea typeface="微软雅黑" panose="020B0503020204020204" pitchFamily="34" charset="-122"/>
              </a:rPr>
              <a:t>真相</a:t>
            </a:r>
            <a:r>
              <a:rPr lang="zh-CN" altLang="en-US" sz="2400" b="0" kern="0" dirty="0" smtClean="0">
                <a:solidFill>
                  <a:srgbClr val="FF0000"/>
                </a:solidFill>
                <a:latin typeface="微软雅黑" panose="020B0503020204020204" pitchFamily="34" charset="-122"/>
                <a:ea typeface="微软雅黑" panose="020B0503020204020204" pitchFamily="34" charset="-122"/>
              </a:rPr>
              <a:t>关于 </a:t>
            </a:r>
            <a:r>
              <a:rPr lang="en-US" sz="2400" b="0" kern="0" dirty="0">
                <a:solidFill>
                  <a:srgbClr val="FF0000"/>
                </a:solidFill>
                <a:latin typeface="微软雅黑" panose="020B0503020204020204" pitchFamily="34" charset="-122"/>
                <a:ea typeface="微软雅黑" panose="020B0503020204020204" pitchFamily="34" charset="-122"/>
              </a:rPr>
              <a:t>LW</a:t>
            </a:r>
            <a:r>
              <a:rPr lang="zh-CN" altLang="en-US" sz="2400" b="0" kern="0" dirty="0">
                <a:solidFill>
                  <a:srgbClr val="FF0000"/>
                </a:solidFill>
                <a:latin typeface="微软雅黑" panose="020B0503020204020204" pitchFamily="34" charset="-122"/>
                <a:ea typeface="微软雅黑" panose="020B0503020204020204" pitchFamily="34" charset="-122"/>
              </a:rPr>
              <a:t>，该如何进行流水</a:t>
            </a:r>
            <a:r>
              <a:rPr lang="en-US" sz="2400" b="0" kern="0" dirty="0">
                <a:solidFill>
                  <a:srgbClr val="FF0000"/>
                </a:solidFill>
                <a:latin typeface="微软雅黑" panose="020B0503020204020204" pitchFamily="34" charset="-122"/>
                <a:ea typeface="微软雅黑" panose="020B0503020204020204" pitchFamily="34"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zh-CN" altLang="en-US" dirty="0"/>
              <a:t>如何处理数据相关</a:t>
            </a:r>
            <a:r>
              <a:rPr lang="en-US" altLang="zh-CN" dirty="0"/>
              <a:t>?</a:t>
            </a:r>
          </a:p>
        </p:txBody>
      </p:sp>
      <p:sp>
        <p:nvSpPr>
          <p:cNvPr id="3" name="Content Placeholder 2"/>
          <p:cNvSpPr>
            <a:spLocks noGrp="1"/>
          </p:cNvSpPr>
          <p:nvPr>
            <p:ph idx="1"/>
          </p:nvPr>
        </p:nvSpPr>
        <p:spPr>
          <a:xfrm>
            <a:off x="462116" y="996950"/>
            <a:ext cx="8200103" cy="5194300"/>
          </a:xfrm>
        </p:spPr>
        <p:txBody>
          <a:bodyPr rtlCol="0">
            <a:normAutofit/>
          </a:bodyPr>
          <a:lstStyle/>
          <a:p>
            <a:pPr eaLnBrk="1" fontAlgn="auto" hangingPunct="1">
              <a:lnSpc>
                <a:spcPct val="120000"/>
              </a:lnSpc>
              <a:spcBef>
                <a:spcPts val="0"/>
              </a:spcBef>
              <a:spcAft>
                <a:spcPts val="600"/>
              </a:spcAft>
              <a:buFont typeface="Arial" panose="020B0604020202020204" pitchFamily="34" charset="0"/>
              <a:buChar char="•"/>
              <a:defRPr/>
            </a:pPr>
            <a:r>
              <a:rPr lang="zh-CN" altLang="en-US" dirty="0"/>
              <a:t>反相关和输出相关相对容易处理</a:t>
            </a:r>
            <a:r>
              <a:rPr lang="en-US" altLang="zh-CN" dirty="0"/>
              <a:t> </a:t>
            </a:r>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t>在某一个阶段按照程序顺序来写目标寄存器即可</a:t>
            </a:r>
            <a:endParaRPr lang="en-US" altLang="zh-CN" dirty="0"/>
          </a:p>
          <a:p>
            <a:pPr eaLnBrk="1" fontAlgn="auto" hangingPunct="1">
              <a:lnSpc>
                <a:spcPct val="120000"/>
              </a:lnSpc>
              <a:spcBef>
                <a:spcPts val="0"/>
              </a:spcBef>
              <a:spcAft>
                <a:spcPts val="600"/>
              </a:spcAft>
              <a:buFont typeface="Arial" panose="020B0604020202020204" pitchFamily="34" charset="0"/>
              <a:buChar char="•"/>
              <a:defRPr/>
            </a:pPr>
            <a:r>
              <a:rPr lang="zh-CN" altLang="en-US" dirty="0"/>
              <a:t>流相关是比较有趣的，难以处理；</a:t>
            </a:r>
            <a:endParaRPr lang="en-US" altLang="zh-CN" dirty="0"/>
          </a:p>
          <a:p>
            <a:pPr eaLnBrk="1" fontAlgn="auto" hangingPunct="1">
              <a:lnSpc>
                <a:spcPct val="120000"/>
              </a:lnSpc>
              <a:spcBef>
                <a:spcPts val="0"/>
              </a:spcBef>
              <a:spcAft>
                <a:spcPts val="600"/>
              </a:spcAft>
              <a:buFont typeface="Arial" panose="020B0604020202020204" pitchFamily="34" charset="0"/>
              <a:buChar char="•"/>
              <a:defRPr/>
            </a:pPr>
            <a:r>
              <a:rPr lang="zh-CN" altLang="en-US" dirty="0"/>
              <a:t>有</a:t>
            </a:r>
            <a:r>
              <a:rPr lang="en-US" altLang="zh-CN" dirty="0"/>
              <a:t>4</a:t>
            </a:r>
            <a:r>
              <a:rPr lang="zh-CN" altLang="en-US" dirty="0"/>
              <a:t>种比较典型的方法来处理流相关</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b="1" dirty="0"/>
              <a:t>检测</a:t>
            </a:r>
            <a:r>
              <a:rPr lang="zh-CN" altLang="en-US" dirty="0"/>
              <a:t>和等待，直到寄存器中相关的值已经就绪</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b="1" dirty="0"/>
              <a:t>检测</a:t>
            </a:r>
            <a:r>
              <a:rPr lang="zh-CN" altLang="en-US" dirty="0"/>
              <a:t>并旁路</a:t>
            </a:r>
            <a:r>
              <a:rPr lang="en-US" altLang="zh-CN" dirty="0"/>
              <a:t>/</a:t>
            </a:r>
            <a:r>
              <a:rPr lang="zh-CN" altLang="en-US" dirty="0"/>
              <a:t>前推，将值前推给需要该值的指令</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b="1" dirty="0"/>
              <a:t>检测</a:t>
            </a:r>
            <a:r>
              <a:rPr lang="zh-CN" altLang="en-US" dirty="0"/>
              <a:t>并消除，在软件层面消除真相关</a:t>
            </a:r>
            <a:endParaRPr lang="en-US" altLang="zh-CN" dirty="0"/>
          </a:p>
          <a:p>
            <a:pPr marL="985838" lvl="2" indent="-179388" eaLnBrk="1" fontAlgn="auto" hangingPunct="1">
              <a:lnSpc>
                <a:spcPct val="120000"/>
              </a:lnSpc>
              <a:spcBef>
                <a:spcPts val="0"/>
              </a:spcBef>
              <a:spcAft>
                <a:spcPts val="600"/>
              </a:spcAft>
              <a:buFont typeface="Arial" panose="020B0604020202020204" pitchFamily="34" charset="0"/>
              <a:buChar char="•"/>
              <a:defRPr/>
            </a:pPr>
            <a:r>
              <a:rPr lang="zh-CN" altLang="en-US" dirty="0"/>
              <a:t>不需要硬件来检测相关，通常由编译器处理</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t>预测所需要的值，并推测地执行和验证</a:t>
            </a:r>
            <a:endParaRPr lang="en-US" altLang="zh-CN" dirty="0"/>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37</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zh-CN" altLang="en-US" dirty="0" smtClean="0"/>
              <a:t>相关检测方法 </a:t>
            </a:r>
            <a:r>
              <a:rPr lang="en-US" altLang="zh-CN" dirty="0"/>
              <a:t>(1)</a:t>
            </a:r>
          </a:p>
        </p:txBody>
      </p:sp>
      <p:sp>
        <p:nvSpPr>
          <p:cNvPr id="3" name="Content Placeholder 2"/>
          <p:cNvSpPr>
            <a:spLocks noGrp="1"/>
          </p:cNvSpPr>
          <p:nvPr>
            <p:ph idx="1"/>
          </p:nvPr>
        </p:nvSpPr>
        <p:spPr>
          <a:xfrm>
            <a:off x="457200" y="1143000"/>
            <a:ext cx="8382000" cy="5257800"/>
          </a:xfrm>
        </p:spPr>
        <p:txBody>
          <a:bodyPr rtlCol="0">
            <a:normAutofit fontScale="85000" lnSpcReduction="20000"/>
          </a:bodyPr>
          <a:lstStyle/>
          <a:p>
            <a:pPr eaLnBrk="1" fontAlgn="auto" hangingPunct="1">
              <a:lnSpc>
                <a:spcPct val="110000"/>
              </a:lnSpc>
              <a:spcBef>
                <a:spcPts val="600"/>
              </a:spcBef>
              <a:spcAft>
                <a:spcPts val="600"/>
              </a:spcAft>
              <a:buFont typeface="Arial" panose="020B0604020202020204" pitchFamily="34" charset="0"/>
              <a:buChar char="•"/>
              <a:defRPr/>
            </a:pPr>
            <a:r>
              <a:rPr lang="zh-CN" altLang="en-US" sz="3000" dirty="0">
                <a:solidFill>
                  <a:schemeClr val="tx1">
                    <a:lumMod val="95000"/>
                    <a:lumOff val="5000"/>
                  </a:schemeClr>
                </a:solidFill>
              </a:rPr>
              <a:t>计分板</a:t>
            </a:r>
            <a:r>
              <a:rPr lang="en-US" altLang="zh-CN" sz="3000" dirty="0">
                <a:solidFill>
                  <a:schemeClr val="tx1">
                    <a:lumMod val="95000"/>
                    <a:lumOff val="5000"/>
                  </a:schemeClr>
                </a:solidFill>
              </a:rPr>
              <a:t>/</a:t>
            </a:r>
            <a:r>
              <a:rPr lang="zh-CN" altLang="en-US" sz="3000" dirty="0">
                <a:solidFill>
                  <a:schemeClr val="tx1">
                    <a:lumMod val="95000"/>
                    <a:lumOff val="5000"/>
                  </a:schemeClr>
                </a:solidFill>
              </a:rPr>
              <a:t>记分牌方法</a:t>
            </a:r>
            <a:r>
              <a:rPr lang="en-US" altLang="zh-CN" sz="3000" dirty="0">
                <a:solidFill>
                  <a:schemeClr val="tx1">
                    <a:lumMod val="95000"/>
                    <a:lumOff val="5000"/>
                  </a:schemeClr>
                </a:solidFill>
              </a:rPr>
              <a:t> </a:t>
            </a:r>
          </a:p>
          <a:p>
            <a:pPr lvl="1" eaLnBrk="1" fontAlgn="auto" hangingPunct="1">
              <a:lnSpc>
                <a:spcPct val="110000"/>
              </a:lnSpc>
              <a:spcBef>
                <a:spcPts val="600"/>
              </a:spcBef>
              <a:spcAft>
                <a:spcPts val="600"/>
              </a:spcAft>
              <a:buFont typeface="Arial" panose="020B0604020202020204" pitchFamily="34" charset="0"/>
              <a:buChar char="–"/>
              <a:defRPr/>
            </a:pPr>
            <a:r>
              <a:rPr lang="zh-CN" altLang="en-US" sz="2600" dirty="0"/>
              <a:t>为寄存器文件中每个寄存器配置</a:t>
            </a:r>
            <a:r>
              <a:rPr lang="zh-CN" altLang="en-US" sz="2600" b="1" dirty="0"/>
              <a:t>有效位（</a:t>
            </a:r>
            <a:r>
              <a:rPr lang="en-US" altLang="zh-CN" sz="2600" b="1" dirty="0"/>
              <a:t>valid bit</a:t>
            </a:r>
            <a:r>
              <a:rPr lang="zh-CN" altLang="en-US" sz="2600" b="1" dirty="0"/>
              <a:t>）</a:t>
            </a:r>
            <a:endParaRPr lang="en-US" altLang="zh-CN" sz="2600" b="1" dirty="0"/>
          </a:p>
          <a:p>
            <a:pPr lvl="1" eaLnBrk="1" fontAlgn="auto" hangingPunct="1">
              <a:lnSpc>
                <a:spcPct val="110000"/>
              </a:lnSpc>
              <a:spcBef>
                <a:spcPts val="600"/>
              </a:spcBef>
              <a:spcAft>
                <a:spcPts val="600"/>
              </a:spcAft>
              <a:buFont typeface="Arial" panose="020B0604020202020204" pitchFamily="34" charset="0"/>
              <a:buChar char="–"/>
              <a:defRPr/>
            </a:pPr>
            <a:r>
              <a:rPr lang="zh-CN" altLang="en-US" sz="2600" dirty="0"/>
              <a:t>写某个寄存器的指令</a:t>
            </a:r>
            <a:r>
              <a:rPr lang="zh-CN" altLang="en-US" sz="2600" b="1" dirty="0"/>
              <a:t>重置（</a:t>
            </a:r>
            <a:r>
              <a:rPr lang="en-US" altLang="zh-CN" sz="2600" b="1" dirty="0"/>
              <a:t>reset</a:t>
            </a:r>
            <a:r>
              <a:rPr lang="zh-CN" altLang="en-US" sz="2600" b="1" dirty="0"/>
              <a:t>）</a:t>
            </a:r>
            <a:r>
              <a:rPr lang="zh-CN" altLang="en-US" sz="2600" dirty="0"/>
              <a:t>相应的有效位</a:t>
            </a:r>
            <a:endParaRPr lang="en-US" altLang="zh-CN" sz="2600" dirty="0"/>
          </a:p>
          <a:p>
            <a:pPr lvl="1" eaLnBrk="1" fontAlgn="auto" hangingPunct="1">
              <a:lnSpc>
                <a:spcPct val="110000"/>
              </a:lnSpc>
              <a:spcBef>
                <a:spcPts val="600"/>
              </a:spcBef>
              <a:spcAft>
                <a:spcPts val="600"/>
              </a:spcAft>
              <a:buFont typeface="Arial" panose="020B0604020202020204" pitchFamily="34" charset="0"/>
              <a:buChar char="–"/>
              <a:defRPr/>
            </a:pPr>
            <a:r>
              <a:rPr lang="zh-CN" altLang="en-US" sz="2600" dirty="0"/>
              <a:t>一个处于译码阶段的指令检查其</a:t>
            </a:r>
            <a:r>
              <a:rPr lang="zh-CN" altLang="en-US" sz="2600" b="1" dirty="0"/>
              <a:t>源</a:t>
            </a:r>
            <a:r>
              <a:rPr lang="zh-CN" altLang="en-US" sz="2600" dirty="0"/>
              <a:t>和</a:t>
            </a:r>
            <a:r>
              <a:rPr lang="zh-CN" altLang="en-US" sz="2600" b="1" dirty="0"/>
              <a:t>目的寄存器</a:t>
            </a:r>
            <a:r>
              <a:rPr lang="zh-CN" altLang="en-US" sz="2600" dirty="0"/>
              <a:t>的有效位是否为</a:t>
            </a:r>
            <a:r>
              <a:rPr lang="en-US" altLang="zh-CN" sz="2600" dirty="0"/>
              <a:t>valid</a:t>
            </a:r>
          </a:p>
          <a:p>
            <a:pPr marL="1076325" lvl="2" indent="-269875" eaLnBrk="1" fontAlgn="auto" hangingPunct="1">
              <a:lnSpc>
                <a:spcPct val="110000"/>
              </a:lnSpc>
              <a:spcBef>
                <a:spcPts val="600"/>
              </a:spcBef>
              <a:spcAft>
                <a:spcPts val="600"/>
              </a:spcAft>
              <a:buFont typeface="Arial" panose="020B0604020202020204" pitchFamily="34" charset="0"/>
              <a:buChar char="•"/>
              <a:defRPr/>
            </a:pPr>
            <a:r>
              <a:rPr lang="zh-CN" altLang="en-US" dirty="0"/>
              <a:t>如果是</a:t>
            </a:r>
            <a:r>
              <a:rPr lang="en-US" altLang="zh-CN" dirty="0"/>
              <a:t>: </a:t>
            </a:r>
            <a:r>
              <a:rPr lang="zh-CN" altLang="en-US" dirty="0"/>
              <a:t>不需要暂停</a:t>
            </a:r>
            <a:r>
              <a:rPr lang="en-US" altLang="zh-CN" dirty="0"/>
              <a:t>… </a:t>
            </a:r>
            <a:r>
              <a:rPr lang="zh-CN" altLang="en-US" dirty="0"/>
              <a:t>无数据相关</a:t>
            </a:r>
            <a:endParaRPr lang="en-US" altLang="zh-CN" dirty="0"/>
          </a:p>
          <a:p>
            <a:pPr marL="1076325" lvl="2" indent="-269875" eaLnBrk="1" fontAlgn="auto" hangingPunct="1">
              <a:lnSpc>
                <a:spcPct val="110000"/>
              </a:lnSpc>
              <a:spcBef>
                <a:spcPts val="600"/>
              </a:spcBef>
              <a:spcAft>
                <a:spcPts val="600"/>
              </a:spcAft>
              <a:buFont typeface="Arial" panose="020B0604020202020204" pitchFamily="34" charset="0"/>
              <a:buChar char="•"/>
              <a:defRPr/>
            </a:pPr>
            <a:r>
              <a:rPr lang="zh-CN" altLang="en-US" dirty="0"/>
              <a:t>否则</a:t>
            </a:r>
            <a:r>
              <a:rPr lang="en-US" altLang="zh-CN" dirty="0"/>
              <a:t>: </a:t>
            </a:r>
            <a:r>
              <a:rPr lang="zh-CN" altLang="en-US" dirty="0"/>
              <a:t>暂停指令的处理</a:t>
            </a:r>
            <a:endParaRPr lang="en-US" altLang="zh-CN" dirty="0"/>
          </a:p>
          <a:p>
            <a:pPr eaLnBrk="1" fontAlgn="auto" hangingPunct="1">
              <a:lnSpc>
                <a:spcPct val="110000"/>
              </a:lnSpc>
              <a:spcBef>
                <a:spcPts val="600"/>
              </a:spcBef>
              <a:spcAft>
                <a:spcPts val="600"/>
              </a:spcAft>
              <a:buFont typeface="Arial" panose="020B0604020202020204" pitchFamily="34" charset="0"/>
              <a:buChar char="•"/>
              <a:defRPr/>
            </a:pPr>
            <a:r>
              <a:rPr lang="zh-CN" altLang="en-US" sz="3300" dirty="0"/>
              <a:t>优点</a:t>
            </a:r>
            <a:r>
              <a:rPr lang="en-US" altLang="zh-CN" sz="3300" dirty="0"/>
              <a:t>:</a:t>
            </a:r>
          </a:p>
          <a:p>
            <a:pPr lvl="1" eaLnBrk="1" fontAlgn="auto" hangingPunct="1">
              <a:lnSpc>
                <a:spcPct val="110000"/>
              </a:lnSpc>
              <a:spcBef>
                <a:spcPts val="600"/>
              </a:spcBef>
              <a:spcAft>
                <a:spcPts val="600"/>
              </a:spcAft>
              <a:buFont typeface="Arial" panose="020B0604020202020204" pitchFamily="34" charset="0"/>
              <a:buChar char="–"/>
              <a:defRPr/>
            </a:pPr>
            <a:r>
              <a:rPr lang="zh-CN" altLang="en-US" dirty="0"/>
              <a:t>简单，每个寄存器</a:t>
            </a:r>
            <a:r>
              <a:rPr lang="en-US" altLang="zh-CN" dirty="0"/>
              <a:t>1</a:t>
            </a:r>
            <a:r>
              <a:rPr lang="zh-CN" altLang="en-US" dirty="0"/>
              <a:t>比特开销</a:t>
            </a:r>
            <a:endParaRPr lang="en-US" altLang="zh-CN" dirty="0"/>
          </a:p>
          <a:p>
            <a:pPr eaLnBrk="1" fontAlgn="auto" hangingPunct="1">
              <a:lnSpc>
                <a:spcPct val="110000"/>
              </a:lnSpc>
              <a:spcBef>
                <a:spcPts val="600"/>
              </a:spcBef>
              <a:spcAft>
                <a:spcPts val="600"/>
              </a:spcAft>
              <a:buFont typeface="Arial" panose="020B0604020202020204" pitchFamily="34" charset="0"/>
              <a:buChar char="•"/>
              <a:defRPr/>
            </a:pPr>
            <a:r>
              <a:rPr lang="zh-CN" altLang="en-US" sz="3300" dirty="0"/>
              <a:t>缺点</a:t>
            </a:r>
            <a:r>
              <a:rPr lang="en-US" altLang="zh-CN" sz="3300" dirty="0"/>
              <a:t>:</a:t>
            </a:r>
          </a:p>
          <a:p>
            <a:pPr lvl="1" eaLnBrk="1" fontAlgn="auto" hangingPunct="1">
              <a:lnSpc>
                <a:spcPct val="110000"/>
              </a:lnSpc>
              <a:spcBef>
                <a:spcPts val="600"/>
              </a:spcBef>
              <a:spcAft>
                <a:spcPts val="600"/>
              </a:spcAft>
              <a:buFont typeface="Arial" panose="020B0604020202020204" pitchFamily="34" charset="0"/>
              <a:buChar char="–"/>
              <a:defRPr/>
            </a:pPr>
            <a:r>
              <a:rPr lang="zh-CN" altLang="en-US" dirty="0">
                <a:solidFill>
                  <a:srgbClr val="FF0000"/>
                </a:solidFill>
              </a:rPr>
              <a:t>输出和反相关</a:t>
            </a:r>
            <a:r>
              <a:rPr lang="zh-CN" altLang="en-US" dirty="0"/>
              <a:t>都暂停指令</a:t>
            </a:r>
            <a:r>
              <a:rPr lang="zh-CN" altLang="en-US" dirty="0" smtClean="0"/>
              <a:t>处理，</a:t>
            </a:r>
            <a:r>
              <a:rPr lang="zh-CN" altLang="en-US" dirty="0"/>
              <a:t>不利于性能。</a:t>
            </a:r>
            <a:endParaRPr lang="en-US" altLang="zh-CN" dirty="0"/>
          </a:p>
          <a:p>
            <a:pPr lvl="1" eaLnBrk="1" fontAlgn="auto" hangingPunct="1">
              <a:lnSpc>
                <a:spcPct val="110000"/>
              </a:lnSpc>
              <a:spcBef>
                <a:spcPts val="600"/>
              </a:spcBef>
              <a:spcAft>
                <a:spcPts val="600"/>
              </a:spcAft>
              <a:buFont typeface="Arial" panose="020B0604020202020204" pitchFamily="34" charset="0"/>
              <a:buChar char="–"/>
              <a:defRPr/>
            </a:pPr>
            <a:endParaRPr lang="en-US" altLang="zh-CN" dirty="0"/>
          </a:p>
          <a:p>
            <a:pPr lvl="2" eaLnBrk="1" fontAlgn="auto" hangingPunct="1">
              <a:lnSpc>
                <a:spcPct val="110000"/>
              </a:lnSpc>
              <a:spcBef>
                <a:spcPts val="600"/>
              </a:spcBef>
              <a:spcAft>
                <a:spcPts val="600"/>
              </a:spcAft>
              <a:buFont typeface="Arial" panose="020B0604020202020204" pitchFamily="34" charset="0"/>
              <a:buChar char="•"/>
              <a:defRPr/>
            </a:pPr>
            <a:endParaRPr lang="en-US" altLang="zh-CN" dirty="0"/>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38</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zh-CN" altLang="en-US" dirty="0" smtClean="0"/>
              <a:t>相关检测方法 </a:t>
            </a:r>
            <a:r>
              <a:rPr lang="en-US" altLang="zh-CN" dirty="0"/>
              <a:t>(2)</a:t>
            </a:r>
          </a:p>
        </p:txBody>
      </p:sp>
      <p:sp>
        <p:nvSpPr>
          <p:cNvPr id="3" name="Content Placeholder 2"/>
          <p:cNvSpPr>
            <a:spLocks noGrp="1"/>
          </p:cNvSpPr>
          <p:nvPr>
            <p:ph idx="1"/>
          </p:nvPr>
        </p:nvSpPr>
        <p:spPr>
          <a:xfrm>
            <a:off x="461912" y="999243"/>
            <a:ext cx="8377287" cy="5562600"/>
          </a:xfrm>
        </p:spPr>
        <p:txBody>
          <a:bodyPr rtlCol="0">
            <a:normAutofit lnSpcReduction="10000"/>
          </a:bodyPr>
          <a:lstStyle/>
          <a:p>
            <a:pPr eaLnBrk="1" fontAlgn="auto" hangingPunct="1">
              <a:lnSpc>
                <a:spcPct val="120000"/>
              </a:lnSpc>
              <a:spcBef>
                <a:spcPts val="600"/>
              </a:spcBef>
              <a:spcAft>
                <a:spcPts val="600"/>
              </a:spcAft>
              <a:buFont typeface="Arial" panose="020B0604020202020204" pitchFamily="34" charset="0"/>
              <a:buChar char="•"/>
              <a:defRPr/>
            </a:pPr>
            <a:r>
              <a:rPr lang="zh-CN" altLang="en-US" dirty="0">
                <a:solidFill>
                  <a:schemeClr val="tx1">
                    <a:lumMod val="95000"/>
                    <a:lumOff val="5000"/>
                  </a:schemeClr>
                </a:solidFill>
              </a:rPr>
              <a:t>基于组合逻辑的数据相关检测</a:t>
            </a:r>
            <a:r>
              <a:rPr lang="en-US" altLang="zh-CN" dirty="0">
                <a:solidFill>
                  <a:schemeClr val="tx1">
                    <a:lumMod val="95000"/>
                    <a:lumOff val="5000"/>
                  </a:schemeClr>
                </a:solidFill>
              </a:rPr>
              <a:t> </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用专门的检测逻辑来检测</a:t>
            </a:r>
            <a:r>
              <a:rPr lang="zh-CN" altLang="en-US" b="1" dirty="0"/>
              <a:t>当前处于后续流水段中</a:t>
            </a:r>
            <a:r>
              <a:rPr lang="zh-CN" altLang="en-US" dirty="0"/>
              <a:t>的指令</a:t>
            </a:r>
            <a:r>
              <a:rPr lang="zh-CN" altLang="en-US" b="1" dirty="0"/>
              <a:t>是否会写</a:t>
            </a:r>
            <a:r>
              <a:rPr lang="zh-CN" altLang="en-US" dirty="0"/>
              <a:t>当前</a:t>
            </a:r>
            <a:r>
              <a:rPr lang="zh-CN" altLang="en-US" b="1" dirty="0"/>
              <a:t>处于译码阶段的指令的源寄存器</a:t>
            </a:r>
            <a:endParaRPr lang="en-US" altLang="zh-CN" b="1"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smtClean="0"/>
              <a:t>若是</a:t>
            </a:r>
            <a:r>
              <a:rPr lang="en-US" altLang="zh-CN" dirty="0"/>
              <a:t>: </a:t>
            </a:r>
            <a:r>
              <a:rPr lang="zh-CN" altLang="en-US" dirty="0"/>
              <a:t>暂停译码段中指令的处理</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否则</a:t>
            </a:r>
            <a:r>
              <a:rPr lang="en-US" altLang="zh-CN" dirty="0"/>
              <a:t>: </a:t>
            </a:r>
            <a:r>
              <a:rPr lang="zh-CN" altLang="en-US" dirty="0"/>
              <a:t>没必要暂定流水线</a:t>
            </a:r>
            <a:r>
              <a:rPr lang="en-US" altLang="zh-CN" dirty="0"/>
              <a:t>… </a:t>
            </a:r>
            <a:r>
              <a:rPr lang="zh-CN" altLang="en-US" dirty="0"/>
              <a:t>没有真相关</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优点</a:t>
            </a:r>
            <a:r>
              <a:rPr lang="en-US" altLang="zh-CN" dirty="0"/>
              <a:t>:</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输出相关时，没必要暂停流水线</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缺点</a:t>
            </a:r>
            <a:r>
              <a:rPr lang="en-US" altLang="zh-CN" dirty="0"/>
              <a:t>:</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检测电路比记分板算法中的逻辑开销大</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对于深度流水线和超标量来说，开销更大</a:t>
            </a:r>
            <a:endParaRPr lang="en-US" altLang="zh-CN" dirty="0"/>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39</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ChangeArrowheads="1"/>
          </p:cNvSpPr>
          <p:nvPr/>
        </p:nvSpPr>
        <p:spPr bwMode="auto">
          <a:xfrm>
            <a:off x="469783" y="1101298"/>
            <a:ext cx="7920037" cy="5139246"/>
          </a:xfrm>
          <a:prstGeom prst="rect">
            <a:avLst/>
          </a:prstGeom>
          <a:noFill/>
          <a:ln w="12700">
            <a:noFill/>
            <a:miter lim="800000"/>
            <a:headEnd/>
            <a:tailEnd/>
          </a:ln>
        </p:spPr>
        <p:txBody>
          <a:bodyPr lIns="90488" tIns="44450" rIns="90488" bIns="44450"/>
          <a:lstStyle/>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A, B, C, D need to wash, dry, and fold clothes</a:t>
            </a:r>
          </a:p>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Washer takes 30 minutes</a:t>
            </a:r>
          </a:p>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Dryer takes 30 minutes</a:t>
            </a:r>
          </a:p>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Folder takes 30 minutes</a:t>
            </a:r>
          </a:p>
        </p:txBody>
      </p:sp>
      <p:grpSp>
        <p:nvGrpSpPr>
          <p:cNvPr id="10244" name="Group 4"/>
          <p:cNvGrpSpPr>
            <a:grpSpLocks/>
          </p:cNvGrpSpPr>
          <p:nvPr/>
        </p:nvGrpSpPr>
        <p:grpSpPr bwMode="auto">
          <a:xfrm>
            <a:off x="6061871" y="4044149"/>
            <a:ext cx="673100" cy="800100"/>
            <a:chOff x="4228" y="2820"/>
            <a:chExt cx="424" cy="504"/>
          </a:xfrm>
        </p:grpSpPr>
        <p:grpSp>
          <p:nvGrpSpPr>
            <p:cNvPr id="10274" name="Group 5"/>
            <p:cNvGrpSpPr>
              <a:grpSpLocks/>
            </p:cNvGrpSpPr>
            <p:nvPr/>
          </p:nvGrpSpPr>
          <p:grpSpPr bwMode="auto">
            <a:xfrm>
              <a:off x="4228" y="2820"/>
              <a:ext cx="424" cy="504"/>
              <a:chOff x="4228" y="2820"/>
              <a:chExt cx="424" cy="504"/>
            </a:xfrm>
          </p:grpSpPr>
          <p:sp>
            <p:nvSpPr>
              <p:cNvPr id="10277" name="AutoShape 6"/>
              <p:cNvSpPr>
                <a:spLocks noChangeArrowheads="1"/>
              </p:cNvSpPr>
              <p:nvPr/>
            </p:nvSpPr>
            <p:spPr bwMode="auto">
              <a:xfrm>
                <a:off x="4228" y="2900"/>
                <a:ext cx="424" cy="424"/>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0278" name="AutoShape 7"/>
              <p:cNvSpPr>
                <a:spLocks noChangeArrowheads="1"/>
              </p:cNvSpPr>
              <p:nvPr/>
            </p:nvSpPr>
            <p:spPr bwMode="auto">
              <a:xfrm>
                <a:off x="4324" y="2820"/>
                <a:ext cx="328" cy="8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0275" name="Oval 8"/>
            <p:cNvSpPr>
              <a:spLocks noChangeArrowheads="1"/>
            </p:cNvSpPr>
            <p:nvPr/>
          </p:nvSpPr>
          <p:spPr bwMode="auto">
            <a:xfrm>
              <a:off x="4356" y="2860"/>
              <a:ext cx="56" cy="32"/>
            </a:xfrm>
            <a:prstGeom prst="ellipse">
              <a:avLst/>
            </a:prstGeom>
            <a:solidFill>
              <a:schemeClr val="bg1"/>
            </a:solidFill>
            <a:ln w="12700">
              <a:solidFill>
                <a:schemeClr val="tx1"/>
              </a:solidFill>
              <a:round/>
              <a:headEnd/>
              <a:tailEnd/>
            </a:ln>
          </p:spPr>
          <p:txBody>
            <a:bodyPr wrap="none" anchor="ctr"/>
            <a:lstStyle/>
            <a:p>
              <a:pPr algn="l"/>
              <a:endParaRPr lang="zh-CN" altLang="en-US">
                <a:ea typeface="宋体" pitchFamily="2" charset="-122"/>
              </a:endParaRPr>
            </a:p>
          </p:txBody>
        </p:sp>
        <p:sp>
          <p:nvSpPr>
            <p:cNvPr id="10276" name="AutoShape 9"/>
            <p:cNvSpPr>
              <a:spLocks noChangeArrowheads="1"/>
            </p:cNvSpPr>
            <p:nvPr/>
          </p:nvSpPr>
          <p:spPr bwMode="auto">
            <a:xfrm>
              <a:off x="4280" y="3096"/>
              <a:ext cx="224" cy="96"/>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ea typeface="宋体" pitchFamily="2" charset="-122"/>
              </a:endParaRPr>
            </a:p>
          </p:txBody>
        </p:sp>
      </p:grpSp>
      <p:grpSp>
        <p:nvGrpSpPr>
          <p:cNvPr id="10245" name="Group 10"/>
          <p:cNvGrpSpPr>
            <a:grpSpLocks/>
          </p:cNvGrpSpPr>
          <p:nvPr/>
        </p:nvGrpSpPr>
        <p:grpSpPr bwMode="auto">
          <a:xfrm>
            <a:off x="6061871" y="5052211"/>
            <a:ext cx="661988" cy="649288"/>
            <a:chOff x="4319" y="3408"/>
            <a:chExt cx="417" cy="409"/>
          </a:xfrm>
        </p:grpSpPr>
        <p:grpSp>
          <p:nvGrpSpPr>
            <p:cNvPr id="10266" name="Group 11"/>
            <p:cNvGrpSpPr>
              <a:grpSpLocks/>
            </p:cNvGrpSpPr>
            <p:nvPr/>
          </p:nvGrpSpPr>
          <p:grpSpPr bwMode="auto">
            <a:xfrm>
              <a:off x="4321" y="3601"/>
              <a:ext cx="415" cy="216"/>
              <a:chOff x="4321" y="3601"/>
              <a:chExt cx="415" cy="216"/>
            </a:xfrm>
          </p:grpSpPr>
          <p:sp>
            <p:nvSpPr>
              <p:cNvPr id="10270" name="Freeform 12"/>
              <p:cNvSpPr>
                <a:spLocks/>
              </p:cNvSpPr>
              <p:nvPr/>
            </p:nvSpPr>
            <p:spPr bwMode="auto">
              <a:xfrm>
                <a:off x="4523" y="3602"/>
                <a:ext cx="96" cy="215"/>
              </a:xfrm>
              <a:custGeom>
                <a:avLst/>
                <a:gdLst>
                  <a:gd name="T0" fmla="*/ 69 w 96"/>
                  <a:gd name="T1" fmla="*/ 0 h 215"/>
                  <a:gd name="T2" fmla="*/ 95 w 96"/>
                  <a:gd name="T3" fmla="*/ 0 h 215"/>
                  <a:gd name="T4" fmla="*/ 26 w 96"/>
                  <a:gd name="T5" fmla="*/ 214 h 215"/>
                  <a:gd name="T6" fmla="*/ 0 w 96"/>
                  <a:gd name="T7" fmla="*/ 214 h 215"/>
                  <a:gd name="T8" fmla="*/ 69 w 96"/>
                  <a:gd name="T9" fmla="*/ 0 h 215"/>
                  <a:gd name="T10" fmla="*/ 0 60000 65536"/>
                  <a:gd name="T11" fmla="*/ 0 60000 65536"/>
                  <a:gd name="T12" fmla="*/ 0 60000 65536"/>
                  <a:gd name="T13" fmla="*/ 0 60000 65536"/>
                  <a:gd name="T14" fmla="*/ 0 60000 65536"/>
                  <a:gd name="T15" fmla="*/ 0 w 96"/>
                  <a:gd name="T16" fmla="*/ 0 h 215"/>
                  <a:gd name="T17" fmla="*/ 96 w 96"/>
                  <a:gd name="T18" fmla="*/ 215 h 215"/>
                </a:gdLst>
                <a:ahLst/>
                <a:cxnLst>
                  <a:cxn ang="T10">
                    <a:pos x="T0" y="T1"/>
                  </a:cxn>
                  <a:cxn ang="T11">
                    <a:pos x="T2" y="T3"/>
                  </a:cxn>
                  <a:cxn ang="T12">
                    <a:pos x="T4" y="T5"/>
                  </a:cxn>
                  <a:cxn ang="T13">
                    <a:pos x="T6" y="T7"/>
                  </a:cxn>
                  <a:cxn ang="T14">
                    <a:pos x="T8" y="T9"/>
                  </a:cxn>
                </a:cxnLst>
                <a:rect l="T15" t="T16" r="T17" b="T18"/>
                <a:pathLst>
                  <a:path w="96" h="215">
                    <a:moveTo>
                      <a:pt x="69" y="0"/>
                    </a:moveTo>
                    <a:lnTo>
                      <a:pt x="95" y="0"/>
                    </a:lnTo>
                    <a:lnTo>
                      <a:pt x="26" y="214"/>
                    </a:lnTo>
                    <a:lnTo>
                      <a:pt x="0" y="214"/>
                    </a:lnTo>
                    <a:lnTo>
                      <a:pt x="69" y="0"/>
                    </a:lnTo>
                  </a:path>
                </a:pathLst>
              </a:custGeom>
              <a:solidFill>
                <a:srgbClr val="FC0128"/>
              </a:solidFill>
              <a:ln w="12700" cap="rnd">
                <a:noFill/>
                <a:round/>
                <a:headEnd type="none" w="med" len="med"/>
                <a:tailEnd type="none" w="med" len="med"/>
              </a:ln>
            </p:spPr>
            <p:txBody>
              <a:bodyPr/>
              <a:lstStyle/>
              <a:p>
                <a:endParaRPr lang="zh-CN" altLang="en-US"/>
              </a:p>
            </p:txBody>
          </p:sp>
          <p:sp>
            <p:nvSpPr>
              <p:cNvPr id="10271" name="Rectangle 13"/>
              <p:cNvSpPr>
                <a:spLocks noChangeArrowheads="1"/>
              </p:cNvSpPr>
              <p:nvPr/>
            </p:nvSpPr>
            <p:spPr bwMode="auto">
              <a:xfrm>
                <a:off x="4518" y="3601"/>
                <a:ext cx="218" cy="12"/>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0272" name="Rectangle 14"/>
              <p:cNvSpPr>
                <a:spLocks noChangeArrowheads="1"/>
              </p:cNvSpPr>
              <p:nvPr/>
            </p:nvSpPr>
            <p:spPr bwMode="auto">
              <a:xfrm>
                <a:off x="4517" y="3692"/>
                <a:ext cx="218" cy="13"/>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0273" name="Rectangle 15"/>
              <p:cNvSpPr>
                <a:spLocks noChangeArrowheads="1"/>
              </p:cNvSpPr>
              <p:nvPr/>
            </p:nvSpPr>
            <p:spPr bwMode="auto">
              <a:xfrm>
                <a:off x="4321" y="3692"/>
                <a:ext cx="116" cy="13"/>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grpSp>
        <p:grpSp>
          <p:nvGrpSpPr>
            <p:cNvPr id="10267" name="Group 16"/>
            <p:cNvGrpSpPr>
              <a:grpSpLocks/>
            </p:cNvGrpSpPr>
            <p:nvPr/>
          </p:nvGrpSpPr>
          <p:grpSpPr bwMode="auto">
            <a:xfrm>
              <a:off x="4319" y="3408"/>
              <a:ext cx="217" cy="409"/>
              <a:chOff x="4319" y="3408"/>
              <a:chExt cx="217" cy="409"/>
            </a:xfrm>
          </p:grpSpPr>
          <p:sp>
            <p:nvSpPr>
              <p:cNvPr id="10268" name="Oval 17"/>
              <p:cNvSpPr>
                <a:spLocks noChangeArrowheads="1"/>
              </p:cNvSpPr>
              <p:nvPr/>
            </p:nvSpPr>
            <p:spPr bwMode="auto">
              <a:xfrm>
                <a:off x="4403" y="3408"/>
                <a:ext cx="55" cy="55"/>
              </a:xfrm>
              <a:prstGeom prst="ellipse">
                <a:avLst/>
              </a:prstGeom>
              <a:solidFill>
                <a:srgbClr val="FC0128"/>
              </a:solidFill>
              <a:ln w="12700">
                <a:solidFill>
                  <a:srgbClr val="000000"/>
                </a:solidFill>
                <a:round/>
                <a:headEnd/>
                <a:tailEnd/>
              </a:ln>
            </p:spPr>
            <p:txBody>
              <a:bodyPr wrap="none" anchor="ctr"/>
              <a:lstStyle/>
              <a:p>
                <a:pPr algn="l"/>
                <a:endParaRPr lang="zh-CN" altLang="en-US">
                  <a:ea typeface="宋体" pitchFamily="2" charset="-122"/>
                </a:endParaRPr>
              </a:p>
            </p:txBody>
          </p:sp>
          <p:sp>
            <p:nvSpPr>
              <p:cNvPr id="10269" name="Freeform 18"/>
              <p:cNvSpPr>
                <a:spLocks/>
              </p:cNvSpPr>
              <p:nvPr/>
            </p:nvSpPr>
            <p:spPr bwMode="auto">
              <a:xfrm>
                <a:off x="4319" y="3485"/>
                <a:ext cx="217" cy="332"/>
              </a:xfrm>
              <a:custGeom>
                <a:avLst/>
                <a:gdLst>
                  <a:gd name="T0" fmla="*/ 2 w 217"/>
                  <a:gd name="T1" fmla="*/ 153 h 332"/>
                  <a:gd name="T2" fmla="*/ 1 w 217"/>
                  <a:gd name="T3" fmla="*/ 157 h 332"/>
                  <a:gd name="T4" fmla="*/ 0 w 217"/>
                  <a:gd name="T5" fmla="*/ 163 h 332"/>
                  <a:gd name="T6" fmla="*/ 0 w 217"/>
                  <a:gd name="T7" fmla="*/ 168 h 332"/>
                  <a:gd name="T8" fmla="*/ 2 w 217"/>
                  <a:gd name="T9" fmla="*/ 174 h 332"/>
                  <a:gd name="T10" fmla="*/ 5 w 217"/>
                  <a:gd name="T11" fmla="*/ 179 h 332"/>
                  <a:gd name="T12" fmla="*/ 9 w 217"/>
                  <a:gd name="T13" fmla="*/ 183 h 332"/>
                  <a:gd name="T14" fmla="*/ 14 w 217"/>
                  <a:gd name="T15" fmla="*/ 186 h 332"/>
                  <a:gd name="T16" fmla="*/ 17 w 217"/>
                  <a:gd name="T17" fmla="*/ 186 h 332"/>
                  <a:gd name="T18" fmla="*/ 23 w 217"/>
                  <a:gd name="T19" fmla="*/ 186 h 332"/>
                  <a:gd name="T20" fmla="*/ 141 w 217"/>
                  <a:gd name="T21" fmla="*/ 331 h 332"/>
                  <a:gd name="T22" fmla="*/ 178 w 217"/>
                  <a:gd name="T23" fmla="*/ 159 h 332"/>
                  <a:gd name="T24" fmla="*/ 177 w 217"/>
                  <a:gd name="T25" fmla="*/ 155 h 332"/>
                  <a:gd name="T26" fmla="*/ 176 w 217"/>
                  <a:gd name="T27" fmla="*/ 152 h 332"/>
                  <a:gd name="T28" fmla="*/ 173 w 217"/>
                  <a:gd name="T29" fmla="*/ 149 h 332"/>
                  <a:gd name="T30" fmla="*/ 170 w 217"/>
                  <a:gd name="T31" fmla="*/ 147 h 332"/>
                  <a:gd name="T32" fmla="*/ 166 w 217"/>
                  <a:gd name="T33" fmla="*/ 145 h 332"/>
                  <a:gd name="T34" fmla="*/ 161 w 217"/>
                  <a:gd name="T35" fmla="*/ 145 h 332"/>
                  <a:gd name="T36" fmla="*/ 157 w 217"/>
                  <a:gd name="T37" fmla="*/ 145 h 332"/>
                  <a:gd name="T38" fmla="*/ 153 w 217"/>
                  <a:gd name="T39" fmla="*/ 145 h 332"/>
                  <a:gd name="T40" fmla="*/ 104 w 217"/>
                  <a:gd name="T41" fmla="*/ 84 h 332"/>
                  <a:gd name="T42" fmla="*/ 201 w 217"/>
                  <a:gd name="T43" fmla="*/ 104 h 332"/>
                  <a:gd name="T44" fmla="*/ 204 w 217"/>
                  <a:gd name="T45" fmla="*/ 103 h 332"/>
                  <a:gd name="T46" fmla="*/ 207 w 217"/>
                  <a:gd name="T47" fmla="*/ 103 h 332"/>
                  <a:gd name="T48" fmla="*/ 211 w 217"/>
                  <a:gd name="T49" fmla="*/ 100 h 332"/>
                  <a:gd name="T50" fmla="*/ 214 w 217"/>
                  <a:gd name="T51" fmla="*/ 97 h 332"/>
                  <a:gd name="T52" fmla="*/ 215 w 217"/>
                  <a:gd name="T53" fmla="*/ 93 h 332"/>
                  <a:gd name="T54" fmla="*/ 216 w 217"/>
                  <a:gd name="T55" fmla="*/ 88 h 332"/>
                  <a:gd name="T56" fmla="*/ 215 w 217"/>
                  <a:gd name="T57" fmla="*/ 83 h 332"/>
                  <a:gd name="T58" fmla="*/ 213 w 217"/>
                  <a:gd name="T59" fmla="*/ 79 h 332"/>
                  <a:gd name="T60" fmla="*/ 210 w 217"/>
                  <a:gd name="T61" fmla="*/ 76 h 332"/>
                  <a:gd name="T62" fmla="*/ 206 w 217"/>
                  <a:gd name="T63" fmla="*/ 73 h 332"/>
                  <a:gd name="T64" fmla="*/ 203 w 217"/>
                  <a:gd name="T65" fmla="*/ 72 h 332"/>
                  <a:gd name="T66" fmla="*/ 137 w 217"/>
                  <a:gd name="T67" fmla="*/ 72 h 332"/>
                  <a:gd name="T68" fmla="*/ 125 w 217"/>
                  <a:gd name="T69" fmla="*/ 47 h 332"/>
                  <a:gd name="T70" fmla="*/ 126 w 217"/>
                  <a:gd name="T71" fmla="*/ 41 h 332"/>
                  <a:gd name="T72" fmla="*/ 127 w 217"/>
                  <a:gd name="T73" fmla="*/ 34 h 332"/>
                  <a:gd name="T74" fmla="*/ 127 w 217"/>
                  <a:gd name="T75" fmla="*/ 27 h 332"/>
                  <a:gd name="T76" fmla="*/ 125 w 217"/>
                  <a:gd name="T77" fmla="*/ 21 h 332"/>
                  <a:gd name="T78" fmla="*/ 123 w 217"/>
                  <a:gd name="T79" fmla="*/ 17 h 332"/>
                  <a:gd name="T80" fmla="*/ 120 w 217"/>
                  <a:gd name="T81" fmla="*/ 12 h 332"/>
                  <a:gd name="T82" fmla="*/ 115 w 217"/>
                  <a:gd name="T83" fmla="*/ 8 h 332"/>
                  <a:gd name="T84" fmla="*/ 110 w 217"/>
                  <a:gd name="T85" fmla="*/ 4 h 332"/>
                  <a:gd name="T86" fmla="*/ 104 w 217"/>
                  <a:gd name="T87" fmla="*/ 1 h 332"/>
                  <a:gd name="T88" fmla="*/ 97 w 217"/>
                  <a:gd name="T89" fmla="*/ 0 h 332"/>
                  <a:gd name="T90" fmla="*/ 91 w 217"/>
                  <a:gd name="T91" fmla="*/ 0 h 332"/>
                  <a:gd name="T92" fmla="*/ 84 w 217"/>
                  <a:gd name="T93" fmla="*/ 1 h 332"/>
                  <a:gd name="T94" fmla="*/ 77 w 217"/>
                  <a:gd name="T95" fmla="*/ 3 h 332"/>
                  <a:gd name="T96" fmla="*/ 70 w 217"/>
                  <a:gd name="T97" fmla="*/ 7 h 332"/>
                  <a:gd name="T98" fmla="*/ 66 w 217"/>
                  <a:gd name="T99" fmla="*/ 13 h 332"/>
                  <a:gd name="T100" fmla="*/ 62 w 217"/>
                  <a:gd name="T101" fmla="*/ 19 h 332"/>
                  <a:gd name="T102" fmla="*/ 59 w 217"/>
                  <a:gd name="T103" fmla="*/ 25 h 3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7"/>
                  <a:gd name="T157" fmla="*/ 0 h 332"/>
                  <a:gd name="T158" fmla="*/ 217 w 217"/>
                  <a:gd name="T159" fmla="*/ 332 h 33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0246" name="Group 19"/>
          <p:cNvGrpSpPr>
            <a:grpSpLocks/>
          </p:cNvGrpSpPr>
          <p:nvPr/>
        </p:nvGrpSpPr>
        <p:grpSpPr bwMode="auto">
          <a:xfrm>
            <a:off x="6061871" y="3036086"/>
            <a:ext cx="673100" cy="800100"/>
            <a:chOff x="4212" y="2144"/>
            <a:chExt cx="424" cy="504"/>
          </a:xfrm>
        </p:grpSpPr>
        <p:grpSp>
          <p:nvGrpSpPr>
            <p:cNvPr id="10260" name="Group 20"/>
            <p:cNvGrpSpPr>
              <a:grpSpLocks/>
            </p:cNvGrpSpPr>
            <p:nvPr/>
          </p:nvGrpSpPr>
          <p:grpSpPr bwMode="auto">
            <a:xfrm>
              <a:off x="4212" y="2144"/>
              <a:ext cx="424" cy="504"/>
              <a:chOff x="4212" y="2144"/>
              <a:chExt cx="424" cy="504"/>
            </a:xfrm>
          </p:grpSpPr>
          <p:grpSp>
            <p:nvGrpSpPr>
              <p:cNvPr id="10262" name="Group 21"/>
              <p:cNvGrpSpPr>
                <a:grpSpLocks/>
              </p:cNvGrpSpPr>
              <p:nvPr/>
            </p:nvGrpSpPr>
            <p:grpSpPr bwMode="auto">
              <a:xfrm>
                <a:off x="4212" y="2144"/>
                <a:ext cx="424" cy="504"/>
                <a:chOff x="4212" y="2144"/>
                <a:chExt cx="424" cy="504"/>
              </a:xfrm>
            </p:grpSpPr>
            <p:sp>
              <p:nvSpPr>
                <p:cNvPr id="10264" name="AutoShape 22"/>
                <p:cNvSpPr>
                  <a:spLocks noChangeArrowheads="1"/>
                </p:cNvSpPr>
                <p:nvPr/>
              </p:nvSpPr>
              <p:spPr bwMode="auto">
                <a:xfrm>
                  <a:off x="4212" y="2224"/>
                  <a:ext cx="424" cy="424"/>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0265" name="AutoShape 23"/>
                <p:cNvSpPr>
                  <a:spLocks noChangeArrowheads="1"/>
                </p:cNvSpPr>
                <p:nvPr/>
              </p:nvSpPr>
              <p:spPr bwMode="auto">
                <a:xfrm>
                  <a:off x="4308" y="2144"/>
                  <a:ext cx="328" cy="8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0263" name="AutoShape 24"/>
              <p:cNvSpPr>
                <a:spLocks noChangeArrowheads="1"/>
              </p:cNvSpPr>
              <p:nvPr/>
            </p:nvSpPr>
            <p:spPr bwMode="auto">
              <a:xfrm>
                <a:off x="4296" y="2260"/>
                <a:ext cx="224" cy="32"/>
              </a:xfrm>
              <a:prstGeom prst="parallelogram">
                <a:avLst>
                  <a:gd name="adj" fmla="val 174968"/>
                </a:avLst>
              </a:prstGeom>
              <a:solidFill>
                <a:srgbClr val="F6BF69"/>
              </a:solidFill>
              <a:ln w="25400">
                <a:solidFill>
                  <a:schemeClr val="tx1"/>
                </a:solidFill>
                <a:miter lim="800000"/>
                <a:headEnd/>
                <a:tailEnd/>
              </a:ln>
            </p:spPr>
            <p:txBody>
              <a:bodyPr wrap="none" anchor="ctr"/>
              <a:lstStyle/>
              <a:p>
                <a:pPr algn="l"/>
                <a:endParaRPr lang="zh-CN" altLang="en-US">
                  <a:ea typeface="宋体" pitchFamily="2" charset="-122"/>
                </a:endParaRPr>
              </a:p>
            </p:txBody>
          </p:sp>
        </p:grpSp>
        <p:sp>
          <p:nvSpPr>
            <p:cNvPr id="10261" name="Oval 25"/>
            <p:cNvSpPr>
              <a:spLocks noChangeArrowheads="1"/>
            </p:cNvSpPr>
            <p:nvPr/>
          </p:nvSpPr>
          <p:spPr bwMode="auto">
            <a:xfrm>
              <a:off x="4540" y="2184"/>
              <a:ext cx="56" cy="32"/>
            </a:xfrm>
            <a:prstGeom prst="ellipse">
              <a:avLst/>
            </a:prstGeom>
            <a:solidFill>
              <a:schemeClr val="bg1"/>
            </a:solidFill>
            <a:ln w="12700">
              <a:solidFill>
                <a:schemeClr val="tx1"/>
              </a:solidFill>
              <a:round/>
              <a:headEnd/>
              <a:tailEnd/>
            </a:ln>
          </p:spPr>
          <p:txBody>
            <a:bodyPr wrap="none" anchor="ctr"/>
            <a:lstStyle/>
            <a:p>
              <a:pPr algn="l"/>
              <a:endParaRPr lang="zh-CN" altLang="en-US">
                <a:ea typeface="宋体" pitchFamily="2" charset="-122"/>
              </a:endParaRPr>
            </a:p>
          </p:txBody>
        </p:sp>
      </p:grpSp>
      <p:grpSp>
        <p:nvGrpSpPr>
          <p:cNvPr id="10247" name="Group 26"/>
          <p:cNvGrpSpPr>
            <a:grpSpLocks/>
          </p:cNvGrpSpPr>
          <p:nvPr/>
        </p:nvGrpSpPr>
        <p:grpSpPr bwMode="auto">
          <a:xfrm>
            <a:off x="5342734" y="2315361"/>
            <a:ext cx="2224087" cy="534988"/>
            <a:chOff x="3692" y="1708"/>
            <a:chExt cx="1401" cy="337"/>
          </a:xfrm>
        </p:grpSpPr>
        <p:grpSp>
          <p:nvGrpSpPr>
            <p:cNvPr id="10248" name="Group 27"/>
            <p:cNvGrpSpPr>
              <a:grpSpLocks/>
            </p:cNvGrpSpPr>
            <p:nvPr/>
          </p:nvGrpSpPr>
          <p:grpSpPr bwMode="auto">
            <a:xfrm>
              <a:off x="3692" y="1708"/>
              <a:ext cx="329" cy="337"/>
              <a:chOff x="3692" y="1708"/>
              <a:chExt cx="329" cy="337"/>
            </a:xfrm>
          </p:grpSpPr>
          <p:sp>
            <p:nvSpPr>
              <p:cNvPr id="10258" name="Freeform 28"/>
              <p:cNvSpPr>
                <a:spLocks/>
              </p:cNvSpPr>
              <p:nvPr/>
            </p:nvSpPr>
            <p:spPr bwMode="auto">
              <a:xfrm>
                <a:off x="369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0259" name="Rectangle 29"/>
              <p:cNvSpPr>
                <a:spLocks noChangeArrowheads="1"/>
              </p:cNvSpPr>
              <p:nvPr/>
            </p:nvSpPr>
            <p:spPr bwMode="auto">
              <a:xfrm>
                <a:off x="3743" y="1759"/>
                <a:ext cx="254"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A</a:t>
                </a:r>
              </a:p>
            </p:txBody>
          </p:sp>
        </p:grpSp>
        <p:grpSp>
          <p:nvGrpSpPr>
            <p:cNvPr id="10249" name="Group 30"/>
            <p:cNvGrpSpPr>
              <a:grpSpLocks/>
            </p:cNvGrpSpPr>
            <p:nvPr/>
          </p:nvGrpSpPr>
          <p:grpSpPr bwMode="auto">
            <a:xfrm>
              <a:off x="4052" y="1708"/>
              <a:ext cx="329" cy="337"/>
              <a:chOff x="4052" y="1708"/>
              <a:chExt cx="329" cy="337"/>
            </a:xfrm>
          </p:grpSpPr>
          <p:sp>
            <p:nvSpPr>
              <p:cNvPr id="10256" name="Freeform 31"/>
              <p:cNvSpPr>
                <a:spLocks/>
              </p:cNvSpPr>
              <p:nvPr/>
            </p:nvSpPr>
            <p:spPr bwMode="auto">
              <a:xfrm>
                <a:off x="405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0257" name="Rectangle 32"/>
              <p:cNvSpPr>
                <a:spLocks noChangeArrowheads="1"/>
              </p:cNvSpPr>
              <p:nvPr/>
            </p:nvSpPr>
            <p:spPr bwMode="auto">
              <a:xfrm>
                <a:off x="4112" y="1759"/>
                <a:ext cx="235"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B</a:t>
                </a:r>
              </a:p>
            </p:txBody>
          </p:sp>
        </p:grpSp>
        <p:grpSp>
          <p:nvGrpSpPr>
            <p:cNvPr id="10250" name="Group 33"/>
            <p:cNvGrpSpPr>
              <a:grpSpLocks/>
            </p:cNvGrpSpPr>
            <p:nvPr/>
          </p:nvGrpSpPr>
          <p:grpSpPr bwMode="auto">
            <a:xfrm>
              <a:off x="4412" y="1708"/>
              <a:ext cx="329" cy="337"/>
              <a:chOff x="4412" y="1708"/>
              <a:chExt cx="329" cy="337"/>
            </a:xfrm>
          </p:grpSpPr>
          <p:sp>
            <p:nvSpPr>
              <p:cNvPr id="10254" name="Freeform 34"/>
              <p:cNvSpPr>
                <a:spLocks/>
              </p:cNvSpPr>
              <p:nvPr/>
            </p:nvSpPr>
            <p:spPr bwMode="auto">
              <a:xfrm>
                <a:off x="441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0255" name="Rectangle 35"/>
              <p:cNvSpPr>
                <a:spLocks noChangeArrowheads="1"/>
              </p:cNvSpPr>
              <p:nvPr/>
            </p:nvSpPr>
            <p:spPr bwMode="auto">
              <a:xfrm>
                <a:off x="4473" y="1759"/>
                <a:ext cx="23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C</a:t>
                </a:r>
              </a:p>
            </p:txBody>
          </p:sp>
        </p:grpSp>
        <p:grpSp>
          <p:nvGrpSpPr>
            <p:cNvPr id="10251" name="Group 36"/>
            <p:cNvGrpSpPr>
              <a:grpSpLocks/>
            </p:cNvGrpSpPr>
            <p:nvPr/>
          </p:nvGrpSpPr>
          <p:grpSpPr bwMode="auto">
            <a:xfrm>
              <a:off x="4764" y="1708"/>
              <a:ext cx="329" cy="337"/>
              <a:chOff x="4764" y="1708"/>
              <a:chExt cx="329" cy="337"/>
            </a:xfrm>
          </p:grpSpPr>
          <p:sp>
            <p:nvSpPr>
              <p:cNvPr id="10252" name="Freeform 37"/>
              <p:cNvSpPr>
                <a:spLocks/>
              </p:cNvSpPr>
              <p:nvPr/>
            </p:nvSpPr>
            <p:spPr bwMode="auto">
              <a:xfrm>
                <a:off x="4764"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0253" name="Rectangle 38"/>
              <p:cNvSpPr>
                <a:spLocks noChangeArrowheads="1"/>
              </p:cNvSpPr>
              <p:nvPr/>
            </p:nvSpPr>
            <p:spPr bwMode="auto">
              <a:xfrm>
                <a:off x="4815" y="1759"/>
                <a:ext cx="25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D</a:t>
                </a:r>
              </a:p>
            </p:txBody>
          </p:sp>
        </p:grpSp>
      </p:grpSp>
      <p:sp>
        <p:nvSpPr>
          <p:cNvPr id="3" name="矩形 2">
            <a:extLst>
              <a:ext uri="{FF2B5EF4-FFF2-40B4-BE49-F238E27FC236}">
                <a16:creationId xmlns:a16="http://schemas.microsoft.com/office/drawing/2014/main" id="{94699034-F884-46A1-A868-6215A1FA7D5F}"/>
              </a:ext>
            </a:extLst>
          </p:cNvPr>
          <p:cNvSpPr/>
          <p:nvPr/>
        </p:nvSpPr>
        <p:spPr>
          <a:xfrm>
            <a:off x="471340" y="230998"/>
            <a:ext cx="8201320" cy="646331"/>
          </a:xfrm>
          <a:prstGeom prst="rect">
            <a:avLst/>
          </a:prstGeom>
        </p:spPr>
        <p:txBody>
          <a:bodyPr wrap="square">
            <a:spAutoFit/>
          </a:bodyPr>
          <a:lstStyle/>
          <a:p>
            <a:pPr algn="ctr" eaLnBrk="0" hangingPunct="0"/>
            <a:r>
              <a:rPr lang="zh-CN" altLang="en-US" sz="3600" b="0" dirty="0">
                <a:solidFill>
                  <a:srgbClr val="336699"/>
                </a:solidFill>
                <a:latin typeface="微软雅黑" panose="020B0503020204020204" pitchFamily="34" charset="-122"/>
                <a:ea typeface="微软雅黑" panose="020B0503020204020204" pitchFamily="34" charset="-122"/>
                <a:cs typeface="+mj-cs"/>
              </a:rPr>
              <a:t>部件耗时相等的洗衣店</a:t>
            </a:r>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4</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054" y="1033021"/>
            <a:ext cx="8229600" cy="5029200"/>
          </a:xfrm>
        </p:spPr>
        <p:txBody>
          <a:bodyPr rtlCol="0">
            <a:normAutofit fontScale="92500"/>
          </a:bodyPr>
          <a:lstStyle/>
          <a:p>
            <a:pPr eaLnBrk="1" fontAlgn="auto" hangingPunct="1">
              <a:lnSpc>
                <a:spcPct val="120000"/>
              </a:lnSpc>
              <a:spcBef>
                <a:spcPts val="600"/>
              </a:spcBef>
              <a:spcAft>
                <a:spcPts val="600"/>
              </a:spcAft>
              <a:buFont typeface="Arial" panose="020B0604020202020204" pitchFamily="34" charset="0"/>
              <a:buChar char="•"/>
              <a:defRPr/>
            </a:pPr>
            <a:r>
              <a:rPr lang="zh-CN" altLang="en-US" dirty="0"/>
              <a:t>检测到真相关之后，该如何处理</a:t>
            </a:r>
            <a:r>
              <a:rPr lang="en-US" altLang="zh-CN" dirty="0" smtClean="0"/>
              <a:t>?</a:t>
            </a:r>
          </a:p>
          <a:p>
            <a:pPr eaLnBrk="1" fontAlgn="auto" hangingPunct="1">
              <a:lnSpc>
                <a:spcPct val="120000"/>
              </a:lnSpc>
              <a:spcBef>
                <a:spcPts val="600"/>
              </a:spcBef>
              <a:spcAft>
                <a:spcPts val="600"/>
              </a:spcAft>
              <a:buFont typeface="Arial" panose="020B0604020202020204" pitchFamily="34" charset="0"/>
              <a:buChar char="•"/>
              <a:defRPr/>
            </a:pP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en-US" altLang="zh-CN" b="1" dirty="0" smtClean="0"/>
              <a:t>Observation: </a:t>
            </a:r>
            <a:r>
              <a:rPr lang="zh-CN" altLang="en-US" dirty="0" smtClean="0"/>
              <a:t>“</a:t>
            </a:r>
            <a:r>
              <a:rPr lang="zh-CN" altLang="en-US" dirty="0">
                <a:solidFill>
                  <a:srgbClr val="FF0000"/>
                </a:solidFill>
              </a:rPr>
              <a:t>二条指令存在真相关 被检测到 </a:t>
            </a:r>
            <a:r>
              <a:rPr lang="zh-CN" altLang="en-US" dirty="0" smtClean="0"/>
              <a:t>”</a:t>
            </a:r>
            <a:r>
              <a:rPr lang="zh-CN" altLang="en-US" dirty="0" smtClean="0">
                <a:solidFill>
                  <a:schemeClr val="tx1">
                    <a:lumMod val="95000"/>
                    <a:lumOff val="5000"/>
                  </a:schemeClr>
                </a:solidFill>
              </a:rPr>
              <a:t> </a:t>
            </a:r>
            <a:r>
              <a:rPr lang="zh-CN" altLang="en-US" dirty="0" smtClean="0"/>
              <a:t>发生</a:t>
            </a:r>
            <a:r>
              <a:rPr lang="zh-CN" altLang="en-US" dirty="0"/>
              <a:t>在</a:t>
            </a:r>
            <a:r>
              <a:rPr lang="zh-CN" altLang="en-US" dirty="0">
                <a:solidFill>
                  <a:srgbClr val="FF0000"/>
                </a:solidFill>
              </a:rPr>
              <a:t> “这二条指令之间所要交换的值就绪 ” </a:t>
            </a:r>
            <a:r>
              <a:rPr lang="zh-CN" altLang="en-US" dirty="0" smtClean="0"/>
              <a:t>之前</a:t>
            </a:r>
            <a:r>
              <a:rPr lang="zh-CN" altLang="en-US" dirty="0"/>
              <a:t>！</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处理方案</a:t>
            </a:r>
            <a:r>
              <a:rPr lang="en-US" altLang="zh-CN" dirty="0"/>
              <a:t>1: </a:t>
            </a:r>
            <a:r>
              <a:rPr lang="zh-CN" altLang="en-US" dirty="0"/>
              <a:t>立刻停止后续指令的处理（</a:t>
            </a:r>
            <a:r>
              <a:rPr lang="en-US" altLang="zh-CN" dirty="0"/>
              <a:t>stall</a:t>
            </a:r>
            <a:r>
              <a:rPr lang="zh-CN" altLang="en-US" dirty="0"/>
              <a:t>）</a:t>
            </a:r>
            <a:endParaRPr lang="en-US" altLang="zh-CN" dirty="0">
              <a:solidFill>
                <a:srgbClr val="FF0000"/>
              </a:solidFill>
            </a:endParaRPr>
          </a:p>
          <a:p>
            <a:pPr marL="342900" lvl="1" indent="-342900" eaLnBrk="1" fontAlgn="auto" hangingPunct="1">
              <a:lnSpc>
                <a:spcPct val="120000"/>
              </a:lnSpc>
              <a:spcBef>
                <a:spcPts val="600"/>
              </a:spcBef>
              <a:spcAft>
                <a:spcPts val="600"/>
              </a:spcAft>
              <a:buFont typeface="Arial" panose="020B0604020202020204" pitchFamily="34" charset="0"/>
              <a:buChar char="•"/>
              <a:defRPr/>
            </a:pPr>
            <a:r>
              <a:rPr lang="zh-CN" altLang="en-US" sz="2800" dirty="0">
                <a:cs typeface="+mn-cs"/>
              </a:rPr>
              <a:t>处理方案</a:t>
            </a:r>
            <a:r>
              <a:rPr lang="en-US" altLang="zh-CN" sz="2800" dirty="0">
                <a:cs typeface="+mn-cs"/>
              </a:rPr>
              <a:t>2: </a:t>
            </a:r>
            <a:r>
              <a:rPr lang="zh-CN" altLang="en-US" sz="2800" dirty="0">
                <a:cs typeface="+mn-cs"/>
              </a:rPr>
              <a:t>仅在必要的时候暂定后续指令的处理</a:t>
            </a:r>
            <a:endParaRPr lang="en-US" altLang="zh-CN" sz="2800" dirty="0">
              <a:cs typeface="+mn-cs"/>
            </a:endParaRP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sym typeface="Wingdings" pitchFamily="2" charset="2"/>
              </a:rPr>
              <a:t>数据前推</a:t>
            </a:r>
            <a:r>
              <a:rPr lang="en-US" altLang="zh-CN" dirty="0">
                <a:sym typeface="Wingdings" pitchFamily="2" charset="2"/>
              </a:rPr>
              <a:t>/</a:t>
            </a:r>
            <a:r>
              <a:rPr lang="zh-CN" altLang="en-US" dirty="0">
                <a:sym typeface="Wingdings" pitchFamily="2" charset="2"/>
              </a:rPr>
              <a:t>旁路</a:t>
            </a:r>
            <a:endParaRPr lang="en-US" altLang="zh-CN" dirty="0">
              <a:sym typeface="Wingdings" pitchFamily="2" charset="2"/>
            </a:endParaRPr>
          </a:p>
        </p:txBody>
      </p:sp>
      <p:sp>
        <p:nvSpPr>
          <p:cNvPr id="4" name="标题 3">
            <a:extLst>
              <a:ext uri="{FF2B5EF4-FFF2-40B4-BE49-F238E27FC236}">
                <a16:creationId xmlns:a16="http://schemas.microsoft.com/office/drawing/2014/main" id="{88BCD2F9-6C88-4D47-B007-A2C9B85F404C}"/>
              </a:ext>
            </a:extLst>
          </p:cNvPr>
          <p:cNvSpPr>
            <a:spLocks noGrp="1"/>
          </p:cNvSpPr>
          <p:nvPr>
            <p:ph type="title"/>
          </p:nvPr>
        </p:nvSpPr>
        <p:spPr/>
        <p:txBody>
          <a:bodyPr/>
          <a:lstStyle/>
          <a:p>
            <a:r>
              <a:rPr lang="zh-CN" altLang="en-US" dirty="0"/>
              <a:t>真相关的处理</a:t>
            </a:r>
          </a:p>
        </p:txBody>
      </p:sp>
      <p:sp>
        <p:nvSpPr>
          <p:cNvPr id="5" name="云形标注 4"/>
          <p:cNvSpPr/>
          <p:nvPr/>
        </p:nvSpPr>
        <p:spPr bwMode="auto">
          <a:xfrm>
            <a:off x="6699381" y="209550"/>
            <a:ext cx="2323322" cy="1343997"/>
          </a:xfrm>
          <a:prstGeom prst="cloudCallout">
            <a:avLst>
              <a:gd name="adj1" fmla="val -76155"/>
              <a:gd name="adj2" fmla="val 39936"/>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smtClean="0">
                <a:ln>
                  <a:noFill/>
                </a:ln>
                <a:solidFill>
                  <a:schemeClr val="bg1"/>
                </a:solidFill>
                <a:effectLst/>
                <a:latin typeface="华文行楷" panose="02010800040101010101" pitchFamily="2" charset="-122"/>
                <a:ea typeface="华文行楷" panose="02010800040101010101" pitchFamily="2" charset="-122"/>
              </a:rPr>
              <a:t>   想一想！</a:t>
            </a:r>
          </a:p>
        </p:txBody>
      </p:sp>
      <p:sp>
        <p:nvSpPr>
          <p:cNvPr id="7" name="灯片编号占位符 6"/>
          <p:cNvSpPr>
            <a:spLocks noGrp="1"/>
          </p:cNvSpPr>
          <p:nvPr>
            <p:ph type="sldNum" sz="quarter" idx="4"/>
          </p:nvPr>
        </p:nvSpPr>
        <p:spPr/>
        <p:txBody>
          <a:bodyPr/>
          <a:lstStyle/>
          <a:p>
            <a:fld id="{EB9224A2-87F1-4916-BEAB-472D0D37C46F}" type="slidenum">
              <a:rPr lang="en-US" altLang="en-US" smtClean="0"/>
              <a:pPr/>
              <a:t>40</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zh-CN" altLang="en-US" dirty="0"/>
              <a:t>数据前推的原理分析</a:t>
            </a:r>
            <a:endParaRPr lang="en-US" altLang="zh-CN" dirty="0"/>
          </a:p>
        </p:txBody>
      </p:sp>
      <p:sp>
        <p:nvSpPr>
          <p:cNvPr id="3" name="Content Placeholder 2"/>
          <p:cNvSpPr>
            <a:spLocks noGrp="1"/>
          </p:cNvSpPr>
          <p:nvPr>
            <p:ph idx="1"/>
          </p:nvPr>
        </p:nvSpPr>
        <p:spPr>
          <a:xfrm>
            <a:off x="457200" y="1219200"/>
            <a:ext cx="8229600" cy="5181600"/>
          </a:xfrm>
        </p:spPr>
        <p:txBody>
          <a:bodyPr rtlCol="0">
            <a:normAutofit fontScale="77500" lnSpcReduction="20000"/>
          </a:bodyPr>
          <a:lstStyle/>
          <a:p>
            <a:pPr eaLnBrk="1" fontAlgn="auto" hangingPunct="1">
              <a:lnSpc>
                <a:spcPts val="3000"/>
              </a:lnSpc>
              <a:spcBef>
                <a:spcPts val="600"/>
              </a:spcBef>
              <a:spcAft>
                <a:spcPts val="600"/>
              </a:spcAft>
              <a:buFont typeface="Arial" panose="020B0604020202020204" pitchFamily="34" charset="0"/>
              <a:buChar char="•"/>
              <a:defRPr/>
            </a:pPr>
            <a:r>
              <a:rPr lang="zh-CN" altLang="en-US" b="1" dirty="0"/>
              <a:t>问题</a:t>
            </a:r>
            <a:r>
              <a:rPr lang="en-US" altLang="zh-CN" b="1" dirty="0"/>
              <a:t>: </a:t>
            </a:r>
            <a:r>
              <a:rPr lang="zh-CN" altLang="en-US" dirty="0"/>
              <a:t>一条消费者指令</a:t>
            </a:r>
            <a:r>
              <a:rPr lang="en-US" altLang="zh-CN" dirty="0"/>
              <a:t>(</a:t>
            </a:r>
            <a:r>
              <a:rPr lang="zh-CN" altLang="en-US" b="1" dirty="0"/>
              <a:t>真相关</a:t>
            </a:r>
            <a:r>
              <a:rPr lang="zh-CN" altLang="en-US" dirty="0"/>
              <a:t>于生产者指令</a:t>
            </a:r>
            <a:r>
              <a:rPr lang="en-US" altLang="zh-CN" dirty="0"/>
              <a:t>) </a:t>
            </a:r>
            <a:r>
              <a:rPr lang="zh-CN" altLang="en-US" dirty="0"/>
              <a:t>不得不</a:t>
            </a:r>
            <a:r>
              <a:rPr lang="zh-CN" altLang="en-US" dirty="0">
                <a:solidFill>
                  <a:srgbClr val="FF0000"/>
                </a:solidFill>
              </a:rPr>
              <a:t>在译码段等待</a:t>
            </a:r>
            <a:r>
              <a:rPr lang="zh-CN" altLang="en-US" dirty="0"/>
              <a:t>生产者指令将其计算结果写到目标寄存器中</a:t>
            </a:r>
            <a:endParaRPr lang="en-US" altLang="zh-CN" sz="1000" dirty="0"/>
          </a:p>
          <a:p>
            <a:pPr eaLnBrk="1" fontAlgn="auto" hangingPunct="1">
              <a:lnSpc>
                <a:spcPts val="3000"/>
              </a:lnSpc>
              <a:spcBef>
                <a:spcPts val="600"/>
              </a:spcBef>
              <a:spcAft>
                <a:spcPts val="600"/>
              </a:spcAft>
              <a:buFont typeface="Arial" panose="020B0604020202020204" pitchFamily="34" charset="0"/>
              <a:buChar char="•"/>
              <a:defRPr/>
            </a:pPr>
            <a:r>
              <a:rPr lang="zh-CN" altLang="en-US" b="1" dirty="0"/>
              <a:t>目标</a:t>
            </a:r>
            <a:r>
              <a:rPr lang="en-US" altLang="zh-CN" b="1" dirty="0"/>
              <a:t>: </a:t>
            </a:r>
            <a:r>
              <a:rPr lang="zh-CN" altLang="en-US" dirty="0"/>
              <a:t>不在万不得已的时候，我们不想暂停指令流水线运行</a:t>
            </a:r>
            <a:endParaRPr lang="en-US" altLang="zh-CN" sz="1000" dirty="0"/>
          </a:p>
          <a:p>
            <a:pPr eaLnBrk="1" fontAlgn="auto" hangingPunct="1">
              <a:lnSpc>
                <a:spcPts val="3000"/>
              </a:lnSpc>
              <a:spcBef>
                <a:spcPts val="600"/>
              </a:spcBef>
              <a:spcAft>
                <a:spcPts val="600"/>
              </a:spcAft>
              <a:buFont typeface="Arial" panose="020B0604020202020204" pitchFamily="34" charset="0"/>
              <a:buChar char="•"/>
              <a:defRPr/>
            </a:pPr>
            <a:r>
              <a:rPr lang="zh-CN" altLang="en-US" b="1" dirty="0"/>
              <a:t>观察</a:t>
            </a:r>
            <a:r>
              <a:rPr lang="en-US" altLang="zh-CN" b="1" dirty="0"/>
              <a:t>: </a:t>
            </a:r>
            <a:r>
              <a:rPr lang="zh-CN" altLang="en-US" dirty="0">
                <a:solidFill>
                  <a:srgbClr val="FF0000"/>
                </a:solidFill>
              </a:rPr>
              <a:t>消费者指令所需要的值也可以从流水线的数据通路中获取</a:t>
            </a:r>
            <a:r>
              <a:rPr lang="en-US" altLang="zh-CN" dirty="0">
                <a:solidFill>
                  <a:srgbClr val="FF0000"/>
                </a:solidFill>
              </a:rPr>
              <a:t> (</a:t>
            </a:r>
            <a:r>
              <a:rPr lang="zh-CN" altLang="en-US" dirty="0">
                <a:solidFill>
                  <a:srgbClr val="FF0000"/>
                </a:solidFill>
              </a:rPr>
              <a:t>没有必要一定要在译码段从寄存器文件中读取</a:t>
            </a:r>
            <a:r>
              <a:rPr lang="en-US" altLang="zh-CN" dirty="0">
                <a:solidFill>
                  <a:srgbClr val="FF0000"/>
                </a:solidFill>
              </a:rPr>
              <a:t>)</a:t>
            </a:r>
            <a:endParaRPr lang="en-US" altLang="zh-CN" sz="1000" dirty="0">
              <a:solidFill>
                <a:srgbClr val="FF0000"/>
              </a:solidFill>
            </a:endParaRPr>
          </a:p>
          <a:p>
            <a:pPr eaLnBrk="1" fontAlgn="auto" hangingPunct="1">
              <a:lnSpc>
                <a:spcPts val="3000"/>
              </a:lnSpc>
              <a:spcBef>
                <a:spcPts val="600"/>
              </a:spcBef>
              <a:spcAft>
                <a:spcPts val="600"/>
              </a:spcAft>
              <a:buFont typeface="Arial" panose="020B0604020202020204" pitchFamily="34" charset="0"/>
              <a:buChar char="•"/>
              <a:defRPr/>
            </a:pPr>
            <a:r>
              <a:rPr lang="zh-CN" altLang="en-US" b="1" dirty="0"/>
              <a:t>想法</a:t>
            </a:r>
            <a:r>
              <a:rPr lang="en-US" altLang="zh-CN" b="1" dirty="0"/>
              <a:t>: </a:t>
            </a:r>
            <a:r>
              <a:rPr lang="zh-CN" altLang="en-US" dirty="0">
                <a:solidFill>
                  <a:srgbClr val="FF0000"/>
                </a:solidFill>
              </a:rPr>
              <a:t>添加额外的相关检测逻辑，以及数据前推所需的路径（总线），来将生产者指令产生的值 直接传输 给消费者指令</a:t>
            </a:r>
            <a:endParaRPr lang="en-US" altLang="zh-CN" sz="1000" dirty="0">
              <a:sym typeface="Wingdings" pitchFamily="2" charset="2"/>
            </a:endParaRPr>
          </a:p>
          <a:p>
            <a:pPr eaLnBrk="1" fontAlgn="auto" hangingPunct="1">
              <a:lnSpc>
                <a:spcPts val="3000"/>
              </a:lnSpc>
              <a:spcBef>
                <a:spcPts val="600"/>
              </a:spcBef>
              <a:spcAft>
                <a:spcPts val="600"/>
              </a:spcAft>
              <a:buFont typeface="Arial" panose="020B0604020202020204" pitchFamily="34" charset="0"/>
              <a:buChar char="•"/>
              <a:defRPr/>
            </a:pPr>
            <a:r>
              <a:rPr lang="zh-CN" altLang="en-US" b="1" dirty="0">
                <a:sym typeface="Wingdings" pitchFamily="2" charset="2"/>
              </a:rPr>
              <a:t>好处</a:t>
            </a:r>
            <a:r>
              <a:rPr lang="en-US" altLang="zh-CN" b="1" dirty="0">
                <a:sym typeface="Wingdings" pitchFamily="2" charset="2"/>
              </a:rPr>
              <a:t>: </a:t>
            </a:r>
            <a:r>
              <a:rPr lang="zh-CN" altLang="en-US" dirty="0">
                <a:sym typeface="Wingdings" pitchFamily="2" charset="2"/>
              </a:rPr>
              <a:t>消费者指令可以一直沿着流水线处理，直到到达产生值的那个流水阶段</a:t>
            </a:r>
            <a:r>
              <a:rPr lang="en-US" altLang="zh-CN" dirty="0">
                <a:sym typeface="Wingdings" pitchFamily="2" charset="2"/>
              </a:rPr>
              <a:t>  </a:t>
            </a:r>
            <a:r>
              <a:rPr lang="zh-CN" altLang="en-US" b="1" dirty="0">
                <a:sym typeface="Wingdings" pitchFamily="2" charset="2"/>
              </a:rPr>
              <a:t>较少的流水线暂停</a:t>
            </a:r>
            <a:endParaRPr lang="en-US" altLang="zh-CN" b="1" dirty="0">
              <a:sym typeface="Wingdings" pitchFamily="2" charset="2"/>
            </a:endParaRPr>
          </a:p>
          <a:p>
            <a:pPr eaLnBrk="1" fontAlgn="auto" hangingPunct="1">
              <a:lnSpc>
                <a:spcPts val="3000"/>
              </a:lnSpc>
              <a:spcBef>
                <a:spcPts val="600"/>
              </a:spcBef>
              <a:spcAft>
                <a:spcPts val="600"/>
              </a:spcAft>
              <a:buFont typeface="Arial" panose="020B0604020202020204" pitchFamily="34" charset="0"/>
              <a:buChar char="•"/>
              <a:defRPr/>
            </a:pPr>
            <a:r>
              <a:rPr lang="zh-CN" altLang="en-US" dirty="0" smtClean="0">
                <a:sym typeface="Wingdings" pitchFamily="2" charset="2"/>
              </a:rPr>
              <a:t>在下</a:t>
            </a:r>
            <a:r>
              <a:rPr lang="zh-CN" altLang="en-US" dirty="0">
                <a:sym typeface="Wingdings" pitchFamily="2" charset="2"/>
              </a:rPr>
              <a:t>一个</a:t>
            </a:r>
            <a:r>
              <a:rPr lang="zh-CN" altLang="en-US" dirty="0" smtClean="0">
                <a:sym typeface="Wingdings" pitchFamily="2" charset="2"/>
              </a:rPr>
              <a:t>主题，我们会</a:t>
            </a:r>
            <a:r>
              <a:rPr lang="zh-CN" altLang="en-US" dirty="0">
                <a:sym typeface="Wingdings" pitchFamily="2" charset="2"/>
              </a:rPr>
              <a:t>详细介绍数据前</a:t>
            </a:r>
            <a:r>
              <a:rPr lang="zh-CN" altLang="en-US" dirty="0" smtClean="0">
                <a:sym typeface="Wingdings" pitchFamily="2" charset="2"/>
              </a:rPr>
              <a:t>推。</a:t>
            </a:r>
            <a:endParaRPr lang="en-US" altLang="zh-CN" dirty="0"/>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41</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zh-CN" altLang="en-US" dirty="0"/>
              <a:t>控制相关</a:t>
            </a:r>
            <a:endParaRPr lang="en-US" altLang="zh-CN" dirty="0"/>
          </a:p>
        </p:txBody>
      </p:sp>
      <p:sp>
        <p:nvSpPr>
          <p:cNvPr id="39939" name="Content Placeholder 2"/>
          <p:cNvSpPr>
            <a:spLocks noGrp="1"/>
          </p:cNvSpPr>
          <p:nvPr>
            <p:ph idx="1"/>
          </p:nvPr>
        </p:nvSpPr>
        <p:spPr>
          <a:xfrm>
            <a:off x="228600" y="996950"/>
            <a:ext cx="8915400" cy="5194300"/>
          </a:xfrm>
        </p:spPr>
        <p:txBody>
          <a:bodyPr/>
          <a:lstStyle/>
          <a:p>
            <a:pPr eaLnBrk="1" hangingPunct="1"/>
            <a:r>
              <a:rPr lang="zh-CN" altLang="en-US" dirty="0"/>
              <a:t>控制相关</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数据相关于 </a:t>
            </a:r>
            <a:r>
              <a:rPr lang="en-US" altLang="zh-CN" dirty="0"/>
              <a:t>PC (</a:t>
            </a:r>
            <a:r>
              <a:rPr lang="zh-CN" altLang="en-US" dirty="0"/>
              <a:t>指令指针</a:t>
            </a:r>
            <a:r>
              <a:rPr lang="en-US" altLang="zh-CN" dirty="0"/>
              <a:t>)</a:t>
            </a:r>
          </a:p>
          <a:p>
            <a:pPr lvl="1" eaLnBrk="1" hangingPunct="1"/>
            <a:endParaRPr lang="en-US" altLang="zh-CN" dirty="0"/>
          </a:p>
          <a:p>
            <a:pPr lvl="1" eaLnBrk="1" hangingPunct="1"/>
            <a:endParaRPr lang="en-US" altLang="zh-CN" dirty="0"/>
          </a:p>
        </p:txBody>
      </p:sp>
      <p:sp>
        <p:nvSpPr>
          <p:cNvPr id="4" name="Text Box 2"/>
          <p:cNvSpPr txBox="1">
            <a:spLocks noChangeArrowheads="1"/>
          </p:cNvSpPr>
          <p:nvPr/>
        </p:nvSpPr>
        <p:spPr bwMode="auto">
          <a:xfrm>
            <a:off x="907239" y="1944009"/>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a:solidFill>
                  <a:srgbClr val="FF0000"/>
                </a:solidFill>
                <a:latin typeface="Calibri" pitchFamily="34" charset="0"/>
              </a:rPr>
              <a:t>200ps</a:t>
            </a:r>
          </a:p>
        </p:txBody>
      </p:sp>
      <p:pic>
        <p:nvPicPr>
          <p:cNvPr id="5" name="Picture 4" descr="F0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76" y="2244047"/>
            <a:ext cx="80010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2691589" y="1944009"/>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rgbClr val="FF0000"/>
                </a:solidFill>
                <a:latin typeface="Calibri" pitchFamily="34" charset="0"/>
              </a:rPr>
              <a:t>100ps</a:t>
            </a:r>
            <a:endParaRPr lang="en-US" altLang="zh-CN" sz="1600" b="0" dirty="0">
              <a:solidFill>
                <a:srgbClr val="FF0000"/>
              </a:solidFill>
              <a:latin typeface="Calibri" pitchFamily="34" charset="0"/>
            </a:endParaRPr>
          </a:p>
        </p:txBody>
      </p:sp>
      <p:sp>
        <p:nvSpPr>
          <p:cNvPr id="7" name="Text Box 8"/>
          <p:cNvSpPr txBox="1">
            <a:spLocks noChangeArrowheads="1"/>
          </p:cNvSpPr>
          <p:nvPr/>
        </p:nvSpPr>
        <p:spPr bwMode="auto">
          <a:xfrm>
            <a:off x="4412439" y="1944009"/>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a:solidFill>
                  <a:srgbClr val="FF0000"/>
                </a:solidFill>
                <a:latin typeface="Calibri" pitchFamily="34" charset="0"/>
              </a:rPr>
              <a:t>200ps</a:t>
            </a:r>
          </a:p>
        </p:txBody>
      </p:sp>
      <p:sp>
        <p:nvSpPr>
          <p:cNvPr id="8" name="Text Box 9"/>
          <p:cNvSpPr txBox="1">
            <a:spLocks noChangeArrowheads="1"/>
          </p:cNvSpPr>
          <p:nvPr/>
        </p:nvSpPr>
        <p:spPr bwMode="auto">
          <a:xfrm>
            <a:off x="6088839" y="1944009"/>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a:solidFill>
                  <a:srgbClr val="FF0000"/>
                </a:solidFill>
                <a:latin typeface="Calibri" pitchFamily="34" charset="0"/>
              </a:rPr>
              <a:t>200ps</a:t>
            </a:r>
          </a:p>
        </p:txBody>
      </p:sp>
      <p:sp>
        <p:nvSpPr>
          <p:cNvPr id="9" name="Text Box 10"/>
          <p:cNvSpPr txBox="1">
            <a:spLocks noChangeArrowheads="1"/>
          </p:cNvSpPr>
          <p:nvPr/>
        </p:nvSpPr>
        <p:spPr bwMode="auto">
          <a:xfrm>
            <a:off x="7765239" y="1944009"/>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a:solidFill>
                  <a:srgbClr val="FF0000"/>
                </a:solidFill>
                <a:latin typeface="Calibri" pitchFamily="34" charset="0"/>
              </a:rPr>
              <a:t>100ps</a:t>
            </a:r>
          </a:p>
        </p:txBody>
      </p:sp>
      <p:grpSp>
        <p:nvGrpSpPr>
          <p:cNvPr id="10" name="Group 11"/>
          <p:cNvGrpSpPr>
            <a:grpSpLocks/>
          </p:cNvGrpSpPr>
          <p:nvPr/>
        </p:nvGrpSpPr>
        <p:grpSpPr bwMode="auto">
          <a:xfrm>
            <a:off x="7766826" y="4834847"/>
            <a:ext cx="1035050" cy="914400"/>
            <a:chOff x="4916" y="2352"/>
            <a:chExt cx="652" cy="576"/>
          </a:xfrm>
        </p:grpSpPr>
        <p:sp>
          <p:nvSpPr>
            <p:cNvPr id="11" name="Line 12"/>
            <p:cNvSpPr>
              <a:spLocks noChangeShapeType="1"/>
            </p:cNvSpPr>
            <p:nvPr/>
          </p:nvSpPr>
          <p:spPr bwMode="auto">
            <a:xfrm>
              <a:off x="4916" y="2654"/>
              <a:ext cx="288"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Rectangle 13"/>
            <p:cNvSpPr>
              <a:spLocks noChangeArrowheads="1"/>
            </p:cNvSpPr>
            <p:nvPr/>
          </p:nvSpPr>
          <p:spPr bwMode="auto">
            <a:xfrm>
              <a:off x="5184" y="2352"/>
              <a:ext cx="384" cy="576"/>
            </a:xfrm>
            <a:prstGeom prst="rect">
              <a:avLst/>
            </a:prstGeom>
            <a:solidFill>
              <a:schemeClr val="bg1"/>
            </a:solidFill>
            <a:ln w="19050">
              <a:solidFill>
                <a:schemeClr val="tx1"/>
              </a:solidFill>
              <a:prstDash val="sysDot"/>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a:solidFill>
                    <a:srgbClr val="000000"/>
                  </a:solidFill>
                  <a:latin typeface="Calibri" pitchFamily="34" charset="0"/>
                </a:rPr>
                <a:t>RF</a:t>
              </a:r>
            </a:p>
            <a:p>
              <a:pPr eaLnBrk="1" hangingPunct="1"/>
              <a:r>
                <a:rPr lang="en-US" altLang="zh-CN" sz="1600">
                  <a:solidFill>
                    <a:srgbClr val="000000"/>
                  </a:solidFill>
                  <a:latin typeface="Calibri" pitchFamily="34" charset="0"/>
                </a:rPr>
                <a:t>write</a:t>
              </a:r>
            </a:p>
          </p:txBody>
        </p:sp>
      </p:grpSp>
      <p:grpSp>
        <p:nvGrpSpPr>
          <p:cNvPr id="13" name="Group 14"/>
          <p:cNvGrpSpPr>
            <a:grpSpLocks/>
          </p:cNvGrpSpPr>
          <p:nvPr/>
        </p:nvGrpSpPr>
        <p:grpSpPr bwMode="auto">
          <a:xfrm>
            <a:off x="6287277" y="2929850"/>
            <a:ext cx="2735263" cy="838201"/>
            <a:chOff x="3984" y="1152"/>
            <a:chExt cx="1723" cy="528"/>
          </a:xfrm>
        </p:grpSpPr>
        <p:sp>
          <p:nvSpPr>
            <p:cNvPr id="14" name="Line 15"/>
            <p:cNvSpPr>
              <a:spLocks noChangeShapeType="1"/>
            </p:cNvSpPr>
            <p:nvPr/>
          </p:nvSpPr>
          <p:spPr bwMode="auto">
            <a:xfrm flipH="1">
              <a:off x="3984" y="1240"/>
              <a:ext cx="712" cy="44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5" name="Rectangle 16"/>
            <p:cNvSpPr>
              <a:spLocks noChangeArrowheads="1"/>
            </p:cNvSpPr>
            <p:nvPr/>
          </p:nvSpPr>
          <p:spPr bwMode="auto">
            <a:xfrm>
              <a:off x="4696" y="1152"/>
              <a:ext cx="1011" cy="36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1600" b="0" dirty="0" smtClean="0">
                  <a:solidFill>
                    <a:srgbClr val="FF0000"/>
                  </a:solidFill>
                  <a:latin typeface="Calibri" pitchFamily="34" charset="0"/>
                </a:rPr>
                <a:t>流水线带来的问题，暂时忽略。</a:t>
              </a:r>
              <a:endParaRPr lang="en-US" altLang="zh-CN" sz="1600" b="0" dirty="0">
                <a:solidFill>
                  <a:srgbClr val="FF0000"/>
                </a:solidFill>
                <a:latin typeface="Calibri" pitchFamily="34" charset="0"/>
              </a:endParaRPr>
            </a:p>
          </p:txBody>
        </p:sp>
      </p:grpSp>
      <p:sp>
        <p:nvSpPr>
          <p:cNvPr id="16" name="灯片编号占位符 15"/>
          <p:cNvSpPr>
            <a:spLocks noGrp="1"/>
          </p:cNvSpPr>
          <p:nvPr>
            <p:ph type="sldNum" sz="quarter" idx="4"/>
          </p:nvPr>
        </p:nvSpPr>
        <p:spPr/>
        <p:txBody>
          <a:bodyPr/>
          <a:lstStyle/>
          <a:p>
            <a:fld id="{EB9224A2-87F1-4916-BEAB-472D0D37C46F}" type="slidenum">
              <a:rPr lang="en-US" altLang="en-US" smtClean="0"/>
              <a:pPr/>
              <a:t>42</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zh-CN" altLang="en-US" dirty="0"/>
              <a:t>控制相关概要分析</a:t>
            </a:r>
            <a:endParaRPr lang="en-US" altLang="zh-CN" dirty="0"/>
          </a:p>
        </p:txBody>
      </p:sp>
      <p:sp>
        <p:nvSpPr>
          <p:cNvPr id="3" name="Content Placeholder 2"/>
          <p:cNvSpPr>
            <a:spLocks noGrp="1"/>
          </p:cNvSpPr>
          <p:nvPr>
            <p:ph idx="1"/>
          </p:nvPr>
        </p:nvSpPr>
        <p:spPr>
          <a:xfrm>
            <a:off x="228600" y="996950"/>
            <a:ext cx="8839200" cy="5556250"/>
          </a:xfrm>
        </p:spPr>
        <p:txBody>
          <a:bodyPr rtlCol="0">
            <a:normAutofit fontScale="92500" lnSpcReduction="20000"/>
          </a:bodyPr>
          <a:lstStyle/>
          <a:p>
            <a:pPr eaLnBrk="1" fontAlgn="auto" hangingPunct="1">
              <a:lnSpc>
                <a:spcPct val="120000"/>
              </a:lnSpc>
              <a:spcBef>
                <a:spcPts val="600"/>
              </a:spcBef>
              <a:spcAft>
                <a:spcPts val="600"/>
              </a:spcAft>
              <a:buFont typeface="Arial" panose="020B0604020202020204" pitchFamily="34" charset="0"/>
              <a:buChar char="•"/>
              <a:defRPr/>
            </a:pPr>
            <a:r>
              <a:rPr lang="zh-CN" altLang="en-US" dirty="0"/>
              <a:t>问题</a:t>
            </a:r>
            <a:r>
              <a:rPr lang="en-US" altLang="zh-CN" dirty="0"/>
              <a:t>: </a:t>
            </a:r>
            <a:r>
              <a:rPr lang="zh-CN" altLang="en-US" dirty="0">
                <a:solidFill>
                  <a:schemeClr val="tx1">
                    <a:lumMod val="95000"/>
                    <a:lumOff val="5000"/>
                  </a:schemeClr>
                </a:solidFill>
              </a:rPr>
              <a:t>对于流水线处理器来说，下一个周期</a:t>
            </a:r>
            <a:r>
              <a:rPr lang="zh-CN" altLang="en-US" dirty="0">
                <a:solidFill>
                  <a:srgbClr val="FF0000"/>
                </a:solidFill>
              </a:rPr>
              <a:t>取指</a:t>
            </a:r>
            <a:r>
              <a:rPr lang="zh-CN" altLang="en-US" dirty="0">
                <a:solidFill>
                  <a:schemeClr val="tx1">
                    <a:lumMod val="95000"/>
                    <a:lumOff val="5000"/>
                  </a:schemeClr>
                </a:solidFill>
              </a:rPr>
              <a:t>所依赖的</a:t>
            </a:r>
            <a:r>
              <a:rPr lang="en-US" altLang="zh-CN" dirty="0">
                <a:solidFill>
                  <a:schemeClr val="tx1">
                    <a:lumMod val="95000"/>
                    <a:lumOff val="5000"/>
                  </a:schemeClr>
                </a:solidFill>
              </a:rPr>
              <a:t>PC</a:t>
            </a:r>
            <a:r>
              <a:rPr lang="zh-CN" altLang="en-US" dirty="0">
                <a:solidFill>
                  <a:schemeClr val="tx1">
                    <a:lumMod val="95000"/>
                    <a:lumOff val="5000"/>
                  </a:schemeClr>
                </a:solidFill>
              </a:rPr>
              <a:t>是什么</a:t>
            </a:r>
            <a:r>
              <a:rPr lang="en-US" altLang="zh-CN" dirty="0">
                <a:solidFill>
                  <a:schemeClr val="tx1">
                    <a:lumMod val="95000"/>
                    <a:lumOff val="5000"/>
                  </a:schemeClr>
                </a:solidFill>
              </a:rPr>
              <a:t>?</a:t>
            </a:r>
          </a:p>
          <a:p>
            <a:pPr eaLnBrk="1" fontAlgn="auto" hangingPunct="1">
              <a:lnSpc>
                <a:spcPct val="120000"/>
              </a:lnSpc>
              <a:spcBef>
                <a:spcPts val="600"/>
              </a:spcBef>
              <a:spcAft>
                <a:spcPts val="600"/>
              </a:spcAft>
              <a:buFont typeface="Arial" panose="020B0604020202020204" pitchFamily="34" charset="0"/>
              <a:buChar char="•"/>
              <a:defRPr/>
            </a:pPr>
            <a:r>
              <a:rPr lang="zh-CN" altLang="en-US" dirty="0"/>
              <a:t>答案</a:t>
            </a:r>
            <a:r>
              <a:rPr lang="en-US" altLang="zh-CN" dirty="0"/>
              <a:t>: </a:t>
            </a:r>
            <a:r>
              <a:rPr lang="zh-CN" altLang="en-US" dirty="0"/>
              <a:t>下一条指令的地址！</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那么，所有的指令 </a:t>
            </a:r>
            <a:r>
              <a:rPr lang="zh-CN" altLang="en-US" b="1" dirty="0"/>
              <a:t>均控制相关于 </a:t>
            </a:r>
            <a:r>
              <a:rPr lang="zh-CN" altLang="en-US" dirty="0"/>
              <a:t>它前面的指令。</a:t>
            </a:r>
            <a:r>
              <a:rPr lang="en-US" altLang="zh-CN" dirty="0"/>
              <a:t> </a:t>
            </a:r>
            <a:r>
              <a:rPr lang="zh-CN" altLang="en-US" dirty="0"/>
              <a:t>为什么</a:t>
            </a:r>
            <a:r>
              <a:rPr lang="en-US" altLang="zh-CN" dirty="0"/>
              <a:t>?</a:t>
            </a:r>
          </a:p>
          <a:p>
            <a:pPr eaLnBrk="1" fontAlgn="auto" hangingPunct="1">
              <a:lnSpc>
                <a:spcPct val="120000"/>
              </a:lnSpc>
              <a:spcBef>
                <a:spcPts val="600"/>
              </a:spcBef>
              <a:spcAft>
                <a:spcPts val="600"/>
              </a:spcAft>
              <a:buFont typeface="Arial" panose="020B0604020202020204" pitchFamily="34" charset="0"/>
              <a:buChar char="•"/>
              <a:defRPr/>
            </a:pPr>
            <a:r>
              <a:rPr lang="zh-CN" altLang="en-US" dirty="0"/>
              <a:t>如果当前取到的指令是非控制流指令</a:t>
            </a:r>
            <a:r>
              <a:rPr lang="en-US" altLang="zh-CN" dirty="0"/>
              <a:t>:</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下一个</a:t>
            </a:r>
            <a:r>
              <a:rPr lang="en-US" altLang="zh-CN" dirty="0"/>
              <a:t>PC</a:t>
            </a:r>
            <a:r>
              <a:rPr lang="zh-CN" altLang="en-US" dirty="0"/>
              <a:t>就是顺序的下一条指令的地址，例如：</a:t>
            </a:r>
            <a:r>
              <a:rPr lang="en-US" altLang="zh-CN" dirty="0"/>
              <a:t>PC+4</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只需要知道指令的宽度，很容易可以确定</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如果当前取到的指令是控制流指令</a:t>
            </a:r>
            <a:r>
              <a:rPr lang="en-US" altLang="zh-CN" dirty="0"/>
              <a:t>:</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如何确定下一个</a:t>
            </a:r>
            <a:r>
              <a:rPr lang="en-US" altLang="zh-CN" dirty="0"/>
              <a:t>PC</a:t>
            </a:r>
            <a:r>
              <a:rPr lang="zh-CN" altLang="en-US" dirty="0"/>
              <a:t>呢</a:t>
            </a:r>
            <a:r>
              <a:rPr lang="en-US" altLang="zh-CN" dirty="0"/>
              <a:t>?  【</a:t>
            </a:r>
            <a:r>
              <a:rPr lang="zh-CN" altLang="en-US" dirty="0"/>
              <a:t>貌似很困难</a:t>
            </a:r>
            <a:r>
              <a:rPr lang="en-US" altLang="zh-CN" dirty="0"/>
              <a:t>】</a:t>
            </a:r>
          </a:p>
          <a:p>
            <a:pPr eaLnBrk="1" fontAlgn="auto" hangingPunct="1">
              <a:lnSpc>
                <a:spcPct val="120000"/>
              </a:lnSpc>
              <a:spcBef>
                <a:spcPts val="600"/>
              </a:spcBef>
              <a:spcAft>
                <a:spcPts val="600"/>
              </a:spcAft>
              <a:buFont typeface="Arial" panose="020B0604020202020204" pitchFamily="34" charset="0"/>
              <a:buChar char="•"/>
              <a:defRPr/>
            </a:pPr>
            <a:r>
              <a:rPr lang="zh-CN" altLang="en-US" dirty="0"/>
              <a:t>挑战：实际上，我们如何</a:t>
            </a:r>
            <a:r>
              <a:rPr lang="en-US" altLang="zh-CN" dirty="0"/>
              <a:t>/</a:t>
            </a:r>
            <a:r>
              <a:rPr lang="zh-CN" altLang="en-US" dirty="0"/>
              <a:t>何时才能知道当前取到的指令是否是控制流指令呢？</a:t>
            </a:r>
            <a:r>
              <a:rPr lang="en-US" altLang="zh-CN" dirty="0"/>
              <a:t> </a:t>
            </a:r>
            <a:r>
              <a:rPr lang="zh-CN" altLang="en-US" dirty="0">
                <a:solidFill>
                  <a:srgbClr val="FF0000"/>
                </a:solidFill>
              </a:rPr>
              <a:t>请思考这个问题！</a:t>
            </a:r>
            <a:endParaRPr lang="en-US" altLang="zh-CN" dirty="0">
              <a:solidFill>
                <a:srgbClr val="FF0000"/>
              </a:solidFill>
            </a:endParaRPr>
          </a:p>
          <a:p>
            <a:pPr eaLnBrk="1" fontAlgn="auto" hangingPunct="1">
              <a:lnSpc>
                <a:spcPct val="120000"/>
              </a:lnSpc>
              <a:spcBef>
                <a:spcPts val="600"/>
              </a:spcBef>
              <a:spcAft>
                <a:spcPts val="600"/>
              </a:spcAft>
              <a:buFont typeface="Arial" panose="020B0604020202020204" pitchFamily="34" charset="0"/>
              <a:buChar char="•"/>
              <a:defRPr/>
            </a:pPr>
            <a:endParaRPr lang="en-US" altLang="zh-CN" dirty="0"/>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43</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12075"/>
            <a:ext cx="8226425" cy="1578600"/>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下一个主题相关的处理</a:t>
            </a:r>
            <a:endParaRPr lang="zh-CN" altLang="en-US" dirty="0">
              <a:solidFill>
                <a:schemeClr val="bg1"/>
              </a:solidFill>
              <a:latin typeface="Tw Cen MT" panose="020B0602020104020603" pitchFamily="34" charset="0"/>
              <a:ea typeface="华文行楷" panose="02010800040101010101" pitchFamily="2" charset="-122"/>
            </a:endParaRPr>
          </a:p>
        </p:txBody>
      </p:sp>
      <p:pic>
        <p:nvPicPr>
          <p:cNvPr id="4" name="图片 3"/>
          <p:cNvPicPr>
            <a:picLocks noChangeAspect="1"/>
          </p:cNvPicPr>
          <p:nvPr/>
        </p:nvPicPr>
        <p:blipFill>
          <a:blip r:embed="rId3"/>
          <a:stretch>
            <a:fillRect/>
          </a:stretch>
        </p:blipFill>
        <p:spPr>
          <a:xfrm>
            <a:off x="548926" y="1590675"/>
            <a:ext cx="8039797" cy="1646063"/>
          </a:xfrm>
          <a:prstGeom prst="rect">
            <a:avLst/>
          </a:prstGeom>
        </p:spPr>
      </p:pic>
      <p:sp>
        <p:nvSpPr>
          <p:cNvPr id="5" name="文本框 4"/>
          <p:cNvSpPr txBox="1"/>
          <p:nvPr/>
        </p:nvSpPr>
        <p:spPr>
          <a:xfrm>
            <a:off x="1065301" y="4170784"/>
            <a:ext cx="7007046" cy="523220"/>
          </a:xfrm>
          <a:prstGeom prst="rect">
            <a:avLst/>
          </a:prstGeom>
          <a:noFill/>
        </p:spPr>
        <p:txBody>
          <a:bodyPr wrap="none" rtlCol="0">
            <a:spAutoFit/>
          </a:bodyPr>
          <a:lstStyle/>
          <a:p>
            <a:r>
              <a:rPr lang="zh-CN" altLang="en-US" sz="2800" dirty="0" smtClean="0">
                <a:solidFill>
                  <a:schemeClr val="bg1"/>
                </a:solidFill>
                <a:latin typeface="华文行楷" panose="02010800040101010101" pitchFamily="2" charset="-122"/>
                <a:ea typeface="华文行楷" panose="02010800040101010101" pitchFamily="2" charset="-122"/>
              </a:rPr>
              <a:t>遇到的问题，可以在群里提出，大家讨论。</a:t>
            </a:r>
            <a:endParaRPr lang="zh-CN" altLang="en-US" sz="2800"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511469" y="248532"/>
            <a:ext cx="8136706" cy="635000"/>
          </a:xfrm>
        </p:spPr>
        <p:txBody>
          <a:bodyPr lIns="90488" tIns="44450" rIns="90488" bIns="44450" anchor="ctr">
            <a:noAutofit/>
          </a:bodyPr>
          <a:lstStyle/>
          <a:p>
            <a:r>
              <a:rPr lang="zh-CN" altLang="en-US" kern="1200" dirty="0"/>
              <a:t>串行工作</a:t>
            </a:r>
            <a:endParaRPr lang="en-US" altLang="zh-CN" kern="1200" dirty="0"/>
          </a:p>
        </p:txBody>
      </p:sp>
      <p:sp>
        <p:nvSpPr>
          <p:cNvPr id="570371" name="Rectangle 3"/>
          <p:cNvSpPr>
            <a:spLocks noGrp="1" noChangeArrowheads="1"/>
          </p:cNvSpPr>
          <p:nvPr>
            <p:ph idx="1"/>
          </p:nvPr>
        </p:nvSpPr>
        <p:spPr>
          <a:xfrm>
            <a:off x="511469" y="5196544"/>
            <a:ext cx="8061059" cy="1626023"/>
          </a:xfrm>
          <a:noFill/>
        </p:spPr>
        <p:txBody>
          <a:bodyPr lIns="90488" tIns="44450" rIns="90488" bIns="44450">
            <a:noAutofit/>
          </a:bodyPr>
          <a:lstStyle/>
          <a:p>
            <a:pPr eaLnBrk="1" hangingPunct="1">
              <a:buClr>
                <a:schemeClr val="tx1"/>
              </a:buClr>
            </a:pPr>
            <a:r>
              <a:rPr lang="zh-CN" altLang="en-US" kern="1200" dirty="0"/>
              <a:t>洗衣店用 </a:t>
            </a:r>
            <a:r>
              <a:rPr lang="en-US" altLang="zh-CN" kern="1200" dirty="0"/>
              <a:t>6</a:t>
            </a:r>
            <a:r>
              <a:rPr lang="zh-CN" altLang="en-US" kern="1200" dirty="0"/>
              <a:t>小时完成了</a:t>
            </a:r>
            <a:r>
              <a:rPr lang="en-US" altLang="zh-CN" kern="1200" dirty="0"/>
              <a:t>4</a:t>
            </a:r>
            <a:r>
              <a:rPr lang="zh-CN" altLang="en-US" kern="1200" dirty="0"/>
              <a:t>个任务（</a:t>
            </a:r>
            <a:r>
              <a:rPr lang="en-US" altLang="zh-CN" kern="1200" dirty="0"/>
              <a:t>0.67t/h</a:t>
            </a:r>
            <a:r>
              <a:rPr lang="zh-CN" altLang="en-US" kern="1200" dirty="0"/>
              <a:t>）；</a:t>
            </a:r>
            <a:endParaRPr lang="en-US" altLang="zh-CN" kern="1200" dirty="0"/>
          </a:p>
          <a:p>
            <a:pPr eaLnBrk="1" hangingPunct="1">
              <a:buClr>
                <a:schemeClr val="tx1"/>
              </a:buClr>
            </a:pPr>
            <a:r>
              <a:rPr lang="en-US" altLang="zh-CN" kern="1200" dirty="0"/>
              <a:t>4</a:t>
            </a:r>
            <a:r>
              <a:rPr lang="zh-CN" altLang="en-US" kern="1200" dirty="0"/>
              <a:t>个同学各等待了</a:t>
            </a:r>
            <a:r>
              <a:rPr lang="en-US" altLang="zh-CN" kern="1200" dirty="0"/>
              <a:t>1.5</a:t>
            </a:r>
            <a:r>
              <a:rPr lang="zh-CN" altLang="en-US" kern="1200" dirty="0"/>
              <a:t>小时； </a:t>
            </a:r>
          </a:p>
          <a:p>
            <a:pPr eaLnBrk="1" hangingPunct="1">
              <a:buClr>
                <a:schemeClr val="tx1"/>
              </a:buClr>
            </a:pPr>
            <a:r>
              <a:rPr lang="en-US" altLang="zh-CN" kern="1200" dirty="0"/>
              <a:t>Washer</a:t>
            </a:r>
            <a:r>
              <a:rPr lang="zh-CN" altLang="en-US" kern="1200" dirty="0"/>
              <a:t>、</a:t>
            </a:r>
            <a:r>
              <a:rPr lang="en-US" altLang="zh-CN" kern="1200" dirty="0"/>
              <a:t>Dryer</a:t>
            </a:r>
            <a:r>
              <a:rPr lang="zh-CN" altLang="en-US" kern="1200" dirty="0"/>
              <a:t>、</a:t>
            </a:r>
            <a:r>
              <a:rPr lang="en-US" altLang="zh-CN" kern="1200" dirty="0"/>
              <a:t>Folder</a:t>
            </a:r>
            <a:r>
              <a:rPr lang="zh-CN" altLang="en-US" kern="1200" dirty="0"/>
              <a:t>各使用</a:t>
            </a:r>
            <a:r>
              <a:rPr lang="en-US" altLang="zh-CN" kern="1200" dirty="0"/>
              <a:t>2</a:t>
            </a:r>
            <a:r>
              <a:rPr lang="zh-CN" altLang="en-US" kern="1200" dirty="0"/>
              <a:t>小时；</a:t>
            </a:r>
          </a:p>
          <a:p>
            <a:pPr eaLnBrk="1" hangingPunct="1">
              <a:buClr>
                <a:schemeClr val="tx1"/>
              </a:buClr>
            </a:pPr>
            <a:endParaRPr lang="zh-CN" altLang="en-US" kern="1200" dirty="0"/>
          </a:p>
        </p:txBody>
      </p:sp>
      <p:grpSp>
        <p:nvGrpSpPr>
          <p:cNvPr id="11268" name="Group 4"/>
          <p:cNvGrpSpPr>
            <a:grpSpLocks/>
          </p:cNvGrpSpPr>
          <p:nvPr/>
        </p:nvGrpSpPr>
        <p:grpSpPr bwMode="auto">
          <a:xfrm>
            <a:off x="913337" y="2223578"/>
            <a:ext cx="522287" cy="534988"/>
            <a:chOff x="532" y="1620"/>
            <a:chExt cx="329" cy="337"/>
          </a:xfrm>
        </p:grpSpPr>
        <p:sp>
          <p:nvSpPr>
            <p:cNvPr id="11401" name="Freeform 5"/>
            <p:cNvSpPr>
              <a:spLocks/>
            </p:cNvSpPr>
            <p:nvPr/>
          </p:nvSpPr>
          <p:spPr bwMode="auto">
            <a:xfrm>
              <a:off x="532" y="162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1402" name="Rectangle 6"/>
            <p:cNvSpPr>
              <a:spLocks noChangeArrowheads="1"/>
            </p:cNvSpPr>
            <p:nvPr/>
          </p:nvSpPr>
          <p:spPr bwMode="auto">
            <a:xfrm>
              <a:off x="581" y="1671"/>
              <a:ext cx="25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A</a:t>
              </a:r>
            </a:p>
          </p:txBody>
        </p:sp>
      </p:grpSp>
      <p:grpSp>
        <p:nvGrpSpPr>
          <p:cNvPr id="11269" name="Group 7"/>
          <p:cNvGrpSpPr>
            <a:grpSpLocks/>
          </p:cNvGrpSpPr>
          <p:nvPr/>
        </p:nvGrpSpPr>
        <p:grpSpPr bwMode="auto">
          <a:xfrm>
            <a:off x="900637" y="3049078"/>
            <a:ext cx="522287" cy="534988"/>
            <a:chOff x="524" y="2140"/>
            <a:chExt cx="329" cy="337"/>
          </a:xfrm>
        </p:grpSpPr>
        <p:sp>
          <p:nvSpPr>
            <p:cNvPr id="11399" name="Freeform 8"/>
            <p:cNvSpPr>
              <a:spLocks/>
            </p:cNvSpPr>
            <p:nvPr/>
          </p:nvSpPr>
          <p:spPr bwMode="auto">
            <a:xfrm>
              <a:off x="524" y="21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1400" name="Rectangle 9"/>
            <p:cNvSpPr>
              <a:spLocks noChangeArrowheads="1"/>
            </p:cNvSpPr>
            <p:nvPr/>
          </p:nvSpPr>
          <p:spPr bwMode="auto">
            <a:xfrm>
              <a:off x="579" y="2191"/>
              <a:ext cx="245"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B</a:t>
              </a:r>
            </a:p>
          </p:txBody>
        </p:sp>
      </p:grpSp>
      <p:grpSp>
        <p:nvGrpSpPr>
          <p:cNvPr id="11270" name="Group 10"/>
          <p:cNvGrpSpPr>
            <a:grpSpLocks/>
          </p:cNvGrpSpPr>
          <p:nvPr/>
        </p:nvGrpSpPr>
        <p:grpSpPr bwMode="auto">
          <a:xfrm>
            <a:off x="875237" y="3785678"/>
            <a:ext cx="522287" cy="534988"/>
            <a:chOff x="508" y="2604"/>
            <a:chExt cx="329" cy="337"/>
          </a:xfrm>
        </p:grpSpPr>
        <p:sp>
          <p:nvSpPr>
            <p:cNvPr id="11397" name="Freeform 11"/>
            <p:cNvSpPr>
              <a:spLocks/>
            </p:cNvSpPr>
            <p:nvPr/>
          </p:nvSpPr>
          <p:spPr bwMode="auto">
            <a:xfrm>
              <a:off x="508" y="26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1398" name="Rectangle 12"/>
            <p:cNvSpPr>
              <a:spLocks noChangeArrowheads="1"/>
            </p:cNvSpPr>
            <p:nvPr/>
          </p:nvSpPr>
          <p:spPr bwMode="auto">
            <a:xfrm>
              <a:off x="564" y="2655"/>
              <a:ext cx="24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C</a:t>
              </a:r>
            </a:p>
          </p:txBody>
        </p:sp>
      </p:grpSp>
      <p:grpSp>
        <p:nvGrpSpPr>
          <p:cNvPr id="11271" name="Group 13"/>
          <p:cNvGrpSpPr>
            <a:grpSpLocks/>
          </p:cNvGrpSpPr>
          <p:nvPr/>
        </p:nvGrpSpPr>
        <p:grpSpPr bwMode="auto">
          <a:xfrm>
            <a:off x="862537" y="4534978"/>
            <a:ext cx="522287" cy="534988"/>
            <a:chOff x="500" y="3076"/>
            <a:chExt cx="329" cy="337"/>
          </a:xfrm>
        </p:grpSpPr>
        <p:sp>
          <p:nvSpPr>
            <p:cNvPr id="11395" name="Freeform 14"/>
            <p:cNvSpPr>
              <a:spLocks/>
            </p:cNvSpPr>
            <p:nvPr/>
          </p:nvSpPr>
          <p:spPr bwMode="auto">
            <a:xfrm>
              <a:off x="500" y="30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1396" name="Rectangle 15"/>
            <p:cNvSpPr>
              <a:spLocks noChangeArrowheads="1"/>
            </p:cNvSpPr>
            <p:nvPr/>
          </p:nvSpPr>
          <p:spPr bwMode="auto">
            <a:xfrm>
              <a:off x="545" y="3127"/>
              <a:ext cx="266"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D</a:t>
              </a:r>
            </a:p>
          </p:txBody>
        </p:sp>
      </p:grpSp>
      <p:sp>
        <p:nvSpPr>
          <p:cNvPr id="11272" name="Rectangle 16"/>
          <p:cNvSpPr>
            <a:spLocks noChangeArrowheads="1"/>
          </p:cNvSpPr>
          <p:nvPr/>
        </p:nvSpPr>
        <p:spPr bwMode="auto">
          <a:xfrm>
            <a:off x="15308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73" name="Line 17"/>
          <p:cNvSpPr>
            <a:spLocks noChangeShapeType="1"/>
          </p:cNvSpPr>
          <p:nvPr/>
        </p:nvSpPr>
        <p:spPr bwMode="auto">
          <a:xfrm>
            <a:off x="1580087" y="1652078"/>
            <a:ext cx="457200" cy="0"/>
          </a:xfrm>
          <a:prstGeom prst="line">
            <a:avLst/>
          </a:prstGeom>
          <a:noFill/>
          <a:ln w="50800">
            <a:solidFill>
              <a:srgbClr val="F6BF69"/>
            </a:solidFill>
            <a:round/>
            <a:headEnd/>
            <a:tailEnd/>
          </a:ln>
        </p:spPr>
        <p:txBody>
          <a:bodyPr wrap="none" anchor="ctr"/>
          <a:lstStyle/>
          <a:p>
            <a:endParaRPr lang="zh-CN" altLang="en-US"/>
          </a:p>
        </p:txBody>
      </p:sp>
      <p:sp>
        <p:nvSpPr>
          <p:cNvPr id="11274" name="Line 18"/>
          <p:cNvSpPr>
            <a:spLocks noChangeShapeType="1"/>
          </p:cNvSpPr>
          <p:nvPr/>
        </p:nvSpPr>
        <p:spPr bwMode="auto">
          <a:xfrm flipV="1">
            <a:off x="2080149" y="1650491"/>
            <a:ext cx="504825" cy="0"/>
          </a:xfrm>
          <a:prstGeom prst="line">
            <a:avLst/>
          </a:prstGeom>
          <a:noFill/>
          <a:ln w="50800">
            <a:solidFill>
              <a:srgbClr val="A2C1FE"/>
            </a:solidFill>
            <a:round/>
            <a:headEnd/>
            <a:tailEnd/>
          </a:ln>
        </p:spPr>
        <p:txBody>
          <a:bodyPr wrap="none" anchor="ctr"/>
          <a:lstStyle/>
          <a:p>
            <a:endParaRPr lang="zh-CN" altLang="en-US"/>
          </a:p>
        </p:txBody>
      </p:sp>
      <p:sp>
        <p:nvSpPr>
          <p:cNvPr id="11275" name="Line 19"/>
          <p:cNvSpPr>
            <a:spLocks noChangeShapeType="1"/>
          </p:cNvSpPr>
          <p:nvPr/>
        </p:nvSpPr>
        <p:spPr bwMode="auto">
          <a:xfrm flipV="1">
            <a:off x="2594499" y="1650491"/>
            <a:ext cx="503238" cy="0"/>
          </a:xfrm>
          <a:prstGeom prst="line">
            <a:avLst/>
          </a:prstGeom>
          <a:noFill/>
          <a:ln w="50800">
            <a:solidFill>
              <a:srgbClr val="FF3300"/>
            </a:solidFill>
            <a:round/>
            <a:headEnd/>
            <a:tailEnd/>
          </a:ln>
        </p:spPr>
        <p:txBody>
          <a:bodyPr wrap="none" anchor="ctr"/>
          <a:lstStyle/>
          <a:p>
            <a:endParaRPr lang="zh-CN" altLang="en-US"/>
          </a:p>
        </p:txBody>
      </p:sp>
      <p:sp>
        <p:nvSpPr>
          <p:cNvPr id="11276" name="Rectangle 20"/>
          <p:cNvSpPr>
            <a:spLocks noChangeArrowheads="1"/>
          </p:cNvSpPr>
          <p:nvPr/>
        </p:nvSpPr>
        <p:spPr bwMode="auto">
          <a:xfrm>
            <a:off x="21150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77" name="Rectangle 21"/>
          <p:cNvSpPr>
            <a:spLocks noChangeArrowheads="1"/>
          </p:cNvSpPr>
          <p:nvPr/>
        </p:nvSpPr>
        <p:spPr bwMode="auto">
          <a:xfrm>
            <a:off x="26357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78" name="Line 22"/>
          <p:cNvSpPr>
            <a:spLocks noChangeShapeType="1"/>
          </p:cNvSpPr>
          <p:nvPr/>
        </p:nvSpPr>
        <p:spPr bwMode="auto">
          <a:xfrm>
            <a:off x="20753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79" name="Line 23"/>
          <p:cNvSpPr>
            <a:spLocks noChangeShapeType="1"/>
          </p:cNvSpPr>
          <p:nvPr/>
        </p:nvSpPr>
        <p:spPr bwMode="auto">
          <a:xfrm>
            <a:off x="2594499"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80" name="Line 24"/>
          <p:cNvSpPr>
            <a:spLocks noChangeShapeType="1"/>
          </p:cNvSpPr>
          <p:nvPr/>
        </p:nvSpPr>
        <p:spPr bwMode="auto">
          <a:xfrm>
            <a:off x="31167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81" name="Rectangle 25"/>
          <p:cNvSpPr>
            <a:spLocks noChangeArrowheads="1"/>
          </p:cNvSpPr>
          <p:nvPr/>
        </p:nvSpPr>
        <p:spPr bwMode="auto">
          <a:xfrm>
            <a:off x="31056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82" name="Line 26"/>
          <p:cNvSpPr>
            <a:spLocks noChangeShapeType="1"/>
          </p:cNvSpPr>
          <p:nvPr/>
        </p:nvSpPr>
        <p:spPr bwMode="auto">
          <a:xfrm>
            <a:off x="3154887" y="1652078"/>
            <a:ext cx="457200" cy="0"/>
          </a:xfrm>
          <a:prstGeom prst="line">
            <a:avLst/>
          </a:prstGeom>
          <a:noFill/>
          <a:ln w="50800">
            <a:solidFill>
              <a:srgbClr val="F6BF69"/>
            </a:solidFill>
            <a:round/>
            <a:headEnd/>
            <a:tailEnd/>
          </a:ln>
        </p:spPr>
        <p:txBody>
          <a:bodyPr wrap="none" anchor="ctr"/>
          <a:lstStyle/>
          <a:p>
            <a:endParaRPr lang="zh-CN" altLang="en-US"/>
          </a:p>
        </p:txBody>
      </p:sp>
      <p:sp>
        <p:nvSpPr>
          <p:cNvPr id="11283" name="Rectangle 29"/>
          <p:cNvSpPr>
            <a:spLocks noChangeArrowheads="1"/>
          </p:cNvSpPr>
          <p:nvPr/>
        </p:nvSpPr>
        <p:spPr bwMode="auto">
          <a:xfrm>
            <a:off x="36898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84" name="Rectangle 30"/>
          <p:cNvSpPr>
            <a:spLocks noChangeArrowheads="1"/>
          </p:cNvSpPr>
          <p:nvPr/>
        </p:nvSpPr>
        <p:spPr bwMode="auto">
          <a:xfrm>
            <a:off x="42105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85" name="Line 31"/>
          <p:cNvSpPr>
            <a:spLocks noChangeShapeType="1"/>
          </p:cNvSpPr>
          <p:nvPr/>
        </p:nvSpPr>
        <p:spPr bwMode="auto">
          <a:xfrm>
            <a:off x="36501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86" name="Line 33"/>
          <p:cNvSpPr>
            <a:spLocks noChangeShapeType="1"/>
          </p:cNvSpPr>
          <p:nvPr/>
        </p:nvSpPr>
        <p:spPr bwMode="auto">
          <a:xfrm>
            <a:off x="46915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87" name="Rectangle 34"/>
          <p:cNvSpPr>
            <a:spLocks noChangeArrowheads="1"/>
          </p:cNvSpPr>
          <p:nvPr/>
        </p:nvSpPr>
        <p:spPr bwMode="auto">
          <a:xfrm>
            <a:off x="46804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88" name="Line 35"/>
          <p:cNvSpPr>
            <a:spLocks noChangeShapeType="1"/>
          </p:cNvSpPr>
          <p:nvPr/>
        </p:nvSpPr>
        <p:spPr bwMode="auto">
          <a:xfrm>
            <a:off x="4729687" y="1652078"/>
            <a:ext cx="457200" cy="0"/>
          </a:xfrm>
          <a:prstGeom prst="line">
            <a:avLst/>
          </a:prstGeom>
          <a:noFill/>
          <a:ln w="50800">
            <a:solidFill>
              <a:srgbClr val="F6BF69"/>
            </a:solidFill>
            <a:round/>
            <a:headEnd/>
            <a:tailEnd/>
          </a:ln>
        </p:spPr>
        <p:txBody>
          <a:bodyPr wrap="none" anchor="ctr"/>
          <a:lstStyle/>
          <a:p>
            <a:endParaRPr lang="zh-CN" altLang="en-US"/>
          </a:p>
        </p:txBody>
      </p:sp>
      <p:sp>
        <p:nvSpPr>
          <p:cNvPr id="11289" name="Rectangle 38"/>
          <p:cNvSpPr>
            <a:spLocks noChangeArrowheads="1"/>
          </p:cNvSpPr>
          <p:nvPr/>
        </p:nvSpPr>
        <p:spPr bwMode="auto">
          <a:xfrm>
            <a:off x="52646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90" name="Rectangle 39"/>
          <p:cNvSpPr>
            <a:spLocks noChangeArrowheads="1"/>
          </p:cNvSpPr>
          <p:nvPr/>
        </p:nvSpPr>
        <p:spPr bwMode="auto">
          <a:xfrm>
            <a:off x="57853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91" name="Line 40"/>
          <p:cNvSpPr>
            <a:spLocks noChangeShapeType="1"/>
          </p:cNvSpPr>
          <p:nvPr/>
        </p:nvSpPr>
        <p:spPr bwMode="auto">
          <a:xfrm>
            <a:off x="52249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92" name="Line 42"/>
          <p:cNvSpPr>
            <a:spLocks noChangeShapeType="1"/>
          </p:cNvSpPr>
          <p:nvPr/>
        </p:nvSpPr>
        <p:spPr bwMode="auto">
          <a:xfrm>
            <a:off x="62663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93" name="Rectangle 43"/>
          <p:cNvSpPr>
            <a:spLocks noChangeArrowheads="1"/>
          </p:cNvSpPr>
          <p:nvPr/>
        </p:nvSpPr>
        <p:spPr bwMode="auto">
          <a:xfrm>
            <a:off x="62552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94" name="Line 44"/>
          <p:cNvSpPr>
            <a:spLocks noChangeShapeType="1"/>
          </p:cNvSpPr>
          <p:nvPr/>
        </p:nvSpPr>
        <p:spPr bwMode="auto">
          <a:xfrm>
            <a:off x="6304487" y="1652078"/>
            <a:ext cx="457200" cy="0"/>
          </a:xfrm>
          <a:prstGeom prst="line">
            <a:avLst/>
          </a:prstGeom>
          <a:noFill/>
          <a:ln w="50800">
            <a:solidFill>
              <a:srgbClr val="F6BF69"/>
            </a:solidFill>
            <a:round/>
            <a:headEnd/>
            <a:tailEnd/>
          </a:ln>
        </p:spPr>
        <p:txBody>
          <a:bodyPr wrap="none" anchor="ctr"/>
          <a:lstStyle/>
          <a:p>
            <a:endParaRPr lang="zh-CN" altLang="en-US"/>
          </a:p>
        </p:txBody>
      </p:sp>
      <p:sp>
        <p:nvSpPr>
          <p:cNvPr id="11295" name="Rectangle 47"/>
          <p:cNvSpPr>
            <a:spLocks noChangeArrowheads="1"/>
          </p:cNvSpPr>
          <p:nvPr/>
        </p:nvSpPr>
        <p:spPr bwMode="auto">
          <a:xfrm>
            <a:off x="68394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96" name="Rectangle 48"/>
          <p:cNvSpPr>
            <a:spLocks noChangeArrowheads="1"/>
          </p:cNvSpPr>
          <p:nvPr/>
        </p:nvSpPr>
        <p:spPr bwMode="auto">
          <a:xfrm>
            <a:off x="73601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97" name="Line 49"/>
          <p:cNvSpPr>
            <a:spLocks noChangeShapeType="1"/>
          </p:cNvSpPr>
          <p:nvPr/>
        </p:nvSpPr>
        <p:spPr bwMode="auto">
          <a:xfrm>
            <a:off x="67997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98" name="Line 51"/>
          <p:cNvSpPr>
            <a:spLocks noChangeShapeType="1"/>
          </p:cNvSpPr>
          <p:nvPr/>
        </p:nvSpPr>
        <p:spPr bwMode="auto">
          <a:xfrm>
            <a:off x="78411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99" name="Rectangle 71"/>
          <p:cNvSpPr>
            <a:spLocks noChangeArrowheads="1"/>
          </p:cNvSpPr>
          <p:nvPr/>
        </p:nvSpPr>
        <p:spPr bwMode="auto">
          <a:xfrm>
            <a:off x="1184799" y="1044066"/>
            <a:ext cx="971550"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dirty="0">
                <a:latin typeface="微软雅黑" pitchFamily="34" charset="-122"/>
              </a:rPr>
              <a:t>6 PM</a:t>
            </a:r>
          </a:p>
        </p:txBody>
      </p:sp>
      <p:sp>
        <p:nvSpPr>
          <p:cNvPr id="11300" name="Line 72"/>
          <p:cNvSpPr>
            <a:spLocks noChangeShapeType="1"/>
          </p:cNvSpPr>
          <p:nvPr/>
        </p:nvSpPr>
        <p:spPr bwMode="auto">
          <a:xfrm>
            <a:off x="1548337" y="1513966"/>
            <a:ext cx="63246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11301" name="Line 73"/>
          <p:cNvSpPr>
            <a:spLocks noChangeShapeType="1"/>
          </p:cNvSpPr>
          <p:nvPr/>
        </p:nvSpPr>
        <p:spPr bwMode="auto">
          <a:xfrm>
            <a:off x="1541987" y="1380616"/>
            <a:ext cx="0" cy="304800"/>
          </a:xfrm>
          <a:prstGeom prst="line">
            <a:avLst/>
          </a:prstGeom>
          <a:noFill/>
          <a:ln w="12700">
            <a:solidFill>
              <a:schemeClr val="tx1"/>
            </a:solidFill>
            <a:round/>
            <a:headEnd/>
            <a:tailEnd/>
          </a:ln>
        </p:spPr>
        <p:txBody>
          <a:bodyPr wrap="none" anchor="ctr"/>
          <a:lstStyle/>
          <a:p>
            <a:endParaRPr lang="zh-CN" altLang="en-US"/>
          </a:p>
        </p:txBody>
      </p:sp>
      <p:sp>
        <p:nvSpPr>
          <p:cNvPr id="11302" name="Rectangle 74"/>
          <p:cNvSpPr>
            <a:spLocks noChangeArrowheads="1"/>
          </p:cNvSpPr>
          <p:nvPr/>
        </p:nvSpPr>
        <p:spPr bwMode="auto">
          <a:xfrm>
            <a:off x="2416699" y="1056766"/>
            <a:ext cx="366713"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7</a:t>
            </a:r>
          </a:p>
        </p:txBody>
      </p:sp>
      <p:sp>
        <p:nvSpPr>
          <p:cNvPr id="11303" name="Rectangle 75"/>
          <p:cNvSpPr>
            <a:spLocks noChangeArrowheads="1"/>
          </p:cNvSpPr>
          <p:nvPr/>
        </p:nvSpPr>
        <p:spPr bwMode="auto">
          <a:xfrm>
            <a:off x="3483499" y="1056766"/>
            <a:ext cx="366713"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8</a:t>
            </a:r>
          </a:p>
        </p:txBody>
      </p:sp>
      <p:sp>
        <p:nvSpPr>
          <p:cNvPr id="11304" name="Rectangle 76"/>
          <p:cNvSpPr>
            <a:spLocks noChangeArrowheads="1"/>
          </p:cNvSpPr>
          <p:nvPr/>
        </p:nvSpPr>
        <p:spPr bwMode="auto">
          <a:xfrm>
            <a:off x="4499499" y="1056766"/>
            <a:ext cx="366713"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9</a:t>
            </a:r>
          </a:p>
        </p:txBody>
      </p:sp>
      <p:sp>
        <p:nvSpPr>
          <p:cNvPr id="11305" name="Rectangle 77"/>
          <p:cNvSpPr>
            <a:spLocks noChangeArrowheads="1"/>
          </p:cNvSpPr>
          <p:nvPr/>
        </p:nvSpPr>
        <p:spPr bwMode="auto">
          <a:xfrm>
            <a:off x="5439299" y="1069466"/>
            <a:ext cx="555625"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10</a:t>
            </a:r>
          </a:p>
        </p:txBody>
      </p:sp>
      <p:sp>
        <p:nvSpPr>
          <p:cNvPr id="11306" name="Rectangle 78"/>
          <p:cNvSpPr>
            <a:spLocks noChangeArrowheads="1"/>
          </p:cNvSpPr>
          <p:nvPr/>
        </p:nvSpPr>
        <p:spPr bwMode="auto">
          <a:xfrm>
            <a:off x="6531499" y="1056766"/>
            <a:ext cx="555625"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11</a:t>
            </a:r>
          </a:p>
        </p:txBody>
      </p:sp>
      <p:sp>
        <p:nvSpPr>
          <p:cNvPr id="11307" name="Rectangle 79"/>
          <p:cNvSpPr>
            <a:spLocks noChangeArrowheads="1"/>
          </p:cNvSpPr>
          <p:nvPr/>
        </p:nvSpPr>
        <p:spPr bwMode="auto">
          <a:xfrm>
            <a:off x="7128399" y="1044066"/>
            <a:ext cx="1601788"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Midnight</a:t>
            </a:r>
          </a:p>
        </p:txBody>
      </p:sp>
      <p:grpSp>
        <p:nvGrpSpPr>
          <p:cNvPr id="11308" name="Group 148"/>
          <p:cNvGrpSpPr>
            <a:grpSpLocks/>
          </p:cNvGrpSpPr>
          <p:nvPr/>
        </p:nvGrpSpPr>
        <p:grpSpPr bwMode="auto">
          <a:xfrm>
            <a:off x="4755087" y="3569778"/>
            <a:ext cx="1535112" cy="711200"/>
            <a:chOff x="2695" y="2314"/>
            <a:chExt cx="967" cy="448"/>
          </a:xfrm>
        </p:grpSpPr>
        <p:grpSp>
          <p:nvGrpSpPr>
            <p:cNvPr id="11377" name="Group 100"/>
            <p:cNvGrpSpPr>
              <a:grpSpLocks/>
            </p:cNvGrpSpPr>
            <p:nvPr/>
          </p:nvGrpSpPr>
          <p:grpSpPr bwMode="auto">
            <a:xfrm>
              <a:off x="2695" y="2314"/>
              <a:ext cx="305" cy="448"/>
              <a:chOff x="2812" y="2468"/>
              <a:chExt cx="305" cy="448"/>
            </a:xfrm>
          </p:grpSpPr>
          <p:grpSp>
            <p:nvGrpSpPr>
              <p:cNvPr id="11391" name="Group 101"/>
              <p:cNvGrpSpPr>
                <a:grpSpLocks/>
              </p:cNvGrpSpPr>
              <p:nvPr/>
            </p:nvGrpSpPr>
            <p:grpSpPr bwMode="auto">
              <a:xfrm>
                <a:off x="2812" y="2468"/>
                <a:ext cx="305" cy="448"/>
                <a:chOff x="2812" y="2468"/>
                <a:chExt cx="305" cy="448"/>
              </a:xfrm>
            </p:grpSpPr>
            <p:sp>
              <p:nvSpPr>
                <p:cNvPr id="11393" name="AutoShape 102"/>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94" name="AutoShape 103"/>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92" name="AutoShape 104"/>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1378" name="Group 105"/>
            <p:cNvGrpSpPr>
              <a:grpSpLocks/>
            </p:cNvGrpSpPr>
            <p:nvPr/>
          </p:nvGrpSpPr>
          <p:grpSpPr bwMode="auto">
            <a:xfrm>
              <a:off x="2996" y="2314"/>
              <a:ext cx="338" cy="448"/>
              <a:chOff x="3113" y="2468"/>
              <a:chExt cx="378" cy="448"/>
            </a:xfrm>
          </p:grpSpPr>
          <p:grpSp>
            <p:nvGrpSpPr>
              <p:cNvPr id="11386" name="Group 106"/>
              <p:cNvGrpSpPr>
                <a:grpSpLocks/>
              </p:cNvGrpSpPr>
              <p:nvPr/>
            </p:nvGrpSpPr>
            <p:grpSpPr bwMode="auto">
              <a:xfrm>
                <a:off x="3113" y="2468"/>
                <a:ext cx="378" cy="448"/>
                <a:chOff x="3113" y="2468"/>
                <a:chExt cx="378" cy="448"/>
              </a:xfrm>
            </p:grpSpPr>
            <p:sp>
              <p:nvSpPr>
                <p:cNvPr id="11389" name="AutoShape 107"/>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90" name="AutoShape 108"/>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87" name="Oval 109"/>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1388" name="AutoShape 110"/>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79" name="Freeform 111"/>
            <p:cNvSpPr>
              <a:spLocks/>
            </p:cNvSpPr>
            <p:nvPr/>
          </p:nvSpPr>
          <p:spPr bwMode="auto">
            <a:xfrm>
              <a:off x="3560" y="254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1380" name="Rectangle 112"/>
            <p:cNvSpPr>
              <a:spLocks noChangeArrowheads="1"/>
            </p:cNvSpPr>
            <p:nvPr/>
          </p:nvSpPr>
          <p:spPr bwMode="auto">
            <a:xfrm>
              <a:off x="3556" y="254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81" name="Rectangle 113"/>
            <p:cNvSpPr>
              <a:spLocks noChangeArrowheads="1"/>
            </p:cNvSpPr>
            <p:nvPr/>
          </p:nvSpPr>
          <p:spPr bwMode="auto">
            <a:xfrm>
              <a:off x="3563" y="262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82" name="Rectangle 114"/>
            <p:cNvSpPr>
              <a:spLocks noChangeArrowheads="1"/>
            </p:cNvSpPr>
            <p:nvPr/>
          </p:nvSpPr>
          <p:spPr bwMode="auto">
            <a:xfrm>
              <a:off x="3380" y="262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1383" name="Group 115"/>
            <p:cNvGrpSpPr>
              <a:grpSpLocks/>
            </p:cNvGrpSpPr>
            <p:nvPr/>
          </p:nvGrpSpPr>
          <p:grpSpPr bwMode="auto">
            <a:xfrm>
              <a:off x="3378" y="2371"/>
              <a:ext cx="194" cy="364"/>
              <a:chOff x="3495" y="2525"/>
              <a:chExt cx="194" cy="364"/>
            </a:xfrm>
          </p:grpSpPr>
          <p:sp>
            <p:nvSpPr>
              <p:cNvPr id="11384" name="Oval 116"/>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1385" name="Freeform 117"/>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sp>
        <p:nvSpPr>
          <p:cNvPr id="11309" name="Rectangle 137"/>
          <p:cNvSpPr>
            <a:spLocks noChangeArrowheads="1"/>
          </p:cNvSpPr>
          <p:nvPr/>
        </p:nvSpPr>
        <p:spPr bwMode="auto">
          <a:xfrm>
            <a:off x="254524" y="2693478"/>
            <a:ext cx="409575" cy="1813317"/>
          </a:xfrm>
          <a:prstGeom prst="rect">
            <a:avLst/>
          </a:prstGeom>
          <a:noFill/>
          <a:ln w="12700">
            <a:noFill/>
            <a:miter lim="800000"/>
            <a:headEnd/>
            <a:tailEnd/>
          </a:ln>
        </p:spPr>
        <p:txBody>
          <a:bodyPr lIns="90488" tIns="44450" rIns="90488" bIns="44450">
            <a:spAutoFit/>
          </a:bodyPr>
          <a:lstStyle/>
          <a:p>
            <a:pPr eaLnBrk="0" hangingPunct="0"/>
            <a:r>
              <a:rPr lang="zh-CN" altLang="en-US" sz="2800" b="1" i="1" dirty="0">
                <a:latin typeface="楷体" panose="02010609060101010101" pitchFamily="49" charset="-122"/>
                <a:ea typeface="楷体" panose="02010609060101010101" pitchFamily="49" charset="-122"/>
              </a:rPr>
              <a:t>任</a:t>
            </a:r>
          </a:p>
          <a:p>
            <a:pPr eaLnBrk="0" hangingPunct="0"/>
            <a:r>
              <a:rPr lang="zh-CN" altLang="en-US" sz="2800" b="1" i="1" dirty="0">
                <a:latin typeface="楷体" panose="02010609060101010101" pitchFamily="49" charset="-122"/>
                <a:ea typeface="楷体" panose="02010609060101010101" pitchFamily="49" charset="-122"/>
              </a:rPr>
              <a:t>务</a:t>
            </a:r>
          </a:p>
          <a:p>
            <a:pPr eaLnBrk="0" hangingPunct="0"/>
            <a:r>
              <a:rPr lang="zh-CN" altLang="en-US" sz="2800" b="1" i="1" dirty="0">
                <a:latin typeface="楷体" panose="02010609060101010101" pitchFamily="49" charset="-122"/>
                <a:ea typeface="楷体" panose="02010609060101010101" pitchFamily="49" charset="-122"/>
              </a:rPr>
              <a:t>顺</a:t>
            </a:r>
          </a:p>
          <a:p>
            <a:pPr eaLnBrk="0" hangingPunct="0"/>
            <a:r>
              <a:rPr lang="zh-CN" altLang="en-US" sz="2800" b="1" i="1" dirty="0">
                <a:latin typeface="楷体" panose="02010609060101010101" pitchFamily="49" charset="-122"/>
                <a:ea typeface="楷体" panose="02010609060101010101" pitchFamily="49" charset="-122"/>
              </a:rPr>
              <a:t>序</a:t>
            </a:r>
          </a:p>
        </p:txBody>
      </p:sp>
      <p:sp>
        <p:nvSpPr>
          <p:cNvPr id="11310" name="Line 138"/>
          <p:cNvSpPr>
            <a:spLocks noChangeShapeType="1"/>
          </p:cNvSpPr>
          <p:nvPr/>
        </p:nvSpPr>
        <p:spPr bwMode="auto">
          <a:xfrm>
            <a:off x="788630" y="1956878"/>
            <a:ext cx="0" cy="30353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11311" name="Line 139"/>
          <p:cNvSpPr>
            <a:spLocks noChangeShapeType="1"/>
          </p:cNvSpPr>
          <p:nvPr/>
        </p:nvSpPr>
        <p:spPr bwMode="auto">
          <a:xfrm flipV="1">
            <a:off x="6804549" y="1669541"/>
            <a:ext cx="504825" cy="0"/>
          </a:xfrm>
          <a:prstGeom prst="line">
            <a:avLst/>
          </a:prstGeom>
          <a:noFill/>
          <a:ln w="50800">
            <a:solidFill>
              <a:srgbClr val="A2C1FE"/>
            </a:solidFill>
            <a:round/>
            <a:headEnd/>
            <a:tailEnd/>
          </a:ln>
        </p:spPr>
        <p:txBody>
          <a:bodyPr wrap="none" anchor="ctr"/>
          <a:lstStyle/>
          <a:p>
            <a:endParaRPr lang="zh-CN" altLang="en-US"/>
          </a:p>
        </p:txBody>
      </p:sp>
      <p:sp>
        <p:nvSpPr>
          <p:cNvPr id="11312" name="Line 140"/>
          <p:cNvSpPr>
            <a:spLocks noChangeShapeType="1"/>
          </p:cNvSpPr>
          <p:nvPr/>
        </p:nvSpPr>
        <p:spPr bwMode="auto">
          <a:xfrm>
            <a:off x="7318899" y="1499678"/>
            <a:ext cx="0" cy="304800"/>
          </a:xfrm>
          <a:prstGeom prst="line">
            <a:avLst/>
          </a:prstGeom>
          <a:noFill/>
          <a:ln w="12700">
            <a:solidFill>
              <a:schemeClr val="tx1"/>
            </a:solidFill>
            <a:round/>
            <a:headEnd/>
            <a:tailEnd/>
          </a:ln>
        </p:spPr>
        <p:txBody>
          <a:bodyPr wrap="none" anchor="ctr"/>
          <a:lstStyle/>
          <a:p>
            <a:endParaRPr lang="zh-CN" altLang="en-US"/>
          </a:p>
        </p:txBody>
      </p:sp>
      <p:sp>
        <p:nvSpPr>
          <p:cNvPr id="11313" name="Line 141"/>
          <p:cNvSpPr>
            <a:spLocks noChangeShapeType="1"/>
          </p:cNvSpPr>
          <p:nvPr/>
        </p:nvSpPr>
        <p:spPr bwMode="auto">
          <a:xfrm flipV="1">
            <a:off x="7337949" y="1660016"/>
            <a:ext cx="503238" cy="0"/>
          </a:xfrm>
          <a:prstGeom prst="line">
            <a:avLst/>
          </a:prstGeom>
          <a:noFill/>
          <a:ln w="50800">
            <a:solidFill>
              <a:srgbClr val="FF3300"/>
            </a:solidFill>
            <a:round/>
            <a:headEnd/>
            <a:tailEnd/>
          </a:ln>
        </p:spPr>
        <p:txBody>
          <a:bodyPr wrap="none" anchor="ctr"/>
          <a:lstStyle/>
          <a:p>
            <a:endParaRPr lang="zh-CN" altLang="en-US"/>
          </a:p>
        </p:txBody>
      </p:sp>
      <p:sp>
        <p:nvSpPr>
          <p:cNvPr id="11314" name="Line 142"/>
          <p:cNvSpPr>
            <a:spLocks noChangeShapeType="1"/>
          </p:cNvSpPr>
          <p:nvPr/>
        </p:nvSpPr>
        <p:spPr bwMode="auto">
          <a:xfrm flipV="1">
            <a:off x="3631137" y="1669541"/>
            <a:ext cx="504825" cy="0"/>
          </a:xfrm>
          <a:prstGeom prst="line">
            <a:avLst/>
          </a:prstGeom>
          <a:noFill/>
          <a:ln w="50800">
            <a:solidFill>
              <a:srgbClr val="A2C1FE"/>
            </a:solidFill>
            <a:round/>
            <a:headEnd/>
            <a:tailEnd/>
          </a:ln>
        </p:spPr>
        <p:txBody>
          <a:bodyPr wrap="none" anchor="ctr"/>
          <a:lstStyle/>
          <a:p>
            <a:endParaRPr lang="zh-CN" altLang="en-US"/>
          </a:p>
        </p:txBody>
      </p:sp>
      <p:sp>
        <p:nvSpPr>
          <p:cNvPr id="11315" name="Line 143"/>
          <p:cNvSpPr>
            <a:spLocks noChangeShapeType="1"/>
          </p:cNvSpPr>
          <p:nvPr/>
        </p:nvSpPr>
        <p:spPr bwMode="auto">
          <a:xfrm>
            <a:off x="4145487" y="1499678"/>
            <a:ext cx="0" cy="304800"/>
          </a:xfrm>
          <a:prstGeom prst="line">
            <a:avLst/>
          </a:prstGeom>
          <a:noFill/>
          <a:ln w="12700">
            <a:solidFill>
              <a:schemeClr val="tx1"/>
            </a:solidFill>
            <a:round/>
            <a:headEnd/>
            <a:tailEnd/>
          </a:ln>
        </p:spPr>
        <p:txBody>
          <a:bodyPr wrap="none" anchor="ctr"/>
          <a:lstStyle/>
          <a:p>
            <a:endParaRPr lang="zh-CN" altLang="en-US"/>
          </a:p>
        </p:txBody>
      </p:sp>
      <p:sp>
        <p:nvSpPr>
          <p:cNvPr id="11316" name="Line 144"/>
          <p:cNvSpPr>
            <a:spLocks noChangeShapeType="1"/>
          </p:cNvSpPr>
          <p:nvPr/>
        </p:nvSpPr>
        <p:spPr bwMode="auto">
          <a:xfrm flipV="1">
            <a:off x="4164537" y="1660016"/>
            <a:ext cx="503237" cy="0"/>
          </a:xfrm>
          <a:prstGeom prst="line">
            <a:avLst/>
          </a:prstGeom>
          <a:noFill/>
          <a:ln w="50800">
            <a:solidFill>
              <a:srgbClr val="FF3300"/>
            </a:solidFill>
            <a:round/>
            <a:headEnd/>
            <a:tailEnd/>
          </a:ln>
        </p:spPr>
        <p:txBody>
          <a:bodyPr wrap="none" anchor="ctr"/>
          <a:lstStyle/>
          <a:p>
            <a:endParaRPr lang="zh-CN" altLang="en-US"/>
          </a:p>
        </p:txBody>
      </p:sp>
      <p:sp>
        <p:nvSpPr>
          <p:cNvPr id="11317" name="Line 145"/>
          <p:cNvSpPr>
            <a:spLocks noChangeShapeType="1"/>
          </p:cNvSpPr>
          <p:nvPr/>
        </p:nvSpPr>
        <p:spPr bwMode="auto">
          <a:xfrm flipV="1">
            <a:off x="5229749" y="1669541"/>
            <a:ext cx="504825" cy="0"/>
          </a:xfrm>
          <a:prstGeom prst="line">
            <a:avLst/>
          </a:prstGeom>
          <a:noFill/>
          <a:ln w="50800">
            <a:solidFill>
              <a:srgbClr val="A2C1FE"/>
            </a:solidFill>
            <a:round/>
            <a:headEnd/>
            <a:tailEnd/>
          </a:ln>
        </p:spPr>
        <p:txBody>
          <a:bodyPr wrap="none" anchor="ctr"/>
          <a:lstStyle/>
          <a:p>
            <a:endParaRPr lang="zh-CN" altLang="en-US"/>
          </a:p>
        </p:txBody>
      </p:sp>
      <p:sp>
        <p:nvSpPr>
          <p:cNvPr id="11318" name="Line 146"/>
          <p:cNvSpPr>
            <a:spLocks noChangeShapeType="1"/>
          </p:cNvSpPr>
          <p:nvPr/>
        </p:nvSpPr>
        <p:spPr bwMode="auto">
          <a:xfrm>
            <a:off x="5744099" y="1499678"/>
            <a:ext cx="0" cy="304800"/>
          </a:xfrm>
          <a:prstGeom prst="line">
            <a:avLst/>
          </a:prstGeom>
          <a:noFill/>
          <a:ln w="12700">
            <a:solidFill>
              <a:schemeClr val="tx1"/>
            </a:solidFill>
            <a:round/>
            <a:headEnd/>
            <a:tailEnd/>
          </a:ln>
        </p:spPr>
        <p:txBody>
          <a:bodyPr wrap="none" anchor="ctr"/>
          <a:lstStyle/>
          <a:p>
            <a:endParaRPr lang="zh-CN" altLang="en-US"/>
          </a:p>
        </p:txBody>
      </p:sp>
      <p:sp>
        <p:nvSpPr>
          <p:cNvPr id="11319" name="Line 147"/>
          <p:cNvSpPr>
            <a:spLocks noChangeShapeType="1"/>
          </p:cNvSpPr>
          <p:nvPr/>
        </p:nvSpPr>
        <p:spPr bwMode="auto">
          <a:xfrm flipV="1">
            <a:off x="5763149" y="1660016"/>
            <a:ext cx="503238" cy="0"/>
          </a:xfrm>
          <a:prstGeom prst="line">
            <a:avLst/>
          </a:prstGeom>
          <a:noFill/>
          <a:ln w="50800">
            <a:solidFill>
              <a:srgbClr val="FF3300"/>
            </a:solidFill>
            <a:round/>
            <a:headEnd/>
            <a:tailEnd/>
          </a:ln>
        </p:spPr>
        <p:txBody>
          <a:bodyPr wrap="none" anchor="ctr"/>
          <a:lstStyle/>
          <a:p>
            <a:endParaRPr lang="zh-CN" altLang="en-US"/>
          </a:p>
        </p:txBody>
      </p:sp>
      <p:grpSp>
        <p:nvGrpSpPr>
          <p:cNvPr id="11320" name="Group 149"/>
          <p:cNvGrpSpPr>
            <a:grpSpLocks/>
          </p:cNvGrpSpPr>
          <p:nvPr/>
        </p:nvGrpSpPr>
        <p:grpSpPr bwMode="auto">
          <a:xfrm>
            <a:off x="6315599" y="4333366"/>
            <a:ext cx="1535113" cy="711200"/>
            <a:chOff x="2695" y="2314"/>
            <a:chExt cx="967" cy="448"/>
          </a:xfrm>
        </p:grpSpPr>
        <p:grpSp>
          <p:nvGrpSpPr>
            <p:cNvPr id="11359" name="Group 150"/>
            <p:cNvGrpSpPr>
              <a:grpSpLocks/>
            </p:cNvGrpSpPr>
            <p:nvPr/>
          </p:nvGrpSpPr>
          <p:grpSpPr bwMode="auto">
            <a:xfrm>
              <a:off x="2695" y="2314"/>
              <a:ext cx="305" cy="448"/>
              <a:chOff x="2812" y="2468"/>
              <a:chExt cx="305" cy="448"/>
            </a:xfrm>
          </p:grpSpPr>
          <p:grpSp>
            <p:nvGrpSpPr>
              <p:cNvPr id="11373" name="Group 151"/>
              <p:cNvGrpSpPr>
                <a:grpSpLocks/>
              </p:cNvGrpSpPr>
              <p:nvPr/>
            </p:nvGrpSpPr>
            <p:grpSpPr bwMode="auto">
              <a:xfrm>
                <a:off x="2812" y="2468"/>
                <a:ext cx="305" cy="448"/>
                <a:chOff x="2812" y="2468"/>
                <a:chExt cx="305" cy="448"/>
              </a:xfrm>
            </p:grpSpPr>
            <p:sp>
              <p:nvSpPr>
                <p:cNvPr id="11375" name="AutoShape 152"/>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76" name="AutoShape 153"/>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74" name="AutoShape 154"/>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1360" name="Group 155"/>
            <p:cNvGrpSpPr>
              <a:grpSpLocks/>
            </p:cNvGrpSpPr>
            <p:nvPr/>
          </p:nvGrpSpPr>
          <p:grpSpPr bwMode="auto">
            <a:xfrm>
              <a:off x="2996" y="2314"/>
              <a:ext cx="338" cy="448"/>
              <a:chOff x="3113" y="2468"/>
              <a:chExt cx="378" cy="448"/>
            </a:xfrm>
          </p:grpSpPr>
          <p:grpSp>
            <p:nvGrpSpPr>
              <p:cNvPr id="11368" name="Group 156"/>
              <p:cNvGrpSpPr>
                <a:grpSpLocks/>
              </p:cNvGrpSpPr>
              <p:nvPr/>
            </p:nvGrpSpPr>
            <p:grpSpPr bwMode="auto">
              <a:xfrm>
                <a:off x="3113" y="2468"/>
                <a:ext cx="378" cy="448"/>
                <a:chOff x="3113" y="2468"/>
                <a:chExt cx="378" cy="448"/>
              </a:xfrm>
            </p:grpSpPr>
            <p:sp>
              <p:nvSpPr>
                <p:cNvPr id="11371" name="AutoShape 157"/>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72" name="AutoShape 158"/>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69" name="Oval 159"/>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1370" name="AutoShape 160"/>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61" name="Freeform 161"/>
            <p:cNvSpPr>
              <a:spLocks/>
            </p:cNvSpPr>
            <p:nvPr/>
          </p:nvSpPr>
          <p:spPr bwMode="auto">
            <a:xfrm>
              <a:off x="3560" y="254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1362" name="Rectangle 162"/>
            <p:cNvSpPr>
              <a:spLocks noChangeArrowheads="1"/>
            </p:cNvSpPr>
            <p:nvPr/>
          </p:nvSpPr>
          <p:spPr bwMode="auto">
            <a:xfrm>
              <a:off x="3556" y="254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63" name="Rectangle 163"/>
            <p:cNvSpPr>
              <a:spLocks noChangeArrowheads="1"/>
            </p:cNvSpPr>
            <p:nvPr/>
          </p:nvSpPr>
          <p:spPr bwMode="auto">
            <a:xfrm>
              <a:off x="3563" y="262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64" name="Rectangle 164"/>
            <p:cNvSpPr>
              <a:spLocks noChangeArrowheads="1"/>
            </p:cNvSpPr>
            <p:nvPr/>
          </p:nvSpPr>
          <p:spPr bwMode="auto">
            <a:xfrm>
              <a:off x="3380" y="262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1365" name="Group 165"/>
            <p:cNvGrpSpPr>
              <a:grpSpLocks/>
            </p:cNvGrpSpPr>
            <p:nvPr/>
          </p:nvGrpSpPr>
          <p:grpSpPr bwMode="auto">
            <a:xfrm>
              <a:off x="3378" y="2371"/>
              <a:ext cx="194" cy="364"/>
              <a:chOff x="3495" y="2525"/>
              <a:chExt cx="194" cy="364"/>
            </a:xfrm>
          </p:grpSpPr>
          <p:sp>
            <p:nvSpPr>
              <p:cNvPr id="11366" name="Oval 166"/>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1367" name="Freeform 167"/>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1321" name="Group 168"/>
          <p:cNvGrpSpPr>
            <a:grpSpLocks/>
          </p:cNvGrpSpPr>
          <p:nvPr/>
        </p:nvGrpSpPr>
        <p:grpSpPr bwMode="auto">
          <a:xfrm>
            <a:off x="3075512" y="2933191"/>
            <a:ext cx="1535112" cy="711200"/>
            <a:chOff x="2695" y="2314"/>
            <a:chExt cx="967" cy="448"/>
          </a:xfrm>
        </p:grpSpPr>
        <p:grpSp>
          <p:nvGrpSpPr>
            <p:cNvPr id="11341" name="Group 169"/>
            <p:cNvGrpSpPr>
              <a:grpSpLocks/>
            </p:cNvGrpSpPr>
            <p:nvPr/>
          </p:nvGrpSpPr>
          <p:grpSpPr bwMode="auto">
            <a:xfrm>
              <a:off x="2695" y="2314"/>
              <a:ext cx="305" cy="448"/>
              <a:chOff x="2812" y="2468"/>
              <a:chExt cx="305" cy="448"/>
            </a:xfrm>
          </p:grpSpPr>
          <p:grpSp>
            <p:nvGrpSpPr>
              <p:cNvPr id="11355" name="Group 170"/>
              <p:cNvGrpSpPr>
                <a:grpSpLocks/>
              </p:cNvGrpSpPr>
              <p:nvPr/>
            </p:nvGrpSpPr>
            <p:grpSpPr bwMode="auto">
              <a:xfrm>
                <a:off x="2812" y="2468"/>
                <a:ext cx="305" cy="448"/>
                <a:chOff x="2812" y="2468"/>
                <a:chExt cx="305" cy="448"/>
              </a:xfrm>
            </p:grpSpPr>
            <p:sp>
              <p:nvSpPr>
                <p:cNvPr id="11357" name="AutoShape 171"/>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58" name="AutoShape 172"/>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56" name="AutoShape 173"/>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1342" name="Group 174"/>
            <p:cNvGrpSpPr>
              <a:grpSpLocks/>
            </p:cNvGrpSpPr>
            <p:nvPr/>
          </p:nvGrpSpPr>
          <p:grpSpPr bwMode="auto">
            <a:xfrm>
              <a:off x="2996" y="2314"/>
              <a:ext cx="338" cy="448"/>
              <a:chOff x="3113" y="2468"/>
              <a:chExt cx="378" cy="448"/>
            </a:xfrm>
          </p:grpSpPr>
          <p:grpSp>
            <p:nvGrpSpPr>
              <p:cNvPr id="11350" name="Group 175"/>
              <p:cNvGrpSpPr>
                <a:grpSpLocks/>
              </p:cNvGrpSpPr>
              <p:nvPr/>
            </p:nvGrpSpPr>
            <p:grpSpPr bwMode="auto">
              <a:xfrm>
                <a:off x="3113" y="2468"/>
                <a:ext cx="378" cy="448"/>
                <a:chOff x="3113" y="2468"/>
                <a:chExt cx="378" cy="448"/>
              </a:xfrm>
            </p:grpSpPr>
            <p:sp>
              <p:nvSpPr>
                <p:cNvPr id="11353" name="AutoShape 176"/>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54" name="AutoShape 177"/>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51" name="Oval 178"/>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1352" name="AutoShape 179"/>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43" name="Freeform 180"/>
            <p:cNvSpPr>
              <a:spLocks/>
            </p:cNvSpPr>
            <p:nvPr/>
          </p:nvSpPr>
          <p:spPr bwMode="auto">
            <a:xfrm>
              <a:off x="3560" y="254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1344" name="Rectangle 181"/>
            <p:cNvSpPr>
              <a:spLocks noChangeArrowheads="1"/>
            </p:cNvSpPr>
            <p:nvPr/>
          </p:nvSpPr>
          <p:spPr bwMode="auto">
            <a:xfrm>
              <a:off x="3556" y="254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45" name="Rectangle 182"/>
            <p:cNvSpPr>
              <a:spLocks noChangeArrowheads="1"/>
            </p:cNvSpPr>
            <p:nvPr/>
          </p:nvSpPr>
          <p:spPr bwMode="auto">
            <a:xfrm>
              <a:off x="3563" y="262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46" name="Rectangle 183"/>
            <p:cNvSpPr>
              <a:spLocks noChangeArrowheads="1"/>
            </p:cNvSpPr>
            <p:nvPr/>
          </p:nvSpPr>
          <p:spPr bwMode="auto">
            <a:xfrm>
              <a:off x="3380" y="262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1347" name="Group 184"/>
            <p:cNvGrpSpPr>
              <a:grpSpLocks/>
            </p:cNvGrpSpPr>
            <p:nvPr/>
          </p:nvGrpSpPr>
          <p:grpSpPr bwMode="auto">
            <a:xfrm>
              <a:off x="3378" y="2371"/>
              <a:ext cx="194" cy="364"/>
              <a:chOff x="3495" y="2525"/>
              <a:chExt cx="194" cy="364"/>
            </a:xfrm>
          </p:grpSpPr>
          <p:sp>
            <p:nvSpPr>
              <p:cNvPr id="11348" name="Oval 185"/>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1349" name="Freeform 186"/>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1322" name="Group 187"/>
          <p:cNvGrpSpPr>
            <a:grpSpLocks/>
          </p:cNvGrpSpPr>
          <p:nvPr/>
        </p:nvGrpSpPr>
        <p:grpSpPr bwMode="auto">
          <a:xfrm>
            <a:off x="1586437" y="2117216"/>
            <a:ext cx="1535112" cy="711200"/>
            <a:chOff x="2695" y="2314"/>
            <a:chExt cx="967" cy="448"/>
          </a:xfrm>
        </p:grpSpPr>
        <p:grpSp>
          <p:nvGrpSpPr>
            <p:cNvPr id="11323" name="Group 188"/>
            <p:cNvGrpSpPr>
              <a:grpSpLocks/>
            </p:cNvGrpSpPr>
            <p:nvPr/>
          </p:nvGrpSpPr>
          <p:grpSpPr bwMode="auto">
            <a:xfrm>
              <a:off x="2695" y="2314"/>
              <a:ext cx="305" cy="448"/>
              <a:chOff x="2812" y="2468"/>
              <a:chExt cx="305" cy="448"/>
            </a:xfrm>
          </p:grpSpPr>
          <p:grpSp>
            <p:nvGrpSpPr>
              <p:cNvPr id="11337" name="Group 189"/>
              <p:cNvGrpSpPr>
                <a:grpSpLocks/>
              </p:cNvGrpSpPr>
              <p:nvPr/>
            </p:nvGrpSpPr>
            <p:grpSpPr bwMode="auto">
              <a:xfrm>
                <a:off x="2812" y="2468"/>
                <a:ext cx="305" cy="448"/>
                <a:chOff x="2812" y="2468"/>
                <a:chExt cx="305" cy="448"/>
              </a:xfrm>
            </p:grpSpPr>
            <p:sp>
              <p:nvSpPr>
                <p:cNvPr id="11339" name="AutoShape 190"/>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40" name="AutoShape 191"/>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38" name="AutoShape 192"/>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1324" name="Group 193"/>
            <p:cNvGrpSpPr>
              <a:grpSpLocks/>
            </p:cNvGrpSpPr>
            <p:nvPr/>
          </p:nvGrpSpPr>
          <p:grpSpPr bwMode="auto">
            <a:xfrm>
              <a:off x="2996" y="2314"/>
              <a:ext cx="338" cy="448"/>
              <a:chOff x="3113" y="2468"/>
              <a:chExt cx="378" cy="448"/>
            </a:xfrm>
          </p:grpSpPr>
          <p:grpSp>
            <p:nvGrpSpPr>
              <p:cNvPr id="11332" name="Group 194"/>
              <p:cNvGrpSpPr>
                <a:grpSpLocks/>
              </p:cNvGrpSpPr>
              <p:nvPr/>
            </p:nvGrpSpPr>
            <p:grpSpPr bwMode="auto">
              <a:xfrm>
                <a:off x="3113" y="2468"/>
                <a:ext cx="378" cy="448"/>
                <a:chOff x="3113" y="2468"/>
                <a:chExt cx="378" cy="448"/>
              </a:xfrm>
            </p:grpSpPr>
            <p:sp>
              <p:nvSpPr>
                <p:cNvPr id="11335" name="AutoShape 195"/>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36" name="AutoShape 196"/>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33" name="Oval 197"/>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1334" name="AutoShape 198"/>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25" name="Freeform 199"/>
            <p:cNvSpPr>
              <a:spLocks/>
            </p:cNvSpPr>
            <p:nvPr/>
          </p:nvSpPr>
          <p:spPr bwMode="auto">
            <a:xfrm>
              <a:off x="3560" y="254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1326" name="Rectangle 200"/>
            <p:cNvSpPr>
              <a:spLocks noChangeArrowheads="1"/>
            </p:cNvSpPr>
            <p:nvPr/>
          </p:nvSpPr>
          <p:spPr bwMode="auto">
            <a:xfrm>
              <a:off x="3556" y="254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27" name="Rectangle 201"/>
            <p:cNvSpPr>
              <a:spLocks noChangeArrowheads="1"/>
            </p:cNvSpPr>
            <p:nvPr/>
          </p:nvSpPr>
          <p:spPr bwMode="auto">
            <a:xfrm>
              <a:off x="3563" y="262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28" name="Rectangle 202"/>
            <p:cNvSpPr>
              <a:spLocks noChangeArrowheads="1"/>
            </p:cNvSpPr>
            <p:nvPr/>
          </p:nvSpPr>
          <p:spPr bwMode="auto">
            <a:xfrm>
              <a:off x="3380" y="262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1329" name="Group 203"/>
            <p:cNvGrpSpPr>
              <a:grpSpLocks/>
            </p:cNvGrpSpPr>
            <p:nvPr/>
          </p:nvGrpSpPr>
          <p:grpSpPr bwMode="auto">
            <a:xfrm>
              <a:off x="3378" y="2371"/>
              <a:ext cx="194" cy="364"/>
              <a:chOff x="3495" y="2525"/>
              <a:chExt cx="194" cy="364"/>
            </a:xfrm>
          </p:grpSpPr>
          <p:sp>
            <p:nvSpPr>
              <p:cNvPr id="11330" name="Oval 204"/>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1331" name="Freeform 205"/>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sp>
        <p:nvSpPr>
          <p:cNvPr id="4" name="灯片编号占位符 3"/>
          <p:cNvSpPr>
            <a:spLocks noGrp="1"/>
          </p:cNvSpPr>
          <p:nvPr>
            <p:ph type="sldNum" sz="quarter" idx="4"/>
          </p:nvPr>
        </p:nvSpPr>
        <p:spPr/>
        <p:txBody>
          <a:bodyPr/>
          <a:lstStyle/>
          <a:p>
            <a:fld id="{EB9224A2-87F1-4916-BEAB-472D0D37C46F}" type="slidenum">
              <a:rPr lang="en-US" altLang="en-US" smtClean="0"/>
              <a:pPr/>
              <a:t>5</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0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0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0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9" name="Rectangle 3"/>
          <p:cNvSpPr>
            <a:spLocks noGrp="1" noChangeArrowheads="1"/>
          </p:cNvSpPr>
          <p:nvPr>
            <p:ph idx="1"/>
          </p:nvPr>
        </p:nvSpPr>
        <p:spPr>
          <a:xfrm>
            <a:off x="476758" y="5394901"/>
            <a:ext cx="8198930" cy="1307403"/>
          </a:xfrm>
          <a:noFill/>
        </p:spPr>
        <p:txBody>
          <a:bodyPr lIns="90488" tIns="44450" rIns="90488" bIns="44450">
            <a:noAutofit/>
          </a:bodyPr>
          <a:lstStyle/>
          <a:p>
            <a:pPr eaLnBrk="1" hangingPunct="1">
              <a:lnSpc>
                <a:spcPct val="80000"/>
              </a:lnSpc>
              <a:buClr>
                <a:schemeClr val="tx1"/>
              </a:buClr>
            </a:pPr>
            <a:r>
              <a:rPr lang="zh-CN" altLang="en-US" kern="1200" dirty="0"/>
              <a:t>洗衣店用</a:t>
            </a:r>
            <a:r>
              <a:rPr lang="en-US" altLang="zh-CN" kern="1200" dirty="0">
                <a:solidFill>
                  <a:srgbClr val="FF0000"/>
                </a:solidFill>
              </a:rPr>
              <a:t>3</a:t>
            </a:r>
            <a:r>
              <a:rPr lang="zh-CN" altLang="en-US" kern="1200" dirty="0">
                <a:solidFill>
                  <a:srgbClr val="FF0000"/>
                </a:solidFill>
              </a:rPr>
              <a:t>小时</a:t>
            </a:r>
            <a:r>
              <a:rPr lang="zh-CN" altLang="en-US" kern="1200" dirty="0"/>
              <a:t>完成了</a:t>
            </a:r>
            <a:r>
              <a:rPr lang="en-US" altLang="zh-CN" kern="1200" dirty="0"/>
              <a:t>4</a:t>
            </a:r>
            <a:r>
              <a:rPr lang="zh-CN" altLang="en-US" kern="1200" dirty="0"/>
              <a:t>个任务（</a:t>
            </a:r>
            <a:r>
              <a:rPr lang="en-US" altLang="zh-CN" kern="1200" dirty="0"/>
              <a:t>1.33t/h</a:t>
            </a:r>
            <a:r>
              <a:rPr lang="zh-CN" altLang="en-US" kern="1200" dirty="0"/>
              <a:t>）；</a:t>
            </a:r>
          </a:p>
          <a:p>
            <a:pPr eaLnBrk="1" hangingPunct="1">
              <a:lnSpc>
                <a:spcPct val="80000"/>
              </a:lnSpc>
              <a:buClr>
                <a:schemeClr val="tx1"/>
              </a:buClr>
            </a:pPr>
            <a:r>
              <a:rPr lang="en-US" altLang="zh-CN" kern="1200" dirty="0"/>
              <a:t>4</a:t>
            </a:r>
            <a:r>
              <a:rPr lang="zh-CN" altLang="en-US" kern="1200" dirty="0"/>
              <a:t>个同学各等待了</a:t>
            </a:r>
            <a:r>
              <a:rPr lang="en-US" altLang="zh-CN" kern="1200" dirty="0"/>
              <a:t>1.5</a:t>
            </a:r>
            <a:r>
              <a:rPr lang="zh-CN" altLang="en-US" kern="1200" dirty="0"/>
              <a:t>小时； </a:t>
            </a:r>
          </a:p>
          <a:p>
            <a:pPr eaLnBrk="1" hangingPunct="1">
              <a:lnSpc>
                <a:spcPct val="80000"/>
              </a:lnSpc>
              <a:buClr>
                <a:schemeClr val="tx1"/>
              </a:buClr>
            </a:pPr>
            <a:r>
              <a:rPr lang="en-US" altLang="zh-CN" kern="1200" dirty="0"/>
              <a:t>Washer</a:t>
            </a:r>
            <a:r>
              <a:rPr lang="zh-CN" altLang="en-US" kern="1200" dirty="0"/>
              <a:t>、</a:t>
            </a:r>
            <a:r>
              <a:rPr lang="en-US" altLang="zh-CN" kern="1200" dirty="0"/>
              <a:t>Dryer</a:t>
            </a:r>
            <a:r>
              <a:rPr lang="zh-CN" altLang="en-US" kern="1200" dirty="0"/>
              <a:t>、</a:t>
            </a:r>
            <a:r>
              <a:rPr lang="en-US" altLang="zh-CN" kern="1200" dirty="0"/>
              <a:t>Folder</a:t>
            </a:r>
            <a:r>
              <a:rPr lang="zh-CN" altLang="en-US" kern="1200" dirty="0"/>
              <a:t>各使用</a:t>
            </a:r>
            <a:r>
              <a:rPr lang="en-US" altLang="zh-CN" kern="1200" dirty="0"/>
              <a:t>2</a:t>
            </a:r>
            <a:r>
              <a:rPr lang="zh-CN" altLang="en-US" kern="1200" dirty="0"/>
              <a:t>小时；</a:t>
            </a:r>
          </a:p>
        </p:txBody>
      </p:sp>
      <p:grpSp>
        <p:nvGrpSpPr>
          <p:cNvPr id="12292" name="Group 4"/>
          <p:cNvGrpSpPr>
            <a:grpSpLocks/>
          </p:cNvGrpSpPr>
          <p:nvPr/>
        </p:nvGrpSpPr>
        <p:grpSpPr bwMode="auto">
          <a:xfrm>
            <a:off x="861148" y="2185870"/>
            <a:ext cx="522288" cy="534988"/>
            <a:chOff x="712" y="1908"/>
            <a:chExt cx="329" cy="337"/>
          </a:xfrm>
        </p:grpSpPr>
        <p:sp>
          <p:nvSpPr>
            <p:cNvPr id="12412" name="Freeform 5"/>
            <p:cNvSpPr>
              <a:spLocks/>
            </p:cNvSpPr>
            <p:nvPr/>
          </p:nvSpPr>
          <p:spPr bwMode="auto">
            <a:xfrm>
              <a:off x="712" y="19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2413" name="Rectangle 6"/>
            <p:cNvSpPr>
              <a:spLocks noChangeArrowheads="1"/>
            </p:cNvSpPr>
            <p:nvPr/>
          </p:nvSpPr>
          <p:spPr bwMode="auto">
            <a:xfrm>
              <a:off x="761" y="1959"/>
              <a:ext cx="25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A</a:t>
              </a:r>
            </a:p>
          </p:txBody>
        </p:sp>
      </p:grpSp>
      <p:grpSp>
        <p:nvGrpSpPr>
          <p:cNvPr id="12293" name="Group 7"/>
          <p:cNvGrpSpPr>
            <a:grpSpLocks/>
          </p:cNvGrpSpPr>
          <p:nvPr/>
        </p:nvGrpSpPr>
        <p:grpSpPr bwMode="auto">
          <a:xfrm>
            <a:off x="848448" y="3036770"/>
            <a:ext cx="522288" cy="534988"/>
            <a:chOff x="704" y="2444"/>
            <a:chExt cx="329" cy="337"/>
          </a:xfrm>
        </p:grpSpPr>
        <p:sp>
          <p:nvSpPr>
            <p:cNvPr id="12410" name="Freeform 8"/>
            <p:cNvSpPr>
              <a:spLocks/>
            </p:cNvSpPr>
            <p:nvPr/>
          </p:nvSpPr>
          <p:spPr bwMode="auto">
            <a:xfrm>
              <a:off x="704" y="244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2411" name="Rectangle 9"/>
            <p:cNvSpPr>
              <a:spLocks noChangeArrowheads="1"/>
            </p:cNvSpPr>
            <p:nvPr/>
          </p:nvSpPr>
          <p:spPr bwMode="auto">
            <a:xfrm>
              <a:off x="759" y="2495"/>
              <a:ext cx="245"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B</a:t>
              </a:r>
            </a:p>
          </p:txBody>
        </p:sp>
      </p:grpSp>
      <p:grpSp>
        <p:nvGrpSpPr>
          <p:cNvPr id="12294" name="Group 10"/>
          <p:cNvGrpSpPr>
            <a:grpSpLocks/>
          </p:cNvGrpSpPr>
          <p:nvPr/>
        </p:nvGrpSpPr>
        <p:grpSpPr bwMode="auto">
          <a:xfrm>
            <a:off x="810348" y="3786070"/>
            <a:ext cx="522288" cy="534988"/>
            <a:chOff x="680" y="2916"/>
            <a:chExt cx="329" cy="337"/>
          </a:xfrm>
        </p:grpSpPr>
        <p:sp>
          <p:nvSpPr>
            <p:cNvPr id="12408" name="Freeform 11"/>
            <p:cNvSpPr>
              <a:spLocks/>
            </p:cNvSpPr>
            <p:nvPr/>
          </p:nvSpPr>
          <p:spPr bwMode="auto">
            <a:xfrm>
              <a:off x="680" y="29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2409" name="Rectangle 12"/>
            <p:cNvSpPr>
              <a:spLocks noChangeArrowheads="1"/>
            </p:cNvSpPr>
            <p:nvPr/>
          </p:nvSpPr>
          <p:spPr bwMode="auto">
            <a:xfrm>
              <a:off x="736" y="2967"/>
              <a:ext cx="24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C</a:t>
              </a:r>
            </a:p>
          </p:txBody>
        </p:sp>
      </p:grpSp>
      <p:grpSp>
        <p:nvGrpSpPr>
          <p:cNvPr id="12295" name="Group 13"/>
          <p:cNvGrpSpPr>
            <a:grpSpLocks/>
          </p:cNvGrpSpPr>
          <p:nvPr/>
        </p:nvGrpSpPr>
        <p:grpSpPr bwMode="auto">
          <a:xfrm>
            <a:off x="810348" y="4509970"/>
            <a:ext cx="522288" cy="534988"/>
            <a:chOff x="680" y="3372"/>
            <a:chExt cx="329" cy="337"/>
          </a:xfrm>
        </p:grpSpPr>
        <p:sp>
          <p:nvSpPr>
            <p:cNvPr id="12406" name="Freeform 14"/>
            <p:cNvSpPr>
              <a:spLocks/>
            </p:cNvSpPr>
            <p:nvPr/>
          </p:nvSpPr>
          <p:spPr bwMode="auto">
            <a:xfrm>
              <a:off x="680" y="337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2407" name="Rectangle 15"/>
            <p:cNvSpPr>
              <a:spLocks noChangeArrowheads="1"/>
            </p:cNvSpPr>
            <p:nvPr/>
          </p:nvSpPr>
          <p:spPr bwMode="auto">
            <a:xfrm>
              <a:off x="725" y="3423"/>
              <a:ext cx="266"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D</a:t>
              </a:r>
            </a:p>
          </p:txBody>
        </p:sp>
      </p:grpSp>
      <p:sp>
        <p:nvSpPr>
          <p:cNvPr id="12296" name="Rectangle 16"/>
          <p:cNvSpPr>
            <a:spLocks noChangeArrowheads="1"/>
          </p:cNvSpPr>
          <p:nvPr/>
        </p:nvSpPr>
        <p:spPr bwMode="auto">
          <a:xfrm>
            <a:off x="1158011" y="1004770"/>
            <a:ext cx="971550"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6 PM</a:t>
            </a:r>
          </a:p>
        </p:txBody>
      </p:sp>
      <p:sp>
        <p:nvSpPr>
          <p:cNvPr id="12297" name="Line 17"/>
          <p:cNvSpPr>
            <a:spLocks noChangeShapeType="1"/>
          </p:cNvSpPr>
          <p:nvPr/>
        </p:nvSpPr>
        <p:spPr bwMode="auto">
          <a:xfrm>
            <a:off x="1521548" y="1476258"/>
            <a:ext cx="63246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12298" name="Line 18"/>
          <p:cNvSpPr>
            <a:spLocks noChangeShapeType="1"/>
          </p:cNvSpPr>
          <p:nvPr/>
        </p:nvSpPr>
        <p:spPr bwMode="auto">
          <a:xfrm>
            <a:off x="1515198" y="1342908"/>
            <a:ext cx="0" cy="304800"/>
          </a:xfrm>
          <a:prstGeom prst="line">
            <a:avLst/>
          </a:prstGeom>
          <a:noFill/>
          <a:ln w="12700">
            <a:solidFill>
              <a:schemeClr val="tx1"/>
            </a:solidFill>
            <a:round/>
            <a:headEnd/>
            <a:tailEnd/>
          </a:ln>
        </p:spPr>
        <p:txBody>
          <a:bodyPr wrap="none" anchor="ctr"/>
          <a:lstStyle/>
          <a:p>
            <a:endParaRPr lang="zh-CN" altLang="en-US"/>
          </a:p>
        </p:txBody>
      </p:sp>
      <p:sp>
        <p:nvSpPr>
          <p:cNvPr id="12299" name="Rectangle 19"/>
          <p:cNvSpPr>
            <a:spLocks noChangeArrowheads="1"/>
          </p:cNvSpPr>
          <p:nvPr/>
        </p:nvSpPr>
        <p:spPr bwMode="auto">
          <a:xfrm>
            <a:off x="2504211" y="1017470"/>
            <a:ext cx="366712"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7</a:t>
            </a:r>
          </a:p>
        </p:txBody>
      </p:sp>
      <p:sp>
        <p:nvSpPr>
          <p:cNvPr id="12300" name="Rectangle 20"/>
          <p:cNvSpPr>
            <a:spLocks noChangeArrowheads="1"/>
          </p:cNvSpPr>
          <p:nvPr/>
        </p:nvSpPr>
        <p:spPr bwMode="auto">
          <a:xfrm>
            <a:off x="3793261" y="1017470"/>
            <a:ext cx="366712"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8</a:t>
            </a:r>
          </a:p>
        </p:txBody>
      </p:sp>
      <p:sp>
        <p:nvSpPr>
          <p:cNvPr id="12301" name="Rectangle 21"/>
          <p:cNvSpPr>
            <a:spLocks noChangeArrowheads="1"/>
          </p:cNvSpPr>
          <p:nvPr/>
        </p:nvSpPr>
        <p:spPr bwMode="auto">
          <a:xfrm>
            <a:off x="4945786" y="1017470"/>
            <a:ext cx="366712"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9</a:t>
            </a:r>
          </a:p>
        </p:txBody>
      </p:sp>
      <p:sp>
        <p:nvSpPr>
          <p:cNvPr id="12302" name="Rectangle 22"/>
          <p:cNvSpPr>
            <a:spLocks noChangeArrowheads="1"/>
          </p:cNvSpPr>
          <p:nvPr/>
        </p:nvSpPr>
        <p:spPr bwMode="auto">
          <a:xfrm>
            <a:off x="6055448" y="1030170"/>
            <a:ext cx="555625"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10</a:t>
            </a:r>
          </a:p>
        </p:txBody>
      </p:sp>
      <p:sp>
        <p:nvSpPr>
          <p:cNvPr id="12303" name="Rectangle 24"/>
          <p:cNvSpPr>
            <a:spLocks noChangeArrowheads="1"/>
          </p:cNvSpPr>
          <p:nvPr/>
        </p:nvSpPr>
        <p:spPr bwMode="auto">
          <a:xfrm>
            <a:off x="7101611" y="1004770"/>
            <a:ext cx="1601787"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Midnight</a:t>
            </a:r>
          </a:p>
        </p:txBody>
      </p:sp>
      <p:sp>
        <p:nvSpPr>
          <p:cNvPr id="12304" name="Rectangle 102"/>
          <p:cNvSpPr>
            <a:spLocks noChangeArrowheads="1"/>
          </p:cNvSpPr>
          <p:nvPr/>
        </p:nvSpPr>
        <p:spPr bwMode="auto">
          <a:xfrm>
            <a:off x="67182" y="2684719"/>
            <a:ext cx="409576" cy="1187450"/>
          </a:xfrm>
          <a:prstGeom prst="rect">
            <a:avLst/>
          </a:prstGeom>
          <a:noFill/>
          <a:ln w="12700">
            <a:noFill/>
            <a:miter lim="800000"/>
            <a:headEnd/>
            <a:tailEnd/>
          </a:ln>
        </p:spPr>
        <p:txBody>
          <a:bodyPr lIns="90488" tIns="44450" rIns="90488" bIns="44450">
            <a:spAutoFit/>
          </a:bodyPr>
          <a:lstStyle/>
          <a:p>
            <a:pPr eaLnBrk="0" hangingPunct="0"/>
            <a:r>
              <a:rPr lang="zh-CN" altLang="en-US" b="1" i="1" dirty="0">
                <a:latin typeface="楷体" panose="02010609060101010101" pitchFamily="49" charset="-122"/>
                <a:ea typeface="楷体" panose="02010609060101010101" pitchFamily="49" charset="-122"/>
              </a:rPr>
              <a:t>任</a:t>
            </a:r>
          </a:p>
          <a:p>
            <a:pPr eaLnBrk="0" hangingPunct="0"/>
            <a:r>
              <a:rPr lang="zh-CN" altLang="en-US" b="1" i="1" dirty="0">
                <a:latin typeface="楷体" panose="02010609060101010101" pitchFamily="49" charset="-122"/>
                <a:ea typeface="楷体" panose="02010609060101010101" pitchFamily="49" charset="-122"/>
              </a:rPr>
              <a:t>务</a:t>
            </a:r>
          </a:p>
          <a:p>
            <a:pPr eaLnBrk="0" hangingPunct="0"/>
            <a:r>
              <a:rPr lang="zh-CN" altLang="en-US" b="1" i="1" dirty="0">
                <a:latin typeface="楷体" panose="02010609060101010101" pitchFamily="49" charset="-122"/>
                <a:ea typeface="楷体" panose="02010609060101010101" pitchFamily="49" charset="-122"/>
              </a:rPr>
              <a:t>顺</a:t>
            </a:r>
          </a:p>
          <a:p>
            <a:pPr eaLnBrk="0" hangingPunct="0"/>
            <a:r>
              <a:rPr lang="zh-CN" altLang="en-US" b="1" i="1" dirty="0">
                <a:latin typeface="楷体" panose="02010609060101010101" pitchFamily="49" charset="-122"/>
                <a:ea typeface="楷体" panose="02010609060101010101" pitchFamily="49" charset="-122"/>
              </a:rPr>
              <a:t>序</a:t>
            </a:r>
          </a:p>
        </p:txBody>
      </p:sp>
      <p:sp>
        <p:nvSpPr>
          <p:cNvPr id="12305" name="Line 103"/>
          <p:cNvSpPr>
            <a:spLocks noChangeShapeType="1"/>
          </p:cNvSpPr>
          <p:nvPr/>
        </p:nvSpPr>
        <p:spPr bwMode="auto">
          <a:xfrm>
            <a:off x="670452" y="1919170"/>
            <a:ext cx="0" cy="30353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12306" name="Rectangle 104"/>
          <p:cNvSpPr>
            <a:spLocks noChangeArrowheads="1"/>
          </p:cNvSpPr>
          <p:nvPr/>
        </p:nvSpPr>
        <p:spPr bwMode="auto">
          <a:xfrm>
            <a:off x="1504086" y="171120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2307" name="Line 105"/>
          <p:cNvSpPr>
            <a:spLocks noChangeShapeType="1"/>
          </p:cNvSpPr>
          <p:nvPr/>
        </p:nvSpPr>
        <p:spPr bwMode="auto">
          <a:xfrm>
            <a:off x="1540598" y="1573095"/>
            <a:ext cx="457200" cy="0"/>
          </a:xfrm>
          <a:prstGeom prst="line">
            <a:avLst/>
          </a:prstGeom>
          <a:noFill/>
          <a:ln w="50800">
            <a:solidFill>
              <a:srgbClr val="F6BF69"/>
            </a:solidFill>
            <a:round/>
            <a:headEnd/>
            <a:tailEnd/>
          </a:ln>
        </p:spPr>
        <p:txBody>
          <a:bodyPr wrap="none" anchor="ctr"/>
          <a:lstStyle/>
          <a:p>
            <a:endParaRPr lang="zh-CN" altLang="en-US"/>
          </a:p>
        </p:txBody>
      </p:sp>
      <p:sp>
        <p:nvSpPr>
          <p:cNvPr id="12308" name="Line 106"/>
          <p:cNvSpPr>
            <a:spLocks noChangeShapeType="1"/>
          </p:cNvSpPr>
          <p:nvPr/>
        </p:nvSpPr>
        <p:spPr bwMode="auto">
          <a:xfrm>
            <a:off x="2048598" y="1528645"/>
            <a:ext cx="0" cy="304800"/>
          </a:xfrm>
          <a:prstGeom prst="line">
            <a:avLst/>
          </a:prstGeom>
          <a:noFill/>
          <a:ln w="12700">
            <a:solidFill>
              <a:schemeClr val="tx1"/>
            </a:solidFill>
            <a:round/>
            <a:headEnd/>
            <a:tailEnd/>
          </a:ln>
        </p:spPr>
        <p:txBody>
          <a:bodyPr wrap="none" anchor="ctr"/>
          <a:lstStyle/>
          <a:p>
            <a:endParaRPr lang="zh-CN" altLang="en-US"/>
          </a:p>
        </p:txBody>
      </p:sp>
      <p:sp>
        <p:nvSpPr>
          <p:cNvPr id="12309" name="Line 108"/>
          <p:cNvSpPr>
            <a:spLocks noChangeShapeType="1"/>
          </p:cNvSpPr>
          <p:nvPr/>
        </p:nvSpPr>
        <p:spPr bwMode="auto">
          <a:xfrm flipV="1">
            <a:off x="2110511" y="1665170"/>
            <a:ext cx="501650" cy="3175"/>
          </a:xfrm>
          <a:prstGeom prst="line">
            <a:avLst/>
          </a:prstGeom>
          <a:noFill/>
          <a:ln w="50800">
            <a:solidFill>
              <a:srgbClr val="A2C1FE"/>
            </a:solidFill>
            <a:round/>
            <a:headEnd/>
            <a:tailEnd/>
          </a:ln>
        </p:spPr>
        <p:txBody>
          <a:bodyPr wrap="none" anchor="ctr"/>
          <a:lstStyle/>
          <a:p>
            <a:endParaRPr lang="zh-CN" altLang="en-US"/>
          </a:p>
        </p:txBody>
      </p:sp>
      <p:sp>
        <p:nvSpPr>
          <p:cNvPr id="12310" name="Rectangle 109"/>
          <p:cNvSpPr>
            <a:spLocks noChangeArrowheads="1"/>
          </p:cNvSpPr>
          <p:nvPr/>
        </p:nvSpPr>
        <p:spPr bwMode="auto">
          <a:xfrm>
            <a:off x="2088286" y="171120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2311" name="Line 110"/>
          <p:cNvSpPr>
            <a:spLocks noChangeShapeType="1"/>
          </p:cNvSpPr>
          <p:nvPr/>
        </p:nvSpPr>
        <p:spPr bwMode="auto">
          <a:xfrm>
            <a:off x="2683598" y="1528645"/>
            <a:ext cx="0" cy="304800"/>
          </a:xfrm>
          <a:prstGeom prst="line">
            <a:avLst/>
          </a:prstGeom>
          <a:noFill/>
          <a:ln w="12700">
            <a:solidFill>
              <a:schemeClr val="tx1"/>
            </a:solidFill>
            <a:round/>
            <a:headEnd/>
            <a:tailEnd/>
          </a:ln>
        </p:spPr>
        <p:txBody>
          <a:bodyPr wrap="none" anchor="ctr"/>
          <a:lstStyle/>
          <a:p>
            <a:endParaRPr lang="zh-CN" altLang="en-US"/>
          </a:p>
        </p:txBody>
      </p:sp>
      <p:sp>
        <p:nvSpPr>
          <p:cNvPr id="12312" name="Rectangle 113"/>
          <p:cNvSpPr>
            <a:spLocks noChangeArrowheads="1"/>
          </p:cNvSpPr>
          <p:nvPr/>
        </p:nvSpPr>
        <p:spPr bwMode="auto">
          <a:xfrm>
            <a:off x="2735986" y="171120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2313" name="Line 114"/>
          <p:cNvSpPr>
            <a:spLocks noChangeShapeType="1"/>
          </p:cNvSpPr>
          <p:nvPr/>
        </p:nvSpPr>
        <p:spPr bwMode="auto">
          <a:xfrm>
            <a:off x="3331298" y="1528645"/>
            <a:ext cx="0" cy="304800"/>
          </a:xfrm>
          <a:prstGeom prst="line">
            <a:avLst/>
          </a:prstGeom>
          <a:noFill/>
          <a:ln w="12700">
            <a:solidFill>
              <a:schemeClr val="tx1"/>
            </a:solidFill>
            <a:round/>
            <a:headEnd/>
            <a:tailEnd/>
          </a:ln>
        </p:spPr>
        <p:txBody>
          <a:bodyPr wrap="none" anchor="ctr"/>
          <a:lstStyle/>
          <a:p>
            <a:endParaRPr lang="zh-CN" altLang="en-US"/>
          </a:p>
        </p:txBody>
      </p:sp>
      <p:sp>
        <p:nvSpPr>
          <p:cNvPr id="12314" name="Rectangle 117"/>
          <p:cNvSpPr>
            <a:spLocks noChangeArrowheads="1"/>
          </p:cNvSpPr>
          <p:nvPr/>
        </p:nvSpPr>
        <p:spPr bwMode="auto">
          <a:xfrm>
            <a:off x="3383686" y="171120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2315" name="Line 118"/>
          <p:cNvSpPr>
            <a:spLocks noChangeShapeType="1"/>
          </p:cNvSpPr>
          <p:nvPr/>
        </p:nvSpPr>
        <p:spPr bwMode="auto">
          <a:xfrm>
            <a:off x="3978998" y="1528645"/>
            <a:ext cx="0" cy="304800"/>
          </a:xfrm>
          <a:prstGeom prst="line">
            <a:avLst/>
          </a:prstGeom>
          <a:noFill/>
          <a:ln w="12700">
            <a:solidFill>
              <a:schemeClr val="tx1"/>
            </a:solidFill>
            <a:round/>
            <a:headEnd/>
            <a:tailEnd/>
          </a:ln>
        </p:spPr>
        <p:txBody>
          <a:bodyPr wrap="none" anchor="ctr"/>
          <a:lstStyle/>
          <a:p>
            <a:endParaRPr lang="zh-CN" altLang="en-US"/>
          </a:p>
        </p:txBody>
      </p:sp>
      <p:sp>
        <p:nvSpPr>
          <p:cNvPr id="12316" name="Rectangle 121"/>
          <p:cNvSpPr>
            <a:spLocks noChangeArrowheads="1"/>
          </p:cNvSpPr>
          <p:nvPr/>
        </p:nvSpPr>
        <p:spPr bwMode="auto">
          <a:xfrm>
            <a:off x="4031386" y="171120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2317" name="Rectangle 122"/>
          <p:cNvSpPr>
            <a:spLocks noChangeArrowheads="1"/>
          </p:cNvSpPr>
          <p:nvPr/>
        </p:nvSpPr>
        <p:spPr bwMode="auto">
          <a:xfrm>
            <a:off x="4552086" y="171120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2318" name="Line 123"/>
          <p:cNvSpPr>
            <a:spLocks noChangeShapeType="1"/>
          </p:cNvSpPr>
          <p:nvPr/>
        </p:nvSpPr>
        <p:spPr bwMode="auto">
          <a:xfrm>
            <a:off x="4591773" y="1528645"/>
            <a:ext cx="0" cy="304800"/>
          </a:xfrm>
          <a:prstGeom prst="line">
            <a:avLst/>
          </a:prstGeom>
          <a:noFill/>
          <a:ln w="12700">
            <a:solidFill>
              <a:schemeClr val="tx1"/>
            </a:solidFill>
            <a:round/>
            <a:headEnd/>
            <a:tailEnd/>
          </a:ln>
        </p:spPr>
        <p:txBody>
          <a:bodyPr wrap="none" anchor="ctr"/>
          <a:lstStyle/>
          <a:p>
            <a:endParaRPr lang="zh-CN" altLang="en-US"/>
          </a:p>
        </p:txBody>
      </p:sp>
      <p:sp>
        <p:nvSpPr>
          <p:cNvPr id="12319" name="Line 124"/>
          <p:cNvSpPr>
            <a:spLocks noChangeShapeType="1"/>
          </p:cNvSpPr>
          <p:nvPr/>
        </p:nvSpPr>
        <p:spPr bwMode="auto">
          <a:xfrm>
            <a:off x="5166448" y="1528645"/>
            <a:ext cx="0" cy="304800"/>
          </a:xfrm>
          <a:prstGeom prst="line">
            <a:avLst/>
          </a:prstGeom>
          <a:noFill/>
          <a:ln w="12700">
            <a:solidFill>
              <a:schemeClr val="tx1"/>
            </a:solidFill>
            <a:round/>
            <a:headEnd/>
            <a:tailEnd/>
          </a:ln>
        </p:spPr>
        <p:txBody>
          <a:bodyPr wrap="none" anchor="ctr"/>
          <a:lstStyle/>
          <a:p>
            <a:endParaRPr lang="zh-CN" altLang="en-US"/>
          </a:p>
        </p:txBody>
      </p:sp>
      <p:sp>
        <p:nvSpPr>
          <p:cNvPr id="12320" name="Line 125"/>
          <p:cNvSpPr>
            <a:spLocks noChangeShapeType="1"/>
          </p:cNvSpPr>
          <p:nvPr/>
        </p:nvSpPr>
        <p:spPr bwMode="auto">
          <a:xfrm>
            <a:off x="2108923" y="1568333"/>
            <a:ext cx="503238" cy="0"/>
          </a:xfrm>
          <a:prstGeom prst="line">
            <a:avLst/>
          </a:prstGeom>
          <a:noFill/>
          <a:ln w="50800">
            <a:solidFill>
              <a:srgbClr val="F6BF69"/>
            </a:solidFill>
            <a:round/>
            <a:headEnd/>
            <a:tailEnd/>
          </a:ln>
        </p:spPr>
        <p:txBody>
          <a:bodyPr wrap="none" anchor="ctr"/>
          <a:lstStyle/>
          <a:p>
            <a:endParaRPr lang="zh-CN" altLang="en-US"/>
          </a:p>
        </p:txBody>
      </p:sp>
      <p:sp>
        <p:nvSpPr>
          <p:cNvPr id="12321" name="Line 131"/>
          <p:cNvSpPr>
            <a:spLocks noChangeShapeType="1"/>
          </p:cNvSpPr>
          <p:nvPr/>
        </p:nvSpPr>
        <p:spPr bwMode="auto">
          <a:xfrm flipV="1">
            <a:off x="2758211" y="1669933"/>
            <a:ext cx="501650" cy="3175"/>
          </a:xfrm>
          <a:prstGeom prst="line">
            <a:avLst/>
          </a:prstGeom>
          <a:noFill/>
          <a:ln w="50800">
            <a:solidFill>
              <a:srgbClr val="A2C1FE"/>
            </a:solidFill>
            <a:round/>
            <a:headEnd/>
            <a:tailEnd/>
          </a:ln>
        </p:spPr>
        <p:txBody>
          <a:bodyPr wrap="none" anchor="ctr"/>
          <a:lstStyle/>
          <a:p>
            <a:endParaRPr lang="zh-CN" altLang="en-US"/>
          </a:p>
        </p:txBody>
      </p:sp>
      <p:sp>
        <p:nvSpPr>
          <p:cNvPr id="12322" name="Line 132"/>
          <p:cNvSpPr>
            <a:spLocks noChangeShapeType="1"/>
          </p:cNvSpPr>
          <p:nvPr/>
        </p:nvSpPr>
        <p:spPr bwMode="auto">
          <a:xfrm>
            <a:off x="2748686" y="1574683"/>
            <a:ext cx="503237" cy="0"/>
          </a:xfrm>
          <a:prstGeom prst="line">
            <a:avLst/>
          </a:prstGeom>
          <a:noFill/>
          <a:ln w="50800">
            <a:solidFill>
              <a:srgbClr val="F6BF69"/>
            </a:solidFill>
            <a:round/>
            <a:headEnd/>
            <a:tailEnd/>
          </a:ln>
        </p:spPr>
        <p:txBody>
          <a:bodyPr wrap="none" anchor="ctr"/>
          <a:lstStyle/>
          <a:p>
            <a:endParaRPr lang="zh-CN" altLang="en-US"/>
          </a:p>
        </p:txBody>
      </p:sp>
      <p:sp>
        <p:nvSpPr>
          <p:cNvPr id="12323" name="Line 133"/>
          <p:cNvSpPr>
            <a:spLocks noChangeShapeType="1"/>
          </p:cNvSpPr>
          <p:nvPr/>
        </p:nvSpPr>
        <p:spPr bwMode="auto">
          <a:xfrm>
            <a:off x="2762973" y="1774708"/>
            <a:ext cx="503238" cy="0"/>
          </a:xfrm>
          <a:prstGeom prst="line">
            <a:avLst/>
          </a:prstGeom>
          <a:noFill/>
          <a:ln w="50800">
            <a:solidFill>
              <a:srgbClr val="FF3300"/>
            </a:solidFill>
            <a:round/>
            <a:headEnd/>
            <a:tailEnd/>
          </a:ln>
        </p:spPr>
        <p:txBody>
          <a:bodyPr wrap="none" anchor="ctr"/>
          <a:lstStyle/>
          <a:p>
            <a:endParaRPr lang="zh-CN" altLang="en-US"/>
          </a:p>
        </p:txBody>
      </p:sp>
      <p:sp>
        <p:nvSpPr>
          <p:cNvPr id="12324" name="Line 134"/>
          <p:cNvSpPr>
            <a:spLocks noChangeShapeType="1"/>
          </p:cNvSpPr>
          <p:nvPr/>
        </p:nvSpPr>
        <p:spPr bwMode="auto">
          <a:xfrm>
            <a:off x="3382098" y="1577858"/>
            <a:ext cx="503238" cy="0"/>
          </a:xfrm>
          <a:prstGeom prst="line">
            <a:avLst/>
          </a:prstGeom>
          <a:noFill/>
          <a:ln w="50800">
            <a:solidFill>
              <a:srgbClr val="F6BF69"/>
            </a:solidFill>
            <a:round/>
            <a:headEnd/>
            <a:tailEnd/>
          </a:ln>
        </p:spPr>
        <p:txBody>
          <a:bodyPr wrap="none" anchor="ctr"/>
          <a:lstStyle/>
          <a:p>
            <a:endParaRPr lang="zh-CN" altLang="en-US"/>
          </a:p>
        </p:txBody>
      </p:sp>
      <p:sp>
        <p:nvSpPr>
          <p:cNvPr id="12325" name="Line 135"/>
          <p:cNvSpPr>
            <a:spLocks noChangeShapeType="1"/>
          </p:cNvSpPr>
          <p:nvPr/>
        </p:nvSpPr>
        <p:spPr bwMode="auto">
          <a:xfrm flipV="1">
            <a:off x="3386861" y="1674695"/>
            <a:ext cx="501650" cy="3175"/>
          </a:xfrm>
          <a:prstGeom prst="line">
            <a:avLst/>
          </a:prstGeom>
          <a:noFill/>
          <a:ln w="50800">
            <a:solidFill>
              <a:srgbClr val="A2C1FE"/>
            </a:solidFill>
            <a:round/>
            <a:headEnd/>
            <a:tailEnd/>
          </a:ln>
        </p:spPr>
        <p:txBody>
          <a:bodyPr wrap="none" anchor="ctr"/>
          <a:lstStyle/>
          <a:p>
            <a:endParaRPr lang="zh-CN" altLang="en-US"/>
          </a:p>
        </p:txBody>
      </p:sp>
      <p:sp>
        <p:nvSpPr>
          <p:cNvPr id="12326" name="Line 136"/>
          <p:cNvSpPr>
            <a:spLocks noChangeShapeType="1"/>
          </p:cNvSpPr>
          <p:nvPr/>
        </p:nvSpPr>
        <p:spPr bwMode="auto">
          <a:xfrm>
            <a:off x="3391623" y="1779470"/>
            <a:ext cx="503238" cy="0"/>
          </a:xfrm>
          <a:prstGeom prst="line">
            <a:avLst/>
          </a:prstGeom>
          <a:noFill/>
          <a:ln w="50800">
            <a:solidFill>
              <a:srgbClr val="FF3300"/>
            </a:solidFill>
            <a:round/>
            <a:headEnd/>
            <a:tailEnd/>
          </a:ln>
        </p:spPr>
        <p:txBody>
          <a:bodyPr wrap="none" anchor="ctr"/>
          <a:lstStyle/>
          <a:p>
            <a:endParaRPr lang="zh-CN" altLang="en-US"/>
          </a:p>
        </p:txBody>
      </p:sp>
      <p:sp>
        <p:nvSpPr>
          <p:cNvPr id="12327" name="Line 137"/>
          <p:cNvSpPr>
            <a:spLocks noChangeShapeType="1"/>
          </p:cNvSpPr>
          <p:nvPr/>
        </p:nvSpPr>
        <p:spPr bwMode="auto">
          <a:xfrm flipV="1">
            <a:off x="4020273" y="1674695"/>
            <a:ext cx="501650" cy="3175"/>
          </a:xfrm>
          <a:prstGeom prst="line">
            <a:avLst/>
          </a:prstGeom>
          <a:noFill/>
          <a:ln w="50800">
            <a:solidFill>
              <a:srgbClr val="A2C1FE"/>
            </a:solidFill>
            <a:round/>
            <a:headEnd/>
            <a:tailEnd/>
          </a:ln>
        </p:spPr>
        <p:txBody>
          <a:bodyPr wrap="none" anchor="ctr"/>
          <a:lstStyle/>
          <a:p>
            <a:endParaRPr lang="zh-CN" altLang="en-US"/>
          </a:p>
        </p:txBody>
      </p:sp>
      <p:sp>
        <p:nvSpPr>
          <p:cNvPr id="12328" name="Line 138"/>
          <p:cNvSpPr>
            <a:spLocks noChangeShapeType="1"/>
          </p:cNvSpPr>
          <p:nvPr/>
        </p:nvSpPr>
        <p:spPr bwMode="auto">
          <a:xfrm>
            <a:off x="4025036" y="1779470"/>
            <a:ext cx="503237" cy="0"/>
          </a:xfrm>
          <a:prstGeom prst="line">
            <a:avLst/>
          </a:prstGeom>
          <a:noFill/>
          <a:ln w="50800">
            <a:solidFill>
              <a:srgbClr val="FF3300"/>
            </a:solidFill>
            <a:round/>
            <a:headEnd/>
            <a:tailEnd/>
          </a:ln>
        </p:spPr>
        <p:txBody>
          <a:bodyPr wrap="none" anchor="ctr"/>
          <a:lstStyle/>
          <a:p>
            <a:endParaRPr lang="zh-CN" altLang="en-US"/>
          </a:p>
        </p:txBody>
      </p:sp>
      <p:sp>
        <p:nvSpPr>
          <p:cNvPr id="12329" name="Line 139"/>
          <p:cNvSpPr>
            <a:spLocks noChangeShapeType="1"/>
          </p:cNvSpPr>
          <p:nvPr/>
        </p:nvSpPr>
        <p:spPr bwMode="auto">
          <a:xfrm>
            <a:off x="4620348" y="1774708"/>
            <a:ext cx="503238" cy="0"/>
          </a:xfrm>
          <a:prstGeom prst="line">
            <a:avLst/>
          </a:prstGeom>
          <a:noFill/>
          <a:ln w="50800">
            <a:solidFill>
              <a:srgbClr val="FF3300"/>
            </a:solidFill>
            <a:round/>
            <a:headEnd/>
            <a:tailEnd/>
          </a:ln>
        </p:spPr>
        <p:txBody>
          <a:bodyPr wrap="none" anchor="ctr"/>
          <a:lstStyle/>
          <a:p>
            <a:endParaRPr lang="zh-CN" altLang="en-US"/>
          </a:p>
        </p:txBody>
      </p:sp>
      <p:grpSp>
        <p:nvGrpSpPr>
          <p:cNvPr id="12330" name="Group 141"/>
          <p:cNvGrpSpPr>
            <a:grpSpLocks/>
          </p:cNvGrpSpPr>
          <p:nvPr/>
        </p:nvGrpSpPr>
        <p:grpSpPr bwMode="auto">
          <a:xfrm>
            <a:off x="1494561" y="2119195"/>
            <a:ext cx="522287" cy="711200"/>
            <a:chOff x="2812" y="2468"/>
            <a:chExt cx="305" cy="448"/>
          </a:xfrm>
        </p:grpSpPr>
        <p:grpSp>
          <p:nvGrpSpPr>
            <p:cNvPr id="12402" name="Group 142"/>
            <p:cNvGrpSpPr>
              <a:grpSpLocks/>
            </p:cNvGrpSpPr>
            <p:nvPr/>
          </p:nvGrpSpPr>
          <p:grpSpPr bwMode="auto">
            <a:xfrm>
              <a:off x="2812" y="2468"/>
              <a:ext cx="305" cy="448"/>
              <a:chOff x="2812" y="2468"/>
              <a:chExt cx="305" cy="448"/>
            </a:xfrm>
          </p:grpSpPr>
          <p:sp>
            <p:nvSpPr>
              <p:cNvPr id="12404" name="AutoShape 143"/>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405" name="AutoShape 144"/>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403" name="AutoShape 145"/>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31" name="Group 146"/>
          <p:cNvGrpSpPr>
            <a:grpSpLocks/>
          </p:cNvGrpSpPr>
          <p:nvPr/>
        </p:nvGrpSpPr>
        <p:grpSpPr bwMode="auto">
          <a:xfrm>
            <a:off x="2070823" y="2119195"/>
            <a:ext cx="577850" cy="711200"/>
            <a:chOff x="3113" y="2468"/>
            <a:chExt cx="378" cy="448"/>
          </a:xfrm>
        </p:grpSpPr>
        <p:grpSp>
          <p:nvGrpSpPr>
            <p:cNvPr id="12397" name="Group 147"/>
            <p:cNvGrpSpPr>
              <a:grpSpLocks/>
            </p:cNvGrpSpPr>
            <p:nvPr/>
          </p:nvGrpSpPr>
          <p:grpSpPr bwMode="auto">
            <a:xfrm>
              <a:off x="3113" y="2468"/>
              <a:ext cx="378" cy="448"/>
              <a:chOff x="3113" y="2468"/>
              <a:chExt cx="378" cy="448"/>
            </a:xfrm>
          </p:grpSpPr>
          <p:sp>
            <p:nvSpPr>
              <p:cNvPr id="12400" name="AutoShape 148"/>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401" name="AutoShape 149"/>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98" name="Oval 150"/>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2399" name="AutoShape 151"/>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32" name="Group 273"/>
          <p:cNvGrpSpPr>
            <a:grpSpLocks/>
          </p:cNvGrpSpPr>
          <p:nvPr/>
        </p:nvGrpSpPr>
        <p:grpSpPr bwMode="auto">
          <a:xfrm>
            <a:off x="2761386" y="2209683"/>
            <a:ext cx="485775" cy="577850"/>
            <a:chOff x="1576" y="1481"/>
            <a:chExt cx="306" cy="364"/>
          </a:xfrm>
        </p:grpSpPr>
        <p:sp>
          <p:nvSpPr>
            <p:cNvPr id="12390" name="Freeform 152"/>
            <p:cNvSpPr>
              <a:spLocks/>
            </p:cNvSpPr>
            <p:nvPr/>
          </p:nvSpPr>
          <p:spPr bwMode="auto">
            <a:xfrm>
              <a:off x="1772" y="1653"/>
              <a:ext cx="93" cy="192"/>
            </a:xfrm>
            <a:custGeom>
              <a:avLst/>
              <a:gdLst>
                <a:gd name="T0" fmla="*/ 72 w 86"/>
                <a:gd name="T1" fmla="*/ 0 h 192"/>
                <a:gd name="T2" fmla="*/ 99 w 86"/>
                <a:gd name="T3" fmla="*/ 0 h 192"/>
                <a:gd name="T4" fmla="*/ 27 w 86"/>
                <a:gd name="T5" fmla="*/ 191 h 192"/>
                <a:gd name="T6" fmla="*/ 0 w 86"/>
                <a:gd name="T7" fmla="*/ 191 h 192"/>
                <a:gd name="T8" fmla="*/ 7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2391" name="Rectangle 153"/>
            <p:cNvSpPr>
              <a:spLocks noChangeArrowheads="1"/>
            </p:cNvSpPr>
            <p:nvPr/>
          </p:nvSpPr>
          <p:spPr bwMode="auto">
            <a:xfrm>
              <a:off x="1768" y="1653"/>
              <a:ext cx="114"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92" name="Rectangle 154"/>
            <p:cNvSpPr>
              <a:spLocks noChangeArrowheads="1"/>
            </p:cNvSpPr>
            <p:nvPr/>
          </p:nvSpPr>
          <p:spPr bwMode="auto">
            <a:xfrm>
              <a:off x="1775" y="1734"/>
              <a:ext cx="89"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93" name="Rectangle 155"/>
            <p:cNvSpPr>
              <a:spLocks noChangeArrowheads="1"/>
            </p:cNvSpPr>
            <p:nvPr/>
          </p:nvSpPr>
          <p:spPr bwMode="auto">
            <a:xfrm>
              <a:off x="1578" y="1734"/>
              <a:ext cx="111"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2394" name="Group 156"/>
            <p:cNvGrpSpPr>
              <a:grpSpLocks/>
            </p:cNvGrpSpPr>
            <p:nvPr/>
          </p:nvGrpSpPr>
          <p:grpSpPr bwMode="auto">
            <a:xfrm>
              <a:off x="1576" y="1481"/>
              <a:ext cx="209" cy="364"/>
              <a:chOff x="3495" y="2525"/>
              <a:chExt cx="194" cy="364"/>
            </a:xfrm>
          </p:grpSpPr>
          <p:sp>
            <p:nvSpPr>
              <p:cNvPr id="12395" name="Oval 157"/>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2396" name="Freeform 158"/>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2333" name="Group 274"/>
          <p:cNvGrpSpPr>
            <a:grpSpLocks/>
          </p:cNvGrpSpPr>
          <p:nvPr/>
        </p:nvGrpSpPr>
        <p:grpSpPr bwMode="auto">
          <a:xfrm>
            <a:off x="2070823" y="2839920"/>
            <a:ext cx="522288" cy="711200"/>
            <a:chOff x="2812" y="2468"/>
            <a:chExt cx="305" cy="448"/>
          </a:xfrm>
        </p:grpSpPr>
        <p:grpSp>
          <p:nvGrpSpPr>
            <p:cNvPr id="12386" name="Group 275"/>
            <p:cNvGrpSpPr>
              <a:grpSpLocks/>
            </p:cNvGrpSpPr>
            <p:nvPr/>
          </p:nvGrpSpPr>
          <p:grpSpPr bwMode="auto">
            <a:xfrm>
              <a:off x="2812" y="2468"/>
              <a:ext cx="305" cy="448"/>
              <a:chOff x="2812" y="2468"/>
              <a:chExt cx="305" cy="448"/>
            </a:xfrm>
          </p:grpSpPr>
          <p:sp>
            <p:nvSpPr>
              <p:cNvPr id="12388" name="AutoShape 276"/>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389" name="AutoShape 277"/>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87" name="AutoShape 278"/>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34" name="Group 279"/>
          <p:cNvGrpSpPr>
            <a:grpSpLocks/>
          </p:cNvGrpSpPr>
          <p:nvPr/>
        </p:nvGrpSpPr>
        <p:grpSpPr bwMode="auto">
          <a:xfrm>
            <a:off x="2647086" y="2839920"/>
            <a:ext cx="577850" cy="711200"/>
            <a:chOff x="3113" y="2468"/>
            <a:chExt cx="378" cy="448"/>
          </a:xfrm>
        </p:grpSpPr>
        <p:grpSp>
          <p:nvGrpSpPr>
            <p:cNvPr id="12381" name="Group 280"/>
            <p:cNvGrpSpPr>
              <a:grpSpLocks/>
            </p:cNvGrpSpPr>
            <p:nvPr/>
          </p:nvGrpSpPr>
          <p:grpSpPr bwMode="auto">
            <a:xfrm>
              <a:off x="3113" y="2468"/>
              <a:ext cx="378" cy="448"/>
              <a:chOff x="3113" y="2468"/>
              <a:chExt cx="378" cy="448"/>
            </a:xfrm>
          </p:grpSpPr>
          <p:sp>
            <p:nvSpPr>
              <p:cNvPr id="12384" name="AutoShape 281"/>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385" name="AutoShape 282"/>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82" name="Oval 283"/>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2383" name="AutoShape 284"/>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35" name="Group 285"/>
          <p:cNvGrpSpPr>
            <a:grpSpLocks/>
          </p:cNvGrpSpPr>
          <p:nvPr/>
        </p:nvGrpSpPr>
        <p:grpSpPr bwMode="auto">
          <a:xfrm>
            <a:off x="3337648" y="2930408"/>
            <a:ext cx="485775" cy="577850"/>
            <a:chOff x="1576" y="1481"/>
            <a:chExt cx="306" cy="364"/>
          </a:xfrm>
        </p:grpSpPr>
        <p:sp>
          <p:nvSpPr>
            <p:cNvPr id="12374" name="Freeform 286"/>
            <p:cNvSpPr>
              <a:spLocks/>
            </p:cNvSpPr>
            <p:nvPr/>
          </p:nvSpPr>
          <p:spPr bwMode="auto">
            <a:xfrm>
              <a:off x="1772" y="1653"/>
              <a:ext cx="93" cy="192"/>
            </a:xfrm>
            <a:custGeom>
              <a:avLst/>
              <a:gdLst>
                <a:gd name="T0" fmla="*/ 72 w 86"/>
                <a:gd name="T1" fmla="*/ 0 h 192"/>
                <a:gd name="T2" fmla="*/ 99 w 86"/>
                <a:gd name="T3" fmla="*/ 0 h 192"/>
                <a:gd name="T4" fmla="*/ 27 w 86"/>
                <a:gd name="T5" fmla="*/ 191 h 192"/>
                <a:gd name="T6" fmla="*/ 0 w 86"/>
                <a:gd name="T7" fmla="*/ 191 h 192"/>
                <a:gd name="T8" fmla="*/ 7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2375" name="Rectangle 287"/>
            <p:cNvSpPr>
              <a:spLocks noChangeArrowheads="1"/>
            </p:cNvSpPr>
            <p:nvPr/>
          </p:nvSpPr>
          <p:spPr bwMode="auto">
            <a:xfrm>
              <a:off x="1768" y="1653"/>
              <a:ext cx="114"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76" name="Rectangle 288"/>
            <p:cNvSpPr>
              <a:spLocks noChangeArrowheads="1"/>
            </p:cNvSpPr>
            <p:nvPr/>
          </p:nvSpPr>
          <p:spPr bwMode="auto">
            <a:xfrm>
              <a:off x="1775" y="1734"/>
              <a:ext cx="89"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77" name="Rectangle 289"/>
            <p:cNvSpPr>
              <a:spLocks noChangeArrowheads="1"/>
            </p:cNvSpPr>
            <p:nvPr/>
          </p:nvSpPr>
          <p:spPr bwMode="auto">
            <a:xfrm>
              <a:off x="1578" y="1734"/>
              <a:ext cx="111"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2378" name="Group 290"/>
            <p:cNvGrpSpPr>
              <a:grpSpLocks/>
            </p:cNvGrpSpPr>
            <p:nvPr/>
          </p:nvGrpSpPr>
          <p:grpSpPr bwMode="auto">
            <a:xfrm>
              <a:off x="1576" y="1481"/>
              <a:ext cx="209" cy="364"/>
              <a:chOff x="3495" y="2525"/>
              <a:chExt cx="194" cy="364"/>
            </a:xfrm>
          </p:grpSpPr>
          <p:sp>
            <p:nvSpPr>
              <p:cNvPr id="12379" name="Oval 291"/>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2380" name="Freeform 292"/>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2336" name="Group 293"/>
          <p:cNvGrpSpPr>
            <a:grpSpLocks/>
          </p:cNvGrpSpPr>
          <p:nvPr/>
        </p:nvGrpSpPr>
        <p:grpSpPr bwMode="auto">
          <a:xfrm>
            <a:off x="2647086" y="3584458"/>
            <a:ext cx="522287" cy="711200"/>
            <a:chOff x="2812" y="2468"/>
            <a:chExt cx="305" cy="448"/>
          </a:xfrm>
        </p:grpSpPr>
        <p:grpSp>
          <p:nvGrpSpPr>
            <p:cNvPr id="12370" name="Group 294"/>
            <p:cNvGrpSpPr>
              <a:grpSpLocks/>
            </p:cNvGrpSpPr>
            <p:nvPr/>
          </p:nvGrpSpPr>
          <p:grpSpPr bwMode="auto">
            <a:xfrm>
              <a:off x="2812" y="2468"/>
              <a:ext cx="305" cy="448"/>
              <a:chOff x="2812" y="2468"/>
              <a:chExt cx="305" cy="448"/>
            </a:xfrm>
          </p:grpSpPr>
          <p:sp>
            <p:nvSpPr>
              <p:cNvPr id="12372" name="AutoShape 295"/>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373" name="AutoShape 296"/>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71" name="AutoShape 297"/>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37" name="Group 298"/>
          <p:cNvGrpSpPr>
            <a:grpSpLocks/>
          </p:cNvGrpSpPr>
          <p:nvPr/>
        </p:nvGrpSpPr>
        <p:grpSpPr bwMode="auto">
          <a:xfrm>
            <a:off x="3223348" y="3584458"/>
            <a:ext cx="577850" cy="711200"/>
            <a:chOff x="3113" y="2468"/>
            <a:chExt cx="378" cy="448"/>
          </a:xfrm>
        </p:grpSpPr>
        <p:grpSp>
          <p:nvGrpSpPr>
            <p:cNvPr id="12365" name="Group 299"/>
            <p:cNvGrpSpPr>
              <a:grpSpLocks/>
            </p:cNvGrpSpPr>
            <p:nvPr/>
          </p:nvGrpSpPr>
          <p:grpSpPr bwMode="auto">
            <a:xfrm>
              <a:off x="3113" y="2468"/>
              <a:ext cx="378" cy="448"/>
              <a:chOff x="3113" y="2468"/>
              <a:chExt cx="378" cy="448"/>
            </a:xfrm>
          </p:grpSpPr>
          <p:sp>
            <p:nvSpPr>
              <p:cNvPr id="12368" name="AutoShape 300"/>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369" name="AutoShape 301"/>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66" name="Oval 302"/>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2367" name="AutoShape 303"/>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38" name="Group 304"/>
          <p:cNvGrpSpPr>
            <a:grpSpLocks/>
          </p:cNvGrpSpPr>
          <p:nvPr/>
        </p:nvGrpSpPr>
        <p:grpSpPr bwMode="auto">
          <a:xfrm>
            <a:off x="3913911" y="3674945"/>
            <a:ext cx="485775" cy="577850"/>
            <a:chOff x="1576" y="1481"/>
            <a:chExt cx="306" cy="364"/>
          </a:xfrm>
        </p:grpSpPr>
        <p:sp>
          <p:nvSpPr>
            <p:cNvPr id="12358" name="Freeform 305"/>
            <p:cNvSpPr>
              <a:spLocks/>
            </p:cNvSpPr>
            <p:nvPr/>
          </p:nvSpPr>
          <p:spPr bwMode="auto">
            <a:xfrm>
              <a:off x="1772" y="1653"/>
              <a:ext cx="93" cy="192"/>
            </a:xfrm>
            <a:custGeom>
              <a:avLst/>
              <a:gdLst>
                <a:gd name="T0" fmla="*/ 72 w 86"/>
                <a:gd name="T1" fmla="*/ 0 h 192"/>
                <a:gd name="T2" fmla="*/ 99 w 86"/>
                <a:gd name="T3" fmla="*/ 0 h 192"/>
                <a:gd name="T4" fmla="*/ 27 w 86"/>
                <a:gd name="T5" fmla="*/ 191 h 192"/>
                <a:gd name="T6" fmla="*/ 0 w 86"/>
                <a:gd name="T7" fmla="*/ 191 h 192"/>
                <a:gd name="T8" fmla="*/ 7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2359" name="Rectangle 306"/>
            <p:cNvSpPr>
              <a:spLocks noChangeArrowheads="1"/>
            </p:cNvSpPr>
            <p:nvPr/>
          </p:nvSpPr>
          <p:spPr bwMode="auto">
            <a:xfrm>
              <a:off x="1768" y="1653"/>
              <a:ext cx="114"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60" name="Rectangle 307"/>
            <p:cNvSpPr>
              <a:spLocks noChangeArrowheads="1"/>
            </p:cNvSpPr>
            <p:nvPr/>
          </p:nvSpPr>
          <p:spPr bwMode="auto">
            <a:xfrm>
              <a:off x="1775" y="1734"/>
              <a:ext cx="89"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61" name="Rectangle 308"/>
            <p:cNvSpPr>
              <a:spLocks noChangeArrowheads="1"/>
            </p:cNvSpPr>
            <p:nvPr/>
          </p:nvSpPr>
          <p:spPr bwMode="auto">
            <a:xfrm>
              <a:off x="1578" y="1734"/>
              <a:ext cx="111"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2362" name="Group 309"/>
            <p:cNvGrpSpPr>
              <a:grpSpLocks/>
            </p:cNvGrpSpPr>
            <p:nvPr/>
          </p:nvGrpSpPr>
          <p:grpSpPr bwMode="auto">
            <a:xfrm>
              <a:off x="1576" y="1481"/>
              <a:ext cx="209" cy="364"/>
              <a:chOff x="3495" y="2525"/>
              <a:chExt cx="194" cy="364"/>
            </a:xfrm>
          </p:grpSpPr>
          <p:sp>
            <p:nvSpPr>
              <p:cNvPr id="12363" name="Oval 310"/>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2364" name="Freeform 311"/>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2339" name="Group 312"/>
          <p:cNvGrpSpPr>
            <a:grpSpLocks/>
          </p:cNvGrpSpPr>
          <p:nvPr/>
        </p:nvGrpSpPr>
        <p:grpSpPr bwMode="auto">
          <a:xfrm>
            <a:off x="3199536" y="4305183"/>
            <a:ext cx="522287" cy="711200"/>
            <a:chOff x="2812" y="2468"/>
            <a:chExt cx="305" cy="448"/>
          </a:xfrm>
        </p:grpSpPr>
        <p:grpSp>
          <p:nvGrpSpPr>
            <p:cNvPr id="12354" name="Group 313"/>
            <p:cNvGrpSpPr>
              <a:grpSpLocks/>
            </p:cNvGrpSpPr>
            <p:nvPr/>
          </p:nvGrpSpPr>
          <p:grpSpPr bwMode="auto">
            <a:xfrm>
              <a:off x="2812" y="2468"/>
              <a:ext cx="305" cy="448"/>
              <a:chOff x="2812" y="2468"/>
              <a:chExt cx="305" cy="448"/>
            </a:xfrm>
          </p:grpSpPr>
          <p:sp>
            <p:nvSpPr>
              <p:cNvPr id="12356" name="AutoShape 314"/>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357" name="AutoShape 315"/>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55" name="AutoShape 316"/>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40" name="Group 317"/>
          <p:cNvGrpSpPr>
            <a:grpSpLocks/>
          </p:cNvGrpSpPr>
          <p:nvPr/>
        </p:nvGrpSpPr>
        <p:grpSpPr bwMode="auto">
          <a:xfrm>
            <a:off x="3775798" y="4305183"/>
            <a:ext cx="577850" cy="711200"/>
            <a:chOff x="3113" y="2468"/>
            <a:chExt cx="378" cy="448"/>
          </a:xfrm>
        </p:grpSpPr>
        <p:grpSp>
          <p:nvGrpSpPr>
            <p:cNvPr id="12349" name="Group 318"/>
            <p:cNvGrpSpPr>
              <a:grpSpLocks/>
            </p:cNvGrpSpPr>
            <p:nvPr/>
          </p:nvGrpSpPr>
          <p:grpSpPr bwMode="auto">
            <a:xfrm>
              <a:off x="3113" y="2468"/>
              <a:ext cx="378" cy="448"/>
              <a:chOff x="3113" y="2468"/>
              <a:chExt cx="378" cy="448"/>
            </a:xfrm>
          </p:grpSpPr>
          <p:sp>
            <p:nvSpPr>
              <p:cNvPr id="12352" name="AutoShape 319"/>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353" name="AutoShape 320"/>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50" name="Oval 321"/>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2351" name="AutoShape 322"/>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41" name="Group 323"/>
          <p:cNvGrpSpPr>
            <a:grpSpLocks/>
          </p:cNvGrpSpPr>
          <p:nvPr/>
        </p:nvGrpSpPr>
        <p:grpSpPr bwMode="auto">
          <a:xfrm>
            <a:off x="4466361" y="4395670"/>
            <a:ext cx="485775" cy="577850"/>
            <a:chOff x="1576" y="1481"/>
            <a:chExt cx="306" cy="364"/>
          </a:xfrm>
        </p:grpSpPr>
        <p:sp>
          <p:nvSpPr>
            <p:cNvPr id="12342" name="Freeform 324"/>
            <p:cNvSpPr>
              <a:spLocks/>
            </p:cNvSpPr>
            <p:nvPr/>
          </p:nvSpPr>
          <p:spPr bwMode="auto">
            <a:xfrm>
              <a:off x="1772" y="1653"/>
              <a:ext cx="93" cy="192"/>
            </a:xfrm>
            <a:custGeom>
              <a:avLst/>
              <a:gdLst>
                <a:gd name="T0" fmla="*/ 72 w 86"/>
                <a:gd name="T1" fmla="*/ 0 h 192"/>
                <a:gd name="T2" fmla="*/ 99 w 86"/>
                <a:gd name="T3" fmla="*/ 0 h 192"/>
                <a:gd name="T4" fmla="*/ 27 w 86"/>
                <a:gd name="T5" fmla="*/ 191 h 192"/>
                <a:gd name="T6" fmla="*/ 0 w 86"/>
                <a:gd name="T7" fmla="*/ 191 h 192"/>
                <a:gd name="T8" fmla="*/ 7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2343" name="Rectangle 325"/>
            <p:cNvSpPr>
              <a:spLocks noChangeArrowheads="1"/>
            </p:cNvSpPr>
            <p:nvPr/>
          </p:nvSpPr>
          <p:spPr bwMode="auto">
            <a:xfrm>
              <a:off x="1768" y="1653"/>
              <a:ext cx="114"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44" name="Rectangle 326"/>
            <p:cNvSpPr>
              <a:spLocks noChangeArrowheads="1"/>
            </p:cNvSpPr>
            <p:nvPr/>
          </p:nvSpPr>
          <p:spPr bwMode="auto">
            <a:xfrm>
              <a:off x="1775" y="1734"/>
              <a:ext cx="89"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45" name="Rectangle 327"/>
            <p:cNvSpPr>
              <a:spLocks noChangeArrowheads="1"/>
            </p:cNvSpPr>
            <p:nvPr/>
          </p:nvSpPr>
          <p:spPr bwMode="auto">
            <a:xfrm>
              <a:off x="1578" y="1734"/>
              <a:ext cx="111"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2346" name="Group 328"/>
            <p:cNvGrpSpPr>
              <a:grpSpLocks/>
            </p:cNvGrpSpPr>
            <p:nvPr/>
          </p:nvGrpSpPr>
          <p:grpSpPr bwMode="auto">
            <a:xfrm>
              <a:off x="1576" y="1481"/>
              <a:ext cx="209" cy="364"/>
              <a:chOff x="3495" y="2525"/>
              <a:chExt cx="194" cy="364"/>
            </a:xfrm>
          </p:grpSpPr>
          <p:sp>
            <p:nvSpPr>
              <p:cNvPr id="12347" name="Oval 329"/>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2348" name="Freeform 330"/>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sp>
        <p:nvSpPr>
          <p:cNvPr id="4" name="标题 3">
            <a:extLst>
              <a:ext uri="{FF2B5EF4-FFF2-40B4-BE49-F238E27FC236}">
                <a16:creationId xmlns:a16="http://schemas.microsoft.com/office/drawing/2014/main" id="{5D46605A-47EA-408B-9C4B-BD2F2EB653BC}"/>
              </a:ext>
            </a:extLst>
          </p:cNvPr>
          <p:cNvSpPr>
            <a:spLocks noGrp="1"/>
          </p:cNvSpPr>
          <p:nvPr>
            <p:ph type="title"/>
          </p:nvPr>
        </p:nvSpPr>
        <p:spPr/>
        <p:txBody>
          <a:bodyPr/>
          <a:lstStyle/>
          <a:p>
            <a:r>
              <a:rPr lang="zh-CN" altLang="en-US" kern="1200" dirty="0"/>
              <a:t>流水工作</a:t>
            </a:r>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6</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2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2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7" name="Rectangle 5"/>
          <p:cNvSpPr>
            <a:spLocks noChangeArrowheads="1"/>
          </p:cNvSpPr>
          <p:nvPr/>
        </p:nvSpPr>
        <p:spPr bwMode="auto">
          <a:xfrm>
            <a:off x="488637" y="1082447"/>
            <a:ext cx="7920037" cy="4248150"/>
          </a:xfrm>
          <a:prstGeom prst="rect">
            <a:avLst/>
          </a:prstGeom>
          <a:noFill/>
          <a:ln w="12700">
            <a:noFill/>
            <a:miter lim="800000"/>
            <a:headEnd/>
            <a:tailEnd/>
          </a:ln>
        </p:spPr>
        <p:txBody>
          <a:bodyPr lIns="90488" tIns="44450" rIns="90488" bIns="44450"/>
          <a:lstStyle/>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A, B, C, D need to wash, dry, and fold;</a:t>
            </a:r>
          </a:p>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Washer takes 30 minutes</a:t>
            </a:r>
          </a:p>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Dryer takes 40 minutes</a:t>
            </a:r>
          </a:p>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Folder takes 20 minutes</a:t>
            </a:r>
          </a:p>
        </p:txBody>
      </p:sp>
      <p:grpSp>
        <p:nvGrpSpPr>
          <p:cNvPr id="13316" name="Group 6"/>
          <p:cNvGrpSpPr>
            <a:grpSpLocks/>
          </p:cNvGrpSpPr>
          <p:nvPr/>
        </p:nvGrpSpPr>
        <p:grpSpPr bwMode="auto">
          <a:xfrm>
            <a:off x="5945608" y="4022702"/>
            <a:ext cx="719137" cy="800100"/>
            <a:chOff x="4228" y="2820"/>
            <a:chExt cx="424" cy="504"/>
          </a:xfrm>
        </p:grpSpPr>
        <p:grpSp>
          <p:nvGrpSpPr>
            <p:cNvPr id="13346" name="Group 7"/>
            <p:cNvGrpSpPr>
              <a:grpSpLocks/>
            </p:cNvGrpSpPr>
            <p:nvPr/>
          </p:nvGrpSpPr>
          <p:grpSpPr bwMode="auto">
            <a:xfrm>
              <a:off x="4228" y="2820"/>
              <a:ext cx="424" cy="504"/>
              <a:chOff x="4228" y="2820"/>
              <a:chExt cx="424" cy="504"/>
            </a:xfrm>
          </p:grpSpPr>
          <p:sp>
            <p:nvSpPr>
              <p:cNvPr id="13349" name="AutoShape 8"/>
              <p:cNvSpPr>
                <a:spLocks noChangeArrowheads="1"/>
              </p:cNvSpPr>
              <p:nvPr/>
            </p:nvSpPr>
            <p:spPr bwMode="auto">
              <a:xfrm>
                <a:off x="4228" y="2900"/>
                <a:ext cx="424" cy="424"/>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3350" name="AutoShape 9"/>
              <p:cNvSpPr>
                <a:spLocks noChangeArrowheads="1"/>
              </p:cNvSpPr>
              <p:nvPr/>
            </p:nvSpPr>
            <p:spPr bwMode="auto">
              <a:xfrm>
                <a:off x="4324" y="2820"/>
                <a:ext cx="328" cy="8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3347" name="Oval 10"/>
            <p:cNvSpPr>
              <a:spLocks noChangeArrowheads="1"/>
            </p:cNvSpPr>
            <p:nvPr/>
          </p:nvSpPr>
          <p:spPr bwMode="auto">
            <a:xfrm>
              <a:off x="4356" y="2860"/>
              <a:ext cx="56" cy="32"/>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3348" name="AutoShape 11"/>
            <p:cNvSpPr>
              <a:spLocks noChangeArrowheads="1"/>
            </p:cNvSpPr>
            <p:nvPr/>
          </p:nvSpPr>
          <p:spPr bwMode="auto">
            <a:xfrm>
              <a:off x="4280" y="3096"/>
              <a:ext cx="224" cy="96"/>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3317" name="Group 12"/>
          <p:cNvGrpSpPr>
            <a:grpSpLocks/>
          </p:cNvGrpSpPr>
          <p:nvPr/>
        </p:nvGrpSpPr>
        <p:grpSpPr bwMode="auto">
          <a:xfrm>
            <a:off x="6017045" y="5030764"/>
            <a:ext cx="661988" cy="649288"/>
            <a:chOff x="4319" y="3408"/>
            <a:chExt cx="417" cy="409"/>
          </a:xfrm>
        </p:grpSpPr>
        <p:grpSp>
          <p:nvGrpSpPr>
            <p:cNvPr id="13338" name="Group 13"/>
            <p:cNvGrpSpPr>
              <a:grpSpLocks/>
            </p:cNvGrpSpPr>
            <p:nvPr/>
          </p:nvGrpSpPr>
          <p:grpSpPr bwMode="auto">
            <a:xfrm>
              <a:off x="4321" y="3601"/>
              <a:ext cx="415" cy="216"/>
              <a:chOff x="4321" y="3601"/>
              <a:chExt cx="415" cy="216"/>
            </a:xfrm>
          </p:grpSpPr>
          <p:sp>
            <p:nvSpPr>
              <p:cNvPr id="13342" name="Freeform 14"/>
              <p:cNvSpPr>
                <a:spLocks/>
              </p:cNvSpPr>
              <p:nvPr/>
            </p:nvSpPr>
            <p:spPr bwMode="auto">
              <a:xfrm>
                <a:off x="4523" y="3602"/>
                <a:ext cx="96" cy="215"/>
              </a:xfrm>
              <a:custGeom>
                <a:avLst/>
                <a:gdLst>
                  <a:gd name="T0" fmla="*/ 69 w 96"/>
                  <a:gd name="T1" fmla="*/ 0 h 215"/>
                  <a:gd name="T2" fmla="*/ 95 w 96"/>
                  <a:gd name="T3" fmla="*/ 0 h 215"/>
                  <a:gd name="T4" fmla="*/ 26 w 96"/>
                  <a:gd name="T5" fmla="*/ 214 h 215"/>
                  <a:gd name="T6" fmla="*/ 0 w 96"/>
                  <a:gd name="T7" fmla="*/ 214 h 215"/>
                  <a:gd name="T8" fmla="*/ 69 w 96"/>
                  <a:gd name="T9" fmla="*/ 0 h 215"/>
                  <a:gd name="T10" fmla="*/ 0 60000 65536"/>
                  <a:gd name="T11" fmla="*/ 0 60000 65536"/>
                  <a:gd name="T12" fmla="*/ 0 60000 65536"/>
                  <a:gd name="T13" fmla="*/ 0 60000 65536"/>
                  <a:gd name="T14" fmla="*/ 0 60000 65536"/>
                  <a:gd name="T15" fmla="*/ 0 w 96"/>
                  <a:gd name="T16" fmla="*/ 0 h 215"/>
                  <a:gd name="T17" fmla="*/ 96 w 96"/>
                  <a:gd name="T18" fmla="*/ 215 h 215"/>
                </a:gdLst>
                <a:ahLst/>
                <a:cxnLst>
                  <a:cxn ang="T10">
                    <a:pos x="T0" y="T1"/>
                  </a:cxn>
                  <a:cxn ang="T11">
                    <a:pos x="T2" y="T3"/>
                  </a:cxn>
                  <a:cxn ang="T12">
                    <a:pos x="T4" y="T5"/>
                  </a:cxn>
                  <a:cxn ang="T13">
                    <a:pos x="T6" y="T7"/>
                  </a:cxn>
                  <a:cxn ang="T14">
                    <a:pos x="T8" y="T9"/>
                  </a:cxn>
                </a:cxnLst>
                <a:rect l="T15" t="T16" r="T17" b="T18"/>
                <a:pathLst>
                  <a:path w="96" h="215">
                    <a:moveTo>
                      <a:pt x="69" y="0"/>
                    </a:moveTo>
                    <a:lnTo>
                      <a:pt x="95" y="0"/>
                    </a:lnTo>
                    <a:lnTo>
                      <a:pt x="26" y="214"/>
                    </a:lnTo>
                    <a:lnTo>
                      <a:pt x="0" y="214"/>
                    </a:lnTo>
                    <a:lnTo>
                      <a:pt x="69" y="0"/>
                    </a:lnTo>
                  </a:path>
                </a:pathLst>
              </a:custGeom>
              <a:solidFill>
                <a:srgbClr val="FC0128"/>
              </a:solidFill>
              <a:ln w="12700" cap="rnd">
                <a:noFill/>
                <a:round/>
                <a:headEnd type="none" w="med" len="med"/>
                <a:tailEnd type="none" w="med" len="med"/>
              </a:ln>
            </p:spPr>
            <p:txBody>
              <a:bodyPr/>
              <a:lstStyle/>
              <a:p>
                <a:endParaRPr lang="zh-CN" altLang="en-US"/>
              </a:p>
            </p:txBody>
          </p:sp>
          <p:sp>
            <p:nvSpPr>
              <p:cNvPr id="13343" name="Rectangle 15"/>
              <p:cNvSpPr>
                <a:spLocks noChangeArrowheads="1"/>
              </p:cNvSpPr>
              <p:nvPr/>
            </p:nvSpPr>
            <p:spPr bwMode="auto">
              <a:xfrm>
                <a:off x="4518" y="3601"/>
                <a:ext cx="218" cy="12"/>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3344" name="Rectangle 16"/>
              <p:cNvSpPr>
                <a:spLocks noChangeArrowheads="1"/>
              </p:cNvSpPr>
              <p:nvPr/>
            </p:nvSpPr>
            <p:spPr bwMode="auto">
              <a:xfrm>
                <a:off x="4517" y="3692"/>
                <a:ext cx="218" cy="13"/>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3345" name="Rectangle 17"/>
              <p:cNvSpPr>
                <a:spLocks noChangeArrowheads="1"/>
              </p:cNvSpPr>
              <p:nvPr/>
            </p:nvSpPr>
            <p:spPr bwMode="auto">
              <a:xfrm>
                <a:off x="4321" y="3692"/>
                <a:ext cx="116" cy="13"/>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grpSp>
          <p:nvGrpSpPr>
            <p:cNvPr id="13339" name="Group 18"/>
            <p:cNvGrpSpPr>
              <a:grpSpLocks/>
            </p:cNvGrpSpPr>
            <p:nvPr/>
          </p:nvGrpSpPr>
          <p:grpSpPr bwMode="auto">
            <a:xfrm>
              <a:off x="4319" y="3408"/>
              <a:ext cx="217" cy="409"/>
              <a:chOff x="4319" y="3408"/>
              <a:chExt cx="217" cy="409"/>
            </a:xfrm>
          </p:grpSpPr>
          <p:sp>
            <p:nvSpPr>
              <p:cNvPr id="13340" name="Oval 19"/>
              <p:cNvSpPr>
                <a:spLocks noChangeArrowheads="1"/>
              </p:cNvSpPr>
              <p:nvPr/>
            </p:nvSpPr>
            <p:spPr bwMode="auto">
              <a:xfrm>
                <a:off x="4403" y="3408"/>
                <a:ext cx="55" cy="55"/>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3341" name="Freeform 20"/>
              <p:cNvSpPr>
                <a:spLocks/>
              </p:cNvSpPr>
              <p:nvPr/>
            </p:nvSpPr>
            <p:spPr bwMode="auto">
              <a:xfrm>
                <a:off x="4319" y="3485"/>
                <a:ext cx="217" cy="332"/>
              </a:xfrm>
              <a:custGeom>
                <a:avLst/>
                <a:gdLst>
                  <a:gd name="T0" fmla="*/ 2 w 217"/>
                  <a:gd name="T1" fmla="*/ 153 h 332"/>
                  <a:gd name="T2" fmla="*/ 1 w 217"/>
                  <a:gd name="T3" fmla="*/ 157 h 332"/>
                  <a:gd name="T4" fmla="*/ 0 w 217"/>
                  <a:gd name="T5" fmla="*/ 163 h 332"/>
                  <a:gd name="T6" fmla="*/ 0 w 217"/>
                  <a:gd name="T7" fmla="*/ 168 h 332"/>
                  <a:gd name="T8" fmla="*/ 2 w 217"/>
                  <a:gd name="T9" fmla="*/ 174 h 332"/>
                  <a:gd name="T10" fmla="*/ 5 w 217"/>
                  <a:gd name="T11" fmla="*/ 179 h 332"/>
                  <a:gd name="T12" fmla="*/ 9 w 217"/>
                  <a:gd name="T13" fmla="*/ 183 h 332"/>
                  <a:gd name="T14" fmla="*/ 14 w 217"/>
                  <a:gd name="T15" fmla="*/ 186 h 332"/>
                  <a:gd name="T16" fmla="*/ 17 w 217"/>
                  <a:gd name="T17" fmla="*/ 186 h 332"/>
                  <a:gd name="T18" fmla="*/ 23 w 217"/>
                  <a:gd name="T19" fmla="*/ 186 h 332"/>
                  <a:gd name="T20" fmla="*/ 141 w 217"/>
                  <a:gd name="T21" fmla="*/ 331 h 332"/>
                  <a:gd name="T22" fmla="*/ 178 w 217"/>
                  <a:gd name="T23" fmla="*/ 159 h 332"/>
                  <a:gd name="T24" fmla="*/ 177 w 217"/>
                  <a:gd name="T25" fmla="*/ 155 h 332"/>
                  <a:gd name="T26" fmla="*/ 176 w 217"/>
                  <a:gd name="T27" fmla="*/ 152 h 332"/>
                  <a:gd name="T28" fmla="*/ 173 w 217"/>
                  <a:gd name="T29" fmla="*/ 149 h 332"/>
                  <a:gd name="T30" fmla="*/ 170 w 217"/>
                  <a:gd name="T31" fmla="*/ 147 h 332"/>
                  <a:gd name="T32" fmla="*/ 166 w 217"/>
                  <a:gd name="T33" fmla="*/ 145 h 332"/>
                  <a:gd name="T34" fmla="*/ 161 w 217"/>
                  <a:gd name="T35" fmla="*/ 145 h 332"/>
                  <a:gd name="T36" fmla="*/ 157 w 217"/>
                  <a:gd name="T37" fmla="*/ 145 h 332"/>
                  <a:gd name="T38" fmla="*/ 153 w 217"/>
                  <a:gd name="T39" fmla="*/ 145 h 332"/>
                  <a:gd name="T40" fmla="*/ 104 w 217"/>
                  <a:gd name="T41" fmla="*/ 84 h 332"/>
                  <a:gd name="T42" fmla="*/ 201 w 217"/>
                  <a:gd name="T43" fmla="*/ 104 h 332"/>
                  <a:gd name="T44" fmla="*/ 204 w 217"/>
                  <a:gd name="T45" fmla="*/ 103 h 332"/>
                  <a:gd name="T46" fmla="*/ 207 w 217"/>
                  <a:gd name="T47" fmla="*/ 103 h 332"/>
                  <a:gd name="T48" fmla="*/ 211 w 217"/>
                  <a:gd name="T49" fmla="*/ 100 h 332"/>
                  <a:gd name="T50" fmla="*/ 214 w 217"/>
                  <a:gd name="T51" fmla="*/ 97 h 332"/>
                  <a:gd name="T52" fmla="*/ 215 w 217"/>
                  <a:gd name="T53" fmla="*/ 93 h 332"/>
                  <a:gd name="T54" fmla="*/ 216 w 217"/>
                  <a:gd name="T55" fmla="*/ 88 h 332"/>
                  <a:gd name="T56" fmla="*/ 215 w 217"/>
                  <a:gd name="T57" fmla="*/ 83 h 332"/>
                  <a:gd name="T58" fmla="*/ 213 w 217"/>
                  <a:gd name="T59" fmla="*/ 79 h 332"/>
                  <a:gd name="T60" fmla="*/ 210 w 217"/>
                  <a:gd name="T61" fmla="*/ 76 h 332"/>
                  <a:gd name="T62" fmla="*/ 206 w 217"/>
                  <a:gd name="T63" fmla="*/ 73 h 332"/>
                  <a:gd name="T64" fmla="*/ 203 w 217"/>
                  <a:gd name="T65" fmla="*/ 72 h 332"/>
                  <a:gd name="T66" fmla="*/ 137 w 217"/>
                  <a:gd name="T67" fmla="*/ 72 h 332"/>
                  <a:gd name="T68" fmla="*/ 125 w 217"/>
                  <a:gd name="T69" fmla="*/ 47 h 332"/>
                  <a:gd name="T70" fmla="*/ 126 w 217"/>
                  <a:gd name="T71" fmla="*/ 41 h 332"/>
                  <a:gd name="T72" fmla="*/ 127 w 217"/>
                  <a:gd name="T73" fmla="*/ 34 h 332"/>
                  <a:gd name="T74" fmla="*/ 127 w 217"/>
                  <a:gd name="T75" fmla="*/ 27 h 332"/>
                  <a:gd name="T76" fmla="*/ 125 w 217"/>
                  <a:gd name="T77" fmla="*/ 21 h 332"/>
                  <a:gd name="T78" fmla="*/ 123 w 217"/>
                  <a:gd name="T79" fmla="*/ 17 h 332"/>
                  <a:gd name="T80" fmla="*/ 120 w 217"/>
                  <a:gd name="T81" fmla="*/ 12 h 332"/>
                  <a:gd name="T82" fmla="*/ 115 w 217"/>
                  <a:gd name="T83" fmla="*/ 8 h 332"/>
                  <a:gd name="T84" fmla="*/ 110 w 217"/>
                  <a:gd name="T85" fmla="*/ 4 h 332"/>
                  <a:gd name="T86" fmla="*/ 104 w 217"/>
                  <a:gd name="T87" fmla="*/ 1 h 332"/>
                  <a:gd name="T88" fmla="*/ 97 w 217"/>
                  <a:gd name="T89" fmla="*/ 0 h 332"/>
                  <a:gd name="T90" fmla="*/ 91 w 217"/>
                  <a:gd name="T91" fmla="*/ 0 h 332"/>
                  <a:gd name="T92" fmla="*/ 84 w 217"/>
                  <a:gd name="T93" fmla="*/ 1 h 332"/>
                  <a:gd name="T94" fmla="*/ 77 w 217"/>
                  <a:gd name="T95" fmla="*/ 3 h 332"/>
                  <a:gd name="T96" fmla="*/ 70 w 217"/>
                  <a:gd name="T97" fmla="*/ 7 h 332"/>
                  <a:gd name="T98" fmla="*/ 66 w 217"/>
                  <a:gd name="T99" fmla="*/ 13 h 332"/>
                  <a:gd name="T100" fmla="*/ 62 w 217"/>
                  <a:gd name="T101" fmla="*/ 19 h 332"/>
                  <a:gd name="T102" fmla="*/ 59 w 217"/>
                  <a:gd name="T103" fmla="*/ 25 h 3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7"/>
                  <a:gd name="T157" fmla="*/ 0 h 332"/>
                  <a:gd name="T158" fmla="*/ 217 w 217"/>
                  <a:gd name="T159" fmla="*/ 332 h 33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3318" name="Group 21"/>
          <p:cNvGrpSpPr>
            <a:grpSpLocks/>
          </p:cNvGrpSpPr>
          <p:nvPr/>
        </p:nvGrpSpPr>
        <p:grpSpPr bwMode="auto">
          <a:xfrm>
            <a:off x="6017045" y="3014639"/>
            <a:ext cx="673100" cy="800100"/>
            <a:chOff x="4212" y="2144"/>
            <a:chExt cx="424" cy="504"/>
          </a:xfrm>
        </p:grpSpPr>
        <p:grpSp>
          <p:nvGrpSpPr>
            <p:cNvPr id="13332" name="Group 22"/>
            <p:cNvGrpSpPr>
              <a:grpSpLocks/>
            </p:cNvGrpSpPr>
            <p:nvPr/>
          </p:nvGrpSpPr>
          <p:grpSpPr bwMode="auto">
            <a:xfrm>
              <a:off x="4212" y="2144"/>
              <a:ext cx="424" cy="504"/>
              <a:chOff x="4212" y="2144"/>
              <a:chExt cx="424" cy="504"/>
            </a:xfrm>
          </p:grpSpPr>
          <p:grpSp>
            <p:nvGrpSpPr>
              <p:cNvPr id="13334" name="Group 23"/>
              <p:cNvGrpSpPr>
                <a:grpSpLocks/>
              </p:cNvGrpSpPr>
              <p:nvPr/>
            </p:nvGrpSpPr>
            <p:grpSpPr bwMode="auto">
              <a:xfrm>
                <a:off x="4212" y="2144"/>
                <a:ext cx="424" cy="504"/>
                <a:chOff x="4212" y="2144"/>
                <a:chExt cx="424" cy="504"/>
              </a:xfrm>
            </p:grpSpPr>
            <p:sp>
              <p:nvSpPr>
                <p:cNvPr id="13336" name="AutoShape 24"/>
                <p:cNvSpPr>
                  <a:spLocks noChangeArrowheads="1"/>
                </p:cNvSpPr>
                <p:nvPr/>
              </p:nvSpPr>
              <p:spPr bwMode="auto">
                <a:xfrm>
                  <a:off x="4212" y="2224"/>
                  <a:ext cx="424" cy="424"/>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3337" name="AutoShape 25"/>
                <p:cNvSpPr>
                  <a:spLocks noChangeArrowheads="1"/>
                </p:cNvSpPr>
                <p:nvPr/>
              </p:nvSpPr>
              <p:spPr bwMode="auto">
                <a:xfrm>
                  <a:off x="4308" y="2144"/>
                  <a:ext cx="328" cy="8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3335" name="AutoShape 26"/>
              <p:cNvSpPr>
                <a:spLocks noChangeArrowheads="1"/>
              </p:cNvSpPr>
              <p:nvPr/>
            </p:nvSpPr>
            <p:spPr bwMode="auto">
              <a:xfrm>
                <a:off x="4296" y="2260"/>
                <a:ext cx="224" cy="32"/>
              </a:xfrm>
              <a:prstGeom prst="parallelogram">
                <a:avLst>
                  <a:gd name="adj" fmla="val 174968"/>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3333" name="Oval 27"/>
            <p:cNvSpPr>
              <a:spLocks noChangeArrowheads="1"/>
            </p:cNvSpPr>
            <p:nvPr/>
          </p:nvSpPr>
          <p:spPr bwMode="auto">
            <a:xfrm>
              <a:off x="4540" y="2184"/>
              <a:ext cx="56" cy="32"/>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grpSp>
      <p:grpSp>
        <p:nvGrpSpPr>
          <p:cNvPr id="13319" name="Group 28"/>
          <p:cNvGrpSpPr>
            <a:grpSpLocks/>
          </p:cNvGrpSpPr>
          <p:nvPr/>
        </p:nvGrpSpPr>
        <p:grpSpPr bwMode="auto">
          <a:xfrm>
            <a:off x="5297908" y="2293914"/>
            <a:ext cx="2224087" cy="534988"/>
            <a:chOff x="3692" y="1708"/>
            <a:chExt cx="1401" cy="337"/>
          </a:xfrm>
        </p:grpSpPr>
        <p:grpSp>
          <p:nvGrpSpPr>
            <p:cNvPr id="13320" name="Group 29"/>
            <p:cNvGrpSpPr>
              <a:grpSpLocks/>
            </p:cNvGrpSpPr>
            <p:nvPr/>
          </p:nvGrpSpPr>
          <p:grpSpPr bwMode="auto">
            <a:xfrm>
              <a:off x="3692" y="1708"/>
              <a:ext cx="329" cy="337"/>
              <a:chOff x="3692" y="1708"/>
              <a:chExt cx="329" cy="337"/>
            </a:xfrm>
          </p:grpSpPr>
          <p:sp>
            <p:nvSpPr>
              <p:cNvPr id="13330" name="Freeform 30"/>
              <p:cNvSpPr>
                <a:spLocks/>
              </p:cNvSpPr>
              <p:nvPr/>
            </p:nvSpPr>
            <p:spPr bwMode="auto">
              <a:xfrm>
                <a:off x="369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3331" name="Rectangle 31"/>
              <p:cNvSpPr>
                <a:spLocks noChangeArrowheads="1"/>
              </p:cNvSpPr>
              <p:nvPr/>
            </p:nvSpPr>
            <p:spPr bwMode="auto">
              <a:xfrm>
                <a:off x="3741" y="1759"/>
                <a:ext cx="25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A</a:t>
                </a:r>
              </a:p>
            </p:txBody>
          </p:sp>
        </p:grpSp>
        <p:grpSp>
          <p:nvGrpSpPr>
            <p:cNvPr id="13321" name="Group 32"/>
            <p:cNvGrpSpPr>
              <a:grpSpLocks/>
            </p:cNvGrpSpPr>
            <p:nvPr/>
          </p:nvGrpSpPr>
          <p:grpSpPr bwMode="auto">
            <a:xfrm>
              <a:off x="4052" y="1708"/>
              <a:ext cx="329" cy="337"/>
              <a:chOff x="4052" y="1708"/>
              <a:chExt cx="329" cy="337"/>
            </a:xfrm>
          </p:grpSpPr>
          <p:sp>
            <p:nvSpPr>
              <p:cNvPr id="13328" name="Freeform 33"/>
              <p:cNvSpPr>
                <a:spLocks/>
              </p:cNvSpPr>
              <p:nvPr/>
            </p:nvSpPr>
            <p:spPr bwMode="auto">
              <a:xfrm>
                <a:off x="405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3329" name="Rectangle 34"/>
              <p:cNvSpPr>
                <a:spLocks noChangeArrowheads="1"/>
              </p:cNvSpPr>
              <p:nvPr/>
            </p:nvSpPr>
            <p:spPr bwMode="auto">
              <a:xfrm>
                <a:off x="4107" y="1759"/>
                <a:ext cx="245"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B</a:t>
                </a:r>
              </a:p>
            </p:txBody>
          </p:sp>
        </p:grpSp>
        <p:grpSp>
          <p:nvGrpSpPr>
            <p:cNvPr id="13322" name="Group 35"/>
            <p:cNvGrpSpPr>
              <a:grpSpLocks/>
            </p:cNvGrpSpPr>
            <p:nvPr/>
          </p:nvGrpSpPr>
          <p:grpSpPr bwMode="auto">
            <a:xfrm>
              <a:off x="4412" y="1708"/>
              <a:ext cx="329" cy="337"/>
              <a:chOff x="4412" y="1708"/>
              <a:chExt cx="329" cy="337"/>
            </a:xfrm>
          </p:grpSpPr>
          <p:sp>
            <p:nvSpPr>
              <p:cNvPr id="13326" name="Freeform 36"/>
              <p:cNvSpPr>
                <a:spLocks/>
              </p:cNvSpPr>
              <p:nvPr/>
            </p:nvSpPr>
            <p:spPr bwMode="auto">
              <a:xfrm>
                <a:off x="441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3327" name="Rectangle 37"/>
              <p:cNvSpPr>
                <a:spLocks noChangeArrowheads="1"/>
              </p:cNvSpPr>
              <p:nvPr/>
            </p:nvSpPr>
            <p:spPr bwMode="auto">
              <a:xfrm>
                <a:off x="4468" y="1759"/>
                <a:ext cx="24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C</a:t>
                </a:r>
              </a:p>
            </p:txBody>
          </p:sp>
        </p:grpSp>
        <p:grpSp>
          <p:nvGrpSpPr>
            <p:cNvPr id="13323" name="Group 38"/>
            <p:cNvGrpSpPr>
              <a:grpSpLocks/>
            </p:cNvGrpSpPr>
            <p:nvPr/>
          </p:nvGrpSpPr>
          <p:grpSpPr bwMode="auto">
            <a:xfrm>
              <a:off x="4764" y="1708"/>
              <a:ext cx="329" cy="337"/>
              <a:chOff x="4764" y="1708"/>
              <a:chExt cx="329" cy="337"/>
            </a:xfrm>
          </p:grpSpPr>
          <p:sp>
            <p:nvSpPr>
              <p:cNvPr id="13324" name="Freeform 39"/>
              <p:cNvSpPr>
                <a:spLocks/>
              </p:cNvSpPr>
              <p:nvPr/>
            </p:nvSpPr>
            <p:spPr bwMode="auto">
              <a:xfrm>
                <a:off x="4764"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3325" name="Rectangle 40"/>
              <p:cNvSpPr>
                <a:spLocks noChangeArrowheads="1"/>
              </p:cNvSpPr>
              <p:nvPr/>
            </p:nvSpPr>
            <p:spPr bwMode="auto">
              <a:xfrm>
                <a:off x="4809" y="1759"/>
                <a:ext cx="266"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D</a:t>
                </a:r>
              </a:p>
            </p:txBody>
          </p:sp>
        </p:grpSp>
      </p:grpSp>
      <p:sp>
        <p:nvSpPr>
          <p:cNvPr id="40" name="矩形 39">
            <a:extLst>
              <a:ext uri="{FF2B5EF4-FFF2-40B4-BE49-F238E27FC236}">
                <a16:creationId xmlns:a16="http://schemas.microsoft.com/office/drawing/2014/main" id="{28593CF6-BA3D-4A2C-B66F-64C2A9B0CA57}"/>
              </a:ext>
            </a:extLst>
          </p:cNvPr>
          <p:cNvSpPr/>
          <p:nvPr/>
        </p:nvSpPr>
        <p:spPr>
          <a:xfrm>
            <a:off x="471340" y="230998"/>
            <a:ext cx="8201320" cy="646331"/>
          </a:xfrm>
          <a:prstGeom prst="rect">
            <a:avLst/>
          </a:prstGeom>
        </p:spPr>
        <p:txBody>
          <a:bodyPr wrap="square">
            <a:spAutoFit/>
          </a:bodyPr>
          <a:lstStyle/>
          <a:p>
            <a:pPr algn="ctr" eaLnBrk="0" hangingPunct="0"/>
            <a:r>
              <a:rPr lang="zh-CN" altLang="en-US" sz="3600" b="0" dirty="0">
                <a:solidFill>
                  <a:srgbClr val="336699"/>
                </a:solidFill>
                <a:latin typeface="微软雅黑" panose="020B0503020204020204" pitchFamily="34" charset="-122"/>
                <a:ea typeface="微软雅黑" panose="020B0503020204020204" pitchFamily="34" charset="-122"/>
                <a:cs typeface="+mj-cs"/>
              </a:rPr>
              <a:t>部件耗时不相等的洗衣店</a:t>
            </a:r>
          </a:p>
        </p:txBody>
      </p:sp>
      <p:sp>
        <p:nvSpPr>
          <p:cNvPr id="4" name="灯片编号占位符 3"/>
          <p:cNvSpPr>
            <a:spLocks noGrp="1"/>
          </p:cNvSpPr>
          <p:nvPr>
            <p:ph type="sldNum" sz="quarter" idx="4"/>
          </p:nvPr>
        </p:nvSpPr>
        <p:spPr/>
        <p:txBody>
          <a:bodyPr/>
          <a:lstStyle/>
          <a:p>
            <a:fld id="{EB9224A2-87F1-4916-BEAB-472D0D37C46F}" type="slidenum">
              <a:rPr lang="en-US" altLang="en-US" smtClean="0"/>
              <a:pPr/>
              <a:t>7</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21" name="Rectangle 5"/>
          <p:cNvSpPr>
            <a:spLocks noGrp="1" noChangeArrowheads="1"/>
          </p:cNvSpPr>
          <p:nvPr>
            <p:ph idx="1"/>
          </p:nvPr>
        </p:nvSpPr>
        <p:spPr>
          <a:xfrm>
            <a:off x="447279" y="5178112"/>
            <a:ext cx="8373788" cy="1676087"/>
          </a:xfrm>
          <a:noFill/>
        </p:spPr>
        <p:txBody>
          <a:bodyPr lIns="90488" tIns="44450" rIns="90488" bIns="44450">
            <a:noAutofit/>
          </a:bodyPr>
          <a:lstStyle/>
          <a:p>
            <a:pPr eaLnBrk="1" hangingPunct="1">
              <a:lnSpc>
                <a:spcPct val="80000"/>
              </a:lnSpc>
              <a:buClr>
                <a:schemeClr val="tx1"/>
              </a:buClr>
            </a:pPr>
            <a:r>
              <a:rPr lang="zh-CN" altLang="en-US" kern="1200" dirty="0"/>
              <a:t>洗衣店用 </a:t>
            </a:r>
            <a:r>
              <a:rPr lang="en-US" altLang="zh-CN" kern="1200" dirty="0"/>
              <a:t>6</a:t>
            </a:r>
            <a:r>
              <a:rPr lang="zh-CN" altLang="en-US" kern="1200" dirty="0"/>
              <a:t>小时完成了</a:t>
            </a:r>
            <a:r>
              <a:rPr lang="en-US" altLang="zh-CN" kern="1200" dirty="0"/>
              <a:t>4</a:t>
            </a:r>
            <a:r>
              <a:rPr lang="zh-CN" altLang="en-US" kern="1200" dirty="0"/>
              <a:t>个任务（</a:t>
            </a:r>
            <a:r>
              <a:rPr lang="en-US" altLang="zh-CN" kern="1200" dirty="0"/>
              <a:t>0.67t/h</a:t>
            </a:r>
            <a:r>
              <a:rPr lang="zh-CN" altLang="en-US" kern="1200" dirty="0"/>
              <a:t>）；</a:t>
            </a:r>
          </a:p>
          <a:p>
            <a:pPr eaLnBrk="1" hangingPunct="1">
              <a:lnSpc>
                <a:spcPct val="80000"/>
              </a:lnSpc>
              <a:buClr>
                <a:schemeClr val="tx1"/>
              </a:buClr>
            </a:pPr>
            <a:r>
              <a:rPr lang="en-US" altLang="zh-CN" kern="1200" dirty="0"/>
              <a:t>4</a:t>
            </a:r>
            <a:r>
              <a:rPr lang="zh-CN" altLang="en-US" kern="1200" dirty="0"/>
              <a:t>个同学各等待了</a:t>
            </a:r>
            <a:r>
              <a:rPr lang="en-US" altLang="zh-CN" kern="1200" dirty="0"/>
              <a:t>1.5</a:t>
            </a:r>
            <a:r>
              <a:rPr lang="zh-CN" altLang="en-US" kern="1200" dirty="0"/>
              <a:t>小时； </a:t>
            </a:r>
          </a:p>
          <a:p>
            <a:pPr eaLnBrk="1" hangingPunct="1">
              <a:lnSpc>
                <a:spcPct val="80000"/>
              </a:lnSpc>
              <a:buClr>
                <a:schemeClr val="tx1"/>
              </a:buClr>
            </a:pPr>
            <a:r>
              <a:rPr lang="en-US" altLang="zh-CN" kern="1200" dirty="0"/>
              <a:t>Washer</a:t>
            </a:r>
            <a:r>
              <a:rPr lang="zh-CN" altLang="en-US" kern="1200" dirty="0"/>
              <a:t>：</a:t>
            </a:r>
            <a:r>
              <a:rPr lang="en-US" altLang="zh-CN" kern="1200" dirty="0"/>
              <a:t>2</a:t>
            </a:r>
            <a:r>
              <a:rPr lang="zh-CN" altLang="en-US" kern="1200" dirty="0"/>
              <a:t>小时；</a:t>
            </a:r>
            <a:r>
              <a:rPr lang="en-US" altLang="zh-CN" kern="1200" dirty="0"/>
              <a:t>Dryer</a:t>
            </a:r>
            <a:r>
              <a:rPr lang="zh-CN" altLang="en-US" kern="1200" dirty="0"/>
              <a:t>：</a:t>
            </a:r>
            <a:r>
              <a:rPr lang="en-US" altLang="zh-CN" kern="1200" dirty="0"/>
              <a:t>2</a:t>
            </a:r>
            <a:r>
              <a:rPr lang="zh-CN" altLang="en-US" kern="1200" dirty="0"/>
              <a:t>小时</a:t>
            </a:r>
            <a:r>
              <a:rPr lang="en-US" altLang="zh-CN" kern="1200" dirty="0"/>
              <a:t>40</a:t>
            </a:r>
            <a:r>
              <a:rPr lang="zh-CN" altLang="en-US" kern="1200" dirty="0"/>
              <a:t>分；</a:t>
            </a:r>
            <a:r>
              <a:rPr lang="en-US" altLang="zh-CN" kern="1200" dirty="0"/>
              <a:t>Folder</a:t>
            </a:r>
            <a:r>
              <a:rPr lang="zh-CN" altLang="en-US" kern="1200" dirty="0"/>
              <a:t>：</a:t>
            </a:r>
            <a:r>
              <a:rPr lang="en-US" altLang="zh-CN" kern="1200" dirty="0"/>
              <a:t>1</a:t>
            </a:r>
            <a:r>
              <a:rPr lang="zh-CN" altLang="en-US" kern="1200" dirty="0"/>
              <a:t>小时</a:t>
            </a:r>
            <a:r>
              <a:rPr lang="en-US" altLang="zh-CN" kern="1200" dirty="0"/>
              <a:t>20</a:t>
            </a:r>
            <a:r>
              <a:rPr lang="zh-CN" altLang="en-US" kern="1200" dirty="0"/>
              <a:t>分；</a:t>
            </a:r>
          </a:p>
          <a:p>
            <a:pPr eaLnBrk="1" hangingPunct="1">
              <a:lnSpc>
                <a:spcPct val="80000"/>
              </a:lnSpc>
              <a:buClr>
                <a:schemeClr val="tx1"/>
              </a:buClr>
            </a:pPr>
            <a:endParaRPr lang="zh-CN" altLang="en-US" sz="2400" kern="1200" dirty="0"/>
          </a:p>
        </p:txBody>
      </p:sp>
      <p:grpSp>
        <p:nvGrpSpPr>
          <p:cNvPr id="14340" name="Group 6"/>
          <p:cNvGrpSpPr>
            <a:grpSpLocks/>
          </p:cNvGrpSpPr>
          <p:nvPr/>
        </p:nvGrpSpPr>
        <p:grpSpPr bwMode="auto">
          <a:xfrm>
            <a:off x="875630" y="2204724"/>
            <a:ext cx="522287" cy="534988"/>
            <a:chOff x="532" y="1620"/>
            <a:chExt cx="329" cy="337"/>
          </a:xfrm>
        </p:grpSpPr>
        <p:sp>
          <p:nvSpPr>
            <p:cNvPr id="14473" name="Freeform 7"/>
            <p:cNvSpPr>
              <a:spLocks/>
            </p:cNvSpPr>
            <p:nvPr/>
          </p:nvSpPr>
          <p:spPr bwMode="auto">
            <a:xfrm>
              <a:off x="532" y="162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4474" name="Rectangle 8"/>
            <p:cNvSpPr>
              <a:spLocks noChangeArrowheads="1"/>
            </p:cNvSpPr>
            <p:nvPr/>
          </p:nvSpPr>
          <p:spPr bwMode="auto">
            <a:xfrm>
              <a:off x="583" y="1671"/>
              <a:ext cx="254"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A</a:t>
              </a:r>
            </a:p>
          </p:txBody>
        </p:sp>
      </p:grpSp>
      <p:grpSp>
        <p:nvGrpSpPr>
          <p:cNvPr id="14341" name="Group 9"/>
          <p:cNvGrpSpPr>
            <a:grpSpLocks/>
          </p:cNvGrpSpPr>
          <p:nvPr/>
        </p:nvGrpSpPr>
        <p:grpSpPr bwMode="auto">
          <a:xfrm>
            <a:off x="862930" y="3030224"/>
            <a:ext cx="522287" cy="534988"/>
            <a:chOff x="524" y="2140"/>
            <a:chExt cx="329" cy="337"/>
          </a:xfrm>
        </p:grpSpPr>
        <p:sp>
          <p:nvSpPr>
            <p:cNvPr id="14471" name="Freeform 10"/>
            <p:cNvSpPr>
              <a:spLocks/>
            </p:cNvSpPr>
            <p:nvPr/>
          </p:nvSpPr>
          <p:spPr bwMode="auto">
            <a:xfrm>
              <a:off x="524" y="21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4472" name="Rectangle 11"/>
            <p:cNvSpPr>
              <a:spLocks noChangeArrowheads="1"/>
            </p:cNvSpPr>
            <p:nvPr/>
          </p:nvSpPr>
          <p:spPr bwMode="auto">
            <a:xfrm>
              <a:off x="584" y="2191"/>
              <a:ext cx="235"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B</a:t>
              </a:r>
            </a:p>
          </p:txBody>
        </p:sp>
      </p:grpSp>
      <p:grpSp>
        <p:nvGrpSpPr>
          <p:cNvPr id="14342" name="Group 12"/>
          <p:cNvGrpSpPr>
            <a:grpSpLocks/>
          </p:cNvGrpSpPr>
          <p:nvPr/>
        </p:nvGrpSpPr>
        <p:grpSpPr bwMode="auto">
          <a:xfrm>
            <a:off x="837530" y="3766824"/>
            <a:ext cx="522287" cy="534988"/>
            <a:chOff x="508" y="2604"/>
            <a:chExt cx="329" cy="337"/>
          </a:xfrm>
        </p:grpSpPr>
        <p:sp>
          <p:nvSpPr>
            <p:cNvPr id="14469" name="Freeform 13"/>
            <p:cNvSpPr>
              <a:spLocks/>
            </p:cNvSpPr>
            <p:nvPr/>
          </p:nvSpPr>
          <p:spPr bwMode="auto">
            <a:xfrm>
              <a:off x="508" y="26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4470" name="Rectangle 14"/>
            <p:cNvSpPr>
              <a:spLocks noChangeArrowheads="1"/>
            </p:cNvSpPr>
            <p:nvPr/>
          </p:nvSpPr>
          <p:spPr bwMode="auto">
            <a:xfrm>
              <a:off x="569" y="2655"/>
              <a:ext cx="23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C</a:t>
              </a:r>
            </a:p>
          </p:txBody>
        </p:sp>
      </p:grpSp>
      <p:grpSp>
        <p:nvGrpSpPr>
          <p:cNvPr id="14343" name="Group 15"/>
          <p:cNvGrpSpPr>
            <a:grpSpLocks/>
          </p:cNvGrpSpPr>
          <p:nvPr/>
        </p:nvGrpSpPr>
        <p:grpSpPr bwMode="auto">
          <a:xfrm>
            <a:off x="824830" y="4516124"/>
            <a:ext cx="522287" cy="534988"/>
            <a:chOff x="500" y="3076"/>
            <a:chExt cx="329" cy="337"/>
          </a:xfrm>
        </p:grpSpPr>
        <p:sp>
          <p:nvSpPr>
            <p:cNvPr id="14467" name="Freeform 16"/>
            <p:cNvSpPr>
              <a:spLocks/>
            </p:cNvSpPr>
            <p:nvPr/>
          </p:nvSpPr>
          <p:spPr bwMode="auto">
            <a:xfrm>
              <a:off x="500" y="30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4468" name="Rectangle 17"/>
            <p:cNvSpPr>
              <a:spLocks noChangeArrowheads="1"/>
            </p:cNvSpPr>
            <p:nvPr/>
          </p:nvSpPr>
          <p:spPr bwMode="auto">
            <a:xfrm>
              <a:off x="551" y="3127"/>
              <a:ext cx="25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D</a:t>
              </a:r>
            </a:p>
          </p:txBody>
        </p:sp>
      </p:grpSp>
      <p:sp>
        <p:nvSpPr>
          <p:cNvPr id="14344" name="Rectangle 18"/>
          <p:cNvSpPr>
            <a:spLocks noChangeArrowheads="1"/>
          </p:cNvSpPr>
          <p:nvPr/>
        </p:nvSpPr>
        <p:spPr bwMode="auto">
          <a:xfrm>
            <a:off x="14888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30</a:t>
            </a:r>
          </a:p>
        </p:txBody>
      </p:sp>
      <p:sp>
        <p:nvSpPr>
          <p:cNvPr id="14345" name="Line 20"/>
          <p:cNvSpPr>
            <a:spLocks noChangeShapeType="1"/>
          </p:cNvSpPr>
          <p:nvPr/>
        </p:nvSpPr>
        <p:spPr bwMode="auto">
          <a:xfrm>
            <a:off x="1542380" y="1633224"/>
            <a:ext cx="457200" cy="0"/>
          </a:xfrm>
          <a:prstGeom prst="line">
            <a:avLst/>
          </a:prstGeom>
          <a:noFill/>
          <a:ln w="50800">
            <a:solidFill>
              <a:srgbClr val="F6BF69"/>
            </a:solidFill>
            <a:round/>
            <a:headEnd/>
            <a:tailEnd/>
          </a:ln>
        </p:spPr>
        <p:txBody>
          <a:bodyPr wrap="none" anchor="ctr"/>
          <a:lstStyle/>
          <a:p>
            <a:endParaRPr lang="zh-CN" altLang="en-US">
              <a:latin typeface="微软雅黑" panose="020B0503020204020204" pitchFamily="34" charset="-122"/>
            </a:endParaRPr>
          </a:p>
        </p:txBody>
      </p:sp>
      <p:sp>
        <p:nvSpPr>
          <p:cNvPr id="14346" name="Line 21"/>
          <p:cNvSpPr>
            <a:spLocks noChangeShapeType="1"/>
          </p:cNvSpPr>
          <p:nvPr/>
        </p:nvSpPr>
        <p:spPr bwMode="auto">
          <a:xfrm>
            <a:off x="2063080" y="1633224"/>
            <a:ext cx="571500" cy="0"/>
          </a:xfrm>
          <a:prstGeom prst="line">
            <a:avLst/>
          </a:prstGeom>
          <a:noFill/>
          <a:ln w="50800">
            <a:solidFill>
              <a:srgbClr val="A2C1FE"/>
            </a:solidFill>
            <a:round/>
            <a:headEnd/>
            <a:tailEnd/>
          </a:ln>
        </p:spPr>
        <p:txBody>
          <a:bodyPr wrap="none" anchor="ctr"/>
          <a:lstStyle/>
          <a:p>
            <a:endParaRPr lang="zh-CN" altLang="en-US">
              <a:latin typeface="微软雅黑" panose="020B0503020204020204" pitchFamily="34" charset="-122"/>
            </a:endParaRPr>
          </a:p>
        </p:txBody>
      </p:sp>
      <p:sp>
        <p:nvSpPr>
          <p:cNvPr id="14347" name="Line 22"/>
          <p:cNvSpPr>
            <a:spLocks noChangeShapeType="1"/>
          </p:cNvSpPr>
          <p:nvPr/>
        </p:nvSpPr>
        <p:spPr bwMode="auto">
          <a:xfrm>
            <a:off x="2698080" y="1633224"/>
            <a:ext cx="342900" cy="0"/>
          </a:xfrm>
          <a:prstGeom prst="line">
            <a:avLst/>
          </a:prstGeom>
          <a:noFill/>
          <a:ln w="50800">
            <a:solidFill>
              <a:srgbClr val="FF3300"/>
            </a:solidFill>
            <a:round/>
            <a:headEnd/>
            <a:tailEnd/>
          </a:ln>
        </p:spPr>
        <p:txBody>
          <a:bodyPr wrap="none" anchor="ctr"/>
          <a:lstStyle/>
          <a:p>
            <a:endParaRPr lang="zh-CN" altLang="en-US">
              <a:latin typeface="微软雅黑" panose="020B0503020204020204" pitchFamily="34" charset="-122"/>
            </a:endParaRPr>
          </a:p>
        </p:txBody>
      </p:sp>
      <p:sp>
        <p:nvSpPr>
          <p:cNvPr id="14348" name="Rectangle 23"/>
          <p:cNvSpPr>
            <a:spLocks noChangeArrowheads="1"/>
          </p:cNvSpPr>
          <p:nvPr/>
        </p:nvSpPr>
        <p:spPr bwMode="auto">
          <a:xfrm>
            <a:off x="20730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40</a:t>
            </a:r>
          </a:p>
        </p:txBody>
      </p:sp>
      <p:sp>
        <p:nvSpPr>
          <p:cNvPr id="14349" name="Rectangle 24"/>
          <p:cNvSpPr>
            <a:spLocks noChangeArrowheads="1"/>
          </p:cNvSpPr>
          <p:nvPr/>
        </p:nvSpPr>
        <p:spPr bwMode="auto">
          <a:xfrm>
            <a:off x="25937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20</a:t>
            </a:r>
          </a:p>
        </p:txBody>
      </p:sp>
      <p:sp>
        <p:nvSpPr>
          <p:cNvPr id="14350" name="Line 25"/>
          <p:cNvSpPr>
            <a:spLocks noChangeShapeType="1"/>
          </p:cNvSpPr>
          <p:nvPr/>
        </p:nvSpPr>
        <p:spPr bwMode="auto">
          <a:xfrm>
            <a:off x="20376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51" name="Line 26"/>
          <p:cNvSpPr>
            <a:spLocks noChangeShapeType="1"/>
          </p:cNvSpPr>
          <p:nvPr/>
        </p:nvSpPr>
        <p:spPr bwMode="auto">
          <a:xfrm>
            <a:off x="26726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52" name="Line 27"/>
          <p:cNvSpPr>
            <a:spLocks noChangeShapeType="1"/>
          </p:cNvSpPr>
          <p:nvPr/>
        </p:nvSpPr>
        <p:spPr bwMode="auto">
          <a:xfrm>
            <a:off x="30790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53" name="Rectangle 28"/>
          <p:cNvSpPr>
            <a:spLocks noChangeArrowheads="1"/>
          </p:cNvSpPr>
          <p:nvPr/>
        </p:nvSpPr>
        <p:spPr bwMode="auto">
          <a:xfrm>
            <a:off x="30636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30</a:t>
            </a:r>
          </a:p>
        </p:txBody>
      </p:sp>
      <p:sp>
        <p:nvSpPr>
          <p:cNvPr id="14354" name="Line 30"/>
          <p:cNvSpPr>
            <a:spLocks noChangeShapeType="1"/>
          </p:cNvSpPr>
          <p:nvPr/>
        </p:nvSpPr>
        <p:spPr bwMode="auto">
          <a:xfrm>
            <a:off x="3117180" y="1633224"/>
            <a:ext cx="457200" cy="0"/>
          </a:xfrm>
          <a:prstGeom prst="line">
            <a:avLst/>
          </a:prstGeom>
          <a:noFill/>
          <a:ln w="50800">
            <a:solidFill>
              <a:srgbClr val="F6BF69"/>
            </a:solidFill>
            <a:round/>
            <a:headEnd/>
            <a:tailEnd/>
          </a:ln>
        </p:spPr>
        <p:txBody>
          <a:bodyPr wrap="none" anchor="ctr"/>
          <a:lstStyle/>
          <a:p>
            <a:endParaRPr lang="zh-CN" altLang="en-US">
              <a:latin typeface="微软雅黑" panose="020B0503020204020204" pitchFamily="34" charset="-122"/>
            </a:endParaRPr>
          </a:p>
        </p:txBody>
      </p:sp>
      <p:sp>
        <p:nvSpPr>
          <p:cNvPr id="14355" name="Line 31"/>
          <p:cNvSpPr>
            <a:spLocks noChangeShapeType="1"/>
          </p:cNvSpPr>
          <p:nvPr/>
        </p:nvSpPr>
        <p:spPr bwMode="auto">
          <a:xfrm>
            <a:off x="3637880" y="1633224"/>
            <a:ext cx="571500" cy="0"/>
          </a:xfrm>
          <a:prstGeom prst="line">
            <a:avLst/>
          </a:prstGeom>
          <a:noFill/>
          <a:ln w="50800">
            <a:solidFill>
              <a:srgbClr val="A2C1FE"/>
            </a:solidFill>
            <a:round/>
            <a:headEnd/>
            <a:tailEnd/>
          </a:ln>
        </p:spPr>
        <p:txBody>
          <a:bodyPr wrap="none" anchor="ctr"/>
          <a:lstStyle/>
          <a:p>
            <a:endParaRPr lang="zh-CN" altLang="en-US">
              <a:latin typeface="微软雅黑" panose="020B0503020204020204" pitchFamily="34" charset="-122"/>
            </a:endParaRPr>
          </a:p>
        </p:txBody>
      </p:sp>
      <p:sp>
        <p:nvSpPr>
          <p:cNvPr id="14356" name="Line 32"/>
          <p:cNvSpPr>
            <a:spLocks noChangeShapeType="1"/>
          </p:cNvSpPr>
          <p:nvPr/>
        </p:nvSpPr>
        <p:spPr bwMode="auto">
          <a:xfrm>
            <a:off x="4272880" y="1633224"/>
            <a:ext cx="342900" cy="0"/>
          </a:xfrm>
          <a:prstGeom prst="line">
            <a:avLst/>
          </a:prstGeom>
          <a:noFill/>
          <a:ln w="50800">
            <a:solidFill>
              <a:srgbClr val="FF3300"/>
            </a:solidFill>
            <a:round/>
            <a:headEnd/>
            <a:tailEnd/>
          </a:ln>
        </p:spPr>
        <p:txBody>
          <a:bodyPr wrap="none" anchor="ctr"/>
          <a:lstStyle/>
          <a:p>
            <a:endParaRPr lang="zh-CN" altLang="en-US">
              <a:latin typeface="微软雅黑" panose="020B0503020204020204" pitchFamily="34" charset="-122"/>
            </a:endParaRPr>
          </a:p>
        </p:txBody>
      </p:sp>
      <p:sp>
        <p:nvSpPr>
          <p:cNvPr id="14357" name="Rectangle 33"/>
          <p:cNvSpPr>
            <a:spLocks noChangeArrowheads="1"/>
          </p:cNvSpPr>
          <p:nvPr/>
        </p:nvSpPr>
        <p:spPr bwMode="auto">
          <a:xfrm>
            <a:off x="36478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40</a:t>
            </a:r>
          </a:p>
        </p:txBody>
      </p:sp>
      <p:sp>
        <p:nvSpPr>
          <p:cNvPr id="14358" name="Rectangle 34"/>
          <p:cNvSpPr>
            <a:spLocks noChangeArrowheads="1"/>
          </p:cNvSpPr>
          <p:nvPr/>
        </p:nvSpPr>
        <p:spPr bwMode="auto">
          <a:xfrm>
            <a:off x="41685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20</a:t>
            </a:r>
          </a:p>
        </p:txBody>
      </p:sp>
      <p:sp>
        <p:nvSpPr>
          <p:cNvPr id="14359" name="Line 35"/>
          <p:cNvSpPr>
            <a:spLocks noChangeShapeType="1"/>
          </p:cNvSpPr>
          <p:nvPr/>
        </p:nvSpPr>
        <p:spPr bwMode="auto">
          <a:xfrm>
            <a:off x="36124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60" name="Line 36"/>
          <p:cNvSpPr>
            <a:spLocks noChangeShapeType="1"/>
          </p:cNvSpPr>
          <p:nvPr/>
        </p:nvSpPr>
        <p:spPr bwMode="auto">
          <a:xfrm>
            <a:off x="42474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61" name="Line 37"/>
          <p:cNvSpPr>
            <a:spLocks noChangeShapeType="1"/>
          </p:cNvSpPr>
          <p:nvPr/>
        </p:nvSpPr>
        <p:spPr bwMode="auto">
          <a:xfrm>
            <a:off x="46538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62" name="Rectangle 38"/>
          <p:cNvSpPr>
            <a:spLocks noChangeArrowheads="1"/>
          </p:cNvSpPr>
          <p:nvPr/>
        </p:nvSpPr>
        <p:spPr bwMode="auto">
          <a:xfrm>
            <a:off x="46384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30</a:t>
            </a:r>
          </a:p>
        </p:txBody>
      </p:sp>
      <p:sp>
        <p:nvSpPr>
          <p:cNvPr id="14363" name="Line 40"/>
          <p:cNvSpPr>
            <a:spLocks noChangeShapeType="1"/>
          </p:cNvSpPr>
          <p:nvPr/>
        </p:nvSpPr>
        <p:spPr bwMode="auto">
          <a:xfrm>
            <a:off x="4691980" y="1633224"/>
            <a:ext cx="457200" cy="0"/>
          </a:xfrm>
          <a:prstGeom prst="line">
            <a:avLst/>
          </a:prstGeom>
          <a:noFill/>
          <a:ln w="50800">
            <a:solidFill>
              <a:srgbClr val="F6BF69"/>
            </a:solidFill>
            <a:round/>
            <a:headEnd/>
            <a:tailEnd/>
          </a:ln>
        </p:spPr>
        <p:txBody>
          <a:bodyPr wrap="none" anchor="ctr"/>
          <a:lstStyle/>
          <a:p>
            <a:endParaRPr lang="zh-CN" altLang="en-US">
              <a:latin typeface="微软雅黑" panose="020B0503020204020204" pitchFamily="34" charset="-122"/>
            </a:endParaRPr>
          </a:p>
        </p:txBody>
      </p:sp>
      <p:sp>
        <p:nvSpPr>
          <p:cNvPr id="14364" name="Line 41"/>
          <p:cNvSpPr>
            <a:spLocks noChangeShapeType="1"/>
          </p:cNvSpPr>
          <p:nvPr/>
        </p:nvSpPr>
        <p:spPr bwMode="auto">
          <a:xfrm>
            <a:off x="5212680" y="1633224"/>
            <a:ext cx="571500" cy="0"/>
          </a:xfrm>
          <a:prstGeom prst="line">
            <a:avLst/>
          </a:prstGeom>
          <a:noFill/>
          <a:ln w="50800">
            <a:solidFill>
              <a:srgbClr val="A2C1FE"/>
            </a:solidFill>
            <a:round/>
            <a:headEnd/>
            <a:tailEnd/>
          </a:ln>
        </p:spPr>
        <p:txBody>
          <a:bodyPr wrap="none" anchor="ctr"/>
          <a:lstStyle/>
          <a:p>
            <a:endParaRPr lang="zh-CN" altLang="en-US">
              <a:latin typeface="微软雅黑" panose="020B0503020204020204" pitchFamily="34" charset="-122"/>
            </a:endParaRPr>
          </a:p>
        </p:txBody>
      </p:sp>
      <p:sp>
        <p:nvSpPr>
          <p:cNvPr id="14365" name="Line 42"/>
          <p:cNvSpPr>
            <a:spLocks noChangeShapeType="1"/>
          </p:cNvSpPr>
          <p:nvPr/>
        </p:nvSpPr>
        <p:spPr bwMode="auto">
          <a:xfrm>
            <a:off x="5847680" y="1633224"/>
            <a:ext cx="342900" cy="0"/>
          </a:xfrm>
          <a:prstGeom prst="line">
            <a:avLst/>
          </a:prstGeom>
          <a:noFill/>
          <a:ln w="50800">
            <a:solidFill>
              <a:srgbClr val="FF3300"/>
            </a:solidFill>
            <a:round/>
            <a:headEnd/>
            <a:tailEnd/>
          </a:ln>
        </p:spPr>
        <p:txBody>
          <a:bodyPr wrap="none" anchor="ctr"/>
          <a:lstStyle/>
          <a:p>
            <a:endParaRPr lang="zh-CN" altLang="en-US">
              <a:latin typeface="微软雅黑" panose="020B0503020204020204" pitchFamily="34" charset="-122"/>
            </a:endParaRPr>
          </a:p>
        </p:txBody>
      </p:sp>
      <p:sp>
        <p:nvSpPr>
          <p:cNvPr id="14366" name="Rectangle 43"/>
          <p:cNvSpPr>
            <a:spLocks noChangeArrowheads="1"/>
          </p:cNvSpPr>
          <p:nvPr/>
        </p:nvSpPr>
        <p:spPr bwMode="auto">
          <a:xfrm>
            <a:off x="52226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40</a:t>
            </a:r>
          </a:p>
        </p:txBody>
      </p:sp>
      <p:sp>
        <p:nvSpPr>
          <p:cNvPr id="14367" name="Rectangle 44"/>
          <p:cNvSpPr>
            <a:spLocks noChangeArrowheads="1"/>
          </p:cNvSpPr>
          <p:nvPr/>
        </p:nvSpPr>
        <p:spPr bwMode="auto">
          <a:xfrm>
            <a:off x="57433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20</a:t>
            </a:r>
          </a:p>
        </p:txBody>
      </p:sp>
      <p:sp>
        <p:nvSpPr>
          <p:cNvPr id="14368" name="Line 45"/>
          <p:cNvSpPr>
            <a:spLocks noChangeShapeType="1"/>
          </p:cNvSpPr>
          <p:nvPr/>
        </p:nvSpPr>
        <p:spPr bwMode="auto">
          <a:xfrm>
            <a:off x="51872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69" name="Line 46"/>
          <p:cNvSpPr>
            <a:spLocks noChangeShapeType="1"/>
          </p:cNvSpPr>
          <p:nvPr/>
        </p:nvSpPr>
        <p:spPr bwMode="auto">
          <a:xfrm>
            <a:off x="58222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70" name="Line 47"/>
          <p:cNvSpPr>
            <a:spLocks noChangeShapeType="1"/>
          </p:cNvSpPr>
          <p:nvPr/>
        </p:nvSpPr>
        <p:spPr bwMode="auto">
          <a:xfrm>
            <a:off x="62286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71" name="Rectangle 48"/>
          <p:cNvSpPr>
            <a:spLocks noChangeArrowheads="1"/>
          </p:cNvSpPr>
          <p:nvPr/>
        </p:nvSpPr>
        <p:spPr bwMode="auto">
          <a:xfrm>
            <a:off x="62132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30</a:t>
            </a:r>
          </a:p>
        </p:txBody>
      </p:sp>
      <p:sp>
        <p:nvSpPr>
          <p:cNvPr id="14372" name="Line 50"/>
          <p:cNvSpPr>
            <a:spLocks noChangeShapeType="1"/>
          </p:cNvSpPr>
          <p:nvPr/>
        </p:nvSpPr>
        <p:spPr bwMode="auto">
          <a:xfrm>
            <a:off x="6266780" y="1633224"/>
            <a:ext cx="457200" cy="0"/>
          </a:xfrm>
          <a:prstGeom prst="line">
            <a:avLst/>
          </a:prstGeom>
          <a:noFill/>
          <a:ln w="50800">
            <a:solidFill>
              <a:srgbClr val="F6BF69"/>
            </a:solidFill>
            <a:round/>
            <a:headEnd/>
            <a:tailEnd/>
          </a:ln>
        </p:spPr>
        <p:txBody>
          <a:bodyPr wrap="none" anchor="ctr"/>
          <a:lstStyle/>
          <a:p>
            <a:endParaRPr lang="zh-CN" altLang="en-US">
              <a:latin typeface="微软雅黑" panose="020B0503020204020204" pitchFamily="34" charset="-122"/>
            </a:endParaRPr>
          </a:p>
        </p:txBody>
      </p:sp>
      <p:sp>
        <p:nvSpPr>
          <p:cNvPr id="14373" name="Line 51"/>
          <p:cNvSpPr>
            <a:spLocks noChangeShapeType="1"/>
          </p:cNvSpPr>
          <p:nvPr/>
        </p:nvSpPr>
        <p:spPr bwMode="auto">
          <a:xfrm>
            <a:off x="6787480" y="1633224"/>
            <a:ext cx="571500" cy="0"/>
          </a:xfrm>
          <a:prstGeom prst="line">
            <a:avLst/>
          </a:prstGeom>
          <a:noFill/>
          <a:ln w="50800">
            <a:solidFill>
              <a:srgbClr val="A2C1FE"/>
            </a:solidFill>
            <a:round/>
            <a:headEnd/>
            <a:tailEnd/>
          </a:ln>
        </p:spPr>
        <p:txBody>
          <a:bodyPr wrap="none" anchor="ctr"/>
          <a:lstStyle/>
          <a:p>
            <a:endParaRPr lang="zh-CN" altLang="en-US">
              <a:latin typeface="微软雅黑" panose="020B0503020204020204" pitchFamily="34" charset="-122"/>
            </a:endParaRPr>
          </a:p>
        </p:txBody>
      </p:sp>
      <p:sp>
        <p:nvSpPr>
          <p:cNvPr id="14374" name="Line 52"/>
          <p:cNvSpPr>
            <a:spLocks noChangeShapeType="1"/>
          </p:cNvSpPr>
          <p:nvPr/>
        </p:nvSpPr>
        <p:spPr bwMode="auto">
          <a:xfrm>
            <a:off x="7422480" y="1633224"/>
            <a:ext cx="342900" cy="0"/>
          </a:xfrm>
          <a:prstGeom prst="line">
            <a:avLst/>
          </a:prstGeom>
          <a:noFill/>
          <a:ln w="50800">
            <a:solidFill>
              <a:srgbClr val="FF3300"/>
            </a:solidFill>
            <a:round/>
            <a:headEnd/>
            <a:tailEnd/>
          </a:ln>
        </p:spPr>
        <p:txBody>
          <a:bodyPr wrap="none" anchor="ctr"/>
          <a:lstStyle/>
          <a:p>
            <a:endParaRPr lang="zh-CN" altLang="en-US">
              <a:latin typeface="微软雅黑" panose="020B0503020204020204" pitchFamily="34" charset="-122"/>
            </a:endParaRPr>
          </a:p>
        </p:txBody>
      </p:sp>
      <p:sp>
        <p:nvSpPr>
          <p:cNvPr id="14375" name="Rectangle 53"/>
          <p:cNvSpPr>
            <a:spLocks noChangeArrowheads="1"/>
          </p:cNvSpPr>
          <p:nvPr/>
        </p:nvSpPr>
        <p:spPr bwMode="auto">
          <a:xfrm>
            <a:off x="67974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40</a:t>
            </a:r>
          </a:p>
        </p:txBody>
      </p:sp>
      <p:sp>
        <p:nvSpPr>
          <p:cNvPr id="14376" name="Rectangle 54"/>
          <p:cNvSpPr>
            <a:spLocks noChangeArrowheads="1"/>
          </p:cNvSpPr>
          <p:nvPr/>
        </p:nvSpPr>
        <p:spPr bwMode="auto">
          <a:xfrm>
            <a:off x="73181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20</a:t>
            </a:r>
          </a:p>
        </p:txBody>
      </p:sp>
      <p:sp>
        <p:nvSpPr>
          <p:cNvPr id="14377" name="Line 55"/>
          <p:cNvSpPr>
            <a:spLocks noChangeShapeType="1"/>
          </p:cNvSpPr>
          <p:nvPr/>
        </p:nvSpPr>
        <p:spPr bwMode="auto">
          <a:xfrm>
            <a:off x="67620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78" name="Line 56"/>
          <p:cNvSpPr>
            <a:spLocks noChangeShapeType="1"/>
          </p:cNvSpPr>
          <p:nvPr/>
        </p:nvSpPr>
        <p:spPr bwMode="auto">
          <a:xfrm>
            <a:off x="73970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79" name="Line 57"/>
          <p:cNvSpPr>
            <a:spLocks noChangeShapeType="1"/>
          </p:cNvSpPr>
          <p:nvPr/>
        </p:nvSpPr>
        <p:spPr bwMode="auto">
          <a:xfrm>
            <a:off x="78034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grpSp>
        <p:nvGrpSpPr>
          <p:cNvPr id="14380" name="Group 58"/>
          <p:cNvGrpSpPr>
            <a:grpSpLocks/>
          </p:cNvGrpSpPr>
          <p:nvPr/>
        </p:nvGrpSpPr>
        <p:grpSpPr bwMode="auto">
          <a:xfrm>
            <a:off x="1523330" y="2103124"/>
            <a:ext cx="1535112" cy="711200"/>
            <a:chOff x="940" y="1556"/>
            <a:chExt cx="967" cy="448"/>
          </a:xfrm>
        </p:grpSpPr>
        <p:grpSp>
          <p:nvGrpSpPr>
            <p:cNvPr id="14449" name="Group 59"/>
            <p:cNvGrpSpPr>
              <a:grpSpLocks/>
            </p:cNvGrpSpPr>
            <p:nvPr/>
          </p:nvGrpSpPr>
          <p:grpSpPr bwMode="auto">
            <a:xfrm>
              <a:off x="940" y="1556"/>
              <a:ext cx="305" cy="448"/>
              <a:chOff x="940" y="1556"/>
              <a:chExt cx="305" cy="448"/>
            </a:xfrm>
          </p:grpSpPr>
          <p:grpSp>
            <p:nvGrpSpPr>
              <p:cNvPr id="14463" name="Group 60"/>
              <p:cNvGrpSpPr>
                <a:grpSpLocks/>
              </p:cNvGrpSpPr>
              <p:nvPr/>
            </p:nvGrpSpPr>
            <p:grpSpPr bwMode="auto">
              <a:xfrm>
                <a:off x="940" y="1556"/>
                <a:ext cx="305" cy="448"/>
                <a:chOff x="940" y="1556"/>
                <a:chExt cx="305" cy="448"/>
              </a:xfrm>
            </p:grpSpPr>
            <p:sp>
              <p:nvSpPr>
                <p:cNvPr id="14465" name="AutoShape 61"/>
                <p:cNvSpPr>
                  <a:spLocks noChangeArrowheads="1"/>
                </p:cNvSpPr>
                <p:nvPr/>
              </p:nvSpPr>
              <p:spPr bwMode="auto">
                <a:xfrm>
                  <a:off x="940" y="162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66" name="AutoShape 62"/>
                <p:cNvSpPr>
                  <a:spLocks noChangeArrowheads="1"/>
                </p:cNvSpPr>
                <p:nvPr/>
              </p:nvSpPr>
              <p:spPr bwMode="auto">
                <a:xfrm>
                  <a:off x="1010" y="1556"/>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64" name="AutoShape 63"/>
              <p:cNvSpPr>
                <a:spLocks noChangeArrowheads="1"/>
              </p:cNvSpPr>
              <p:nvPr/>
            </p:nvSpPr>
            <p:spPr bwMode="auto">
              <a:xfrm>
                <a:off x="1002" y="166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ea typeface="宋体" pitchFamily="2" charset="-122"/>
                </a:endParaRPr>
              </a:p>
            </p:txBody>
          </p:sp>
        </p:grpSp>
        <p:grpSp>
          <p:nvGrpSpPr>
            <p:cNvPr id="14450" name="Group 64"/>
            <p:cNvGrpSpPr>
              <a:grpSpLocks/>
            </p:cNvGrpSpPr>
            <p:nvPr/>
          </p:nvGrpSpPr>
          <p:grpSpPr bwMode="auto">
            <a:xfrm>
              <a:off x="1241" y="1556"/>
              <a:ext cx="378" cy="448"/>
              <a:chOff x="1241" y="1556"/>
              <a:chExt cx="378" cy="448"/>
            </a:xfrm>
          </p:grpSpPr>
          <p:grpSp>
            <p:nvGrpSpPr>
              <p:cNvPr id="14458" name="Group 65"/>
              <p:cNvGrpSpPr>
                <a:grpSpLocks/>
              </p:cNvGrpSpPr>
              <p:nvPr/>
            </p:nvGrpSpPr>
            <p:grpSpPr bwMode="auto">
              <a:xfrm>
                <a:off x="1241" y="1556"/>
                <a:ext cx="378" cy="448"/>
                <a:chOff x="1241" y="1556"/>
                <a:chExt cx="378" cy="448"/>
              </a:xfrm>
            </p:grpSpPr>
            <p:sp>
              <p:nvSpPr>
                <p:cNvPr id="14461" name="AutoShape 66"/>
                <p:cNvSpPr>
                  <a:spLocks noChangeArrowheads="1"/>
                </p:cNvSpPr>
                <p:nvPr/>
              </p:nvSpPr>
              <p:spPr bwMode="auto">
                <a:xfrm>
                  <a:off x="1241" y="162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62" name="AutoShape 67"/>
                <p:cNvSpPr>
                  <a:spLocks noChangeArrowheads="1"/>
                </p:cNvSpPr>
                <p:nvPr/>
              </p:nvSpPr>
              <p:spPr bwMode="auto">
                <a:xfrm>
                  <a:off x="1327" y="1556"/>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59" name="Oval 68"/>
              <p:cNvSpPr>
                <a:spLocks noChangeArrowheads="1"/>
              </p:cNvSpPr>
              <p:nvPr/>
            </p:nvSpPr>
            <p:spPr bwMode="auto">
              <a:xfrm>
                <a:off x="1356" y="1592"/>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ea typeface="宋体" pitchFamily="2" charset="-122"/>
                </a:endParaRPr>
              </a:p>
            </p:txBody>
          </p:sp>
          <p:sp>
            <p:nvSpPr>
              <p:cNvPr id="14460" name="AutoShape 69"/>
              <p:cNvSpPr>
                <a:spLocks noChangeArrowheads="1"/>
              </p:cNvSpPr>
              <p:nvPr/>
            </p:nvSpPr>
            <p:spPr bwMode="auto">
              <a:xfrm>
                <a:off x="1288" y="180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51" name="Freeform 70"/>
            <p:cNvSpPr>
              <a:spLocks/>
            </p:cNvSpPr>
            <p:nvPr/>
          </p:nvSpPr>
          <p:spPr bwMode="auto">
            <a:xfrm>
              <a:off x="1805" y="178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4452" name="Rectangle 71"/>
            <p:cNvSpPr>
              <a:spLocks noChangeArrowheads="1"/>
            </p:cNvSpPr>
            <p:nvPr/>
          </p:nvSpPr>
          <p:spPr bwMode="auto">
            <a:xfrm>
              <a:off x="1801" y="1785"/>
              <a:ext cx="106"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53" name="Rectangle 72"/>
            <p:cNvSpPr>
              <a:spLocks noChangeArrowheads="1"/>
            </p:cNvSpPr>
            <p:nvPr/>
          </p:nvSpPr>
          <p:spPr bwMode="auto">
            <a:xfrm>
              <a:off x="1808" y="1866"/>
              <a:ext cx="82"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54" name="Rectangle 73"/>
            <p:cNvSpPr>
              <a:spLocks noChangeArrowheads="1"/>
            </p:cNvSpPr>
            <p:nvPr/>
          </p:nvSpPr>
          <p:spPr bwMode="auto">
            <a:xfrm>
              <a:off x="1625" y="1866"/>
              <a:ext cx="103" cy="11"/>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grpSp>
          <p:nvGrpSpPr>
            <p:cNvPr id="14455" name="Group 74"/>
            <p:cNvGrpSpPr>
              <a:grpSpLocks/>
            </p:cNvGrpSpPr>
            <p:nvPr/>
          </p:nvGrpSpPr>
          <p:grpSpPr bwMode="auto">
            <a:xfrm>
              <a:off x="1623" y="1613"/>
              <a:ext cx="194" cy="364"/>
              <a:chOff x="1623" y="1613"/>
              <a:chExt cx="194" cy="364"/>
            </a:xfrm>
          </p:grpSpPr>
          <p:sp>
            <p:nvSpPr>
              <p:cNvPr id="14456" name="Oval 75"/>
              <p:cNvSpPr>
                <a:spLocks noChangeArrowheads="1"/>
              </p:cNvSpPr>
              <p:nvPr/>
            </p:nvSpPr>
            <p:spPr bwMode="auto">
              <a:xfrm>
                <a:off x="1699" y="1613"/>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ea typeface="宋体" pitchFamily="2" charset="-122"/>
                </a:endParaRPr>
              </a:p>
            </p:txBody>
          </p:sp>
          <p:sp>
            <p:nvSpPr>
              <p:cNvPr id="14457" name="Freeform 76"/>
              <p:cNvSpPr>
                <a:spLocks/>
              </p:cNvSpPr>
              <p:nvPr/>
            </p:nvSpPr>
            <p:spPr bwMode="auto">
              <a:xfrm>
                <a:off x="1623" y="168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sp>
        <p:nvSpPr>
          <p:cNvPr id="14381" name="Rectangle 77"/>
          <p:cNvSpPr>
            <a:spLocks noChangeArrowheads="1"/>
          </p:cNvSpPr>
          <p:nvPr/>
        </p:nvSpPr>
        <p:spPr bwMode="auto">
          <a:xfrm>
            <a:off x="1147092" y="1025212"/>
            <a:ext cx="981039" cy="459100"/>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anose="020B0503020204020204" pitchFamily="34" charset="-122"/>
              </a:rPr>
              <a:t>6 PM</a:t>
            </a:r>
          </a:p>
        </p:txBody>
      </p:sp>
      <p:sp>
        <p:nvSpPr>
          <p:cNvPr id="14382" name="Line 78"/>
          <p:cNvSpPr>
            <a:spLocks noChangeShapeType="1"/>
          </p:cNvSpPr>
          <p:nvPr/>
        </p:nvSpPr>
        <p:spPr bwMode="auto">
          <a:xfrm>
            <a:off x="1510630" y="1495112"/>
            <a:ext cx="6324600" cy="0"/>
          </a:xfrm>
          <a:prstGeom prst="line">
            <a:avLst/>
          </a:prstGeom>
          <a:noFill/>
          <a:ln w="12700">
            <a:solidFill>
              <a:schemeClr val="tx1"/>
            </a:solidFill>
            <a:round/>
            <a:headEnd/>
            <a:tailEnd type="triangle" w="med" len="med"/>
          </a:ln>
        </p:spPr>
        <p:txBody>
          <a:bodyPr wrap="none" anchor="ctr"/>
          <a:lstStyle/>
          <a:p>
            <a:endParaRPr lang="zh-CN" altLang="en-US">
              <a:latin typeface="微软雅黑" panose="020B0503020204020204" pitchFamily="34" charset="-122"/>
            </a:endParaRPr>
          </a:p>
        </p:txBody>
      </p:sp>
      <p:sp>
        <p:nvSpPr>
          <p:cNvPr id="14383" name="Line 79"/>
          <p:cNvSpPr>
            <a:spLocks noChangeShapeType="1"/>
          </p:cNvSpPr>
          <p:nvPr/>
        </p:nvSpPr>
        <p:spPr bwMode="auto">
          <a:xfrm>
            <a:off x="1504280" y="1361762"/>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84" name="Rectangle 80"/>
          <p:cNvSpPr>
            <a:spLocks noChangeArrowheads="1"/>
          </p:cNvSpPr>
          <p:nvPr/>
        </p:nvSpPr>
        <p:spPr bwMode="auto">
          <a:xfrm>
            <a:off x="2378992" y="1037912"/>
            <a:ext cx="371898" cy="459100"/>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anose="020B0503020204020204" pitchFamily="34" charset="-122"/>
              </a:rPr>
              <a:t>7</a:t>
            </a:r>
          </a:p>
        </p:txBody>
      </p:sp>
      <p:sp>
        <p:nvSpPr>
          <p:cNvPr id="14385" name="Rectangle 81"/>
          <p:cNvSpPr>
            <a:spLocks noChangeArrowheads="1"/>
          </p:cNvSpPr>
          <p:nvPr/>
        </p:nvSpPr>
        <p:spPr bwMode="auto">
          <a:xfrm>
            <a:off x="3445792" y="1037912"/>
            <a:ext cx="371898" cy="459100"/>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anose="020B0503020204020204" pitchFamily="34" charset="-122"/>
              </a:rPr>
              <a:t>8</a:t>
            </a:r>
          </a:p>
        </p:txBody>
      </p:sp>
      <p:sp>
        <p:nvSpPr>
          <p:cNvPr id="14386" name="Rectangle 82"/>
          <p:cNvSpPr>
            <a:spLocks noChangeArrowheads="1"/>
          </p:cNvSpPr>
          <p:nvPr/>
        </p:nvSpPr>
        <p:spPr bwMode="auto">
          <a:xfrm>
            <a:off x="4461792" y="1037912"/>
            <a:ext cx="371898" cy="459100"/>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anose="020B0503020204020204" pitchFamily="34" charset="-122"/>
              </a:rPr>
              <a:t>9</a:t>
            </a:r>
          </a:p>
        </p:txBody>
      </p:sp>
      <p:sp>
        <p:nvSpPr>
          <p:cNvPr id="14387" name="Rectangle 83"/>
          <p:cNvSpPr>
            <a:spLocks noChangeArrowheads="1"/>
          </p:cNvSpPr>
          <p:nvPr/>
        </p:nvSpPr>
        <p:spPr bwMode="auto">
          <a:xfrm>
            <a:off x="5401592" y="1050612"/>
            <a:ext cx="561052" cy="459100"/>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anose="020B0503020204020204" pitchFamily="34" charset="-122"/>
              </a:rPr>
              <a:t>10</a:t>
            </a:r>
          </a:p>
        </p:txBody>
      </p:sp>
      <p:sp>
        <p:nvSpPr>
          <p:cNvPr id="14388" name="Rectangle 84"/>
          <p:cNvSpPr>
            <a:spLocks noChangeArrowheads="1"/>
          </p:cNvSpPr>
          <p:nvPr/>
        </p:nvSpPr>
        <p:spPr bwMode="auto">
          <a:xfrm>
            <a:off x="6493792" y="1037912"/>
            <a:ext cx="561052" cy="459100"/>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anose="020B0503020204020204" pitchFamily="34" charset="-122"/>
              </a:rPr>
              <a:t>11</a:t>
            </a:r>
          </a:p>
        </p:txBody>
      </p:sp>
      <p:sp>
        <p:nvSpPr>
          <p:cNvPr id="14389" name="Rectangle 85"/>
          <p:cNvSpPr>
            <a:spLocks noChangeArrowheads="1"/>
          </p:cNvSpPr>
          <p:nvPr/>
        </p:nvSpPr>
        <p:spPr bwMode="auto">
          <a:xfrm>
            <a:off x="7082871" y="1025212"/>
            <a:ext cx="1617431"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Midnight</a:t>
            </a:r>
          </a:p>
        </p:txBody>
      </p:sp>
      <p:grpSp>
        <p:nvGrpSpPr>
          <p:cNvPr id="14390" name="Group 86"/>
          <p:cNvGrpSpPr>
            <a:grpSpLocks/>
          </p:cNvGrpSpPr>
          <p:nvPr/>
        </p:nvGrpSpPr>
        <p:grpSpPr bwMode="auto">
          <a:xfrm>
            <a:off x="3047330" y="2839724"/>
            <a:ext cx="1535112" cy="711200"/>
            <a:chOff x="1900" y="2020"/>
            <a:chExt cx="967" cy="448"/>
          </a:xfrm>
        </p:grpSpPr>
        <p:grpSp>
          <p:nvGrpSpPr>
            <p:cNvPr id="14431" name="Group 87"/>
            <p:cNvGrpSpPr>
              <a:grpSpLocks/>
            </p:cNvGrpSpPr>
            <p:nvPr/>
          </p:nvGrpSpPr>
          <p:grpSpPr bwMode="auto">
            <a:xfrm>
              <a:off x="1900" y="2020"/>
              <a:ext cx="305" cy="448"/>
              <a:chOff x="1900" y="2020"/>
              <a:chExt cx="305" cy="448"/>
            </a:xfrm>
          </p:grpSpPr>
          <p:grpSp>
            <p:nvGrpSpPr>
              <p:cNvPr id="14445" name="Group 88"/>
              <p:cNvGrpSpPr>
                <a:grpSpLocks/>
              </p:cNvGrpSpPr>
              <p:nvPr/>
            </p:nvGrpSpPr>
            <p:grpSpPr bwMode="auto">
              <a:xfrm>
                <a:off x="1900" y="2020"/>
                <a:ext cx="305" cy="448"/>
                <a:chOff x="1900" y="2020"/>
                <a:chExt cx="305" cy="448"/>
              </a:xfrm>
            </p:grpSpPr>
            <p:sp>
              <p:nvSpPr>
                <p:cNvPr id="14447" name="AutoShape 89"/>
                <p:cNvSpPr>
                  <a:spLocks noChangeArrowheads="1"/>
                </p:cNvSpPr>
                <p:nvPr/>
              </p:nvSpPr>
              <p:spPr bwMode="auto">
                <a:xfrm>
                  <a:off x="1900" y="2091"/>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48" name="AutoShape 90"/>
                <p:cNvSpPr>
                  <a:spLocks noChangeArrowheads="1"/>
                </p:cNvSpPr>
                <p:nvPr/>
              </p:nvSpPr>
              <p:spPr bwMode="auto">
                <a:xfrm>
                  <a:off x="1970" y="2020"/>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46" name="AutoShape 91"/>
              <p:cNvSpPr>
                <a:spLocks noChangeArrowheads="1"/>
              </p:cNvSpPr>
              <p:nvPr/>
            </p:nvSpPr>
            <p:spPr bwMode="auto">
              <a:xfrm>
                <a:off x="1962" y="2124"/>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ea typeface="宋体" pitchFamily="2" charset="-122"/>
                </a:endParaRPr>
              </a:p>
            </p:txBody>
          </p:sp>
        </p:grpSp>
        <p:grpSp>
          <p:nvGrpSpPr>
            <p:cNvPr id="14432" name="Group 92"/>
            <p:cNvGrpSpPr>
              <a:grpSpLocks/>
            </p:cNvGrpSpPr>
            <p:nvPr/>
          </p:nvGrpSpPr>
          <p:grpSpPr bwMode="auto">
            <a:xfrm>
              <a:off x="2201" y="2020"/>
              <a:ext cx="378" cy="448"/>
              <a:chOff x="2201" y="2020"/>
              <a:chExt cx="378" cy="448"/>
            </a:xfrm>
          </p:grpSpPr>
          <p:grpSp>
            <p:nvGrpSpPr>
              <p:cNvPr id="14440" name="Group 93"/>
              <p:cNvGrpSpPr>
                <a:grpSpLocks/>
              </p:cNvGrpSpPr>
              <p:nvPr/>
            </p:nvGrpSpPr>
            <p:grpSpPr bwMode="auto">
              <a:xfrm>
                <a:off x="2201" y="2020"/>
                <a:ext cx="378" cy="448"/>
                <a:chOff x="2201" y="2020"/>
                <a:chExt cx="378" cy="448"/>
              </a:xfrm>
            </p:grpSpPr>
            <p:sp>
              <p:nvSpPr>
                <p:cNvPr id="14443" name="AutoShape 94"/>
                <p:cNvSpPr>
                  <a:spLocks noChangeArrowheads="1"/>
                </p:cNvSpPr>
                <p:nvPr/>
              </p:nvSpPr>
              <p:spPr bwMode="auto">
                <a:xfrm>
                  <a:off x="2201" y="2091"/>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44" name="AutoShape 95"/>
                <p:cNvSpPr>
                  <a:spLocks noChangeArrowheads="1"/>
                </p:cNvSpPr>
                <p:nvPr/>
              </p:nvSpPr>
              <p:spPr bwMode="auto">
                <a:xfrm>
                  <a:off x="2287" y="2020"/>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41" name="Oval 96"/>
              <p:cNvSpPr>
                <a:spLocks noChangeArrowheads="1"/>
              </p:cNvSpPr>
              <p:nvPr/>
            </p:nvSpPr>
            <p:spPr bwMode="auto">
              <a:xfrm>
                <a:off x="2316" y="2056"/>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ea typeface="宋体" pitchFamily="2" charset="-122"/>
                </a:endParaRPr>
              </a:p>
            </p:txBody>
          </p:sp>
          <p:sp>
            <p:nvSpPr>
              <p:cNvPr id="14442" name="AutoShape 97"/>
              <p:cNvSpPr>
                <a:spLocks noChangeArrowheads="1"/>
              </p:cNvSpPr>
              <p:nvPr/>
            </p:nvSpPr>
            <p:spPr bwMode="auto">
              <a:xfrm>
                <a:off x="2248" y="2266"/>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33" name="Freeform 98"/>
            <p:cNvSpPr>
              <a:spLocks/>
            </p:cNvSpPr>
            <p:nvPr/>
          </p:nvSpPr>
          <p:spPr bwMode="auto">
            <a:xfrm>
              <a:off x="2765" y="224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4434" name="Rectangle 99"/>
            <p:cNvSpPr>
              <a:spLocks noChangeArrowheads="1"/>
            </p:cNvSpPr>
            <p:nvPr/>
          </p:nvSpPr>
          <p:spPr bwMode="auto">
            <a:xfrm>
              <a:off x="2761" y="2249"/>
              <a:ext cx="106"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35" name="Rectangle 100"/>
            <p:cNvSpPr>
              <a:spLocks noChangeArrowheads="1"/>
            </p:cNvSpPr>
            <p:nvPr/>
          </p:nvSpPr>
          <p:spPr bwMode="auto">
            <a:xfrm>
              <a:off x="2768" y="2330"/>
              <a:ext cx="82"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36" name="Rectangle 101"/>
            <p:cNvSpPr>
              <a:spLocks noChangeArrowheads="1"/>
            </p:cNvSpPr>
            <p:nvPr/>
          </p:nvSpPr>
          <p:spPr bwMode="auto">
            <a:xfrm>
              <a:off x="2585" y="2330"/>
              <a:ext cx="103" cy="11"/>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grpSp>
          <p:nvGrpSpPr>
            <p:cNvPr id="14437" name="Group 102"/>
            <p:cNvGrpSpPr>
              <a:grpSpLocks/>
            </p:cNvGrpSpPr>
            <p:nvPr/>
          </p:nvGrpSpPr>
          <p:grpSpPr bwMode="auto">
            <a:xfrm>
              <a:off x="2583" y="2077"/>
              <a:ext cx="194" cy="364"/>
              <a:chOff x="2583" y="2077"/>
              <a:chExt cx="194" cy="364"/>
            </a:xfrm>
          </p:grpSpPr>
          <p:sp>
            <p:nvSpPr>
              <p:cNvPr id="14438" name="Oval 103"/>
              <p:cNvSpPr>
                <a:spLocks noChangeArrowheads="1"/>
              </p:cNvSpPr>
              <p:nvPr/>
            </p:nvSpPr>
            <p:spPr bwMode="auto">
              <a:xfrm>
                <a:off x="2659" y="2077"/>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ea typeface="宋体" pitchFamily="2" charset="-122"/>
                </a:endParaRPr>
              </a:p>
            </p:txBody>
          </p:sp>
          <p:sp>
            <p:nvSpPr>
              <p:cNvPr id="14439" name="Freeform 104"/>
              <p:cNvSpPr>
                <a:spLocks/>
              </p:cNvSpPr>
              <p:nvPr/>
            </p:nvSpPr>
            <p:spPr bwMode="auto">
              <a:xfrm>
                <a:off x="2583" y="214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4391" name="Group 105"/>
          <p:cNvGrpSpPr>
            <a:grpSpLocks/>
          </p:cNvGrpSpPr>
          <p:nvPr/>
        </p:nvGrpSpPr>
        <p:grpSpPr bwMode="auto">
          <a:xfrm>
            <a:off x="4495130" y="3550924"/>
            <a:ext cx="1535112" cy="711200"/>
            <a:chOff x="2812" y="2468"/>
            <a:chExt cx="967" cy="448"/>
          </a:xfrm>
        </p:grpSpPr>
        <p:grpSp>
          <p:nvGrpSpPr>
            <p:cNvPr id="14413" name="Group 106"/>
            <p:cNvGrpSpPr>
              <a:grpSpLocks/>
            </p:cNvGrpSpPr>
            <p:nvPr/>
          </p:nvGrpSpPr>
          <p:grpSpPr bwMode="auto">
            <a:xfrm>
              <a:off x="2812" y="2468"/>
              <a:ext cx="305" cy="448"/>
              <a:chOff x="2812" y="2468"/>
              <a:chExt cx="305" cy="448"/>
            </a:xfrm>
          </p:grpSpPr>
          <p:grpSp>
            <p:nvGrpSpPr>
              <p:cNvPr id="14427" name="Group 107"/>
              <p:cNvGrpSpPr>
                <a:grpSpLocks/>
              </p:cNvGrpSpPr>
              <p:nvPr/>
            </p:nvGrpSpPr>
            <p:grpSpPr bwMode="auto">
              <a:xfrm>
                <a:off x="2812" y="2468"/>
                <a:ext cx="305" cy="448"/>
                <a:chOff x="2812" y="2468"/>
                <a:chExt cx="305" cy="448"/>
              </a:xfrm>
            </p:grpSpPr>
            <p:sp>
              <p:nvSpPr>
                <p:cNvPr id="14429" name="AutoShape 108"/>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30" name="AutoShape 109"/>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28" name="AutoShape 110"/>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ea typeface="宋体" pitchFamily="2" charset="-122"/>
                </a:endParaRPr>
              </a:p>
            </p:txBody>
          </p:sp>
        </p:grpSp>
        <p:grpSp>
          <p:nvGrpSpPr>
            <p:cNvPr id="14414" name="Group 111"/>
            <p:cNvGrpSpPr>
              <a:grpSpLocks/>
            </p:cNvGrpSpPr>
            <p:nvPr/>
          </p:nvGrpSpPr>
          <p:grpSpPr bwMode="auto">
            <a:xfrm>
              <a:off x="3113" y="2468"/>
              <a:ext cx="378" cy="448"/>
              <a:chOff x="3113" y="2468"/>
              <a:chExt cx="378" cy="448"/>
            </a:xfrm>
          </p:grpSpPr>
          <p:grpSp>
            <p:nvGrpSpPr>
              <p:cNvPr id="14422" name="Group 112"/>
              <p:cNvGrpSpPr>
                <a:grpSpLocks/>
              </p:cNvGrpSpPr>
              <p:nvPr/>
            </p:nvGrpSpPr>
            <p:grpSpPr bwMode="auto">
              <a:xfrm>
                <a:off x="3113" y="2468"/>
                <a:ext cx="378" cy="448"/>
                <a:chOff x="3113" y="2468"/>
                <a:chExt cx="378" cy="448"/>
              </a:xfrm>
            </p:grpSpPr>
            <p:sp>
              <p:nvSpPr>
                <p:cNvPr id="14425" name="AutoShape 113"/>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26" name="AutoShape 114"/>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23" name="Oval 115"/>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ea typeface="宋体" pitchFamily="2" charset="-122"/>
                </a:endParaRPr>
              </a:p>
            </p:txBody>
          </p:sp>
          <p:sp>
            <p:nvSpPr>
              <p:cNvPr id="14424" name="AutoShape 116"/>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15" name="Freeform 117"/>
            <p:cNvSpPr>
              <a:spLocks/>
            </p:cNvSpPr>
            <p:nvPr/>
          </p:nvSpPr>
          <p:spPr bwMode="auto">
            <a:xfrm>
              <a:off x="3677" y="269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4416" name="Rectangle 118"/>
            <p:cNvSpPr>
              <a:spLocks noChangeArrowheads="1"/>
            </p:cNvSpPr>
            <p:nvPr/>
          </p:nvSpPr>
          <p:spPr bwMode="auto">
            <a:xfrm>
              <a:off x="3673" y="2697"/>
              <a:ext cx="106"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17" name="Rectangle 119"/>
            <p:cNvSpPr>
              <a:spLocks noChangeArrowheads="1"/>
            </p:cNvSpPr>
            <p:nvPr/>
          </p:nvSpPr>
          <p:spPr bwMode="auto">
            <a:xfrm>
              <a:off x="3680" y="2778"/>
              <a:ext cx="82"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18" name="Rectangle 120"/>
            <p:cNvSpPr>
              <a:spLocks noChangeArrowheads="1"/>
            </p:cNvSpPr>
            <p:nvPr/>
          </p:nvSpPr>
          <p:spPr bwMode="auto">
            <a:xfrm>
              <a:off x="3497" y="2778"/>
              <a:ext cx="103" cy="11"/>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grpSp>
          <p:nvGrpSpPr>
            <p:cNvPr id="14419" name="Group 121"/>
            <p:cNvGrpSpPr>
              <a:grpSpLocks/>
            </p:cNvGrpSpPr>
            <p:nvPr/>
          </p:nvGrpSpPr>
          <p:grpSpPr bwMode="auto">
            <a:xfrm>
              <a:off x="3495" y="2525"/>
              <a:ext cx="194" cy="364"/>
              <a:chOff x="3495" y="2525"/>
              <a:chExt cx="194" cy="364"/>
            </a:xfrm>
          </p:grpSpPr>
          <p:sp>
            <p:nvSpPr>
              <p:cNvPr id="14420" name="Oval 122"/>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ea typeface="宋体" pitchFamily="2" charset="-122"/>
                </a:endParaRPr>
              </a:p>
            </p:txBody>
          </p:sp>
          <p:sp>
            <p:nvSpPr>
              <p:cNvPr id="14421" name="Freeform 123"/>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4392" name="Group 124"/>
          <p:cNvGrpSpPr>
            <a:grpSpLocks/>
          </p:cNvGrpSpPr>
          <p:nvPr/>
        </p:nvGrpSpPr>
        <p:grpSpPr bwMode="auto">
          <a:xfrm>
            <a:off x="6146130" y="4338324"/>
            <a:ext cx="1535112" cy="711200"/>
            <a:chOff x="3852" y="2964"/>
            <a:chExt cx="967" cy="448"/>
          </a:xfrm>
        </p:grpSpPr>
        <p:grpSp>
          <p:nvGrpSpPr>
            <p:cNvPr id="14395" name="Group 125"/>
            <p:cNvGrpSpPr>
              <a:grpSpLocks/>
            </p:cNvGrpSpPr>
            <p:nvPr/>
          </p:nvGrpSpPr>
          <p:grpSpPr bwMode="auto">
            <a:xfrm>
              <a:off x="3852" y="2964"/>
              <a:ext cx="305" cy="448"/>
              <a:chOff x="3852" y="2964"/>
              <a:chExt cx="305" cy="448"/>
            </a:xfrm>
          </p:grpSpPr>
          <p:grpSp>
            <p:nvGrpSpPr>
              <p:cNvPr id="14409" name="Group 126"/>
              <p:cNvGrpSpPr>
                <a:grpSpLocks/>
              </p:cNvGrpSpPr>
              <p:nvPr/>
            </p:nvGrpSpPr>
            <p:grpSpPr bwMode="auto">
              <a:xfrm>
                <a:off x="3852" y="2964"/>
                <a:ext cx="305" cy="448"/>
                <a:chOff x="3852" y="2964"/>
                <a:chExt cx="305" cy="448"/>
              </a:xfrm>
            </p:grpSpPr>
            <p:sp>
              <p:nvSpPr>
                <p:cNvPr id="14411" name="AutoShape 127"/>
                <p:cNvSpPr>
                  <a:spLocks noChangeArrowheads="1"/>
                </p:cNvSpPr>
                <p:nvPr/>
              </p:nvSpPr>
              <p:spPr bwMode="auto">
                <a:xfrm>
                  <a:off x="3852" y="303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12" name="AutoShape 128"/>
                <p:cNvSpPr>
                  <a:spLocks noChangeArrowheads="1"/>
                </p:cNvSpPr>
                <p:nvPr/>
              </p:nvSpPr>
              <p:spPr bwMode="auto">
                <a:xfrm>
                  <a:off x="3922" y="2964"/>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10" name="AutoShape 129"/>
              <p:cNvSpPr>
                <a:spLocks noChangeArrowheads="1"/>
              </p:cNvSpPr>
              <p:nvPr/>
            </p:nvSpPr>
            <p:spPr bwMode="auto">
              <a:xfrm>
                <a:off x="3914" y="306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ea typeface="宋体" pitchFamily="2" charset="-122"/>
                </a:endParaRPr>
              </a:p>
            </p:txBody>
          </p:sp>
        </p:grpSp>
        <p:grpSp>
          <p:nvGrpSpPr>
            <p:cNvPr id="14396" name="Group 130"/>
            <p:cNvGrpSpPr>
              <a:grpSpLocks/>
            </p:cNvGrpSpPr>
            <p:nvPr/>
          </p:nvGrpSpPr>
          <p:grpSpPr bwMode="auto">
            <a:xfrm>
              <a:off x="4153" y="2964"/>
              <a:ext cx="378" cy="448"/>
              <a:chOff x="4153" y="2964"/>
              <a:chExt cx="378" cy="448"/>
            </a:xfrm>
          </p:grpSpPr>
          <p:grpSp>
            <p:nvGrpSpPr>
              <p:cNvPr id="14404" name="Group 131"/>
              <p:cNvGrpSpPr>
                <a:grpSpLocks/>
              </p:cNvGrpSpPr>
              <p:nvPr/>
            </p:nvGrpSpPr>
            <p:grpSpPr bwMode="auto">
              <a:xfrm>
                <a:off x="4153" y="2964"/>
                <a:ext cx="378" cy="448"/>
                <a:chOff x="4153" y="2964"/>
                <a:chExt cx="378" cy="448"/>
              </a:xfrm>
            </p:grpSpPr>
            <p:sp>
              <p:nvSpPr>
                <p:cNvPr id="14407" name="AutoShape 132"/>
                <p:cNvSpPr>
                  <a:spLocks noChangeArrowheads="1"/>
                </p:cNvSpPr>
                <p:nvPr/>
              </p:nvSpPr>
              <p:spPr bwMode="auto">
                <a:xfrm>
                  <a:off x="4153" y="303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08" name="AutoShape 133"/>
                <p:cNvSpPr>
                  <a:spLocks noChangeArrowheads="1"/>
                </p:cNvSpPr>
                <p:nvPr/>
              </p:nvSpPr>
              <p:spPr bwMode="auto">
                <a:xfrm>
                  <a:off x="4239" y="2964"/>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05" name="Oval 134"/>
              <p:cNvSpPr>
                <a:spLocks noChangeArrowheads="1"/>
              </p:cNvSpPr>
              <p:nvPr/>
            </p:nvSpPr>
            <p:spPr bwMode="auto">
              <a:xfrm>
                <a:off x="4268" y="3000"/>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ea typeface="宋体" pitchFamily="2" charset="-122"/>
                </a:endParaRPr>
              </a:p>
            </p:txBody>
          </p:sp>
          <p:sp>
            <p:nvSpPr>
              <p:cNvPr id="14406" name="AutoShape 135"/>
              <p:cNvSpPr>
                <a:spLocks noChangeArrowheads="1"/>
              </p:cNvSpPr>
              <p:nvPr/>
            </p:nvSpPr>
            <p:spPr bwMode="auto">
              <a:xfrm>
                <a:off x="4200" y="321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397" name="Freeform 136"/>
            <p:cNvSpPr>
              <a:spLocks/>
            </p:cNvSpPr>
            <p:nvPr/>
          </p:nvSpPr>
          <p:spPr bwMode="auto">
            <a:xfrm>
              <a:off x="4717" y="319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4398" name="Rectangle 137"/>
            <p:cNvSpPr>
              <a:spLocks noChangeArrowheads="1"/>
            </p:cNvSpPr>
            <p:nvPr/>
          </p:nvSpPr>
          <p:spPr bwMode="auto">
            <a:xfrm>
              <a:off x="4713" y="3193"/>
              <a:ext cx="106"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399" name="Rectangle 138"/>
            <p:cNvSpPr>
              <a:spLocks noChangeArrowheads="1"/>
            </p:cNvSpPr>
            <p:nvPr/>
          </p:nvSpPr>
          <p:spPr bwMode="auto">
            <a:xfrm>
              <a:off x="4720" y="3274"/>
              <a:ext cx="82"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00" name="Rectangle 139"/>
            <p:cNvSpPr>
              <a:spLocks noChangeArrowheads="1"/>
            </p:cNvSpPr>
            <p:nvPr/>
          </p:nvSpPr>
          <p:spPr bwMode="auto">
            <a:xfrm>
              <a:off x="4537" y="3274"/>
              <a:ext cx="103" cy="11"/>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grpSp>
          <p:nvGrpSpPr>
            <p:cNvPr id="14401" name="Group 140"/>
            <p:cNvGrpSpPr>
              <a:grpSpLocks/>
            </p:cNvGrpSpPr>
            <p:nvPr/>
          </p:nvGrpSpPr>
          <p:grpSpPr bwMode="auto">
            <a:xfrm>
              <a:off x="4535" y="3021"/>
              <a:ext cx="194" cy="364"/>
              <a:chOff x="4535" y="3021"/>
              <a:chExt cx="194" cy="364"/>
            </a:xfrm>
          </p:grpSpPr>
          <p:sp>
            <p:nvSpPr>
              <p:cNvPr id="14402" name="Oval 141"/>
              <p:cNvSpPr>
                <a:spLocks noChangeArrowheads="1"/>
              </p:cNvSpPr>
              <p:nvPr/>
            </p:nvSpPr>
            <p:spPr bwMode="auto">
              <a:xfrm>
                <a:off x="4611" y="3021"/>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ea typeface="宋体" pitchFamily="2" charset="-122"/>
                </a:endParaRPr>
              </a:p>
            </p:txBody>
          </p:sp>
          <p:sp>
            <p:nvSpPr>
              <p:cNvPr id="14403" name="Freeform 142"/>
              <p:cNvSpPr>
                <a:spLocks/>
              </p:cNvSpPr>
              <p:nvPr/>
            </p:nvSpPr>
            <p:spPr bwMode="auto">
              <a:xfrm>
                <a:off x="4535" y="308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sp>
        <p:nvSpPr>
          <p:cNvPr id="14393" name="Rectangle 143"/>
          <p:cNvSpPr>
            <a:spLocks noChangeArrowheads="1"/>
          </p:cNvSpPr>
          <p:nvPr/>
        </p:nvSpPr>
        <p:spPr bwMode="auto">
          <a:xfrm>
            <a:off x="37704" y="2674624"/>
            <a:ext cx="409575" cy="1187450"/>
          </a:xfrm>
          <a:prstGeom prst="rect">
            <a:avLst/>
          </a:prstGeom>
          <a:noFill/>
          <a:ln w="12700">
            <a:noFill/>
            <a:miter lim="800000"/>
            <a:headEnd/>
            <a:tailEnd/>
          </a:ln>
        </p:spPr>
        <p:txBody>
          <a:bodyPr lIns="90488" tIns="44450" rIns="90488" bIns="44450">
            <a:spAutoFit/>
          </a:bodyPr>
          <a:lstStyle/>
          <a:p>
            <a:pPr eaLnBrk="0" hangingPunct="0"/>
            <a:r>
              <a:rPr lang="zh-CN" altLang="en-US" b="1" i="1" dirty="0">
                <a:latin typeface="楷体" panose="02010609060101010101" pitchFamily="49" charset="-122"/>
                <a:ea typeface="楷体" panose="02010609060101010101" pitchFamily="49" charset="-122"/>
              </a:rPr>
              <a:t>任</a:t>
            </a:r>
          </a:p>
          <a:p>
            <a:pPr eaLnBrk="0" hangingPunct="0"/>
            <a:r>
              <a:rPr lang="zh-CN" altLang="en-US" b="1" i="1" dirty="0">
                <a:latin typeface="楷体" panose="02010609060101010101" pitchFamily="49" charset="-122"/>
                <a:ea typeface="楷体" panose="02010609060101010101" pitchFamily="49" charset="-122"/>
              </a:rPr>
              <a:t>务</a:t>
            </a:r>
          </a:p>
          <a:p>
            <a:pPr eaLnBrk="0" hangingPunct="0"/>
            <a:r>
              <a:rPr lang="zh-CN" altLang="en-US" b="1" i="1" dirty="0">
                <a:latin typeface="楷体" panose="02010609060101010101" pitchFamily="49" charset="-122"/>
                <a:ea typeface="楷体" panose="02010609060101010101" pitchFamily="49" charset="-122"/>
              </a:rPr>
              <a:t>顺</a:t>
            </a:r>
          </a:p>
          <a:p>
            <a:pPr eaLnBrk="0" hangingPunct="0"/>
            <a:r>
              <a:rPr lang="zh-CN" altLang="en-US" b="1" i="1" dirty="0">
                <a:latin typeface="楷体" panose="02010609060101010101" pitchFamily="49" charset="-122"/>
                <a:ea typeface="楷体" panose="02010609060101010101" pitchFamily="49" charset="-122"/>
              </a:rPr>
              <a:t>序</a:t>
            </a:r>
          </a:p>
        </p:txBody>
      </p:sp>
      <p:sp>
        <p:nvSpPr>
          <p:cNvPr id="14394" name="Line 144"/>
          <p:cNvSpPr>
            <a:spLocks noChangeShapeType="1"/>
          </p:cNvSpPr>
          <p:nvPr/>
        </p:nvSpPr>
        <p:spPr bwMode="auto">
          <a:xfrm>
            <a:off x="666080" y="1938024"/>
            <a:ext cx="0" cy="30353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 name="标题 3">
            <a:extLst>
              <a:ext uri="{FF2B5EF4-FFF2-40B4-BE49-F238E27FC236}">
                <a16:creationId xmlns:a16="http://schemas.microsoft.com/office/drawing/2014/main" id="{34F5FDC5-7FCB-46CD-938F-91EEFFFF32C5}"/>
              </a:ext>
            </a:extLst>
          </p:cNvPr>
          <p:cNvSpPr>
            <a:spLocks noGrp="1"/>
          </p:cNvSpPr>
          <p:nvPr>
            <p:ph type="title"/>
          </p:nvPr>
        </p:nvSpPr>
        <p:spPr/>
        <p:txBody>
          <a:bodyPr/>
          <a:lstStyle/>
          <a:p>
            <a:r>
              <a:rPr lang="zh-CN" altLang="en-US" dirty="0"/>
              <a:t>串行工作</a:t>
            </a:r>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8</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00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00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00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5" name="Rectangle 5"/>
          <p:cNvSpPr>
            <a:spLocks noGrp="1" noChangeArrowheads="1"/>
          </p:cNvSpPr>
          <p:nvPr>
            <p:ph idx="1"/>
          </p:nvPr>
        </p:nvSpPr>
        <p:spPr>
          <a:xfrm>
            <a:off x="552171" y="5253497"/>
            <a:ext cx="8453456" cy="1604503"/>
          </a:xfrm>
          <a:noFill/>
        </p:spPr>
        <p:txBody>
          <a:bodyPr lIns="90488" tIns="44450" rIns="90488" bIns="44450">
            <a:noAutofit/>
          </a:bodyPr>
          <a:lstStyle/>
          <a:p>
            <a:pPr eaLnBrk="1" hangingPunct="1">
              <a:lnSpc>
                <a:spcPct val="80000"/>
              </a:lnSpc>
              <a:buClr>
                <a:schemeClr val="tx1"/>
              </a:buClr>
            </a:pPr>
            <a:r>
              <a:rPr lang="zh-CN" altLang="en-US" kern="1200" dirty="0"/>
              <a:t>洗衣店用</a:t>
            </a:r>
            <a:r>
              <a:rPr lang="en-US" altLang="zh-CN" kern="1200" dirty="0">
                <a:solidFill>
                  <a:srgbClr val="FF0000"/>
                </a:solidFill>
              </a:rPr>
              <a:t>3.5</a:t>
            </a:r>
            <a:r>
              <a:rPr lang="zh-CN" altLang="en-US" kern="1200" dirty="0">
                <a:solidFill>
                  <a:srgbClr val="FF0000"/>
                </a:solidFill>
              </a:rPr>
              <a:t>小时</a:t>
            </a:r>
            <a:r>
              <a:rPr lang="zh-CN" altLang="en-US" kern="1200" dirty="0"/>
              <a:t>完成了</a:t>
            </a:r>
            <a:r>
              <a:rPr lang="en-US" altLang="zh-CN" kern="1200" dirty="0"/>
              <a:t>4</a:t>
            </a:r>
            <a:r>
              <a:rPr lang="zh-CN" altLang="en-US" kern="1200" dirty="0"/>
              <a:t>个任务（</a:t>
            </a:r>
            <a:r>
              <a:rPr lang="en-US" altLang="zh-CN" kern="1200" dirty="0"/>
              <a:t>1.14t/h</a:t>
            </a:r>
            <a:r>
              <a:rPr lang="zh-CN" altLang="en-US" kern="1200" dirty="0"/>
              <a:t>）；</a:t>
            </a:r>
          </a:p>
          <a:p>
            <a:pPr eaLnBrk="1" hangingPunct="1">
              <a:lnSpc>
                <a:spcPct val="80000"/>
              </a:lnSpc>
              <a:buClr>
                <a:schemeClr val="tx1"/>
              </a:buClr>
            </a:pPr>
            <a:r>
              <a:rPr lang="en-US" altLang="zh-CN" kern="1200" dirty="0"/>
              <a:t>4</a:t>
            </a:r>
            <a:r>
              <a:rPr lang="zh-CN" altLang="en-US" kern="1200" dirty="0"/>
              <a:t>个同学各等待了</a:t>
            </a:r>
            <a:r>
              <a:rPr lang="en-US" altLang="zh-CN" kern="1200" dirty="0"/>
              <a:t>1.5</a:t>
            </a:r>
            <a:r>
              <a:rPr lang="zh-CN" altLang="en-US" kern="1200" dirty="0"/>
              <a:t>小时； </a:t>
            </a:r>
          </a:p>
          <a:p>
            <a:pPr eaLnBrk="1" hangingPunct="1">
              <a:lnSpc>
                <a:spcPct val="80000"/>
              </a:lnSpc>
              <a:buClr>
                <a:schemeClr val="tx1"/>
              </a:buClr>
            </a:pPr>
            <a:r>
              <a:rPr lang="en-US" altLang="zh-CN" kern="1200" dirty="0"/>
              <a:t>Washer</a:t>
            </a:r>
            <a:r>
              <a:rPr lang="zh-CN" altLang="en-US" kern="1200" dirty="0"/>
              <a:t>：</a:t>
            </a:r>
            <a:r>
              <a:rPr lang="en-US" altLang="zh-CN" kern="1200" dirty="0"/>
              <a:t>2</a:t>
            </a:r>
            <a:r>
              <a:rPr lang="zh-CN" altLang="en-US" kern="1200" dirty="0"/>
              <a:t>小时；</a:t>
            </a:r>
            <a:r>
              <a:rPr lang="en-US" altLang="zh-CN" kern="1200" dirty="0"/>
              <a:t>Dryer</a:t>
            </a:r>
            <a:r>
              <a:rPr lang="zh-CN" altLang="en-US" kern="1200" dirty="0"/>
              <a:t>：</a:t>
            </a:r>
            <a:r>
              <a:rPr lang="en-US" altLang="zh-CN" kern="1200" dirty="0"/>
              <a:t>2</a:t>
            </a:r>
            <a:r>
              <a:rPr lang="zh-CN" altLang="en-US" kern="1200" dirty="0"/>
              <a:t>小时</a:t>
            </a:r>
            <a:r>
              <a:rPr lang="en-US" altLang="zh-CN" kern="1200" dirty="0"/>
              <a:t>40</a:t>
            </a:r>
            <a:r>
              <a:rPr lang="zh-CN" altLang="en-US" kern="1200" dirty="0"/>
              <a:t>分；</a:t>
            </a:r>
            <a:r>
              <a:rPr lang="en-US" altLang="zh-CN" kern="1200" dirty="0"/>
              <a:t>Folder</a:t>
            </a:r>
            <a:r>
              <a:rPr lang="zh-CN" altLang="en-US" kern="1200" dirty="0"/>
              <a:t>：</a:t>
            </a:r>
            <a:r>
              <a:rPr lang="en-US" altLang="zh-CN" kern="1200" dirty="0"/>
              <a:t>1</a:t>
            </a:r>
            <a:r>
              <a:rPr lang="zh-CN" altLang="en-US" kern="1200" dirty="0"/>
              <a:t>小时</a:t>
            </a:r>
            <a:r>
              <a:rPr lang="en-US" altLang="zh-CN" kern="1200" dirty="0"/>
              <a:t>20</a:t>
            </a:r>
            <a:r>
              <a:rPr lang="zh-CN" altLang="en-US" kern="1200" dirty="0"/>
              <a:t>分；</a:t>
            </a:r>
          </a:p>
        </p:txBody>
      </p:sp>
      <p:grpSp>
        <p:nvGrpSpPr>
          <p:cNvPr id="15364" name="Group 6"/>
          <p:cNvGrpSpPr>
            <a:grpSpLocks/>
          </p:cNvGrpSpPr>
          <p:nvPr/>
        </p:nvGrpSpPr>
        <p:grpSpPr bwMode="auto">
          <a:xfrm>
            <a:off x="955414" y="2185871"/>
            <a:ext cx="522288" cy="534988"/>
            <a:chOff x="712" y="1908"/>
            <a:chExt cx="329" cy="337"/>
          </a:xfrm>
        </p:grpSpPr>
        <p:sp>
          <p:nvSpPr>
            <p:cNvPr id="15493" name="Freeform 7"/>
            <p:cNvSpPr>
              <a:spLocks/>
            </p:cNvSpPr>
            <p:nvPr/>
          </p:nvSpPr>
          <p:spPr bwMode="auto">
            <a:xfrm>
              <a:off x="712" y="19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5494" name="Rectangle 8"/>
            <p:cNvSpPr>
              <a:spLocks noChangeArrowheads="1"/>
            </p:cNvSpPr>
            <p:nvPr/>
          </p:nvSpPr>
          <p:spPr bwMode="auto">
            <a:xfrm>
              <a:off x="761" y="1959"/>
              <a:ext cx="25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A</a:t>
              </a:r>
            </a:p>
          </p:txBody>
        </p:sp>
      </p:grpSp>
      <p:grpSp>
        <p:nvGrpSpPr>
          <p:cNvPr id="15365" name="Group 9"/>
          <p:cNvGrpSpPr>
            <a:grpSpLocks/>
          </p:cNvGrpSpPr>
          <p:nvPr/>
        </p:nvGrpSpPr>
        <p:grpSpPr bwMode="auto">
          <a:xfrm>
            <a:off x="942714" y="3036771"/>
            <a:ext cx="522288" cy="534988"/>
            <a:chOff x="704" y="2444"/>
            <a:chExt cx="329" cy="337"/>
          </a:xfrm>
        </p:grpSpPr>
        <p:sp>
          <p:nvSpPr>
            <p:cNvPr id="15491" name="Freeform 10"/>
            <p:cNvSpPr>
              <a:spLocks/>
            </p:cNvSpPr>
            <p:nvPr/>
          </p:nvSpPr>
          <p:spPr bwMode="auto">
            <a:xfrm>
              <a:off x="704" y="244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5492" name="Rectangle 11"/>
            <p:cNvSpPr>
              <a:spLocks noChangeArrowheads="1"/>
            </p:cNvSpPr>
            <p:nvPr/>
          </p:nvSpPr>
          <p:spPr bwMode="auto">
            <a:xfrm>
              <a:off x="759" y="2495"/>
              <a:ext cx="245"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B</a:t>
              </a:r>
            </a:p>
          </p:txBody>
        </p:sp>
      </p:grpSp>
      <p:grpSp>
        <p:nvGrpSpPr>
          <p:cNvPr id="15366" name="Group 12"/>
          <p:cNvGrpSpPr>
            <a:grpSpLocks/>
          </p:cNvGrpSpPr>
          <p:nvPr/>
        </p:nvGrpSpPr>
        <p:grpSpPr bwMode="auto">
          <a:xfrm>
            <a:off x="904614" y="3786071"/>
            <a:ext cx="522288" cy="534988"/>
            <a:chOff x="680" y="2916"/>
            <a:chExt cx="329" cy="337"/>
          </a:xfrm>
        </p:grpSpPr>
        <p:sp>
          <p:nvSpPr>
            <p:cNvPr id="15489" name="Freeform 13"/>
            <p:cNvSpPr>
              <a:spLocks/>
            </p:cNvSpPr>
            <p:nvPr/>
          </p:nvSpPr>
          <p:spPr bwMode="auto">
            <a:xfrm>
              <a:off x="680" y="29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5490" name="Rectangle 14"/>
            <p:cNvSpPr>
              <a:spLocks noChangeArrowheads="1"/>
            </p:cNvSpPr>
            <p:nvPr/>
          </p:nvSpPr>
          <p:spPr bwMode="auto">
            <a:xfrm>
              <a:off x="736" y="2967"/>
              <a:ext cx="24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C</a:t>
              </a:r>
            </a:p>
          </p:txBody>
        </p:sp>
      </p:grpSp>
      <p:grpSp>
        <p:nvGrpSpPr>
          <p:cNvPr id="15367" name="Group 15"/>
          <p:cNvGrpSpPr>
            <a:grpSpLocks/>
          </p:cNvGrpSpPr>
          <p:nvPr/>
        </p:nvGrpSpPr>
        <p:grpSpPr bwMode="auto">
          <a:xfrm>
            <a:off x="904614" y="4509971"/>
            <a:ext cx="522288" cy="534988"/>
            <a:chOff x="680" y="3372"/>
            <a:chExt cx="329" cy="337"/>
          </a:xfrm>
        </p:grpSpPr>
        <p:sp>
          <p:nvSpPr>
            <p:cNvPr id="15487" name="Freeform 16"/>
            <p:cNvSpPr>
              <a:spLocks/>
            </p:cNvSpPr>
            <p:nvPr/>
          </p:nvSpPr>
          <p:spPr bwMode="auto">
            <a:xfrm>
              <a:off x="680" y="337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5488" name="Rectangle 17"/>
            <p:cNvSpPr>
              <a:spLocks noChangeArrowheads="1"/>
            </p:cNvSpPr>
            <p:nvPr/>
          </p:nvSpPr>
          <p:spPr bwMode="auto">
            <a:xfrm>
              <a:off x="725" y="3423"/>
              <a:ext cx="266"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D</a:t>
              </a:r>
            </a:p>
          </p:txBody>
        </p:sp>
      </p:grpSp>
      <p:sp>
        <p:nvSpPr>
          <p:cNvPr id="15368" name="Rectangle 18"/>
          <p:cNvSpPr>
            <a:spLocks noChangeArrowheads="1"/>
          </p:cNvSpPr>
          <p:nvPr/>
        </p:nvSpPr>
        <p:spPr bwMode="auto">
          <a:xfrm>
            <a:off x="1252277" y="1004771"/>
            <a:ext cx="971550"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6 PM</a:t>
            </a:r>
          </a:p>
        </p:txBody>
      </p:sp>
      <p:sp>
        <p:nvSpPr>
          <p:cNvPr id="15369" name="Line 19"/>
          <p:cNvSpPr>
            <a:spLocks noChangeShapeType="1"/>
          </p:cNvSpPr>
          <p:nvPr/>
        </p:nvSpPr>
        <p:spPr bwMode="auto">
          <a:xfrm>
            <a:off x="1615814" y="1476259"/>
            <a:ext cx="63246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15370" name="Line 20"/>
          <p:cNvSpPr>
            <a:spLocks noChangeShapeType="1"/>
          </p:cNvSpPr>
          <p:nvPr/>
        </p:nvSpPr>
        <p:spPr bwMode="auto">
          <a:xfrm>
            <a:off x="1609464" y="1342909"/>
            <a:ext cx="0" cy="304800"/>
          </a:xfrm>
          <a:prstGeom prst="line">
            <a:avLst/>
          </a:prstGeom>
          <a:noFill/>
          <a:ln w="12700">
            <a:solidFill>
              <a:schemeClr val="tx1"/>
            </a:solidFill>
            <a:round/>
            <a:headEnd/>
            <a:tailEnd/>
          </a:ln>
        </p:spPr>
        <p:txBody>
          <a:bodyPr wrap="none" anchor="ctr"/>
          <a:lstStyle/>
          <a:p>
            <a:endParaRPr lang="zh-CN" altLang="en-US"/>
          </a:p>
        </p:txBody>
      </p:sp>
      <p:sp>
        <p:nvSpPr>
          <p:cNvPr id="15371" name="Rectangle 21"/>
          <p:cNvSpPr>
            <a:spLocks noChangeArrowheads="1"/>
          </p:cNvSpPr>
          <p:nvPr/>
        </p:nvSpPr>
        <p:spPr bwMode="auto">
          <a:xfrm>
            <a:off x="2484177" y="1017471"/>
            <a:ext cx="366712"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7</a:t>
            </a:r>
          </a:p>
        </p:txBody>
      </p:sp>
      <p:sp>
        <p:nvSpPr>
          <p:cNvPr id="15372" name="Rectangle 22"/>
          <p:cNvSpPr>
            <a:spLocks noChangeArrowheads="1"/>
          </p:cNvSpPr>
          <p:nvPr/>
        </p:nvSpPr>
        <p:spPr bwMode="auto">
          <a:xfrm>
            <a:off x="3550977" y="1017471"/>
            <a:ext cx="366712"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8</a:t>
            </a:r>
          </a:p>
        </p:txBody>
      </p:sp>
      <p:sp>
        <p:nvSpPr>
          <p:cNvPr id="15373" name="Rectangle 23"/>
          <p:cNvSpPr>
            <a:spLocks noChangeArrowheads="1"/>
          </p:cNvSpPr>
          <p:nvPr/>
        </p:nvSpPr>
        <p:spPr bwMode="auto">
          <a:xfrm>
            <a:off x="4566977" y="1017471"/>
            <a:ext cx="366712"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9</a:t>
            </a:r>
          </a:p>
        </p:txBody>
      </p:sp>
      <p:sp>
        <p:nvSpPr>
          <p:cNvPr id="15374" name="Rectangle 24"/>
          <p:cNvSpPr>
            <a:spLocks noChangeArrowheads="1"/>
          </p:cNvSpPr>
          <p:nvPr/>
        </p:nvSpPr>
        <p:spPr bwMode="auto">
          <a:xfrm>
            <a:off x="5506777" y="1030171"/>
            <a:ext cx="555625"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10</a:t>
            </a:r>
          </a:p>
        </p:txBody>
      </p:sp>
      <p:sp>
        <p:nvSpPr>
          <p:cNvPr id="15375" name="Rectangle 25"/>
          <p:cNvSpPr>
            <a:spLocks noChangeArrowheads="1"/>
          </p:cNvSpPr>
          <p:nvPr/>
        </p:nvSpPr>
        <p:spPr bwMode="auto">
          <a:xfrm>
            <a:off x="6598977" y="1017471"/>
            <a:ext cx="555625"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11</a:t>
            </a:r>
          </a:p>
        </p:txBody>
      </p:sp>
      <p:sp>
        <p:nvSpPr>
          <p:cNvPr id="15376" name="Rectangle 26"/>
          <p:cNvSpPr>
            <a:spLocks noChangeArrowheads="1"/>
          </p:cNvSpPr>
          <p:nvPr/>
        </p:nvSpPr>
        <p:spPr bwMode="auto">
          <a:xfrm>
            <a:off x="7195877" y="1004771"/>
            <a:ext cx="1601787"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Midnight</a:t>
            </a:r>
          </a:p>
        </p:txBody>
      </p:sp>
      <p:grpSp>
        <p:nvGrpSpPr>
          <p:cNvPr id="15377" name="Group 27"/>
          <p:cNvGrpSpPr>
            <a:grpSpLocks/>
          </p:cNvGrpSpPr>
          <p:nvPr/>
        </p:nvGrpSpPr>
        <p:grpSpPr bwMode="auto">
          <a:xfrm>
            <a:off x="1628514" y="2084271"/>
            <a:ext cx="3490913" cy="2933700"/>
            <a:chOff x="1136" y="1844"/>
            <a:chExt cx="2199" cy="1848"/>
          </a:xfrm>
        </p:grpSpPr>
        <p:grpSp>
          <p:nvGrpSpPr>
            <p:cNvPr id="15411" name="Group 28"/>
            <p:cNvGrpSpPr>
              <a:grpSpLocks/>
            </p:cNvGrpSpPr>
            <p:nvPr/>
          </p:nvGrpSpPr>
          <p:grpSpPr bwMode="auto">
            <a:xfrm>
              <a:off x="1136" y="1844"/>
              <a:ext cx="967" cy="448"/>
              <a:chOff x="1136" y="1844"/>
              <a:chExt cx="967" cy="448"/>
            </a:xfrm>
          </p:grpSpPr>
          <p:grpSp>
            <p:nvGrpSpPr>
              <p:cNvPr id="15469" name="Group 29"/>
              <p:cNvGrpSpPr>
                <a:grpSpLocks/>
              </p:cNvGrpSpPr>
              <p:nvPr/>
            </p:nvGrpSpPr>
            <p:grpSpPr bwMode="auto">
              <a:xfrm>
                <a:off x="1136" y="1844"/>
                <a:ext cx="305" cy="448"/>
                <a:chOff x="1136" y="1844"/>
                <a:chExt cx="305" cy="448"/>
              </a:xfrm>
            </p:grpSpPr>
            <p:grpSp>
              <p:nvGrpSpPr>
                <p:cNvPr id="15483" name="Group 30"/>
                <p:cNvGrpSpPr>
                  <a:grpSpLocks/>
                </p:cNvGrpSpPr>
                <p:nvPr/>
              </p:nvGrpSpPr>
              <p:grpSpPr bwMode="auto">
                <a:xfrm>
                  <a:off x="1136" y="1844"/>
                  <a:ext cx="305" cy="448"/>
                  <a:chOff x="1136" y="1844"/>
                  <a:chExt cx="305" cy="448"/>
                </a:xfrm>
              </p:grpSpPr>
              <p:sp>
                <p:nvSpPr>
                  <p:cNvPr id="15485" name="AutoShape 31"/>
                  <p:cNvSpPr>
                    <a:spLocks noChangeArrowheads="1"/>
                  </p:cNvSpPr>
                  <p:nvPr/>
                </p:nvSpPr>
                <p:spPr bwMode="auto">
                  <a:xfrm>
                    <a:off x="1136" y="19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86" name="AutoShape 32"/>
                  <p:cNvSpPr>
                    <a:spLocks noChangeArrowheads="1"/>
                  </p:cNvSpPr>
                  <p:nvPr/>
                </p:nvSpPr>
                <p:spPr bwMode="auto">
                  <a:xfrm>
                    <a:off x="1206" y="18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84" name="AutoShape 33"/>
                <p:cNvSpPr>
                  <a:spLocks noChangeArrowheads="1"/>
                </p:cNvSpPr>
                <p:nvPr/>
              </p:nvSpPr>
              <p:spPr bwMode="auto">
                <a:xfrm>
                  <a:off x="1198" y="19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5470" name="Group 34"/>
              <p:cNvGrpSpPr>
                <a:grpSpLocks/>
              </p:cNvGrpSpPr>
              <p:nvPr/>
            </p:nvGrpSpPr>
            <p:grpSpPr bwMode="auto">
              <a:xfrm>
                <a:off x="1437" y="1844"/>
                <a:ext cx="378" cy="448"/>
                <a:chOff x="1437" y="1844"/>
                <a:chExt cx="378" cy="448"/>
              </a:xfrm>
            </p:grpSpPr>
            <p:grpSp>
              <p:nvGrpSpPr>
                <p:cNvPr id="15478" name="Group 35"/>
                <p:cNvGrpSpPr>
                  <a:grpSpLocks/>
                </p:cNvGrpSpPr>
                <p:nvPr/>
              </p:nvGrpSpPr>
              <p:grpSpPr bwMode="auto">
                <a:xfrm>
                  <a:off x="1437" y="1844"/>
                  <a:ext cx="378" cy="448"/>
                  <a:chOff x="1437" y="1844"/>
                  <a:chExt cx="378" cy="448"/>
                </a:xfrm>
              </p:grpSpPr>
              <p:sp>
                <p:nvSpPr>
                  <p:cNvPr id="15481" name="AutoShape 36"/>
                  <p:cNvSpPr>
                    <a:spLocks noChangeArrowheads="1"/>
                  </p:cNvSpPr>
                  <p:nvPr/>
                </p:nvSpPr>
                <p:spPr bwMode="auto">
                  <a:xfrm>
                    <a:off x="1437" y="19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82" name="AutoShape 37"/>
                  <p:cNvSpPr>
                    <a:spLocks noChangeArrowheads="1"/>
                  </p:cNvSpPr>
                  <p:nvPr/>
                </p:nvSpPr>
                <p:spPr bwMode="auto">
                  <a:xfrm>
                    <a:off x="1523" y="18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79" name="Oval 38"/>
                <p:cNvSpPr>
                  <a:spLocks noChangeArrowheads="1"/>
                </p:cNvSpPr>
                <p:nvPr/>
              </p:nvSpPr>
              <p:spPr bwMode="auto">
                <a:xfrm>
                  <a:off x="1552" y="1880"/>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5480" name="AutoShape 39"/>
                <p:cNvSpPr>
                  <a:spLocks noChangeArrowheads="1"/>
                </p:cNvSpPr>
                <p:nvPr/>
              </p:nvSpPr>
              <p:spPr bwMode="auto">
                <a:xfrm>
                  <a:off x="1484" y="20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71" name="Freeform 40"/>
              <p:cNvSpPr>
                <a:spLocks/>
              </p:cNvSpPr>
              <p:nvPr/>
            </p:nvSpPr>
            <p:spPr bwMode="auto">
              <a:xfrm>
                <a:off x="2001" y="20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5472" name="Rectangle 41"/>
              <p:cNvSpPr>
                <a:spLocks noChangeArrowheads="1"/>
              </p:cNvSpPr>
              <p:nvPr/>
            </p:nvSpPr>
            <p:spPr bwMode="auto">
              <a:xfrm>
                <a:off x="1997" y="207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73" name="Rectangle 42"/>
              <p:cNvSpPr>
                <a:spLocks noChangeArrowheads="1"/>
              </p:cNvSpPr>
              <p:nvPr/>
            </p:nvSpPr>
            <p:spPr bwMode="auto">
              <a:xfrm>
                <a:off x="2004" y="215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74" name="Rectangle 43"/>
              <p:cNvSpPr>
                <a:spLocks noChangeArrowheads="1"/>
              </p:cNvSpPr>
              <p:nvPr/>
            </p:nvSpPr>
            <p:spPr bwMode="auto">
              <a:xfrm>
                <a:off x="1821" y="215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5475" name="Group 44"/>
              <p:cNvGrpSpPr>
                <a:grpSpLocks/>
              </p:cNvGrpSpPr>
              <p:nvPr/>
            </p:nvGrpSpPr>
            <p:grpSpPr bwMode="auto">
              <a:xfrm>
                <a:off x="1819" y="1901"/>
                <a:ext cx="194" cy="364"/>
                <a:chOff x="1819" y="1901"/>
                <a:chExt cx="194" cy="364"/>
              </a:xfrm>
            </p:grpSpPr>
            <p:sp>
              <p:nvSpPr>
                <p:cNvPr id="15476" name="Oval 45"/>
                <p:cNvSpPr>
                  <a:spLocks noChangeArrowheads="1"/>
                </p:cNvSpPr>
                <p:nvPr/>
              </p:nvSpPr>
              <p:spPr bwMode="auto">
                <a:xfrm>
                  <a:off x="1895" y="1901"/>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5477" name="Freeform 46"/>
                <p:cNvSpPr>
                  <a:spLocks/>
                </p:cNvSpPr>
                <p:nvPr/>
              </p:nvSpPr>
              <p:spPr bwMode="auto">
                <a:xfrm>
                  <a:off x="1819" y="19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5412" name="Group 47"/>
            <p:cNvGrpSpPr>
              <a:grpSpLocks/>
            </p:cNvGrpSpPr>
            <p:nvPr/>
          </p:nvGrpSpPr>
          <p:grpSpPr bwMode="auto">
            <a:xfrm>
              <a:off x="1536" y="2308"/>
              <a:ext cx="967" cy="448"/>
              <a:chOff x="1536" y="2308"/>
              <a:chExt cx="967" cy="448"/>
            </a:xfrm>
          </p:grpSpPr>
          <p:grpSp>
            <p:nvGrpSpPr>
              <p:cNvPr id="15451" name="Group 48"/>
              <p:cNvGrpSpPr>
                <a:grpSpLocks/>
              </p:cNvGrpSpPr>
              <p:nvPr/>
            </p:nvGrpSpPr>
            <p:grpSpPr bwMode="auto">
              <a:xfrm>
                <a:off x="1536" y="2308"/>
                <a:ext cx="305" cy="448"/>
                <a:chOff x="1536" y="2308"/>
                <a:chExt cx="305" cy="448"/>
              </a:xfrm>
            </p:grpSpPr>
            <p:grpSp>
              <p:nvGrpSpPr>
                <p:cNvPr id="15465" name="Group 49"/>
                <p:cNvGrpSpPr>
                  <a:grpSpLocks/>
                </p:cNvGrpSpPr>
                <p:nvPr/>
              </p:nvGrpSpPr>
              <p:grpSpPr bwMode="auto">
                <a:xfrm>
                  <a:off x="1536" y="2308"/>
                  <a:ext cx="305" cy="448"/>
                  <a:chOff x="1536" y="2308"/>
                  <a:chExt cx="305" cy="448"/>
                </a:xfrm>
              </p:grpSpPr>
              <p:sp>
                <p:nvSpPr>
                  <p:cNvPr id="15467" name="AutoShape 50"/>
                  <p:cNvSpPr>
                    <a:spLocks noChangeArrowheads="1"/>
                  </p:cNvSpPr>
                  <p:nvPr/>
                </p:nvSpPr>
                <p:spPr bwMode="auto">
                  <a:xfrm>
                    <a:off x="1536" y="237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68" name="AutoShape 51"/>
                  <p:cNvSpPr>
                    <a:spLocks noChangeArrowheads="1"/>
                  </p:cNvSpPr>
                  <p:nvPr/>
                </p:nvSpPr>
                <p:spPr bwMode="auto">
                  <a:xfrm>
                    <a:off x="1606" y="230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66" name="AutoShape 52"/>
                <p:cNvSpPr>
                  <a:spLocks noChangeArrowheads="1"/>
                </p:cNvSpPr>
                <p:nvPr/>
              </p:nvSpPr>
              <p:spPr bwMode="auto">
                <a:xfrm>
                  <a:off x="1598" y="241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5452" name="Group 53"/>
              <p:cNvGrpSpPr>
                <a:grpSpLocks/>
              </p:cNvGrpSpPr>
              <p:nvPr/>
            </p:nvGrpSpPr>
            <p:grpSpPr bwMode="auto">
              <a:xfrm>
                <a:off x="1837" y="2308"/>
                <a:ext cx="378" cy="448"/>
                <a:chOff x="1837" y="2308"/>
                <a:chExt cx="378" cy="448"/>
              </a:xfrm>
            </p:grpSpPr>
            <p:grpSp>
              <p:nvGrpSpPr>
                <p:cNvPr id="15460" name="Group 54"/>
                <p:cNvGrpSpPr>
                  <a:grpSpLocks/>
                </p:cNvGrpSpPr>
                <p:nvPr/>
              </p:nvGrpSpPr>
              <p:grpSpPr bwMode="auto">
                <a:xfrm>
                  <a:off x="1837" y="2308"/>
                  <a:ext cx="378" cy="448"/>
                  <a:chOff x="1837" y="2308"/>
                  <a:chExt cx="378" cy="448"/>
                </a:xfrm>
              </p:grpSpPr>
              <p:sp>
                <p:nvSpPr>
                  <p:cNvPr id="15463" name="AutoShape 55"/>
                  <p:cNvSpPr>
                    <a:spLocks noChangeArrowheads="1"/>
                  </p:cNvSpPr>
                  <p:nvPr/>
                </p:nvSpPr>
                <p:spPr bwMode="auto">
                  <a:xfrm>
                    <a:off x="1837" y="237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64" name="AutoShape 56"/>
                  <p:cNvSpPr>
                    <a:spLocks noChangeArrowheads="1"/>
                  </p:cNvSpPr>
                  <p:nvPr/>
                </p:nvSpPr>
                <p:spPr bwMode="auto">
                  <a:xfrm>
                    <a:off x="1923" y="230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61" name="Oval 57"/>
                <p:cNvSpPr>
                  <a:spLocks noChangeArrowheads="1"/>
                </p:cNvSpPr>
                <p:nvPr/>
              </p:nvSpPr>
              <p:spPr bwMode="auto">
                <a:xfrm>
                  <a:off x="1952" y="234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5462" name="AutoShape 58"/>
                <p:cNvSpPr>
                  <a:spLocks noChangeArrowheads="1"/>
                </p:cNvSpPr>
                <p:nvPr/>
              </p:nvSpPr>
              <p:spPr bwMode="auto">
                <a:xfrm>
                  <a:off x="1884" y="255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53" name="Freeform 59"/>
              <p:cNvSpPr>
                <a:spLocks/>
              </p:cNvSpPr>
              <p:nvPr/>
            </p:nvSpPr>
            <p:spPr bwMode="auto">
              <a:xfrm>
                <a:off x="2401" y="253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5454" name="Rectangle 60"/>
              <p:cNvSpPr>
                <a:spLocks noChangeArrowheads="1"/>
              </p:cNvSpPr>
              <p:nvPr/>
            </p:nvSpPr>
            <p:spPr bwMode="auto">
              <a:xfrm>
                <a:off x="2397" y="2537"/>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55" name="Rectangle 61"/>
              <p:cNvSpPr>
                <a:spLocks noChangeArrowheads="1"/>
              </p:cNvSpPr>
              <p:nvPr/>
            </p:nvSpPr>
            <p:spPr bwMode="auto">
              <a:xfrm>
                <a:off x="2404" y="2618"/>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56" name="Rectangle 62"/>
              <p:cNvSpPr>
                <a:spLocks noChangeArrowheads="1"/>
              </p:cNvSpPr>
              <p:nvPr/>
            </p:nvSpPr>
            <p:spPr bwMode="auto">
              <a:xfrm>
                <a:off x="2221" y="2618"/>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5457" name="Group 63"/>
              <p:cNvGrpSpPr>
                <a:grpSpLocks/>
              </p:cNvGrpSpPr>
              <p:nvPr/>
            </p:nvGrpSpPr>
            <p:grpSpPr bwMode="auto">
              <a:xfrm>
                <a:off x="2219" y="2365"/>
                <a:ext cx="194" cy="364"/>
                <a:chOff x="2219" y="2365"/>
                <a:chExt cx="194" cy="364"/>
              </a:xfrm>
            </p:grpSpPr>
            <p:sp>
              <p:nvSpPr>
                <p:cNvPr id="15458" name="Oval 64"/>
                <p:cNvSpPr>
                  <a:spLocks noChangeArrowheads="1"/>
                </p:cNvSpPr>
                <p:nvPr/>
              </p:nvSpPr>
              <p:spPr bwMode="auto">
                <a:xfrm>
                  <a:off x="2295" y="236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5459" name="Freeform 65"/>
                <p:cNvSpPr>
                  <a:spLocks/>
                </p:cNvSpPr>
                <p:nvPr/>
              </p:nvSpPr>
              <p:spPr bwMode="auto">
                <a:xfrm>
                  <a:off x="2219" y="243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5413" name="Group 66"/>
            <p:cNvGrpSpPr>
              <a:grpSpLocks/>
            </p:cNvGrpSpPr>
            <p:nvPr/>
          </p:nvGrpSpPr>
          <p:grpSpPr bwMode="auto">
            <a:xfrm>
              <a:off x="1952" y="2796"/>
              <a:ext cx="967" cy="448"/>
              <a:chOff x="1952" y="2796"/>
              <a:chExt cx="967" cy="448"/>
            </a:xfrm>
          </p:grpSpPr>
          <p:grpSp>
            <p:nvGrpSpPr>
              <p:cNvPr id="15433" name="Group 67"/>
              <p:cNvGrpSpPr>
                <a:grpSpLocks/>
              </p:cNvGrpSpPr>
              <p:nvPr/>
            </p:nvGrpSpPr>
            <p:grpSpPr bwMode="auto">
              <a:xfrm>
                <a:off x="1952" y="2796"/>
                <a:ext cx="305" cy="448"/>
                <a:chOff x="1952" y="2796"/>
                <a:chExt cx="305" cy="448"/>
              </a:xfrm>
            </p:grpSpPr>
            <p:grpSp>
              <p:nvGrpSpPr>
                <p:cNvPr id="15447" name="Group 68"/>
                <p:cNvGrpSpPr>
                  <a:grpSpLocks/>
                </p:cNvGrpSpPr>
                <p:nvPr/>
              </p:nvGrpSpPr>
              <p:grpSpPr bwMode="auto">
                <a:xfrm>
                  <a:off x="1952" y="2796"/>
                  <a:ext cx="305" cy="448"/>
                  <a:chOff x="1952" y="2796"/>
                  <a:chExt cx="305" cy="448"/>
                </a:xfrm>
              </p:grpSpPr>
              <p:sp>
                <p:nvSpPr>
                  <p:cNvPr id="15449" name="AutoShape 69"/>
                  <p:cNvSpPr>
                    <a:spLocks noChangeArrowheads="1"/>
                  </p:cNvSpPr>
                  <p:nvPr/>
                </p:nvSpPr>
                <p:spPr bwMode="auto">
                  <a:xfrm>
                    <a:off x="1952" y="286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50" name="AutoShape 70"/>
                  <p:cNvSpPr>
                    <a:spLocks noChangeArrowheads="1"/>
                  </p:cNvSpPr>
                  <p:nvPr/>
                </p:nvSpPr>
                <p:spPr bwMode="auto">
                  <a:xfrm>
                    <a:off x="2022" y="2796"/>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48" name="AutoShape 71"/>
                <p:cNvSpPr>
                  <a:spLocks noChangeArrowheads="1"/>
                </p:cNvSpPr>
                <p:nvPr/>
              </p:nvSpPr>
              <p:spPr bwMode="auto">
                <a:xfrm>
                  <a:off x="2014" y="290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5434" name="Group 72"/>
              <p:cNvGrpSpPr>
                <a:grpSpLocks/>
              </p:cNvGrpSpPr>
              <p:nvPr/>
            </p:nvGrpSpPr>
            <p:grpSpPr bwMode="auto">
              <a:xfrm>
                <a:off x="2253" y="2796"/>
                <a:ext cx="378" cy="448"/>
                <a:chOff x="2253" y="2796"/>
                <a:chExt cx="378" cy="448"/>
              </a:xfrm>
            </p:grpSpPr>
            <p:grpSp>
              <p:nvGrpSpPr>
                <p:cNvPr id="15442" name="Group 73"/>
                <p:cNvGrpSpPr>
                  <a:grpSpLocks/>
                </p:cNvGrpSpPr>
                <p:nvPr/>
              </p:nvGrpSpPr>
              <p:grpSpPr bwMode="auto">
                <a:xfrm>
                  <a:off x="2253" y="2796"/>
                  <a:ext cx="378" cy="448"/>
                  <a:chOff x="2253" y="2796"/>
                  <a:chExt cx="378" cy="448"/>
                </a:xfrm>
              </p:grpSpPr>
              <p:sp>
                <p:nvSpPr>
                  <p:cNvPr id="15445" name="AutoShape 74"/>
                  <p:cNvSpPr>
                    <a:spLocks noChangeArrowheads="1"/>
                  </p:cNvSpPr>
                  <p:nvPr/>
                </p:nvSpPr>
                <p:spPr bwMode="auto">
                  <a:xfrm>
                    <a:off x="2253" y="286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46" name="AutoShape 75"/>
                  <p:cNvSpPr>
                    <a:spLocks noChangeArrowheads="1"/>
                  </p:cNvSpPr>
                  <p:nvPr/>
                </p:nvSpPr>
                <p:spPr bwMode="auto">
                  <a:xfrm>
                    <a:off x="2339" y="2796"/>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43" name="Oval 76"/>
                <p:cNvSpPr>
                  <a:spLocks noChangeArrowheads="1"/>
                </p:cNvSpPr>
                <p:nvPr/>
              </p:nvSpPr>
              <p:spPr bwMode="auto">
                <a:xfrm>
                  <a:off x="2368" y="2832"/>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5444" name="AutoShape 77"/>
                <p:cNvSpPr>
                  <a:spLocks noChangeArrowheads="1"/>
                </p:cNvSpPr>
                <p:nvPr/>
              </p:nvSpPr>
              <p:spPr bwMode="auto">
                <a:xfrm>
                  <a:off x="2300" y="304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35" name="Freeform 78"/>
              <p:cNvSpPr>
                <a:spLocks/>
              </p:cNvSpPr>
              <p:nvPr/>
            </p:nvSpPr>
            <p:spPr bwMode="auto">
              <a:xfrm>
                <a:off x="2817" y="302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5436" name="Rectangle 79"/>
              <p:cNvSpPr>
                <a:spLocks noChangeArrowheads="1"/>
              </p:cNvSpPr>
              <p:nvPr/>
            </p:nvSpPr>
            <p:spPr bwMode="auto">
              <a:xfrm>
                <a:off x="2813" y="3025"/>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37" name="Rectangle 80"/>
              <p:cNvSpPr>
                <a:spLocks noChangeArrowheads="1"/>
              </p:cNvSpPr>
              <p:nvPr/>
            </p:nvSpPr>
            <p:spPr bwMode="auto">
              <a:xfrm>
                <a:off x="2820" y="3106"/>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38" name="Rectangle 81"/>
              <p:cNvSpPr>
                <a:spLocks noChangeArrowheads="1"/>
              </p:cNvSpPr>
              <p:nvPr/>
            </p:nvSpPr>
            <p:spPr bwMode="auto">
              <a:xfrm>
                <a:off x="2637" y="3106"/>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5439" name="Group 82"/>
              <p:cNvGrpSpPr>
                <a:grpSpLocks/>
              </p:cNvGrpSpPr>
              <p:nvPr/>
            </p:nvGrpSpPr>
            <p:grpSpPr bwMode="auto">
              <a:xfrm>
                <a:off x="2635" y="2853"/>
                <a:ext cx="194" cy="364"/>
                <a:chOff x="2635" y="2853"/>
                <a:chExt cx="194" cy="364"/>
              </a:xfrm>
            </p:grpSpPr>
            <p:sp>
              <p:nvSpPr>
                <p:cNvPr id="15440" name="Oval 83"/>
                <p:cNvSpPr>
                  <a:spLocks noChangeArrowheads="1"/>
                </p:cNvSpPr>
                <p:nvPr/>
              </p:nvSpPr>
              <p:spPr bwMode="auto">
                <a:xfrm>
                  <a:off x="2711" y="2853"/>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5441" name="Freeform 84"/>
                <p:cNvSpPr>
                  <a:spLocks/>
                </p:cNvSpPr>
                <p:nvPr/>
              </p:nvSpPr>
              <p:spPr bwMode="auto">
                <a:xfrm>
                  <a:off x="2635" y="292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5414" name="Group 85"/>
            <p:cNvGrpSpPr>
              <a:grpSpLocks/>
            </p:cNvGrpSpPr>
            <p:nvPr/>
          </p:nvGrpSpPr>
          <p:grpSpPr bwMode="auto">
            <a:xfrm>
              <a:off x="2368" y="3244"/>
              <a:ext cx="967" cy="448"/>
              <a:chOff x="2368" y="3244"/>
              <a:chExt cx="967" cy="448"/>
            </a:xfrm>
          </p:grpSpPr>
          <p:grpSp>
            <p:nvGrpSpPr>
              <p:cNvPr id="15415" name="Group 86"/>
              <p:cNvGrpSpPr>
                <a:grpSpLocks/>
              </p:cNvGrpSpPr>
              <p:nvPr/>
            </p:nvGrpSpPr>
            <p:grpSpPr bwMode="auto">
              <a:xfrm>
                <a:off x="2368" y="3244"/>
                <a:ext cx="305" cy="448"/>
                <a:chOff x="2368" y="3244"/>
                <a:chExt cx="305" cy="448"/>
              </a:xfrm>
            </p:grpSpPr>
            <p:grpSp>
              <p:nvGrpSpPr>
                <p:cNvPr id="15429" name="Group 87"/>
                <p:cNvGrpSpPr>
                  <a:grpSpLocks/>
                </p:cNvGrpSpPr>
                <p:nvPr/>
              </p:nvGrpSpPr>
              <p:grpSpPr bwMode="auto">
                <a:xfrm>
                  <a:off x="2368" y="3244"/>
                  <a:ext cx="305" cy="448"/>
                  <a:chOff x="2368" y="3244"/>
                  <a:chExt cx="305" cy="448"/>
                </a:xfrm>
              </p:grpSpPr>
              <p:sp>
                <p:nvSpPr>
                  <p:cNvPr id="15431" name="AutoShape 88"/>
                  <p:cNvSpPr>
                    <a:spLocks noChangeArrowheads="1"/>
                  </p:cNvSpPr>
                  <p:nvPr/>
                </p:nvSpPr>
                <p:spPr bwMode="auto">
                  <a:xfrm>
                    <a:off x="2368" y="33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32" name="AutoShape 89"/>
                  <p:cNvSpPr>
                    <a:spLocks noChangeArrowheads="1"/>
                  </p:cNvSpPr>
                  <p:nvPr/>
                </p:nvSpPr>
                <p:spPr bwMode="auto">
                  <a:xfrm>
                    <a:off x="2438" y="32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30" name="AutoShape 90"/>
                <p:cNvSpPr>
                  <a:spLocks noChangeArrowheads="1"/>
                </p:cNvSpPr>
                <p:nvPr/>
              </p:nvSpPr>
              <p:spPr bwMode="auto">
                <a:xfrm>
                  <a:off x="2430" y="33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5416" name="Group 91"/>
              <p:cNvGrpSpPr>
                <a:grpSpLocks/>
              </p:cNvGrpSpPr>
              <p:nvPr/>
            </p:nvGrpSpPr>
            <p:grpSpPr bwMode="auto">
              <a:xfrm>
                <a:off x="2669" y="3244"/>
                <a:ext cx="378" cy="448"/>
                <a:chOff x="2669" y="3244"/>
                <a:chExt cx="378" cy="448"/>
              </a:xfrm>
            </p:grpSpPr>
            <p:grpSp>
              <p:nvGrpSpPr>
                <p:cNvPr id="15424" name="Group 92"/>
                <p:cNvGrpSpPr>
                  <a:grpSpLocks/>
                </p:cNvGrpSpPr>
                <p:nvPr/>
              </p:nvGrpSpPr>
              <p:grpSpPr bwMode="auto">
                <a:xfrm>
                  <a:off x="2669" y="3244"/>
                  <a:ext cx="378" cy="448"/>
                  <a:chOff x="2669" y="3244"/>
                  <a:chExt cx="378" cy="448"/>
                </a:xfrm>
              </p:grpSpPr>
              <p:sp>
                <p:nvSpPr>
                  <p:cNvPr id="15427" name="AutoShape 93"/>
                  <p:cNvSpPr>
                    <a:spLocks noChangeArrowheads="1"/>
                  </p:cNvSpPr>
                  <p:nvPr/>
                </p:nvSpPr>
                <p:spPr bwMode="auto">
                  <a:xfrm>
                    <a:off x="2669" y="33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28" name="AutoShape 94"/>
                  <p:cNvSpPr>
                    <a:spLocks noChangeArrowheads="1"/>
                  </p:cNvSpPr>
                  <p:nvPr/>
                </p:nvSpPr>
                <p:spPr bwMode="auto">
                  <a:xfrm>
                    <a:off x="2755" y="32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25" name="Oval 95"/>
                <p:cNvSpPr>
                  <a:spLocks noChangeArrowheads="1"/>
                </p:cNvSpPr>
                <p:nvPr/>
              </p:nvSpPr>
              <p:spPr bwMode="auto">
                <a:xfrm>
                  <a:off x="2784" y="3280"/>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5426" name="AutoShape 96"/>
                <p:cNvSpPr>
                  <a:spLocks noChangeArrowheads="1"/>
                </p:cNvSpPr>
                <p:nvPr/>
              </p:nvSpPr>
              <p:spPr bwMode="auto">
                <a:xfrm>
                  <a:off x="2716" y="34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17" name="Freeform 97"/>
              <p:cNvSpPr>
                <a:spLocks/>
              </p:cNvSpPr>
              <p:nvPr/>
            </p:nvSpPr>
            <p:spPr bwMode="auto">
              <a:xfrm>
                <a:off x="3233" y="34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5418" name="Rectangle 98"/>
              <p:cNvSpPr>
                <a:spLocks noChangeArrowheads="1"/>
              </p:cNvSpPr>
              <p:nvPr/>
            </p:nvSpPr>
            <p:spPr bwMode="auto">
              <a:xfrm>
                <a:off x="3229" y="347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19" name="Rectangle 99"/>
              <p:cNvSpPr>
                <a:spLocks noChangeArrowheads="1"/>
              </p:cNvSpPr>
              <p:nvPr/>
            </p:nvSpPr>
            <p:spPr bwMode="auto">
              <a:xfrm>
                <a:off x="3236" y="355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20" name="Rectangle 100"/>
              <p:cNvSpPr>
                <a:spLocks noChangeArrowheads="1"/>
              </p:cNvSpPr>
              <p:nvPr/>
            </p:nvSpPr>
            <p:spPr bwMode="auto">
              <a:xfrm>
                <a:off x="3053" y="355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5421" name="Group 101"/>
              <p:cNvGrpSpPr>
                <a:grpSpLocks/>
              </p:cNvGrpSpPr>
              <p:nvPr/>
            </p:nvGrpSpPr>
            <p:grpSpPr bwMode="auto">
              <a:xfrm>
                <a:off x="3051" y="3301"/>
                <a:ext cx="194" cy="364"/>
                <a:chOff x="3051" y="3301"/>
                <a:chExt cx="194" cy="364"/>
              </a:xfrm>
            </p:grpSpPr>
            <p:sp>
              <p:nvSpPr>
                <p:cNvPr id="15422" name="Oval 102"/>
                <p:cNvSpPr>
                  <a:spLocks noChangeArrowheads="1"/>
                </p:cNvSpPr>
                <p:nvPr/>
              </p:nvSpPr>
              <p:spPr bwMode="auto">
                <a:xfrm>
                  <a:off x="3127" y="3301"/>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5423" name="Freeform 103"/>
                <p:cNvSpPr>
                  <a:spLocks/>
                </p:cNvSpPr>
                <p:nvPr/>
              </p:nvSpPr>
              <p:spPr bwMode="auto">
                <a:xfrm>
                  <a:off x="3051" y="33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sp>
        <p:nvSpPr>
          <p:cNvPr id="15378" name="Rectangle 104"/>
          <p:cNvSpPr>
            <a:spLocks noChangeArrowheads="1"/>
          </p:cNvSpPr>
          <p:nvPr/>
        </p:nvSpPr>
        <p:spPr bwMode="auto">
          <a:xfrm>
            <a:off x="142595" y="2873259"/>
            <a:ext cx="409576" cy="1187450"/>
          </a:xfrm>
          <a:prstGeom prst="rect">
            <a:avLst/>
          </a:prstGeom>
          <a:noFill/>
          <a:ln w="12700">
            <a:noFill/>
            <a:miter lim="800000"/>
            <a:headEnd/>
            <a:tailEnd/>
          </a:ln>
        </p:spPr>
        <p:txBody>
          <a:bodyPr lIns="90488" tIns="44450" rIns="90488" bIns="44450">
            <a:spAutoFit/>
          </a:bodyPr>
          <a:lstStyle/>
          <a:p>
            <a:pPr eaLnBrk="0" hangingPunct="0"/>
            <a:r>
              <a:rPr lang="zh-CN" altLang="en-US" b="1" i="1" dirty="0">
                <a:latin typeface="楷体" panose="02010609060101010101" pitchFamily="49" charset="-122"/>
                <a:ea typeface="楷体" panose="02010609060101010101" pitchFamily="49" charset="-122"/>
              </a:rPr>
              <a:t>任</a:t>
            </a:r>
          </a:p>
          <a:p>
            <a:pPr eaLnBrk="0" hangingPunct="0"/>
            <a:r>
              <a:rPr lang="zh-CN" altLang="en-US" b="1" i="1" dirty="0">
                <a:latin typeface="楷体" panose="02010609060101010101" pitchFamily="49" charset="-122"/>
                <a:ea typeface="楷体" panose="02010609060101010101" pitchFamily="49" charset="-122"/>
              </a:rPr>
              <a:t>务</a:t>
            </a:r>
          </a:p>
          <a:p>
            <a:pPr eaLnBrk="0" hangingPunct="0"/>
            <a:r>
              <a:rPr lang="zh-CN" altLang="en-US" b="1" i="1" dirty="0">
                <a:latin typeface="楷体" panose="02010609060101010101" pitchFamily="49" charset="-122"/>
                <a:ea typeface="楷体" panose="02010609060101010101" pitchFamily="49" charset="-122"/>
              </a:rPr>
              <a:t>顺</a:t>
            </a:r>
          </a:p>
          <a:p>
            <a:pPr eaLnBrk="0" hangingPunct="0"/>
            <a:r>
              <a:rPr lang="zh-CN" altLang="en-US" b="1" i="1" dirty="0">
                <a:latin typeface="楷体" panose="02010609060101010101" pitchFamily="49" charset="-122"/>
                <a:ea typeface="楷体" panose="02010609060101010101" pitchFamily="49" charset="-122"/>
              </a:rPr>
              <a:t>序</a:t>
            </a:r>
          </a:p>
        </p:txBody>
      </p:sp>
      <p:sp>
        <p:nvSpPr>
          <p:cNvPr id="15379" name="Line 105"/>
          <p:cNvSpPr>
            <a:spLocks noChangeShapeType="1"/>
          </p:cNvSpPr>
          <p:nvPr/>
        </p:nvSpPr>
        <p:spPr bwMode="auto">
          <a:xfrm>
            <a:off x="745864" y="1919171"/>
            <a:ext cx="0" cy="30353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15380" name="Rectangle 108"/>
          <p:cNvSpPr>
            <a:spLocks noChangeArrowheads="1"/>
          </p:cNvSpPr>
          <p:nvPr/>
        </p:nvSpPr>
        <p:spPr bwMode="auto">
          <a:xfrm>
            <a:off x="1598352" y="1711209"/>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5381" name="Line 109"/>
          <p:cNvSpPr>
            <a:spLocks noChangeShapeType="1"/>
          </p:cNvSpPr>
          <p:nvPr/>
        </p:nvSpPr>
        <p:spPr bwMode="auto">
          <a:xfrm>
            <a:off x="1634864" y="1649296"/>
            <a:ext cx="457200" cy="0"/>
          </a:xfrm>
          <a:prstGeom prst="line">
            <a:avLst/>
          </a:prstGeom>
          <a:noFill/>
          <a:ln w="50800">
            <a:solidFill>
              <a:srgbClr val="F6BF69"/>
            </a:solidFill>
            <a:round/>
            <a:headEnd/>
            <a:tailEnd/>
          </a:ln>
        </p:spPr>
        <p:txBody>
          <a:bodyPr wrap="none" anchor="ctr"/>
          <a:lstStyle/>
          <a:p>
            <a:endParaRPr lang="zh-CN" altLang="en-US"/>
          </a:p>
        </p:txBody>
      </p:sp>
      <p:sp>
        <p:nvSpPr>
          <p:cNvPr id="15382" name="Line 110"/>
          <p:cNvSpPr>
            <a:spLocks noChangeShapeType="1"/>
          </p:cNvSpPr>
          <p:nvPr/>
        </p:nvSpPr>
        <p:spPr bwMode="auto">
          <a:xfrm>
            <a:off x="2142864" y="1528646"/>
            <a:ext cx="0" cy="304800"/>
          </a:xfrm>
          <a:prstGeom prst="line">
            <a:avLst/>
          </a:prstGeom>
          <a:noFill/>
          <a:ln w="12700">
            <a:solidFill>
              <a:schemeClr val="tx1"/>
            </a:solidFill>
            <a:round/>
            <a:headEnd/>
            <a:tailEnd/>
          </a:ln>
        </p:spPr>
        <p:txBody>
          <a:bodyPr wrap="none" anchor="ctr"/>
          <a:lstStyle/>
          <a:p>
            <a:endParaRPr lang="zh-CN" altLang="en-US"/>
          </a:p>
        </p:txBody>
      </p:sp>
      <p:grpSp>
        <p:nvGrpSpPr>
          <p:cNvPr id="15383" name="Group 111"/>
          <p:cNvGrpSpPr>
            <a:grpSpLocks/>
          </p:cNvGrpSpPr>
          <p:nvPr/>
        </p:nvGrpSpPr>
        <p:grpSpPr bwMode="auto">
          <a:xfrm>
            <a:off x="2168264" y="1528646"/>
            <a:ext cx="609600" cy="636588"/>
            <a:chOff x="1460" y="1484"/>
            <a:chExt cx="384" cy="401"/>
          </a:xfrm>
        </p:grpSpPr>
        <p:sp>
          <p:nvSpPr>
            <p:cNvPr id="15408" name="Line 112"/>
            <p:cNvSpPr>
              <a:spLocks noChangeShapeType="1"/>
            </p:cNvSpPr>
            <p:nvPr/>
          </p:nvSpPr>
          <p:spPr bwMode="auto">
            <a:xfrm>
              <a:off x="1460" y="1592"/>
              <a:ext cx="360" cy="0"/>
            </a:xfrm>
            <a:prstGeom prst="line">
              <a:avLst/>
            </a:prstGeom>
            <a:noFill/>
            <a:ln w="50800">
              <a:solidFill>
                <a:srgbClr val="A2C1FE"/>
              </a:solidFill>
              <a:round/>
              <a:headEnd/>
              <a:tailEnd/>
            </a:ln>
          </p:spPr>
          <p:txBody>
            <a:bodyPr wrap="none" anchor="ctr"/>
            <a:lstStyle/>
            <a:p>
              <a:endParaRPr lang="zh-CN" altLang="en-US"/>
            </a:p>
          </p:txBody>
        </p:sp>
        <p:sp>
          <p:nvSpPr>
            <p:cNvPr id="15409" name="Rectangle 113"/>
            <p:cNvSpPr>
              <a:spLocks noChangeArrowheads="1"/>
            </p:cNvSpPr>
            <p:nvPr/>
          </p:nvSpPr>
          <p:spPr bwMode="auto">
            <a:xfrm>
              <a:off x="1469" y="1599"/>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5410" name="Line 114"/>
            <p:cNvSpPr>
              <a:spLocks noChangeShapeType="1"/>
            </p:cNvSpPr>
            <p:nvPr/>
          </p:nvSpPr>
          <p:spPr bwMode="auto">
            <a:xfrm>
              <a:off x="1844" y="1484"/>
              <a:ext cx="0" cy="192"/>
            </a:xfrm>
            <a:prstGeom prst="line">
              <a:avLst/>
            </a:prstGeom>
            <a:noFill/>
            <a:ln w="12700">
              <a:solidFill>
                <a:schemeClr val="tx1"/>
              </a:solidFill>
              <a:round/>
              <a:headEnd/>
              <a:tailEnd/>
            </a:ln>
          </p:spPr>
          <p:txBody>
            <a:bodyPr wrap="none" anchor="ctr"/>
            <a:lstStyle/>
            <a:p>
              <a:endParaRPr lang="zh-CN" altLang="en-US"/>
            </a:p>
          </p:txBody>
        </p:sp>
      </p:grpSp>
      <p:grpSp>
        <p:nvGrpSpPr>
          <p:cNvPr id="15384" name="Group 115"/>
          <p:cNvGrpSpPr>
            <a:grpSpLocks/>
          </p:cNvGrpSpPr>
          <p:nvPr/>
        </p:nvGrpSpPr>
        <p:grpSpPr bwMode="auto">
          <a:xfrm>
            <a:off x="2815964" y="1528646"/>
            <a:ext cx="609600" cy="636588"/>
            <a:chOff x="1868" y="1484"/>
            <a:chExt cx="384" cy="401"/>
          </a:xfrm>
        </p:grpSpPr>
        <p:sp>
          <p:nvSpPr>
            <p:cNvPr id="15405" name="Line 116"/>
            <p:cNvSpPr>
              <a:spLocks noChangeShapeType="1"/>
            </p:cNvSpPr>
            <p:nvPr/>
          </p:nvSpPr>
          <p:spPr bwMode="auto">
            <a:xfrm>
              <a:off x="1868" y="1592"/>
              <a:ext cx="360" cy="0"/>
            </a:xfrm>
            <a:prstGeom prst="line">
              <a:avLst/>
            </a:prstGeom>
            <a:noFill/>
            <a:ln w="50800">
              <a:solidFill>
                <a:srgbClr val="A2C1FE"/>
              </a:solidFill>
              <a:round/>
              <a:headEnd/>
              <a:tailEnd/>
            </a:ln>
          </p:spPr>
          <p:txBody>
            <a:bodyPr wrap="none" anchor="ctr"/>
            <a:lstStyle/>
            <a:p>
              <a:endParaRPr lang="zh-CN" altLang="en-US"/>
            </a:p>
          </p:txBody>
        </p:sp>
        <p:sp>
          <p:nvSpPr>
            <p:cNvPr id="15406" name="Rectangle 117"/>
            <p:cNvSpPr>
              <a:spLocks noChangeArrowheads="1"/>
            </p:cNvSpPr>
            <p:nvPr/>
          </p:nvSpPr>
          <p:spPr bwMode="auto">
            <a:xfrm>
              <a:off x="1877" y="1599"/>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5407" name="Line 118"/>
            <p:cNvSpPr>
              <a:spLocks noChangeShapeType="1"/>
            </p:cNvSpPr>
            <p:nvPr/>
          </p:nvSpPr>
          <p:spPr bwMode="auto">
            <a:xfrm>
              <a:off x="2252" y="1484"/>
              <a:ext cx="0" cy="192"/>
            </a:xfrm>
            <a:prstGeom prst="line">
              <a:avLst/>
            </a:prstGeom>
            <a:noFill/>
            <a:ln w="12700">
              <a:solidFill>
                <a:schemeClr val="tx1"/>
              </a:solidFill>
              <a:round/>
              <a:headEnd/>
              <a:tailEnd/>
            </a:ln>
          </p:spPr>
          <p:txBody>
            <a:bodyPr wrap="none" anchor="ctr"/>
            <a:lstStyle/>
            <a:p>
              <a:endParaRPr lang="zh-CN" altLang="en-US"/>
            </a:p>
          </p:txBody>
        </p:sp>
      </p:grpSp>
      <p:grpSp>
        <p:nvGrpSpPr>
          <p:cNvPr id="15385" name="Group 119"/>
          <p:cNvGrpSpPr>
            <a:grpSpLocks/>
          </p:cNvGrpSpPr>
          <p:nvPr/>
        </p:nvGrpSpPr>
        <p:grpSpPr bwMode="auto">
          <a:xfrm>
            <a:off x="3463664" y="1528646"/>
            <a:ext cx="609600" cy="636588"/>
            <a:chOff x="2276" y="1484"/>
            <a:chExt cx="384" cy="401"/>
          </a:xfrm>
        </p:grpSpPr>
        <p:sp>
          <p:nvSpPr>
            <p:cNvPr id="15402" name="Line 120"/>
            <p:cNvSpPr>
              <a:spLocks noChangeShapeType="1"/>
            </p:cNvSpPr>
            <p:nvPr/>
          </p:nvSpPr>
          <p:spPr bwMode="auto">
            <a:xfrm>
              <a:off x="2276" y="1592"/>
              <a:ext cx="360" cy="0"/>
            </a:xfrm>
            <a:prstGeom prst="line">
              <a:avLst/>
            </a:prstGeom>
            <a:noFill/>
            <a:ln w="50800">
              <a:solidFill>
                <a:srgbClr val="A2C1FE"/>
              </a:solidFill>
              <a:round/>
              <a:headEnd/>
              <a:tailEnd/>
            </a:ln>
          </p:spPr>
          <p:txBody>
            <a:bodyPr wrap="none" anchor="ctr"/>
            <a:lstStyle/>
            <a:p>
              <a:endParaRPr lang="zh-CN" altLang="en-US"/>
            </a:p>
          </p:txBody>
        </p:sp>
        <p:sp>
          <p:nvSpPr>
            <p:cNvPr id="15403" name="Rectangle 121"/>
            <p:cNvSpPr>
              <a:spLocks noChangeArrowheads="1"/>
            </p:cNvSpPr>
            <p:nvPr/>
          </p:nvSpPr>
          <p:spPr bwMode="auto">
            <a:xfrm>
              <a:off x="2285" y="1599"/>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5404" name="Line 122"/>
            <p:cNvSpPr>
              <a:spLocks noChangeShapeType="1"/>
            </p:cNvSpPr>
            <p:nvPr/>
          </p:nvSpPr>
          <p:spPr bwMode="auto">
            <a:xfrm>
              <a:off x="2660" y="1484"/>
              <a:ext cx="0" cy="192"/>
            </a:xfrm>
            <a:prstGeom prst="line">
              <a:avLst/>
            </a:prstGeom>
            <a:noFill/>
            <a:ln w="12700">
              <a:solidFill>
                <a:schemeClr val="tx1"/>
              </a:solidFill>
              <a:round/>
              <a:headEnd/>
              <a:tailEnd/>
            </a:ln>
          </p:spPr>
          <p:txBody>
            <a:bodyPr wrap="none" anchor="ctr"/>
            <a:lstStyle/>
            <a:p>
              <a:endParaRPr lang="zh-CN" altLang="en-US"/>
            </a:p>
          </p:txBody>
        </p:sp>
      </p:grpSp>
      <p:sp>
        <p:nvSpPr>
          <p:cNvPr id="15386" name="Line 123"/>
          <p:cNvSpPr>
            <a:spLocks noChangeShapeType="1"/>
          </p:cNvSpPr>
          <p:nvPr/>
        </p:nvSpPr>
        <p:spPr bwMode="auto">
          <a:xfrm>
            <a:off x="4111364" y="1700096"/>
            <a:ext cx="571500" cy="0"/>
          </a:xfrm>
          <a:prstGeom prst="line">
            <a:avLst/>
          </a:prstGeom>
          <a:noFill/>
          <a:ln w="50800">
            <a:solidFill>
              <a:srgbClr val="A2C1FE"/>
            </a:solidFill>
            <a:round/>
            <a:headEnd/>
            <a:tailEnd/>
          </a:ln>
        </p:spPr>
        <p:txBody>
          <a:bodyPr wrap="none" anchor="ctr"/>
          <a:lstStyle/>
          <a:p>
            <a:endParaRPr lang="zh-CN" altLang="en-US"/>
          </a:p>
        </p:txBody>
      </p:sp>
      <p:sp>
        <p:nvSpPr>
          <p:cNvPr id="15387" name="Line 124"/>
          <p:cNvSpPr>
            <a:spLocks noChangeShapeType="1"/>
          </p:cNvSpPr>
          <p:nvPr/>
        </p:nvSpPr>
        <p:spPr bwMode="auto">
          <a:xfrm>
            <a:off x="4746364" y="1750896"/>
            <a:ext cx="342900" cy="0"/>
          </a:xfrm>
          <a:prstGeom prst="line">
            <a:avLst/>
          </a:prstGeom>
          <a:noFill/>
          <a:ln w="50800">
            <a:solidFill>
              <a:srgbClr val="FF3300"/>
            </a:solidFill>
            <a:round/>
            <a:headEnd/>
            <a:tailEnd/>
          </a:ln>
        </p:spPr>
        <p:txBody>
          <a:bodyPr wrap="none" anchor="ctr"/>
          <a:lstStyle/>
          <a:p>
            <a:endParaRPr lang="zh-CN" altLang="en-US"/>
          </a:p>
        </p:txBody>
      </p:sp>
      <p:sp>
        <p:nvSpPr>
          <p:cNvPr id="15388" name="Rectangle 125"/>
          <p:cNvSpPr>
            <a:spLocks noChangeArrowheads="1"/>
          </p:cNvSpPr>
          <p:nvPr/>
        </p:nvSpPr>
        <p:spPr bwMode="auto">
          <a:xfrm>
            <a:off x="4125652" y="1711209"/>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5389" name="Rectangle 126"/>
          <p:cNvSpPr>
            <a:spLocks noChangeArrowheads="1"/>
          </p:cNvSpPr>
          <p:nvPr/>
        </p:nvSpPr>
        <p:spPr bwMode="auto">
          <a:xfrm>
            <a:off x="4646352" y="1711209"/>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20</a:t>
            </a:r>
          </a:p>
        </p:txBody>
      </p:sp>
      <p:sp>
        <p:nvSpPr>
          <p:cNvPr id="15390" name="Line 127"/>
          <p:cNvSpPr>
            <a:spLocks noChangeShapeType="1"/>
          </p:cNvSpPr>
          <p:nvPr/>
        </p:nvSpPr>
        <p:spPr bwMode="auto">
          <a:xfrm>
            <a:off x="4720964" y="1528646"/>
            <a:ext cx="0" cy="304800"/>
          </a:xfrm>
          <a:prstGeom prst="line">
            <a:avLst/>
          </a:prstGeom>
          <a:noFill/>
          <a:ln w="12700">
            <a:solidFill>
              <a:schemeClr val="tx1"/>
            </a:solidFill>
            <a:round/>
            <a:headEnd/>
            <a:tailEnd/>
          </a:ln>
        </p:spPr>
        <p:txBody>
          <a:bodyPr wrap="none" anchor="ctr"/>
          <a:lstStyle/>
          <a:p>
            <a:endParaRPr lang="zh-CN" altLang="en-US"/>
          </a:p>
        </p:txBody>
      </p:sp>
      <p:sp>
        <p:nvSpPr>
          <p:cNvPr id="15391" name="Line 128"/>
          <p:cNvSpPr>
            <a:spLocks noChangeShapeType="1"/>
          </p:cNvSpPr>
          <p:nvPr/>
        </p:nvSpPr>
        <p:spPr bwMode="auto">
          <a:xfrm>
            <a:off x="5127364" y="1528646"/>
            <a:ext cx="0" cy="304800"/>
          </a:xfrm>
          <a:prstGeom prst="line">
            <a:avLst/>
          </a:prstGeom>
          <a:noFill/>
          <a:ln w="12700">
            <a:solidFill>
              <a:schemeClr val="tx1"/>
            </a:solidFill>
            <a:round/>
            <a:headEnd/>
            <a:tailEnd/>
          </a:ln>
        </p:spPr>
        <p:txBody>
          <a:bodyPr wrap="none" anchor="ctr"/>
          <a:lstStyle/>
          <a:p>
            <a:endParaRPr lang="zh-CN" altLang="en-US"/>
          </a:p>
        </p:txBody>
      </p:sp>
      <p:sp>
        <p:nvSpPr>
          <p:cNvPr id="15392" name="Line 129"/>
          <p:cNvSpPr>
            <a:spLocks noChangeShapeType="1"/>
          </p:cNvSpPr>
          <p:nvPr/>
        </p:nvSpPr>
        <p:spPr bwMode="auto">
          <a:xfrm>
            <a:off x="2282564" y="1649296"/>
            <a:ext cx="457200" cy="0"/>
          </a:xfrm>
          <a:prstGeom prst="line">
            <a:avLst/>
          </a:prstGeom>
          <a:noFill/>
          <a:ln w="50800">
            <a:solidFill>
              <a:srgbClr val="F6BF69"/>
            </a:solidFill>
            <a:round/>
            <a:headEnd/>
            <a:tailEnd/>
          </a:ln>
        </p:spPr>
        <p:txBody>
          <a:bodyPr wrap="none" anchor="ctr"/>
          <a:lstStyle/>
          <a:p>
            <a:endParaRPr lang="zh-CN" altLang="en-US"/>
          </a:p>
        </p:txBody>
      </p:sp>
      <p:sp>
        <p:nvSpPr>
          <p:cNvPr id="15393" name="Line 130"/>
          <p:cNvSpPr>
            <a:spLocks noChangeShapeType="1"/>
          </p:cNvSpPr>
          <p:nvPr/>
        </p:nvSpPr>
        <p:spPr bwMode="auto">
          <a:xfrm>
            <a:off x="2930264" y="1649296"/>
            <a:ext cx="457200" cy="0"/>
          </a:xfrm>
          <a:prstGeom prst="line">
            <a:avLst/>
          </a:prstGeom>
          <a:noFill/>
          <a:ln w="50800">
            <a:solidFill>
              <a:srgbClr val="F6BF69"/>
            </a:solidFill>
            <a:round/>
            <a:headEnd/>
            <a:tailEnd/>
          </a:ln>
        </p:spPr>
        <p:txBody>
          <a:bodyPr wrap="none" anchor="ctr"/>
          <a:lstStyle/>
          <a:p>
            <a:endParaRPr lang="zh-CN" altLang="en-US"/>
          </a:p>
        </p:txBody>
      </p:sp>
      <p:sp>
        <p:nvSpPr>
          <p:cNvPr id="15394" name="Line 131"/>
          <p:cNvSpPr>
            <a:spLocks noChangeShapeType="1"/>
          </p:cNvSpPr>
          <p:nvPr/>
        </p:nvSpPr>
        <p:spPr bwMode="auto">
          <a:xfrm>
            <a:off x="3577964" y="1649296"/>
            <a:ext cx="457200" cy="0"/>
          </a:xfrm>
          <a:prstGeom prst="line">
            <a:avLst/>
          </a:prstGeom>
          <a:noFill/>
          <a:ln w="50800">
            <a:solidFill>
              <a:srgbClr val="F6BF69"/>
            </a:solidFill>
            <a:round/>
            <a:headEnd/>
            <a:tailEnd/>
          </a:ln>
        </p:spPr>
        <p:txBody>
          <a:bodyPr wrap="none" anchor="ctr"/>
          <a:lstStyle/>
          <a:p>
            <a:endParaRPr lang="zh-CN" altLang="en-US"/>
          </a:p>
        </p:txBody>
      </p:sp>
      <p:sp>
        <p:nvSpPr>
          <p:cNvPr id="15395" name="Line 132"/>
          <p:cNvSpPr>
            <a:spLocks noChangeShapeType="1"/>
          </p:cNvSpPr>
          <p:nvPr/>
        </p:nvSpPr>
        <p:spPr bwMode="auto">
          <a:xfrm>
            <a:off x="2815964" y="1750896"/>
            <a:ext cx="342900" cy="0"/>
          </a:xfrm>
          <a:prstGeom prst="line">
            <a:avLst/>
          </a:prstGeom>
          <a:noFill/>
          <a:ln w="50800">
            <a:solidFill>
              <a:srgbClr val="FF3300"/>
            </a:solidFill>
            <a:round/>
            <a:headEnd/>
            <a:tailEnd/>
          </a:ln>
        </p:spPr>
        <p:txBody>
          <a:bodyPr wrap="none" anchor="ctr"/>
          <a:lstStyle/>
          <a:p>
            <a:endParaRPr lang="zh-CN" altLang="en-US"/>
          </a:p>
        </p:txBody>
      </p:sp>
      <p:sp>
        <p:nvSpPr>
          <p:cNvPr id="15396" name="Line 133"/>
          <p:cNvSpPr>
            <a:spLocks noChangeShapeType="1"/>
          </p:cNvSpPr>
          <p:nvPr/>
        </p:nvSpPr>
        <p:spPr bwMode="auto">
          <a:xfrm>
            <a:off x="3463664" y="1750896"/>
            <a:ext cx="342900" cy="0"/>
          </a:xfrm>
          <a:prstGeom prst="line">
            <a:avLst/>
          </a:prstGeom>
          <a:noFill/>
          <a:ln w="50800">
            <a:solidFill>
              <a:srgbClr val="FF3300"/>
            </a:solidFill>
            <a:round/>
            <a:headEnd/>
            <a:tailEnd/>
          </a:ln>
        </p:spPr>
        <p:txBody>
          <a:bodyPr wrap="none" anchor="ctr"/>
          <a:lstStyle/>
          <a:p>
            <a:endParaRPr lang="zh-CN" altLang="en-US"/>
          </a:p>
        </p:txBody>
      </p:sp>
      <p:sp>
        <p:nvSpPr>
          <p:cNvPr id="15397" name="Line 134"/>
          <p:cNvSpPr>
            <a:spLocks noChangeShapeType="1"/>
          </p:cNvSpPr>
          <p:nvPr/>
        </p:nvSpPr>
        <p:spPr bwMode="auto">
          <a:xfrm>
            <a:off x="4111364" y="1750896"/>
            <a:ext cx="342900" cy="0"/>
          </a:xfrm>
          <a:prstGeom prst="line">
            <a:avLst/>
          </a:prstGeom>
          <a:noFill/>
          <a:ln w="50800">
            <a:solidFill>
              <a:srgbClr val="FF3300"/>
            </a:solidFill>
            <a:round/>
            <a:headEnd/>
            <a:tailEnd/>
          </a:ln>
        </p:spPr>
        <p:txBody>
          <a:bodyPr wrap="none" anchor="ctr"/>
          <a:lstStyle/>
          <a:p>
            <a:endParaRPr lang="zh-CN" altLang="en-US"/>
          </a:p>
        </p:txBody>
      </p:sp>
      <p:sp>
        <p:nvSpPr>
          <p:cNvPr id="15398" name="Line 136"/>
          <p:cNvSpPr>
            <a:spLocks noChangeShapeType="1"/>
          </p:cNvSpPr>
          <p:nvPr/>
        </p:nvSpPr>
        <p:spPr bwMode="auto">
          <a:xfrm>
            <a:off x="2766752" y="1847734"/>
            <a:ext cx="0" cy="3035300"/>
          </a:xfrm>
          <a:prstGeom prst="line">
            <a:avLst/>
          </a:prstGeom>
          <a:noFill/>
          <a:ln w="12700">
            <a:solidFill>
              <a:schemeClr val="tx1"/>
            </a:solidFill>
            <a:prstDash val="dashDot"/>
            <a:round/>
            <a:headEnd/>
            <a:tailEnd/>
          </a:ln>
        </p:spPr>
        <p:txBody>
          <a:bodyPr wrap="none" anchor="ctr"/>
          <a:lstStyle/>
          <a:p>
            <a:endParaRPr lang="zh-CN" altLang="en-US"/>
          </a:p>
        </p:txBody>
      </p:sp>
      <p:sp>
        <p:nvSpPr>
          <p:cNvPr id="15399" name="Line 137"/>
          <p:cNvSpPr>
            <a:spLocks noChangeShapeType="1"/>
          </p:cNvSpPr>
          <p:nvPr/>
        </p:nvSpPr>
        <p:spPr bwMode="auto">
          <a:xfrm>
            <a:off x="3382702" y="1919171"/>
            <a:ext cx="0" cy="3035300"/>
          </a:xfrm>
          <a:prstGeom prst="line">
            <a:avLst/>
          </a:prstGeom>
          <a:noFill/>
          <a:ln w="12700">
            <a:solidFill>
              <a:schemeClr val="tx1"/>
            </a:solidFill>
            <a:prstDash val="dashDot"/>
            <a:round/>
            <a:headEnd/>
            <a:tailEnd/>
          </a:ln>
        </p:spPr>
        <p:txBody>
          <a:bodyPr wrap="none" anchor="ctr"/>
          <a:lstStyle/>
          <a:p>
            <a:endParaRPr lang="zh-CN" altLang="en-US"/>
          </a:p>
        </p:txBody>
      </p:sp>
      <p:sp>
        <p:nvSpPr>
          <p:cNvPr id="15400" name="Line 138"/>
          <p:cNvSpPr>
            <a:spLocks noChangeShapeType="1"/>
          </p:cNvSpPr>
          <p:nvPr/>
        </p:nvSpPr>
        <p:spPr bwMode="auto">
          <a:xfrm>
            <a:off x="4038339" y="1919171"/>
            <a:ext cx="0" cy="3035300"/>
          </a:xfrm>
          <a:prstGeom prst="line">
            <a:avLst/>
          </a:prstGeom>
          <a:noFill/>
          <a:ln w="12700">
            <a:solidFill>
              <a:schemeClr val="tx1"/>
            </a:solidFill>
            <a:prstDash val="dashDot"/>
            <a:round/>
            <a:headEnd/>
            <a:tailEnd/>
          </a:ln>
        </p:spPr>
        <p:txBody>
          <a:bodyPr wrap="none" anchor="ctr"/>
          <a:lstStyle/>
          <a:p>
            <a:endParaRPr lang="zh-CN" altLang="en-US"/>
          </a:p>
        </p:txBody>
      </p:sp>
      <p:sp>
        <p:nvSpPr>
          <p:cNvPr id="15401" name="Line 139"/>
          <p:cNvSpPr>
            <a:spLocks noChangeShapeType="1"/>
          </p:cNvSpPr>
          <p:nvPr/>
        </p:nvSpPr>
        <p:spPr bwMode="auto">
          <a:xfrm>
            <a:off x="4686039" y="1919171"/>
            <a:ext cx="0" cy="3035300"/>
          </a:xfrm>
          <a:prstGeom prst="line">
            <a:avLst/>
          </a:prstGeom>
          <a:noFill/>
          <a:ln w="12700">
            <a:solidFill>
              <a:schemeClr val="tx1"/>
            </a:solidFill>
            <a:prstDash val="dashDot"/>
            <a:round/>
            <a:headEnd/>
            <a:tailEnd/>
          </a:ln>
        </p:spPr>
        <p:txBody>
          <a:bodyPr wrap="none" anchor="ctr"/>
          <a:lstStyle/>
          <a:p>
            <a:endParaRPr lang="zh-CN" altLang="en-US"/>
          </a:p>
        </p:txBody>
      </p:sp>
      <p:sp>
        <p:nvSpPr>
          <p:cNvPr id="4" name="标题 3">
            <a:extLst>
              <a:ext uri="{FF2B5EF4-FFF2-40B4-BE49-F238E27FC236}">
                <a16:creationId xmlns:a16="http://schemas.microsoft.com/office/drawing/2014/main" id="{F61F7F4D-D1D1-4816-9277-79F84DB926F7}"/>
              </a:ext>
            </a:extLst>
          </p:cNvPr>
          <p:cNvSpPr>
            <a:spLocks noGrp="1"/>
          </p:cNvSpPr>
          <p:nvPr>
            <p:ph type="title"/>
          </p:nvPr>
        </p:nvSpPr>
        <p:spPr/>
        <p:txBody>
          <a:bodyPr/>
          <a:lstStyle/>
          <a:p>
            <a:r>
              <a:rPr lang="zh-CN" altLang="en-US" dirty="0"/>
              <a:t>流水工作</a:t>
            </a:r>
          </a:p>
        </p:txBody>
      </p:sp>
      <p:sp>
        <p:nvSpPr>
          <p:cNvPr id="5" name="灯片编号占位符 4"/>
          <p:cNvSpPr>
            <a:spLocks noGrp="1"/>
          </p:cNvSpPr>
          <p:nvPr>
            <p:ph type="sldNum" sz="quarter" idx="4"/>
          </p:nvPr>
        </p:nvSpPr>
        <p:spPr/>
        <p:txBody>
          <a:bodyPr/>
          <a:lstStyle/>
          <a:p>
            <a:fld id="{EB9224A2-87F1-4916-BEAB-472D0D37C46F}" type="slidenum">
              <a:rPr lang="en-US" altLang="en-US" smtClean="0"/>
              <a:pPr/>
              <a:t>9</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VmMTA2YmI5NmE1MDU3ZmE1Y2I3ZGVhNjA3YjFmZWIifQ=="/>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2395</Words>
  <Application>Microsoft Office PowerPoint</Application>
  <PresentationFormat>全屏显示(4:3)</PresentationFormat>
  <Paragraphs>513</Paragraphs>
  <Slides>44</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Garamond</vt:lpstr>
      <vt:lpstr>Symbol</vt:lpstr>
      <vt:lpstr>华文行楷</vt:lpstr>
      <vt:lpstr>宋体</vt:lpstr>
      <vt:lpstr>楷体</vt:lpstr>
      <vt:lpstr>微软雅黑</vt:lpstr>
      <vt:lpstr>Calibri</vt:lpstr>
      <vt:lpstr>Comic Sans MS</vt:lpstr>
      <vt:lpstr>MS PGothic</vt:lpstr>
      <vt:lpstr>Wingdings</vt:lpstr>
      <vt:lpstr>Arial</vt:lpstr>
      <vt:lpstr>Times New Roman</vt:lpstr>
      <vt:lpstr>Tw Cen MT</vt:lpstr>
      <vt:lpstr>Default Design</vt:lpstr>
      <vt:lpstr>计算机体系结构</vt:lpstr>
      <vt:lpstr>上次课内容回顾</vt:lpstr>
      <vt:lpstr>流水线很简单？</vt:lpstr>
      <vt:lpstr>PowerPoint 演示文稿</vt:lpstr>
      <vt:lpstr>串行工作</vt:lpstr>
      <vt:lpstr>流水工作</vt:lpstr>
      <vt:lpstr>PowerPoint 演示文稿</vt:lpstr>
      <vt:lpstr>串行工作</vt:lpstr>
      <vt:lpstr>流水工作</vt:lpstr>
      <vt:lpstr>关于流水线的共性结论</vt:lpstr>
      <vt:lpstr>本讲提纲</vt:lpstr>
      <vt:lpstr>指令流水线是什么？</vt:lpstr>
      <vt:lpstr>PowerPoint 演示文稿</vt:lpstr>
      <vt:lpstr>PowerPoint 演示文稿</vt:lpstr>
      <vt:lpstr>PowerPoint 演示文稿</vt:lpstr>
      <vt:lpstr>现实的流水线: 吞吐率</vt:lpstr>
      <vt:lpstr>现实的流水线: 开销</vt:lpstr>
      <vt:lpstr>本讲提纲</vt:lpstr>
      <vt:lpstr>回顾：单周期微架构</vt:lpstr>
      <vt:lpstr>将指令处理分割为多个周期</vt:lpstr>
      <vt:lpstr>流水线寄存器</vt:lpstr>
      <vt:lpstr>流水线操作示例</vt:lpstr>
      <vt:lpstr>流水线操作示例</vt:lpstr>
      <vt:lpstr>流水线的控制</vt:lpstr>
      <vt:lpstr>流水线下控制信号的处理</vt:lpstr>
      <vt:lpstr>流水化的控制信号</vt:lpstr>
      <vt:lpstr>本讲提纲</vt:lpstr>
      <vt:lpstr>指令流水线: 理想照进现实</vt:lpstr>
      <vt:lpstr>流水线设计面临的问题</vt:lpstr>
      <vt:lpstr>引起流水线停顿的主要原因</vt:lpstr>
      <vt:lpstr>本讲提纲</vt:lpstr>
      <vt:lpstr>相关(dependence)及其类型</vt:lpstr>
      <vt:lpstr>资源冲突的处理</vt:lpstr>
      <vt:lpstr>数据相关 (Data Dependence)</vt:lpstr>
      <vt:lpstr>数据相关示例</vt:lpstr>
      <vt:lpstr>指令流水线操作示例</vt:lpstr>
      <vt:lpstr>如何处理数据相关?</vt:lpstr>
      <vt:lpstr>相关检测方法 (1)</vt:lpstr>
      <vt:lpstr>相关检测方法 (2)</vt:lpstr>
      <vt:lpstr>真相关的处理</vt:lpstr>
      <vt:lpstr>数据前推的原理分析</vt:lpstr>
      <vt:lpstr>控制相关</vt:lpstr>
      <vt:lpstr>控制相关概要分析</vt:lpstr>
      <vt:lpstr>下一个主题相关的处理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2013-10-18T04:54:00Z</dcterms:created>
  <dcterms:modified xsi:type="dcterms:W3CDTF">2023-09-25T05:37:51Z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2052-11.1.0.12313</vt:lpwstr>
  </property>
</Properties>
</file>