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embedTrueTypeFonts="1" saveSubsetFonts="1">
  <p:sldMasterIdLst>
    <p:sldMasterId id="2147483648" r:id="rId1"/>
  </p:sldMasterIdLst>
  <p:notesMasterIdLst>
    <p:notesMasterId r:id="rId29"/>
  </p:notesMasterIdLst>
  <p:sldIdLst>
    <p:sldId id="256" r:id="rId2"/>
    <p:sldId id="961" r:id="rId3"/>
    <p:sldId id="963" r:id="rId4"/>
    <p:sldId id="964" r:id="rId5"/>
    <p:sldId id="965" r:id="rId6"/>
    <p:sldId id="966" r:id="rId7"/>
    <p:sldId id="967" r:id="rId8"/>
    <p:sldId id="968" r:id="rId9"/>
    <p:sldId id="969" r:id="rId10"/>
    <p:sldId id="970" r:id="rId11"/>
    <p:sldId id="971" r:id="rId12"/>
    <p:sldId id="972" r:id="rId13"/>
    <p:sldId id="1103" r:id="rId14"/>
    <p:sldId id="973" r:id="rId15"/>
    <p:sldId id="974" r:id="rId16"/>
    <p:sldId id="976" r:id="rId17"/>
    <p:sldId id="977" r:id="rId18"/>
    <p:sldId id="978" r:id="rId19"/>
    <p:sldId id="979" r:id="rId20"/>
    <p:sldId id="980" r:id="rId21"/>
    <p:sldId id="1000" r:id="rId22"/>
    <p:sldId id="1001" r:id="rId23"/>
    <p:sldId id="1002" r:id="rId24"/>
    <p:sldId id="1003" r:id="rId25"/>
    <p:sldId id="1004" r:id="rId26"/>
    <p:sldId id="1005" r:id="rId27"/>
    <p:sldId id="6828" r:id="rId28"/>
  </p:sldIdLst>
  <p:sldSz cx="9144000" cy="6858000" type="screen4x3"/>
  <p:notesSz cx="6858000" cy="9144000"/>
  <p:embeddedFontLst>
    <p:embeddedFont>
      <p:font typeface="Tw Cen MT" panose="020B0602020104020603" pitchFamily="34" charset="0"/>
      <p:regular r:id="rId30"/>
      <p:bold r:id="rId31"/>
      <p:italic r:id="rId32"/>
      <p:boldItalic r:id="rId33"/>
    </p:embeddedFont>
    <p:embeddedFont>
      <p:font typeface="华文行楷" panose="02010800040101010101" pitchFamily="2" charset="-122"/>
      <p:regular r:id="rId34"/>
    </p:embeddedFont>
    <p:embeddedFont>
      <p:font typeface="Garamond" panose="02020404030301010803" pitchFamily="18" charset="0"/>
      <p:regular r:id="rId35"/>
      <p:bold r:id="rId36"/>
      <p:italic r:id="rId37"/>
    </p:embeddedFont>
    <p:embeddedFont>
      <p:font typeface="MS PGothic" panose="020B0600070205080204" pitchFamily="34" charset="-128"/>
      <p:regular r:id="rId38"/>
    </p:embeddedFont>
    <p:embeddedFont>
      <p:font typeface="微软雅黑" panose="020B0503020204020204" pitchFamily="34" charset="-122"/>
      <p:regular r:id="rId39"/>
      <p:bold r:id="rId40"/>
    </p:embeddedFont>
    <p:embeddedFont>
      <p:font typeface="Calibri" panose="020F0502020204030204" pitchFamily="34" charset="0"/>
      <p:regular r:id="rId41"/>
      <p:bold r:id="rId42"/>
      <p:italic r:id="rId43"/>
      <p:boldItalic r:id="rId44"/>
    </p:embeddedFont>
    <p:embeddedFont>
      <p:font typeface="Tahoma" panose="020B0604030504040204" pitchFamily="34" charset="0"/>
      <p:regular r:id="rId45"/>
      <p:bold r:id="rId46"/>
    </p:embeddedFont>
  </p:embeddedFontLst>
  <p:custDataLst>
    <p:tags r:id="rId47"/>
  </p:custDataLst>
  <p:defaultTextStyle>
    <a:defPPr>
      <a:defRPr lang="en-US"/>
    </a:defPPr>
    <a:lvl1pPr algn="l" rtl="0" fontAlgn="base">
      <a:spcBef>
        <a:spcPct val="0"/>
      </a:spcBef>
      <a:spcAft>
        <a:spcPct val="0"/>
      </a:spcAft>
      <a:defRPr sz="3200"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sz="3200"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3200"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3200"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3200" b="1" kern="1200">
        <a:solidFill>
          <a:schemeClr val="tx1"/>
        </a:solidFill>
        <a:latin typeface="Arial" panose="020B0604020202020204" pitchFamily="34" charset="0"/>
        <a:ea typeface="+mn-ea"/>
        <a:cs typeface="+mn-cs"/>
      </a:defRPr>
    </a:lvl5pPr>
    <a:lvl6pPr marL="2286000" algn="l" defTabSz="914400" rtl="0" eaLnBrk="1" latinLnBrk="0" hangingPunct="1">
      <a:defRPr sz="3200" b="1" kern="1200">
        <a:solidFill>
          <a:schemeClr val="tx1"/>
        </a:solidFill>
        <a:latin typeface="Arial" panose="020B0604020202020204" pitchFamily="34" charset="0"/>
        <a:ea typeface="+mn-ea"/>
        <a:cs typeface="+mn-cs"/>
      </a:defRPr>
    </a:lvl6pPr>
    <a:lvl7pPr marL="2743200" algn="l" defTabSz="914400" rtl="0" eaLnBrk="1" latinLnBrk="0" hangingPunct="1">
      <a:defRPr sz="3200" b="1" kern="1200">
        <a:solidFill>
          <a:schemeClr val="tx1"/>
        </a:solidFill>
        <a:latin typeface="Arial" panose="020B0604020202020204" pitchFamily="34" charset="0"/>
        <a:ea typeface="+mn-ea"/>
        <a:cs typeface="+mn-cs"/>
      </a:defRPr>
    </a:lvl7pPr>
    <a:lvl8pPr marL="3200400" algn="l" defTabSz="914400" rtl="0" eaLnBrk="1" latinLnBrk="0" hangingPunct="1">
      <a:defRPr sz="3200" b="1" kern="1200">
        <a:solidFill>
          <a:schemeClr val="tx1"/>
        </a:solidFill>
        <a:latin typeface="Arial" panose="020B0604020202020204" pitchFamily="34" charset="0"/>
        <a:ea typeface="+mn-ea"/>
        <a:cs typeface="+mn-cs"/>
      </a:defRPr>
    </a:lvl8pPr>
    <a:lvl9pPr marL="3657600" algn="l" defTabSz="914400" rtl="0" eaLnBrk="1" latinLnBrk="0" hangingPunct="1">
      <a:defRPr sz="3200"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2">
          <p15:clr>
            <a:srgbClr val="A4A3A4"/>
          </p15:clr>
        </p15:guide>
        <p15:guide id="2" pos="2884">
          <p15:clr>
            <a:srgbClr val="A4A3A4"/>
          </p15:clr>
        </p15:guide>
      </p15:sldGuideLst>
    </p:ext>
    <p:ext uri="{2D200454-40CA-4A62-9FC3-DE9A4176ACB9}">
      <p15:notesGuideLst xmlns:p15="http://schemas.microsoft.com/office/powerpoint/2012/main">
        <p15:guide id="1" orient="horz" pos="2882">
          <p15:clr>
            <a:srgbClr val="A4A3A4"/>
          </p15:clr>
        </p15:guide>
        <p15:guide id="2" pos="216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99"/>
    <a:srgbClr val="003399"/>
    <a:srgbClr val="9A52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79" autoAdjust="0"/>
    <p:restoredTop sz="91754" autoAdjust="0"/>
  </p:normalViewPr>
  <p:slideViewPr>
    <p:cSldViewPr snapToGrid="0">
      <p:cViewPr varScale="1">
        <p:scale>
          <a:sx n="103" d="100"/>
          <a:sy n="103" d="100"/>
        </p:scale>
        <p:origin x="1968" y="102"/>
      </p:cViewPr>
      <p:guideLst>
        <p:guide orient="horz" pos="2162"/>
        <p:guide pos="2884"/>
      </p:guideLst>
    </p:cSldViewPr>
  </p:slideViewPr>
  <p:outlineViewPr>
    <p:cViewPr>
      <p:scale>
        <a:sx n="33" d="100"/>
        <a:sy n="33" d="100"/>
      </p:scale>
      <p:origin x="0" y="696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5" d="100"/>
          <a:sy n="55" d="100"/>
        </p:scale>
        <p:origin x="2796" y="78"/>
      </p:cViewPr>
      <p:guideLst>
        <p:guide orient="horz" pos="2882"/>
        <p:guide pos="2163"/>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tags" Target="tags/tag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font" Target="fonts/font17.fntdata"/><Relationship Id="rId20" Type="http://schemas.openxmlformats.org/officeDocument/2006/relationships/slide" Target="slides/slide19.xml"/><Relationship Id="rId41"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b="0">
                <a:latin typeface="Times New Roman" panose="02020603050405020304" pitchFamily="18" charset="0"/>
              </a:defRPr>
            </a:lvl1pPr>
          </a:lstStyle>
          <a:p>
            <a:endParaRPr lang="en-US" altLang="en-US"/>
          </a:p>
        </p:txBody>
      </p:sp>
      <p:sp>
        <p:nvSpPr>
          <p:cNvPr id="6147"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b="0">
                <a:latin typeface="Times New Roman" panose="02020603050405020304" pitchFamily="18" charset="0"/>
              </a:defRPr>
            </a:lvl1pPr>
          </a:lstStyle>
          <a:p>
            <a:endParaRPr lang="en-US" altLang="en-US"/>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p:spPr>
      </p:sp>
      <p:sp>
        <p:nvSpPr>
          <p:cNvPr id="6149"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b="0">
                <a:latin typeface="Times New Roman" panose="02020603050405020304" pitchFamily="18" charset="0"/>
              </a:defRPr>
            </a:lvl1pPr>
          </a:lstStyle>
          <a:p>
            <a:endParaRPr lang="en-US" altLang="en-US"/>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b="0">
                <a:latin typeface="Times New Roman" panose="02020603050405020304" pitchFamily="18" charset="0"/>
              </a:defRPr>
            </a:lvl1pPr>
          </a:lstStyle>
          <a:p>
            <a:fld id="{3FFABDBD-A15D-4120-AC7D-6B6EC1163407}" type="slidenum">
              <a:rPr lang="en-US" altLang="en-US"/>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FABDBD-A15D-4120-AC7D-6B6EC1163407}" type="slidenum">
              <a:rPr lang="en-US" altLang="en-US" smtClean="0"/>
              <a:t>1</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FFABDBD-A15D-4120-AC7D-6B6EC1163407}" type="slidenum">
              <a:rPr lang="en-US" altLang="en-US" smtClean="0"/>
              <a:t>3</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zh-CN" dirty="0">
              <a:ea typeface="MS PGothic" panose="020B0600070205080204" pitchFamily="34" charset="-128"/>
            </a:endParaRPr>
          </a:p>
        </p:txBody>
      </p:sp>
      <p:sp>
        <p:nvSpPr>
          <p:cNvPr id="348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70799D80-CB6D-48C2-B809-DE26B401E3AA}" type="slidenum">
              <a:rPr lang="en-US" altLang="zh-CN" smtClean="0">
                <a:latin typeface="Calibri" panose="020F0502020204030204" charset="0"/>
                <a:cs typeface="Arial" panose="020B0604020202020204" pitchFamily="34" charset="0"/>
              </a:rPr>
              <a:t>17</a:t>
            </a:fld>
            <a:endParaRPr lang="en-US" altLang="zh-CN">
              <a:latin typeface="Calibri" panose="020F0502020204030204" charset="0"/>
              <a:cs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实际上</a:t>
            </a:r>
            <a:r>
              <a:rPr lang="en-US" altLang="zh-CN"/>
              <a:t>2</a:t>
            </a:r>
            <a:r>
              <a:rPr lang="zh-CN" altLang="en-US"/>
              <a:t>条相邻的指令本身可能并不存在控制相关，也就是第一条指令不是控制流指令。但是，由于流水线的处理方式，使得他们会形成冒险。</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FFABDBD-A15D-4120-AC7D-6B6EC1163407}" type="slidenum">
              <a:rPr lang="en-US" altLang="en-US" smtClean="0"/>
              <a:t>22</a:t>
            </a:fld>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zh-CN" dirty="0">
              <a:ea typeface="MS PGothic" panose="020B0600070205080204" pitchFamily="34" charset="-128"/>
            </a:endParaRPr>
          </a:p>
        </p:txBody>
      </p:sp>
      <p:sp>
        <p:nvSpPr>
          <p:cNvPr id="358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1FF41F00-AE57-4658-B37F-F31F3171AC43}" type="slidenum">
              <a:rPr lang="en-US" altLang="zh-CN" smtClean="0">
                <a:latin typeface="Calibri" panose="020F0502020204030204" charset="0"/>
                <a:cs typeface="Arial" panose="020B0604020202020204" pitchFamily="34" charset="0"/>
              </a:rPr>
              <a:t>26</a:t>
            </a:fld>
            <a:endParaRPr lang="en-US" altLang="zh-CN">
              <a:latin typeface="Calibri" panose="020F0502020204030204" charset="0"/>
              <a:cs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FFABDBD-A15D-4120-AC7D-6B6EC1163407}"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t>27</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455613" y="2286000"/>
            <a:ext cx="8226425" cy="1143000"/>
          </a:xfrm>
        </p:spPr>
        <p:txBody>
          <a:bodyPr/>
          <a:lstStyle>
            <a:lvl1pPr>
              <a:defRPr sz="4800">
                <a:latin typeface="微软雅黑" panose="020B0503020204020204" pitchFamily="34" charset="-122"/>
                <a:ea typeface="微软雅黑" panose="020B0503020204020204" pitchFamily="34" charset="-122"/>
              </a:defRPr>
            </a:lvl1pPr>
          </a:lstStyle>
          <a:p>
            <a:r>
              <a:rPr lang="en-US" dirty="0"/>
              <a:t>Click to edit Master title style</a:t>
            </a:r>
          </a:p>
        </p:txBody>
      </p:sp>
      <p:sp>
        <p:nvSpPr>
          <p:cNvPr id="3075" name="Rectangle 3"/>
          <p:cNvSpPr>
            <a:spLocks noGrp="1" noChangeArrowheads="1"/>
          </p:cNvSpPr>
          <p:nvPr>
            <p:ph type="subTitle" idx="1" hasCustomPrompt="1"/>
          </p:nvPr>
        </p:nvSpPr>
        <p:spPr>
          <a:xfrm>
            <a:off x="1371600" y="3886200"/>
            <a:ext cx="6400800" cy="393700"/>
          </a:xfrm>
        </p:spPr>
        <p:txBody>
          <a:bodyPr/>
          <a:lstStyle>
            <a:lvl1pPr marL="0" indent="0" algn="ctr">
              <a:defRPr sz="3200">
                <a:latin typeface="微软雅黑" panose="020B0503020204020204" pitchFamily="34" charset="-122"/>
                <a:ea typeface="微软雅黑" panose="020B0503020204020204" pitchFamily="34" charset="-122"/>
              </a:defRPr>
            </a:lvl1pPr>
          </a:lstStyle>
          <a:p>
            <a:endParaRPr lang="en-US"/>
          </a:p>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atin typeface="微软雅黑" panose="020B0503020204020204" pitchFamily="34" charset="-122"/>
                <a:ea typeface="微软雅黑" panose="020B0503020204020204" pitchFamily="34" charset="-122"/>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10"/>
          <p:cNvSpPr>
            <a:spLocks noGrp="1" noChangeArrowheads="1"/>
          </p:cNvSpPr>
          <p:nvPr>
            <p:ph type="dt" sz="half" idx="10"/>
          </p:nvPr>
        </p:nvSpPr>
        <p:spPr/>
        <p:txBody>
          <a:bodyPr/>
          <a:lstStyle>
            <a:lvl1pPr>
              <a:defRPr/>
            </a:lvl1pPr>
          </a:lstStyle>
          <a:p>
            <a:r>
              <a:rPr lang="en-US" altLang="en-US" dirty="0" err="1"/>
              <a:t>Hyeontaek</a:t>
            </a:r>
            <a:r>
              <a:rPr lang="en-US" altLang="en-US" dirty="0"/>
              <a:t> Lim © April 14</a:t>
            </a:r>
          </a:p>
        </p:txBody>
      </p:sp>
      <p:sp>
        <p:nvSpPr>
          <p:cNvPr id="5" name="Rectangle 11"/>
          <p:cNvSpPr>
            <a:spLocks noGrp="1" noChangeArrowheads="1"/>
          </p:cNvSpPr>
          <p:nvPr>
            <p:ph type="ftr" sz="quarter" idx="11"/>
          </p:nvPr>
        </p:nvSpPr>
        <p:spPr/>
        <p:txBody>
          <a:bodyPr/>
          <a:lstStyle>
            <a:lvl1pPr>
              <a:defRPr/>
            </a:lvl1pPr>
          </a:lstStyle>
          <a:p>
            <a:endParaRPr lang="en-US" altLang="en-US" sz="1600" dirty="0">
              <a:latin typeface="Times New Roman" panose="02020603050405020304" pitchFamily="18" charset="0"/>
            </a:endParaRPr>
          </a:p>
        </p:txBody>
      </p:sp>
      <p:sp>
        <p:nvSpPr>
          <p:cNvPr id="6" name="Rectangle 12"/>
          <p:cNvSpPr>
            <a:spLocks noGrp="1" noChangeArrowheads="1"/>
          </p:cNvSpPr>
          <p:nvPr>
            <p:ph type="sldNum" sz="quarter" idx="12"/>
          </p:nvPr>
        </p:nvSpPr>
        <p:spPr/>
        <p:txBody>
          <a:bodyPr/>
          <a:lstStyle>
            <a:lvl1pPr>
              <a:defRPr/>
            </a:lvl1pPr>
          </a:lstStyle>
          <a:p>
            <a:fld id="{281828B1-9571-413B-8DF6-88C4749FAF08}" type="slidenum">
              <a:rPr lang="en-US" altLang="en-US"/>
              <a:t>‹#›</a:t>
            </a:fld>
            <a:endParaRPr lang="en-US" altLang="en-US" sz="160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en-US" dirty="0"/>
              <a:t>Click to edit Master title style</a:t>
            </a:r>
          </a:p>
        </p:txBody>
      </p:sp>
      <p:sp>
        <p:nvSpPr>
          <p:cNvPr id="3" name="Rectangle 10"/>
          <p:cNvSpPr>
            <a:spLocks noGrp="1" noChangeArrowheads="1"/>
          </p:cNvSpPr>
          <p:nvPr>
            <p:ph type="dt" sz="half" idx="10"/>
          </p:nvPr>
        </p:nvSpPr>
        <p:spPr/>
        <p:txBody>
          <a:bodyPr/>
          <a:lstStyle>
            <a:lvl1pPr>
              <a:defRPr/>
            </a:lvl1pPr>
          </a:lstStyle>
          <a:p>
            <a:r>
              <a:rPr lang="en-US" altLang="en-US" dirty="0" err="1"/>
              <a:t>Hyeontaek</a:t>
            </a:r>
            <a:r>
              <a:rPr lang="en-US" altLang="en-US" dirty="0"/>
              <a:t> Lim © April 14</a:t>
            </a:r>
          </a:p>
        </p:txBody>
      </p:sp>
      <p:sp>
        <p:nvSpPr>
          <p:cNvPr id="4" name="Rectangle 11"/>
          <p:cNvSpPr>
            <a:spLocks noGrp="1" noChangeArrowheads="1"/>
          </p:cNvSpPr>
          <p:nvPr>
            <p:ph type="ftr" sz="quarter" idx="11"/>
          </p:nvPr>
        </p:nvSpPr>
        <p:spPr/>
        <p:txBody>
          <a:bodyPr/>
          <a:lstStyle>
            <a:lvl1pPr>
              <a:defRPr/>
            </a:lvl1pPr>
          </a:lstStyle>
          <a:p>
            <a:endParaRPr lang="en-US" altLang="en-US" sz="1600" dirty="0">
              <a:latin typeface="Times New Roman" panose="02020603050405020304" pitchFamily="18" charset="0"/>
            </a:endParaRPr>
          </a:p>
        </p:txBody>
      </p:sp>
      <p:sp>
        <p:nvSpPr>
          <p:cNvPr id="5" name="Rectangle 12"/>
          <p:cNvSpPr>
            <a:spLocks noGrp="1" noChangeArrowheads="1"/>
          </p:cNvSpPr>
          <p:nvPr>
            <p:ph type="sldNum" sz="quarter" idx="12"/>
          </p:nvPr>
        </p:nvSpPr>
        <p:spPr/>
        <p:txBody>
          <a:bodyPr/>
          <a:lstStyle>
            <a:lvl1pPr>
              <a:defRPr/>
            </a:lvl1pPr>
          </a:lstStyle>
          <a:p>
            <a:fld id="{1AEA45D1-D4B8-44CC-BE7C-EE654AA999B5}" type="slidenum">
              <a:rPr lang="en-US" altLang="en-US"/>
              <a:t>‹#›</a:t>
            </a:fld>
            <a:endParaRPr lang="en-US" altLang="en-US" sz="160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p:txBody>
          <a:bodyPr/>
          <a:lstStyle>
            <a:lvl1pPr>
              <a:defRPr/>
            </a:lvl1pPr>
          </a:lstStyle>
          <a:p>
            <a:r>
              <a:rPr lang="en-US" altLang="en-US" dirty="0" err="1"/>
              <a:t>Hyeontaek</a:t>
            </a:r>
            <a:r>
              <a:rPr lang="en-US" altLang="en-US" dirty="0"/>
              <a:t> Lim © April 14</a:t>
            </a:r>
          </a:p>
        </p:txBody>
      </p:sp>
      <p:sp>
        <p:nvSpPr>
          <p:cNvPr id="3" name="Rectangle 11"/>
          <p:cNvSpPr>
            <a:spLocks noGrp="1" noChangeArrowheads="1"/>
          </p:cNvSpPr>
          <p:nvPr>
            <p:ph type="ftr" sz="quarter" idx="11"/>
          </p:nvPr>
        </p:nvSpPr>
        <p:spPr/>
        <p:txBody>
          <a:bodyPr/>
          <a:lstStyle>
            <a:lvl1pPr>
              <a:defRPr/>
            </a:lvl1pPr>
          </a:lstStyle>
          <a:p>
            <a:endParaRPr lang="en-US" altLang="en-US" sz="1600" dirty="0">
              <a:latin typeface="Times New Roman" panose="02020603050405020304" pitchFamily="18" charset="0"/>
            </a:endParaRPr>
          </a:p>
        </p:txBody>
      </p:sp>
      <p:sp>
        <p:nvSpPr>
          <p:cNvPr id="4" name="Rectangle 12"/>
          <p:cNvSpPr>
            <a:spLocks noGrp="1" noChangeArrowheads="1"/>
          </p:cNvSpPr>
          <p:nvPr>
            <p:ph type="sldNum" sz="quarter" idx="12"/>
          </p:nvPr>
        </p:nvSpPr>
        <p:spPr/>
        <p:txBody>
          <a:bodyPr/>
          <a:lstStyle>
            <a:lvl1pPr>
              <a:defRPr/>
            </a:lvl1pPr>
          </a:lstStyle>
          <a:p>
            <a:fld id="{73C70C14-1FDF-4DAA-8722-DD1532F46E01}" type="slidenum">
              <a:rPr lang="en-US" altLang="en-US"/>
              <a:t>‹#›</a:t>
            </a:fld>
            <a:endParaRPr lang="en-US" altLang="en-US" sz="160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209550"/>
            <a:ext cx="9144000" cy="685800"/>
          </a:xfrm>
          <a:prstGeom prst="rect">
            <a:avLst/>
          </a:prstGeom>
          <a:noFill/>
          <a:ln>
            <a:noFill/>
          </a:ln>
        </p:spPr>
        <p:txBody>
          <a:bodyPr vert="horz" wrap="square" lIns="91440" tIns="45720" rIns="91440" bIns="45720" numCol="1" anchor="ctr" anchorCtr="0" compatLnSpc="1"/>
          <a:lstStyle/>
          <a:p>
            <a:pPr lvl="0"/>
            <a:r>
              <a:rPr lang="en-US" altLang="en-US"/>
              <a:t>Click to edit Master title style</a:t>
            </a:r>
          </a:p>
        </p:txBody>
      </p:sp>
      <p:sp>
        <p:nvSpPr>
          <p:cNvPr id="1032" name="Line 8"/>
          <p:cNvSpPr>
            <a:spLocks noChangeShapeType="1"/>
          </p:cNvSpPr>
          <p:nvPr/>
        </p:nvSpPr>
        <p:spPr bwMode="auto">
          <a:xfrm>
            <a:off x="457200" y="938213"/>
            <a:ext cx="8229600" cy="0"/>
          </a:xfrm>
          <a:prstGeom prst="line">
            <a:avLst/>
          </a:prstGeom>
          <a:noFill/>
          <a:ln w="25400">
            <a:solidFill>
              <a:srgbClr val="336699"/>
            </a:solidFill>
            <a:round/>
          </a:ln>
          <a:effectLst/>
        </p:spPr>
        <p:txBody>
          <a:bodyPr/>
          <a:lstStyle/>
          <a:p>
            <a:pPr>
              <a:defRPr/>
            </a:pPr>
            <a:endParaRPr lang="en-US"/>
          </a:p>
        </p:txBody>
      </p:sp>
      <p:sp>
        <p:nvSpPr>
          <p:cNvPr id="1034" name="Rectangle 10"/>
          <p:cNvSpPr>
            <a:spLocks noGrp="1" noChangeArrowheads="1"/>
          </p:cNvSpPr>
          <p:nvPr>
            <p:ph type="dt" sz="half" idx="2"/>
          </p:nvPr>
        </p:nvSpPr>
        <p:spPr bwMode="auto">
          <a:xfrm>
            <a:off x="6462713" y="6392863"/>
            <a:ext cx="2320925" cy="381000"/>
          </a:xfrm>
          <a:prstGeom prst="rect">
            <a:avLst/>
          </a:prstGeom>
          <a:noFill/>
          <a:ln w="9525">
            <a:noFill/>
            <a:miter lim="800000"/>
          </a:ln>
          <a:effectLst/>
        </p:spPr>
        <p:txBody>
          <a:bodyPr vert="horz" wrap="square" lIns="101882" tIns="50941" rIns="101882" bIns="50941" numCol="1" anchor="t" anchorCtr="0" compatLnSpc="1"/>
          <a:lstStyle>
            <a:lvl1pPr algn="r" eaLnBrk="0" hangingPunct="0">
              <a:defRPr sz="900" b="0">
                <a:latin typeface="+mn-lt"/>
                <a:cs typeface="Arial" panose="020B0604020202020204" pitchFamily="34" charset="0"/>
              </a:defRPr>
            </a:lvl1pPr>
          </a:lstStyle>
          <a:p>
            <a:r>
              <a:rPr lang="en-US" altLang="en-US" dirty="0" err="1"/>
              <a:t>Hyeontaek</a:t>
            </a:r>
            <a:r>
              <a:rPr lang="en-US" altLang="en-US" dirty="0"/>
              <a:t> Lim © April 14</a:t>
            </a:r>
          </a:p>
        </p:txBody>
      </p:sp>
      <p:sp>
        <p:nvSpPr>
          <p:cNvPr id="1035" name="Rectangle 11"/>
          <p:cNvSpPr>
            <a:spLocks noGrp="1" noChangeArrowheads="1"/>
          </p:cNvSpPr>
          <p:nvPr>
            <p:ph type="ftr" sz="quarter" idx="3"/>
          </p:nvPr>
        </p:nvSpPr>
        <p:spPr bwMode="auto">
          <a:xfrm>
            <a:off x="369888" y="6392863"/>
            <a:ext cx="2286000" cy="381000"/>
          </a:xfrm>
          <a:prstGeom prst="rect">
            <a:avLst/>
          </a:prstGeom>
          <a:noFill/>
          <a:ln w="9525">
            <a:noFill/>
            <a:miter lim="800000"/>
          </a:ln>
          <a:effectLst/>
        </p:spPr>
        <p:txBody>
          <a:bodyPr vert="horz" wrap="square" lIns="101882" tIns="50941" rIns="101882" bIns="50941" numCol="1" anchor="t" anchorCtr="0" compatLnSpc="1"/>
          <a:lstStyle>
            <a:lvl1pPr eaLnBrk="0" hangingPunct="0">
              <a:defRPr sz="900" b="0">
                <a:latin typeface="+mn-lt"/>
                <a:cs typeface="Arial" panose="020B0604020202020204" pitchFamily="34" charset="0"/>
              </a:defRPr>
            </a:lvl1pPr>
          </a:lstStyle>
          <a:p>
            <a:endParaRPr lang="en-US" altLang="en-US" dirty="0"/>
          </a:p>
        </p:txBody>
      </p:sp>
      <p:sp>
        <p:nvSpPr>
          <p:cNvPr id="1036" name="Rectangle 12"/>
          <p:cNvSpPr>
            <a:spLocks noGrp="1" noChangeArrowheads="1"/>
          </p:cNvSpPr>
          <p:nvPr>
            <p:ph type="sldNum" sz="quarter" idx="4"/>
          </p:nvPr>
        </p:nvSpPr>
        <p:spPr bwMode="auto">
          <a:xfrm>
            <a:off x="3681413" y="6392863"/>
            <a:ext cx="1782762" cy="211137"/>
          </a:xfrm>
          <a:prstGeom prst="rect">
            <a:avLst/>
          </a:prstGeom>
          <a:noFill/>
          <a:ln w="9525">
            <a:noFill/>
            <a:miter lim="800000"/>
          </a:ln>
          <a:effectLst/>
        </p:spPr>
        <p:txBody>
          <a:bodyPr vert="horz" wrap="square" lIns="101882" tIns="50941" rIns="101882" bIns="50941" numCol="1" anchor="t" anchorCtr="0" compatLnSpc="1"/>
          <a:lstStyle>
            <a:lvl1pPr algn="ctr" eaLnBrk="0" hangingPunct="0">
              <a:defRPr sz="900" b="0">
                <a:latin typeface="+mn-lt"/>
                <a:cs typeface="Arial" panose="020B0604020202020204" pitchFamily="34" charset="0"/>
              </a:defRPr>
            </a:lvl1pPr>
          </a:lstStyle>
          <a:p>
            <a:fld id="{DD4DE553-3661-4A74-A98D-B84EF2586A6D}" type="slidenum">
              <a:rPr lang="en-US" altLang="en-US" smtClean="0"/>
              <a:t>‹#›</a:t>
            </a:fld>
            <a:endParaRPr lang="en-US" altLang="en-US" dirty="0"/>
          </a:p>
        </p:txBody>
      </p:sp>
      <p:sp>
        <p:nvSpPr>
          <p:cNvPr id="3" name="Rectangle 18"/>
          <p:cNvSpPr>
            <a:spLocks noGrp="1" noChangeArrowheads="1"/>
          </p:cNvSpPr>
          <p:nvPr>
            <p:ph type="body" idx="1"/>
          </p:nvPr>
        </p:nvSpPr>
        <p:spPr bwMode="auto">
          <a:xfrm>
            <a:off x="685800" y="1104900"/>
            <a:ext cx="7772400" cy="4648200"/>
          </a:xfrm>
          <a:prstGeom prst="rect">
            <a:avLst/>
          </a:prstGeom>
          <a:noFill/>
          <a:ln>
            <a:noFill/>
          </a:ln>
        </p:spPr>
        <p:txBody>
          <a:bodyPr vert="horz" wrap="square" lIns="91440" tIns="45720" rIns="91440" bIns="45720" numCol="1" anchor="t" anchorCtr="0" compatLnSpc="1"/>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ftr="0" dt="0"/>
  <p:txStyles>
    <p:titleStyle>
      <a:lvl1pPr algn="ctr" rtl="0" eaLnBrk="0" fontAlgn="base" hangingPunct="0">
        <a:spcBef>
          <a:spcPct val="0"/>
        </a:spcBef>
        <a:spcAft>
          <a:spcPct val="0"/>
        </a:spcAft>
        <a:defRPr sz="4400">
          <a:solidFill>
            <a:srgbClr val="336699"/>
          </a:solidFill>
          <a:latin typeface="+mj-lt"/>
          <a:ea typeface="+mj-ea"/>
          <a:cs typeface="+mj-cs"/>
        </a:defRPr>
      </a:lvl1pPr>
      <a:lvl2pPr algn="ctr" rtl="0" eaLnBrk="0" fontAlgn="base" hangingPunct="0">
        <a:spcBef>
          <a:spcPct val="0"/>
        </a:spcBef>
        <a:spcAft>
          <a:spcPct val="0"/>
        </a:spcAft>
        <a:defRPr sz="4400">
          <a:solidFill>
            <a:srgbClr val="336699"/>
          </a:solidFill>
          <a:latin typeface="Arial" panose="020B0604020202020204" pitchFamily="34" charset="0"/>
        </a:defRPr>
      </a:lvl2pPr>
      <a:lvl3pPr algn="ctr" rtl="0" eaLnBrk="0" fontAlgn="base" hangingPunct="0">
        <a:spcBef>
          <a:spcPct val="0"/>
        </a:spcBef>
        <a:spcAft>
          <a:spcPct val="0"/>
        </a:spcAft>
        <a:defRPr sz="4400">
          <a:solidFill>
            <a:srgbClr val="336699"/>
          </a:solidFill>
          <a:latin typeface="Arial" panose="020B0604020202020204" pitchFamily="34" charset="0"/>
        </a:defRPr>
      </a:lvl3pPr>
      <a:lvl4pPr algn="ctr" rtl="0" eaLnBrk="0" fontAlgn="base" hangingPunct="0">
        <a:spcBef>
          <a:spcPct val="0"/>
        </a:spcBef>
        <a:spcAft>
          <a:spcPct val="0"/>
        </a:spcAft>
        <a:defRPr sz="4400">
          <a:solidFill>
            <a:srgbClr val="336699"/>
          </a:solidFill>
          <a:latin typeface="Arial" panose="020B0604020202020204" pitchFamily="34" charset="0"/>
        </a:defRPr>
      </a:lvl4pPr>
      <a:lvl5pPr algn="ctr" rtl="0" eaLnBrk="0" fontAlgn="base" hangingPunct="0">
        <a:spcBef>
          <a:spcPct val="0"/>
        </a:spcBef>
        <a:spcAft>
          <a:spcPct val="0"/>
        </a:spcAft>
        <a:defRPr sz="4400">
          <a:solidFill>
            <a:srgbClr val="336699"/>
          </a:solidFill>
          <a:latin typeface="Arial" panose="020B0604020202020204" pitchFamily="34" charset="0"/>
        </a:defRPr>
      </a:lvl5pPr>
      <a:lvl6pPr marL="457200" algn="ctr" rtl="0" fontAlgn="base">
        <a:spcBef>
          <a:spcPct val="0"/>
        </a:spcBef>
        <a:spcAft>
          <a:spcPct val="0"/>
        </a:spcAft>
        <a:defRPr sz="4400">
          <a:solidFill>
            <a:srgbClr val="336699"/>
          </a:solidFill>
          <a:latin typeface="Arial" panose="020B0604020202020204" pitchFamily="34" charset="0"/>
        </a:defRPr>
      </a:lvl6pPr>
      <a:lvl7pPr marL="914400" algn="ctr" rtl="0" fontAlgn="base">
        <a:spcBef>
          <a:spcPct val="0"/>
        </a:spcBef>
        <a:spcAft>
          <a:spcPct val="0"/>
        </a:spcAft>
        <a:defRPr sz="4400">
          <a:solidFill>
            <a:srgbClr val="336699"/>
          </a:solidFill>
          <a:latin typeface="Arial" panose="020B0604020202020204" pitchFamily="34" charset="0"/>
        </a:defRPr>
      </a:lvl7pPr>
      <a:lvl8pPr marL="1371600" algn="ctr" rtl="0" fontAlgn="base">
        <a:spcBef>
          <a:spcPct val="0"/>
        </a:spcBef>
        <a:spcAft>
          <a:spcPct val="0"/>
        </a:spcAft>
        <a:defRPr sz="4400">
          <a:solidFill>
            <a:srgbClr val="336699"/>
          </a:solidFill>
          <a:latin typeface="Arial" panose="020B0604020202020204" pitchFamily="34" charset="0"/>
        </a:defRPr>
      </a:lvl8pPr>
      <a:lvl9pPr marL="1828800" algn="ctr" rtl="0" fontAlgn="base">
        <a:spcBef>
          <a:spcPct val="0"/>
        </a:spcBef>
        <a:spcAft>
          <a:spcPct val="0"/>
        </a:spcAft>
        <a:defRPr sz="4400">
          <a:solidFill>
            <a:srgbClr val="336699"/>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defRPr>
      </a:lvl5pPr>
      <a:lvl6pPr marL="2514600" indent="-228600" algn="l" rtl="0" fontAlgn="base">
        <a:spcBef>
          <a:spcPct val="20000"/>
        </a:spcBef>
        <a:spcAft>
          <a:spcPct val="0"/>
        </a:spcAft>
        <a:buFont typeface="Arial" panose="020B0604020202020204" pitchFamily="34" charset="0"/>
        <a:buChar char="–"/>
        <a:defRPr sz="2000">
          <a:solidFill>
            <a:schemeClr val="tx1"/>
          </a:solidFill>
          <a:latin typeface="+mn-lt"/>
        </a:defRPr>
      </a:lvl6pPr>
      <a:lvl7pPr marL="2971800" indent="-228600" algn="l" rtl="0" fontAlgn="base">
        <a:spcBef>
          <a:spcPct val="20000"/>
        </a:spcBef>
        <a:spcAft>
          <a:spcPct val="0"/>
        </a:spcAft>
        <a:buFont typeface="Arial" panose="020B0604020202020204" pitchFamily="34" charset="0"/>
        <a:buChar char="–"/>
        <a:defRPr sz="2000">
          <a:solidFill>
            <a:schemeClr val="tx1"/>
          </a:solidFill>
          <a:latin typeface="+mn-lt"/>
        </a:defRPr>
      </a:lvl7pPr>
      <a:lvl8pPr marL="3429000" indent="-228600" algn="l" rtl="0" fontAlgn="base">
        <a:spcBef>
          <a:spcPct val="20000"/>
        </a:spcBef>
        <a:spcAft>
          <a:spcPct val="0"/>
        </a:spcAft>
        <a:buFont typeface="Arial" panose="020B0604020202020204" pitchFamily="34" charset="0"/>
        <a:buChar char="–"/>
        <a:defRPr sz="2000">
          <a:solidFill>
            <a:schemeClr val="tx1"/>
          </a:solidFill>
          <a:latin typeface="+mn-lt"/>
        </a:defRPr>
      </a:lvl8pPr>
      <a:lvl9pPr marL="3886200" indent="-228600" algn="l" rtl="0" fontAlgn="base">
        <a:spcBef>
          <a:spcPct val="20000"/>
        </a:spcBef>
        <a:spcAft>
          <a:spcPct val="0"/>
        </a:spcAft>
        <a:buFont typeface="Arial" panose="020B0604020202020204" pitchFamily="34"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455613" y="998945"/>
            <a:ext cx="8226425" cy="1143000"/>
          </a:xfrm>
        </p:spPr>
        <p:txBody>
          <a:bodyPr/>
          <a:lstStyle/>
          <a:p>
            <a:pPr eaLnBrk="1" hangingPunct="1"/>
            <a:r>
              <a:rPr lang="zh-CN" altLang="en-US" dirty="0"/>
              <a:t>计算机体系结构</a:t>
            </a:r>
            <a:endParaRPr lang="en-US" altLang="en-US" dirty="0"/>
          </a:p>
        </p:txBody>
      </p:sp>
      <p:sp>
        <p:nvSpPr>
          <p:cNvPr id="3075" name="Rectangle 3"/>
          <p:cNvSpPr>
            <a:spLocks noGrp="1" noChangeArrowheads="1"/>
          </p:cNvSpPr>
          <p:nvPr>
            <p:ph type="subTitle" idx="1"/>
          </p:nvPr>
        </p:nvSpPr>
        <p:spPr>
          <a:xfrm>
            <a:off x="1371600" y="2761069"/>
            <a:ext cx="6400800" cy="755127"/>
          </a:xfrm>
        </p:spPr>
        <p:txBody>
          <a:bodyPr/>
          <a:lstStyle/>
          <a:p>
            <a:pPr eaLnBrk="1" hangingPunct="1">
              <a:buFontTx/>
              <a:buNone/>
            </a:pPr>
            <a:r>
              <a:rPr lang="en-US" altLang="zh-CN" sz="3600" dirty="0" smtClean="0"/>
              <a:t>6</a:t>
            </a:r>
            <a:r>
              <a:rPr lang="en-US" altLang="zh-CN" sz="3600" dirty="0"/>
              <a:t>. </a:t>
            </a:r>
            <a:r>
              <a:rPr lang="zh-CN" altLang="en-US" sz="3600" dirty="0" smtClean="0"/>
              <a:t>相关与冒险</a:t>
            </a:r>
            <a:endParaRPr lang="en-US" altLang="en-US" sz="3600" baseline="30000" dirty="0"/>
          </a:p>
        </p:txBody>
      </p:sp>
      <p:sp>
        <p:nvSpPr>
          <p:cNvPr id="3076" name="Text Box 4"/>
          <p:cNvSpPr txBox="1">
            <a:spLocks noChangeArrowheads="1"/>
          </p:cNvSpPr>
          <p:nvPr/>
        </p:nvSpPr>
        <p:spPr bwMode="auto">
          <a:xfrm>
            <a:off x="476250" y="3767382"/>
            <a:ext cx="8220075" cy="1040285"/>
          </a:xfrm>
          <a:prstGeom prst="rect">
            <a:avLst/>
          </a:prstGeom>
          <a:noFill/>
          <a:ln>
            <a:noFill/>
          </a:ln>
        </p:spPr>
        <p:txBody>
          <a:bodyPr wrap="square">
            <a:spAutoFit/>
          </a:bodyPr>
          <a:lstStyle>
            <a:lvl1pPr eaLnBrk="0" hangingPunct="0">
              <a:defRPr sz="3200" b="1">
                <a:solidFill>
                  <a:schemeClr val="tx1"/>
                </a:solidFill>
                <a:latin typeface="Arial" panose="020B0604020202020204" pitchFamily="34" charset="0"/>
              </a:defRPr>
            </a:lvl1pPr>
            <a:lvl2pPr marL="742950" indent="-285750" eaLnBrk="0" hangingPunct="0">
              <a:defRPr sz="3200" b="1">
                <a:solidFill>
                  <a:schemeClr val="tx1"/>
                </a:solidFill>
                <a:latin typeface="Arial" panose="020B0604020202020204" pitchFamily="34" charset="0"/>
              </a:defRPr>
            </a:lvl2pPr>
            <a:lvl3pPr marL="1143000" indent="-228600" eaLnBrk="0" hangingPunct="0">
              <a:defRPr sz="3200" b="1">
                <a:solidFill>
                  <a:schemeClr val="tx1"/>
                </a:solidFill>
                <a:latin typeface="Arial" panose="020B0604020202020204" pitchFamily="34" charset="0"/>
              </a:defRPr>
            </a:lvl3pPr>
            <a:lvl4pPr marL="1600200" indent="-228600" eaLnBrk="0" hangingPunct="0">
              <a:defRPr sz="3200" b="1">
                <a:solidFill>
                  <a:schemeClr val="tx1"/>
                </a:solidFill>
                <a:latin typeface="Arial" panose="020B0604020202020204" pitchFamily="34" charset="0"/>
              </a:defRPr>
            </a:lvl4pPr>
            <a:lvl5pPr marL="2057400" indent="-228600" eaLnBrk="0" hangingPunct="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spcBef>
                <a:spcPct val="20000"/>
              </a:spcBef>
            </a:pPr>
            <a:r>
              <a:rPr lang="zh-CN" altLang="en-US" sz="2800" b="0" dirty="0">
                <a:latin typeface="微软雅黑" panose="020B0503020204020204" pitchFamily="34" charset="-122"/>
                <a:ea typeface="微软雅黑" panose="020B0503020204020204" pitchFamily="34" charset="-122"/>
              </a:rPr>
              <a:t>李建华</a:t>
            </a:r>
            <a:endParaRPr lang="en-US" altLang="zh-CN" sz="2800" b="0" dirty="0">
              <a:latin typeface="微软雅黑" panose="020B0503020204020204" pitchFamily="34" charset="-122"/>
              <a:ea typeface="微软雅黑" panose="020B0503020204020204" pitchFamily="34" charset="-122"/>
            </a:endParaRPr>
          </a:p>
          <a:p>
            <a:pPr algn="ctr" eaLnBrk="1" hangingPunct="1">
              <a:spcBef>
                <a:spcPct val="20000"/>
              </a:spcBef>
            </a:pPr>
            <a:r>
              <a:rPr lang="zh-CN" altLang="en-US" sz="2800" b="0" dirty="0">
                <a:latin typeface="微软雅黑" panose="020B0503020204020204" pitchFamily="34" charset="-122"/>
                <a:ea typeface="微软雅黑" panose="020B0503020204020204" pitchFamily="34" charset="-122"/>
              </a:rPr>
              <a:t>计算机与信息学院</a:t>
            </a:r>
            <a:endParaRPr lang="en-US" altLang="en-US" sz="2000" b="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455613" y="5712643"/>
            <a:ext cx="8240712" cy="954107"/>
          </a:xfrm>
          <a:prstGeom prst="rect">
            <a:avLst/>
          </a:prstGeom>
          <a:noFill/>
        </p:spPr>
        <p:txBody>
          <a:bodyPr wrap="square" rtlCol="0">
            <a:spAutoFit/>
          </a:bodyPr>
          <a:lstStyle/>
          <a:p>
            <a:pPr algn="just"/>
            <a:r>
              <a:rPr lang="en-US" altLang="zh-CN" sz="1400" dirty="0" smtClean="0">
                <a:solidFill>
                  <a:srgbClr val="FF0000"/>
                </a:solidFill>
                <a:latin typeface="Tw Cen MT" panose="020B0602020104020603" pitchFamily="34" charset="0"/>
              </a:rPr>
              <a:t>The contents of the slides </a:t>
            </a:r>
            <a:r>
              <a:rPr lang="en-US" altLang="zh-CN" sz="1400" dirty="0">
                <a:solidFill>
                  <a:srgbClr val="FF0000"/>
                </a:solidFill>
                <a:latin typeface="Tw Cen MT" panose="020B0602020104020603" pitchFamily="34" charset="0"/>
              </a:rPr>
              <a:t>are adapted from CA course of </a:t>
            </a:r>
            <a:r>
              <a:rPr lang="en-US" altLang="zh-CN" sz="1400" dirty="0" err="1">
                <a:solidFill>
                  <a:srgbClr val="FF0000"/>
                </a:solidFill>
                <a:latin typeface="Tw Cen MT" panose="020B0602020104020603" pitchFamily="34" charset="0"/>
              </a:rPr>
              <a:t>wisc</a:t>
            </a:r>
            <a:r>
              <a:rPr lang="en-US" altLang="zh-CN" sz="1400" dirty="0">
                <a:solidFill>
                  <a:srgbClr val="FF0000"/>
                </a:solidFill>
                <a:latin typeface="Tw Cen MT" panose="020B0602020104020603" pitchFamily="34" charset="0"/>
              </a:rPr>
              <a:t>, </a:t>
            </a:r>
            <a:r>
              <a:rPr lang="en-US" altLang="zh-CN" sz="1400" dirty="0" err="1">
                <a:solidFill>
                  <a:srgbClr val="FF0000"/>
                </a:solidFill>
                <a:latin typeface="Tw Cen MT" panose="020B0602020104020603" pitchFamily="34" charset="0"/>
              </a:rPr>
              <a:t>princeton</a:t>
            </a:r>
            <a:r>
              <a:rPr lang="en-US" altLang="zh-CN" sz="1400" dirty="0">
                <a:solidFill>
                  <a:srgbClr val="FF0000"/>
                </a:solidFill>
                <a:latin typeface="Tw Cen MT" panose="020B0602020104020603" pitchFamily="34" charset="0"/>
              </a:rPr>
              <a:t>, </a:t>
            </a:r>
            <a:r>
              <a:rPr lang="en-US" altLang="zh-CN" sz="1400" dirty="0" err="1">
                <a:solidFill>
                  <a:srgbClr val="FF0000"/>
                </a:solidFill>
                <a:latin typeface="Tw Cen MT" panose="020B0602020104020603" pitchFamily="34" charset="0"/>
              </a:rPr>
              <a:t>mit</a:t>
            </a:r>
            <a:r>
              <a:rPr lang="en-US" altLang="zh-CN" sz="1400" dirty="0">
                <a:solidFill>
                  <a:srgbClr val="FF0000"/>
                </a:solidFill>
                <a:latin typeface="Tw Cen MT" panose="020B0602020104020603" pitchFamily="34" charset="0"/>
              </a:rPr>
              <a:t>, </a:t>
            </a:r>
            <a:r>
              <a:rPr lang="en-US" altLang="zh-CN" sz="1400" dirty="0" err="1">
                <a:solidFill>
                  <a:srgbClr val="FF0000"/>
                </a:solidFill>
                <a:latin typeface="Tw Cen MT" panose="020B0602020104020603" pitchFamily="34" charset="0"/>
              </a:rPr>
              <a:t>berkeley</a:t>
            </a:r>
            <a:r>
              <a:rPr lang="en-US" altLang="zh-CN" sz="1400" dirty="0">
                <a:solidFill>
                  <a:srgbClr val="FF0000"/>
                </a:solidFill>
                <a:latin typeface="Tw Cen MT" panose="020B0602020104020603" pitchFamily="34" charset="0"/>
              </a:rPr>
              <a:t>, </a:t>
            </a:r>
            <a:r>
              <a:rPr lang="en-US" altLang="zh-CN" sz="1400" dirty="0" err="1">
                <a:solidFill>
                  <a:srgbClr val="FF0000"/>
                </a:solidFill>
                <a:latin typeface="Tw Cen MT" panose="020B0602020104020603" pitchFamily="34" charset="0"/>
              </a:rPr>
              <a:t>edinburg</a:t>
            </a:r>
            <a:r>
              <a:rPr lang="en-US" altLang="zh-CN" sz="1400" dirty="0">
                <a:solidFill>
                  <a:srgbClr val="FF0000"/>
                </a:solidFill>
                <a:latin typeface="Tw Cen MT" panose="020B0602020104020603" pitchFamily="34" charset="0"/>
              </a:rPr>
              <a:t>, and eth.</a:t>
            </a:r>
          </a:p>
          <a:p>
            <a:pPr algn="just"/>
            <a:r>
              <a:rPr lang="en-US" altLang="zh-CN" sz="1400" dirty="0">
                <a:solidFill>
                  <a:srgbClr val="FF0000"/>
                </a:solidFill>
                <a:latin typeface="Tw Cen MT" panose="020B0602020104020603" pitchFamily="34" charset="0"/>
              </a:rPr>
              <a:t>The uses of	the slides of this course are for educational purposes only and should be used only in conjunction with the textbook. Derivatives of the slides must acknowledge the copyright notices of this and the originals.</a:t>
            </a:r>
            <a:endParaRPr lang="zh-CN" altLang="en-US" sz="1400" dirty="0">
              <a:solidFill>
                <a:srgbClr val="FF0000"/>
              </a:solidFill>
              <a:latin typeface="Tw Cen MT" panose="020B06020201040206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Content Placeholder 2"/>
          <p:cNvSpPr>
            <a:spLocks noGrp="1"/>
          </p:cNvSpPr>
          <p:nvPr>
            <p:ph idx="1"/>
          </p:nvPr>
        </p:nvSpPr>
        <p:spPr>
          <a:xfrm>
            <a:off x="457200" y="1046374"/>
            <a:ext cx="8229600" cy="5669058"/>
          </a:xfrm>
        </p:spPr>
        <p:txBody>
          <a:bodyPr/>
          <a:lstStyle/>
          <a:p>
            <a:pPr>
              <a:spcBef>
                <a:spcPts val="600"/>
              </a:spcBef>
              <a:spcAft>
                <a:spcPts val="600"/>
              </a:spcAft>
            </a:pPr>
            <a:r>
              <a:rPr lang="zh-CN" altLang="en-US" dirty="0" smtClean="0"/>
              <a:t>辅助函数：</a:t>
            </a:r>
            <a:endParaRPr lang="en-US" altLang="zh-CN" dirty="0"/>
          </a:p>
          <a:p>
            <a:pPr lvl="1">
              <a:spcBef>
                <a:spcPts val="600"/>
              </a:spcBef>
              <a:spcAft>
                <a:spcPts val="600"/>
              </a:spcAft>
              <a:buClr>
                <a:schemeClr val="tx1"/>
              </a:buClr>
              <a:buFont typeface="微软雅黑" panose="020B0503020204020204" pitchFamily="34" charset="-122"/>
              <a:buChar char="−"/>
            </a:pPr>
            <a:r>
              <a:rPr lang="en-US" altLang="zh-CN" dirty="0" err="1">
                <a:solidFill>
                  <a:schemeClr val="accent2"/>
                </a:solidFill>
              </a:rPr>
              <a:t>rs</a:t>
            </a:r>
            <a:r>
              <a:rPr lang="en-US" altLang="zh-CN" dirty="0"/>
              <a:t>(</a:t>
            </a:r>
            <a:r>
              <a:rPr lang="en-US" altLang="zh-CN" dirty="0">
                <a:solidFill>
                  <a:schemeClr val="accent1"/>
                </a:solidFill>
              </a:rPr>
              <a:t>I</a:t>
            </a:r>
            <a:r>
              <a:rPr lang="en-US" altLang="zh-CN" dirty="0"/>
              <a:t>) </a:t>
            </a:r>
            <a:r>
              <a:rPr lang="zh-CN" altLang="en-US" dirty="0" smtClean="0"/>
              <a:t>返回</a:t>
            </a:r>
            <a:r>
              <a:rPr lang="zh-CN" altLang="en-US" dirty="0"/>
              <a:t>指令 </a:t>
            </a:r>
            <a:r>
              <a:rPr lang="en-US" altLang="zh-CN" dirty="0"/>
              <a:t>I </a:t>
            </a:r>
            <a:r>
              <a:rPr lang="zh-CN" altLang="en-US" dirty="0"/>
              <a:t>的</a:t>
            </a:r>
            <a:r>
              <a:rPr lang="en-US" altLang="zh-CN" dirty="0" err="1" smtClean="0">
                <a:solidFill>
                  <a:schemeClr val="accent1"/>
                </a:solidFill>
              </a:rPr>
              <a:t>rs</a:t>
            </a:r>
            <a:r>
              <a:rPr lang="zh-CN" altLang="en-US" dirty="0" smtClean="0"/>
              <a:t>域</a:t>
            </a:r>
            <a:endParaRPr lang="en-US" altLang="zh-CN" dirty="0" smtClean="0">
              <a:solidFill>
                <a:schemeClr val="accent1"/>
              </a:solidFill>
            </a:endParaRPr>
          </a:p>
          <a:p>
            <a:pPr lvl="1">
              <a:spcBef>
                <a:spcPts val="600"/>
              </a:spcBef>
              <a:spcAft>
                <a:spcPts val="600"/>
              </a:spcAft>
              <a:buClr>
                <a:schemeClr val="tx1"/>
              </a:buClr>
              <a:buFont typeface="微软雅黑" panose="020B0503020204020204" pitchFamily="34" charset="-122"/>
              <a:buChar char="−"/>
            </a:pPr>
            <a:r>
              <a:rPr lang="en-US" altLang="zh-CN" dirty="0" err="1" smtClean="0">
                <a:solidFill>
                  <a:schemeClr val="accent2"/>
                </a:solidFill>
              </a:rPr>
              <a:t>rt</a:t>
            </a:r>
            <a:r>
              <a:rPr lang="en-US" altLang="zh-CN" dirty="0" smtClean="0"/>
              <a:t>(</a:t>
            </a:r>
            <a:r>
              <a:rPr lang="en-US" altLang="zh-CN" dirty="0" smtClean="0">
                <a:solidFill>
                  <a:schemeClr val="accent1"/>
                </a:solidFill>
              </a:rPr>
              <a:t>I</a:t>
            </a:r>
            <a:r>
              <a:rPr lang="en-US" altLang="zh-CN" dirty="0" smtClean="0"/>
              <a:t>) </a:t>
            </a:r>
            <a:r>
              <a:rPr lang="zh-CN" altLang="en-US" dirty="0" smtClean="0"/>
              <a:t>返回</a:t>
            </a:r>
            <a:r>
              <a:rPr lang="zh-CN" altLang="en-US" dirty="0"/>
              <a:t>指令 </a:t>
            </a:r>
            <a:r>
              <a:rPr lang="en-US" altLang="zh-CN" dirty="0"/>
              <a:t>I </a:t>
            </a:r>
            <a:r>
              <a:rPr lang="zh-CN" altLang="en-US" dirty="0" smtClean="0"/>
              <a:t>的</a:t>
            </a:r>
            <a:r>
              <a:rPr lang="en-US" altLang="zh-CN" dirty="0" err="1" smtClean="0">
                <a:solidFill>
                  <a:schemeClr val="accent1"/>
                </a:solidFill>
              </a:rPr>
              <a:t>rt</a:t>
            </a:r>
            <a:r>
              <a:rPr lang="zh-CN" altLang="en-US" dirty="0" smtClean="0"/>
              <a:t>域</a:t>
            </a:r>
            <a:endParaRPr lang="en-US" altLang="zh-CN" dirty="0">
              <a:solidFill>
                <a:schemeClr val="accent1"/>
              </a:solidFill>
            </a:endParaRPr>
          </a:p>
          <a:p>
            <a:pPr>
              <a:spcBef>
                <a:spcPts val="600"/>
              </a:spcBef>
              <a:spcAft>
                <a:spcPts val="600"/>
              </a:spcAft>
            </a:pPr>
            <a:r>
              <a:rPr lang="zh-CN" altLang="en-US" dirty="0" smtClean="0"/>
              <a:t>当</a:t>
            </a:r>
            <a:r>
              <a:rPr lang="zh-CN" altLang="en-US" dirty="0"/>
              <a:t>下面任何一个条件成立均需暂停：</a:t>
            </a:r>
            <a:endParaRPr lang="en-US" altLang="zh-CN" dirty="0"/>
          </a:p>
          <a:p>
            <a:pPr lvl="1">
              <a:spcBef>
                <a:spcPts val="600"/>
              </a:spcBef>
              <a:spcAft>
                <a:spcPts val="600"/>
              </a:spcAft>
              <a:buClr>
                <a:schemeClr val="tx1"/>
              </a:buClr>
              <a:buFont typeface="微软雅黑" panose="020B0503020204020204" pitchFamily="34" charset="-122"/>
              <a:buChar char="−"/>
            </a:pPr>
            <a:r>
              <a:rPr lang="en-US" altLang="zh-CN" dirty="0"/>
              <a:t>(</a:t>
            </a:r>
            <a:r>
              <a:rPr lang="en-US" altLang="zh-CN" dirty="0" err="1">
                <a:solidFill>
                  <a:schemeClr val="accent2"/>
                </a:solidFill>
              </a:rPr>
              <a:t>rs</a:t>
            </a:r>
            <a:r>
              <a:rPr lang="en-US" altLang="zh-CN" dirty="0"/>
              <a:t>(</a:t>
            </a:r>
            <a:r>
              <a:rPr lang="en-US" altLang="zh-CN" b="1" dirty="0">
                <a:solidFill>
                  <a:schemeClr val="accent2"/>
                </a:solidFill>
              </a:rPr>
              <a:t>IR</a:t>
            </a:r>
            <a:r>
              <a:rPr lang="en-US" altLang="zh-CN" b="1" baseline="-25000" dirty="0">
                <a:solidFill>
                  <a:schemeClr val="accent2"/>
                </a:solidFill>
              </a:rPr>
              <a:t>ID</a:t>
            </a:r>
            <a:r>
              <a:rPr lang="en-US" altLang="zh-CN" dirty="0"/>
              <a:t>)==</a:t>
            </a:r>
            <a:r>
              <a:rPr lang="en-US" altLang="zh-CN" dirty="0" err="1">
                <a:solidFill>
                  <a:srgbClr val="FF9900"/>
                </a:solidFill>
              </a:rPr>
              <a:t>dest</a:t>
            </a:r>
            <a:r>
              <a:rPr lang="en-US" altLang="zh-CN" baseline="-25000" dirty="0" err="1">
                <a:solidFill>
                  <a:srgbClr val="FF9900"/>
                </a:solidFill>
              </a:rPr>
              <a:t>EX</a:t>
            </a:r>
            <a:r>
              <a:rPr lang="en-US" altLang="zh-CN" dirty="0"/>
              <a:t>) </a:t>
            </a:r>
            <a:r>
              <a:rPr lang="en-US" altLang="zh-CN" dirty="0" smtClean="0"/>
              <a:t>&amp;&amp; </a:t>
            </a:r>
            <a:r>
              <a:rPr lang="en-US" altLang="zh-CN" dirty="0" err="1">
                <a:solidFill>
                  <a:srgbClr val="FF9900"/>
                </a:solidFill>
              </a:rPr>
              <a:t>RegWrite</a:t>
            </a:r>
            <a:r>
              <a:rPr lang="en-US" altLang="zh-CN" baseline="-25000" dirty="0" err="1">
                <a:solidFill>
                  <a:srgbClr val="FF9900"/>
                </a:solidFill>
              </a:rPr>
              <a:t>EX</a:t>
            </a:r>
            <a:r>
              <a:rPr lang="en-US" altLang="zh-CN" dirty="0"/>
              <a:t> </a:t>
            </a:r>
          </a:p>
          <a:p>
            <a:pPr lvl="1">
              <a:spcBef>
                <a:spcPts val="600"/>
              </a:spcBef>
              <a:spcAft>
                <a:spcPts val="600"/>
              </a:spcAft>
              <a:buClr>
                <a:schemeClr val="tx1"/>
              </a:buClr>
              <a:buFont typeface="微软雅黑" panose="020B0503020204020204" pitchFamily="34" charset="-122"/>
              <a:buChar char="−"/>
            </a:pPr>
            <a:r>
              <a:rPr lang="en-US" altLang="zh-CN" dirty="0"/>
              <a:t>(</a:t>
            </a:r>
            <a:r>
              <a:rPr lang="en-US" altLang="zh-CN" dirty="0" err="1">
                <a:solidFill>
                  <a:schemeClr val="accent2"/>
                </a:solidFill>
              </a:rPr>
              <a:t>rs</a:t>
            </a:r>
            <a:r>
              <a:rPr lang="en-US" altLang="zh-CN" dirty="0"/>
              <a:t>(</a:t>
            </a:r>
            <a:r>
              <a:rPr lang="en-US" altLang="zh-CN" b="1" dirty="0">
                <a:solidFill>
                  <a:schemeClr val="accent2"/>
                </a:solidFill>
              </a:rPr>
              <a:t>IR</a:t>
            </a:r>
            <a:r>
              <a:rPr lang="en-US" altLang="zh-CN" b="1" baseline="-25000" dirty="0">
                <a:solidFill>
                  <a:schemeClr val="accent2"/>
                </a:solidFill>
              </a:rPr>
              <a:t>ID</a:t>
            </a:r>
            <a:r>
              <a:rPr lang="en-US" altLang="zh-CN" dirty="0"/>
              <a:t>)==</a:t>
            </a:r>
            <a:r>
              <a:rPr lang="en-US" altLang="zh-CN" dirty="0" err="1">
                <a:solidFill>
                  <a:srgbClr val="FF9900"/>
                </a:solidFill>
              </a:rPr>
              <a:t>dest</a:t>
            </a:r>
            <a:r>
              <a:rPr lang="en-US" altLang="zh-CN" baseline="-25000" dirty="0" err="1">
                <a:solidFill>
                  <a:srgbClr val="FF9900"/>
                </a:solidFill>
              </a:rPr>
              <a:t>MEM</a:t>
            </a:r>
            <a:r>
              <a:rPr lang="en-US" altLang="zh-CN" dirty="0"/>
              <a:t>) </a:t>
            </a:r>
            <a:r>
              <a:rPr lang="en-US" altLang="zh-CN" dirty="0" smtClean="0"/>
              <a:t>&amp;&amp; </a:t>
            </a:r>
            <a:r>
              <a:rPr lang="en-US" altLang="zh-CN" dirty="0" err="1">
                <a:solidFill>
                  <a:srgbClr val="FF9900"/>
                </a:solidFill>
              </a:rPr>
              <a:t>RegWrite</a:t>
            </a:r>
            <a:r>
              <a:rPr lang="en-US" altLang="zh-CN" baseline="-25000" dirty="0" err="1">
                <a:solidFill>
                  <a:srgbClr val="FF9900"/>
                </a:solidFill>
              </a:rPr>
              <a:t>MEM</a:t>
            </a:r>
            <a:r>
              <a:rPr lang="en-US" altLang="zh-CN" dirty="0"/>
              <a:t> </a:t>
            </a:r>
          </a:p>
          <a:p>
            <a:pPr lvl="1">
              <a:spcBef>
                <a:spcPts val="600"/>
              </a:spcBef>
              <a:spcAft>
                <a:spcPts val="600"/>
              </a:spcAft>
              <a:buClr>
                <a:schemeClr val="tx1"/>
              </a:buClr>
              <a:buFont typeface="微软雅黑" panose="020B0503020204020204" pitchFamily="34" charset="-122"/>
              <a:buChar char="−"/>
            </a:pPr>
            <a:r>
              <a:rPr lang="en-US" altLang="zh-CN" dirty="0"/>
              <a:t>(</a:t>
            </a:r>
            <a:r>
              <a:rPr lang="en-US" altLang="zh-CN" dirty="0" err="1">
                <a:solidFill>
                  <a:schemeClr val="accent2"/>
                </a:solidFill>
              </a:rPr>
              <a:t>rs</a:t>
            </a:r>
            <a:r>
              <a:rPr lang="en-US" altLang="zh-CN" dirty="0"/>
              <a:t>(</a:t>
            </a:r>
            <a:r>
              <a:rPr lang="en-US" altLang="zh-CN" b="1" dirty="0">
                <a:solidFill>
                  <a:schemeClr val="accent2"/>
                </a:solidFill>
              </a:rPr>
              <a:t>IR</a:t>
            </a:r>
            <a:r>
              <a:rPr lang="en-US" altLang="zh-CN" b="1" baseline="-25000" dirty="0">
                <a:solidFill>
                  <a:schemeClr val="accent2"/>
                </a:solidFill>
              </a:rPr>
              <a:t>ID</a:t>
            </a:r>
            <a:r>
              <a:rPr lang="en-US" altLang="zh-CN" dirty="0"/>
              <a:t>)==</a:t>
            </a:r>
            <a:r>
              <a:rPr lang="en-US" altLang="zh-CN" dirty="0" err="1">
                <a:solidFill>
                  <a:srgbClr val="FF9900"/>
                </a:solidFill>
              </a:rPr>
              <a:t>dest</a:t>
            </a:r>
            <a:r>
              <a:rPr lang="en-US" altLang="zh-CN" baseline="-25000" dirty="0" err="1">
                <a:solidFill>
                  <a:srgbClr val="FF9900"/>
                </a:solidFill>
              </a:rPr>
              <a:t>WB</a:t>
            </a:r>
            <a:r>
              <a:rPr lang="en-US" altLang="zh-CN" dirty="0"/>
              <a:t>) </a:t>
            </a:r>
            <a:r>
              <a:rPr lang="en-US" altLang="zh-CN" dirty="0" smtClean="0"/>
              <a:t>&amp;&amp; </a:t>
            </a:r>
            <a:r>
              <a:rPr lang="en-US" altLang="zh-CN" dirty="0" err="1">
                <a:solidFill>
                  <a:srgbClr val="FF9900"/>
                </a:solidFill>
              </a:rPr>
              <a:t>RegWrite</a:t>
            </a:r>
            <a:r>
              <a:rPr lang="en-US" altLang="zh-CN" baseline="-25000" dirty="0" err="1">
                <a:solidFill>
                  <a:srgbClr val="FF9900"/>
                </a:solidFill>
              </a:rPr>
              <a:t>WB</a:t>
            </a:r>
            <a:r>
              <a:rPr lang="en-US" altLang="zh-CN" dirty="0"/>
              <a:t> </a:t>
            </a:r>
            <a:endParaRPr lang="en-US" altLang="zh-CN" dirty="0" smtClean="0"/>
          </a:p>
          <a:p>
            <a:pPr lvl="1">
              <a:spcBef>
                <a:spcPts val="0"/>
              </a:spcBef>
              <a:spcAft>
                <a:spcPts val="0"/>
              </a:spcAft>
              <a:buClr>
                <a:schemeClr val="tx1"/>
              </a:buClr>
              <a:buFont typeface="微软雅黑" panose="020B0503020204020204" pitchFamily="34" charset="-122"/>
              <a:buChar char="−"/>
            </a:pPr>
            <a:endParaRPr lang="en-US" altLang="zh-CN" sz="1100" dirty="0"/>
          </a:p>
          <a:p>
            <a:pPr lvl="1">
              <a:spcBef>
                <a:spcPts val="600"/>
              </a:spcBef>
              <a:spcAft>
                <a:spcPts val="600"/>
              </a:spcAft>
              <a:buClr>
                <a:schemeClr val="tx1"/>
              </a:buClr>
              <a:buFont typeface="微软雅黑" panose="020B0503020204020204" pitchFamily="34" charset="-122"/>
              <a:buChar char="−"/>
            </a:pPr>
            <a:r>
              <a:rPr lang="en-US" altLang="zh-CN" dirty="0"/>
              <a:t>(</a:t>
            </a:r>
            <a:r>
              <a:rPr lang="en-US" altLang="zh-CN" dirty="0" err="1">
                <a:solidFill>
                  <a:schemeClr val="accent2"/>
                </a:solidFill>
              </a:rPr>
              <a:t>rt</a:t>
            </a:r>
            <a:r>
              <a:rPr lang="en-US" altLang="zh-CN" dirty="0"/>
              <a:t>(</a:t>
            </a:r>
            <a:r>
              <a:rPr lang="en-US" altLang="zh-CN" b="1" dirty="0">
                <a:solidFill>
                  <a:schemeClr val="accent2"/>
                </a:solidFill>
              </a:rPr>
              <a:t>IR</a:t>
            </a:r>
            <a:r>
              <a:rPr lang="en-US" altLang="zh-CN" b="1" baseline="-25000" dirty="0">
                <a:solidFill>
                  <a:schemeClr val="accent2"/>
                </a:solidFill>
              </a:rPr>
              <a:t>ID</a:t>
            </a:r>
            <a:r>
              <a:rPr lang="en-US" altLang="zh-CN" dirty="0"/>
              <a:t>)==</a:t>
            </a:r>
            <a:r>
              <a:rPr lang="en-US" altLang="zh-CN" dirty="0" err="1">
                <a:solidFill>
                  <a:srgbClr val="FF9900"/>
                </a:solidFill>
              </a:rPr>
              <a:t>dest</a:t>
            </a:r>
            <a:r>
              <a:rPr lang="en-US" altLang="zh-CN" baseline="-25000" dirty="0" err="1">
                <a:solidFill>
                  <a:srgbClr val="FF9900"/>
                </a:solidFill>
              </a:rPr>
              <a:t>EX</a:t>
            </a:r>
            <a:r>
              <a:rPr lang="en-US" altLang="zh-CN" dirty="0"/>
              <a:t>) </a:t>
            </a:r>
            <a:r>
              <a:rPr lang="en-US" altLang="zh-CN" dirty="0" smtClean="0"/>
              <a:t>&amp;&amp; </a:t>
            </a:r>
            <a:r>
              <a:rPr lang="en-US" altLang="zh-CN" dirty="0" err="1">
                <a:solidFill>
                  <a:srgbClr val="FF9900"/>
                </a:solidFill>
              </a:rPr>
              <a:t>RegWrite</a:t>
            </a:r>
            <a:r>
              <a:rPr lang="en-US" altLang="zh-CN" baseline="-25000" dirty="0" err="1">
                <a:solidFill>
                  <a:srgbClr val="FF9900"/>
                </a:solidFill>
              </a:rPr>
              <a:t>EX</a:t>
            </a:r>
            <a:r>
              <a:rPr lang="en-US" altLang="zh-CN" dirty="0"/>
              <a:t> </a:t>
            </a:r>
          </a:p>
          <a:p>
            <a:pPr lvl="1">
              <a:spcBef>
                <a:spcPts val="600"/>
              </a:spcBef>
              <a:spcAft>
                <a:spcPts val="600"/>
              </a:spcAft>
              <a:buClr>
                <a:schemeClr val="tx1"/>
              </a:buClr>
              <a:buFont typeface="微软雅黑" panose="020B0503020204020204" pitchFamily="34" charset="-122"/>
              <a:buChar char="−"/>
            </a:pPr>
            <a:r>
              <a:rPr lang="en-US" altLang="zh-CN" dirty="0"/>
              <a:t>(</a:t>
            </a:r>
            <a:r>
              <a:rPr lang="en-US" altLang="zh-CN" dirty="0" err="1">
                <a:solidFill>
                  <a:schemeClr val="accent2"/>
                </a:solidFill>
              </a:rPr>
              <a:t>rt</a:t>
            </a:r>
            <a:r>
              <a:rPr lang="en-US" altLang="zh-CN" dirty="0"/>
              <a:t>(</a:t>
            </a:r>
            <a:r>
              <a:rPr lang="en-US" altLang="zh-CN" b="1" dirty="0">
                <a:solidFill>
                  <a:schemeClr val="accent2"/>
                </a:solidFill>
              </a:rPr>
              <a:t>IR</a:t>
            </a:r>
            <a:r>
              <a:rPr lang="en-US" altLang="zh-CN" b="1" baseline="-25000" dirty="0">
                <a:solidFill>
                  <a:schemeClr val="accent2"/>
                </a:solidFill>
              </a:rPr>
              <a:t>ID</a:t>
            </a:r>
            <a:r>
              <a:rPr lang="en-US" altLang="zh-CN" dirty="0"/>
              <a:t>)==</a:t>
            </a:r>
            <a:r>
              <a:rPr lang="en-US" altLang="zh-CN" dirty="0" err="1">
                <a:solidFill>
                  <a:srgbClr val="FF9900"/>
                </a:solidFill>
              </a:rPr>
              <a:t>dest</a:t>
            </a:r>
            <a:r>
              <a:rPr lang="en-US" altLang="zh-CN" baseline="-25000" dirty="0" err="1">
                <a:solidFill>
                  <a:srgbClr val="FF9900"/>
                </a:solidFill>
              </a:rPr>
              <a:t>MEM</a:t>
            </a:r>
            <a:r>
              <a:rPr lang="en-US" altLang="zh-CN" dirty="0"/>
              <a:t>) </a:t>
            </a:r>
            <a:r>
              <a:rPr lang="en-US" altLang="zh-CN" dirty="0" smtClean="0"/>
              <a:t>&amp;&amp; </a:t>
            </a:r>
            <a:r>
              <a:rPr lang="en-US" altLang="zh-CN" dirty="0" err="1">
                <a:solidFill>
                  <a:srgbClr val="FF9900"/>
                </a:solidFill>
              </a:rPr>
              <a:t>RegWrite</a:t>
            </a:r>
            <a:r>
              <a:rPr lang="en-US" altLang="zh-CN" baseline="-25000" dirty="0" err="1">
                <a:solidFill>
                  <a:srgbClr val="FF9900"/>
                </a:solidFill>
              </a:rPr>
              <a:t>MEM</a:t>
            </a:r>
            <a:r>
              <a:rPr lang="en-US" altLang="zh-CN" dirty="0"/>
              <a:t> </a:t>
            </a:r>
          </a:p>
          <a:p>
            <a:pPr lvl="1">
              <a:spcBef>
                <a:spcPts val="600"/>
              </a:spcBef>
              <a:spcAft>
                <a:spcPts val="600"/>
              </a:spcAft>
              <a:buClr>
                <a:schemeClr val="tx1"/>
              </a:buClr>
              <a:buFont typeface="微软雅黑" panose="020B0503020204020204" pitchFamily="34" charset="-122"/>
              <a:buChar char="−"/>
            </a:pPr>
            <a:r>
              <a:rPr lang="en-US" altLang="zh-CN" dirty="0"/>
              <a:t>(</a:t>
            </a:r>
            <a:r>
              <a:rPr lang="en-US" altLang="zh-CN" dirty="0">
                <a:solidFill>
                  <a:schemeClr val="accent2"/>
                </a:solidFill>
              </a:rPr>
              <a:t>rt</a:t>
            </a:r>
            <a:r>
              <a:rPr lang="en-US" altLang="zh-CN" dirty="0"/>
              <a:t>(</a:t>
            </a:r>
            <a:r>
              <a:rPr lang="en-US" altLang="zh-CN" b="1" dirty="0">
                <a:solidFill>
                  <a:schemeClr val="accent2"/>
                </a:solidFill>
              </a:rPr>
              <a:t>IR</a:t>
            </a:r>
            <a:r>
              <a:rPr lang="en-US" altLang="zh-CN" b="1" baseline="-25000" dirty="0">
                <a:solidFill>
                  <a:schemeClr val="accent2"/>
                </a:solidFill>
              </a:rPr>
              <a:t>ID</a:t>
            </a:r>
            <a:r>
              <a:rPr lang="en-US" altLang="zh-CN" dirty="0"/>
              <a:t>)==</a:t>
            </a:r>
            <a:r>
              <a:rPr lang="en-US" altLang="zh-CN" dirty="0" err="1">
                <a:solidFill>
                  <a:srgbClr val="FF9900"/>
                </a:solidFill>
              </a:rPr>
              <a:t>dest</a:t>
            </a:r>
            <a:r>
              <a:rPr lang="en-US" altLang="zh-CN" baseline="-25000" dirty="0" err="1">
                <a:solidFill>
                  <a:srgbClr val="FF9900"/>
                </a:solidFill>
              </a:rPr>
              <a:t>WB</a:t>
            </a:r>
            <a:r>
              <a:rPr lang="en-US" altLang="zh-CN" dirty="0"/>
              <a:t>) </a:t>
            </a:r>
            <a:r>
              <a:rPr lang="en-US" altLang="zh-CN" dirty="0" smtClean="0"/>
              <a:t>&amp;&amp; </a:t>
            </a:r>
            <a:r>
              <a:rPr lang="en-US" altLang="zh-CN" dirty="0" err="1">
                <a:solidFill>
                  <a:srgbClr val="FF9900"/>
                </a:solidFill>
              </a:rPr>
              <a:t>RegWrite</a:t>
            </a:r>
            <a:r>
              <a:rPr lang="en-US" altLang="zh-CN" baseline="-25000" dirty="0" err="1">
                <a:solidFill>
                  <a:srgbClr val="FF9900"/>
                </a:solidFill>
              </a:rPr>
              <a:t>WB</a:t>
            </a:r>
            <a:endParaRPr lang="en-US" altLang="zh-CN" dirty="0"/>
          </a:p>
        </p:txBody>
      </p:sp>
      <p:sp>
        <p:nvSpPr>
          <p:cNvPr id="3" name="标题 2"/>
          <p:cNvSpPr>
            <a:spLocks noGrp="1"/>
          </p:cNvSpPr>
          <p:nvPr>
            <p:ph type="title"/>
          </p:nvPr>
        </p:nvSpPr>
        <p:spPr/>
        <p:txBody>
          <a:bodyPr/>
          <a:lstStyle/>
          <a:p>
            <a:r>
              <a:rPr lang="zh-CN" altLang="en-US" dirty="0"/>
              <a:t>暂停条件的检测逻辑</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6498">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6498">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6498">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6498">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6498">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6498">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649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Content Placeholder 2"/>
          <p:cNvSpPr>
            <a:spLocks noGrp="1"/>
          </p:cNvSpPr>
          <p:nvPr>
            <p:ph idx="1"/>
          </p:nvPr>
        </p:nvSpPr>
        <p:spPr>
          <a:xfrm>
            <a:off x="466627" y="1112363"/>
            <a:ext cx="8229600" cy="5441950"/>
          </a:xfrm>
        </p:spPr>
        <p:txBody>
          <a:bodyPr/>
          <a:lstStyle/>
          <a:p>
            <a:pPr>
              <a:lnSpc>
                <a:spcPts val="4000"/>
              </a:lnSpc>
              <a:spcBef>
                <a:spcPts val="600"/>
              </a:spcBef>
              <a:spcAft>
                <a:spcPts val="600"/>
              </a:spcAft>
            </a:pPr>
            <a:r>
              <a:rPr lang="zh-CN" altLang="en-US" sz="2800" dirty="0"/>
              <a:t>每个暂停周期相当于浪费了一个周期</a:t>
            </a:r>
            <a:r>
              <a:rPr lang="zh-CN" altLang="en-US" sz="2800" dirty="0">
                <a:solidFill>
                  <a:schemeClr val="tx1">
                    <a:lumMod val="95000"/>
                    <a:lumOff val="5000"/>
                  </a:schemeClr>
                </a:solidFill>
              </a:rPr>
              <a:t>，因为该周期完成的是</a:t>
            </a:r>
            <a:r>
              <a:rPr lang="zh-CN" altLang="en-US" sz="2800" dirty="0">
                <a:solidFill>
                  <a:srgbClr val="FF0000"/>
                </a:solidFill>
              </a:rPr>
              <a:t>空指令。</a:t>
            </a:r>
            <a:endParaRPr lang="en-US" altLang="zh-CN" dirty="0"/>
          </a:p>
          <a:p>
            <a:pPr>
              <a:lnSpc>
                <a:spcPts val="4000"/>
              </a:lnSpc>
              <a:spcBef>
                <a:spcPts val="600"/>
              </a:spcBef>
              <a:spcAft>
                <a:spcPts val="600"/>
              </a:spcAft>
            </a:pPr>
            <a:r>
              <a:rPr lang="zh-CN" altLang="en-US" sz="2800" dirty="0" smtClean="0"/>
              <a:t>若一个</a:t>
            </a:r>
            <a:r>
              <a:rPr lang="zh-CN" altLang="en-US" sz="2800" dirty="0" smtClean="0"/>
              <a:t>程序执行了</a:t>
            </a:r>
            <a:r>
              <a:rPr lang="en-US" altLang="zh-CN" sz="2800" dirty="0" smtClean="0"/>
              <a:t>N</a:t>
            </a:r>
            <a:r>
              <a:rPr lang="zh-CN" altLang="en-US" sz="2800" dirty="0"/>
              <a:t>条</a:t>
            </a:r>
            <a:r>
              <a:rPr lang="zh-CN" altLang="en-US" sz="2800" dirty="0" smtClean="0"/>
              <a:t>指令，暂停</a:t>
            </a:r>
            <a:r>
              <a:rPr lang="en-US" altLang="zh-CN" sz="2800" dirty="0"/>
              <a:t>S </a:t>
            </a:r>
            <a:r>
              <a:rPr lang="zh-CN" altLang="en-US" sz="2800" dirty="0"/>
              <a:t>个时钟周期</a:t>
            </a:r>
            <a:r>
              <a:rPr lang="en-US" altLang="zh-CN" sz="2800" dirty="0"/>
              <a:t>, </a:t>
            </a:r>
            <a:r>
              <a:rPr lang="zh-CN" altLang="en-US" sz="2800" dirty="0" smtClean="0"/>
              <a:t>那么：平均</a:t>
            </a:r>
            <a:r>
              <a:rPr lang="en-US" altLang="zh-CN" sz="2800" dirty="0" smtClean="0"/>
              <a:t>CPI≈(</a:t>
            </a:r>
            <a:r>
              <a:rPr lang="en-US" altLang="zh-CN" sz="2800" dirty="0"/>
              <a:t>N+S)/N</a:t>
            </a:r>
            <a:endParaRPr lang="en-US" altLang="zh-CN" dirty="0"/>
          </a:p>
          <a:p>
            <a:pPr>
              <a:lnSpc>
                <a:spcPts val="4000"/>
              </a:lnSpc>
              <a:spcBef>
                <a:spcPts val="600"/>
              </a:spcBef>
              <a:spcAft>
                <a:spcPts val="600"/>
              </a:spcAft>
            </a:pPr>
            <a:r>
              <a:rPr lang="zh-CN" altLang="en-US" sz="2800" dirty="0" smtClean="0"/>
              <a:t>对</a:t>
            </a:r>
            <a:r>
              <a:rPr lang="en-US" altLang="zh-CN" sz="2800" dirty="0" smtClean="0"/>
              <a:t>MISP 5</a:t>
            </a:r>
            <a:r>
              <a:rPr lang="zh-CN" altLang="en-US" sz="2800" dirty="0" smtClean="0"/>
              <a:t>段流水线来说，</a:t>
            </a:r>
            <a:r>
              <a:rPr lang="en-US" altLang="zh-CN" sz="2800" dirty="0" smtClean="0"/>
              <a:t>S</a:t>
            </a:r>
            <a:r>
              <a:rPr lang="zh-CN" altLang="en-US" sz="2800" dirty="0" smtClean="0"/>
              <a:t>的大小依赖</a:t>
            </a:r>
            <a:r>
              <a:rPr lang="zh-CN" altLang="en-US" sz="2800" dirty="0" smtClean="0"/>
              <a:t>于：</a:t>
            </a:r>
            <a:endParaRPr lang="en-US" altLang="zh-CN" sz="2800" dirty="0"/>
          </a:p>
          <a:p>
            <a:pPr lvl="1">
              <a:lnSpc>
                <a:spcPts val="4000"/>
              </a:lnSpc>
              <a:spcBef>
                <a:spcPts val="600"/>
              </a:spcBef>
              <a:spcAft>
                <a:spcPts val="600"/>
              </a:spcAft>
              <a:buFont typeface="微软雅黑" panose="020B0503020204020204" pitchFamily="34" charset="-122"/>
              <a:buChar char="−"/>
            </a:pPr>
            <a:r>
              <a:rPr lang="zh-CN" altLang="en-US" sz="2400" dirty="0">
                <a:solidFill>
                  <a:schemeClr val="tx1">
                    <a:lumMod val="95000"/>
                    <a:lumOff val="5000"/>
                  </a:schemeClr>
                </a:solidFill>
              </a:rPr>
              <a:t>真相关</a:t>
            </a:r>
            <a:r>
              <a:rPr lang="zh-CN" altLang="en-US" sz="2400" dirty="0"/>
              <a:t>发生的频率</a:t>
            </a:r>
            <a:endParaRPr lang="en-US" altLang="zh-CN" sz="2400" dirty="0"/>
          </a:p>
          <a:p>
            <a:pPr lvl="1">
              <a:lnSpc>
                <a:spcPts val="4000"/>
              </a:lnSpc>
              <a:spcBef>
                <a:spcPts val="600"/>
              </a:spcBef>
              <a:spcAft>
                <a:spcPts val="600"/>
              </a:spcAft>
              <a:buFont typeface="微软雅黑" panose="020B0503020204020204" pitchFamily="34" charset="-122"/>
              <a:buChar char="−"/>
            </a:pPr>
            <a:r>
              <a:rPr lang="zh-CN" altLang="en-US" sz="2400" dirty="0" smtClean="0"/>
              <a:t>真相关</a:t>
            </a:r>
            <a:r>
              <a:rPr lang="zh-CN" altLang="en-US" sz="2400" dirty="0" smtClean="0"/>
              <a:t>的指令</a:t>
            </a:r>
            <a:r>
              <a:rPr lang="zh-CN" altLang="en-US" sz="2400" dirty="0"/>
              <a:t>之间的距离 </a:t>
            </a:r>
            <a:endParaRPr lang="en-US" altLang="zh-CN" sz="2400" dirty="0"/>
          </a:p>
          <a:p>
            <a:pPr lvl="2">
              <a:lnSpc>
                <a:spcPts val="4000"/>
              </a:lnSpc>
              <a:spcBef>
                <a:spcPts val="600"/>
              </a:spcBef>
              <a:spcAft>
                <a:spcPts val="600"/>
              </a:spcAft>
              <a:buFont typeface="Arial" panose="020B0604020202020204" pitchFamily="34" charset="0"/>
              <a:buChar char="•"/>
            </a:pPr>
            <a:r>
              <a:rPr lang="zh-CN" altLang="en-US" sz="2000" dirty="0" smtClean="0"/>
              <a:t>影响暂停的时钟周期</a:t>
            </a:r>
            <a:r>
              <a:rPr lang="zh-CN" altLang="en-US" sz="2000" dirty="0"/>
              <a:t>数</a:t>
            </a:r>
            <a:endParaRPr lang="en-US" altLang="zh-CN" sz="2000" dirty="0"/>
          </a:p>
        </p:txBody>
      </p:sp>
      <p:sp>
        <p:nvSpPr>
          <p:cNvPr id="3" name="标题 2"/>
          <p:cNvSpPr>
            <a:spLocks noGrp="1"/>
          </p:cNvSpPr>
          <p:nvPr>
            <p:ph type="title"/>
          </p:nvPr>
        </p:nvSpPr>
        <p:spPr/>
        <p:txBody>
          <a:bodyPr/>
          <a:lstStyle/>
          <a:p>
            <a:r>
              <a:rPr lang="zh-CN" altLang="en-US" dirty="0"/>
              <a:t>流水线</a:t>
            </a:r>
            <a:r>
              <a:rPr lang="zh-CN" altLang="en-US" dirty="0" smtClean="0"/>
              <a:t>暂停的</a:t>
            </a:r>
            <a:r>
              <a:rPr lang="zh-CN" altLang="en-US" dirty="0"/>
              <a:t>影响</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752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752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7522">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752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Content Placeholder 2"/>
          <p:cNvSpPr>
            <a:spLocks noGrp="1"/>
          </p:cNvSpPr>
          <p:nvPr>
            <p:ph idx="1"/>
          </p:nvPr>
        </p:nvSpPr>
        <p:spPr>
          <a:xfrm>
            <a:off x="476054" y="1055806"/>
            <a:ext cx="8229600" cy="609600"/>
          </a:xfrm>
        </p:spPr>
        <p:txBody>
          <a:bodyPr/>
          <a:lstStyle/>
          <a:p>
            <a:r>
              <a:rPr lang="en-US" altLang="zh-CN" dirty="0">
                <a:latin typeface="Calibri" panose="020F0502020204030204" charset="0"/>
                <a:ea typeface="MS PGothic" panose="020B0600070205080204" pitchFamily="34" charset="-128"/>
              </a:rPr>
              <a:t>for (j=i-1; j&gt;=0 &amp;&amp; v[j] &gt; v[j+1]; j-=1) { ...... }</a:t>
            </a:r>
          </a:p>
          <a:p>
            <a:endParaRPr lang="en-US" altLang="zh-CN" dirty="0">
              <a:ea typeface="MS PGothic" panose="020B0600070205080204" pitchFamily="34" charset="-128"/>
            </a:endParaRPr>
          </a:p>
        </p:txBody>
      </p:sp>
      <p:sp>
        <p:nvSpPr>
          <p:cNvPr id="14341" name="Rectangle 3"/>
          <p:cNvSpPr txBox="1">
            <a:spLocks noChangeArrowheads="1"/>
          </p:cNvSpPr>
          <p:nvPr/>
        </p:nvSpPr>
        <p:spPr bwMode="auto">
          <a:xfrm>
            <a:off x="1310326" y="1219200"/>
            <a:ext cx="5966774"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lvl="1">
              <a:buClr>
                <a:srgbClr val="000000"/>
              </a:buClr>
              <a:buSzPct val="100000"/>
            </a:pPr>
            <a:endParaRPr lang="en-US" altLang="zh-CN" sz="2400" dirty="0">
              <a:solidFill>
                <a:srgbClr val="000000"/>
              </a:solidFill>
              <a:latin typeface="Calibri" panose="020F0502020204030204" charset="0"/>
            </a:endParaRPr>
          </a:p>
          <a:p>
            <a:pPr lvl="1">
              <a:buClr>
                <a:srgbClr val="000000"/>
              </a:buClr>
              <a:buSzPct val="100000"/>
            </a:pPr>
            <a:r>
              <a:rPr lang="en-US" altLang="zh-CN" sz="2400" dirty="0">
                <a:solidFill>
                  <a:srgbClr val="000000"/>
                </a:solidFill>
                <a:latin typeface="Calibri" panose="020F0502020204030204" charset="0"/>
              </a:rPr>
              <a:t>			</a:t>
            </a:r>
            <a:r>
              <a:rPr lang="en-US" altLang="zh-CN" sz="2400" dirty="0" err="1">
                <a:solidFill>
                  <a:srgbClr val="000000"/>
                </a:solidFill>
                <a:latin typeface="Calibri" panose="020F0502020204030204" charset="0"/>
              </a:rPr>
              <a:t>addi</a:t>
            </a:r>
            <a:r>
              <a:rPr lang="en-US" altLang="zh-CN" sz="2400" dirty="0">
                <a:solidFill>
                  <a:srgbClr val="000000"/>
                </a:solidFill>
                <a:latin typeface="Calibri" panose="020F0502020204030204" charset="0"/>
              </a:rPr>
              <a:t> 	$s1, $s0, -1</a:t>
            </a:r>
          </a:p>
          <a:p>
            <a:pPr lvl="1">
              <a:buClr>
                <a:srgbClr val="000000"/>
              </a:buClr>
              <a:buSzPct val="100000"/>
            </a:pPr>
            <a:r>
              <a:rPr lang="en-US" altLang="zh-CN" sz="2400" dirty="0">
                <a:solidFill>
                  <a:srgbClr val="000000"/>
                </a:solidFill>
                <a:latin typeface="Calibri" panose="020F0502020204030204" charset="0"/>
              </a:rPr>
              <a:t>for2tst:	</a:t>
            </a:r>
            <a:r>
              <a:rPr lang="en-US" altLang="zh-CN" sz="2400" dirty="0" err="1">
                <a:solidFill>
                  <a:srgbClr val="000000"/>
                </a:solidFill>
                <a:latin typeface="Calibri" panose="020F0502020204030204" charset="0"/>
              </a:rPr>
              <a:t>slti</a:t>
            </a:r>
            <a:r>
              <a:rPr lang="en-US" altLang="zh-CN" sz="2400" dirty="0">
                <a:solidFill>
                  <a:srgbClr val="000000"/>
                </a:solidFill>
                <a:latin typeface="Calibri" panose="020F0502020204030204" charset="0"/>
              </a:rPr>
              <a:t> 	$t0, $s1, 0</a:t>
            </a:r>
          </a:p>
          <a:p>
            <a:pPr lvl="1">
              <a:buClr>
                <a:srgbClr val="000000"/>
              </a:buClr>
              <a:buSzPct val="100000"/>
            </a:pPr>
            <a:r>
              <a:rPr lang="en-US" altLang="zh-CN" sz="2400" dirty="0">
                <a:solidFill>
                  <a:srgbClr val="000000"/>
                </a:solidFill>
                <a:latin typeface="Calibri" panose="020F0502020204030204" charset="0"/>
              </a:rPr>
              <a:t>			</a:t>
            </a:r>
            <a:r>
              <a:rPr lang="en-US" altLang="zh-CN" sz="2400" dirty="0" err="1">
                <a:solidFill>
                  <a:srgbClr val="000000"/>
                </a:solidFill>
                <a:latin typeface="Calibri" panose="020F0502020204030204" charset="0"/>
              </a:rPr>
              <a:t>bne</a:t>
            </a:r>
            <a:r>
              <a:rPr lang="en-US" altLang="zh-CN" sz="2400" dirty="0">
                <a:solidFill>
                  <a:srgbClr val="000000"/>
                </a:solidFill>
                <a:latin typeface="Calibri" panose="020F0502020204030204" charset="0"/>
              </a:rPr>
              <a:t> 	$t0, $zero, exit2</a:t>
            </a:r>
          </a:p>
          <a:p>
            <a:pPr lvl="1">
              <a:buClr>
                <a:srgbClr val="000000"/>
              </a:buClr>
              <a:buSzPct val="100000"/>
            </a:pPr>
            <a:r>
              <a:rPr lang="en-US" altLang="zh-CN" sz="2400" dirty="0">
                <a:solidFill>
                  <a:srgbClr val="000000"/>
                </a:solidFill>
                <a:latin typeface="Calibri" panose="020F0502020204030204" charset="0"/>
              </a:rPr>
              <a:t>			</a:t>
            </a:r>
            <a:r>
              <a:rPr lang="en-US" altLang="zh-CN" sz="2400" dirty="0" err="1">
                <a:solidFill>
                  <a:srgbClr val="000000"/>
                </a:solidFill>
                <a:latin typeface="Calibri" panose="020F0502020204030204" charset="0"/>
              </a:rPr>
              <a:t>sll</a:t>
            </a:r>
            <a:r>
              <a:rPr lang="en-US" altLang="zh-CN" sz="2400" dirty="0">
                <a:solidFill>
                  <a:srgbClr val="000000"/>
                </a:solidFill>
                <a:latin typeface="Calibri" panose="020F0502020204030204" charset="0"/>
              </a:rPr>
              <a:t>	$t1, $s1, 2</a:t>
            </a:r>
          </a:p>
          <a:p>
            <a:pPr lvl="1">
              <a:buClr>
                <a:srgbClr val="000000"/>
              </a:buClr>
              <a:buSzPct val="100000"/>
            </a:pPr>
            <a:r>
              <a:rPr lang="en-US" altLang="zh-CN" sz="2400" dirty="0">
                <a:solidFill>
                  <a:srgbClr val="000000"/>
                </a:solidFill>
                <a:latin typeface="Calibri" panose="020F0502020204030204" charset="0"/>
              </a:rPr>
              <a:t>			add 	$t2, $a0, $t1</a:t>
            </a:r>
          </a:p>
          <a:p>
            <a:pPr lvl="1">
              <a:buClr>
                <a:srgbClr val="000000"/>
              </a:buClr>
              <a:buSzPct val="100000"/>
            </a:pPr>
            <a:r>
              <a:rPr lang="en-US" altLang="zh-CN" sz="2400" dirty="0">
                <a:solidFill>
                  <a:srgbClr val="000000"/>
                </a:solidFill>
                <a:latin typeface="Calibri" panose="020F0502020204030204" charset="0"/>
              </a:rPr>
              <a:t>			</a:t>
            </a:r>
            <a:r>
              <a:rPr lang="en-US" altLang="zh-CN" sz="2400" dirty="0" err="1">
                <a:solidFill>
                  <a:srgbClr val="000000"/>
                </a:solidFill>
                <a:latin typeface="Calibri" panose="020F0502020204030204" charset="0"/>
              </a:rPr>
              <a:t>lw</a:t>
            </a:r>
            <a:r>
              <a:rPr lang="en-US" altLang="zh-CN" sz="2400" dirty="0">
                <a:solidFill>
                  <a:srgbClr val="000000"/>
                </a:solidFill>
                <a:latin typeface="Calibri" panose="020F0502020204030204" charset="0"/>
              </a:rPr>
              <a:t> 	$t3, 0($t2)</a:t>
            </a:r>
          </a:p>
          <a:p>
            <a:pPr lvl="1">
              <a:buClr>
                <a:srgbClr val="000000"/>
              </a:buClr>
              <a:buSzPct val="100000"/>
            </a:pPr>
            <a:r>
              <a:rPr lang="en-US" altLang="zh-CN" sz="2400" dirty="0">
                <a:solidFill>
                  <a:srgbClr val="000000"/>
                </a:solidFill>
                <a:latin typeface="Calibri" panose="020F0502020204030204" charset="0"/>
              </a:rPr>
              <a:t>			</a:t>
            </a:r>
            <a:r>
              <a:rPr lang="en-US" altLang="zh-CN" sz="2400" dirty="0" err="1">
                <a:solidFill>
                  <a:srgbClr val="000000"/>
                </a:solidFill>
                <a:latin typeface="Calibri" panose="020F0502020204030204" charset="0"/>
              </a:rPr>
              <a:t>lw</a:t>
            </a:r>
            <a:r>
              <a:rPr lang="en-US" altLang="zh-CN" sz="2400" dirty="0">
                <a:solidFill>
                  <a:srgbClr val="000000"/>
                </a:solidFill>
                <a:latin typeface="Calibri" panose="020F0502020204030204" charset="0"/>
              </a:rPr>
              <a:t>	$t4, 4($t2)</a:t>
            </a:r>
          </a:p>
          <a:p>
            <a:pPr lvl="1">
              <a:buClr>
                <a:srgbClr val="000000"/>
              </a:buClr>
              <a:buSzPct val="100000"/>
            </a:pPr>
            <a:r>
              <a:rPr lang="en-US" altLang="zh-CN" sz="2400" dirty="0">
                <a:solidFill>
                  <a:srgbClr val="000000"/>
                </a:solidFill>
                <a:latin typeface="Calibri" panose="020F0502020204030204" charset="0"/>
              </a:rPr>
              <a:t>			</a:t>
            </a:r>
            <a:r>
              <a:rPr lang="en-US" altLang="zh-CN" sz="2400" dirty="0" err="1">
                <a:solidFill>
                  <a:srgbClr val="000000"/>
                </a:solidFill>
                <a:latin typeface="Calibri" panose="020F0502020204030204" charset="0"/>
              </a:rPr>
              <a:t>slt</a:t>
            </a:r>
            <a:r>
              <a:rPr lang="en-US" altLang="zh-CN" sz="2400" dirty="0">
                <a:solidFill>
                  <a:srgbClr val="000000"/>
                </a:solidFill>
                <a:latin typeface="Calibri" panose="020F0502020204030204" charset="0"/>
              </a:rPr>
              <a:t> 	$t0, $t4, $t3</a:t>
            </a:r>
          </a:p>
          <a:p>
            <a:pPr lvl="1">
              <a:buClr>
                <a:srgbClr val="000000"/>
              </a:buClr>
              <a:buSzPct val="100000"/>
            </a:pPr>
            <a:r>
              <a:rPr lang="en-US" altLang="zh-CN" sz="2400" dirty="0">
                <a:solidFill>
                  <a:srgbClr val="000000"/>
                </a:solidFill>
                <a:latin typeface="Calibri" panose="020F0502020204030204" charset="0"/>
              </a:rPr>
              <a:t>			</a:t>
            </a:r>
            <a:r>
              <a:rPr lang="en-US" altLang="zh-CN" sz="2400" dirty="0" err="1">
                <a:solidFill>
                  <a:srgbClr val="000000"/>
                </a:solidFill>
                <a:latin typeface="Calibri" panose="020F0502020204030204" charset="0"/>
              </a:rPr>
              <a:t>beq</a:t>
            </a:r>
            <a:r>
              <a:rPr lang="en-US" altLang="zh-CN" sz="2400" dirty="0">
                <a:solidFill>
                  <a:srgbClr val="000000"/>
                </a:solidFill>
                <a:latin typeface="Calibri" panose="020F0502020204030204" charset="0"/>
              </a:rPr>
              <a:t>	$t0, $zero, exit2</a:t>
            </a:r>
          </a:p>
          <a:p>
            <a:pPr lvl="1">
              <a:buClr>
                <a:srgbClr val="000000"/>
              </a:buClr>
              <a:buSzPct val="100000"/>
            </a:pPr>
            <a:r>
              <a:rPr lang="en-US" altLang="zh-CN" sz="2400" dirty="0">
                <a:solidFill>
                  <a:srgbClr val="000000"/>
                </a:solidFill>
                <a:latin typeface="Calibri" panose="020F0502020204030204" charset="0"/>
              </a:rPr>
              <a:t>			.........</a:t>
            </a:r>
          </a:p>
          <a:p>
            <a:pPr lvl="1">
              <a:buClr>
                <a:srgbClr val="000000"/>
              </a:buClr>
              <a:buSzPct val="100000"/>
            </a:pPr>
            <a:r>
              <a:rPr lang="en-US" altLang="zh-CN" sz="2400" dirty="0">
                <a:solidFill>
                  <a:srgbClr val="000000"/>
                </a:solidFill>
                <a:latin typeface="Calibri" panose="020F0502020204030204" charset="0"/>
              </a:rPr>
              <a:t>			</a:t>
            </a:r>
            <a:r>
              <a:rPr lang="en-US" altLang="zh-CN" sz="2400" dirty="0" err="1">
                <a:solidFill>
                  <a:srgbClr val="000000"/>
                </a:solidFill>
                <a:latin typeface="Calibri" panose="020F0502020204030204" charset="0"/>
              </a:rPr>
              <a:t>addi</a:t>
            </a:r>
            <a:r>
              <a:rPr lang="en-US" altLang="zh-CN" sz="2400" dirty="0">
                <a:solidFill>
                  <a:srgbClr val="000000"/>
                </a:solidFill>
                <a:latin typeface="Calibri" panose="020F0502020204030204" charset="0"/>
              </a:rPr>
              <a:t>	$s1, $s1, -1</a:t>
            </a:r>
          </a:p>
          <a:p>
            <a:pPr lvl="1">
              <a:buClr>
                <a:srgbClr val="000000"/>
              </a:buClr>
              <a:buSzPct val="100000"/>
            </a:pPr>
            <a:r>
              <a:rPr lang="en-US" altLang="zh-CN" sz="2400" dirty="0">
                <a:solidFill>
                  <a:srgbClr val="000000"/>
                </a:solidFill>
                <a:latin typeface="Calibri" panose="020F0502020204030204" charset="0"/>
              </a:rPr>
              <a:t>			j	for2tst</a:t>
            </a:r>
          </a:p>
          <a:p>
            <a:pPr lvl="1">
              <a:buClr>
                <a:srgbClr val="000000"/>
              </a:buClr>
              <a:buSzPct val="100000"/>
            </a:pPr>
            <a:r>
              <a:rPr lang="en-US" altLang="zh-CN" sz="2400" dirty="0">
                <a:solidFill>
                  <a:srgbClr val="000000"/>
                </a:solidFill>
                <a:latin typeface="Calibri" panose="020F0502020204030204" charset="0"/>
              </a:rPr>
              <a:t>exit2:</a:t>
            </a:r>
          </a:p>
        </p:txBody>
      </p:sp>
      <p:grpSp>
        <p:nvGrpSpPr>
          <p:cNvPr id="46" name="Group 4"/>
          <p:cNvGrpSpPr/>
          <p:nvPr/>
        </p:nvGrpSpPr>
        <p:grpSpPr bwMode="auto">
          <a:xfrm>
            <a:off x="5715000" y="1639888"/>
            <a:ext cx="2657475" cy="3121025"/>
            <a:chOff x="3600" y="1129"/>
            <a:chExt cx="1674" cy="1966"/>
          </a:xfrm>
        </p:grpSpPr>
        <p:sp>
          <p:nvSpPr>
            <p:cNvPr id="14343" name="Text Box 5"/>
            <p:cNvSpPr txBox="1">
              <a:spLocks noChangeArrowheads="1"/>
            </p:cNvSpPr>
            <p:nvPr/>
          </p:nvSpPr>
          <p:spPr bwMode="auto">
            <a:xfrm>
              <a:off x="4911" y="1200"/>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2400">
                <a:solidFill>
                  <a:srgbClr val="000000"/>
                </a:solidFill>
              </a:endParaRPr>
            </a:p>
          </p:txBody>
        </p:sp>
        <p:sp>
          <p:nvSpPr>
            <p:cNvPr id="48" name="Text Box 6"/>
            <p:cNvSpPr txBox="1">
              <a:spLocks noChangeArrowheads="1"/>
            </p:cNvSpPr>
            <p:nvPr/>
          </p:nvSpPr>
          <p:spPr bwMode="auto">
            <a:xfrm>
              <a:off x="4560" y="1129"/>
              <a:ext cx="71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i="1">
                  <a:solidFill>
                    <a:schemeClr val="accent1"/>
                  </a:solidFill>
                  <a:latin typeface="Comic Sans MS" panose="030F0702030302020204" charset="0"/>
                  <a:ea typeface="MS PGothic" panose="020B0600070205080204" pitchFamily="34" charset="-128"/>
                </a:defRPr>
              </a:lvl1pPr>
              <a:lvl2pPr marL="742950" indent="-285750">
                <a:defRPr sz="2400" i="1">
                  <a:solidFill>
                    <a:schemeClr val="accent1"/>
                  </a:solidFill>
                  <a:latin typeface="Comic Sans MS" panose="030F0702030302020204" charset="0"/>
                  <a:ea typeface="MS PGothic" panose="020B0600070205080204" pitchFamily="34" charset="-128"/>
                </a:defRPr>
              </a:lvl2pPr>
              <a:lvl3pPr marL="1143000" indent="-228600">
                <a:defRPr sz="2400" i="1">
                  <a:solidFill>
                    <a:schemeClr val="accent1"/>
                  </a:solidFill>
                  <a:latin typeface="Comic Sans MS" panose="030F0702030302020204" charset="0"/>
                  <a:ea typeface="MS PGothic" panose="020B0600070205080204" pitchFamily="34" charset="-128"/>
                </a:defRPr>
              </a:lvl3pPr>
              <a:lvl4pPr marL="1600200" indent="-228600">
                <a:defRPr sz="2400" i="1">
                  <a:solidFill>
                    <a:schemeClr val="accent1"/>
                  </a:solidFill>
                  <a:latin typeface="Comic Sans MS" panose="030F0702030302020204" charset="0"/>
                  <a:ea typeface="MS PGothic" panose="020B0600070205080204" pitchFamily="34" charset="-128"/>
                </a:defRPr>
              </a:lvl4pPr>
              <a:lvl5pPr marL="2057400" indent="-228600">
                <a:defRPr sz="2400" i="1">
                  <a:solidFill>
                    <a:schemeClr val="accent1"/>
                  </a:solidFill>
                  <a:latin typeface="Comic Sans MS" panose="030F0702030302020204" charset="0"/>
                  <a:ea typeface="MS PGothic" panose="020B0600070205080204" pitchFamily="34" charset="-128"/>
                </a:defRPr>
              </a:lvl5pPr>
              <a:lvl6pPr marL="25146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6pPr>
              <a:lvl7pPr marL="29718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7pPr>
              <a:lvl8pPr marL="34290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8pPr>
              <a:lvl9pPr marL="38862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9pPr>
            </a:lstStyle>
            <a:p>
              <a:pPr fontAlgn="auto">
                <a:spcBef>
                  <a:spcPts val="0"/>
                </a:spcBef>
                <a:spcAft>
                  <a:spcPts val="0"/>
                </a:spcAft>
                <a:defRPr/>
              </a:pPr>
              <a:r>
                <a:rPr lang="en-US" i="0" kern="0">
                  <a:solidFill>
                    <a:srgbClr val="FC0128"/>
                  </a:solidFill>
                  <a:latin typeface="Arial" panose="020B0604020202020204" pitchFamily="34" charset="0"/>
                  <a:cs typeface="MS PGothic" panose="020B0600070205080204" pitchFamily="34" charset="-128"/>
                </a:rPr>
                <a:t>3 stalls</a:t>
              </a:r>
            </a:p>
          </p:txBody>
        </p:sp>
        <p:sp>
          <p:nvSpPr>
            <p:cNvPr id="49" name="Freeform 7"/>
            <p:cNvSpPr/>
            <p:nvPr/>
          </p:nvSpPr>
          <p:spPr bwMode="auto">
            <a:xfrm>
              <a:off x="3600" y="1200"/>
              <a:ext cx="1056" cy="192"/>
            </a:xfrm>
            <a:custGeom>
              <a:avLst/>
              <a:gdLst>
                <a:gd name="T0" fmla="*/ 1008 w 1056"/>
                <a:gd name="T1" fmla="*/ 0 h 192"/>
                <a:gd name="T2" fmla="*/ 0 w 1056"/>
                <a:gd name="T3" fmla="*/ 144 h 192"/>
                <a:gd name="T4" fmla="*/ 1056 w 1056"/>
                <a:gd name="T5" fmla="*/ 192 h 192"/>
                <a:gd name="T6" fmla="*/ 0 60000 65536"/>
                <a:gd name="T7" fmla="*/ 0 60000 65536"/>
                <a:gd name="T8" fmla="*/ 0 60000 65536"/>
                <a:gd name="T9" fmla="*/ 0 w 1056"/>
                <a:gd name="T10" fmla="*/ 0 h 192"/>
                <a:gd name="T11" fmla="*/ 1056 w 1056"/>
                <a:gd name="T12" fmla="*/ 192 h 192"/>
              </a:gdLst>
              <a:ahLst/>
              <a:cxnLst>
                <a:cxn ang="T6">
                  <a:pos x="T0" y="T1"/>
                </a:cxn>
                <a:cxn ang="T7">
                  <a:pos x="T2" y="T3"/>
                </a:cxn>
                <a:cxn ang="T8">
                  <a:pos x="T4" y="T5"/>
                </a:cxn>
              </a:cxnLst>
              <a:rect l="T9" t="T10" r="T11" b="T12"/>
              <a:pathLst>
                <a:path w="1056" h="192">
                  <a:moveTo>
                    <a:pt x="1008" y="0"/>
                  </a:moveTo>
                  <a:lnTo>
                    <a:pt x="0" y="144"/>
                  </a:lnTo>
                  <a:lnTo>
                    <a:pt x="1056" y="192"/>
                  </a:lnTo>
                </a:path>
              </a:pathLst>
            </a:custGeom>
            <a:noFill/>
            <a:ln w="19050">
              <a:solidFill>
                <a:srgbClr val="FC0128"/>
              </a:solidFill>
              <a:round/>
            </a:ln>
            <a:extLst>
              <a:ext uri="{909E8E84-426E-40DD-AFC4-6F175D3DCCD1}">
                <a14:hiddenFill xmlns:a14="http://schemas.microsoft.com/office/drawing/2010/main">
                  <a:solidFill>
                    <a:srgbClr val="FFFFFF"/>
                  </a:solidFill>
                </a14:hiddenFill>
              </a:ext>
            </a:extLst>
          </p:spPr>
          <p:txBody>
            <a:bodyPr wrap="none" anchor="ctr"/>
            <a:lstStyle/>
            <a:p>
              <a:pPr fontAlgn="auto">
                <a:spcBef>
                  <a:spcPts val="0"/>
                </a:spcBef>
                <a:spcAft>
                  <a:spcPts val="0"/>
                </a:spcAft>
                <a:defRPr/>
              </a:pPr>
              <a:endParaRPr lang="en-US" kern="0">
                <a:solidFill>
                  <a:sysClr val="windowText" lastClr="000000"/>
                </a:solidFill>
                <a:ea typeface="MS PGothic" panose="020B0600070205080204" pitchFamily="34" charset="-128"/>
                <a:cs typeface="MS PGothic" panose="020B0600070205080204" pitchFamily="34" charset="-128"/>
              </a:endParaRPr>
            </a:p>
          </p:txBody>
        </p:sp>
        <p:sp>
          <p:nvSpPr>
            <p:cNvPr id="14346" name="Text Box 8"/>
            <p:cNvSpPr txBox="1">
              <a:spLocks noChangeArrowheads="1"/>
            </p:cNvSpPr>
            <p:nvPr/>
          </p:nvSpPr>
          <p:spPr bwMode="auto">
            <a:xfrm>
              <a:off x="4911" y="1440"/>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2400">
                <a:solidFill>
                  <a:srgbClr val="000000"/>
                </a:solidFill>
              </a:endParaRPr>
            </a:p>
          </p:txBody>
        </p:sp>
        <p:sp>
          <p:nvSpPr>
            <p:cNvPr id="51" name="Text Box 9"/>
            <p:cNvSpPr txBox="1">
              <a:spLocks noChangeArrowheads="1"/>
            </p:cNvSpPr>
            <p:nvPr/>
          </p:nvSpPr>
          <p:spPr bwMode="auto">
            <a:xfrm>
              <a:off x="4560" y="1369"/>
              <a:ext cx="71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i="1">
                  <a:solidFill>
                    <a:schemeClr val="accent1"/>
                  </a:solidFill>
                  <a:latin typeface="Comic Sans MS" panose="030F0702030302020204" charset="0"/>
                  <a:ea typeface="MS PGothic" panose="020B0600070205080204" pitchFamily="34" charset="-128"/>
                </a:defRPr>
              </a:lvl1pPr>
              <a:lvl2pPr marL="742950" indent="-285750">
                <a:defRPr sz="2400" i="1">
                  <a:solidFill>
                    <a:schemeClr val="accent1"/>
                  </a:solidFill>
                  <a:latin typeface="Comic Sans MS" panose="030F0702030302020204" charset="0"/>
                  <a:ea typeface="MS PGothic" panose="020B0600070205080204" pitchFamily="34" charset="-128"/>
                </a:defRPr>
              </a:lvl2pPr>
              <a:lvl3pPr marL="1143000" indent="-228600">
                <a:defRPr sz="2400" i="1">
                  <a:solidFill>
                    <a:schemeClr val="accent1"/>
                  </a:solidFill>
                  <a:latin typeface="Comic Sans MS" panose="030F0702030302020204" charset="0"/>
                  <a:ea typeface="MS PGothic" panose="020B0600070205080204" pitchFamily="34" charset="-128"/>
                </a:defRPr>
              </a:lvl3pPr>
              <a:lvl4pPr marL="1600200" indent="-228600">
                <a:defRPr sz="2400" i="1">
                  <a:solidFill>
                    <a:schemeClr val="accent1"/>
                  </a:solidFill>
                  <a:latin typeface="Comic Sans MS" panose="030F0702030302020204" charset="0"/>
                  <a:ea typeface="MS PGothic" panose="020B0600070205080204" pitchFamily="34" charset="-128"/>
                </a:defRPr>
              </a:lvl4pPr>
              <a:lvl5pPr marL="2057400" indent="-228600">
                <a:defRPr sz="2400" i="1">
                  <a:solidFill>
                    <a:schemeClr val="accent1"/>
                  </a:solidFill>
                  <a:latin typeface="Comic Sans MS" panose="030F0702030302020204" charset="0"/>
                  <a:ea typeface="MS PGothic" panose="020B0600070205080204" pitchFamily="34" charset="-128"/>
                </a:defRPr>
              </a:lvl5pPr>
              <a:lvl6pPr marL="25146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6pPr>
              <a:lvl7pPr marL="29718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7pPr>
              <a:lvl8pPr marL="34290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8pPr>
              <a:lvl9pPr marL="38862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9pPr>
            </a:lstStyle>
            <a:p>
              <a:pPr fontAlgn="auto">
                <a:spcBef>
                  <a:spcPts val="0"/>
                </a:spcBef>
                <a:spcAft>
                  <a:spcPts val="0"/>
                </a:spcAft>
                <a:defRPr/>
              </a:pPr>
              <a:r>
                <a:rPr lang="en-US" i="0" kern="0">
                  <a:solidFill>
                    <a:srgbClr val="FC0128"/>
                  </a:solidFill>
                  <a:latin typeface="Arial" panose="020B0604020202020204" pitchFamily="34" charset="0"/>
                  <a:cs typeface="MS PGothic" panose="020B0600070205080204" pitchFamily="34" charset="-128"/>
                </a:rPr>
                <a:t>3 stalls</a:t>
              </a:r>
            </a:p>
          </p:txBody>
        </p:sp>
        <p:sp>
          <p:nvSpPr>
            <p:cNvPr id="52" name="Freeform 10"/>
            <p:cNvSpPr/>
            <p:nvPr/>
          </p:nvSpPr>
          <p:spPr bwMode="auto">
            <a:xfrm>
              <a:off x="3600" y="1440"/>
              <a:ext cx="1056" cy="192"/>
            </a:xfrm>
            <a:custGeom>
              <a:avLst/>
              <a:gdLst>
                <a:gd name="T0" fmla="*/ 1008 w 1056"/>
                <a:gd name="T1" fmla="*/ 0 h 192"/>
                <a:gd name="T2" fmla="*/ 0 w 1056"/>
                <a:gd name="T3" fmla="*/ 144 h 192"/>
                <a:gd name="T4" fmla="*/ 1056 w 1056"/>
                <a:gd name="T5" fmla="*/ 192 h 192"/>
                <a:gd name="T6" fmla="*/ 0 60000 65536"/>
                <a:gd name="T7" fmla="*/ 0 60000 65536"/>
                <a:gd name="T8" fmla="*/ 0 60000 65536"/>
                <a:gd name="T9" fmla="*/ 0 w 1056"/>
                <a:gd name="T10" fmla="*/ 0 h 192"/>
                <a:gd name="T11" fmla="*/ 1056 w 1056"/>
                <a:gd name="T12" fmla="*/ 192 h 192"/>
              </a:gdLst>
              <a:ahLst/>
              <a:cxnLst>
                <a:cxn ang="T6">
                  <a:pos x="T0" y="T1"/>
                </a:cxn>
                <a:cxn ang="T7">
                  <a:pos x="T2" y="T3"/>
                </a:cxn>
                <a:cxn ang="T8">
                  <a:pos x="T4" y="T5"/>
                </a:cxn>
              </a:cxnLst>
              <a:rect l="T9" t="T10" r="T11" b="T12"/>
              <a:pathLst>
                <a:path w="1056" h="192">
                  <a:moveTo>
                    <a:pt x="1008" y="0"/>
                  </a:moveTo>
                  <a:lnTo>
                    <a:pt x="0" y="144"/>
                  </a:lnTo>
                  <a:lnTo>
                    <a:pt x="1056" y="192"/>
                  </a:lnTo>
                </a:path>
              </a:pathLst>
            </a:custGeom>
            <a:noFill/>
            <a:ln w="19050">
              <a:solidFill>
                <a:srgbClr val="FC0128"/>
              </a:solidFill>
              <a:round/>
            </a:ln>
            <a:extLst>
              <a:ext uri="{909E8E84-426E-40DD-AFC4-6F175D3DCCD1}">
                <a14:hiddenFill xmlns:a14="http://schemas.microsoft.com/office/drawing/2010/main">
                  <a:solidFill>
                    <a:srgbClr val="FFFFFF"/>
                  </a:solidFill>
                </a14:hiddenFill>
              </a:ext>
            </a:extLst>
          </p:spPr>
          <p:txBody>
            <a:bodyPr wrap="none" anchor="ctr"/>
            <a:lstStyle/>
            <a:p>
              <a:pPr fontAlgn="auto">
                <a:spcBef>
                  <a:spcPts val="0"/>
                </a:spcBef>
                <a:spcAft>
                  <a:spcPts val="0"/>
                </a:spcAft>
                <a:defRPr/>
              </a:pPr>
              <a:endParaRPr lang="en-US" kern="0">
                <a:solidFill>
                  <a:sysClr val="windowText" lastClr="000000"/>
                </a:solidFill>
                <a:ea typeface="MS PGothic" panose="020B0600070205080204" pitchFamily="34" charset="-128"/>
                <a:cs typeface="MS PGothic" panose="020B0600070205080204" pitchFamily="34" charset="-128"/>
              </a:endParaRPr>
            </a:p>
          </p:txBody>
        </p:sp>
        <p:sp>
          <p:nvSpPr>
            <p:cNvPr id="14349" name="Text Box 11"/>
            <p:cNvSpPr txBox="1">
              <a:spLocks noChangeArrowheads="1"/>
            </p:cNvSpPr>
            <p:nvPr/>
          </p:nvSpPr>
          <p:spPr bwMode="auto">
            <a:xfrm>
              <a:off x="4911" y="1872"/>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2400">
                <a:solidFill>
                  <a:srgbClr val="000000"/>
                </a:solidFill>
              </a:endParaRPr>
            </a:p>
          </p:txBody>
        </p:sp>
        <p:sp>
          <p:nvSpPr>
            <p:cNvPr id="54" name="Text Box 12"/>
            <p:cNvSpPr txBox="1">
              <a:spLocks noChangeArrowheads="1"/>
            </p:cNvSpPr>
            <p:nvPr/>
          </p:nvSpPr>
          <p:spPr bwMode="auto">
            <a:xfrm>
              <a:off x="4560" y="1801"/>
              <a:ext cx="71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i="1">
                  <a:solidFill>
                    <a:schemeClr val="accent1"/>
                  </a:solidFill>
                  <a:latin typeface="Comic Sans MS" panose="030F0702030302020204" charset="0"/>
                  <a:ea typeface="MS PGothic" panose="020B0600070205080204" pitchFamily="34" charset="-128"/>
                </a:defRPr>
              </a:lvl1pPr>
              <a:lvl2pPr marL="742950" indent="-285750">
                <a:defRPr sz="2400" i="1">
                  <a:solidFill>
                    <a:schemeClr val="accent1"/>
                  </a:solidFill>
                  <a:latin typeface="Comic Sans MS" panose="030F0702030302020204" charset="0"/>
                  <a:ea typeface="MS PGothic" panose="020B0600070205080204" pitchFamily="34" charset="-128"/>
                </a:defRPr>
              </a:lvl2pPr>
              <a:lvl3pPr marL="1143000" indent="-228600">
                <a:defRPr sz="2400" i="1">
                  <a:solidFill>
                    <a:schemeClr val="accent1"/>
                  </a:solidFill>
                  <a:latin typeface="Comic Sans MS" panose="030F0702030302020204" charset="0"/>
                  <a:ea typeface="MS PGothic" panose="020B0600070205080204" pitchFamily="34" charset="-128"/>
                </a:defRPr>
              </a:lvl3pPr>
              <a:lvl4pPr marL="1600200" indent="-228600">
                <a:defRPr sz="2400" i="1">
                  <a:solidFill>
                    <a:schemeClr val="accent1"/>
                  </a:solidFill>
                  <a:latin typeface="Comic Sans MS" panose="030F0702030302020204" charset="0"/>
                  <a:ea typeface="MS PGothic" panose="020B0600070205080204" pitchFamily="34" charset="-128"/>
                </a:defRPr>
              </a:lvl4pPr>
              <a:lvl5pPr marL="2057400" indent="-228600">
                <a:defRPr sz="2400" i="1">
                  <a:solidFill>
                    <a:schemeClr val="accent1"/>
                  </a:solidFill>
                  <a:latin typeface="Comic Sans MS" panose="030F0702030302020204" charset="0"/>
                  <a:ea typeface="MS PGothic" panose="020B0600070205080204" pitchFamily="34" charset="-128"/>
                </a:defRPr>
              </a:lvl5pPr>
              <a:lvl6pPr marL="25146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6pPr>
              <a:lvl7pPr marL="29718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7pPr>
              <a:lvl8pPr marL="34290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8pPr>
              <a:lvl9pPr marL="38862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9pPr>
            </a:lstStyle>
            <a:p>
              <a:pPr fontAlgn="auto">
                <a:spcBef>
                  <a:spcPts val="0"/>
                </a:spcBef>
                <a:spcAft>
                  <a:spcPts val="0"/>
                </a:spcAft>
                <a:defRPr/>
              </a:pPr>
              <a:r>
                <a:rPr lang="en-US" i="0" kern="0">
                  <a:solidFill>
                    <a:srgbClr val="FC0128"/>
                  </a:solidFill>
                  <a:latin typeface="Arial" panose="020B0604020202020204" pitchFamily="34" charset="0"/>
                  <a:cs typeface="MS PGothic" panose="020B0600070205080204" pitchFamily="34" charset="-128"/>
                </a:rPr>
                <a:t>3 stalls</a:t>
              </a:r>
            </a:p>
          </p:txBody>
        </p:sp>
        <p:sp>
          <p:nvSpPr>
            <p:cNvPr id="55" name="Freeform 13"/>
            <p:cNvSpPr/>
            <p:nvPr/>
          </p:nvSpPr>
          <p:spPr bwMode="auto">
            <a:xfrm>
              <a:off x="3600" y="1872"/>
              <a:ext cx="1056" cy="192"/>
            </a:xfrm>
            <a:custGeom>
              <a:avLst/>
              <a:gdLst>
                <a:gd name="T0" fmla="*/ 1008 w 1056"/>
                <a:gd name="T1" fmla="*/ 0 h 192"/>
                <a:gd name="T2" fmla="*/ 0 w 1056"/>
                <a:gd name="T3" fmla="*/ 144 h 192"/>
                <a:gd name="T4" fmla="*/ 1056 w 1056"/>
                <a:gd name="T5" fmla="*/ 192 h 192"/>
                <a:gd name="T6" fmla="*/ 0 60000 65536"/>
                <a:gd name="T7" fmla="*/ 0 60000 65536"/>
                <a:gd name="T8" fmla="*/ 0 60000 65536"/>
                <a:gd name="T9" fmla="*/ 0 w 1056"/>
                <a:gd name="T10" fmla="*/ 0 h 192"/>
                <a:gd name="T11" fmla="*/ 1056 w 1056"/>
                <a:gd name="T12" fmla="*/ 192 h 192"/>
              </a:gdLst>
              <a:ahLst/>
              <a:cxnLst>
                <a:cxn ang="T6">
                  <a:pos x="T0" y="T1"/>
                </a:cxn>
                <a:cxn ang="T7">
                  <a:pos x="T2" y="T3"/>
                </a:cxn>
                <a:cxn ang="T8">
                  <a:pos x="T4" y="T5"/>
                </a:cxn>
              </a:cxnLst>
              <a:rect l="T9" t="T10" r="T11" b="T12"/>
              <a:pathLst>
                <a:path w="1056" h="192">
                  <a:moveTo>
                    <a:pt x="1008" y="0"/>
                  </a:moveTo>
                  <a:lnTo>
                    <a:pt x="0" y="144"/>
                  </a:lnTo>
                  <a:lnTo>
                    <a:pt x="1056" y="192"/>
                  </a:lnTo>
                </a:path>
              </a:pathLst>
            </a:custGeom>
            <a:noFill/>
            <a:ln w="19050">
              <a:solidFill>
                <a:srgbClr val="FC0128"/>
              </a:solidFill>
              <a:round/>
            </a:ln>
            <a:extLst>
              <a:ext uri="{909E8E84-426E-40DD-AFC4-6F175D3DCCD1}">
                <a14:hiddenFill xmlns:a14="http://schemas.microsoft.com/office/drawing/2010/main">
                  <a:solidFill>
                    <a:srgbClr val="FFFFFF"/>
                  </a:solidFill>
                </a14:hiddenFill>
              </a:ext>
            </a:extLst>
          </p:spPr>
          <p:txBody>
            <a:bodyPr wrap="none" anchor="ctr"/>
            <a:lstStyle/>
            <a:p>
              <a:pPr fontAlgn="auto">
                <a:spcBef>
                  <a:spcPts val="0"/>
                </a:spcBef>
                <a:spcAft>
                  <a:spcPts val="0"/>
                </a:spcAft>
                <a:defRPr/>
              </a:pPr>
              <a:endParaRPr lang="en-US" kern="0">
                <a:solidFill>
                  <a:sysClr val="windowText" lastClr="000000"/>
                </a:solidFill>
                <a:ea typeface="MS PGothic" panose="020B0600070205080204" pitchFamily="34" charset="-128"/>
                <a:cs typeface="MS PGothic" panose="020B0600070205080204" pitchFamily="34" charset="-128"/>
              </a:endParaRPr>
            </a:p>
          </p:txBody>
        </p:sp>
        <p:sp>
          <p:nvSpPr>
            <p:cNvPr id="14352" name="Text Box 14"/>
            <p:cNvSpPr txBox="1">
              <a:spLocks noChangeArrowheads="1"/>
            </p:cNvSpPr>
            <p:nvPr/>
          </p:nvSpPr>
          <p:spPr bwMode="auto">
            <a:xfrm>
              <a:off x="4911" y="2135"/>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2400">
                <a:solidFill>
                  <a:srgbClr val="000000"/>
                </a:solidFill>
              </a:endParaRPr>
            </a:p>
          </p:txBody>
        </p:sp>
        <p:sp>
          <p:nvSpPr>
            <p:cNvPr id="57" name="Text Box 15"/>
            <p:cNvSpPr txBox="1">
              <a:spLocks noChangeArrowheads="1"/>
            </p:cNvSpPr>
            <p:nvPr/>
          </p:nvSpPr>
          <p:spPr bwMode="auto">
            <a:xfrm>
              <a:off x="4560" y="2064"/>
              <a:ext cx="71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i="1">
                  <a:solidFill>
                    <a:schemeClr val="accent1"/>
                  </a:solidFill>
                  <a:latin typeface="Comic Sans MS" panose="030F0702030302020204" charset="0"/>
                  <a:ea typeface="MS PGothic" panose="020B0600070205080204" pitchFamily="34" charset="-128"/>
                </a:defRPr>
              </a:lvl1pPr>
              <a:lvl2pPr marL="742950" indent="-285750">
                <a:defRPr sz="2400" i="1">
                  <a:solidFill>
                    <a:schemeClr val="accent1"/>
                  </a:solidFill>
                  <a:latin typeface="Comic Sans MS" panose="030F0702030302020204" charset="0"/>
                  <a:ea typeface="MS PGothic" panose="020B0600070205080204" pitchFamily="34" charset="-128"/>
                </a:defRPr>
              </a:lvl2pPr>
              <a:lvl3pPr marL="1143000" indent="-228600">
                <a:defRPr sz="2400" i="1">
                  <a:solidFill>
                    <a:schemeClr val="accent1"/>
                  </a:solidFill>
                  <a:latin typeface="Comic Sans MS" panose="030F0702030302020204" charset="0"/>
                  <a:ea typeface="MS PGothic" panose="020B0600070205080204" pitchFamily="34" charset="-128"/>
                </a:defRPr>
              </a:lvl3pPr>
              <a:lvl4pPr marL="1600200" indent="-228600">
                <a:defRPr sz="2400" i="1">
                  <a:solidFill>
                    <a:schemeClr val="accent1"/>
                  </a:solidFill>
                  <a:latin typeface="Comic Sans MS" panose="030F0702030302020204" charset="0"/>
                  <a:ea typeface="MS PGothic" panose="020B0600070205080204" pitchFamily="34" charset="-128"/>
                </a:defRPr>
              </a:lvl4pPr>
              <a:lvl5pPr marL="2057400" indent="-228600">
                <a:defRPr sz="2400" i="1">
                  <a:solidFill>
                    <a:schemeClr val="accent1"/>
                  </a:solidFill>
                  <a:latin typeface="Comic Sans MS" panose="030F0702030302020204" charset="0"/>
                  <a:ea typeface="MS PGothic" panose="020B0600070205080204" pitchFamily="34" charset="-128"/>
                </a:defRPr>
              </a:lvl5pPr>
              <a:lvl6pPr marL="25146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6pPr>
              <a:lvl7pPr marL="29718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7pPr>
              <a:lvl8pPr marL="34290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8pPr>
              <a:lvl9pPr marL="38862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9pPr>
            </a:lstStyle>
            <a:p>
              <a:pPr fontAlgn="auto">
                <a:spcBef>
                  <a:spcPts val="0"/>
                </a:spcBef>
                <a:spcAft>
                  <a:spcPts val="0"/>
                </a:spcAft>
                <a:defRPr/>
              </a:pPr>
              <a:r>
                <a:rPr lang="en-US" i="0" kern="0">
                  <a:solidFill>
                    <a:srgbClr val="FC0128"/>
                  </a:solidFill>
                  <a:latin typeface="Arial" panose="020B0604020202020204" pitchFamily="34" charset="0"/>
                  <a:cs typeface="MS PGothic" panose="020B0600070205080204" pitchFamily="34" charset="-128"/>
                </a:rPr>
                <a:t>3 stalls</a:t>
              </a:r>
            </a:p>
          </p:txBody>
        </p:sp>
        <p:sp>
          <p:nvSpPr>
            <p:cNvPr id="58" name="Freeform 16"/>
            <p:cNvSpPr/>
            <p:nvPr/>
          </p:nvSpPr>
          <p:spPr bwMode="auto">
            <a:xfrm>
              <a:off x="3600" y="2135"/>
              <a:ext cx="1056" cy="192"/>
            </a:xfrm>
            <a:custGeom>
              <a:avLst/>
              <a:gdLst>
                <a:gd name="T0" fmla="*/ 1008 w 1056"/>
                <a:gd name="T1" fmla="*/ 0 h 192"/>
                <a:gd name="T2" fmla="*/ 0 w 1056"/>
                <a:gd name="T3" fmla="*/ 144 h 192"/>
                <a:gd name="T4" fmla="*/ 1056 w 1056"/>
                <a:gd name="T5" fmla="*/ 192 h 192"/>
                <a:gd name="T6" fmla="*/ 0 60000 65536"/>
                <a:gd name="T7" fmla="*/ 0 60000 65536"/>
                <a:gd name="T8" fmla="*/ 0 60000 65536"/>
                <a:gd name="T9" fmla="*/ 0 w 1056"/>
                <a:gd name="T10" fmla="*/ 0 h 192"/>
                <a:gd name="T11" fmla="*/ 1056 w 1056"/>
                <a:gd name="T12" fmla="*/ 192 h 192"/>
              </a:gdLst>
              <a:ahLst/>
              <a:cxnLst>
                <a:cxn ang="T6">
                  <a:pos x="T0" y="T1"/>
                </a:cxn>
                <a:cxn ang="T7">
                  <a:pos x="T2" y="T3"/>
                </a:cxn>
                <a:cxn ang="T8">
                  <a:pos x="T4" y="T5"/>
                </a:cxn>
              </a:cxnLst>
              <a:rect l="T9" t="T10" r="T11" b="T12"/>
              <a:pathLst>
                <a:path w="1056" h="192">
                  <a:moveTo>
                    <a:pt x="1008" y="0"/>
                  </a:moveTo>
                  <a:lnTo>
                    <a:pt x="0" y="144"/>
                  </a:lnTo>
                  <a:lnTo>
                    <a:pt x="1056" y="192"/>
                  </a:lnTo>
                </a:path>
              </a:pathLst>
            </a:custGeom>
            <a:noFill/>
            <a:ln w="19050">
              <a:solidFill>
                <a:srgbClr val="FC0128"/>
              </a:solidFill>
              <a:round/>
            </a:ln>
            <a:extLst>
              <a:ext uri="{909E8E84-426E-40DD-AFC4-6F175D3DCCD1}">
                <a14:hiddenFill xmlns:a14="http://schemas.microsoft.com/office/drawing/2010/main">
                  <a:solidFill>
                    <a:srgbClr val="FFFFFF"/>
                  </a:solidFill>
                </a14:hiddenFill>
              </a:ext>
            </a:extLst>
          </p:spPr>
          <p:txBody>
            <a:bodyPr wrap="none" anchor="ctr"/>
            <a:lstStyle/>
            <a:p>
              <a:pPr fontAlgn="auto">
                <a:spcBef>
                  <a:spcPts val="0"/>
                </a:spcBef>
                <a:spcAft>
                  <a:spcPts val="0"/>
                </a:spcAft>
                <a:defRPr/>
              </a:pPr>
              <a:endParaRPr lang="en-US" kern="0">
                <a:solidFill>
                  <a:sysClr val="windowText" lastClr="000000"/>
                </a:solidFill>
                <a:ea typeface="MS PGothic" panose="020B0600070205080204" pitchFamily="34" charset="-128"/>
                <a:cs typeface="MS PGothic" panose="020B0600070205080204" pitchFamily="34" charset="-128"/>
              </a:endParaRPr>
            </a:p>
          </p:txBody>
        </p:sp>
        <p:sp>
          <p:nvSpPr>
            <p:cNvPr id="14355" name="Text Box 17"/>
            <p:cNvSpPr txBox="1">
              <a:spLocks noChangeArrowheads="1"/>
            </p:cNvSpPr>
            <p:nvPr/>
          </p:nvSpPr>
          <p:spPr bwMode="auto">
            <a:xfrm>
              <a:off x="4911" y="2592"/>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2400">
                <a:solidFill>
                  <a:srgbClr val="000000"/>
                </a:solidFill>
              </a:endParaRPr>
            </a:p>
          </p:txBody>
        </p:sp>
        <p:sp>
          <p:nvSpPr>
            <p:cNvPr id="60" name="Text Box 18"/>
            <p:cNvSpPr txBox="1">
              <a:spLocks noChangeArrowheads="1"/>
            </p:cNvSpPr>
            <p:nvPr/>
          </p:nvSpPr>
          <p:spPr bwMode="auto">
            <a:xfrm>
              <a:off x="4560" y="2521"/>
              <a:ext cx="71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i="1">
                  <a:solidFill>
                    <a:schemeClr val="accent1"/>
                  </a:solidFill>
                  <a:latin typeface="Comic Sans MS" panose="030F0702030302020204" charset="0"/>
                  <a:ea typeface="MS PGothic" panose="020B0600070205080204" pitchFamily="34" charset="-128"/>
                </a:defRPr>
              </a:lvl1pPr>
              <a:lvl2pPr marL="742950" indent="-285750">
                <a:defRPr sz="2400" i="1">
                  <a:solidFill>
                    <a:schemeClr val="accent1"/>
                  </a:solidFill>
                  <a:latin typeface="Comic Sans MS" panose="030F0702030302020204" charset="0"/>
                  <a:ea typeface="MS PGothic" panose="020B0600070205080204" pitchFamily="34" charset="-128"/>
                </a:defRPr>
              </a:lvl2pPr>
              <a:lvl3pPr marL="1143000" indent="-228600">
                <a:defRPr sz="2400" i="1">
                  <a:solidFill>
                    <a:schemeClr val="accent1"/>
                  </a:solidFill>
                  <a:latin typeface="Comic Sans MS" panose="030F0702030302020204" charset="0"/>
                  <a:ea typeface="MS PGothic" panose="020B0600070205080204" pitchFamily="34" charset="-128"/>
                </a:defRPr>
              </a:lvl3pPr>
              <a:lvl4pPr marL="1600200" indent="-228600">
                <a:defRPr sz="2400" i="1">
                  <a:solidFill>
                    <a:schemeClr val="accent1"/>
                  </a:solidFill>
                  <a:latin typeface="Comic Sans MS" panose="030F0702030302020204" charset="0"/>
                  <a:ea typeface="MS PGothic" panose="020B0600070205080204" pitchFamily="34" charset="-128"/>
                </a:defRPr>
              </a:lvl4pPr>
              <a:lvl5pPr marL="2057400" indent="-228600">
                <a:defRPr sz="2400" i="1">
                  <a:solidFill>
                    <a:schemeClr val="accent1"/>
                  </a:solidFill>
                  <a:latin typeface="Comic Sans MS" panose="030F0702030302020204" charset="0"/>
                  <a:ea typeface="MS PGothic" panose="020B0600070205080204" pitchFamily="34" charset="-128"/>
                </a:defRPr>
              </a:lvl5pPr>
              <a:lvl6pPr marL="25146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6pPr>
              <a:lvl7pPr marL="29718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7pPr>
              <a:lvl8pPr marL="34290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8pPr>
              <a:lvl9pPr marL="38862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9pPr>
            </a:lstStyle>
            <a:p>
              <a:pPr fontAlgn="auto">
                <a:spcBef>
                  <a:spcPts val="0"/>
                </a:spcBef>
                <a:spcAft>
                  <a:spcPts val="0"/>
                </a:spcAft>
                <a:defRPr/>
              </a:pPr>
              <a:r>
                <a:rPr lang="en-US" i="0" kern="0">
                  <a:solidFill>
                    <a:srgbClr val="FC0128"/>
                  </a:solidFill>
                  <a:latin typeface="Arial" panose="020B0604020202020204" pitchFamily="34" charset="0"/>
                  <a:cs typeface="MS PGothic" panose="020B0600070205080204" pitchFamily="34" charset="-128"/>
                </a:rPr>
                <a:t>3 stalls</a:t>
              </a:r>
            </a:p>
          </p:txBody>
        </p:sp>
        <p:sp>
          <p:nvSpPr>
            <p:cNvPr id="61" name="Freeform 19"/>
            <p:cNvSpPr/>
            <p:nvPr/>
          </p:nvSpPr>
          <p:spPr bwMode="auto">
            <a:xfrm>
              <a:off x="3600" y="2592"/>
              <a:ext cx="1056" cy="192"/>
            </a:xfrm>
            <a:custGeom>
              <a:avLst/>
              <a:gdLst>
                <a:gd name="T0" fmla="*/ 1008 w 1056"/>
                <a:gd name="T1" fmla="*/ 0 h 192"/>
                <a:gd name="T2" fmla="*/ 0 w 1056"/>
                <a:gd name="T3" fmla="*/ 144 h 192"/>
                <a:gd name="T4" fmla="*/ 1056 w 1056"/>
                <a:gd name="T5" fmla="*/ 192 h 192"/>
                <a:gd name="T6" fmla="*/ 0 60000 65536"/>
                <a:gd name="T7" fmla="*/ 0 60000 65536"/>
                <a:gd name="T8" fmla="*/ 0 60000 65536"/>
                <a:gd name="T9" fmla="*/ 0 w 1056"/>
                <a:gd name="T10" fmla="*/ 0 h 192"/>
                <a:gd name="T11" fmla="*/ 1056 w 1056"/>
                <a:gd name="T12" fmla="*/ 192 h 192"/>
              </a:gdLst>
              <a:ahLst/>
              <a:cxnLst>
                <a:cxn ang="T6">
                  <a:pos x="T0" y="T1"/>
                </a:cxn>
                <a:cxn ang="T7">
                  <a:pos x="T2" y="T3"/>
                </a:cxn>
                <a:cxn ang="T8">
                  <a:pos x="T4" y="T5"/>
                </a:cxn>
              </a:cxnLst>
              <a:rect l="T9" t="T10" r="T11" b="T12"/>
              <a:pathLst>
                <a:path w="1056" h="192">
                  <a:moveTo>
                    <a:pt x="1008" y="0"/>
                  </a:moveTo>
                  <a:lnTo>
                    <a:pt x="0" y="144"/>
                  </a:lnTo>
                  <a:lnTo>
                    <a:pt x="1056" y="192"/>
                  </a:lnTo>
                </a:path>
              </a:pathLst>
            </a:custGeom>
            <a:noFill/>
            <a:ln w="19050">
              <a:solidFill>
                <a:srgbClr val="FC0128"/>
              </a:solidFill>
              <a:round/>
            </a:ln>
            <a:extLst>
              <a:ext uri="{909E8E84-426E-40DD-AFC4-6F175D3DCCD1}">
                <a14:hiddenFill xmlns:a14="http://schemas.microsoft.com/office/drawing/2010/main">
                  <a:solidFill>
                    <a:srgbClr val="FFFFFF"/>
                  </a:solidFill>
                </a14:hiddenFill>
              </a:ext>
            </a:extLst>
          </p:spPr>
          <p:txBody>
            <a:bodyPr wrap="none" anchor="ctr"/>
            <a:lstStyle/>
            <a:p>
              <a:pPr fontAlgn="auto">
                <a:spcBef>
                  <a:spcPts val="0"/>
                </a:spcBef>
                <a:spcAft>
                  <a:spcPts val="0"/>
                </a:spcAft>
                <a:defRPr/>
              </a:pPr>
              <a:endParaRPr lang="en-US" kern="0">
                <a:solidFill>
                  <a:sysClr val="windowText" lastClr="000000"/>
                </a:solidFill>
                <a:ea typeface="MS PGothic" panose="020B0600070205080204" pitchFamily="34" charset="-128"/>
                <a:cs typeface="MS PGothic" panose="020B0600070205080204" pitchFamily="34" charset="-128"/>
              </a:endParaRPr>
            </a:p>
          </p:txBody>
        </p:sp>
        <p:sp>
          <p:nvSpPr>
            <p:cNvPr id="14358" name="Text Box 20"/>
            <p:cNvSpPr txBox="1">
              <a:spLocks noChangeArrowheads="1"/>
            </p:cNvSpPr>
            <p:nvPr/>
          </p:nvSpPr>
          <p:spPr bwMode="auto">
            <a:xfrm>
              <a:off x="4911" y="2807"/>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2400">
                <a:solidFill>
                  <a:srgbClr val="000000"/>
                </a:solidFill>
              </a:endParaRPr>
            </a:p>
          </p:txBody>
        </p:sp>
        <p:sp>
          <p:nvSpPr>
            <p:cNvPr id="63" name="Text Box 21"/>
            <p:cNvSpPr txBox="1">
              <a:spLocks noChangeArrowheads="1"/>
            </p:cNvSpPr>
            <p:nvPr/>
          </p:nvSpPr>
          <p:spPr bwMode="auto">
            <a:xfrm>
              <a:off x="4560" y="2736"/>
              <a:ext cx="71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i="1">
                  <a:solidFill>
                    <a:schemeClr val="accent1"/>
                  </a:solidFill>
                  <a:latin typeface="Comic Sans MS" panose="030F0702030302020204" charset="0"/>
                  <a:ea typeface="MS PGothic" panose="020B0600070205080204" pitchFamily="34" charset="-128"/>
                </a:defRPr>
              </a:lvl1pPr>
              <a:lvl2pPr marL="742950" indent="-285750">
                <a:defRPr sz="2400" i="1">
                  <a:solidFill>
                    <a:schemeClr val="accent1"/>
                  </a:solidFill>
                  <a:latin typeface="Comic Sans MS" panose="030F0702030302020204" charset="0"/>
                  <a:ea typeface="MS PGothic" panose="020B0600070205080204" pitchFamily="34" charset="-128"/>
                </a:defRPr>
              </a:lvl2pPr>
              <a:lvl3pPr marL="1143000" indent="-228600">
                <a:defRPr sz="2400" i="1">
                  <a:solidFill>
                    <a:schemeClr val="accent1"/>
                  </a:solidFill>
                  <a:latin typeface="Comic Sans MS" panose="030F0702030302020204" charset="0"/>
                  <a:ea typeface="MS PGothic" panose="020B0600070205080204" pitchFamily="34" charset="-128"/>
                </a:defRPr>
              </a:lvl3pPr>
              <a:lvl4pPr marL="1600200" indent="-228600">
                <a:defRPr sz="2400" i="1">
                  <a:solidFill>
                    <a:schemeClr val="accent1"/>
                  </a:solidFill>
                  <a:latin typeface="Comic Sans MS" panose="030F0702030302020204" charset="0"/>
                  <a:ea typeface="MS PGothic" panose="020B0600070205080204" pitchFamily="34" charset="-128"/>
                </a:defRPr>
              </a:lvl4pPr>
              <a:lvl5pPr marL="2057400" indent="-228600">
                <a:defRPr sz="2400" i="1">
                  <a:solidFill>
                    <a:schemeClr val="accent1"/>
                  </a:solidFill>
                  <a:latin typeface="Comic Sans MS" panose="030F0702030302020204" charset="0"/>
                  <a:ea typeface="MS PGothic" panose="020B0600070205080204" pitchFamily="34" charset="-128"/>
                </a:defRPr>
              </a:lvl5pPr>
              <a:lvl6pPr marL="25146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6pPr>
              <a:lvl7pPr marL="29718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7pPr>
              <a:lvl8pPr marL="34290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8pPr>
              <a:lvl9pPr marL="38862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9pPr>
            </a:lstStyle>
            <a:p>
              <a:pPr fontAlgn="auto">
                <a:spcBef>
                  <a:spcPts val="0"/>
                </a:spcBef>
                <a:spcAft>
                  <a:spcPts val="0"/>
                </a:spcAft>
                <a:defRPr/>
              </a:pPr>
              <a:r>
                <a:rPr lang="en-US" i="0" kern="0">
                  <a:solidFill>
                    <a:srgbClr val="FC0128"/>
                  </a:solidFill>
                  <a:latin typeface="Arial" panose="020B0604020202020204" pitchFamily="34" charset="0"/>
                  <a:cs typeface="MS PGothic" panose="020B0600070205080204" pitchFamily="34" charset="-128"/>
                </a:rPr>
                <a:t>3 stalls</a:t>
              </a:r>
            </a:p>
          </p:txBody>
        </p:sp>
        <p:sp>
          <p:nvSpPr>
            <p:cNvPr id="64" name="Freeform 22"/>
            <p:cNvSpPr/>
            <p:nvPr/>
          </p:nvSpPr>
          <p:spPr bwMode="auto">
            <a:xfrm>
              <a:off x="3600" y="2807"/>
              <a:ext cx="1056" cy="192"/>
            </a:xfrm>
            <a:custGeom>
              <a:avLst/>
              <a:gdLst>
                <a:gd name="T0" fmla="*/ 1008 w 1056"/>
                <a:gd name="T1" fmla="*/ 0 h 192"/>
                <a:gd name="T2" fmla="*/ 0 w 1056"/>
                <a:gd name="T3" fmla="*/ 144 h 192"/>
                <a:gd name="T4" fmla="*/ 1056 w 1056"/>
                <a:gd name="T5" fmla="*/ 192 h 192"/>
                <a:gd name="T6" fmla="*/ 0 60000 65536"/>
                <a:gd name="T7" fmla="*/ 0 60000 65536"/>
                <a:gd name="T8" fmla="*/ 0 60000 65536"/>
                <a:gd name="T9" fmla="*/ 0 w 1056"/>
                <a:gd name="T10" fmla="*/ 0 h 192"/>
                <a:gd name="T11" fmla="*/ 1056 w 1056"/>
                <a:gd name="T12" fmla="*/ 192 h 192"/>
              </a:gdLst>
              <a:ahLst/>
              <a:cxnLst>
                <a:cxn ang="T6">
                  <a:pos x="T0" y="T1"/>
                </a:cxn>
                <a:cxn ang="T7">
                  <a:pos x="T2" y="T3"/>
                </a:cxn>
                <a:cxn ang="T8">
                  <a:pos x="T4" y="T5"/>
                </a:cxn>
              </a:cxnLst>
              <a:rect l="T9" t="T10" r="T11" b="T12"/>
              <a:pathLst>
                <a:path w="1056" h="192">
                  <a:moveTo>
                    <a:pt x="1008" y="0"/>
                  </a:moveTo>
                  <a:lnTo>
                    <a:pt x="0" y="144"/>
                  </a:lnTo>
                  <a:lnTo>
                    <a:pt x="1056" y="192"/>
                  </a:lnTo>
                </a:path>
              </a:pathLst>
            </a:custGeom>
            <a:noFill/>
            <a:ln w="19050">
              <a:solidFill>
                <a:srgbClr val="FC0128"/>
              </a:solidFill>
              <a:round/>
            </a:ln>
            <a:extLst>
              <a:ext uri="{909E8E84-426E-40DD-AFC4-6F175D3DCCD1}">
                <a14:hiddenFill xmlns:a14="http://schemas.microsoft.com/office/drawing/2010/main">
                  <a:solidFill>
                    <a:srgbClr val="FFFFFF"/>
                  </a:solidFill>
                </a14:hiddenFill>
              </a:ext>
            </a:extLst>
          </p:spPr>
          <p:txBody>
            <a:bodyPr wrap="none" anchor="ctr"/>
            <a:lstStyle/>
            <a:p>
              <a:pPr fontAlgn="auto">
                <a:spcBef>
                  <a:spcPts val="0"/>
                </a:spcBef>
                <a:spcAft>
                  <a:spcPts val="0"/>
                </a:spcAft>
                <a:defRPr/>
              </a:pPr>
              <a:endParaRPr lang="en-US" kern="0">
                <a:solidFill>
                  <a:sysClr val="windowText" lastClr="000000"/>
                </a:solidFill>
                <a:ea typeface="MS PGothic" panose="020B0600070205080204" pitchFamily="34" charset="-128"/>
                <a:cs typeface="MS PGothic" panose="020B0600070205080204" pitchFamily="34" charset="-128"/>
              </a:endParaRPr>
            </a:p>
          </p:txBody>
        </p:sp>
      </p:grpSp>
      <p:sp>
        <p:nvSpPr>
          <p:cNvPr id="2" name="云形标注 1"/>
          <p:cNvSpPr/>
          <p:nvPr/>
        </p:nvSpPr>
        <p:spPr>
          <a:xfrm>
            <a:off x="76200" y="2569369"/>
            <a:ext cx="2362200" cy="1335087"/>
          </a:xfrm>
          <a:prstGeom prst="cloudCallout">
            <a:avLst>
              <a:gd name="adj1" fmla="val 93398"/>
              <a:gd name="adj2" fmla="val 12811"/>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anose="020B0503020204020204" pitchFamily="34" charset="-122"/>
                <a:ea typeface="微软雅黑" panose="020B0503020204020204" pitchFamily="34" charset="-122"/>
              </a:rPr>
              <a:t>多少个暂停周期</a:t>
            </a:r>
            <a:r>
              <a:rPr lang="en-US" altLang="zh-CN" sz="2400" dirty="0">
                <a:solidFill>
                  <a:schemeClr val="tx1"/>
                </a:solidFill>
                <a:latin typeface="微软雅黑" panose="020B0503020204020204" pitchFamily="34" charset="-122"/>
                <a:ea typeface="微软雅黑" panose="020B0503020204020204" pitchFamily="34" charset="-122"/>
              </a:rPr>
              <a:t>?</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4" name="标题 3"/>
          <p:cNvSpPr>
            <a:spLocks noGrp="1"/>
          </p:cNvSpPr>
          <p:nvPr>
            <p:ph type="title"/>
          </p:nvPr>
        </p:nvSpPr>
        <p:spPr/>
        <p:txBody>
          <a:bodyPr/>
          <a:lstStyle/>
          <a:p>
            <a:r>
              <a:rPr lang="zh-CN" altLang="en-US" dirty="0"/>
              <a:t>示例代码 </a:t>
            </a:r>
            <a:r>
              <a:rPr lang="en-US" altLang="zh-CN" dirty="0"/>
              <a:t>(P&amp;H)</a:t>
            </a:r>
            <a:endParaRPr lang="zh-CN" alt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02936"/>
            <a:ext cx="8305800" cy="5221664"/>
          </a:xfrm>
        </p:spPr>
        <p:txBody>
          <a:bodyPr/>
          <a:lstStyle/>
          <a:p>
            <a:pPr>
              <a:spcBef>
                <a:spcPts val="600"/>
              </a:spcBef>
              <a:spcAft>
                <a:spcPts val="600"/>
              </a:spcAft>
            </a:pPr>
            <a:r>
              <a:rPr lang="zh-CN" altLang="en-US" sz="2800" dirty="0"/>
              <a:t>又叫数据旁路</a:t>
            </a:r>
            <a:r>
              <a:rPr lang="en-US" altLang="zh-CN" sz="2800" dirty="0">
                <a:solidFill>
                  <a:srgbClr val="0000FF"/>
                </a:solidFill>
              </a:rPr>
              <a:t> </a:t>
            </a:r>
            <a:r>
              <a:rPr lang="zh-CN" altLang="en-US" sz="2800" dirty="0" smtClean="0"/>
              <a:t>（</a:t>
            </a:r>
            <a:r>
              <a:rPr lang="en-US" altLang="zh-CN" sz="2800" dirty="0" smtClean="0"/>
              <a:t>Data Bypassing</a:t>
            </a:r>
            <a:r>
              <a:rPr lang="zh-CN" altLang="en-US" sz="2800" dirty="0"/>
              <a:t>）</a:t>
            </a:r>
            <a:endParaRPr lang="en-US" altLang="zh-CN" sz="2800" dirty="0"/>
          </a:p>
          <a:p>
            <a:pPr>
              <a:spcBef>
                <a:spcPts val="600"/>
              </a:spcBef>
              <a:spcAft>
                <a:spcPts val="600"/>
              </a:spcAft>
            </a:pPr>
            <a:r>
              <a:rPr lang="zh-CN" altLang="en-US" sz="2800" dirty="0"/>
              <a:t>当指令所需的操作数（</a:t>
            </a:r>
            <a:r>
              <a:rPr lang="zh-CN" altLang="en-US" sz="2800" b="1" dirty="0"/>
              <a:t>值</a:t>
            </a:r>
            <a:r>
              <a:rPr lang="zh-CN" altLang="en-US" sz="2800" dirty="0"/>
              <a:t>）可用时，尽快将其送给（</a:t>
            </a:r>
            <a:r>
              <a:rPr lang="en-US" altLang="zh-CN" sz="2800" dirty="0"/>
              <a:t>forward</a:t>
            </a:r>
            <a:r>
              <a:rPr lang="zh-CN" altLang="en-US" sz="2800" dirty="0"/>
              <a:t>）相关的指令。</a:t>
            </a:r>
            <a:endParaRPr lang="en-US" altLang="zh-CN" sz="2800" dirty="0">
              <a:solidFill>
                <a:srgbClr val="FF0000"/>
              </a:solidFill>
            </a:endParaRPr>
          </a:p>
          <a:p>
            <a:pPr>
              <a:spcBef>
                <a:spcPts val="600"/>
              </a:spcBef>
              <a:spcAft>
                <a:spcPts val="600"/>
              </a:spcAft>
            </a:pPr>
            <a:r>
              <a:rPr lang="zh-CN" altLang="en-US" sz="2800" dirty="0"/>
              <a:t>数据前推的原理和</a:t>
            </a:r>
            <a:r>
              <a:rPr lang="zh-CN" altLang="en-US" sz="2800" b="1" dirty="0"/>
              <a:t>数据流模型</a:t>
            </a:r>
            <a:r>
              <a:rPr lang="zh-CN" altLang="en-US" sz="2800" dirty="0"/>
              <a:t>类似</a:t>
            </a:r>
            <a:endParaRPr lang="en-US" altLang="zh-CN" sz="2800" dirty="0"/>
          </a:p>
          <a:p>
            <a:pPr lvl="1">
              <a:spcBef>
                <a:spcPts val="600"/>
              </a:spcBef>
              <a:spcAft>
                <a:spcPts val="600"/>
              </a:spcAft>
              <a:buFont typeface="微软雅黑" panose="020B0503020204020204" pitchFamily="34" charset="-122"/>
              <a:buChar char="−"/>
            </a:pPr>
            <a:r>
              <a:rPr lang="zh-CN" altLang="en-US" sz="2400" dirty="0"/>
              <a:t>数据值</a:t>
            </a:r>
            <a:r>
              <a:rPr lang="zh-CN" altLang="en-US" sz="2400" b="1" dirty="0">
                <a:solidFill>
                  <a:schemeClr val="tx1">
                    <a:lumMod val="95000"/>
                    <a:lumOff val="5000"/>
                  </a:schemeClr>
                </a:solidFill>
              </a:rPr>
              <a:t>可用后</a:t>
            </a:r>
            <a:r>
              <a:rPr lang="zh-CN" altLang="en-US" sz="2400" dirty="0"/>
              <a:t>尽快传给</a:t>
            </a:r>
            <a:r>
              <a:rPr lang="zh-CN" altLang="en-US" sz="2400" b="1" dirty="0"/>
              <a:t>需要该值</a:t>
            </a:r>
            <a:r>
              <a:rPr lang="zh-CN" altLang="en-US" sz="2400" dirty="0"/>
              <a:t>的指令（相关的指令）</a:t>
            </a:r>
            <a:endParaRPr lang="en-US" altLang="zh-CN" sz="2400" dirty="0"/>
          </a:p>
          <a:p>
            <a:pPr lvl="2">
              <a:spcBef>
                <a:spcPts val="600"/>
              </a:spcBef>
              <a:spcAft>
                <a:spcPts val="600"/>
              </a:spcAft>
              <a:buFont typeface="Arial" panose="020B0604020202020204" pitchFamily="34" charset="0"/>
              <a:buChar char="•"/>
            </a:pPr>
            <a:r>
              <a:rPr lang="zh-CN" altLang="en-US" sz="2000" dirty="0"/>
              <a:t>不是通过读写寄存器来传递值</a:t>
            </a:r>
            <a:endParaRPr lang="en-US" altLang="zh-CN" sz="2000" dirty="0"/>
          </a:p>
          <a:p>
            <a:pPr lvl="1">
              <a:spcBef>
                <a:spcPts val="600"/>
              </a:spcBef>
              <a:spcAft>
                <a:spcPts val="600"/>
              </a:spcAft>
              <a:buFont typeface="微软雅黑" panose="020B0503020204020204" pitchFamily="34" charset="-122"/>
              <a:buChar char="−"/>
            </a:pPr>
            <a:r>
              <a:rPr lang="zh-CN" altLang="en-US" sz="2400" dirty="0"/>
              <a:t>在数据流模型下，一条指令所需的所有操作数就绪</a:t>
            </a:r>
            <a:r>
              <a:rPr lang="zh-CN" altLang="en-US" sz="2400" dirty="0" smtClean="0"/>
              <a:t>后就</a:t>
            </a:r>
            <a:r>
              <a:rPr lang="zh-CN" altLang="en-US" sz="2400" dirty="0"/>
              <a:t>可以执行。</a:t>
            </a:r>
            <a:endParaRPr lang="en-US" altLang="zh-CN" sz="2400" dirty="0"/>
          </a:p>
          <a:p>
            <a:pPr lvl="1">
              <a:spcBef>
                <a:spcPts val="600"/>
              </a:spcBef>
              <a:spcAft>
                <a:spcPts val="600"/>
              </a:spcAft>
              <a:buFont typeface="微软雅黑" panose="020B0503020204020204" pitchFamily="34" charset="-122"/>
              <a:buChar char="−"/>
            </a:pPr>
            <a:r>
              <a:rPr lang="zh-CN" altLang="en-US" sz="2400" dirty="0">
                <a:solidFill>
                  <a:schemeClr val="tx1">
                    <a:lumMod val="95000"/>
                    <a:lumOff val="5000"/>
                  </a:schemeClr>
                </a:solidFill>
              </a:rPr>
              <a:t>对</a:t>
            </a:r>
            <a:r>
              <a:rPr lang="en-US" altLang="zh-CN" sz="2400" dirty="0">
                <a:solidFill>
                  <a:schemeClr val="tx1">
                    <a:lumMod val="95000"/>
                    <a:lumOff val="5000"/>
                  </a:schemeClr>
                </a:solidFill>
              </a:rPr>
              <a:t>dataflow model</a:t>
            </a:r>
            <a:r>
              <a:rPr lang="zh-CN" altLang="en-US" sz="2400" dirty="0">
                <a:solidFill>
                  <a:schemeClr val="tx1">
                    <a:lumMod val="95000"/>
                    <a:lumOff val="5000"/>
                  </a:schemeClr>
                </a:solidFill>
              </a:rPr>
              <a:t>感兴趣的同学，可以自行调研。</a:t>
            </a:r>
            <a:endParaRPr lang="en-US" altLang="zh-CN" sz="2400" dirty="0">
              <a:solidFill>
                <a:schemeClr val="tx1">
                  <a:lumMod val="95000"/>
                  <a:lumOff val="5000"/>
                </a:schemeClr>
              </a:solidFill>
            </a:endParaRPr>
          </a:p>
          <a:p>
            <a:pPr lvl="2">
              <a:spcBef>
                <a:spcPts val="600"/>
              </a:spcBef>
              <a:spcAft>
                <a:spcPts val="600"/>
              </a:spcAft>
              <a:buFont typeface="Arial" panose="020B0604020202020204" pitchFamily="34" charset="0"/>
              <a:buChar char="•"/>
            </a:pPr>
            <a:r>
              <a:rPr lang="zh-CN" altLang="en-US" sz="2000" b="1" dirty="0"/>
              <a:t>作为</a:t>
            </a:r>
            <a:r>
              <a:rPr lang="zh-CN" altLang="en-US" sz="2000" b="1" dirty="0" smtClean="0"/>
              <a:t>课程</a:t>
            </a:r>
            <a:r>
              <a:rPr lang="zh-CN" altLang="en-US" sz="2000" b="1" dirty="0"/>
              <a:t>报告的主题？</a:t>
            </a:r>
            <a:endParaRPr lang="en-US" altLang="zh-CN" sz="2000" b="1" dirty="0"/>
          </a:p>
          <a:p>
            <a:pPr marL="457200" lvl="1" indent="0">
              <a:spcBef>
                <a:spcPts val="600"/>
              </a:spcBef>
              <a:spcAft>
                <a:spcPts val="600"/>
              </a:spcAft>
              <a:buNone/>
            </a:pPr>
            <a:endParaRPr lang="en-US" altLang="zh-CN" dirty="0"/>
          </a:p>
        </p:txBody>
      </p:sp>
      <p:sp>
        <p:nvSpPr>
          <p:cNvPr id="4" name="标题 3"/>
          <p:cNvSpPr>
            <a:spLocks noGrp="1"/>
          </p:cNvSpPr>
          <p:nvPr>
            <p:ph type="title"/>
          </p:nvPr>
        </p:nvSpPr>
        <p:spPr/>
        <p:txBody>
          <a:bodyPr/>
          <a:lstStyle/>
          <a:p>
            <a:r>
              <a:rPr lang="zh-CN" altLang="en-US" dirty="0" smtClean="0"/>
              <a:t>数据</a:t>
            </a:r>
            <a:r>
              <a:rPr lang="zh-CN" altLang="en-US" dirty="0"/>
              <a:t>前</a:t>
            </a:r>
            <a:r>
              <a:rPr lang="zh-CN" altLang="en-US" dirty="0" smtClean="0"/>
              <a:t>推（</a:t>
            </a:r>
            <a:r>
              <a:rPr lang="en-US" altLang="zh-CN" dirty="0" smtClean="0"/>
              <a:t>Data Forwarding</a:t>
            </a:r>
            <a:r>
              <a:rPr lang="zh-CN" altLang="en-US" dirty="0" smtClean="0"/>
              <a:t>）</a:t>
            </a:r>
            <a:endParaRPr lang="zh-CN" alt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6054" y="1085653"/>
            <a:ext cx="8229600" cy="4179889"/>
          </a:xfrm>
        </p:spPr>
        <p:txBody>
          <a:bodyPr/>
          <a:lstStyle/>
          <a:p>
            <a:r>
              <a:rPr lang="zh-CN" altLang="en-US" sz="2400" dirty="0" smtClean="0"/>
              <a:t>将</a:t>
            </a:r>
            <a:r>
              <a:rPr lang="en-US" altLang="zh-CN" sz="2400" dirty="0" smtClean="0"/>
              <a:t>RF</a:t>
            </a:r>
            <a:r>
              <a:rPr lang="zh-CN" altLang="en-US" sz="2400" dirty="0" smtClean="0"/>
              <a:t>保存的值看做状态</a:t>
            </a:r>
            <a:r>
              <a:rPr lang="en-US" altLang="zh-CN" sz="2400" dirty="0"/>
              <a:t>(</a:t>
            </a:r>
            <a:r>
              <a:rPr lang="en-US" altLang="zh-CN" sz="2400" dirty="0">
                <a:solidFill>
                  <a:srgbClr val="FF0000"/>
                </a:solidFill>
              </a:rPr>
              <a:t>state)</a:t>
            </a:r>
            <a:r>
              <a:rPr lang="zh-CN" altLang="en-US" sz="2400" dirty="0" smtClean="0">
                <a:solidFill>
                  <a:schemeClr val="tx1">
                    <a:lumMod val="95000"/>
                    <a:lumOff val="5000"/>
                  </a:schemeClr>
                </a:solidFill>
              </a:rPr>
              <a:t>，由</a:t>
            </a:r>
            <a:r>
              <a:rPr lang="zh-CN" altLang="en-US" sz="2400" dirty="0" smtClean="0">
                <a:solidFill>
                  <a:schemeClr val="tx1">
                    <a:lumMod val="95000"/>
                    <a:lumOff val="5000"/>
                  </a:schemeClr>
                </a:solidFill>
              </a:rPr>
              <a:t>指令</a:t>
            </a:r>
            <a:r>
              <a:rPr lang="zh-CN" altLang="en-US" sz="2400" dirty="0" smtClean="0">
                <a:solidFill>
                  <a:schemeClr val="tx1">
                    <a:lumMod val="95000"/>
                    <a:lumOff val="5000"/>
                  </a:schemeClr>
                </a:solidFill>
              </a:rPr>
              <a:t>处理的结果</a:t>
            </a:r>
            <a:r>
              <a:rPr lang="zh-CN" altLang="en-US" sz="2400" dirty="0" smtClean="0">
                <a:solidFill>
                  <a:schemeClr val="tx1">
                    <a:lumMod val="95000"/>
                    <a:lumOff val="5000"/>
                  </a:schemeClr>
                </a:solidFill>
              </a:rPr>
              <a:t>定义</a:t>
            </a:r>
            <a:r>
              <a:rPr lang="zh-CN" altLang="en-US" sz="2400" dirty="0">
                <a:solidFill>
                  <a:schemeClr val="tx1">
                    <a:lumMod val="95000"/>
                    <a:lumOff val="5000"/>
                  </a:schemeClr>
                </a:solidFill>
              </a:rPr>
              <a:t>。</a:t>
            </a:r>
            <a:endParaRPr lang="en-US" altLang="zh-CN" sz="2400" dirty="0">
              <a:solidFill>
                <a:schemeClr val="tx1">
                  <a:lumMod val="95000"/>
                  <a:lumOff val="5000"/>
                </a:schemeClr>
              </a:solidFill>
            </a:endParaRPr>
          </a:p>
          <a:p>
            <a:pPr lvl="1">
              <a:buFont typeface="微软雅黑" panose="020B0503020204020204" pitchFamily="34" charset="-122"/>
              <a:buChar char="−"/>
            </a:pPr>
            <a:r>
              <a:rPr lang="ja-JP" altLang="en-US" sz="2000" dirty="0"/>
              <a:t>“</a:t>
            </a:r>
            <a:r>
              <a:rPr lang="en-US" altLang="ja-JP" sz="2000" dirty="0">
                <a:solidFill>
                  <a:schemeClr val="accent1"/>
                </a:solidFill>
              </a:rPr>
              <a:t>add </a:t>
            </a:r>
            <a:r>
              <a:rPr lang="en-US" altLang="ja-JP" sz="2000" dirty="0" err="1">
                <a:solidFill>
                  <a:schemeClr val="accent1"/>
                </a:solidFill>
              </a:rPr>
              <a:t>rx</a:t>
            </a:r>
            <a:r>
              <a:rPr lang="en-US" altLang="ja-JP" sz="2000" dirty="0">
                <a:solidFill>
                  <a:schemeClr val="accent1"/>
                </a:solidFill>
              </a:rPr>
              <a:t> </a:t>
            </a:r>
            <a:r>
              <a:rPr lang="en-US" altLang="ja-JP" sz="2000" dirty="0" err="1">
                <a:solidFill>
                  <a:schemeClr val="accent1"/>
                </a:solidFill>
              </a:rPr>
              <a:t>ry</a:t>
            </a:r>
            <a:r>
              <a:rPr lang="en-US" altLang="ja-JP" sz="2000" dirty="0">
                <a:solidFill>
                  <a:schemeClr val="accent1"/>
                </a:solidFill>
              </a:rPr>
              <a:t> </a:t>
            </a:r>
            <a:r>
              <a:rPr lang="en-US" altLang="ja-JP" sz="2000" dirty="0" err="1">
                <a:solidFill>
                  <a:schemeClr val="accent1"/>
                </a:solidFill>
              </a:rPr>
              <a:t>rz</a:t>
            </a:r>
            <a:r>
              <a:rPr lang="ja-JP" altLang="en-US" sz="2000" dirty="0"/>
              <a:t>”</a:t>
            </a:r>
            <a:r>
              <a:rPr lang="en-US" altLang="ja-JP" sz="2000" dirty="0"/>
              <a:t> </a:t>
            </a:r>
            <a:r>
              <a:rPr lang="zh-CN" altLang="en-US" sz="2000" b="1" dirty="0"/>
              <a:t>字面意义</a:t>
            </a:r>
            <a:r>
              <a:rPr lang="zh-CN" altLang="en-US" sz="2000" dirty="0"/>
              <a:t>是指分别从</a:t>
            </a:r>
            <a:r>
              <a:rPr lang="en-US" altLang="ja-JP" sz="2000" dirty="0">
                <a:solidFill>
                  <a:schemeClr val="accent1"/>
                </a:solidFill>
              </a:rPr>
              <a:t>RF[</a:t>
            </a:r>
            <a:r>
              <a:rPr lang="en-US" altLang="ja-JP" sz="2000" dirty="0" err="1">
                <a:solidFill>
                  <a:schemeClr val="accent1"/>
                </a:solidFill>
              </a:rPr>
              <a:t>ry</a:t>
            </a:r>
            <a:r>
              <a:rPr lang="en-US" altLang="ja-JP" sz="2000" dirty="0">
                <a:solidFill>
                  <a:schemeClr val="accent1"/>
                </a:solidFill>
              </a:rPr>
              <a:t>]</a:t>
            </a:r>
            <a:r>
              <a:rPr lang="en-US" altLang="ja-JP" sz="2000" dirty="0"/>
              <a:t> </a:t>
            </a:r>
            <a:r>
              <a:rPr lang="zh-CN" altLang="en-US" sz="2000" dirty="0"/>
              <a:t>和</a:t>
            </a:r>
            <a:r>
              <a:rPr lang="en-US" altLang="ja-JP" sz="2000" dirty="0"/>
              <a:t> </a:t>
            </a:r>
            <a:r>
              <a:rPr lang="en-US" altLang="ja-JP" sz="2000" dirty="0">
                <a:solidFill>
                  <a:schemeClr val="accent1"/>
                </a:solidFill>
              </a:rPr>
              <a:t>RF[</a:t>
            </a:r>
            <a:r>
              <a:rPr lang="en-US" altLang="ja-JP" sz="2000" dirty="0" err="1">
                <a:solidFill>
                  <a:schemeClr val="accent1"/>
                </a:solidFill>
              </a:rPr>
              <a:t>rz</a:t>
            </a:r>
            <a:r>
              <a:rPr lang="en-US" altLang="ja-JP" sz="2000" dirty="0">
                <a:solidFill>
                  <a:schemeClr val="accent1"/>
                </a:solidFill>
              </a:rPr>
              <a:t>]</a:t>
            </a:r>
            <a:r>
              <a:rPr lang="en-US" altLang="ja-JP" sz="2000" dirty="0"/>
              <a:t> </a:t>
            </a:r>
            <a:r>
              <a:rPr lang="zh-CN" altLang="en-US" sz="2000" dirty="0"/>
              <a:t>获得值，并将计算结果写到</a:t>
            </a:r>
            <a:r>
              <a:rPr lang="en-US" altLang="ja-JP" sz="2000" dirty="0">
                <a:solidFill>
                  <a:schemeClr val="accent1"/>
                </a:solidFill>
              </a:rPr>
              <a:t>RF[</a:t>
            </a:r>
            <a:r>
              <a:rPr lang="en-US" altLang="ja-JP" sz="2000" dirty="0" err="1">
                <a:solidFill>
                  <a:schemeClr val="accent1"/>
                </a:solidFill>
              </a:rPr>
              <a:t>rx</a:t>
            </a:r>
            <a:r>
              <a:rPr lang="en-US" altLang="ja-JP" sz="2000" dirty="0">
                <a:solidFill>
                  <a:schemeClr val="accent1"/>
                </a:solidFill>
              </a:rPr>
              <a:t>]</a:t>
            </a:r>
          </a:p>
          <a:p>
            <a:r>
              <a:rPr lang="en-US" altLang="zh-CN" sz="2400" dirty="0" smtClean="0"/>
              <a:t>RF</a:t>
            </a:r>
            <a:r>
              <a:rPr lang="zh-CN" altLang="en-US" sz="2400" dirty="0" smtClean="0"/>
              <a:t>是</a:t>
            </a:r>
            <a:r>
              <a:rPr lang="zh-CN" altLang="en-US" sz="2400" dirty="0" smtClean="0"/>
              <a:t>实现指令间通信</a:t>
            </a:r>
            <a:r>
              <a:rPr lang="zh-CN" altLang="en-US" sz="2400" dirty="0" smtClean="0"/>
              <a:t>的一种方式 </a:t>
            </a:r>
            <a:r>
              <a:rPr lang="en-US" altLang="zh-CN" sz="2400" dirty="0" smtClean="0"/>
              <a:t>(</a:t>
            </a:r>
            <a:r>
              <a:rPr lang="zh-CN" altLang="en-US" sz="2400" dirty="0">
                <a:solidFill>
                  <a:srgbClr val="FF0000"/>
                </a:solidFill>
              </a:rPr>
              <a:t>协助通信</a:t>
            </a:r>
            <a:r>
              <a:rPr lang="en-US" altLang="zh-CN" sz="2400" dirty="0" smtClean="0"/>
              <a:t>)</a:t>
            </a:r>
            <a:endParaRPr lang="en-US" altLang="zh-CN" sz="2400" dirty="0"/>
          </a:p>
          <a:p>
            <a:pPr lvl="1">
              <a:buClr>
                <a:schemeClr val="tx1"/>
              </a:buClr>
              <a:buFont typeface="微软雅黑" panose="020B0503020204020204" pitchFamily="34" charset="-122"/>
              <a:buChar char="−"/>
            </a:pPr>
            <a:r>
              <a:rPr lang="ja-JP" altLang="en-US" sz="2000" dirty="0"/>
              <a:t>“</a:t>
            </a:r>
            <a:r>
              <a:rPr lang="en-US" altLang="ja-JP" sz="2000" dirty="0">
                <a:solidFill>
                  <a:schemeClr val="accent1"/>
                </a:solidFill>
              </a:rPr>
              <a:t>add </a:t>
            </a:r>
            <a:r>
              <a:rPr lang="en-US" altLang="ja-JP" sz="2000" dirty="0" err="1">
                <a:solidFill>
                  <a:schemeClr val="accent1"/>
                </a:solidFill>
              </a:rPr>
              <a:t>rx</a:t>
            </a:r>
            <a:r>
              <a:rPr lang="en-US" altLang="ja-JP" sz="2000" dirty="0">
                <a:solidFill>
                  <a:schemeClr val="accent1"/>
                </a:solidFill>
              </a:rPr>
              <a:t> </a:t>
            </a:r>
            <a:r>
              <a:rPr lang="en-US" altLang="ja-JP" sz="2000" dirty="0" err="1">
                <a:solidFill>
                  <a:schemeClr val="accent1"/>
                </a:solidFill>
              </a:rPr>
              <a:t>ry</a:t>
            </a:r>
            <a:r>
              <a:rPr lang="en-US" altLang="ja-JP" sz="2000" dirty="0">
                <a:solidFill>
                  <a:schemeClr val="accent1"/>
                </a:solidFill>
              </a:rPr>
              <a:t> </a:t>
            </a:r>
            <a:r>
              <a:rPr lang="en-US" altLang="ja-JP" sz="2000" dirty="0" err="1">
                <a:solidFill>
                  <a:schemeClr val="accent1"/>
                </a:solidFill>
              </a:rPr>
              <a:t>rz</a:t>
            </a:r>
            <a:r>
              <a:rPr lang="ja-JP" altLang="en-US" sz="2000" dirty="0"/>
              <a:t>”</a:t>
            </a:r>
            <a:r>
              <a:rPr lang="en-US" altLang="ja-JP" sz="2000" dirty="0"/>
              <a:t> </a:t>
            </a:r>
            <a:r>
              <a:rPr lang="zh-CN" altLang="en-US" sz="2000" b="1" dirty="0"/>
              <a:t>实际上是指</a:t>
            </a:r>
            <a:r>
              <a:rPr lang="en-US" altLang="ja-JP" sz="2000" b="1" dirty="0"/>
              <a:t>:</a:t>
            </a:r>
          </a:p>
          <a:p>
            <a:pPr lvl="1">
              <a:buFont typeface="Wingdings" panose="05000000000000000000" pitchFamily="2" charset="2"/>
              <a:buNone/>
            </a:pPr>
            <a:r>
              <a:rPr lang="en-US" altLang="ja-JP" sz="2000" dirty="0"/>
              <a:t>	1. </a:t>
            </a:r>
            <a:r>
              <a:rPr lang="zh-CN" altLang="en-US" sz="2000" dirty="0" smtClean="0"/>
              <a:t>获得</a:t>
            </a:r>
            <a:r>
              <a:rPr lang="zh-CN" altLang="en-US" sz="2000" dirty="0"/>
              <a:t>上一次重新定义</a:t>
            </a:r>
            <a:r>
              <a:rPr lang="en-US" altLang="ja-JP" sz="2000" dirty="0">
                <a:solidFill>
                  <a:schemeClr val="accent1"/>
                </a:solidFill>
              </a:rPr>
              <a:t>RF[</a:t>
            </a:r>
            <a:r>
              <a:rPr lang="en-US" altLang="ja-JP" sz="2000" dirty="0" err="1">
                <a:solidFill>
                  <a:schemeClr val="accent1"/>
                </a:solidFill>
              </a:rPr>
              <a:t>ry</a:t>
            </a:r>
            <a:r>
              <a:rPr lang="en-US" altLang="ja-JP" sz="2000" dirty="0">
                <a:solidFill>
                  <a:schemeClr val="accent1"/>
                </a:solidFill>
              </a:rPr>
              <a:t>]</a:t>
            </a:r>
            <a:r>
              <a:rPr lang="zh-CN" altLang="en-US" sz="2000" dirty="0"/>
              <a:t>和</a:t>
            </a:r>
            <a:r>
              <a:rPr lang="en-US" altLang="ja-JP" sz="2000" dirty="0">
                <a:solidFill>
                  <a:schemeClr val="accent1"/>
                </a:solidFill>
              </a:rPr>
              <a:t>RF[</a:t>
            </a:r>
            <a:r>
              <a:rPr lang="en-US" altLang="ja-JP" sz="2000" dirty="0" err="1">
                <a:solidFill>
                  <a:schemeClr val="accent1"/>
                </a:solidFill>
              </a:rPr>
              <a:t>rz</a:t>
            </a:r>
            <a:r>
              <a:rPr lang="en-US" altLang="ja-JP" sz="2000" dirty="0" smtClean="0">
                <a:solidFill>
                  <a:schemeClr val="accent1"/>
                </a:solidFill>
              </a:rPr>
              <a:t>]</a:t>
            </a:r>
            <a:r>
              <a:rPr lang="zh-CN" altLang="en-US" sz="2000" dirty="0" smtClean="0"/>
              <a:t>状态的</a:t>
            </a:r>
            <a:r>
              <a:rPr lang="zh-CN" altLang="en-US" sz="2000" dirty="0"/>
              <a:t>二条指令的结果</a:t>
            </a:r>
            <a:endParaRPr lang="en-US" altLang="zh-CN" sz="2000" dirty="0"/>
          </a:p>
          <a:p>
            <a:pPr lvl="1">
              <a:buFont typeface="Wingdings" panose="05000000000000000000" pitchFamily="2" charset="2"/>
              <a:buNone/>
            </a:pPr>
            <a:r>
              <a:rPr lang="en-US" altLang="ja-JP" sz="2000" dirty="0"/>
              <a:t>    2. </a:t>
            </a:r>
            <a:r>
              <a:rPr lang="en-US" altLang="zh-CN" sz="2000" dirty="0"/>
              <a:t>add</a:t>
            </a:r>
            <a:r>
              <a:rPr lang="zh-CN" altLang="en-US" sz="2000" dirty="0" smtClean="0"/>
              <a:t>指令的结果会</a:t>
            </a:r>
            <a:r>
              <a:rPr lang="zh-CN" altLang="en-US" sz="2000" dirty="0"/>
              <a:t>重新定义</a:t>
            </a:r>
            <a:r>
              <a:rPr lang="en-US" altLang="zh-CN" sz="2000" dirty="0"/>
              <a:t>RF[</a:t>
            </a:r>
            <a:r>
              <a:rPr lang="en-US" altLang="zh-CN" sz="2000" dirty="0" err="1"/>
              <a:t>rx</a:t>
            </a:r>
            <a:r>
              <a:rPr lang="en-US" altLang="zh-CN" sz="2000" dirty="0" smtClean="0"/>
              <a:t>]</a:t>
            </a:r>
            <a:r>
              <a:rPr lang="zh-CN" altLang="en-US" sz="2000" dirty="0" smtClean="0"/>
              <a:t>的状态</a:t>
            </a:r>
            <a:endParaRPr lang="en-US" altLang="ja-JP" sz="2000" dirty="0"/>
          </a:p>
          <a:p>
            <a:pPr lvl="1">
              <a:buFont typeface="Wingdings" panose="05000000000000000000" pitchFamily="2" charset="2"/>
              <a:buNone/>
            </a:pPr>
            <a:r>
              <a:rPr lang="en-US" altLang="ja-JP" sz="2000" dirty="0"/>
              <a:t>	3. </a:t>
            </a:r>
            <a:r>
              <a:rPr lang="zh-CN" altLang="en-US" sz="2000" dirty="0"/>
              <a:t>后续指令访问</a:t>
            </a:r>
            <a:r>
              <a:rPr lang="en-US" altLang="ja-JP" sz="2000" dirty="0">
                <a:solidFill>
                  <a:schemeClr val="accent1"/>
                </a:solidFill>
              </a:rPr>
              <a:t>RF[</a:t>
            </a:r>
            <a:r>
              <a:rPr lang="en-US" altLang="ja-JP" sz="2000" dirty="0" err="1">
                <a:solidFill>
                  <a:schemeClr val="accent1"/>
                </a:solidFill>
              </a:rPr>
              <a:t>rx</a:t>
            </a:r>
            <a:r>
              <a:rPr lang="en-US" altLang="ja-JP" sz="2000" dirty="0">
                <a:solidFill>
                  <a:schemeClr val="accent1"/>
                </a:solidFill>
              </a:rPr>
              <a:t>]</a:t>
            </a:r>
            <a:r>
              <a:rPr lang="zh-CN" altLang="en-US" sz="2000" dirty="0"/>
              <a:t>所获得的值就是当前指令</a:t>
            </a:r>
            <a:r>
              <a:rPr lang="en-US" altLang="zh-CN" sz="2000" dirty="0"/>
              <a:t>add</a:t>
            </a:r>
            <a:r>
              <a:rPr lang="zh-CN" altLang="en-US" sz="2000" dirty="0"/>
              <a:t>的计算结果， </a:t>
            </a:r>
            <a:r>
              <a:rPr lang="zh-CN" altLang="en-US" sz="2000" b="1" dirty="0"/>
              <a:t>直到另外一条指令重新定义</a:t>
            </a:r>
            <a:r>
              <a:rPr lang="en-US" altLang="ja-JP" sz="2000" b="1" dirty="0">
                <a:solidFill>
                  <a:schemeClr val="accent1"/>
                </a:solidFill>
              </a:rPr>
              <a:t>RF[</a:t>
            </a:r>
            <a:r>
              <a:rPr lang="en-US" altLang="ja-JP" sz="2000" b="1" dirty="0" err="1">
                <a:solidFill>
                  <a:schemeClr val="accent1"/>
                </a:solidFill>
              </a:rPr>
              <a:t>rx</a:t>
            </a:r>
            <a:r>
              <a:rPr lang="en-US" altLang="ja-JP" sz="2000" b="1" dirty="0">
                <a:solidFill>
                  <a:schemeClr val="accent1"/>
                </a:solidFill>
              </a:rPr>
              <a:t>]</a:t>
            </a:r>
            <a:endParaRPr lang="en-US" altLang="ja-JP" sz="2000" b="1" dirty="0"/>
          </a:p>
          <a:p>
            <a:r>
              <a:rPr lang="zh-CN" altLang="en-US" sz="2400" dirty="0">
                <a:solidFill>
                  <a:schemeClr val="tx1">
                    <a:lumMod val="95000"/>
                    <a:lumOff val="5000"/>
                  </a:schemeClr>
                </a:solidFill>
              </a:rPr>
              <a:t>要</a:t>
            </a:r>
            <a:r>
              <a:rPr lang="zh-CN" altLang="en-US" sz="2400" dirty="0">
                <a:solidFill>
                  <a:srgbClr val="FF0000"/>
                </a:solidFill>
              </a:rPr>
              <a:t>保证计算的正确性</a:t>
            </a:r>
            <a:r>
              <a:rPr lang="zh-CN" altLang="en-US" sz="2400" dirty="0">
                <a:solidFill>
                  <a:schemeClr val="tx1">
                    <a:lumMod val="95000"/>
                    <a:lumOff val="5000"/>
                  </a:schemeClr>
                </a:solidFill>
              </a:rPr>
              <a:t>的关键是</a:t>
            </a:r>
            <a:r>
              <a:rPr lang="zh-CN" altLang="en-US" sz="2400" dirty="0">
                <a:solidFill>
                  <a:srgbClr val="FF0000"/>
                </a:solidFill>
              </a:rPr>
              <a:t>维持指令之间正确的“数据流”</a:t>
            </a:r>
            <a:r>
              <a:rPr lang="zh-CN" altLang="en-US" sz="2400" dirty="0">
                <a:solidFill>
                  <a:schemeClr val="tx1">
                    <a:lumMod val="95000"/>
                    <a:lumOff val="5000"/>
                  </a:schemeClr>
                </a:solidFill>
              </a:rPr>
              <a:t>。</a:t>
            </a:r>
            <a:endParaRPr lang="en-US" altLang="zh-CN" sz="2400" dirty="0">
              <a:solidFill>
                <a:schemeClr val="tx1">
                  <a:lumMod val="95000"/>
                  <a:lumOff val="5000"/>
                </a:schemeClr>
              </a:solidFill>
            </a:endParaRPr>
          </a:p>
        </p:txBody>
      </p:sp>
      <p:grpSp>
        <p:nvGrpSpPr>
          <p:cNvPr id="16389" name="Group 2"/>
          <p:cNvGrpSpPr/>
          <p:nvPr/>
        </p:nvGrpSpPr>
        <p:grpSpPr bwMode="auto">
          <a:xfrm>
            <a:off x="4953000" y="6001312"/>
            <a:ext cx="914400" cy="381000"/>
            <a:chOff x="3120" y="3840"/>
            <a:chExt cx="576" cy="240"/>
          </a:xfrm>
        </p:grpSpPr>
        <p:sp>
          <p:nvSpPr>
            <p:cNvPr id="34" name="Rectangle 3"/>
            <p:cNvSpPr>
              <a:spLocks noChangeArrowheads="1"/>
            </p:cNvSpPr>
            <p:nvPr/>
          </p:nvSpPr>
          <p:spPr bwMode="auto">
            <a:xfrm>
              <a:off x="3120" y="3840"/>
              <a:ext cx="576" cy="240"/>
            </a:xfrm>
            <a:prstGeom prst="rect">
              <a:avLst/>
            </a:prstGeom>
            <a:solidFill>
              <a:srgbClr val="C0C0C0"/>
            </a:solidFill>
            <a:ln w="28575">
              <a:solidFill>
                <a:srgbClr val="000000"/>
              </a:solidFill>
              <a:miter lim="800000"/>
            </a:ln>
          </p:spPr>
          <p:txBody>
            <a:bodyPr wrap="none" anchor="ctr"/>
            <a:lstStyle/>
            <a:p>
              <a:pPr fontAlgn="auto">
                <a:spcBef>
                  <a:spcPts val="0"/>
                </a:spcBef>
                <a:spcAft>
                  <a:spcPts val="0"/>
                </a:spcAft>
                <a:defRPr/>
              </a:pPr>
              <a:r>
                <a:rPr lang="en-US" sz="2800" kern="0">
                  <a:solidFill>
                    <a:sysClr val="windowText" lastClr="000000"/>
                  </a:solidFill>
                  <a:latin typeface="Calibri" panose="020F0502020204030204" charset="0"/>
                  <a:ea typeface="MS PGothic" panose="020B0600070205080204" pitchFamily="34" charset="-128"/>
                  <a:cs typeface="MS PGothic" panose="020B0600070205080204" pitchFamily="34" charset="-128"/>
                </a:rPr>
                <a:t>ID</a:t>
              </a:r>
            </a:p>
          </p:txBody>
        </p:sp>
        <p:sp>
          <p:nvSpPr>
            <p:cNvPr id="35" name="Line 4"/>
            <p:cNvSpPr>
              <a:spLocks noChangeShapeType="1"/>
            </p:cNvSpPr>
            <p:nvPr/>
          </p:nvSpPr>
          <p:spPr bwMode="auto">
            <a:xfrm flipV="1">
              <a:off x="3120" y="3840"/>
              <a:ext cx="576" cy="24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en-US" kern="0">
                <a:solidFill>
                  <a:sysClr val="windowText" lastClr="000000"/>
                </a:solidFill>
                <a:ea typeface="MS PGothic" panose="020B0600070205080204" pitchFamily="34" charset="-128"/>
                <a:cs typeface="MS PGothic" panose="020B0600070205080204" pitchFamily="34" charset="-128"/>
              </a:endParaRPr>
            </a:p>
          </p:txBody>
        </p:sp>
      </p:grpSp>
      <p:grpSp>
        <p:nvGrpSpPr>
          <p:cNvPr id="16390" name="Group 5"/>
          <p:cNvGrpSpPr/>
          <p:nvPr/>
        </p:nvGrpSpPr>
        <p:grpSpPr bwMode="auto">
          <a:xfrm>
            <a:off x="5943600" y="6001312"/>
            <a:ext cx="914400" cy="381000"/>
            <a:chOff x="3120" y="3840"/>
            <a:chExt cx="576" cy="240"/>
          </a:xfrm>
        </p:grpSpPr>
        <p:sp>
          <p:nvSpPr>
            <p:cNvPr id="37" name="Rectangle 6"/>
            <p:cNvSpPr>
              <a:spLocks noChangeArrowheads="1"/>
            </p:cNvSpPr>
            <p:nvPr/>
          </p:nvSpPr>
          <p:spPr bwMode="auto">
            <a:xfrm>
              <a:off x="3120" y="3840"/>
              <a:ext cx="576" cy="240"/>
            </a:xfrm>
            <a:prstGeom prst="rect">
              <a:avLst/>
            </a:prstGeom>
            <a:solidFill>
              <a:srgbClr val="C0C0C0"/>
            </a:solidFill>
            <a:ln w="28575">
              <a:solidFill>
                <a:srgbClr val="000000"/>
              </a:solidFill>
              <a:miter lim="800000"/>
            </a:ln>
          </p:spPr>
          <p:txBody>
            <a:bodyPr wrap="none" anchor="ctr"/>
            <a:lstStyle/>
            <a:p>
              <a:pPr fontAlgn="auto">
                <a:spcBef>
                  <a:spcPts val="0"/>
                </a:spcBef>
                <a:spcAft>
                  <a:spcPts val="0"/>
                </a:spcAft>
                <a:defRPr/>
              </a:pPr>
              <a:r>
                <a:rPr lang="en-US" sz="2800" kern="0">
                  <a:solidFill>
                    <a:sysClr val="windowText" lastClr="000000"/>
                  </a:solidFill>
                  <a:latin typeface="Calibri" panose="020F0502020204030204" charset="0"/>
                  <a:ea typeface="MS PGothic" panose="020B0600070205080204" pitchFamily="34" charset="-128"/>
                  <a:cs typeface="MS PGothic" panose="020B0600070205080204" pitchFamily="34" charset="-128"/>
                </a:rPr>
                <a:t>ID</a:t>
              </a:r>
            </a:p>
          </p:txBody>
        </p:sp>
        <p:sp>
          <p:nvSpPr>
            <p:cNvPr id="38" name="Line 7"/>
            <p:cNvSpPr>
              <a:spLocks noChangeShapeType="1"/>
            </p:cNvSpPr>
            <p:nvPr/>
          </p:nvSpPr>
          <p:spPr bwMode="auto">
            <a:xfrm flipV="1">
              <a:off x="3120" y="3840"/>
              <a:ext cx="576" cy="24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en-US" kern="0">
                <a:solidFill>
                  <a:sysClr val="windowText" lastClr="000000"/>
                </a:solidFill>
                <a:ea typeface="MS PGothic" panose="020B0600070205080204" pitchFamily="34" charset="-128"/>
                <a:cs typeface="MS PGothic" panose="020B0600070205080204" pitchFamily="34" charset="-128"/>
              </a:endParaRPr>
            </a:p>
          </p:txBody>
        </p:sp>
      </p:grpSp>
      <p:grpSp>
        <p:nvGrpSpPr>
          <p:cNvPr id="16391" name="Group 8"/>
          <p:cNvGrpSpPr/>
          <p:nvPr/>
        </p:nvGrpSpPr>
        <p:grpSpPr bwMode="auto">
          <a:xfrm>
            <a:off x="6934200" y="6001312"/>
            <a:ext cx="914400" cy="381000"/>
            <a:chOff x="3120" y="3840"/>
            <a:chExt cx="576" cy="240"/>
          </a:xfrm>
        </p:grpSpPr>
        <p:sp>
          <p:nvSpPr>
            <p:cNvPr id="40" name="Rectangle 9"/>
            <p:cNvSpPr>
              <a:spLocks noChangeArrowheads="1"/>
            </p:cNvSpPr>
            <p:nvPr/>
          </p:nvSpPr>
          <p:spPr bwMode="auto">
            <a:xfrm>
              <a:off x="3120" y="3840"/>
              <a:ext cx="576" cy="240"/>
            </a:xfrm>
            <a:prstGeom prst="rect">
              <a:avLst/>
            </a:prstGeom>
            <a:solidFill>
              <a:srgbClr val="C0C0C0"/>
            </a:solidFill>
            <a:ln w="28575">
              <a:solidFill>
                <a:srgbClr val="000000"/>
              </a:solidFill>
              <a:miter lim="800000"/>
            </a:ln>
          </p:spPr>
          <p:txBody>
            <a:bodyPr wrap="none" anchor="ctr"/>
            <a:lstStyle/>
            <a:p>
              <a:pPr fontAlgn="auto">
                <a:spcBef>
                  <a:spcPts val="0"/>
                </a:spcBef>
                <a:spcAft>
                  <a:spcPts val="0"/>
                </a:spcAft>
                <a:defRPr/>
              </a:pPr>
              <a:r>
                <a:rPr lang="en-US" sz="2800" kern="0">
                  <a:solidFill>
                    <a:sysClr val="windowText" lastClr="000000"/>
                  </a:solidFill>
                  <a:latin typeface="Calibri" panose="020F0502020204030204" charset="0"/>
                  <a:ea typeface="MS PGothic" panose="020B0600070205080204" pitchFamily="34" charset="-128"/>
                  <a:cs typeface="MS PGothic" panose="020B0600070205080204" pitchFamily="34" charset="-128"/>
                </a:rPr>
                <a:t>ID</a:t>
              </a:r>
            </a:p>
          </p:txBody>
        </p:sp>
        <p:sp>
          <p:nvSpPr>
            <p:cNvPr id="41" name="Line 10"/>
            <p:cNvSpPr>
              <a:spLocks noChangeShapeType="1"/>
            </p:cNvSpPr>
            <p:nvPr/>
          </p:nvSpPr>
          <p:spPr bwMode="auto">
            <a:xfrm flipV="1">
              <a:off x="3120" y="3840"/>
              <a:ext cx="576" cy="24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en-US" kern="0">
                <a:solidFill>
                  <a:sysClr val="windowText" lastClr="000000"/>
                </a:solidFill>
                <a:ea typeface="MS PGothic" panose="020B0600070205080204" pitchFamily="34" charset="-128"/>
                <a:cs typeface="MS PGothic" panose="020B0600070205080204" pitchFamily="34" charset="-128"/>
              </a:endParaRPr>
            </a:p>
          </p:txBody>
        </p:sp>
      </p:grpSp>
      <p:sp>
        <p:nvSpPr>
          <p:cNvPr id="42" name="Rectangle 11"/>
          <p:cNvSpPr>
            <a:spLocks noChangeArrowheads="1"/>
          </p:cNvSpPr>
          <p:nvPr/>
        </p:nvSpPr>
        <p:spPr bwMode="auto">
          <a:xfrm>
            <a:off x="3962400" y="6001312"/>
            <a:ext cx="914400" cy="381000"/>
          </a:xfrm>
          <a:prstGeom prst="rect">
            <a:avLst/>
          </a:prstGeom>
          <a:solidFill>
            <a:srgbClr val="FFFFFF"/>
          </a:solidFill>
          <a:ln w="28575">
            <a:solidFill>
              <a:srgbClr val="000000"/>
            </a:solidFill>
            <a:miter lim="800000"/>
          </a:ln>
        </p:spPr>
        <p:txBody>
          <a:bodyPr wrap="none" anchor="ctr"/>
          <a:lstStyle/>
          <a:p>
            <a:pPr fontAlgn="auto">
              <a:spcBef>
                <a:spcPts val="0"/>
              </a:spcBef>
              <a:spcAft>
                <a:spcPts val="0"/>
              </a:spcAft>
              <a:defRPr/>
            </a:pPr>
            <a:r>
              <a:rPr lang="en-US" sz="2800" kern="0">
                <a:solidFill>
                  <a:sysClr val="windowText" lastClr="000000"/>
                </a:solidFill>
                <a:latin typeface="Calibri" panose="020F0502020204030204" charset="0"/>
                <a:ea typeface="MS PGothic" panose="020B0600070205080204" pitchFamily="34" charset="-128"/>
                <a:cs typeface="MS PGothic" panose="020B0600070205080204" pitchFamily="34" charset="-128"/>
              </a:rPr>
              <a:t>IF</a:t>
            </a:r>
          </a:p>
        </p:txBody>
      </p:sp>
      <p:sp>
        <p:nvSpPr>
          <p:cNvPr id="43" name="Rectangle 12"/>
          <p:cNvSpPr>
            <a:spLocks noChangeArrowheads="1"/>
          </p:cNvSpPr>
          <p:nvPr/>
        </p:nvSpPr>
        <p:spPr bwMode="auto">
          <a:xfrm>
            <a:off x="7924800" y="6001312"/>
            <a:ext cx="914400" cy="381000"/>
          </a:xfrm>
          <a:prstGeom prst="rect">
            <a:avLst/>
          </a:prstGeom>
          <a:solidFill>
            <a:srgbClr val="FFFFFF"/>
          </a:solidFill>
          <a:ln w="28575">
            <a:solidFill>
              <a:srgbClr val="000000"/>
            </a:solidFill>
            <a:miter lim="800000"/>
          </a:ln>
        </p:spPr>
        <p:txBody>
          <a:bodyPr wrap="none" anchor="ctr"/>
          <a:lstStyle/>
          <a:p>
            <a:pPr fontAlgn="auto">
              <a:spcBef>
                <a:spcPts val="0"/>
              </a:spcBef>
              <a:spcAft>
                <a:spcPts val="0"/>
              </a:spcAft>
              <a:defRPr/>
            </a:pPr>
            <a:r>
              <a:rPr lang="en-US" sz="2800" kern="0">
                <a:solidFill>
                  <a:sysClr val="windowText" lastClr="000000"/>
                </a:solidFill>
                <a:latin typeface="Calibri" panose="020F0502020204030204" charset="0"/>
                <a:ea typeface="MS PGothic" panose="020B0600070205080204" pitchFamily="34" charset="-128"/>
                <a:cs typeface="MS PGothic" panose="020B0600070205080204" pitchFamily="34" charset="-128"/>
              </a:rPr>
              <a:t>ID</a:t>
            </a:r>
          </a:p>
        </p:txBody>
      </p:sp>
      <p:sp>
        <p:nvSpPr>
          <p:cNvPr id="44" name="Rectangle 15"/>
          <p:cNvSpPr>
            <a:spLocks noChangeArrowheads="1"/>
          </p:cNvSpPr>
          <p:nvPr/>
        </p:nvSpPr>
        <p:spPr bwMode="auto">
          <a:xfrm>
            <a:off x="6934200" y="5391712"/>
            <a:ext cx="914400" cy="381000"/>
          </a:xfrm>
          <a:prstGeom prst="rect">
            <a:avLst/>
          </a:prstGeom>
          <a:solidFill>
            <a:srgbClr val="FFFFFF"/>
          </a:solidFill>
          <a:ln w="28575">
            <a:solidFill>
              <a:srgbClr val="000000"/>
            </a:solidFill>
            <a:miter lim="800000"/>
          </a:ln>
        </p:spPr>
        <p:txBody>
          <a:bodyPr wrap="none" anchor="ctr"/>
          <a:lstStyle/>
          <a:p>
            <a:pPr fontAlgn="auto">
              <a:spcBef>
                <a:spcPts val="0"/>
              </a:spcBef>
              <a:spcAft>
                <a:spcPts val="0"/>
              </a:spcAft>
              <a:defRPr/>
            </a:pPr>
            <a:r>
              <a:rPr lang="en-US" sz="2800" kern="0">
                <a:solidFill>
                  <a:sysClr val="windowText" lastClr="000000"/>
                </a:solidFill>
                <a:latin typeface="Calibri" panose="020F0502020204030204" charset="0"/>
                <a:ea typeface="MS PGothic" panose="020B0600070205080204" pitchFamily="34" charset="-128"/>
                <a:cs typeface="MS PGothic" panose="020B0600070205080204" pitchFamily="34" charset="-128"/>
              </a:rPr>
              <a:t>WB</a:t>
            </a:r>
          </a:p>
        </p:txBody>
      </p:sp>
      <p:sp>
        <p:nvSpPr>
          <p:cNvPr id="45" name="Rectangle 16"/>
          <p:cNvSpPr>
            <a:spLocks noChangeArrowheads="1"/>
          </p:cNvSpPr>
          <p:nvPr/>
        </p:nvSpPr>
        <p:spPr bwMode="auto">
          <a:xfrm>
            <a:off x="2971800" y="5391712"/>
            <a:ext cx="914400" cy="381000"/>
          </a:xfrm>
          <a:prstGeom prst="rect">
            <a:avLst/>
          </a:prstGeom>
          <a:solidFill>
            <a:srgbClr val="FFFFFF"/>
          </a:solidFill>
          <a:ln w="28575">
            <a:solidFill>
              <a:srgbClr val="000000"/>
            </a:solidFill>
            <a:miter lim="800000"/>
          </a:ln>
        </p:spPr>
        <p:txBody>
          <a:bodyPr wrap="none" anchor="ctr"/>
          <a:lstStyle/>
          <a:p>
            <a:pPr fontAlgn="auto">
              <a:spcBef>
                <a:spcPts val="0"/>
              </a:spcBef>
              <a:spcAft>
                <a:spcPts val="0"/>
              </a:spcAft>
              <a:defRPr/>
            </a:pPr>
            <a:r>
              <a:rPr lang="en-US" sz="2800" kern="0">
                <a:solidFill>
                  <a:sysClr val="windowText" lastClr="000000"/>
                </a:solidFill>
                <a:latin typeface="Calibri" panose="020F0502020204030204" charset="0"/>
                <a:ea typeface="MS PGothic" panose="020B0600070205080204" pitchFamily="34" charset="-128"/>
                <a:cs typeface="MS PGothic" panose="020B0600070205080204" pitchFamily="34" charset="-128"/>
              </a:rPr>
              <a:t>IF</a:t>
            </a:r>
          </a:p>
        </p:txBody>
      </p:sp>
      <p:sp>
        <p:nvSpPr>
          <p:cNvPr id="46" name="Rectangle 17"/>
          <p:cNvSpPr>
            <a:spLocks noChangeArrowheads="1"/>
          </p:cNvSpPr>
          <p:nvPr/>
        </p:nvSpPr>
        <p:spPr bwMode="auto">
          <a:xfrm>
            <a:off x="3962400" y="5391712"/>
            <a:ext cx="914400" cy="381000"/>
          </a:xfrm>
          <a:prstGeom prst="rect">
            <a:avLst/>
          </a:prstGeom>
          <a:solidFill>
            <a:srgbClr val="FFFFFF"/>
          </a:solidFill>
          <a:ln w="28575">
            <a:solidFill>
              <a:srgbClr val="000000"/>
            </a:solidFill>
            <a:miter lim="800000"/>
          </a:ln>
        </p:spPr>
        <p:txBody>
          <a:bodyPr wrap="none" anchor="ctr"/>
          <a:lstStyle/>
          <a:p>
            <a:pPr fontAlgn="auto">
              <a:spcBef>
                <a:spcPts val="0"/>
              </a:spcBef>
              <a:spcAft>
                <a:spcPts val="0"/>
              </a:spcAft>
              <a:defRPr/>
            </a:pPr>
            <a:r>
              <a:rPr lang="en-US" sz="2800" kern="0">
                <a:solidFill>
                  <a:sysClr val="windowText" lastClr="000000"/>
                </a:solidFill>
                <a:latin typeface="Calibri" panose="020F0502020204030204" charset="0"/>
                <a:ea typeface="MS PGothic" panose="020B0600070205080204" pitchFamily="34" charset="-128"/>
                <a:cs typeface="MS PGothic" panose="020B0600070205080204" pitchFamily="34" charset="-128"/>
              </a:rPr>
              <a:t>ID</a:t>
            </a:r>
          </a:p>
        </p:txBody>
      </p:sp>
      <p:sp>
        <p:nvSpPr>
          <p:cNvPr id="47" name="Rectangle 18"/>
          <p:cNvSpPr>
            <a:spLocks noChangeArrowheads="1"/>
          </p:cNvSpPr>
          <p:nvPr/>
        </p:nvSpPr>
        <p:spPr bwMode="auto">
          <a:xfrm>
            <a:off x="4953000" y="5391712"/>
            <a:ext cx="914400" cy="381000"/>
          </a:xfrm>
          <a:prstGeom prst="rect">
            <a:avLst/>
          </a:prstGeom>
          <a:solidFill>
            <a:srgbClr val="FFFFFF"/>
          </a:solidFill>
          <a:ln w="28575">
            <a:solidFill>
              <a:srgbClr val="000000"/>
            </a:solidFill>
            <a:miter lim="800000"/>
          </a:ln>
        </p:spPr>
        <p:txBody>
          <a:bodyPr wrap="none" anchor="ctr"/>
          <a:lstStyle/>
          <a:p>
            <a:pPr fontAlgn="auto">
              <a:spcBef>
                <a:spcPts val="0"/>
              </a:spcBef>
              <a:spcAft>
                <a:spcPts val="0"/>
              </a:spcAft>
              <a:defRPr/>
            </a:pPr>
            <a:r>
              <a:rPr lang="en-US" sz="2800" kern="0">
                <a:solidFill>
                  <a:sysClr val="windowText" lastClr="000000"/>
                </a:solidFill>
                <a:latin typeface="Calibri" panose="020F0502020204030204" charset="0"/>
                <a:ea typeface="MS PGothic" panose="020B0600070205080204" pitchFamily="34" charset="-128"/>
                <a:cs typeface="MS PGothic" panose="020B0600070205080204" pitchFamily="34" charset="-128"/>
              </a:rPr>
              <a:t>EX</a:t>
            </a:r>
          </a:p>
        </p:txBody>
      </p:sp>
      <p:sp>
        <p:nvSpPr>
          <p:cNvPr id="48" name="Rectangle 19"/>
          <p:cNvSpPr>
            <a:spLocks noChangeArrowheads="1"/>
          </p:cNvSpPr>
          <p:nvPr/>
        </p:nvSpPr>
        <p:spPr bwMode="auto">
          <a:xfrm>
            <a:off x="5943600" y="5391712"/>
            <a:ext cx="914400" cy="381000"/>
          </a:xfrm>
          <a:prstGeom prst="rect">
            <a:avLst/>
          </a:prstGeom>
          <a:solidFill>
            <a:srgbClr val="FFFFFF"/>
          </a:solidFill>
          <a:ln w="28575">
            <a:solidFill>
              <a:srgbClr val="000000"/>
            </a:solidFill>
            <a:miter lim="800000"/>
          </a:ln>
        </p:spPr>
        <p:txBody>
          <a:bodyPr wrap="none" anchor="ctr"/>
          <a:lstStyle/>
          <a:p>
            <a:pPr fontAlgn="auto">
              <a:spcBef>
                <a:spcPts val="0"/>
              </a:spcBef>
              <a:spcAft>
                <a:spcPts val="0"/>
              </a:spcAft>
              <a:defRPr/>
            </a:pPr>
            <a:r>
              <a:rPr lang="en-US" sz="2800" kern="0">
                <a:solidFill>
                  <a:sysClr val="windowText" lastClr="000000"/>
                </a:solidFill>
                <a:latin typeface="Calibri" panose="020F0502020204030204" charset="0"/>
                <a:ea typeface="MS PGothic" panose="020B0600070205080204" pitchFamily="34" charset="-128"/>
                <a:cs typeface="MS PGothic" panose="020B0600070205080204" pitchFamily="34" charset="-128"/>
              </a:rPr>
              <a:t>MEM</a:t>
            </a:r>
          </a:p>
        </p:txBody>
      </p:sp>
      <p:sp>
        <p:nvSpPr>
          <p:cNvPr id="49" name="Freeform 20"/>
          <p:cNvSpPr/>
          <p:nvPr/>
        </p:nvSpPr>
        <p:spPr bwMode="auto">
          <a:xfrm>
            <a:off x="7726363" y="5590149"/>
            <a:ext cx="350837" cy="530225"/>
          </a:xfrm>
          <a:custGeom>
            <a:avLst/>
            <a:gdLst>
              <a:gd name="T0" fmla="*/ 0 w 221"/>
              <a:gd name="T1" fmla="*/ 0 h 334"/>
              <a:gd name="T2" fmla="*/ 2147483647 w 221"/>
              <a:gd name="T3" fmla="*/ 2147483647 h 334"/>
              <a:gd name="T4" fmla="*/ 0 60000 65536"/>
              <a:gd name="T5" fmla="*/ 0 60000 65536"/>
              <a:gd name="T6" fmla="*/ 0 w 221"/>
              <a:gd name="T7" fmla="*/ 0 h 334"/>
              <a:gd name="T8" fmla="*/ 221 w 221"/>
              <a:gd name="T9" fmla="*/ 334 h 334"/>
            </a:gdLst>
            <a:ahLst/>
            <a:cxnLst>
              <a:cxn ang="T4">
                <a:pos x="T0" y="T1"/>
              </a:cxn>
              <a:cxn ang="T5">
                <a:pos x="T2" y="T3"/>
              </a:cxn>
            </a:cxnLst>
            <a:rect l="T6" t="T7" r="T8" b="T9"/>
            <a:pathLst>
              <a:path w="221" h="334">
                <a:moveTo>
                  <a:pt x="0" y="0"/>
                </a:moveTo>
                <a:cubicBezTo>
                  <a:pt x="37" y="56"/>
                  <a:pt x="184" y="278"/>
                  <a:pt x="221" y="334"/>
                </a:cubicBezTo>
              </a:path>
            </a:pathLst>
          </a:custGeom>
          <a:noFill/>
          <a:ln w="38100">
            <a:solidFill>
              <a:srgbClr val="063DE8"/>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fontAlgn="auto">
              <a:spcBef>
                <a:spcPts val="0"/>
              </a:spcBef>
              <a:spcAft>
                <a:spcPts val="0"/>
              </a:spcAft>
              <a:defRPr/>
            </a:pPr>
            <a:endParaRPr lang="en-US" kern="0">
              <a:solidFill>
                <a:sysClr val="windowText" lastClr="000000"/>
              </a:solidFill>
              <a:ea typeface="MS PGothic" panose="020B0600070205080204" pitchFamily="34" charset="-128"/>
              <a:cs typeface="MS PGothic" panose="020B0600070205080204" pitchFamily="34" charset="-128"/>
            </a:endParaRPr>
          </a:p>
        </p:txBody>
      </p:sp>
      <p:sp>
        <p:nvSpPr>
          <p:cNvPr id="50" name="Rectangle 21"/>
          <p:cNvSpPr>
            <a:spLocks noChangeArrowheads="1"/>
          </p:cNvSpPr>
          <p:nvPr/>
        </p:nvSpPr>
        <p:spPr bwMode="auto">
          <a:xfrm>
            <a:off x="304800" y="5315512"/>
            <a:ext cx="22860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p>
            <a:pPr fontAlgn="auto">
              <a:spcBef>
                <a:spcPts val="0"/>
              </a:spcBef>
              <a:spcAft>
                <a:spcPts val="0"/>
              </a:spcAft>
              <a:defRPr/>
            </a:pPr>
            <a:r>
              <a:rPr lang="en-US" kern="0" dirty="0">
                <a:solidFill>
                  <a:srgbClr val="000000"/>
                </a:solidFill>
                <a:latin typeface="Calibri" panose="020F0502020204030204" charset="0"/>
                <a:ea typeface="MS PGothic" panose="020B0600070205080204" pitchFamily="34" charset="-128"/>
                <a:cs typeface="MS PGothic" panose="020B0600070205080204" pitchFamily="34" charset="-128"/>
              </a:rPr>
              <a:t>add	</a:t>
            </a:r>
            <a:r>
              <a:rPr lang="en-US" kern="0" dirty="0" err="1">
                <a:solidFill>
                  <a:srgbClr val="000000"/>
                </a:solidFill>
                <a:latin typeface="Calibri" panose="020F0502020204030204" charset="0"/>
                <a:ea typeface="MS PGothic" panose="020B0600070205080204" pitchFamily="34" charset="-128"/>
                <a:cs typeface="MS PGothic" panose="020B0600070205080204" pitchFamily="34" charset="-128"/>
              </a:rPr>
              <a:t>rz</a:t>
            </a:r>
            <a:r>
              <a:rPr lang="en-US" kern="0" dirty="0">
                <a:solidFill>
                  <a:srgbClr val="000000"/>
                </a:solidFill>
                <a:latin typeface="Calibri" panose="020F0502020204030204" charset="0"/>
                <a:ea typeface="MS PGothic" panose="020B0600070205080204" pitchFamily="34" charset="-128"/>
                <a:cs typeface="MS PGothic" panose="020B0600070205080204" pitchFamily="34" charset="-128"/>
              </a:rPr>
              <a:t> r- r-		</a:t>
            </a:r>
          </a:p>
        </p:txBody>
      </p:sp>
      <p:sp>
        <p:nvSpPr>
          <p:cNvPr id="51" name="Rectangle 22"/>
          <p:cNvSpPr>
            <a:spLocks noChangeArrowheads="1"/>
          </p:cNvSpPr>
          <p:nvPr/>
        </p:nvSpPr>
        <p:spPr bwMode="auto">
          <a:xfrm>
            <a:off x="304800" y="6007662"/>
            <a:ext cx="301783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p>
            <a:pPr fontAlgn="auto">
              <a:spcBef>
                <a:spcPts val="0"/>
              </a:spcBef>
              <a:spcAft>
                <a:spcPts val="0"/>
              </a:spcAft>
              <a:defRPr/>
            </a:pPr>
            <a:r>
              <a:rPr lang="en-US" kern="0" dirty="0" err="1">
                <a:solidFill>
                  <a:srgbClr val="000000"/>
                </a:solidFill>
                <a:latin typeface="Calibri" panose="020F0502020204030204" charset="0"/>
                <a:ea typeface="MS PGothic" panose="020B0600070205080204" pitchFamily="34" charset="-128"/>
                <a:cs typeface="MS PGothic" panose="020B0600070205080204" pitchFamily="34" charset="-128"/>
              </a:rPr>
              <a:t>addi</a:t>
            </a:r>
            <a:r>
              <a:rPr lang="en-US" kern="0" dirty="0">
                <a:solidFill>
                  <a:srgbClr val="000000"/>
                </a:solidFill>
                <a:latin typeface="Calibri" panose="020F0502020204030204" charset="0"/>
                <a:ea typeface="MS PGothic" panose="020B0600070205080204" pitchFamily="34" charset="-128"/>
                <a:cs typeface="MS PGothic" panose="020B0600070205080204" pitchFamily="34" charset="-128"/>
              </a:rPr>
              <a:t>  </a:t>
            </a:r>
            <a:r>
              <a:rPr lang="en-US" kern="0" dirty="0" smtClean="0">
                <a:solidFill>
                  <a:srgbClr val="000000"/>
                </a:solidFill>
                <a:latin typeface="Calibri" panose="020F0502020204030204" charset="0"/>
                <a:ea typeface="MS PGothic" panose="020B0600070205080204" pitchFamily="34" charset="-128"/>
                <a:cs typeface="MS PGothic" panose="020B0600070205080204" pitchFamily="34" charset="-128"/>
              </a:rPr>
              <a:t>r- </a:t>
            </a:r>
            <a:r>
              <a:rPr lang="en-US" kern="0" dirty="0" err="1">
                <a:solidFill>
                  <a:srgbClr val="000000"/>
                </a:solidFill>
                <a:latin typeface="Calibri" panose="020F0502020204030204" charset="0"/>
                <a:ea typeface="MS PGothic" panose="020B0600070205080204" pitchFamily="34" charset="-128"/>
                <a:cs typeface="MS PGothic" panose="020B0600070205080204" pitchFamily="34" charset="-128"/>
              </a:rPr>
              <a:t>rz</a:t>
            </a:r>
            <a:r>
              <a:rPr lang="en-US" kern="0" dirty="0">
                <a:solidFill>
                  <a:srgbClr val="000000"/>
                </a:solidFill>
                <a:latin typeface="Calibri" panose="020F0502020204030204" charset="0"/>
                <a:ea typeface="MS PGothic" panose="020B0600070205080204" pitchFamily="34" charset="-128"/>
                <a:cs typeface="MS PGothic" panose="020B0600070205080204" pitchFamily="34" charset="-128"/>
              </a:rPr>
              <a:t> r-</a:t>
            </a:r>
          </a:p>
        </p:txBody>
      </p:sp>
      <p:sp>
        <p:nvSpPr>
          <p:cNvPr id="52" name="Line 23"/>
          <p:cNvSpPr>
            <a:spLocks noChangeShapeType="1"/>
          </p:cNvSpPr>
          <p:nvPr/>
        </p:nvSpPr>
        <p:spPr bwMode="auto">
          <a:xfrm>
            <a:off x="1502229" y="5850294"/>
            <a:ext cx="354564" cy="270080"/>
          </a:xfrm>
          <a:prstGeom prst="line">
            <a:avLst/>
          </a:prstGeom>
          <a:noFill/>
          <a:ln w="38100">
            <a:solidFill>
              <a:srgbClr val="063DE8"/>
            </a:solidFill>
            <a:round/>
            <a:tailEnd type="triangle" w="med" len="me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en-US" kern="0">
              <a:solidFill>
                <a:sysClr val="windowText" lastClr="000000"/>
              </a:solidFill>
              <a:ea typeface="MS PGothic" panose="020B0600070205080204" pitchFamily="34" charset="-128"/>
              <a:cs typeface="MS PGothic" panose="020B0600070205080204" pitchFamily="34" charset="-128"/>
            </a:endParaRPr>
          </a:p>
        </p:txBody>
      </p:sp>
      <p:grpSp>
        <p:nvGrpSpPr>
          <p:cNvPr id="53" name="Group 24"/>
          <p:cNvGrpSpPr/>
          <p:nvPr/>
        </p:nvGrpSpPr>
        <p:grpSpPr bwMode="auto">
          <a:xfrm>
            <a:off x="3962400" y="5620312"/>
            <a:ext cx="4876800" cy="762000"/>
            <a:chOff x="2496" y="3600"/>
            <a:chExt cx="3072" cy="480"/>
          </a:xfrm>
        </p:grpSpPr>
        <p:grpSp>
          <p:nvGrpSpPr>
            <p:cNvPr id="16404" name="Group 25"/>
            <p:cNvGrpSpPr/>
            <p:nvPr/>
          </p:nvGrpSpPr>
          <p:grpSpPr bwMode="auto">
            <a:xfrm>
              <a:off x="2496" y="3840"/>
              <a:ext cx="3072" cy="240"/>
              <a:chOff x="2496" y="3840"/>
              <a:chExt cx="3072" cy="240"/>
            </a:xfrm>
          </p:grpSpPr>
          <p:sp>
            <p:nvSpPr>
              <p:cNvPr id="56" name="Rectangle 26"/>
              <p:cNvSpPr>
                <a:spLocks noChangeArrowheads="1"/>
              </p:cNvSpPr>
              <p:nvPr/>
            </p:nvSpPr>
            <p:spPr bwMode="auto">
              <a:xfrm>
                <a:off x="4368" y="3840"/>
                <a:ext cx="576" cy="240"/>
              </a:xfrm>
              <a:prstGeom prst="rect">
                <a:avLst/>
              </a:prstGeom>
              <a:solidFill>
                <a:srgbClr val="FFFFFF"/>
              </a:solidFill>
              <a:ln w="28575">
                <a:solidFill>
                  <a:srgbClr val="000000"/>
                </a:solidFill>
                <a:miter lim="800000"/>
              </a:ln>
            </p:spPr>
            <p:txBody>
              <a:bodyPr wrap="none" anchor="ctr"/>
              <a:lstStyle/>
              <a:p>
                <a:pPr fontAlgn="auto">
                  <a:spcBef>
                    <a:spcPts val="0"/>
                  </a:spcBef>
                  <a:spcAft>
                    <a:spcPts val="0"/>
                  </a:spcAft>
                  <a:defRPr/>
                </a:pPr>
                <a:r>
                  <a:rPr lang="en-US" sz="2800" kern="0">
                    <a:solidFill>
                      <a:sysClr val="windowText" lastClr="000000"/>
                    </a:solidFill>
                    <a:latin typeface="Calibri" panose="020F0502020204030204" charset="0"/>
                    <a:ea typeface="MS PGothic" panose="020B0600070205080204" pitchFamily="34" charset="-128"/>
                    <a:cs typeface="MS PGothic" panose="020B0600070205080204" pitchFamily="34" charset="-128"/>
                  </a:rPr>
                  <a:t>MEM</a:t>
                </a:r>
              </a:p>
            </p:txBody>
          </p:sp>
          <p:sp>
            <p:nvSpPr>
              <p:cNvPr id="57" name="Rectangle 27"/>
              <p:cNvSpPr>
                <a:spLocks noChangeArrowheads="1"/>
              </p:cNvSpPr>
              <p:nvPr/>
            </p:nvSpPr>
            <p:spPr bwMode="auto">
              <a:xfrm>
                <a:off x="2496" y="3840"/>
                <a:ext cx="576" cy="240"/>
              </a:xfrm>
              <a:prstGeom prst="rect">
                <a:avLst/>
              </a:prstGeom>
              <a:solidFill>
                <a:srgbClr val="FFFFFF"/>
              </a:solidFill>
              <a:ln w="28575">
                <a:solidFill>
                  <a:srgbClr val="000000"/>
                </a:solidFill>
                <a:miter lim="800000"/>
              </a:ln>
            </p:spPr>
            <p:txBody>
              <a:bodyPr wrap="none" anchor="ctr"/>
              <a:lstStyle/>
              <a:p>
                <a:pPr fontAlgn="auto">
                  <a:spcBef>
                    <a:spcPts val="0"/>
                  </a:spcBef>
                  <a:spcAft>
                    <a:spcPts val="0"/>
                  </a:spcAft>
                  <a:defRPr/>
                </a:pPr>
                <a:r>
                  <a:rPr lang="en-US" sz="2800" kern="0">
                    <a:solidFill>
                      <a:sysClr val="windowText" lastClr="000000"/>
                    </a:solidFill>
                    <a:latin typeface="Calibri" panose="020F0502020204030204" charset="0"/>
                    <a:ea typeface="MS PGothic" panose="020B0600070205080204" pitchFamily="34" charset="-128"/>
                    <a:cs typeface="MS PGothic" panose="020B0600070205080204" pitchFamily="34" charset="-128"/>
                  </a:rPr>
                  <a:t>IF</a:t>
                </a:r>
              </a:p>
            </p:txBody>
          </p:sp>
          <p:sp>
            <p:nvSpPr>
              <p:cNvPr id="16408" name="Rectangle 28"/>
              <p:cNvSpPr>
                <a:spLocks noChangeArrowheads="1"/>
              </p:cNvSpPr>
              <p:nvPr/>
            </p:nvSpPr>
            <p:spPr bwMode="auto">
              <a:xfrm>
                <a:off x="3120" y="3840"/>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2800">
                  <a:solidFill>
                    <a:srgbClr val="000000"/>
                  </a:solidFill>
                  <a:latin typeface="Calibri" panose="020F0502020204030204" charset="0"/>
                </a:endParaRPr>
              </a:p>
            </p:txBody>
          </p:sp>
          <p:sp>
            <p:nvSpPr>
              <p:cNvPr id="59" name="Rectangle 29"/>
              <p:cNvSpPr>
                <a:spLocks noChangeArrowheads="1"/>
              </p:cNvSpPr>
              <p:nvPr/>
            </p:nvSpPr>
            <p:spPr bwMode="auto">
              <a:xfrm>
                <a:off x="3744" y="3840"/>
                <a:ext cx="576" cy="240"/>
              </a:xfrm>
              <a:prstGeom prst="rect">
                <a:avLst/>
              </a:prstGeom>
              <a:solidFill>
                <a:srgbClr val="FFFFFF"/>
              </a:solidFill>
              <a:ln w="28575">
                <a:solidFill>
                  <a:srgbClr val="000000"/>
                </a:solidFill>
                <a:miter lim="800000"/>
              </a:ln>
            </p:spPr>
            <p:txBody>
              <a:bodyPr wrap="none" anchor="ctr"/>
              <a:lstStyle/>
              <a:p>
                <a:pPr fontAlgn="auto">
                  <a:spcBef>
                    <a:spcPts val="0"/>
                  </a:spcBef>
                  <a:spcAft>
                    <a:spcPts val="0"/>
                  </a:spcAft>
                  <a:defRPr/>
                </a:pPr>
                <a:r>
                  <a:rPr lang="en-US" sz="2800" kern="0">
                    <a:solidFill>
                      <a:sysClr val="windowText" lastClr="000000"/>
                    </a:solidFill>
                    <a:latin typeface="Calibri" panose="020F0502020204030204" charset="0"/>
                    <a:ea typeface="MS PGothic" panose="020B0600070205080204" pitchFamily="34" charset="-128"/>
                    <a:cs typeface="MS PGothic" panose="020B0600070205080204" pitchFamily="34" charset="-128"/>
                  </a:rPr>
                  <a:t>EX</a:t>
                </a:r>
              </a:p>
            </p:txBody>
          </p:sp>
          <p:sp>
            <p:nvSpPr>
              <p:cNvPr id="60" name="Rectangle 30"/>
              <p:cNvSpPr>
                <a:spLocks noChangeArrowheads="1"/>
              </p:cNvSpPr>
              <p:nvPr/>
            </p:nvSpPr>
            <p:spPr bwMode="auto">
              <a:xfrm>
                <a:off x="4992" y="3840"/>
                <a:ext cx="576" cy="240"/>
              </a:xfrm>
              <a:prstGeom prst="rect">
                <a:avLst/>
              </a:prstGeom>
              <a:solidFill>
                <a:srgbClr val="FFFFFF"/>
              </a:solidFill>
              <a:ln w="28575">
                <a:solidFill>
                  <a:srgbClr val="000000"/>
                </a:solidFill>
                <a:miter lim="800000"/>
              </a:ln>
            </p:spPr>
            <p:txBody>
              <a:bodyPr wrap="none" anchor="ctr"/>
              <a:lstStyle/>
              <a:p>
                <a:pPr fontAlgn="auto">
                  <a:spcBef>
                    <a:spcPts val="0"/>
                  </a:spcBef>
                  <a:spcAft>
                    <a:spcPts val="0"/>
                  </a:spcAft>
                  <a:defRPr/>
                </a:pPr>
                <a:r>
                  <a:rPr lang="en-US" sz="2800" kern="0">
                    <a:solidFill>
                      <a:sysClr val="windowText" lastClr="000000"/>
                    </a:solidFill>
                    <a:latin typeface="Calibri" panose="020F0502020204030204" charset="0"/>
                    <a:ea typeface="MS PGothic" panose="020B0600070205080204" pitchFamily="34" charset="-128"/>
                    <a:cs typeface="MS PGothic" panose="020B0600070205080204" pitchFamily="34" charset="-128"/>
                  </a:rPr>
                  <a:t>WB</a:t>
                </a:r>
              </a:p>
            </p:txBody>
          </p:sp>
        </p:grpSp>
        <p:sp>
          <p:nvSpPr>
            <p:cNvPr id="55" name="Line 31"/>
            <p:cNvSpPr>
              <a:spLocks noChangeShapeType="1"/>
            </p:cNvSpPr>
            <p:nvPr/>
          </p:nvSpPr>
          <p:spPr bwMode="auto">
            <a:xfrm>
              <a:off x="3600" y="3600"/>
              <a:ext cx="240" cy="336"/>
            </a:xfrm>
            <a:prstGeom prst="line">
              <a:avLst/>
            </a:prstGeom>
            <a:noFill/>
            <a:ln w="38100">
              <a:solidFill>
                <a:srgbClr val="063DE8"/>
              </a:solidFill>
              <a:round/>
              <a:tailEnd type="triangle" w="med" len="me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en-US" kern="0">
                <a:solidFill>
                  <a:sysClr val="windowText" lastClr="000000"/>
                </a:solidFill>
                <a:ea typeface="MS PGothic" panose="020B0600070205080204" pitchFamily="34" charset="-128"/>
                <a:cs typeface="MS PGothic" panose="020B0600070205080204" pitchFamily="34" charset="-128"/>
              </a:endParaRPr>
            </a:p>
          </p:txBody>
        </p:sp>
      </p:grpSp>
      <p:sp>
        <p:nvSpPr>
          <p:cNvPr id="4" name="标题 3"/>
          <p:cNvSpPr>
            <a:spLocks noGrp="1"/>
          </p:cNvSpPr>
          <p:nvPr>
            <p:ph type="title"/>
          </p:nvPr>
        </p:nvSpPr>
        <p:spPr/>
        <p:txBody>
          <a:bodyPr/>
          <a:lstStyle/>
          <a:p>
            <a:r>
              <a:rPr lang="zh-CN" altLang="en-US" dirty="0"/>
              <a:t>数据前推的数据流视角解析</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9"/>
                                        </p:tgtEl>
                                        <p:attrNameLst>
                                          <p:attrName>style.visibility</p:attrName>
                                        </p:attrNameLst>
                                      </p:cBhvr>
                                      <p:to>
                                        <p:strVal val="visible"/>
                                      </p:to>
                                    </p:set>
                                  </p:childTnLst>
                                  <p:subTnLst>
                                    <p:set>
                                      <p:cBhvr override="childStyle">
                                        <p:cTn dur="1" fill="hold" display="0" masterRel="nextClick" afterEffect="1"/>
                                        <p:tgtEl>
                                          <p:spTgt spid="49"/>
                                        </p:tgtEl>
                                        <p:attrNameLst>
                                          <p:attrName>style.visibility</p:attrName>
                                        </p:attrNameLst>
                                      </p:cBhvr>
                                      <p:to>
                                        <p:strVal val="hidden"/>
                                      </p:to>
                                    </p:set>
                                  </p:sub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Content Placeholder 2"/>
          <p:cNvSpPr>
            <a:spLocks noGrp="1"/>
          </p:cNvSpPr>
          <p:nvPr>
            <p:ph idx="1"/>
          </p:nvPr>
        </p:nvSpPr>
        <p:spPr>
          <a:xfrm>
            <a:off x="457200" y="1111581"/>
            <a:ext cx="8229600" cy="5029200"/>
          </a:xfrm>
        </p:spPr>
        <p:txBody>
          <a:bodyPr/>
          <a:lstStyle/>
          <a:p>
            <a:pPr fontAlgn="auto">
              <a:spcBef>
                <a:spcPts val="600"/>
              </a:spcBef>
              <a:spcAft>
                <a:spcPts val="600"/>
              </a:spcAft>
              <a:buFont typeface="Arial" panose="020B0604020202020204" pitchFamily="34" charset="0"/>
              <a:buChar char="•"/>
              <a:defRPr/>
            </a:pPr>
            <a:r>
              <a:rPr lang="zh-CN" altLang="en-US" sz="2400" dirty="0"/>
              <a:t>指令</a:t>
            </a:r>
            <a:r>
              <a:rPr lang="en-US" altLang="zh-CN" sz="2400" dirty="0"/>
              <a:t> I</a:t>
            </a:r>
            <a:r>
              <a:rPr lang="en-US" altLang="zh-CN" sz="2400" baseline="-25000" dirty="0"/>
              <a:t>A</a:t>
            </a:r>
            <a:r>
              <a:rPr lang="en-US" altLang="zh-CN" sz="2400" dirty="0"/>
              <a:t> </a:t>
            </a:r>
            <a:r>
              <a:rPr lang="zh-CN" altLang="en-US" sz="2400" dirty="0"/>
              <a:t>和</a:t>
            </a:r>
            <a:r>
              <a:rPr lang="en-US" altLang="zh-CN" sz="2400" dirty="0"/>
              <a:t> I</a:t>
            </a:r>
            <a:r>
              <a:rPr lang="en-US" altLang="zh-CN" sz="2400" baseline="-25000" dirty="0"/>
              <a:t>B</a:t>
            </a:r>
            <a:r>
              <a:rPr lang="en-US" altLang="zh-CN" sz="2400" dirty="0"/>
              <a:t> (I</a:t>
            </a:r>
            <a:r>
              <a:rPr lang="en-US" altLang="zh-CN" sz="2400" baseline="-25000" dirty="0"/>
              <a:t>A</a:t>
            </a:r>
            <a:r>
              <a:rPr lang="en-US" altLang="zh-CN" sz="2400" dirty="0"/>
              <a:t> </a:t>
            </a:r>
            <a:r>
              <a:rPr lang="zh-CN" altLang="en-US" sz="2400" dirty="0"/>
              <a:t>在</a:t>
            </a:r>
            <a:r>
              <a:rPr lang="en-US" altLang="zh-CN" sz="2400" dirty="0"/>
              <a:t>I</a:t>
            </a:r>
            <a:r>
              <a:rPr lang="en-US" altLang="zh-CN" sz="2400" baseline="-25000" dirty="0"/>
              <a:t>B</a:t>
            </a:r>
            <a:r>
              <a:rPr lang="zh-CN" altLang="en-US" sz="2400" dirty="0"/>
              <a:t>之前</a:t>
            </a:r>
            <a:r>
              <a:rPr lang="en-US" altLang="zh-CN" sz="2400" dirty="0"/>
              <a:t>) </a:t>
            </a:r>
            <a:r>
              <a:rPr lang="zh-CN" altLang="en-US" sz="2400" dirty="0"/>
              <a:t>具有真相关，当且仅当：</a:t>
            </a:r>
            <a:endParaRPr lang="en-US" altLang="zh-CN" sz="2400" dirty="0"/>
          </a:p>
          <a:p>
            <a:pPr lvl="1" fontAlgn="auto">
              <a:spcBef>
                <a:spcPts val="600"/>
              </a:spcBef>
              <a:spcAft>
                <a:spcPts val="600"/>
              </a:spcAft>
              <a:buFont typeface="Arial" panose="020B0604020202020204" pitchFamily="34" charset="0"/>
              <a:buChar char="–"/>
              <a:defRPr/>
            </a:pPr>
            <a:r>
              <a:rPr lang="en-US" altLang="zh-CN" sz="2000" dirty="0"/>
              <a:t>I</a:t>
            </a:r>
            <a:r>
              <a:rPr lang="en-US" altLang="zh-CN" sz="2000" baseline="-25000" dirty="0"/>
              <a:t>B</a:t>
            </a:r>
            <a:r>
              <a:rPr lang="en-US" altLang="zh-CN" sz="2000" dirty="0"/>
              <a:t> </a:t>
            </a:r>
            <a:r>
              <a:rPr lang="en-US" altLang="zh-CN" sz="2000" dirty="0">
                <a:solidFill>
                  <a:srgbClr val="FF0000"/>
                </a:solidFill>
              </a:rPr>
              <a:t>(R/I, LW, SW, Br or JR) </a:t>
            </a:r>
            <a:r>
              <a:rPr lang="zh-CN" altLang="en-US" sz="2000" dirty="0"/>
              <a:t>读了一个被</a:t>
            </a:r>
            <a:r>
              <a:rPr lang="en-US" altLang="zh-CN" sz="2000" dirty="0"/>
              <a:t>I</a:t>
            </a:r>
            <a:r>
              <a:rPr lang="en-US" altLang="zh-CN" sz="2000" baseline="-25000" dirty="0"/>
              <a:t>A</a:t>
            </a:r>
            <a:r>
              <a:rPr lang="en-US" altLang="zh-CN" sz="2000" dirty="0"/>
              <a:t> </a:t>
            </a:r>
            <a:r>
              <a:rPr lang="en-US" altLang="zh-CN" sz="2000" dirty="0">
                <a:solidFill>
                  <a:srgbClr val="FF0000"/>
                </a:solidFill>
              </a:rPr>
              <a:t>(R/I or LW)</a:t>
            </a:r>
            <a:r>
              <a:rPr lang="zh-CN" altLang="en-US" sz="2000" dirty="0"/>
              <a:t>写的寄存器</a:t>
            </a:r>
            <a:endParaRPr lang="en-US" altLang="zh-CN" sz="2000" dirty="0"/>
          </a:p>
          <a:p>
            <a:pPr lvl="1" fontAlgn="auto">
              <a:spcBef>
                <a:spcPts val="600"/>
              </a:spcBef>
              <a:spcAft>
                <a:spcPts val="600"/>
              </a:spcAft>
              <a:buFont typeface="Arial" panose="020B0604020202020204" pitchFamily="34" charset="0"/>
              <a:buChar char="–"/>
              <a:defRPr/>
            </a:pPr>
            <a:r>
              <a:rPr lang="en-US" altLang="zh-CN" sz="2000" dirty="0" err="1"/>
              <a:t>dist</a:t>
            </a:r>
            <a:r>
              <a:rPr lang="en-US" altLang="zh-CN" sz="2000" dirty="0"/>
              <a:t>(I</a:t>
            </a:r>
            <a:r>
              <a:rPr lang="en-US" altLang="zh-CN" sz="2000" baseline="-25000" dirty="0"/>
              <a:t>A</a:t>
            </a:r>
            <a:r>
              <a:rPr lang="en-US" altLang="zh-CN" sz="2000" dirty="0"/>
              <a:t>, I</a:t>
            </a:r>
            <a:r>
              <a:rPr lang="en-US" altLang="zh-CN" sz="2000" baseline="-25000" dirty="0"/>
              <a:t>B</a:t>
            </a:r>
            <a:r>
              <a:rPr lang="en-US" altLang="zh-CN" sz="2000" dirty="0"/>
              <a:t>) </a:t>
            </a:r>
            <a:r>
              <a:rPr lang="en-US" altLang="zh-CN" sz="2000" dirty="0">
                <a:sym typeface="Symbol" panose="05050102010706020507" pitchFamily="18" charset="2"/>
              </a:rPr>
              <a:t></a:t>
            </a:r>
            <a:r>
              <a:rPr lang="en-US" altLang="zh-CN" sz="2000" dirty="0"/>
              <a:t> </a:t>
            </a:r>
            <a:r>
              <a:rPr lang="en-US" altLang="zh-CN" sz="2000" dirty="0" err="1"/>
              <a:t>dist</a:t>
            </a:r>
            <a:r>
              <a:rPr lang="en-US" altLang="zh-CN" sz="2000" dirty="0"/>
              <a:t>(ID, WB) = 3</a:t>
            </a:r>
          </a:p>
          <a:p>
            <a:pPr fontAlgn="auto">
              <a:spcBef>
                <a:spcPts val="600"/>
              </a:spcBef>
              <a:spcAft>
                <a:spcPts val="600"/>
              </a:spcAft>
              <a:buFont typeface="Arial" panose="020B0604020202020204" pitchFamily="34" charset="0"/>
              <a:buChar char="•"/>
              <a:defRPr/>
            </a:pPr>
            <a:r>
              <a:rPr lang="zh-CN" altLang="en-US" sz="2400" dirty="0"/>
              <a:t>如果指令</a:t>
            </a:r>
            <a:r>
              <a:rPr lang="en-US" altLang="zh-CN" sz="2400" dirty="0"/>
              <a:t>IA</a:t>
            </a:r>
            <a:r>
              <a:rPr lang="zh-CN" altLang="en-US" sz="2400" dirty="0"/>
              <a:t>与</a:t>
            </a:r>
            <a:r>
              <a:rPr lang="en-US" altLang="zh-CN" sz="2400" dirty="0"/>
              <a:t>IB</a:t>
            </a:r>
            <a:r>
              <a:rPr lang="zh-CN" altLang="en-US" sz="2400" dirty="0"/>
              <a:t>造成冒险</a:t>
            </a:r>
            <a:r>
              <a:rPr lang="en-US" altLang="zh-CN" sz="2400" dirty="0"/>
              <a:t>, </a:t>
            </a:r>
            <a:r>
              <a:rPr lang="zh-CN" altLang="en-US" sz="2400" dirty="0"/>
              <a:t>则处于</a:t>
            </a:r>
            <a:r>
              <a:rPr lang="en-US" altLang="zh-CN" sz="2400" dirty="0"/>
              <a:t>ID</a:t>
            </a:r>
            <a:r>
              <a:rPr lang="zh-CN" altLang="en-US" sz="2400" dirty="0"/>
              <a:t>段的</a:t>
            </a:r>
            <a:r>
              <a:rPr lang="en-US" altLang="zh-CN" sz="2400" dirty="0"/>
              <a:t> I</a:t>
            </a:r>
            <a:r>
              <a:rPr lang="en-US" altLang="zh-CN" sz="2400" baseline="-25000" dirty="0"/>
              <a:t>B</a:t>
            </a:r>
            <a:r>
              <a:rPr lang="en-US" altLang="zh-CN" sz="2400" dirty="0"/>
              <a:t> </a:t>
            </a:r>
            <a:r>
              <a:rPr lang="zh-CN" altLang="en-US" sz="2400" dirty="0"/>
              <a:t>读了一个处于</a:t>
            </a:r>
            <a:r>
              <a:rPr lang="en-US" altLang="zh-CN" sz="2400" dirty="0"/>
              <a:t>EX</a:t>
            </a:r>
            <a:r>
              <a:rPr lang="zh-CN" altLang="en-US" sz="2400" dirty="0"/>
              <a:t>、</a:t>
            </a:r>
            <a:r>
              <a:rPr lang="en-US" altLang="zh-CN" sz="2400" dirty="0"/>
              <a:t>MEM </a:t>
            </a:r>
            <a:r>
              <a:rPr lang="zh-CN" altLang="en-US" sz="2400" dirty="0"/>
              <a:t>或者</a:t>
            </a:r>
            <a:r>
              <a:rPr lang="en-US" altLang="zh-CN" sz="2400" dirty="0"/>
              <a:t> WB</a:t>
            </a:r>
            <a:r>
              <a:rPr lang="zh-CN" altLang="en-US" sz="2400" dirty="0"/>
              <a:t>阶段的指令</a:t>
            </a:r>
            <a:r>
              <a:rPr lang="en-US" altLang="zh-CN" sz="2400" dirty="0"/>
              <a:t> I</a:t>
            </a:r>
            <a:r>
              <a:rPr lang="en-US" altLang="zh-CN" sz="2400" baseline="-25000" dirty="0"/>
              <a:t>A</a:t>
            </a:r>
            <a:r>
              <a:rPr lang="en-US" altLang="zh-CN" sz="2400" dirty="0"/>
              <a:t> </a:t>
            </a:r>
            <a:r>
              <a:rPr lang="zh-CN" altLang="en-US" sz="2400" dirty="0"/>
              <a:t>要写的目标寄存器；</a:t>
            </a:r>
            <a:r>
              <a:rPr lang="zh-CN" altLang="en-US" sz="2400" b="1" dirty="0">
                <a:solidFill>
                  <a:srgbClr val="FF0000"/>
                </a:solidFill>
              </a:rPr>
              <a:t>而此时指令</a:t>
            </a:r>
            <a:r>
              <a:rPr lang="en-US" altLang="zh-CN" sz="2400" b="1" dirty="0">
                <a:solidFill>
                  <a:srgbClr val="FF0000"/>
                </a:solidFill>
              </a:rPr>
              <a:t> I</a:t>
            </a:r>
            <a:r>
              <a:rPr lang="en-US" altLang="zh-CN" sz="2400" b="1" baseline="-25000" dirty="0">
                <a:solidFill>
                  <a:srgbClr val="FF0000"/>
                </a:solidFill>
              </a:rPr>
              <a:t>B</a:t>
            </a:r>
            <a:r>
              <a:rPr lang="en-US" altLang="zh-CN" sz="2400" b="1" dirty="0">
                <a:solidFill>
                  <a:srgbClr val="FF0000"/>
                </a:solidFill>
              </a:rPr>
              <a:t> </a:t>
            </a:r>
            <a:r>
              <a:rPr lang="zh-CN" altLang="en-US" sz="2400" b="1" dirty="0">
                <a:solidFill>
                  <a:srgbClr val="FF0000"/>
                </a:solidFill>
              </a:rPr>
              <a:t>所需要的操作数的值还不在寄存器里面</a:t>
            </a:r>
            <a:r>
              <a:rPr lang="zh-CN" altLang="en-US" sz="2400" dirty="0"/>
              <a:t>。</a:t>
            </a:r>
            <a:endParaRPr lang="en-US" altLang="zh-CN" sz="2400" dirty="0"/>
          </a:p>
          <a:p>
            <a:pPr fontAlgn="auto">
              <a:spcBef>
                <a:spcPts val="600"/>
              </a:spcBef>
              <a:spcAft>
                <a:spcPts val="600"/>
              </a:spcAft>
              <a:buFont typeface="Arial" panose="020B0604020202020204" pitchFamily="34" charset="0"/>
              <a:buChar char="•"/>
              <a:defRPr/>
            </a:pPr>
            <a:r>
              <a:rPr lang="zh-CN" altLang="en-US" sz="2400" dirty="0"/>
              <a:t>数据前推如何工作</a:t>
            </a:r>
            <a:r>
              <a:rPr lang="en-US" altLang="zh-CN" sz="2400" dirty="0"/>
              <a:t>?</a:t>
            </a:r>
          </a:p>
          <a:p>
            <a:pPr>
              <a:buFont typeface="Wingdings" panose="05000000000000000000" pitchFamily="2" charset="2"/>
              <a:buNone/>
            </a:pPr>
            <a:r>
              <a:rPr lang="en-US" altLang="zh-CN" sz="2000" dirty="0"/>
              <a:t>	</a:t>
            </a:r>
            <a:r>
              <a:rPr lang="en-US" altLang="zh-CN" sz="2000" dirty="0">
                <a:sym typeface="Symbol" panose="05050102010706020507" pitchFamily="18" charset="2"/>
              </a:rPr>
              <a:t> </a:t>
            </a:r>
            <a:r>
              <a:rPr lang="zh-CN" altLang="en-US" sz="2000" dirty="0">
                <a:sym typeface="Symbol" panose="05050102010706020507" pitchFamily="18" charset="2"/>
              </a:rPr>
              <a:t>从</a:t>
            </a:r>
            <a:r>
              <a:rPr lang="en-US" altLang="zh-CN" sz="2000" dirty="0" err="1">
                <a:sym typeface="Symbol" panose="05050102010706020507" pitchFamily="18" charset="2"/>
              </a:rPr>
              <a:t>datapath</a:t>
            </a:r>
            <a:r>
              <a:rPr lang="en-US" altLang="zh-CN" sz="2000" dirty="0">
                <a:sym typeface="Symbol" panose="05050102010706020507" pitchFamily="18" charset="2"/>
              </a:rPr>
              <a:t> </a:t>
            </a:r>
            <a:r>
              <a:rPr lang="zh-CN" altLang="en-US" sz="2000" dirty="0">
                <a:sym typeface="Symbol" panose="05050102010706020507" pitchFamily="18" charset="2"/>
              </a:rPr>
              <a:t>中获取操作数</a:t>
            </a:r>
            <a:r>
              <a:rPr lang="en-US" altLang="zh-CN" sz="2000" dirty="0">
                <a:sym typeface="Symbol" panose="05050102010706020507" pitchFamily="18" charset="2"/>
              </a:rPr>
              <a:t>(</a:t>
            </a:r>
            <a:r>
              <a:rPr lang="zh-CN" altLang="en-US" sz="2000" dirty="0">
                <a:sym typeface="Symbol" panose="05050102010706020507" pitchFamily="18" charset="2"/>
              </a:rPr>
              <a:t>值</a:t>
            </a:r>
            <a:r>
              <a:rPr lang="en-US" altLang="zh-CN" sz="2000" dirty="0">
                <a:sym typeface="Symbol" panose="05050102010706020507" pitchFamily="18" charset="2"/>
              </a:rPr>
              <a:t>)</a:t>
            </a:r>
            <a:r>
              <a:rPr lang="zh-CN" altLang="en-US" sz="2000" dirty="0">
                <a:sym typeface="Symbol" panose="05050102010706020507" pitchFamily="18" charset="2"/>
              </a:rPr>
              <a:t>，而不是从</a:t>
            </a:r>
            <a:r>
              <a:rPr lang="en-US" altLang="zh-CN" sz="2000" dirty="0">
                <a:sym typeface="Symbol" panose="05050102010706020507" pitchFamily="18" charset="2"/>
              </a:rPr>
              <a:t>RF</a:t>
            </a:r>
            <a:r>
              <a:rPr lang="zh-CN" altLang="en-US" sz="2000" dirty="0">
                <a:sym typeface="Symbol" panose="05050102010706020507" pitchFamily="18" charset="2"/>
              </a:rPr>
              <a:t>中获取。</a:t>
            </a:r>
            <a:endParaRPr lang="en-US" altLang="zh-CN" sz="2000" dirty="0">
              <a:sym typeface="Symbol" panose="05050102010706020507" pitchFamily="18" charset="2"/>
            </a:endParaRPr>
          </a:p>
          <a:p>
            <a:pPr>
              <a:buFont typeface="Wingdings" panose="05000000000000000000" pitchFamily="2" charset="2"/>
              <a:buNone/>
            </a:pPr>
            <a:r>
              <a:rPr lang="en-US" altLang="zh-CN" sz="2000" dirty="0">
                <a:sym typeface="Symbol" panose="05050102010706020507" pitchFamily="18" charset="2"/>
              </a:rPr>
              <a:t>	 </a:t>
            </a:r>
            <a:r>
              <a:rPr lang="zh-CN" altLang="en-US" sz="2000" dirty="0">
                <a:sym typeface="Symbol" panose="05050102010706020507" pitchFamily="18" charset="2"/>
              </a:rPr>
              <a:t>从</a:t>
            </a:r>
            <a:r>
              <a:rPr lang="zh-CN" altLang="en-US" sz="2000" b="1" dirty="0">
                <a:solidFill>
                  <a:srgbClr val="FF0000"/>
                </a:solidFill>
                <a:sym typeface="Symbol" panose="05050102010706020507" pitchFamily="18" charset="2"/>
              </a:rPr>
              <a:t>潜在的多个定义值</a:t>
            </a:r>
            <a:r>
              <a:rPr lang="zh-CN" altLang="en-US" sz="2000" dirty="0">
                <a:sym typeface="Symbol" panose="05050102010706020507" pitchFamily="18" charset="2"/>
              </a:rPr>
              <a:t>中，获取</a:t>
            </a:r>
            <a:r>
              <a:rPr lang="zh-CN" altLang="en-US" sz="2000" b="1" dirty="0">
                <a:solidFill>
                  <a:srgbClr val="FF0000"/>
                </a:solidFill>
                <a:sym typeface="Symbol" panose="05050102010706020507" pitchFamily="18" charset="2"/>
              </a:rPr>
              <a:t>最新的</a:t>
            </a:r>
            <a:r>
              <a:rPr lang="zh-CN" altLang="en-US" sz="2000" dirty="0" smtClean="0">
                <a:sym typeface="Symbol" panose="05050102010706020507" pitchFamily="18" charset="2"/>
              </a:rPr>
              <a:t>操作数。</a:t>
            </a:r>
            <a:endParaRPr lang="en-US" altLang="zh-CN" sz="2000" dirty="0">
              <a:sym typeface="Symbol" panose="05050102010706020507" pitchFamily="18" charset="2"/>
            </a:endParaRPr>
          </a:p>
        </p:txBody>
      </p:sp>
      <p:sp>
        <p:nvSpPr>
          <p:cNvPr id="2" name="对话气泡: 圆角矩形 1"/>
          <p:cNvSpPr/>
          <p:nvPr/>
        </p:nvSpPr>
        <p:spPr>
          <a:xfrm>
            <a:off x="4300924" y="5528931"/>
            <a:ext cx="2438400" cy="611850"/>
          </a:xfrm>
          <a:prstGeom prst="wedgeRoundRectCallout">
            <a:avLst>
              <a:gd name="adj1" fmla="val -61039"/>
              <a:gd name="adj2" fmla="val -130255"/>
              <a:gd name="adj3" fmla="val 16667"/>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0" dirty="0">
                <a:solidFill>
                  <a:schemeClr val="bg1"/>
                </a:solidFill>
                <a:latin typeface="微软雅黑" panose="020B0503020204020204" pitchFamily="34" charset="-122"/>
                <a:ea typeface="微软雅黑" panose="020B0503020204020204" pitchFamily="34" charset="-122"/>
              </a:rPr>
              <a:t>二者缺一不可！</a:t>
            </a:r>
          </a:p>
        </p:txBody>
      </p:sp>
      <p:sp>
        <p:nvSpPr>
          <p:cNvPr id="3" name="对话气泡: 圆角矩形 2"/>
          <p:cNvSpPr/>
          <p:nvPr/>
        </p:nvSpPr>
        <p:spPr>
          <a:xfrm>
            <a:off x="4581832" y="1460500"/>
            <a:ext cx="3800168" cy="793750"/>
          </a:xfrm>
          <a:prstGeom prst="wedgeRoundRectCallout">
            <a:avLst>
              <a:gd name="adj1" fmla="val -42580"/>
              <a:gd name="adj2" fmla="val 186954"/>
              <a:gd name="adj3" fmla="val 1666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sz="2400" b="0" dirty="0">
                <a:latin typeface="微软雅黑" panose="020B0503020204020204" pitchFamily="34" charset="-122"/>
                <a:ea typeface="微软雅黑" panose="020B0503020204020204" pitchFamily="34" charset="-122"/>
              </a:rPr>
              <a:t>此时的目标操作数在哪里？</a:t>
            </a:r>
          </a:p>
        </p:txBody>
      </p:sp>
      <p:sp>
        <p:nvSpPr>
          <p:cNvPr id="5" name="标题 4"/>
          <p:cNvSpPr>
            <a:spLocks noGrp="1"/>
          </p:cNvSpPr>
          <p:nvPr>
            <p:ph type="title"/>
          </p:nvPr>
        </p:nvSpPr>
        <p:spPr/>
        <p:txBody>
          <a:bodyPr/>
          <a:lstStyle/>
          <a:p>
            <a:r>
              <a:rPr lang="zh-CN" altLang="en-US" dirty="0" smtClean="0"/>
              <a:t>用</a:t>
            </a:r>
            <a:r>
              <a:rPr lang="zh-CN" altLang="en-US" dirty="0"/>
              <a:t>数据前推解决真</a:t>
            </a:r>
            <a:r>
              <a:rPr lang="zh-CN" altLang="en-US" dirty="0" smtClean="0"/>
              <a:t>相关造成的冒险</a:t>
            </a:r>
            <a:endParaRPr lang="zh-CN" alt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059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059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0594">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0594">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Slide Number Placeholder 3"/>
          <p:cNvSpPr>
            <a:spLocks noGrp="1"/>
          </p:cNvSpPr>
          <p:nvPr>
            <p:ph type="sldNum" sz="quarter" idx="12"/>
          </p:nvPr>
        </p:nvSpPr>
        <p:spPr bwMode="auto">
          <a:xfrm>
            <a:off x="3681413" y="6194898"/>
            <a:ext cx="1782762" cy="2111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C62ECAB7-B3C1-4343-A580-0FB4976D9434}" type="slidenum">
              <a:rPr lang="en-US" altLang="zh-CN">
                <a:solidFill>
                  <a:srgbClr val="000000"/>
                </a:solidFill>
                <a:latin typeface="Garamond" panose="02020404030301010803" pitchFamily="18" charset="0"/>
                <a:cs typeface="Arial" panose="020B0604020202020204" pitchFamily="34" charset="0"/>
              </a:rPr>
              <a:t>16</a:t>
            </a:fld>
            <a:endParaRPr lang="en-US" altLang="zh-CN">
              <a:solidFill>
                <a:srgbClr val="000000"/>
              </a:solidFill>
              <a:latin typeface="Garamond" panose="02020404030301010803" pitchFamily="18" charset="0"/>
              <a:cs typeface="Arial" panose="020B0604020202020204" pitchFamily="34" charset="0"/>
            </a:endParaRPr>
          </a:p>
        </p:txBody>
      </p:sp>
      <p:grpSp>
        <p:nvGrpSpPr>
          <p:cNvPr id="19461" name="Group 2"/>
          <p:cNvGrpSpPr/>
          <p:nvPr/>
        </p:nvGrpSpPr>
        <p:grpSpPr bwMode="auto">
          <a:xfrm>
            <a:off x="304800" y="1021235"/>
            <a:ext cx="8737600" cy="5649913"/>
            <a:chOff x="192" y="768"/>
            <a:chExt cx="5504" cy="3559"/>
          </a:xfrm>
        </p:grpSpPr>
        <p:grpSp>
          <p:nvGrpSpPr>
            <p:cNvPr id="19472" name="Group 3"/>
            <p:cNvGrpSpPr/>
            <p:nvPr/>
          </p:nvGrpSpPr>
          <p:grpSpPr bwMode="auto">
            <a:xfrm>
              <a:off x="192" y="768"/>
              <a:ext cx="5472" cy="3456"/>
              <a:chOff x="192" y="768"/>
              <a:chExt cx="5472" cy="3456"/>
            </a:xfrm>
          </p:grpSpPr>
          <p:sp>
            <p:nvSpPr>
              <p:cNvPr id="19474" name="Rectangle 4"/>
              <p:cNvSpPr>
                <a:spLocks noChangeArrowheads="1"/>
              </p:cNvSpPr>
              <p:nvPr/>
            </p:nvSpPr>
            <p:spPr bwMode="auto">
              <a:xfrm>
                <a:off x="192" y="768"/>
                <a:ext cx="5472" cy="3456"/>
              </a:xfrm>
              <a:prstGeom prst="rect">
                <a:avLst/>
              </a:prstGeom>
              <a:solidFill>
                <a:srgbClr val="FFFFFF"/>
              </a:solidFill>
              <a:ln w="19050">
                <a:solidFill>
                  <a:srgbClr val="FFFFFF"/>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zh-CN" altLang="zh-CN">
                  <a:solidFill>
                    <a:srgbClr val="000000"/>
                  </a:solidFill>
                  <a:latin typeface="Calibri" panose="020F0502020204030204" charset="0"/>
                </a:endParaRPr>
              </a:p>
            </p:txBody>
          </p:sp>
          <p:pic>
            <p:nvPicPr>
              <p:cNvPr id="19475" name="Picture 5" descr="F0638"/>
              <p:cNvPicPr>
                <a:picLocks noChangeAspect="1" noChangeArrowheads="1"/>
              </p:cNvPicPr>
              <p:nvPr/>
            </p:nvPicPr>
            <p:blipFill>
              <a:blip r:embed="rId2">
                <a:extLst>
                  <a:ext uri="{28A0092B-C50C-407E-A947-70E740481C1C}">
                    <a14:useLocalDpi xmlns:a14="http://schemas.microsoft.com/office/drawing/2010/main" val="0"/>
                  </a:ext>
                </a:extLst>
              </a:blip>
              <a:srcRect l="-931" t="45645"/>
              <a:stretch>
                <a:fillRect/>
              </a:stretch>
            </p:blipFill>
            <p:spPr bwMode="auto">
              <a:xfrm>
                <a:off x="288" y="864"/>
                <a:ext cx="5207" cy="3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2" name="Text Box 6"/>
            <p:cNvSpPr txBox="1">
              <a:spLocks noChangeArrowheads="1"/>
            </p:cNvSpPr>
            <p:nvPr/>
          </p:nvSpPr>
          <p:spPr bwMode="auto">
            <a:xfrm>
              <a:off x="3059" y="4036"/>
              <a:ext cx="263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i="1">
                  <a:solidFill>
                    <a:schemeClr val="accent1"/>
                  </a:solidFill>
                  <a:latin typeface="Comic Sans MS" panose="030F0702030302020204" charset="0"/>
                  <a:ea typeface="MS PGothic" panose="020B0600070205080204" pitchFamily="34" charset="-128"/>
                </a:defRPr>
              </a:lvl1pPr>
              <a:lvl2pPr marL="742950" indent="-285750">
                <a:defRPr sz="2400" i="1">
                  <a:solidFill>
                    <a:schemeClr val="accent1"/>
                  </a:solidFill>
                  <a:latin typeface="Comic Sans MS" panose="030F0702030302020204" charset="0"/>
                  <a:ea typeface="MS PGothic" panose="020B0600070205080204" pitchFamily="34" charset="-128"/>
                </a:defRPr>
              </a:lvl2pPr>
              <a:lvl3pPr marL="1143000" indent="-228600">
                <a:defRPr sz="2400" i="1">
                  <a:solidFill>
                    <a:schemeClr val="accent1"/>
                  </a:solidFill>
                  <a:latin typeface="Comic Sans MS" panose="030F0702030302020204" charset="0"/>
                  <a:ea typeface="MS PGothic" panose="020B0600070205080204" pitchFamily="34" charset="-128"/>
                </a:defRPr>
              </a:lvl3pPr>
              <a:lvl4pPr marL="1600200" indent="-228600">
                <a:defRPr sz="2400" i="1">
                  <a:solidFill>
                    <a:schemeClr val="accent1"/>
                  </a:solidFill>
                  <a:latin typeface="Comic Sans MS" panose="030F0702030302020204" charset="0"/>
                  <a:ea typeface="MS PGothic" panose="020B0600070205080204" pitchFamily="34" charset="-128"/>
                </a:defRPr>
              </a:lvl4pPr>
              <a:lvl5pPr marL="2057400" indent="-228600">
                <a:defRPr sz="2400" i="1">
                  <a:solidFill>
                    <a:schemeClr val="accent1"/>
                  </a:solidFill>
                  <a:latin typeface="Comic Sans MS" panose="030F0702030302020204" charset="0"/>
                  <a:ea typeface="MS PGothic" panose="020B0600070205080204" pitchFamily="34" charset="-128"/>
                </a:defRPr>
              </a:lvl5pPr>
              <a:lvl6pPr marL="25146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6pPr>
              <a:lvl7pPr marL="29718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7pPr>
              <a:lvl8pPr marL="34290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8pPr>
              <a:lvl9pPr marL="38862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9pPr>
            </a:lstStyle>
            <a:p>
              <a:pPr fontAlgn="auto">
                <a:spcBef>
                  <a:spcPts val="0"/>
                </a:spcBef>
                <a:spcAft>
                  <a:spcPts val="0"/>
                </a:spcAft>
                <a:defRPr/>
              </a:pPr>
              <a:r>
                <a:rPr lang="zh-CN" altLang="en-US" b="0" i="0" kern="0" dirty="0">
                  <a:solidFill>
                    <a:srgbClr val="FF0000"/>
                  </a:solidFill>
                  <a:latin typeface="微软雅黑" panose="020B0503020204020204" pitchFamily="34" charset="-122"/>
                  <a:ea typeface="微软雅黑" panose="020B0503020204020204" pitchFamily="34" charset="-122"/>
                  <a:cs typeface="MS PGothic" panose="020B0600070205080204" pitchFamily="34" charset="-128"/>
                </a:rPr>
                <a:t>假设寄存器文件进行内部前推</a:t>
              </a:r>
              <a:endParaRPr lang="en-US" b="0" i="0" kern="0" dirty="0">
                <a:solidFill>
                  <a:srgbClr val="FF0000"/>
                </a:solidFill>
                <a:latin typeface="微软雅黑" panose="020B0503020204020204" pitchFamily="34" charset="-122"/>
                <a:ea typeface="微软雅黑" panose="020B0503020204020204" pitchFamily="34" charset="-122"/>
                <a:cs typeface="MS PGothic" panose="020B0600070205080204" pitchFamily="34" charset="-128"/>
              </a:endParaRPr>
            </a:p>
          </p:txBody>
        </p:sp>
      </p:grpSp>
      <p:sp>
        <p:nvSpPr>
          <p:cNvPr id="25" name="Rectangle 8"/>
          <p:cNvSpPr>
            <a:spLocks noChangeArrowheads="1"/>
          </p:cNvSpPr>
          <p:nvPr/>
        </p:nvSpPr>
        <p:spPr bwMode="auto">
          <a:xfrm>
            <a:off x="0" y="6445723"/>
            <a:ext cx="47244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p>
            <a:pPr fontAlgn="auto">
              <a:spcBef>
                <a:spcPct val="20000"/>
              </a:spcBef>
              <a:spcAft>
                <a:spcPts val="0"/>
              </a:spcAft>
              <a:buClr>
                <a:srgbClr val="063DE8"/>
              </a:buClr>
              <a:buSzPct val="70000"/>
              <a:buFont typeface="Wingdings" panose="05000000000000000000" charset="0"/>
              <a:buNone/>
              <a:defRPr/>
            </a:pPr>
            <a:r>
              <a:rPr lang="en-US" sz="800" kern="0">
                <a:solidFill>
                  <a:srgbClr val="000000"/>
                </a:solidFill>
                <a:latin typeface="Calibri" panose="020F0502020204030204" charset="0"/>
                <a:ea typeface="MS PGothic" panose="020B0600070205080204" pitchFamily="34" charset="-128"/>
                <a:cs typeface="MS PGothic" panose="020B0600070205080204" pitchFamily="34" charset="-128"/>
              </a:rPr>
              <a:t>[Based on original figure from P&amp;H CO&amp;D, COPYRIGHT 2004 Elsevier. ALL RIGHTS RESERVED.]</a:t>
            </a:r>
          </a:p>
        </p:txBody>
      </p:sp>
      <p:grpSp>
        <p:nvGrpSpPr>
          <p:cNvPr id="26" name="Group 9"/>
          <p:cNvGrpSpPr/>
          <p:nvPr/>
        </p:nvGrpSpPr>
        <p:grpSpPr bwMode="auto">
          <a:xfrm>
            <a:off x="3228975" y="2461098"/>
            <a:ext cx="2886075" cy="3284537"/>
            <a:chOff x="2034" y="1675"/>
            <a:chExt cx="1818" cy="2069"/>
          </a:xfrm>
        </p:grpSpPr>
        <p:sp>
          <p:nvSpPr>
            <p:cNvPr id="19470" name="Text Box 10"/>
            <p:cNvSpPr txBox="1">
              <a:spLocks noChangeArrowheads="1"/>
            </p:cNvSpPr>
            <p:nvPr/>
          </p:nvSpPr>
          <p:spPr bwMode="auto">
            <a:xfrm>
              <a:off x="3000" y="2020"/>
              <a:ext cx="852" cy="291"/>
            </a:xfrm>
            <a:prstGeom prst="rect">
              <a:avLst/>
            </a:prstGeom>
            <a:solidFill>
              <a:srgbClr val="C0C0C0"/>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400">
                  <a:solidFill>
                    <a:srgbClr val="FC0128"/>
                  </a:solidFill>
                  <a:latin typeface="Calibri" panose="020F0502020204030204" charset="0"/>
                </a:rPr>
                <a:t>dist(i,j)=1</a:t>
              </a:r>
              <a:endParaRPr lang="en-US" altLang="zh-CN" sz="2400">
                <a:solidFill>
                  <a:srgbClr val="FC0128"/>
                </a:solidFill>
                <a:latin typeface="Calibri" panose="020F0502020204030204" charset="0"/>
                <a:sym typeface="Symbol" panose="05050102010706020507" pitchFamily="18" charset="2"/>
              </a:endParaRPr>
            </a:p>
          </p:txBody>
        </p:sp>
        <p:sp>
          <p:nvSpPr>
            <p:cNvPr id="28" name="Freeform 11"/>
            <p:cNvSpPr/>
            <p:nvPr/>
          </p:nvSpPr>
          <p:spPr bwMode="auto">
            <a:xfrm>
              <a:off x="2034" y="1675"/>
              <a:ext cx="1806" cy="2069"/>
            </a:xfrm>
            <a:custGeom>
              <a:avLst/>
              <a:gdLst>
                <a:gd name="T0" fmla="*/ 1806 w 1806"/>
                <a:gd name="T1" fmla="*/ 197 h 2069"/>
                <a:gd name="T2" fmla="*/ 1806 w 1806"/>
                <a:gd name="T3" fmla="*/ 2069 h 2069"/>
                <a:gd name="T4" fmla="*/ 11 w 1806"/>
                <a:gd name="T5" fmla="*/ 2069 h 2069"/>
                <a:gd name="T6" fmla="*/ 0 w 1806"/>
                <a:gd name="T7" fmla="*/ 12 h 2069"/>
                <a:gd name="T8" fmla="*/ 141 w 1806"/>
                <a:gd name="T9" fmla="*/ 0 h 2069"/>
                <a:gd name="T10" fmla="*/ 0 60000 65536"/>
                <a:gd name="T11" fmla="*/ 0 60000 65536"/>
                <a:gd name="T12" fmla="*/ 0 60000 65536"/>
                <a:gd name="T13" fmla="*/ 0 60000 65536"/>
                <a:gd name="T14" fmla="*/ 0 60000 65536"/>
                <a:gd name="T15" fmla="*/ 0 w 1806"/>
                <a:gd name="T16" fmla="*/ 0 h 2069"/>
                <a:gd name="T17" fmla="*/ 1806 w 1806"/>
                <a:gd name="T18" fmla="*/ 2069 h 2069"/>
              </a:gdLst>
              <a:ahLst/>
              <a:cxnLst>
                <a:cxn ang="T10">
                  <a:pos x="T0" y="T1"/>
                </a:cxn>
                <a:cxn ang="T11">
                  <a:pos x="T2" y="T3"/>
                </a:cxn>
                <a:cxn ang="T12">
                  <a:pos x="T4" y="T5"/>
                </a:cxn>
                <a:cxn ang="T13">
                  <a:pos x="T6" y="T7"/>
                </a:cxn>
                <a:cxn ang="T14">
                  <a:pos x="T8" y="T9"/>
                </a:cxn>
              </a:cxnLst>
              <a:rect l="T15" t="T16" r="T17" b="T18"/>
              <a:pathLst>
                <a:path w="1806" h="2069">
                  <a:moveTo>
                    <a:pt x="1806" y="197"/>
                  </a:moveTo>
                  <a:lnTo>
                    <a:pt x="1806" y="2069"/>
                  </a:lnTo>
                  <a:lnTo>
                    <a:pt x="11" y="2069"/>
                  </a:lnTo>
                  <a:lnTo>
                    <a:pt x="0" y="12"/>
                  </a:lnTo>
                  <a:lnTo>
                    <a:pt x="141" y="0"/>
                  </a:lnTo>
                </a:path>
              </a:pathLst>
            </a:custGeom>
            <a:noFill/>
            <a:ln w="57150">
              <a:solidFill>
                <a:srgbClr val="FC0128"/>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fontAlgn="auto">
                <a:spcBef>
                  <a:spcPts val="0"/>
                </a:spcBef>
                <a:spcAft>
                  <a:spcPts val="0"/>
                </a:spcAft>
                <a:defRPr/>
              </a:pPr>
              <a:endParaRPr lang="en-US" kern="0">
                <a:solidFill>
                  <a:sysClr val="windowText" lastClr="000000"/>
                </a:solidFill>
                <a:ea typeface="MS PGothic" panose="020B0600070205080204" pitchFamily="34" charset="-128"/>
                <a:cs typeface="MS PGothic" panose="020B0600070205080204" pitchFamily="34" charset="-128"/>
              </a:endParaRPr>
            </a:p>
          </p:txBody>
        </p:sp>
      </p:grpSp>
      <p:grpSp>
        <p:nvGrpSpPr>
          <p:cNvPr id="29" name="Group 12"/>
          <p:cNvGrpSpPr/>
          <p:nvPr/>
        </p:nvGrpSpPr>
        <p:grpSpPr bwMode="auto">
          <a:xfrm>
            <a:off x="3124200" y="2164235"/>
            <a:ext cx="6038850" cy="3733800"/>
            <a:chOff x="1968" y="1488"/>
            <a:chExt cx="3804" cy="2352"/>
          </a:xfrm>
        </p:grpSpPr>
        <p:sp>
          <p:nvSpPr>
            <p:cNvPr id="30" name="Text Box 13"/>
            <p:cNvSpPr txBox="1">
              <a:spLocks noChangeArrowheads="1"/>
            </p:cNvSpPr>
            <p:nvPr/>
          </p:nvSpPr>
          <p:spPr bwMode="auto">
            <a:xfrm>
              <a:off x="4920" y="1828"/>
              <a:ext cx="852" cy="291"/>
            </a:xfrm>
            <a:prstGeom prst="rect">
              <a:avLst/>
            </a:prstGeom>
            <a:solidFill>
              <a:srgbClr val="C0C0C0"/>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i="1">
                  <a:solidFill>
                    <a:schemeClr val="accent1"/>
                  </a:solidFill>
                  <a:latin typeface="Comic Sans MS" panose="030F0702030302020204" charset="0"/>
                  <a:ea typeface="MS PGothic" panose="020B0600070205080204" pitchFamily="34" charset="-128"/>
                </a:defRPr>
              </a:lvl1pPr>
              <a:lvl2pPr marL="742950" indent="-285750">
                <a:defRPr sz="2400" i="1">
                  <a:solidFill>
                    <a:schemeClr val="accent1"/>
                  </a:solidFill>
                  <a:latin typeface="Comic Sans MS" panose="030F0702030302020204" charset="0"/>
                  <a:ea typeface="MS PGothic" panose="020B0600070205080204" pitchFamily="34" charset="-128"/>
                </a:defRPr>
              </a:lvl2pPr>
              <a:lvl3pPr marL="1143000" indent="-228600">
                <a:defRPr sz="2400" i="1">
                  <a:solidFill>
                    <a:schemeClr val="accent1"/>
                  </a:solidFill>
                  <a:latin typeface="Comic Sans MS" panose="030F0702030302020204" charset="0"/>
                  <a:ea typeface="MS PGothic" panose="020B0600070205080204" pitchFamily="34" charset="-128"/>
                </a:defRPr>
              </a:lvl3pPr>
              <a:lvl4pPr marL="1600200" indent="-228600">
                <a:defRPr sz="2400" i="1">
                  <a:solidFill>
                    <a:schemeClr val="accent1"/>
                  </a:solidFill>
                  <a:latin typeface="Comic Sans MS" panose="030F0702030302020204" charset="0"/>
                  <a:ea typeface="MS PGothic" panose="020B0600070205080204" pitchFamily="34" charset="-128"/>
                </a:defRPr>
              </a:lvl4pPr>
              <a:lvl5pPr marL="2057400" indent="-228600">
                <a:defRPr sz="2400" i="1">
                  <a:solidFill>
                    <a:schemeClr val="accent1"/>
                  </a:solidFill>
                  <a:latin typeface="Comic Sans MS" panose="030F0702030302020204" charset="0"/>
                  <a:ea typeface="MS PGothic" panose="020B0600070205080204" pitchFamily="34" charset="-128"/>
                </a:defRPr>
              </a:lvl5pPr>
              <a:lvl6pPr marL="25146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6pPr>
              <a:lvl7pPr marL="29718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7pPr>
              <a:lvl8pPr marL="34290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8pPr>
              <a:lvl9pPr marL="38862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9pPr>
            </a:lstStyle>
            <a:p>
              <a:pPr fontAlgn="auto">
                <a:spcBef>
                  <a:spcPts val="0"/>
                </a:spcBef>
                <a:spcAft>
                  <a:spcPts val="0"/>
                </a:spcAft>
                <a:defRPr/>
              </a:pPr>
              <a:r>
                <a:rPr lang="en-US" i="0" kern="0">
                  <a:solidFill>
                    <a:srgbClr val="FC0128"/>
                  </a:solidFill>
                  <a:latin typeface="Calibri" panose="020F0502020204030204" charset="0"/>
                  <a:cs typeface="MS PGothic" panose="020B0600070205080204" pitchFamily="34" charset="-128"/>
                </a:rPr>
                <a:t>dist(i,j)=2</a:t>
              </a:r>
            </a:p>
          </p:txBody>
        </p:sp>
        <p:sp>
          <p:nvSpPr>
            <p:cNvPr id="31" name="Freeform 14"/>
            <p:cNvSpPr/>
            <p:nvPr/>
          </p:nvSpPr>
          <p:spPr bwMode="auto">
            <a:xfrm>
              <a:off x="1968" y="1488"/>
              <a:ext cx="3504" cy="2352"/>
            </a:xfrm>
            <a:custGeom>
              <a:avLst/>
              <a:gdLst>
                <a:gd name="T0" fmla="*/ 3504 w 3504"/>
                <a:gd name="T1" fmla="*/ 912 h 2352"/>
                <a:gd name="T2" fmla="*/ 3504 w 3504"/>
                <a:gd name="T3" fmla="*/ 2352 h 2352"/>
                <a:gd name="T4" fmla="*/ 0 w 3504"/>
                <a:gd name="T5" fmla="*/ 2352 h 2352"/>
                <a:gd name="T6" fmla="*/ 0 w 3504"/>
                <a:gd name="T7" fmla="*/ 0 h 2352"/>
                <a:gd name="T8" fmla="*/ 192 w 3504"/>
                <a:gd name="T9" fmla="*/ 0 h 2352"/>
                <a:gd name="T10" fmla="*/ 0 60000 65536"/>
                <a:gd name="T11" fmla="*/ 0 60000 65536"/>
                <a:gd name="T12" fmla="*/ 0 60000 65536"/>
                <a:gd name="T13" fmla="*/ 0 60000 65536"/>
                <a:gd name="T14" fmla="*/ 0 60000 65536"/>
                <a:gd name="T15" fmla="*/ 0 w 3504"/>
                <a:gd name="T16" fmla="*/ 0 h 2352"/>
                <a:gd name="T17" fmla="*/ 3504 w 3504"/>
                <a:gd name="T18" fmla="*/ 2352 h 2352"/>
              </a:gdLst>
              <a:ahLst/>
              <a:cxnLst>
                <a:cxn ang="T10">
                  <a:pos x="T0" y="T1"/>
                </a:cxn>
                <a:cxn ang="T11">
                  <a:pos x="T2" y="T3"/>
                </a:cxn>
                <a:cxn ang="T12">
                  <a:pos x="T4" y="T5"/>
                </a:cxn>
                <a:cxn ang="T13">
                  <a:pos x="T6" y="T7"/>
                </a:cxn>
                <a:cxn ang="T14">
                  <a:pos x="T8" y="T9"/>
                </a:cxn>
              </a:cxnLst>
              <a:rect l="T15" t="T16" r="T17" b="T18"/>
              <a:pathLst>
                <a:path w="3504" h="2352">
                  <a:moveTo>
                    <a:pt x="3504" y="912"/>
                  </a:moveTo>
                  <a:lnTo>
                    <a:pt x="3504" y="2352"/>
                  </a:lnTo>
                  <a:lnTo>
                    <a:pt x="0" y="2352"/>
                  </a:lnTo>
                  <a:lnTo>
                    <a:pt x="0" y="0"/>
                  </a:lnTo>
                  <a:lnTo>
                    <a:pt x="192" y="0"/>
                  </a:lnTo>
                </a:path>
              </a:pathLst>
            </a:custGeom>
            <a:noFill/>
            <a:ln w="57150">
              <a:solidFill>
                <a:srgbClr val="FC0128"/>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fontAlgn="auto">
                <a:spcBef>
                  <a:spcPts val="0"/>
                </a:spcBef>
                <a:spcAft>
                  <a:spcPts val="0"/>
                </a:spcAft>
                <a:defRPr/>
              </a:pPr>
              <a:endParaRPr lang="en-US" kern="0">
                <a:solidFill>
                  <a:sysClr val="windowText" lastClr="000000"/>
                </a:solidFill>
                <a:ea typeface="MS PGothic" panose="020B0600070205080204" pitchFamily="34" charset="-128"/>
                <a:cs typeface="MS PGothic" panose="020B0600070205080204" pitchFamily="34" charset="-128"/>
              </a:endParaRPr>
            </a:p>
          </p:txBody>
        </p:sp>
      </p:grpSp>
      <p:grpSp>
        <p:nvGrpSpPr>
          <p:cNvPr id="32" name="Group 15"/>
          <p:cNvGrpSpPr/>
          <p:nvPr/>
        </p:nvGrpSpPr>
        <p:grpSpPr bwMode="auto">
          <a:xfrm>
            <a:off x="800100" y="1408585"/>
            <a:ext cx="1352550" cy="1720850"/>
            <a:chOff x="504" y="1012"/>
            <a:chExt cx="852" cy="1084"/>
          </a:xfrm>
        </p:grpSpPr>
        <p:sp>
          <p:nvSpPr>
            <p:cNvPr id="33" name="Freeform 16"/>
            <p:cNvSpPr/>
            <p:nvPr/>
          </p:nvSpPr>
          <p:spPr bwMode="auto">
            <a:xfrm>
              <a:off x="583" y="1317"/>
              <a:ext cx="686" cy="779"/>
            </a:xfrm>
            <a:custGeom>
              <a:avLst/>
              <a:gdLst>
                <a:gd name="T0" fmla="*/ 0 w 686"/>
                <a:gd name="T1" fmla="*/ 54 h 779"/>
                <a:gd name="T2" fmla="*/ 480 w 686"/>
                <a:gd name="T3" fmla="*/ 260 h 779"/>
                <a:gd name="T4" fmla="*/ 562 w 686"/>
                <a:gd name="T5" fmla="*/ 548 h 779"/>
                <a:gd name="T6" fmla="*/ 473 w 686"/>
                <a:gd name="T7" fmla="*/ 747 h 779"/>
                <a:gd name="T8" fmla="*/ 178 w 686"/>
                <a:gd name="T9" fmla="*/ 740 h 779"/>
                <a:gd name="T10" fmla="*/ 89 w 686"/>
                <a:gd name="T11" fmla="*/ 555 h 779"/>
                <a:gd name="T12" fmla="*/ 370 w 686"/>
                <a:gd name="T13" fmla="*/ 123 h 779"/>
                <a:gd name="T14" fmla="*/ 686 w 686"/>
                <a:gd name="T15" fmla="*/ 0 h 779"/>
                <a:gd name="T16" fmla="*/ 0 60000 65536"/>
                <a:gd name="T17" fmla="*/ 0 60000 65536"/>
                <a:gd name="T18" fmla="*/ 0 60000 65536"/>
                <a:gd name="T19" fmla="*/ 0 60000 65536"/>
                <a:gd name="T20" fmla="*/ 0 60000 65536"/>
                <a:gd name="T21" fmla="*/ 0 60000 65536"/>
                <a:gd name="T22" fmla="*/ 0 60000 65536"/>
                <a:gd name="T23" fmla="*/ 0 60000 65536"/>
                <a:gd name="T24" fmla="*/ 0 w 686"/>
                <a:gd name="T25" fmla="*/ 0 h 779"/>
                <a:gd name="T26" fmla="*/ 686 w 686"/>
                <a:gd name="T27" fmla="*/ 779 h 77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86" h="779">
                  <a:moveTo>
                    <a:pt x="0" y="54"/>
                  </a:moveTo>
                  <a:cubicBezTo>
                    <a:pt x="80" y="86"/>
                    <a:pt x="387" y="178"/>
                    <a:pt x="480" y="260"/>
                  </a:cubicBezTo>
                  <a:cubicBezTo>
                    <a:pt x="573" y="342"/>
                    <a:pt x="563" y="467"/>
                    <a:pt x="562" y="548"/>
                  </a:cubicBezTo>
                  <a:cubicBezTo>
                    <a:pt x="561" y="629"/>
                    <a:pt x="537" y="715"/>
                    <a:pt x="473" y="747"/>
                  </a:cubicBezTo>
                  <a:cubicBezTo>
                    <a:pt x="409" y="779"/>
                    <a:pt x="242" y="772"/>
                    <a:pt x="178" y="740"/>
                  </a:cubicBezTo>
                  <a:cubicBezTo>
                    <a:pt x="114" y="708"/>
                    <a:pt x="57" y="658"/>
                    <a:pt x="89" y="555"/>
                  </a:cubicBezTo>
                  <a:cubicBezTo>
                    <a:pt x="121" y="452"/>
                    <a:pt x="271" y="215"/>
                    <a:pt x="370" y="123"/>
                  </a:cubicBezTo>
                  <a:cubicBezTo>
                    <a:pt x="469" y="31"/>
                    <a:pt x="620" y="26"/>
                    <a:pt x="686" y="0"/>
                  </a:cubicBezTo>
                </a:path>
              </a:pathLst>
            </a:custGeom>
            <a:noFill/>
            <a:ln w="57150">
              <a:solidFill>
                <a:srgbClr val="FC0128"/>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fontAlgn="auto">
                <a:spcBef>
                  <a:spcPts val="0"/>
                </a:spcBef>
                <a:spcAft>
                  <a:spcPts val="0"/>
                </a:spcAft>
                <a:defRPr/>
              </a:pPr>
              <a:endParaRPr lang="en-US" kern="0">
                <a:solidFill>
                  <a:sysClr val="windowText" lastClr="000000"/>
                </a:solidFill>
                <a:ea typeface="MS PGothic" panose="020B0600070205080204" pitchFamily="34" charset="-128"/>
                <a:cs typeface="MS PGothic" panose="020B0600070205080204" pitchFamily="34" charset="-128"/>
              </a:endParaRPr>
            </a:p>
          </p:txBody>
        </p:sp>
        <p:sp>
          <p:nvSpPr>
            <p:cNvPr id="34" name="Text Box 17"/>
            <p:cNvSpPr txBox="1">
              <a:spLocks noChangeArrowheads="1"/>
            </p:cNvSpPr>
            <p:nvPr/>
          </p:nvSpPr>
          <p:spPr bwMode="auto">
            <a:xfrm>
              <a:off x="504" y="1012"/>
              <a:ext cx="852" cy="291"/>
            </a:xfrm>
            <a:prstGeom prst="rect">
              <a:avLst/>
            </a:prstGeom>
            <a:solidFill>
              <a:srgbClr val="C0C0C0"/>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i="1">
                  <a:solidFill>
                    <a:schemeClr val="accent1"/>
                  </a:solidFill>
                  <a:latin typeface="Comic Sans MS" panose="030F0702030302020204" charset="0"/>
                  <a:ea typeface="MS PGothic" panose="020B0600070205080204" pitchFamily="34" charset="-128"/>
                </a:defRPr>
              </a:lvl1pPr>
              <a:lvl2pPr marL="742950" indent="-285750">
                <a:defRPr sz="2400" i="1">
                  <a:solidFill>
                    <a:schemeClr val="accent1"/>
                  </a:solidFill>
                  <a:latin typeface="Comic Sans MS" panose="030F0702030302020204" charset="0"/>
                  <a:ea typeface="MS PGothic" panose="020B0600070205080204" pitchFamily="34" charset="-128"/>
                </a:defRPr>
              </a:lvl2pPr>
              <a:lvl3pPr marL="1143000" indent="-228600">
                <a:defRPr sz="2400" i="1">
                  <a:solidFill>
                    <a:schemeClr val="accent1"/>
                  </a:solidFill>
                  <a:latin typeface="Comic Sans MS" panose="030F0702030302020204" charset="0"/>
                  <a:ea typeface="MS PGothic" panose="020B0600070205080204" pitchFamily="34" charset="-128"/>
                </a:defRPr>
              </a:lvl3pPr>
              <a:lvl4pPr marL="1600200" indent="-228600">
                <a:defRPr sz="2400" i="1">
                  <a:solidFill>
                    <a:schemeClr val="accent1"/>
                  </a:solidFill>
                  <a:latin typeface="Comic Sans MS" panose="030F0702030302020204" charset="0"/>
                  <a:ea typeface="MS PGothic" panose="020B0600070205080204" pitchFamily="34" charset="-128"/>
                </a:defRPr>
              </a:lvl4pPr>
              <a:lvl5pPr marL="2057400" indent="-228600">
                <a:defRPr sz="2400" i="1">
                  <a:solidFill>
                    <a:schemeClr val="accent1"/>
                  </a:solidFill>
                  <a:latin typeface="Comic Sans MS" panose="030F0702030302020204" charset="0"/>
                  <a:ea typeface="MS PGothic" panose="020B0600070205080204" pitchFamily="34" charset="-128"/>
                </a:defRPr>
              </a:lvl5pPr>
              <a:lvl6pPr marL="25146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6pPr>
              <a:lvl7pPr marL="29718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7pPr>
              <a:lvl8pPr marL="34290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8pPr>
              <a:lvl9pPr marL="38862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9pPr>
            </a:lstStyle>
            <a:p>
              <a:pPr fontAlgn="auto">
                <a:spcBef>
                  <a:spcPts val="0"/>
                </a:spcBef>
                <a:spcAft>
                  <a:spcPts val="0"/>
                </a:spcAft>
                <a:defRPr/>
              </a:pPr>
              <a:r>
                <a:rPr lang="en-US" i="0" kern="0">
                  <a:solidFill>
                    <a:srgbClr val="FC0128"/>
                  </a:solidFill>
                  <a:latin typeface="Calibri" panose="020F0502020204030204" charset="0"/>
                  <a:cs typeface="MS PGothic" panose="020B0600070205080204" pitchFamily="34" charset="-128"/>
                </a:rPr>
                <a:t>dist(i,j)=3</a:t>
              </a:r>
            </a:p>
          </p:txBody>
        </p:sp>
      </p:grpSp>
      <p:sp>
        <p:nvSpPr>
          <p:cNvPr id="3" name="标题 2"/>
          <p:cNvSpPr>
            <a:spLocks noGrp="1"/>
          </p:cNvSpPr>
          <p:nvPr>
            <p:ph type="title"/>
          </p:nvPr>
        </p:nvSpPr>
        <p:spPr/>
        <p:txBody>
          <a:bodyPr/>
          <a:lstStyle/>
          <a:p>
            <a:r>
              <a:rPr lang="zh-CN" altLang="en-US" dirty="0"/>
              <a:t>数据前推的路径</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subTnLst>
                                    <p:set>
                                      <p:cBhvr override="childStyle">
                                        <p:cTn dur="1" fill="hold" display="0" masterRel="nextClick" afterEffect="1"/>
                                        <p:tgtEl>
                                          <p:spTgt spid="26"/>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subTnLst>
                                    <p:set>
                                      <p:cBhvr override="childStyle">
                                        <p:cTn dur="1" fill="hold" display="0" masterRel="nextClick" afterEffect="1"/>
                                        <p:tgtEl>
                                          <p:spTgt spid="29"/>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Content Placeholder 2"/>
          <p:cNvSpPr>
            <a:spLocks noGrp="1"/>
          </p:cNvSpPr>
          <p:nvPr>
            <p:ph idx="1"/>
          </p:nvPr>
        </p:nvSpPr>
        <p:spPr>
          <a:xfrm>
            <a:off x="457200" y="1121003"/>
            <a:ext cx="8229600" cy="5181600"/>
          </a:xfrm>
        </p:spPr>
        <p:txBody>
          <a:bodyPr/>
          <a:lstStyle/>
          <a:p>
            <a:pPr>
              <a:buFont typeface="Wingdings" panose="05000000000000000000" pitchFamily="2" charset="2"/>
              <a:buNone/>
            </a:pPr>
            <a:r>
              <a:rPr lang="en-US" altLang="zh-CN" sz="2800" dirty="0">
                <a:latin typeface="+mj-lt"/>
                <a:ea typeface="MS PGothic" panose="020B0600070205080204" pitchFamily="34" charset="-128"/>
              </a:rPr>
              <a:t>if (</a:t>
            </a:r>
            <a:r>
              <a:rPr lang="en-US" altLang="zh-CN" sz="2800" dirty="0" err="1">
                <a:solidFill>
                  <a:srgbClr val="FF9900"/>
                </a:solidFill>
                <a:latin typeface="+mj-lt"/>
                <a:ea typeface="MS PGothic" panose="020B0600070205080204" pitchFamily="34" charset="-128"/>
              </a:rPr>
              <a:t>rs</a:t>
            </a:r>
            <a:r>
              <a:rPr lang="en-US" altLang="zh-CN" sz="2800" baseline="-25000" dirty="0" err="1">
                <a:solidFill>
                  <a:srgbClr val="FF9900"/>
                </a:solidFill>
                <a:latin typeface="+mj-lt"/>
                <a:ea typeface="MS PGothic" panose="020B0600070205080204" pitchFamily="34" charset="-128"/>
              </a:rPr>
              <a:t>EX</a:t>
            </a:r>
            <a:r>
              <a:rPr lang="en-US" altLang="zh-CN" sz="2800" dirty="0">
                <a:latin typeface="+mj-lt"/>
                <a:ea typeface="MS PGothic" panose="020B0600070205080204" pitchFamily="34" charset="-128"/>
              </a:rPr>
              <a:t>!=0)</a:t>
            </a:r>
            <a:r>
              <a:rPr lang="en-US" altLang="zh-CN" sz="2800" dirty="0">
                <a:solidFill>
                  <a:srgbClr val="FF9900"/>
                </a:solidFill>
                <a:latin typeface="+mj-lt"/>
                <a:ea typeface="MS PGothic" panose="020B0600070205080204" pitchFamily="34" charset="-128"/>
              </a:rPr>
              <a:t> </a:t>
            </a:r>
            <a:r>
              <a:rPr lang="en-US" altLang="zh-CN" sz="2800" dirty="0">
                <a:latin typeface="+mj-lt"/>
                <a:ea typeface="MS PGothic" panose="020B0600070205080204" pitchFamily="34" charset="-128"/>
              </a:rPr>
              <a:t>&amp;&amp;</a:t>
            </a:r>
            <a:r>
              <a:rPr lang="en-US" altLang="zh-CN" sz="2800" baseline="-25000" dirty="0">
                <a:latin typeface="+mj-lt"/>
                <a:ea typeface="MS PGothic" panose="020B0600070205080204" pitchFamily="34" charset="-128"/>
              </a:rPr>
              <a:t> </a:t>
            </a:r>
            <a:r>
              <a:rPr lang="en-US" altLang="zh-CN" sz="2800" dirty="0">
                <a:latin typeface="+mj-lt"/>
                <a:ea typeface="MS PGothic" panose="020B0600070205080204" pitchFamily="34" charset="-128"/>
              </a:rPr>
              <a:t>(</a:t>
            </a:r>
            <a:r>
              <a:rPr lang="en-US" altLang="zh-CN" sz="2800" dirty="0" err="1">
                <a:solidFill>
                  <a:srgbClr val="FF9900"/>
                </a:solidFill>
                <a:latin typeface="+mj-lt"/>
                <a:ea typeface="MS PGothic" panose="020B0600070205080204" pitchFamily="34" charset="-128"/>
              </a:rPr>
              <a:t>rs</a:t>
            </a:r>
            <a:r>
              <a:rPr lang="en-US" altLang="zh-CN" sz="2800" baseline="-25000" dirty="0" err="1">
                <a:solidFill>
                  <a:srgbClr val="FF9900"/>
                </a:solidFill>
                <a:latin typeface="+mj-lt"/>
                <a:ea typeface="MS PGothic" panose="020B0600070205080204" pitchFamily="34" charset="-128"/>
              </a:rPr>
              <a:t>EX</a:t>
            </a:r>
            <a:r>
              <a:rPr lang="en-US" altLang="zh-CN" sz="2800" dirty="0">
                <a:latin typeface="+mj-lt"/>
                <a:ea typeface="MS PGothic" panose="020B0600070205080204" pitchFamily="34" charset="-128"/>
              </a:rPr>
              <a:t>==</a:t>
            </a:r>
            <a:r>
              <a:rPr lang="en-US" altLang="zh-CN" sz="2800" dirty="0" err="1">
                <a:solidFill>
                  <a:srgbClr val="FF9900"/>
                </a:solidFill>
                <a:latin typeface="+mj-lt"/>
                <a:ea typeface="MS PGothic" panose="020B0600070205080204" pitchFamily="34" charset="-128"/>
              </a:rPr>
              <a:t>dest</a:t>
            </a:r>
            <a:r>
              <a:rPr lang="en-US" altLang="zh-CN" sz="2800" baseline="-25000" dirty="0" err="1">
                <a:solidFill>
                  <a:srgbClr val="FF9900"/>
                </a:solidFill>
                <a:latin typeface="+mj-lt"/>
                <a:ea typeface="MS PGothic" panose="020B0600070205080204" pitchFamily="34" charset="-128"/>
              </a:rPr>
              <a:t>MEM</a:t>
            </a:r>
            <a:r>
              <a:rPr lang="en-US" altLang="zh-CN" sz="2800" dirty="0">
                <a:latin typeface="+mj-lt"/>
                <a:ea typeface="MS PGothic" panose="020B0600070205080204" pitchFamily="34" charset="-128"/>
              </a:rPr>
              <a:t>) &amp;&amp; </a:t>
            </a:r>
            <a:r>
              <a:rPr lang="en-US" altLang="zh-CN" sz="2800" dirty="0" err="1">
                <a:solidFill>
                  <a:srgbClr val="FF9900"/>
                </a:solidFill>
                <a:latin typeface="+mj-lt"/>
                <a:ea typeface="MS PGothic" panose="020B0600070205080204" pitchFamily="34" charset="-128"/>
              </a:rPr>
              <a:t>RegWrite</a:t>
            </a:r>
            <a:r>
              <a:rPr lang="en-US" altLang="zh-CN" sz="2800" baseline="-25000" dirty="0" err="1">
                <a:solidFill>
                  <a:srgbClr val="FF9900"/>
                </a:solidFill>
                <a:latin typeface="+mj-lt"/>
                <a:ea typeface="MS PGothic" panose="020B0600070205080204" pitchFamily="34" charset="-128"/>
              </a:rPr>
              <a:t>MEM</a:t>
            </a:r>
            <a:r>
              <a:rPr lang="en-US" altLang="zh-CN" sz="2800" dirty="0">
                <a:latin typeface="+mj-lt"/>
                <a:ea typeface="MS PGothic" panose="020B0600070205080204" pitchFamily="34" charset="-128"/>
              </a:rPr>
              <a:t>  then</a:t>
            </a:r>
          </a:p>
          <a:p>
            <a:pPr>
              <a:buFont typeface="Wingdings" panose="05000000000000000000" pitchFamily="2" charset="2"/>
              <a:buNone/>
            </a:pPr>
            <a:r>
              <a:rPr lang="en-US" altLang="zh-CN" sz="2800" dirty="0">
                <a:latin typeface="+mj-lt"/>
                <a:ea typeface="MS PGothic" panose="020B0600070205080204" pitchFamily="34" charset="-128"/>
              </a:rPr>
              <a:t>	forward operand from MEM stage	// </a:t>
            </a:r>
            <a:r>
              <a:rPr lang="en-US" altLang="zh-CN" sz="2800" dirty="0" err="1">
                <a:latin typeface="+mj-lt"/>
                <a:ea typeface="MS PGothic" panose="020B0600070205080204" pitchFamily="34" charset="-128"/>
              </a:rPr>
              <a:t>dist</a:t>
            </a:r>
            <a:r>
              <a:rPr lang="en-US" altLang="zh-CN" sz="2800" dirty="0">
                <a:latin typeface="+mj-lt"/>
                <a:ea typeface="MS PGothic" panose="020B0600070205080204" pitchFamily="34" charset="-128"/>
              </a:rPr>
              <a:t>=1</a:t>
            </a:r>
          </a:p>
          <a:p>
            <a:pPr>
              <a:buFont typeface="Wingdings" panose="05000000000000000000" pitchFamily="2" charset="2"/>
              <a:buNone/>
            </a:pPr>
            <a:r>
              <a:rPr lang="en-US" altLang="zh-CN" sz="2800" dirty="0">
                <a:latin typeface="+mj-lt"/>
                <a:ea typeface="MS PGothic" panose="020B0600070205080204" pitchFamily="34" charset="-128"/>
              </a:rPr>
              <a:t>else if (</a:t>
            </a:r>
            <a:r>
              <a:rPr lang="en-US" altLang="zh-CN" sz="2800" dirty="0" err="1">
                <a:solidFill>
                  <a:srgbClr val="FF9900"/>
                </a:solidFill>
                <a:latin typeface="+mj-lt"/>
                <a:ea typeface="MS PGothic" panose="020B0600070205080204" pitchFamily="34" charset="-128"/>
              </a:rPr>
              <a:t>rs</a:t>
            </a:r>
            <a:r>
              <a:rPr lang="en-US" altLang="zh-CN" sz="2800" baseline="-25000" dirty="0" err="1">
                <a:solidFill>
                  <a:srgbClr val="FF9900"/>
                </a:solidFill>
                <a:latin typeface="+mj-lt"/>
                <a:ea typeface="MS PGothic" panose="020B0600070205080204" pitchFamily="34" charset="-128"/>
              </a:rPr>
              <a:t>EX</a:t>
            </a:r>
            <a:r>
              <a:rPr lang="en-US" altLang="zh-CN" sz="2800" dirty="0">
                <a:latin typeface="+mj-lt"/>
                <a:ea typeface="MS PGothic" panose="020B0600070205080204" pitchFamily="34" charset="-128"/>
              </a:rPr>
              <a:t>!=0)</a:t>
            </a:r>
            <a:r>
              <a:rPr lang="en-US" altLang="zh-CN" sz="2800" dirty="0">
                <a:solidFill>
                  <a:srgbClr val="FF9900"/>
                </a:solidFill>
                <a:latin typeface="+mj-lt"/>
                <a:ea typeface="MS PGothic" panose="020B0600070205080204" pitchFamily="34" charset="-128"/>
              </a:rPr>
              <a:t> </a:t>
            </a:r>
            <a:r>
              <a:rPr lang="en-US" altLang="zh-CN" sz="2800" dirty="0">
                <a:latin typeface="+mj-lt"/>
                <a:ea typeface="MS PGothic" panose="020B0600070205080204" pitchFamily="34" charset="-128"/>
              </a:rPr>
              <a:t>&amp;&amp;</a:t>
            </a:r>
            <a:r>
              <a:rPr lang="en-US" altLang="zh-CN" sz="2800" baseline="-25000" dirty="0">
                <a:latin typeface="+mj-lt"/>
                <a:ea typeface="MS PGothic" panose="020B0600070205080204" pitchFamily="34" charset="-128"/>
              </a:rPr>
              <a:t> </a:t>
            </a:r>
            <a:r>
              <a:rPr lang="en-US" altLang="zh-CN" sz="2800" dirty="0">
                <a:latin typeface="+mj-lt"/>
                <a:ea typeface="MS PGothic" panose="020B0600070205080204" pitchFamily="34" charset="-128"/>
              </a:rPr>
              <a:t>(</a:t>
            </a:r>
            <a:r>
              <a:rPr lang="en-US" altLang="zh-CN" sz="2800" dirty="0" err="1">
                <a:solidFill>
                  <a:srgbClr val="FF9900"/>
                </a:solidFill>
                <a:latin typeface="+mj-lt"/>
                <a:ea typeface="MS PGothic" panose="020B0600070205080204" pitchFamily="34" charset="-128"/>
              </a:rPr>
              <a:t>rs</a:t>
            </a:r>
            <a:r>
              <a:rPr lang="en-US" altLang="zh-CN" sz="2800" baseline="-25000" dirty="0" err="1">
                <a:solidFill>
                  <a:srgbClr val="FF9900"/>
                </a:solidFill>
                <a:latin typeface="+mj-lt"/>
                <a:ea typeface="MS PGothic" panose="020B0600070205080204" pitchFamily="34" charset="-128"/>
              </a:rPr>
              <a:t>EX</a:t>
            </a:r>
            <a:r>
              <a:rPr lang="en-US" altLang="zh-CN" sz="2800" dirty="0">
                <a:latin typeface="+mj-lt"/>
                <a:ea typeface="MS PGothic" panose="020B0600070205080204" pitchFamily="34" charset="-128"/>
              </a:rPr>
              <a:t>==</a:t>
            </a:r>
            <a:r>
              <a:rPr lang="en-US" altLang="zh-CN" sz="2800" dirty="0" err="1">
                <a:solidFill>
                  <a:srgbClr val="FF9900"/>
                </a:solidFill>
                <a:latin typeface="+mj-lt"/>
                <a:ea typeface="MS PGothic" panose="020B0600070205080204" pitchFamily="34" charset="-128"/>
              </a:rPr>
              <a:t>dest</a:t>
            </a:r>
            <a:r>
              <a:rPr lang="en-US" altLang="zh-CN" sz="2800" baseline="-25000" dirty="0" err="1">
                <a:solidFill>
                  <a:srgbClr val="FF9900"/>
                </a:solidFill>
                <a:latin typeface="+mj-lt"/>
                <a:ea typeface="MS PGothic" panose="020B0600070205080204" pitchFamily="34" charset="-128"/>
              </a:rPr>
              <a:t>WB</a:t>
            </a:r>
            <a:r>
              <a:rPr lang="en-US" altLang="zh-CN" sz="2800" dirty="0">
                <a:latin typeface="+mj-lt"/>
                <a:ea typeface="MS PGothic" panose="020B0600070205080204" pitchFamily="34" charset="-128"/>
              </a:rPr>
              <a:t>) &amp;&amp; </a:t>
            </a:r>
            <a:r>
              <a:rPr lang="en-US" altLang="zh-CN" sz="2800" dirty="0" err="1">
                <a:solidFill>
                  <a:srgbClr val="FF9900"/>
                </a:solidFill>
                <a:latin typeface="+mj-lt"/>
                <a:ea typeface="MS PGothic" panose="020B0600070205080204" pitchFamily="34" charset="-128"/>
              </a:rPr>
              <a:t>RegWrite</a:t>
            </a:r>
            <a:r>
              <a:rPr lang="en-US" altLang="zh-CN" sz="2800" baseline="-25000" dirty="0" err="1">
                <a:solidFill>
                  <a:srgbClr val="FF9900"/>
                </a:solidFill>
                <a:latin typeface="+mj-lt"/>
                <a:ea typeface="MS PGothic" panose="020B0600070205080204" pitchFamily="34" charset="-128"/>
              </a:rPr>
              <a:t>WB</a:t>
            </a:r>
            <a:r>
              <a:rPr lang="en-US" altLang="zh-CN" sz="2800" dirty="0">
                <a:latin typeface="+mj-lt"/>
                <a:ea typeface="MS PGothic" panose="020B0600070205080204" pitchFamily="34" charset="-128"/>
              </a:rPr>
              <a:t>  then</a:t>
            </a:r>
          </a:p>
          <a:p>
            <a:pPr>
              <a:buFont typeface="Wingdings" panose="05000000000000000000" pitchFamily="2" charset="2"/>
              <a:buNone/>
            </a:pPr>
            <a:r>
              <a:rPr lang="en-US" altLang="zh-CN" sz="2800" dirty="0">
                <a:latin typeface="+mj-lt"/>
                <a:ea typeface="MS PGothic" panose="020B0600070205080204" pitchFamily="34" charset="-128"/>
              </a:rPr>
              <a:t>	forward operand from WB stage	// </a:t>
            </a:r>
            <a:r>
              <a:rPr lang="en-US" altLang="zh-CN" sz="2800" dirty="0" err="1">
                <a:latin typeface="+mj-lt"/>
                <a:ea typeface="MS PGothic" panose="020B0600070205080204" pitchFamily="34" charset="-128"/>
              </a:rPr>
              <a:t>dist</a:t>
            </a:r>
            <a:r>
              <a:rPr lang="en-US" altLang="zh-CN" sz="2800" dirty="0">
                <a:latin typeface="+mj-lt"/>
                <a:ea typeface="MS PGothic" panose="020B0600070205080204" pitchFamily="34" charset="-128"/>
              </a:rPr>
              <a:t>=2</a:t>
            </a:r>
          </a:p>
          <a:p>
            <a:pPr>
              <a:buFont typeface="Wingdings" panose="05000000000000000000" pitchFamily="2" charset="2"/>
              <a:buNone/>
            </a:pPr>
            <a:r>
              <a:rPr lang="en-US" altLang="zh-CN" sz="2800" dirty="0">
                <a:latin typeface="+mj-lt"/>
                <a:ea typeface="MS PGothic" panose="020B0600070205080204" pitchFamily="34" charset="-128"/>
              </a:rPr>
              <a:t>else</a:t>
            </a:r>
          </a:p>
          <a:p>
            <a:pPr>
              <a:buFont typeface="Wingdings" panose="05000000000000000000" pitchFamily="2" charset="2"/>
              <a:buNone/>
            </a:pPr>
            <a:r>
              <a:rPr lang="en-US" altLang="zh-CN" sz="2800" dirty="0">
                <a:latin typeface="+mj-lt"/>
                <a:ea typeface="MS PGothic" panose="020B0600070205080204" pitchFamily="34" charset="-128"/>
              </a:rPr>
              <a:t>	use operand from register file</a:t>
            </a:r>
            <a:r>
              <a:rPr lang="en-US" altLang="zh-CN" sz="2800" dirty="0">
                <a:solidFill>
                  <a:schemeClr val="bg2"/>
                </a:solidFill>
                <a:latin typeface="+mj-lt"/>
                <a:ea typeface="MS PGothic" panose="020B0600070205080204" pitchFamily="34" charset="-128"/>
              </a:rPr>
              <a:t>	</a:t>
            </a:r>
            <a:r>
              <a:rPr lang="en-US" altLang="zh-CN" sz="2800" dirty="0">
                <a:latin typeface="+mj-lt"/>
                <a:ea typeface="MS PGothic" panose="020B0600070205080204" pitchFamily="34" charset="-128"/>
              </a:rPr>
              <a:t>// </a:t>
            </a:r>
            <a:r>
              <a:rPr lang="en-US" altLang="zh-CN" sz="2800" dirty="0" err="1">
                <a:latin typeface="+mj-lt"/>
                <a:ea typeface="MS PGothic" panose="020B0600070205080204" pitchFamily="34" charset="-128"/>
              </a:rPr>
              <a:t>dist</a:t>
            </a:r>
            <a:r>
              <a:rPr lang="en-US" altLang="zh-CN" sz="2800" dirty="0">
                <a:latin typeface="+mj-lt"/>
                <a:ea typeface="MS PGothic" panose="020B0600070205080204" pitchFamily="34" charset="-128"/>
              </a:rPr>
              <a:t> &gt;= 3</a:t>
            </a:r>
            <a:endParaRPr lang="en-US" altLang="zh-CN" dirty="0">
              <a:solidFill>
                <a:schemeClr val="bg2"/>
              </a:solidFill>
              <a:latin typeface="+mj-lt"/>
              <a:ea typeface="MS PGothic" panose="020B0600070205080204" pitchFamily="34" charset="-128"/>
            </a:endParaRPr>
          </a:p>
          <a:p>
            <a:pPr>
              <a:buFont typeface="Wingdings" panose="05000000000000000000" pitchFamily="2" charset="2"/>
              <a:buNone/>
            </a:pPr>
            <a:endParaRPr lang="en-US" altLang="zh-CN" sz="2800" dirty="0">
              <a:solidFill>
                <a:srgbClr val="0000FF"/>
              </a:solidFill>
              <a:latin typeface="+mj-lt"/>
              <a:ea typeface="MS PGothic" panose="020B0600070205080204" pitchFamily="34" charset="-128"/>
            </a:endParaRPr>
          </a:p>
          <a:p>
            <a:pPr>
              <a:buFont typeface="Calibri" panose="020F0502020204030204" charset="0"/>
              <a:buChar char="→"/>
            </a:pPr>
            <a:r>
              <a:rPr lang="zh-CN" altLang="en-US" sz="2800" b="1" dirty="0" smtClean="0">
                <a:solidFill>
                  <a:schemeClr val="tx1">
                    <a:lumMod val="95000"/>
                    <a:lumOff val="5000"/>
                  </a:schemeClr>
                </a:solidFill>
              </a:rPr>
              <a:t>注意：</a:t>
            </a:r>
            <a:endParaRPr lang="en-US" altLang="zh-CN" sz="2800" b="1" dirty="0" smtClean="0">
              <a:solidFill>
                <a:schemeClr val="tx1">
                  <a:lumMod val="95000"/>
                  <a:lumOff val="5000"/>
                </a:schemeClr>
              </a:solidFill>
            </a:endParaRPr>
          </a:p>
          <a:p>
            <a:pPr marL="514350" indent="-514350">
              <a:buFont typeface="+mj-ea"/>
              <a:buAutoNum type="circleNumDbPlain"/>
            </a:pPr>
            <a:r>
              <a:rPr lang="zh-CN" altLang="en-US" sz="2800" dirty="0" smtClean="0">
                <a:solidFill>
                  <a:schemeClr val="tx1">
                    <a:lumMod val="95000"/>
                    <a:lumOff val="5000"/>
                  </a:schemeClr>
                </a:solidFill>
              </a:rPr>
              <a:t>可能有</a:t>
            </a:r>
            <a:r>
              <a:rPr lang="zh-CN" altLang="en-US" sz="2800" dirty="0" smtClean="0">
                <a:solidFill>
                  <a:srgbClr val="FF0000"/>
                </a:solidFill>
              </a:rPr>
              <a:t>多</a:t>
            </a:r>
            <a:r>
              <a:rPr lang="zh-CN" altLang="en-US" sz="2800" dirty="0">
                <a:solidFill>
                  <a:srgbClr val="FF0000"/>
                </a:solidFill>
              </a:rPr>
              <a:t>个潜在的前推对象</a:t>
            </a:r>
            <a:r>
              <a:rPr lang="zh-CN" altLang="en-US" sz="2800" dirty="0">
                <a:solidFill>
                  <a:schemeClr val="tx1">
                    <a:lumMod val="95000"/>
                    <a:lumOff val="5000"/>
                  </a:schemeClr>
                </a:solidFill>
              </a:rPr>
              <a:t>，</a:t>
            </a:r>
            <a:r>
              <a:rPr lang="zh-CN" altLang="en-US" sz="2800" b="1" dirty="0">
                <a:solidFill>
                  <a:schemeClr val="tx1">
                    <a:lumMod val="95000"/>
                    <a:lumOff val="5000"/>
                  </a:schemeClr>
                </a:solidFill>
              </a:rPr>
              <a:t>顺序</a:t>
            </a:r>
            <a:r>
              <a:rPr lang="zh-CN" altLang="en-US" sz="2800" dirty="0">
                <a:solidFill>
                  <a:schemeClr val="tx1">
                    <a:lumMod val="95000"/>
                    <a:lumOff val="5000"/>
                  </a:schemeClr>
                </a:solidFill>
              </a:rPr>
              <a:t>很关键</a:t>
            </a:r>
            <a:r>
              <a:rPr lang="zh-CN" altLang="en-US" sz="2800" dirty="0" smtClean="0">
                <a:solidFill>
                  <a:schemeClr val="tx1">
                    <a:lumMod val="95000"/>
                    <a:lumOff val="5000"/>
                  </a:schemeClr>
                </a:solidFill>
              </a:rPr>
              <a:t>！</a:t>
            </a:r>
            <a:endParaRPr lang="en-US" altLang="zh-CN" sz="2800" dirty="0" smtClean="0">
              <a:solidFill>
                <a:schemeClr val="tx1">
                  <a:lumMod val="95000"/>
                  <a:lumOff val="5000"/>
                </a:schemeClr>
              </a:solidFill>
            </a:endParaRPr>
          </a:p>
          <a:p>
            <a:pPr marL="514350" indent="-514350">
              <a:buFont typeface="+mj-ea"/>
              <a:buAutoNum type="circleNumDbPlain"/>
            </a:pPr>
            <a:r>
              <a:rPr lang="zh-CN" altLang="en-US" sz="2800" dirty="0" smtClean="0">
                <a:solidFill>
                  <a:schemeClr val="tx1">
                    <a:lumMod val="95000"/>
                    <a:lumOff val="5000"/>
                  </a:schemeClr>
                </a:solidFill>
              </a:rPr>
              <a:t>必须</a:t>
            </a:r>
            <a:r>
              <a:rPr lang="zh-CN" altLang="en-US" sz="2800" dirty="0">
                <a:solidFill>
                  <a:schemeClr val="tx1">
                    <a:lumMod val="95000"/>
                    <a:lumOff val="5000"/>
                  </a:schemeClr>
                </a:solidFill>
              </a:rPr>
              <a:t>从最新的潜在对象进行检测！</a:t>
            </a:r>
            <a:endParaRPr lang="en-US" altLang="zh-CN" sz="2800" dirty="0">
              <a:solidFill>
                <a:schemeClr val="tx1">
                  <a:lumMod val="95000"/>
                  <a:lumOff val="5000"/>
                </a:schemeClr>
              </a:solidFill>
            </a:endParaRPr>
          </a:p>
          <a:p>
            <a:pPr lvl="1">
              <a:buFontTx/>
              <a:buNone/>
            </a:pPr>
            <a:r>
              <a:rPr lang="en-US" altLang="zh-CN" baseline="-25000" dirty="0">
                <a:solidFill>
                  <a:srgbClr val="FF9900"/>
                </a:solidFill>
                <a:latin typeface="+mj-lt"/>
                <a:ea typeface="MS PGothic" panose="020B0600070205080204" pitchFamily="34" charset="-128"/>
              </a:rPr>
              <a:t>			</a:t>
            </a:r>
            <a:endParaRPr lang="en-US" altLang="zh-CN" dirty="0">
              <a:solidFill>
                <a:schemeClr val="bg2"/>
              </a:solidFill>
              <a:latin typeface="+mj-lt"/>
              <a:ea typeface="MS PGothic" panose="020B0600070205080204" pitchFamily="34" charset="-128"/>
            </a:endParaRPr>
          </a:p>
          <a:p>
            <a:endParaRPr lang="en-US" altLang="zh-CN" dirty="0">
              <a:latin typeface="+mj-lt"/>
              <a:ea typeface="MS PGothic" panose="020B0600070205080204" pitchFamily="34" charset="-128"/>
            </a:endParaRPr>
          </a:p>
        </p:txBody>
      </p:sp>
      <p:sp>
        <p:nvSpPr>
          <p:cNvPr id="3" name="标题 2"/>
          <p:cNvSpPr>
            <a:spLocks noGrp="1"/>
          </p:cNvSpPr>
          <p:nvPr>
            <p:ph type="title"/>
          </p:nvPr>
        </p:nvSpPr>
        <p:spPr/>
        <p:txBody>
          <a:bodyPr/>
          <a:lstStyle/>
          <a:p>
            <a:r>
              <a:rPr lang="zh-CN" altLang="en-US" dirty="0"/>
              <a:t>数据前推的逻辑</a:t>
            </a:r>
          </a:p>
        </p:txBody>
      </p:sp>
      <p:pic>
        <p:nvPicPr>
          <p:cNvPr id="2" name="图片 1"/>
          <p:cNvPicPr>
            <a:picLocks noChangeAspect="1"/>
          </p:cNvPicPr>
          <p:nvPr/>
        </p:nvPicPr>
        <p:blipFill>
          <a:blip r:embed="rId3"/>
          <a:stretch>
            <a:fillRect/>
          </a:stretch>
        </p:blipFill>
        <p:spPr>
          <a:xfrm>
            <a:off x="1926277" y="4693298"/>
            <a:ext cx="555715" cy="481560"/>
          </a:xfrm>
          <a:prstGeom prst="rect">
            <a:avLst/>
          </a:prstGeom>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4626">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4626">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4626">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Content Placeholder 2"/>
          <p:cNvSpPr>
            <a:spLocks noGrp="1"/>
          </p:cNvSpPr>
          <p:nvPr>
            <p:ph idx="1"/>
          </p:nvPr>
        </p:nvSpPr>
        <p:spPr>
          <a:xfrm>
            <a:off x="457200" y="4798143"/>
            <a:ext cx="8229600" cy="1868129"/>
          </a:xfrm>
        </p:spPr>
        <p:txBody>
          <a:bodyPr/>
          <a:lstStyle/>
          <a:p>
            <a:r>
              <a:rPr lang="zh-CN" altLang="en-US" sz="2800" dirty="0" smtClean="0">
                <a:solidFill>
                  <a:schemeClr val="tx1">
                    <a:lumMod val="95000"/>
                    <a:lumOff val="5000"/>
                  </a:schemeClr>
                </a:solidFill>
              </a:rPr>
              <a:t>数据前推无法消除所有的数据相关造成的流水线冒险；</a:t>
            </a:r>
            <a:endParaRPr lang="en-US" altLang="zh-CN" sz="2800" dirty="0" smtClean="0">
              <a:solidFill>
                <a:schemeClr val="tx1">
                  <a:lumMod val="95000"/>
                  <a:lumOff val="5000"/>
                </a:schemeClr>
              </a:solidFill>
            </a:endParaRPr>
          </a:p>
          <a:p>
            <a:r>
              <a:rPr lang="zh-CN" altLang="en-US" sz="2800" dirty="0" smtClean="0">
                <a:solidFill>
                  <a:srgbClr val="FF0000"/>
                </a:solidFill>
              </a:rPr>
              <a:t>紧</a:t>
            </a:r>
            <a:r>
              <a:rPr lang="zh-CN" altLang="en-US" sz="2800" dirty="0">
                <a:solidFill>
                  <a:srgbClr val="FF0000"/>
                </a:solidFill>
              </a:rPr>
              <a:t>随</a:t>
            </a:r>
            <a:r>
              <a:rPr lang="en-US" altLang="zh-CN" sz="2800" dirty="0">
                <a:solidFill>
                  <a:srgbClr val="FF0000"/>
                </a:solidFill>
              </a:rPr>
              <a:t>LW</a:t>
            </a:r>
            <a:r>
              <a:rPr lang="zh-CN" altLang="en-US" sz="2800" dirty="0">
                <a:solidFill>
                  <a:srgbClr val="FF0000"/>
                </a:solidFill>
              </a:rPr>
              <a:t>指令的真相关</a:t>
            </a:r>
            <a:r>
              <a:rPr lang="zh-CN" altLang="en-US" sz="2800" dirty="0">
                <a:solidFill>
                  <a:schemeClr val="tx1">
                    <a:lumMod val="95000"/>
                    <a:lumOff val="5000"/>
                  </a:schemeClr>
                </a:solidFill>
              </a:rPr>
              <a:t>仍然会导致流水线冒险。因此，需要暂停一个周期。</a:t>
            </a:r>
            <a:endParaRPr lang="en-US" altLang="zh-CN" sz="2800" dirty="0">
              <a:solidFill>
                <a:schemeClr val="tx1">
                  <a:lumMod val="95000"/>
                  <a:lumOff val="5000"/>
                </a:schemeClr>
              </a:solidFill>
            </a:endParaRPr>
          </a:p>
        </p:txBody>
      </p:sp>
      <p:graphicFrame>
        <p:nvGraphicFramePr>
          <p:cNvPr id="6" name="Group 4"/>
          <p:cNvGraphicFramePr>
            <a:graphicFrameLocks noGrp="1"/>
          </p:cNvGraphicFramePr>
          <p:nvPr/>
        </p:nvGraphicFramePr>
        <p:xfrm>
          <a:off x="762000" y="1371600"/>
          <a:ext cx="7772400" cy="3124202"/>
        </p:xfrm>
        <a:graphic>
          <a:graphicData uri="http://schemas.openxmlformats.org/drawingml/2006/table">
            <a:tbl>
              <a:tblPr/>
              <a:tblGrid>
                <a:gridCol w="1111250">
                  <a:extLst>
                    <a:ext uri="{9D8B030D-6E8A-4147-A177-3AD203B41FA5}">
                      <a16:colId xmlns:a16="http://schemas.microsoft.com/office/drawing/2014/main" val="20000"/>
                    </a:ext>
                  </a:extLst>
                </a:gridCol>
                <a:gridCol w="1109663">
                  <a:extLst>
                    <a:ext uri="{9D8B030D-6E8A-4147-A177-3AD203B41FA5}">
                      <a16:colId xmlns:a16="http://schemas.microsoft.com/office/drawing/2014/main" val="20001"/>
                    </a:ext>
                  </a:extLst>
                </a:gridCol>
                <a:gridCol w="1111250">
                  <a:extLst>
                    <a:ext uri="{9D8B030D-6E8A-4147-A177-3AD203B41FA5}">
                      <a16:colId xmlns:a16="http://schemas.microsoft.com/office/drawing/2014/main" val="20002"/>
                    </a:ext>
                  </a:extLst>
                </a:gridCol>
                <a:gridCol w="1108075">
                  <a:extLst>
                    <a:ext uri="{9D8B030D-6E8A-4147-A177-3AD203B41FA5}">
                      <a16:colId xmlns:a16="http://schemas.microsoft.com/office/drawing/2014/main" val="20003"/>
                    </a:ext>
                  </a:extLst>
                </a:gridCol>
                <a:gridCol w="1111250">
                  <a:extLst>
                    <a:ext uri="{9D8B030D-6E8A-4147-A177-3AD203B41FA5}">
                      <a16:colId xmlns:a16="http://schemas.microsoft.com/office/drawing/2014/main" val="20004"/>
                    </a:ext>
                  </a:extLst>
                </a:gridCol>
                <a:gridCol w="1109662">
                  <a:extLst>
                    <a:ext uri="{9D8B030D-6E8A-4147-A177-3AD203B41FA5}">
                      <a16:colId xmlns:a16="http://schemas.microsoft.com/office/drawing/2014/main" val="20005"/>
                    </a:ext>
                  </a:extLst>
                </a:gridCol>
                <a:gridCol w="1111250">
                  <a:extLst>
                    <a:ext uri="{9D8B030D-6E8A-4147-A177-3AD203B41FA5}">
                      <a16:colId xmlns:a16="http://schemas.microsoft.com/office/drawing/2014/main" val="20006"/>
                    </a:ext>
                  </a:extLst>
                </a:gridCol>
              </a:tblGrid>
              <a:tr h="534988">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endParaRPr kumimoji="0" lang="zh-CN" altLang="zh-CN" sz="2000" b="0" i="0" u="none" strike="noStrike" cap="none" normalizeH="0" baseline="0" dirty="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r>
                        <a:rPr kumimoji="0" lang="en-US" altLang="zh-CN" sz="2000" b="0" i="0" u="none" strike="noStrike" cap="none" normalizeH="0" baseline="0">
                          <a:ln>
                            <a:noFill/>
                          </a:ln>
                          <a:solidFill>
                            <a:schemeClr val="tx1"/>
                          </a:solidFill>
                          <a:effectLst/>
                          <a:latin typeface="Calibri" panose="020F0502020204030204" charset="0"/>
                          <a:ea typeface="MS PGothic" panose="020B0600070205080204" pitchFamily="34" charset="-128"/>
                        </a:rPr>
                        <a:t>R/I-Type</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r>
                        <a:rPr kumimoji="0" lang="en-US" altLang="zh-CN" sz="2000" b="0" i="0" u="none" strike="noStrike" cap="none" normalizeH="0" baseline="0">
                          <a:ln>
                            <a:noFill/>
                          </a:ln>
                          <a:solidFill>
                            <a:schemeClr val="tx1"/>
                          </a:solidFill>
                          <a:effectLst/>
                          <a:latin typeface="Calibri" panose="020F0502020204030204" charset="0"/>
                          <a:ea typeface="MS PGothic" panose="020B0600070205080204" pitchFamily="34" charset="-128"/>
                        </a:rPr>
                        <a:t>LW</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r>
                        <a:rPr kumimoji="0" lang="en-US" altLang="zh-CN" sz="2000" b="0" i="0" u="none" strike="noStrike" cap="none" normalizeH="0" baseline="0">
                          <a:ln>
                            <a:noFill/>
                          </a:ln>
                          <a:solidFill>
                            <a:schemeClr val="tx1"/>
                          </a:solidFill>
                          <a:effectLst/>
                          <a:latin typeface="Calibri" panose="020F0502020204030204" charset="0"/>
                          <a:ea typeface="MS PGothic" panose="020B0600070205080204" pitchFamily="34" charset="-128"/>
                        </a:rPr>
                        <a:t>SW</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r>
                        <a:rPr kumimoji="0" lang="en-US" altLang="zh-CN" sz="2000" b="0" i="0" u="none" strike="noStrike" cap="none" normalizeH="0" baseline="0">
                          <a:ln>
                            <a:noFill/>
                          </a:ln>
                          <a:solidFill>
                            <a:schemeClr val="tx1"/>
                          </a:solidFill>
                          <a:effectLst/>
                          <a:latin typeface="Calibri" panose="020F0502020204030204" charset="0"/>
                          <a:ea typeface="MS PGothic" panose="020B0600070205080204" pitchFamily="34" charset="-128"/>
                        </a:rPr>
                        <a:t>Br</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r>
                        <a:rPr kumimoji="0" lang="en-US" altLang="zh-CN" sz="2000" b="0" i="0" u="none" strike="noStrike" cap="none" normalizeH="0" baseline="0">
                          <a:ln>
                            <a:noFill/>
                          </a:ln>
                          <a:solidFill>
                            <a:schemeClr val="tx1"/>
                          </a:solidFill>
                          <a:effectLst/>
                          <a:latin typeface="Calibri" panose="020F0502020204030204" charset="0"/>
                          <a:ea typeface="MS PGothic" panose="020B0600070205080204" pitchFamily="34" charset="-128"/>
                        </a:rPr>
                        <a:t>J</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r>
                        <a:rPr kumimoji="0" lang="en-US" altLang="zh-CN" sz="2000" b="0" i="0" u="none" strike="noStrike" cap="none" normalizeH="0" baseline="0">
                          <a:ln>
                            <a:noFill/>
                          </a:ln>
                          <a:solidFill>
                            <a:schemeClr val="tx1"/>
                          </a:solidFill>
                          <a:effectLst/>
                          <a:latin typeface="Calibri" panose="020F0502020204030204" charset="0"/>
                          <a:ea typeface="MS PGothic" panose="020B0600070205080204" pitchFamily="34" charset="-128"/>
                        </a:rPr>
                        <a:t>Jr</a:t>
                      </a:r>
                    </a:p>
                  </a:txBody>
                  <a:tcPr marL="0" marR="0" marT="0" marB="0"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10000"/>
                  </a:ext>
                </a:extLst>
              </a:tr>
              <a:tr h="517525">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r>
                        <a:rPr kumimoji="0" lang="en-US" altLang="zh-CN" sz="2000" b="0" i="0" u="none" strike="noStrike" cap="none" normalizeH="0" baseline="0">
                          <a:ln>
                            <a:noFill/>
                          </a:ln>
                          <a:solidFill>
                            <a:schemeClr val="tx1"/>
                          </a:solidFill>
                          <a:effectLst/>
                          <a:latin typeface="Calibri" panose="020F0502020204030204" charset="0"/>
                          <a:ea typeface="MS PGothic" panose="020B0600070205080204" pitchFamily="34" charset="-128"/>
                        </a:rPr>
                        <a:t>IF</a:t>
                      </a:r>
                    </a:p>
                  </a:txBody>
                  <a:tcPr marL="0" marR="0" marT="0" marB="0"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7525">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r>
                        <a:rPr kumimoji="0" lang="en-US" altLang="zh-CN" sz="2000" b="0" i="0" u="none" strike="noStrike" cap="none" normalizeH="0" baseline="0">
                          <a:ln>
                            <a:noFill/>
                          </a:ln>
                          <a:solidFill>
                            <a:schemeClr val="tx1"/>
                          </a:solidFill>
                          <a:effectLst/>
                          <a:latin typeface="Calibri" panose="020F0502020204030204" charset="0"/>
                          <a:ea typeface="MS PGothic" panose="020B0600070205080204" pitchFamily="34" charset="-128"/>
                        </a:rPr>
                        <a:t>ID</a:t>
                      </a:r>
                    </a:p>
                  </a:txBody>
                  <a:tcPr marL="0" marR="0" marT="0" marB="0"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r>
                        <a:rPr kumimoji="0" lang="en-US" altLang="zh-CN" sz="2000" b="0" i="0" u="none" strike="noStrike" cap="none" normalizeH="0" baseline="0">
                          <a:ln>
                            <a:noFill/>
                          </a:ln>
                          <a:solidFill>
                            <a:schemeClr val="accent1"/>
                          </a:solidFill>
                          <a:effectLst/>
                          <a:latin typeface="Calibri" panose="020F0502020204030204" charset="0"/>
                          <a:ea typeface="MS PGothic" panose="020B0600070205080204" pitchFamily="34" charset="-128"/>
                        </a:rPr>
                        <a:t>use</a:t>
                      </a:r>
                    </a:p>
                  </a:txBody>
                  <a:tcPr marL="0" marR="0" marT="0" marB="0"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9113">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r>
                        <a:rPr kumimoji="0" lang="en-US" altLang="zh-CN" sz="2000" b="0" i="0" u="none" strike="noStrike" cap="none" normalizeH="0" baseline="0">
                          <a:ln>
                            <a:noFill/>
                          </a:ln>
                          <a:solidFill>
                            <a:schemeClr val="tx1"/>
                          </a:solidFill>
                          <a:effectLst/>
                          <a:latin typeface="Calibri" panose="020F0502020204030204" charset="0"/>
                          <a:ea typeface="MS PGothic" panose="020B0600070205080204" pitchFamily="34" charset="-128"/>
                        </a:rPr>
                        <a:t>EX</a:t>
                      </a:r>
                    </a:p>
                  </a:txBody>
                  <a:tcPr marL="0" marR="0" marT="0" marB="0"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0" fontAlgn="base" latinLnBrk="0" hangingPunct="0">
                        <a:lnSpc>
                          <a:spcPct val="80000"/>
                        </a:lnSpc>
                        <a:spcBef>
                          <a:spcPct val="0"/>
                        </a:spcBef>
                        <a:spcAft>
                          <a:spcPct val="0"/>
                        </a:spcAft>
                        <a:buClr>
                          <a:schemeClr val="accent2"/>
                        </a:buClr>
                        <a:buSzPct val="70000"/>
                        <a:buFont typeface="Wingdings" panose="05000000000000000000" pitchFamily="2" charset="2"/>
                        <a:buNone/>
                      </a:pPr>
                      <a:r>
                        <a:rPr kumimoji="0" lang="en-US" altLang="zh-CN" sz="2000" b="0" i="0" u="none" strike="noStrike" cap="none" normalizeH="0" baseline="0">
                          <a:ln>
                            <a:noFill/>
                          </a:ln>
                          <a:solidFill>
                            <a:schemeClr val="accent1"/>
                          </a:solidFill>
                          <a:effectLst/>
                          <a:latin typeface="Calibri" panose="020F0502020204030204" charset="0"/>
                          <a:ea typeface="MS PGothic" panose="020B0600070205080204" pitchFamily="34" charset="-128"/>
                        </a:rPr>
                        <a:t>use</a:t>
                      </a:r>
                    </a:p>
                    <a:p>
                      <a:pPr marL="0" marR="0" lvl="0" indent="0" algn="ctr" defTabSz="914400" rtl="0" eaLnBrk="0" fontAlgn="base" latinLnBrk="0" hangingPunct="0">
                        <a:lnSpc>
                          <a:spcPct val="80000"/>
                        </a:lnSpc>
                        <a:spcBef>
                          <a:spcPct val="0"/>
                        </a:spcBef>
                        <a:spcAft>
                          <a:spcPct val="0"/>
                        </a:spcAft>
                        <a:buClr>
                          <a:schemeClr val="accent2"/>
                        </a:buClr>
                        <a:buSzPct val="70000"/>
                        <a:buFont typeface="Wingdings" panose="05000000000000000000" pitchFamily="2" charset="2"/>
                        <a:buNone/>
                      </a:pPr>
                      <a:r>
                        <a:rPr kumimoji="0" lang="en-US" altLang="zh-CN" sz="2000" b="0" i="0" u="none" strike="noStrike" cap="none" normalizeH="0" baseline="0">
                          <a:ln>
                            <a:noFill/>
                          </a:ln>
                          <a:solidFill>
                            <a:schemeClr val="accent2"/>
                          </a:solidFill>
                          <a:effectLst/>
                          <a:latin typeface="Calibri" panose="020F0502020204030204" charset="0"/>
                          <a:ea typeface="MS PGothic" panose="020B0600070205080204" pitchFamily="34" charset="-128"/>
                        </a:rPr>
                        <a:t>produce</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r>
                        <a:rPr kumimoji="0" lang="en-US" altLang="zh-CN" sz="2000" b="0" i="0" u="none" strike="noStrike" cap="none" normalizeH="0" baseline="0">
                          <a:ln>
                            <a:noFill/>
                          </a:ln>
                          <a:solidFill>
                            <a:schemeClr val="accent1"/>
                          </a:solidFill>
                          <a:effectLst/>
                          <a:latin typeface="Calibri" panose="020F0502020204030204" charset="0"/>
                          <a:ea typeface="MS PGothic" panose="020B0600070205080204" pitchFamily="34" charset="-128"/>
                        </a:rPr>
                        <a:t>use</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r>
                        <a:rPr kumimoji="0" lang="en-US" altLang="zh-CN" sz="2000" b="0" i="0" u="none" strike="noStrike" cap="none" normalizeH="0" baseline="0">
                          <a:ln>
                            <a:noFill/>
                          </a:ln>
                          <a:solidFill>
                            <a:schemeClr val="accent1"/>
                          </a:solidFill>
                          <a:effectLst/>
                          <a:latin typeface="Calibri" panose="020F0502020204030204" charset="0"/>
                          <a:ea typeface="MS PGothic" panose="020B0600070205080204" pitchFamily="34" charset="-128"/>
                        </a:rPr>
                        <a:t>use</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r>
                        <a:rPr kumimoji="0" lang="en-US" altLang="zh-CN" sz="2000" b="0" i="0" u="none" strike="noStrike" cap="none" normalizeH="0" baseline="0">
                          <a:ln>
                            <a:noFill/>
                          </a:ln>
                          <a:solidFill>
                            <a:schemeClr val="accent1"/>
                          </a:solidFill>
                          <a:effectLst/>
                          <a:latin typeface="Calibri" panose="020F0502020204030204" charset="0"/>
                          <a:ea typeface="MS PGothic" panose="020B0600070205080204" pitchFamily="34" charset="-128"/>
                        </a:rPr>
                        <a:t>use</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5938">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r>
                        <a:rPr kumimoji="0" lang="en-US" altLang="zh-CN" sz="2000" b="0" i="0" u="none" strike="noStrike" cap="none" normalizeH="0" baseline="0">
                          <a:ln>
                            <a:noFill/>
                          </a:ln>
                          <a:solidFill>
                            <a:schemeClr val="tx1"/>
                          </a:solidFill>
                          <a:effectLst/>
                          <a:latin typeface="Calibri" panose="020F0502020204030204" charset="0"/>
                          <a:ea typeface="MS PGothic" panose="020B0600070205080204" pitchFamily="34" charset="-128"/>
                        </a:rPr>
                        <a:t>MEM</a:t>
                      </a:r>
                    </a:p>
                  </a:txBody>
                  <a:tcPr marL="0" marR="0" marT="0" marB="0"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r>
                        <a:rPr kumimoji="0" lang="en-US" altLang="zh-CN" sz="2000" b="0" i="0" u="none" strike="noStrike" cap="none" normalizeH="0" baseline="0">
                          <a:ln>
                            <a:noFill/>
                          </a:ln>
                          <a:solidFill>
                            <a:schemeClr val="accent2"/>
                          </a:solidFill>
                          <a:effectLst/>
                          <a:latin typeface="Calibri" panose="020F0502020204030204" charset="0"/>
                          <a:ea typeface="MS PGothic" panose="020B0600070205080204" pitchFamily="34" charset="-128"/>
                        </a:rPr>
                        <a:t>produce</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r>
                        <a:rPr kumimoji="0" lang="en-US" altLang="zh-CN" sz="2000" b="0" i="0" u="none" strike="noStrike" cap="none" normalizeH="0" baseline="0" dirty="0">
                          <a:ln>
                            <a:noFill/>
                          </a:ln>
                          <a:solidFill>
                            <a:schemeClr val="bg1">
                              <a:lumMod val="50000"/>
                            </a:schemeClr>
                          </a:solidFill>
                          <a:effectLst/>
                          <a:latin typeface="Calibri" panose="020F0502020204030204" charset="0"/>
                          <a:ea typeface="MS PGothic" panose="020B0600070205080204" pitchFamily="34" charset="-128"/>
                        </a:rPr>
                        <a:t>(use)</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9113">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r>
                        <a:rPr kumimoji="0" lang="en-US" altLang="zh-CN" sz="2000" b="0" i="0" u="none" strike="noStrike" cap="none" normalizeH="0" baseline="0">
                          <a:ln>
                            <a:noFill/>
                          </a:ln>
                          <a:solidFill>
                            <a:schemeClr val="tx1"/>
                          </a:solidFill>
                          <a:effectLst/>
                          <a:latin typeface="Calibri" panose="020F0502020204030204" charset="0"/>
                          <a:ea typeface="MS PGothic" panose="020B0600070205080204" pitchFamily="34" charset="-128"/>
                        </a:rPr>
                        <a:t>WB</a:t>
                      </a:r>
                    </a:p>
                  </a:txBody>
                  <a:tcPr marL="0" marR="0" marT="0" marB="0"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 name="标题 2"/>
          <p:cNvSpPr>
            <a:spLocks noGrp="1"/>
          </p:cNvSpPr>
          <p:nvPr>
            <p:ph type="title"/>
          </p:nvPr>
        </p:nvSpPr>
        <p:spPr/>
        <p:txBody>
          <a:bodyPr/>
          <a:lstStyle/>
          <a:p>
            <a:r>
              <a:rPr lang="zh-CN" altLang="en-US" dirty="0"/>
              <a:t>数据前推后的冲突分析</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0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Content Placeholder 2"/>
          <p:cNvSpPr>
            <a:spLocks noGrp="1"/>
          </p:cNvSpPr>
          <p:nvPr>
            <p:ph idx="1"/>
          </p:nvPr>
        </p:nvSpPr>
        <p:spPr>
          <a:xfrm>
            <a:off x="457200" y="1055021"/>
            <a:ext cx="8229600" cy="685800"/>
          </a:xfrm>
        </p:spPr>
        <p:txBody>
          <a:bodyPr/>
          <a:lstStyle/>
          <a:p>
            <a:r>
              <a:rPr lang="en-US" altLang="zh-CN" dirty="0">
                <a:latin typeface="Calibri" panose="020F0502020204030204" charset="0"/>
                <a:ea typeface="MS PGothic" panose="020B0600070205080204" pitchFamily="34" charset="-128"/>
              </a:rPr>
              <a:t>for (j=i-1; j&gt;=0 &amp;&amp; v[j] &gt; v[j+1]; j-=1) { ...... }</a:t>
            </a:r>
          </a:p>
        </p:txBody>
      </p:sp>
      <p:sp>
        <p:nvSpPr>
          <p:cNvPr id="22533" name="Rectangle 3"/>
          <p:cNvSpPr txBox="1">
            <a:spLocks noChangeArrowheads="1"/>
          </p:cNvSpPr>
          <p:nvPr/>
        </p:nvSpPr>
        <p:spPr bwMode="auto">
          <a:xfrm>
            <a:off x="1752600" y="1219200"/>
            <a:ext cx="55245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lvl="1">
              <a:buClr>
                <a:srgbClr val="000000"/>
              </a:buClr>
              <a:buSzPct val="100000"/>
            </a:pPr>
            <a:endParaRPr lang="en-US" altLang="zh-CN" sz="2400" dirty="0">
              <a:solidFill>
                <a:srgbClr val="000000"/>
              </a:solidFill>
              <a:latin typeface="Calibri" panose="020F0502020204030204" charset="0"/>
            </a:endParaRPr>
          </a:p>
          <a:p>
            <a:pPr lvl="1">
              <a:buClr>
                <a:srgbClr val="000000"/>
              </a:buClr>
              <a:buSzPct val="100000"/>
            </a:pPr>
            <a:r>
              <a:rPr lang="en-US" altLang="zh-CN" sz="2400" dirty="0">
                <a:solidFill>
                  <a:srgbClr val="000000"/>
                </a:solidFill>
                <a:latin typeface="Calibri" panose="020F0502020204030204" charset="0"/>
              </a:rPr>
              <a:t>			</a:t>
            </a:r>
            <a:r>
              <a:rPr lang="en-US" altLang="zh-CN" sz="2400" dirty="0" err="1">
                <a:solidFill>
                  <a:srgbClr val="000000"/>
                </a:solidFill>
                <a:latin typeface="Calibri" panose="020F0502020204030204" charset="0"/>
              </a:rPr>
              <a:t>addi</a:t>
            </a:r>
            <a:r>
              <a:rPr lang="en-US" altLang="zh-CN" sz="2400" dirty="0">
                <a:solidFill>
                  <a:srgbClr val="000000"/>
                </a:solidFill>
                <a:latin typeface="Calibri" panose="020F0502020204030204" charset="0"/>
              </a:rPr>
              <a:t> 	$s1, $s0, -1</a:t>
            </a:r>
          </a:p>
          <a:p>
            <a:pPr lvl="1">
              <a:buClr>
                <a:srgbClr val="000000"/>
              </a:buClr>
              <a:buSzPct val="100000"/>
            </a:pPr>
            <a:r>
              <a:rPr lang="en-US" altLang="zh-CN" sz="2400" dirty="0">
                <a:solidFill>
                  <a:srgbClr val="000000"/>
                </a:solidFill>
                <a:latin typeface="Calibri" panose="020F0502020204030204" charset="0"/>
              </a:rPr>
              <a:t>for2tst:	</a:t>
            </a:r>
            <a:r>
              <a:rPr lang="en-US" altLang="zh-CN" sz="2400" dirty="0" err="1">
                <a:solidFill>
                  <a:srgbClr val="000000"/>
                </a:solidFill>
                <a:latin typeface="Calibri" panose="020F0502020204030204" charset="0"/>
              </a:rPr>
              <a:t>slti</a:t>
            </a:r>
            <a:r>
              <a:rPr lang="en-US" altLang="zh-CN" sz="2400" dirty="0">
                <a:solidFill>
                  <a:srgbClr val="000000"/>
                </a:solidFill>
                <a:latin typeface="Calibri" panose="020F0502020204030204" charset="0"/>
              </a:rPr>
              <a:t> 	$t0, $s1, 0</a:t>
            </a:r>
          </a:p>
          <a:p>
            <a:pPr lvl="1">
              <a:buClr>
                <a:srgbClr val="000000"/>
              </a:buClr>
              <a:buSzPct val="100000"/>
            </a:pPr>
            <a:r>
              <a:rPr lang="en-US" altLang="zh-CN" sz="2400" dirty="0">
                <a:solidFill>
                  <a:srgbClr val="000000"/>
                </a:solidFill>
                <a:latin typeface="Calibri" panose="020F0502020204030204" charset="0"/>
              </a:rPr>
              <a:t>			</a:t>
            </a:r>
            <a:r>
              <a:rPr lang="en-US" altLang="zh-CN" sz="2400" dirty="0" err="1">
                <a:solidFill>
                  <a:srgbClr val="000000"/>
                </a:solidFill>
                <a:latin typeface="Calibri" panose="020F0502020204030204" charset="0"/>
              </a:rPr>
              <a:t>bne</a:t>
            </a:r>
            <a:r>
              <a:rPr lang="en-US" altLang="zh-CN" sz="2400" dirty="0">
                <a:solidFill>
                  <a:srgbClr val="000000"/>
                </a:solidFill>
                <a:latin typeface="Calibri" panose="020F0502020204030204" charset="0"/>
              </a:rPr>
              <a:t> 	$t0, $zero, exit2</a:t>
            </a:r>
          </a:p>
          <a:p>
            <a:pPr lvl="1">
              <a:buClr>
                <a:srgbClr val="000000"/>
              </a:buClr>
              <a:buSzPct val="100000"/>
            </a:pPr>
            <a:r>
              <a:rPr lang="en-US" altLang="zh-CN" sz="2400" dirty="0">
                <a:solidFill>
                  <a:srgbClr val="000000"/>
                </a:solidFill>
                <a:latin typeface="Calibri" panose="020F0502020204030204" charset="0"/>
              </a:rPr>
              <a:t>			</a:t>
            </a:r>
            <a:r>
              <a:rPr lang="en-US" altLang="zh-CN" sz="2400" dirty="0" err="1">
                <a:solidFill>
                  <a:srgbClr val="000000"/>
                </a:solidFill>
                <a:latin typeface="Calibri" panose="020F0502020204030204" charset="0"/>
              </a:rPr>
              <a:t>sll</a:t>
            </a:r>
            <a:r>
              <a:rPr lang="en-US" altLang="zh-CN" sz="2400" dirty="0">
                <a:solidFill>
                  <a:srgbClr val="000000"/>
                </a:solidFill>
                <a:latin typeface="Calibri" panose="020F0502020204030204" charset="0"/>
              </a:rPr>
              <a:t>	$t1, $s1, 2</a:t>
            </a:r>
          </a:p>
          <a:p>
            <a:pPr lvl="1">
              <a:buClr>
                <a:srgbClr val="000000"/>
              </a:buClr>
              <a:buSzPct val="100000"/>
            </a:pPr>
            <a:r>
              <a:rPr lang="en-US" altLang="zh-CN" sz="2400" dirty="0">
                <a:solidFill>
                  <a:srgbClr val="000000"/>
                </a:solidFill>
                <a:latin typeface="Calibri" panose="020F0502020204030204" charset="0"/>
              </a:rPr>
              <a:t>			add 	$t2, $a0, $t1</a:t>
            </a:r>
          </a:p>
          <a:p>
            <a:pPr lvl="1">
              <a:buClr>
                <a:srgbClr val="000000"/>
              </a:buClr>
              <a:buSzPct val="100000"/>
            </a:pPr>
            <a:r>
              <a:rPr lang="en-US" altLang="zh-CN" sz="2400" dirty="0">
                <a:solidFill>
                  <a:srgbClr val="000000"/>
                </a:solidFill>
                <a:latin typeface="Calibri" panose="020F0502020204030204" charset="0"/>
              </a:rPr>
              <a:t>			</a:t>
            </a:r>
            <a:r>
              <a:rPr lang="en-US" altLang="zh-CN" sz="2400" dirty="0" err="1">
                <a:solidFill>
                  <a:srgbClr val="000000"/>
                </a:solidFill>
                <a:latin typeface="Calibri" panose="020F0502020204030204" charset="0"/>
              </a:rPr>
              <a:t>lw</a:t>
            </a:r>
            <a:r>
              <a:rPr lang="en-US" altLang="zh-CN" sz="2400" dirty="0">
                <a:solidFill>
                  <a:srgbClr val="000000"/>
                </a:solidFill>
                <a:latin typeface="Calibri" panose="020F0502020204030204" charset="0"/>
              </a:rPr>
              <a:t> 	$t3, 0($t2)</a:t>
            </a:r>
          </a:p>
          <a:p>
            <a:pPr lvl="1">
              <a:buClr>
                <a:srgbClr val="000000"/>
              </a:buClr>
              <a:buSzPct val="100000"/>
            </a:pPr>
            <a:r>
              <a:rPr lang="en-US" altLang="zh-CN" sz="2400" dirty="0">
                <a:solidFill>
                  <a:srgbClr val="000000"/>
                </a:solidFill>
                <a:latin typeface="Calibri" panose="020F0502020204030204" charset="0"/>
              </a:rPr>
              <a:t>			</a:t>
            </a:r>
            <a:r>
              <a:rPr lang="en-US" altLang="zh-CN" sz="2400" dirty="0" err="1">
                <a:solidFill>
                  <a:srgbClr val="000000"/>
                </a:solidFill>
                <a:latin typeface="Calibri" panose="020F0502020204030204" charset="0"/>
              </a:rPr>
              <a:t>lw</a:t>
            </a:r>
            <a:r>
              <a:rPr lang="en-US" altLang="zh-CN" sz="2400" dirty="0">
                <a:solidFill>
                  <a:srgbClr val="000000"/>
                </a:solidFill>
                <a:latin typeface="Calibri" panose="020F0502020204030204" charset="0"/>
              </a:rPr>
              <a:t>	$t4, 4($t2)</a:t>
            </a:r>
          </a:p>
          <a:p>
            <a:pPr lvl="1">
              <a:buClr>
                <a:srgbClr val="000000"/>
              </a:buClr>
              <a:buSzPct val="100000"/>
            </a:pPr>
            <a:r>
              <a:rPr lang="en-US" altLang="zh-CN" sz="2400" dirty="0">
                <a:solidFill>
                  <a:srgbClr val="000000"/>
                </a:solidFill>
                <a:latin typeface="Calibri" panose="020F0502020204030204" charset="0"/>
              </a:rPr>
              <a:t>			</a:t>
            </a:r>
            <a:r>
              <a:rPr lang="en-US" altLang="zh-CN" sz="2400" dirty="0" err="1">
                <a:solidFill>
                  <a:srgbClr val="000000"/>
                </a:solidFill>
                <a:latin typeface="Calibri" panose="020F0502020204030204" charset="0"/>
              </a:rPr>
              <a:t>slt</a:t>
            </a:r>
            <a:r>
              <a:rPr lang="en-US" altLang="zh-CN" sz="2400" dirty="0">
                <a:solidFill>
                  <a:srgbClr val="000000"/>
                </a:solidFill>
                <a:latin typeface="Calibri" panose="020F0502020204030204" charset="0"/>
              </a:rPr>
              <a:t> 	$t0, $t4, $t3</a:t>
            </a:r>
          </a:p>
          <a:p>
            <a:pPr lvl="1">
              <a:buClr>
                <a:srgbClr val="000000"/>
              </a:buClr>
              <a:buSzPct val="100000"/>
            </a:pPr>
            <a:r>
              <a:rPr lang="en-US" altLang="zh-CN" sz="2400" dirty="0">
                <a:solidFill>
                  <a:srgbClr val="000000"/>
                </a:solidFill>
                <a:latin typeface="Calibri" panose="020F0502020204030204" charset="0"/>
              </a:rPr>
              <a:t>			</a:t>
            </a:r>
            <a:r>
              <a:rPr lang="en-US" altLang="zh-CN" sz="2400" dirty="0" err="1">
                <a:solidFill>
                  <a:srgbClr val="000000"/>
                </a:solidFill>
                <a:latin typeface="Calibri" panose="020F0502020204030204" charset="0"/>
              </a:rPr>
              <a:t>beq</a:t>
            </a:r>
            <a:r>
              <a:rPr lang="en-US" altLang="zh-CN" sz="2400" dirty="0">
                <a:solidFill>
                  <a:srgbClr val="000000"/>
                </a:solidFill>
                <a:latin typeface="Calibri" panose="020F0502020204030204" charset="0"/>
              </a:rPr>
              <a:t>	$t0, $zero, exit2</a:t>
            </a:r>
          </a:p>
          <a:p>
            <a:pPr lvl="1">
              <a:buClr>
                <a:srgbClr val="000000"/>
              </a:buClr>
              <a:buSzPct val="100000"/>
            </a:pPr>
            <a:r>
              <a:rPr lang="en-US" altLang="zh-CN" sz="2400" dirty="0">
                <a:solidFill>
                  <a:srgbClr val="000000"/>
                </a:solidFill>
                <a:latin typeface="Calibri" panose="020F0502020204030204" charset="0"/>
              </a:rPr>
              <a:t>			.........</a:t>
            </a:r>
          </a:p>
          <a:p>
            <a:pPr lvl="1">
              <a:buClr>
                <a:srgbClr val="000000"/>
              </a:buClr>
              <a:buSzPct val="100000"/>
            </a:pPr>
            <a:r>
              <a:rPr lang="en-US" altLang="zh-CN" sz="2400" dirty="0">
                <a:solidFill>
                  <a:srgbClr val="000000"/>
                </a:solidFill>
                <a:latin typeface="Calibri" panose="020F0502020204030204" charset="0"/>
              </a:rPr>
              <a:t>			</a:t>
            </a:r>
            <a:r>
              <a:rPr lang="en-US" altLang="zh-CN" sz="2400" dirty="0" err="1">
                <a:solidFill>
                  <a:srgbClr val="000000"/>
                </a:solidFill>
                <a:latin typeface="Calibri" panose="020F0502020204030204" charset="0"/>
              </a:rPr>
              <a:t>addi</a:t>
            </a:r>
            <a:r>
              <a:rPr lang="en-US" altLang="zh-CN" sz="2400" dirty="0">
                <a:solidFill>
                  <a:srgbClr val="000000"/>
                </a:solidFill>
                <a:latin typeface="Calibri" panose="020F0502020204030204" charset="0"/>
              </a:rPr>
              <a:t>	$s1, $s1, -1</a:t>
            </a:r>
          </a:p>
          <a:p>
            <a:pPr lvl="1">
              <a:buClr>
                <a:srgbClr val="000000"/>
              </a:buClr>
              <a:buSzPct val="100000"/>
            </a:pPr>
            <a:r>
              <a:rPr lang="en-US" altLang="zh-CN" sz="2400" dirty="0">
                <a:solidFill>
                  <a:srgbClr val="000000"/>
                </a:solidFill>
                <a:latin typeface="Calibri" panose="020F0502020204030204" charset="0"/>
              </a:rPr>
              <a:t>			j	for2tst</a:t>
            </a:r>
          </a:p>
          <a:p>
            <a:pPr lvl="1">
              <a:buClr>
                <a:srgbClr val="000000"/>
              </a:buClr>
              <a:buSzPct val="100000"/>
            </a:pPr>
            <a:r>
              <a:rPr lang="en-US" altLang="zh-CN" sz="2400" dirty="0">
                <a:solidFill>
                  <a:srgbClr val="000000"/>
                </a:solidFill>
                <a:latin typeface="Calibri" panose="020F0502020204030204" charset="0"/>
              </a:rPr>
              <a:t>exit2:</a:t>
            </a:r>
          </a:p>
        </p:txBody>
      </p:sp>
      <p:grpSp>
        <p:nvGrpSpPr>
          <p:cNvPr id="22534" name="Group 4"/>
          <p:cNvGrpSpPr/>
          <p:nvPr/>
        </p:nvGrpSpPr>
        <p:grpSpPr bwMode="auto">
          <a:xfrm>
            <a:off x="5715000" y="1639888"/>
            <a:ext cx="2657475" cy="3121025"/>
            <a:chOff x="3600" y="1129"/>
            <a:chExt cx="1674" cy="1966"/>
          </a:xfrm>
        </p:grpSpPr>
        <p:sp>
          <p:nvSpPr>
            <p:cNvPr id="22535" name="Text Box 5"/>
            <p:cNvSpPr txBox="1">
              <a:spLocks noChangeArrowheads="1"/>
            </p:cNvSpPr>
            <p:nvPr/>
          </p:nvSpPr>
          <p:spPr bwMode="auto">
            <a:xfrm>
              <a:off x="4911" y="1200"/>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2400">
                <a:solidFill>
                  <a:srgbClr val="000000"/>
                </a:solidFill>
              </a:endParaRPr>
            </a:p>
          </p:txBody>
        </p:sp>
        <p:sp>
          <p:nvSpPr>
            <p:cNvPr id="48" name="Text Box 6"/>
            <p:cNvSpPr txBox="1">
              <a:spLocks noChangeArrowheads="1"/>
            </p:cNvSpPr>
            <p:nvPr/>
          </p:nvSpPr>
          <p:spPr bwMode="auto">
            <a:xfrm>
              <a:off x="4560" y="1129"/>
              <a:ext cx="71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i="1">
                  <a:solidFill>
                    <a:schemeClr val="accent1"/>
                  </a:solidFill>
                  <a:latin typeface="Comic Sans MS" panose="030F0702030302020204" charset="0"/>
                  <a:ea typeface="MS PGothic" panose="020B0600070205080204" pitchFamily="34" charset="-128"/>
                </a:defRPr>
              </a:lvl1pPr>
              <a:lvl2pPr marL="742950" indent="-285750">
                <a:defRPr sz="2400" i="1">
                  <a:solidFill>
                    <a:schemeClr val="accent1"/>
                  </a:solidFill>
                  <a:latin typeface="Comic Sans MS" panose="030F0702030302020204" charset="0"/>
                  <a:ea typeface="MS PGothic" panose="020B0600070205080204" pitchFamily="34" charset="-128"/>
                </a:defRPr>
              </a:lvl2pPr>
              <a:lvl3pPr marL="1143000" indent="-228600">
                <a:defRPr sz="2400" i="1">
                  <a:solidFill>
                    <a:schemeClr val="accent1"/>
                  </a:solidFill>
                  <a:latin typeface="Comic Sans MS" panose="030F0702030302020204" charset="0"/>
                  <a:ea typeface="MS PGothic" panose="020B0600070205080204" pitchFamily="34" charset="-128"/>
                </a:defRPr>
              </a:lvl3pPr>
              <a:lvl4pPr marL="1600200" indent="-228600">
                <a:defRPr sz="2400" i="1">
                  <a:solidFill>
                    <a:schemeClr val="accent1"/>
                  </a:solidFill>
                  <a:latin typeface="Comic Sans MS" panose="030F0702030302020204" charset="0"/>
                  <a:ea typeface="MS PGothic" panose="020B0600070205080204" pitchFamily="34" charset="-128"/>
                </a:defRPr>
              </a:lvl4pPr>
              <a:lvl5pPr marL="2057400" indent="-228600">
                <a:defRPr sz="2400" i="1">
                  <a:solidFill>
                    <a:schemeClr val="accent1"/>
                  </a:solidFill>
                  <a:latin typeface="Comic Sans MS" panose="030F0702030302020204" charset="0"/>
                  <a:ea typeface="MS PGothic" panose="020B0600070205080204" pitchFamily="34" charset="-128"/>
                </a:defRPr>
              </a:lvl5pPr>
              <a:lvl6pPr marL="25146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6pPr>
              <a:lvl7pPr marL="29718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7pPr>
              <a:lvl8pPr marL="34290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8pPr>
              <a:lvl9pPr marL="38862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9pPr>
            </a:lstStyle>
            <a:p>
              <a:pPr fontAlgn="auto">
                <a:spcBef>
                  <a:spcPts val="0"/>
                </a:spcBef>
                <a:spcAft>
                  <a:spcPts val="0"/>
                </a:spcAft>
                <a:defRPr/>
              </a:pPr>
              <a:r>
                <a:rPr lang="en-US" i="0" kern="0">
                  <a:solidFill>
                    <a:srgbClr val="FC0128"/>
                  </a:solidFill>
                  <a:latin typeface="Arial" panose="020B0604020202020204" pitchFamily="34" charset="0"/>
                  <a:cs typeface="MS PGothic" panose="020B0600070205080204" pitchFamily="34" charset="-128"/>
                </a:rPr>
                <a:t>3 stalls</a:t>
              </a:r>
            </a:p>
          </p:txBody>
        </p:sp>
        <p:sp>
          <p:nvSpPr>
            <p:cNvPr id="49" name="Freeform 7"/>
            <p:cNvSpPr/>
            <p:nvPr/>
          </p:nvSpPr>
          <p:spPr bwMode="auto">
            <a:xfrm>
              <a:off x="3600" y="1200"/>
              <a:ext cx="1056" cy="192"/>
            </a:xfrm>
            <a:custGeom>
              <a:avLst/>
              <a:gdLst>
                <a:gd name="T0" fmla="*/ 1008 w 1056"/>
                <a:gd name="T1" fmla="*/ 0 h 192"/>
                <a:gd name="T2" fmla="*/ 0 w 1056"/>
                <a:gd name="T3" fmla="*/ 144 h 192"/>
                <a:gd name="T4" fmla="*/ 1056 w 1056"/>
                <a:gd name="T5" fmla="*/ 192 h 192"/>
                <a:gd name="T6" fmla="*/ 0 60000 65536"/>
                <a:gd name="T7" fmla="*/ 0 60000 65536"/>
                <a:gd name="T8" fmla="*/ 0 60000 65536"/>
                <a:gd name="T9" fmla="*/ 0 w 1056"/>
                <a:gd name="T10" fmla="*/ 0 h 192"/>
                <a:gd name="T11" fmla="*/ 1056 w 1056"/>
                <a:gd name="T12" fmla="*/ 192 h 192"/>
              </a:gdLst>
              <a:ahLst/>
              <a:cxnLst>
                <a:cxn ang="T6">
                  <a:pos x="T0" y="T1"/>
                </a:cxn>
                <a:cxn ang="T7">
                  <a:pos x="T2" y="T3"/>
                </a:cxn>
                <a:cxn ang="T8">
                  <a:pos x="T4" y="T5"/>
                </a:cxn>
              </a:cxnLst>
              <a:rect l="T9" t="T10" r="T11" b="T12"/>
              <a:pathLst>
                <a:path w="1056" h="192">
                  <a:moveTo>
                    <a:pt x="1008" y="0"/>
                  </a:moveTo>
                  <a:lnTo>
                    <a:pt x="0" y="144"/>
                  </a:lnTo>
                  <a:lnTo>
                    <a:pt x="1056" y="192"/>
                  </a:lnTo>
                </a:path>
              </a:pathLst>
            </a:custGeom>
            <a:noFill/>
            <a:ln w="19050">
              <a:solidFill>
                <a:srgbClr val="FC0128"/>
              </a:solidFill>
              <a:round/>
            </a:ln>
            <a:extLst>
              <a:ext uri="{909E8E84-426E-40DD-AFC4-6F175D3DCCD1}">
                <a14:hiddenFill xmlns:a14="http://schemas.microsoft.com/office/drawing/2010/main">
                  <a:solidFill>
                    <a:srgbClr val="FFFFFF"/>
                  </a:solidFill>
                </a14:hiddenFill>
              </a:ext>
            </a:extLst>
          </p:spPr>
          <p:txBody>
            <a:bodyPr wrap="none" anchor="ctr"/>
            <a:lstStyle/>
            <a:p>
              <a:pPr fontAlgn="auto">
                <a:spcBef>
                  <a:spcPts val="0"/>
                </a:spcBef>
                <a:spcAft>
                  <a:spcPts val="0"/>
                </a:spcAft>
                <a:defRPr/>
              </a:pPr>
              <a:endParaRPr lang="en-US" kern="0">
                <a:solidFill>
                  <a:sysClr val="windowText" lastClr="000000"/>
                </a:solidFill>
                <a:ea typeface="MS PGothic" panose="020B0600070205080204" pitchFamily="34" charset="-128"/>
                <a:cs typeface="MS PGothic" panose="020B0600070205080204" pitchFamily="34" charset="-128"/>
              </a:endParaRPr>
            </a:p>
          </p:txBody>
        </p:sp>
        <p:sp>
          <p:nvSpPr>
            <p:cNvPr id="22538" name="Text Box 8"/>
            <p:cNvSpPr txBox="1">
              <a:spLocks noChangeArrowheads="1"/>
            </p:cNvSpPr>
            <p:nvPr/>
          </p:nvSpPr>
          <p:spPr bwMode="auto">
            <a:xfrm>
              <a:off x="4911" y="1440"/>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2400">
                <a:solidFill>
                  <a:srgbClr val="000000"/>
                </a:solidFill>
              </a:endParaRPr>
            </a:p>
          </p:txBody>
        </p:sp>
        <p:sp>
          <p:nvSpPr>
            <p:cNvPr id="51" name="Text Box 9"/>
            <p:cNvSpPr txBox="1">
              <a:spLocks noChangeArrowheads="1"/>
            </p:cNvSpPr>
            <p:nvPr/>
          </p:nvSpPr>
          <p:spPr bwMode="auto">
            <a:xfrm>
              <a:off x="4560" y="1369"/>
              <a:ext cx="71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i="1">
                  <a:solidFill>
                    <a:schemeClr val="accent1"/>
                  </a:solidFill>
                  <a:latin typeface="Comic Sans MS" panose="030F0702030302020204" charset="0"/>
                  <a:ea typeface="MS PGothic" panose="020B0600070205080204" pitchFamily="34" charset="-128"/>
                </a:defRPr>
              </a:lvl1pPr>
              <a:lvl2pPr marL="742950" indent="-285750">
                <a:defRPr sz="2400" i="1">
                  <a:solidFill>
                    <a:schemeClr val="accent1"/>
                  </a:solidFill>
                  <a:latin typeface="Comic Sans MS" panose="030F0702030302020204" charset="0"/>
                  <a:ea typeface="MS PGothic" panose="020B0600070205080204" pitchFamily="34" charset="-128"/>
                </a:defRPr>
              </a:lvl2pPr>
              <a:lvl3pPr marL="1143000" indent="-228600">
                <a:defRPr sz="2400" i="1">
                  <a:solidFill>
                    <a:schemeClr val="accent1"/>
                  </a:solidFill>
                  <a:latin typeface="Comic Sans MS" panose="030F0702030302020204" charset="0"/>
                  <a:ea typeface="MS PGothic" panose="020B0600070205080204" pitchFamily="34" charset="-128"/>
                </a:defRPr>
              </a:lvl3pPr>
              <a:lvl4pPr marL="1600200" indent="-228600">
                <a:defRPr sz="2400" i="1">
                  <a:solidFill>
                    <a:schemeClr val="accent1"/>
                  </a:solidFill>
                  <a:latin typeface="Comic Sans MS" panose="030F0702030302020204" charset="0"/>
                  <a:ea typeface="MS PGothic" panose="020B0600070205080204" pitchFamily="34" charset="-128"/>
                </a:defRPr>
              </a:lvl4pPr>
              <a:lvl5pPr marL="2057400" indent="-228600">
                <a:defRPr sz="2400" i="1">
                  <a:solidFill>
                    <a:schemeClr val="accent1"/>
                  </a:solidFill>
                  <a:latin typeface="Comic Sans MS" panose="030F0702030302020204" charset="0"/>
                  <a:ea typeface="MS PGothic" panose="020B0600070205080204" pitchFamily="34" charset="-128"/>
                </a:defRPr>
              </a:lvl5pPr>
              <a:lvl6pPr marL="25146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6pPr>
              <a:lvl7pPr marL="29718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7pPr>
              <a:lvl8pPr marL="34290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8pPr>
              <a:lvl9pPr marL="38862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9pPr>
            </a:lstStyle>
            <a:p>
              <a:pPr fontAlgn="auto">
                <a:spcBef>
                  <a:spcPts val="0"/>
                </a:spcBef>
                <a:spcAft>
                  <a:spcPts val="0"/>
                </a:spcAft>
                <a:defRPr/>
              </a:pPr>
              <a:r>
                <a:rPr lang="en-US" i="0" kern="0">
                  <a:solidFill>
                    <a:srgbClr val="FC0128"/>
                  </a:solidFill>
                  <a:latin typeface="Arial" panose="020B0604020202020204" pitchFamily="34" charset="0"/>
                  <a:cs typeface="MS PGothic" panose="020B0600070205080204" pitchFamily="34" charset="-128"/>
                </a:rPr>
                <a:t>3 stalls</a:t>
              </a:r>
            </a:p>
          </p:txBody>
        </p:sp>
        <p:sp>
          <p:nvSpPr>
            <p:cNvPr id="52" name="Freeform 10"/>
            <p:cNvSpPr/>
            <p:nvPr/>
          </p:nvSpPr>
          <p:spPr bwMode="auto">
            <a:xfrm>
              <a:off x="3600" y="1440"/>
              <a:ext cx="1056" cy="192"/>
            </a:xfrm>
            <a:custGeom>
              <a:avLst/>
              <a:gdLst>
                <a:gd name="T0" fmla="*/ 1008 w 1056"/>
                <a:gd name="T1" fmla="*/ 0 h 192"/>
                <a:gd name="T2" fmla="*/ 0 w 1056"/>
                <a:gd name="T3" fmla="*/ 144 h 192"/>
                <a:gd name="T4" fmla="*/ 1056 w 1056"/>
                <a:gd name="T5" fmla="*/ 192 h 192"/>
                <a:gd name="T6" fmla="*/ 0 60000 65536"/>
                <a:gd name="T7" fmla="*/ 0 60000 65536"/>
                <a:gd name="T8" fmla="*/ 0 60000 65536"/>
                <a:gd name="T9" fmla="*/ 0 w 1056"/>
                <a:gd name="T10" fmla="*/ 0 h 192"/>
                <a:gd name="T11" fmla="*/ 1056 w 1056"/>
                <a:gd name="T12" fmla="*/ 192 h 192"/>
              </a:gdLst>
              <a:ahLst/>
              <a:cxnLst>
                <a:cxn ang="T6">
                  <a:pos x="T0" y="T1"/>
                </a:cxn>
                <a:cxn ang="T7">
                  <a:pos x="T2" y="T3"/>
                </a:cxn>
                <a:cxn ang="T8">
                  <a:pos x="T4" y="T5"/>
                </a:cxn>
              </a:cxnLst>
              <a:rect l="T9" t="T10" r="T11" b="T12"/>
              <a:pathLst>
                <a:path w="1056" h="192">
                  <a:moveTo>
                    <a:pt x="1008" y="0"/>
                  </a:moveTo>
                  <a:lnTo>
                    <a:pt x="0" y="144"/>
                  </a:lnTo>
                  <a:lnTo>
                    <a:pt x="1056" y="192"/>
                  </a:lnTo>
                </a:path>
              </a:pathLst>
            </a:custGeom>
            <a:noFill/>
            <a:ln w="19050">
              <a:solidFill>
                <a:srgbClr val="FC0128"/>
              </a:solidFill>
              <a:round/>
            </a:ln>
            <a:extLst>
              <a:ext uri="{909E8E84-426E-40DD-AFC4-6F175D3DCCD1}">
                <a14:hiddenFill xmlns:a14="http://schemas.microsoft.com/office/drawing/2010/main">
                  <a:solidFill>
                    <a:srgbClr val="FFFFFF"/>
                  </a:solidFill>
                </a14:hiddenFill>
              </a:ext>
            </a:extLst>
          </p:spPr>
          <p:txBody>
            <a:bodyPr wrap="none" anchor="ctr"/>
            <a:lstStyle/>
            <a:p>
              <a:pPr fontAlgn="auto">
                <a:spcBef>
                  <a:spcPts val="0"/>
                </a:spcBef>
                <a:spcAft>
                  <a:spcPts val="0"/>
                </a:spcAft>
                <a:defRPr/>
              </a:pPr>
              <a:endParaRPr lang="en-US" kern="0">
                <a:solidFill>
                  <a:sysClr val="windowText" lastClr="000000"/>
                </a:solidFill>
                <a:ea typeface="MS PGothic" panose="020B0600070205080204" pitchFamily="34" charset="-128"/>
                <a:cs typeface="MS PGothic" panose="020B0600070205080204" pitchFamily="34" charset="-128"/>
              </a:endParaRPr>
            </a:p>
          </p:txBody>
        </p:sp>
        <p:sp>
          <p:nvSpPr>
            <p:cNvPr id="22541" name="Text Box 11"/>
            <p:cNvSpPr txBox="1">
              <a:spLocks noChangeArrowheads="1"/>
            </p:cNvSpPr>
            <p:nvPr/>
          </p:nvSpPr>
          <p:spPr bwMode="auto">
            <a:xfrm>
              <a:off x="4911" y="1872"/>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2400">
                <a:solidFill>
                  <a:srgbClr val="000000"/>
                </a:solidFill>
              </a:endParaRPr>
            </a:p>
          </p:txBody>
        </p:sp>
        <p:sp>
          <p:nvSpPr>
            <p:cNvPr id="54" name="Text Box 12"/>
            <p:cNvSpPr txBox="1">
              <a:spLocks noChangeArrowheads="1"/>
            </p:cNvSpPr>
            <p:nvPr/>
          </p:nvSpPr>
          <p:spPr bwMode="auto">
            <a:xfrm>
              <a:off x="4560" y="1801"/>
              <a:ext cx="71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i="1">
                  <a:solidFill>
                    <a:schemeClr val="accent1"/>
                  </a:solidFill>
                  <a:latin typeface="Comic Sans MS" panose="030F0702030302020204" charset="0"/>
                  <a:ea typeface="MS PGothic" panose="020B0600070205080204" pitchFamily="34" charset="-128"/>
                </a:defRPr>
              </a:lvl1pPr>
              <a:lvl2pPr marL="742950" indent="-285750">
                <a:defRPr sz="2400" i="1">
                  <a:solidFill>
                    <a:schemeClr val="accent1"/>
                  </a:solidFill>
                  <a:latin typeface="Comic Sans MS" panose="030F0702030302020204" charset="0"/>
                  <a:ea typeface="MS PGothic" panose="020B0600070205080204" pitchFamily="34" charset="-128"/>
                </a:defRPr>
              </a:lvl2pPr>
              <a:lvl3pPr marL="1143000" indent="-228600">
                <a:defRPr sz="2400" i="1">
                  <a:solidFill>
                    <a:schemeClr val="accent1"/>
                  </a:solidFill>
                  <a:latin typeface="Comic Sans MS" panose="030F0702030302020204" charset="0"/>
                  <a:ea typeface="MS PGothic" panose="020B0600070205080204" pitchFamily="34" charset="-128"/>
                </a:defRPr>
              </a:lvl3pPr>
              <a:lvl4pPr marL="1600200" indent="-228600">
                <a:defRPr sz="2400" i="1">
                  <a:solidFill>
                    <a:schemeClr val="accent1"/>
                  </a:solidFill>
                  <a:latin typeface="Comic Sans MS" panose="030F0702030302020204" charset="0"/>
                  <a:ea typeface="MS PGothic" panose="020B0600070205080204" pitchFamily="34" charset="-128"/>
                </a:defRPr>
              </a:lvl4pPr>
              <a:lvl5pPr marL="2057400" indent="-228600">
                <a:defRPr sz="2400" i="1">
                  <a:solidFill>
                    <a:schemeClr val="accent1"/>
                  </a:solidFill>
                  <a:latin typeface="Comic Sans MS" panose="030F0702030302020204" charset="0"/>
                  <a:ea typeface="MS PGothic" panose="020B0600070205080204" pitchFamily="34" charset="-128"/>
                </a:defRPr>
              </a:lvl5pPr>
              <a:lvl6pPr marL="25146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6pPr>
              <a:lvl7pPr marL="29718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7pPr>
              <a:lvl8pPr marL="34290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8pPr>
              <a:lvl9pPr marL="38862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9pPr>
            </a:lstStyle>
            <a:p>
              <a:pPr fontAlgn="auto">
                <a:spcBef>
                  <a:spcPts val="0"/>
                </a:spcBef>
                <a:spcAft>
                  <a:spcPts val="0"/>
                </a:spcAft>
                <a:defRPr/>
              </a:pPr>
              <a:r>
                <a:rPr lang="en-US" i="0" kern="0">
                  <a:solidFill>
                    <a:srgbClr val="FC0128"/>
                  </a:solidFill>
                  <a:latin typeface="Arial" panose="020B0604020202020204" pitchFamily="34" charset="0"/>
                  <a:cs typeface="MS PGothic" panose="020B0600070205080204" pitchFamily="34" charset="-128"/>
                </a:rPr>
                <a:t>3 stalls</a:t>
              </a:r>
            </a:p>
          </p:txBody>
        </p:sp>
        <p:sp>
          <p:nvSpPr>
            <p:cNvPr id="55" name="Freeform 13"/>
            <p:cNvSpPr/>
            <p:nvPr/>
          </p:nvSpPr>
          <p:spPr bwMode="auto">
            <a:xfrm>
              <a:off x="3600" y="1872"/>
              <a:ext cx="1056" cy="192"/>
            </a:xfrm>
            <a:custGeom>
              <a:avLst/>
              <a:gdLst>
                <a:gd name="T0" fmla="*/ 1008 w 1056"/>
                <a:gd name="T1" fmla="*/ 0 h 192"/>
                <a:gd name="T2" fmla="*/ 0 w 1056"/>
                <a:gd name="T3" fmla="*/ 144 h 192"/>
                <a:gd name="T4" fmla="*/ 1056 w 1056"/>
                <a:gd name="T5" fmla="*/ 192 h 192"/>
                <a:gd name="T6" fmla="*/ 0 60000 65536"/>
                <a:gd name="T7" fmla="*/ 0 60000 65536"/>
                <a:gd name="T8" fmla="*/ 0 60000 65536"/>
                <a:gd name="T9" fmla="*/ 0 w 1056"/>
                <a:gd name="T10" fmla="*/ 0 h 192"/>
                <a:gd name="T11" fmla="*/ 1056 w 1056"/>
                <a:gd name="T12" fmla="*/ 192 h 192"/>
              </a:gdLst>
              <a:ahLst/>
              <a:cxnLst>
                <a:cxn ang="T6">
                  <a:pos x="T0" y="T1"/>
                </a:cxn>
                <a:cxn ang="T7">
                  <a:pos x="T2" y="T3"/>
                </a:cxn>
                <a:cxn ang="T8">
                  <a:pos x="T4" y="T5"/>
                </a:cxn>
              </a:cxnLst>
              <a:rect l="T9" t="T10" r="T11" b="T12"/>
              <a:pathLst>
                <a:path w="1056" h="192">
                  <a:moveTo>
                    <a:pt x="1008" y="0"/>
                  </a:moveTo>
                  <a:lnTo>
                    <a:pt x="0" y="144"/>
                  </a:lnTo>
                  <a:lnTo>
                    <a:pt x="1056" y="192"/>
                  </a:lnTo>
                </a:path>
              </a:pathLst>
            </a:custGeom>
            <a:noFill/>
            <a:ln w="19050">
              <a:solidFill>
                <a:srgbClr val="FC0128"/>
              </a:solidFill>
              <a:round/>
            </a:ln>
            <a:extLst>
              <a:ext uri="{909E8E84-426E-40DD-AFC4-6F175D3DCCD1}">
                <a14:hiddenFill xmlns:a14="http://schemas.microsoft.com/office/drawing/2010/main">
                  <a:solidFill>
                    <a:srgbClr val="FFFFFF"/>
                  </a:solidFill>
                </a14:hiddenFill>
              </a:ext>
            </a:extLst>
          </p:spPr>
          <p:txBody>
            <a:bodyPr wrap="none" anchor="ctr"/>
            <a:lstStyle/>
            <a:p>
              <a:pPr fontAlgn="auto">
                <a:spcBef>
                  <a:spcPts val="0"/>
                </a:spcBef>
                <a:spcAft>
                  <a:spcPts val="0"/>
                </a:spcAft>
                <a:defRPr/>
              </a:pPr>
              <a:endParaRPr lang="en-US" kern="0">
                <a:solidFill>
                  <a:sysClr val="windowText" lastClr="000000"/>
                </a:solidFill>
                <a:ea typeface="MS PGothic" panose="020B0600070205080204" pitchFamily="34" charset="-128"/>
                <a:cs typeface="MS PGothic" panose="020B0600070205080204" pitchFamily="34" charset="-128"/>
              </a:endParaRPr>
            </a:p>
          </p:txBody>
        </p:sp>
        <p:sp>
          <p:nvSpPr>
            <p:cNvPr id="22544" name="Text Box 14"/>
            <p:cNvSpPr txBox="1">
              <a:spLocks noChangeArrowheads="1"/>
            </p:cNvSpPr>
            <p:nvPr/>
          </p:nvSpPr>
          <p:spPr bwMode="auto">
            <a:xfrm>
              <a:off x="4911" y="2135"/>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2400">
                <a:solidFill>
                  <a:srgbClr val="000000"/>
                </a:solidFill>
              </a:endParaRPr>
            </a:p>
          </p:txBody>
        </p:sp>
        <p:sp>
          <p:nvSpPr>
            <p:cNvPr id="57" name="Text Box 15"/>
            <p:cNvSpPr txBox="1">
              <a:spLocks noChangeArrowheads="1"/>
            </p:cNvSpPr>
            <p:nvPr/>
          </p:nvSpPr>
          <p:spPr bwMode="auto">
            <a:xfrm>
              <a:off x="4560" y="2064"/>
              <a:ext cx="71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i="1">
                  <a:solidFill>
                    <a:schemeClr val="accent1"/>
                  </a:solidFill>
                  <a:latin typeface="Comic Sans MS" panose="030F0702030302020204" charset="0"/>
                  <a:ea typeface="MS PGothic" panose="020B0600070205080204" pitchFamily="34" charset="-128"/>
                </a:defRPr>
              </a:lvl1pPr>
              <a:lvl2pPr marL="742950" indent="-285750">
                <a:defRPr sz="2400" i="1">
                  <a:solidFill>
                    <a:schemeClr val="accent1"/>
                  </a:solidFill>
                  <a:latin typeface="Comic Sans MS" panose="030F0702030302020204" charset="0"/>
                  <a:ea typeface="MS PGothic" panose="020B0600070205080204" pitchFamily="34" charset="-128"/>
                </a:defRPr>
              </a:lvl2pPr>
              <a:lvl3pPr marL="1143000" indent="-228600">
                <a:defRPr sz="2400" i="1">
                  <a:solidFill>
                    <a:schemeClr val="accent1"/>
                  </a:solidFill>
                  <a:latin typeface="Comic Sans MS" panose="030F0702030302020204" charset="0"/>
                  <a:ea typeface="MS PGothic" panose="020B0600070205080204" pitchFamily="34" charset="-128"/>
                </a:defRPr>
              </a:lvl3pPr>
              <a:lvl4pPr marL="1600200" indent="-228600">
                <a:defRPr sz="2400" i="1">
                  <a:solidFill>
                    <a:schemeClr val="accent1"/>
                  </a:solidFill>
                  <a:latin typeface="Comic Sans MS" panose="030F0702030302020204" charset="0"/>
                  <a:ea typeface="MS PGothic" panose="020B0600070205080204" pitchFamily="34" charset="-128"/>
                </a:defRPr>
              </a:lvl4pPr>
              <a:lvl5pPr marL="2057400" indent="-228600">
                <a:defRPr sz="2400" i="1">
                  <a:solidFill>
                    <a:schemeClr val="accent1"/>
                  </a:solidFill>
                  <a:latin typeface="Comic Sans MS" panose="030F0702030302020204" charset="0"/>
                  <a:ea typeface="MS PGothic" panose="020B0600070205080204" pitchFamily="34" charset="-128"/>
                </a:defRPr>
              </a:lvl5pPr>
              <a:lvl6pPr marL="25146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6pPr>
              <a:lvl7pPr marL="29718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7pPr>
              <a:lvl8pPr marL="34290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8pPr>
              <a:lvl9pPr marL="38862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9pPr>
            </a:lstStyle>
            <a:p>
              <a:pPr fontAlgn="auto">
                <a:spcBef>
                  <a:spcPts val="0"/>
                </a:spcBef>
                <a:spcAft>
                  <a:spcPts val="0"/>
                </a:spcAft>
                <a:defRPr/>
              </a:pPr>
              <a:r>
                <a:rPr lang="en-US" i="0" kern="0">
                  <a:solidFill>
                    <a:srgbClr val="FC0128"/>
                  </a:solidFill>
                  <a:latin typeface="Arial" panose="020B0604020202020204" pitchFamily="34" charset="0"/>
                  <a:cs typeface="MS PGothic" panose="020B0600070205080204" pitchFamily="34" charset="-128"/>
                </a:rPr>
                <a:t>3 stalls</a:t>
              </a:r>
            </a:p>
          </p:txBody>
        </p:sp>
        <p:sp>
          <p:nvSpPr>
            <p:cNvPr id="58" name="Freeform 16"/>
            <p:cNvSpPr/>
            <p:nvPr/>
          </p:nvSpPr>
          <p:spPr bwMode="auto">
            <a:xfrm>
              <a:off x="3600" y="2135"/>
              <a:ext cx="1056" cy="192"/>
            </a:xfrm>
            <a:custGeom>
              <a:avLst/>
              <a:gdLst>
                <a:gd name="T0" fmla="*/ 1008 w 1056"/>
                <a:gd name="T1" fmla="*/ 0 h 192"/>
                <a:gd name="T2" fmla="*/ 0 w 1056"/>
                <a:gd name="T3" fmla="*/ 144 h 192"/>
                <a:gd name="T4" fmla="*/ 1056 w 1056"/>
                <a:gd name="T5" fmla="*/ 192 h 192"/>
                <a:gd name="T6" fmla="*/ 0 60000 65536"/>
                <a:gd name="T7" fmla="*/ 0 60000 65536"/>
                <a:gd name="T8" fmla="*/ 0 60000 65536"/>
                <a:gd name="T9" fmla="*/ 0 w 1056"/>
                <a:gd name="T10" fmla="*/ 0 h 192"/>
                <a:gd name="T11" fmla="*/ 1056 w 1056"/>
                <a:gd name="T12" fmla="*/ 192 h 192"/>
              </a:gdLst>
              <a:ahLst/>
              <a:cxnLst>
                <a:cxn ang="T6">
                  <a:pos x="T0" y="T1"/>
                </a:cxn>
                <a:cxn ang="T7">
                  <a:pos x="T2" y="T3"/>
                </a:cxn>
                <a:cxn ang="T8">
                  <a:pos x="T4" y="T5"/>
                </a:cxn>
              </a:cxnLst>
              <a:rect l="T9" t="T10" r="T11" b="T12"/>
              <a:pathLst>
                <a:path w="1056" h="192">
                  <a:moveTo>
                    <a:pt x="1008" y="0"/>
                  </a:moveTo>
                  <a:lnTo>
                    <a:pt x="0" y="144"/>
                  </a:lnTo>
                  <a:lnTo>
                    <a:pt x="1056" y="192"/>
                  </a:lnTo>
                </a:path>
              </a:pathLst>
            </a:custGeom>
            <a:noFill/>
            <a:ln w="19050">
              <a:solidFill>
                <a:srgbClr val="FC0128"/>
              </a:solidFill>
              <a:round/>
            </a:ln>
            <a:extLst>
              <a:ext uri="{909E8E84-426E-40DD-AFC4-6F175D3DCCD1}">
                <a14:hiddenFill xmlns:a14="http://schemas.microsoft.com/office/drawing/2010/main">
                  <a:solidFill>
                    <a:srgbClr val="FFFFFF"/>
                  </a:solidFill>
                </a14:hiddenFill>
              </a:ext>
            </a:extLst>
          </p:spPr>
          <p:txBody>
            <a:bodyPr wrap="none" anchor="ctr"/>
            <a:lstStyle/>
            <a:p>
              <a:pPr fontAlgn="auto">
                <a:spcBef>
                  <a:spcPts val="0"/>
                </a:spcBef>
                <a:spcAft>
                  <a:spcPts val="0"/>
                </a:spcAft>
                <a:defRPr/>
              </a:pPr>
              <a:endParaRPr lang="en-US" kern="0">
                <a:solidFill>
                  <a:sysClr val="windowText" lastClr="000000"/>
                </a:solidFill>
                <a:ea typeface="MS PGothic" panose="020B0600070205080204" pitchFamily="34" charset="-128"/>
                <a:cs typeface="MS PGothic" panose="020B0600070205080204" pitchFamily="34" charset="-128"/>
              </a:endParaRPr>
            </a:p>
          </p:txBody>
        </p:sp>
        <p:sp>
          <p:nvSpPr>
            <p:cNvPr id="22547" name="Text Box 17"/>
            <p:cNvSpPr txBox="1">
              <a:spLocks noChangeArrowheads="1"/>
            </p:cNvSpPr>
            <p:nvPr/>
          </p:nvSpPr>
          <p:spPr bwMode="auto">
            <a:xfrm>
              <a:off x="4911" y="2592"/>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2400">
                <a:solidFill>
                  <a:srgbClr val="000000"/>
                </a:solidFill>
              </a:endParaRPr>
            </a:p>
          </p:txBody>
        </p:sp>
        <p:sp>
          <p:nvSpPr>
            <p:cNvPr id="60" name="Text Box 18"/>
            <p:cNvSpPr txBox="1">
              <a:spLocks noChangeArrowheads="1"/>
            </p:cNvSpPr>
            <p:nvPr/>
          </p:nvSpPr>
          <p:spPr bwMode="auto">
            <a:xfrm>
              <a:off x="4560" y="2521"/>
              <a:ext cx="71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i="1">
                  <a:solidFill>
                    <a:schemeClr val="accent1"/>
                  </a:solidFill>
                  <a:latin typeface="Comic Sans MS" panose="030F0702030302020204" charset="0"/>
                  <a:ea typeface="MS PGothic" panose="020B0600070205080204" pitchFamily="34" charset="-128"/>
                </a:defRPr>
              </a:lvl1pPr>
              <a:lvl2pPr marL="742950" indent="-285750">
                <a:defRPr sz="2400" i="1">
                  <a:solidFill>
                    <a:schemeClr val="accent1"/>
                  </a:solidFill>
                  <a:latin typeface="Comic Sans MS" panose="030F0702030302020204" charset="0"/>
                  <a:ea typeface="MS PGothic" panose="020B0600070205080204" pitchFamily="34" charset="-128"/>
                </a:defRPr>
              </a:lvl2pPr>
              <a:lvl3pPr marL="1143000" indent="-228600">
                <a:defRPr sz="2400" i="1">
                  <a:solidFill>
                    <a:schemeClr val="accent1"/>
                  </a:solidFill>
                  <a:latin typeface="Comic Sans MS" panose="030F0702030302020204" charset="0"/>
                  <a:ea typeface="MS PGothic" panose="020B0600070205080204" pitchFamily="34" charset="-128"/>
                </a:defRPr>
              </a:lvl3pPr>
              <a:lvl4pPr marL="1600200" indent="-228600">
                <a:defRPr sz="2400" i="1">
                  <a:solidFill>
                    <a:schemeClr val="accent1"/>
                  </a:solidFill>
                  <a:latin typeface="Comic Sans MS" panose="030F0702030302020204" charset="0"/>
                  <a:ea typeface="MS PGothic" panose="020B0600070205080204" pitchFamily="34" charset="-128"/>
                </a:defRPr>
              </a:lvl4pPr>
              <a:lvl5pPr marL="2057400" indent="-228600">
                <a:defRPr sz="2400" i="1">
                  <a:solidFill>
                    <a:schemeClr val="accent1"/>
                  </a:solidFill>
                  <a:latin typeface="Comic Sans MS" panose="030F0702030302020204" charset="0"/>
                  <a:ea typeface="MS PGothic" panose="020B0600070205080204" pitchFamily="34" charset="-128"/>
                </a:defRPr>
              </a:lvl5pPr>
              <a:lvl6pPr marL="25146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6pPr>
              <a:lvl7pPr marL="29718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7pPr>
              <a:lvl8pPr marL="34290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8pPr>
              <a:lvl9pPr marL="38862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9pPr>
            </a:lstStyle>
            <a:p>
              <a:pPr fontAlgn="auto">
                <a:spcBef>
                  <a:spcPts val="0"/>
                </a:spcBef>
                <a:spcAft>
                  <a:spcPts val="0"/>
                </a:spcAft>
                <a:defRPr/>
              </a:pPr>
              <a:r>
                <a:rPr lang="en-US" i="0" kern="0">
                  <a:solidFill>
                    <a:srgbClr val="FC0128"/>
                  </a:solidFill>
                  <a:latin typeface="Arial" panose="020B0604020202020204" pitchFamily="34" charset="0"/>
                  <a:cs typeface="MS PGothic" panose="020B0600070205080204" pitchFamily="34" charset="-128"/>
                </a:rPr>
                <a:t>3 stalls</a:t>
              </a:r>
            </a:p>
          </p:txBody>
        </p:sp>
        <p:sp>
          <p:nvSpPr>
            <p:cNvPr id="61" name="Freeform 19"/>
            <p:cNvSpPr/>
            <p:nvPr/>
          </p:nvSpPr>
          <p:spPr bwMode="auto">
            <a:xfrm>
              <a:off x="3600" y="2592"/>
              <a:ext cx="1056" cy="192"/>
            </a:xfrm>
            <a:custGeom>
              <a:avLst/>
              <a:gdLst>
                <a:gd name="T0" fmla="*/ 1008 w 1056"/>
                <a:gd name="T1" fmla="*/ 0 h 192"/>
                <a:gd name="T2" fmla="*/ 0 w 1056"/>
                <a:gd name="T3" fmla="*/ 144 h 192"/>
                <a:gd name="T4" fmla="*/ 1056 w 1056"/>
                <a:gd name="T5" fmla="*/ 192 h 192"/>
                <a:gd name="T6" fmla="*/ 0 60000 65536"/>
                <a:gd name="T7" fmla="*/ 0 60000 65536"/>
                <a:gd name="T8" fmla="*/ 0 60000 65536"/>
                <a:gd name="T9" fmla="*/ 0 w 1056"/>
                <a:gd name="T10" fmla="*/ 0 h 192"/>
                <a:gd name="T11" fmla="*/ 1056 w 1056"/>
                <a:gd name="T12" fmla="*/ 192 h 192"/>
              </a:gdLst>
              <a:ahLst/>
              <a:cxnLst>
                <a:cxn ang="T6">
                  <a:pos x="T0" y="T1"/>
                </a:cxn>
                <a:cxn ang="T7">
                  <a:pos x="T2" y="T3"/>
                </a:cxn>
                <a:cxn ang="T8">
                  <a:pos x="T4" y="T5"/>
                </a:cxn>
              </a:cxnLst>
              <a:rect l="T9" t="T10" r="T11" b="T12"/>
              <a:pathLst>
                <a:path w="1056" h="192">
                  <a:moveTo>
                    <a:pt x="1008" y="0"/>
                  </a:moveTo>
                  <a:lnTo>
                    <a:pt x="0" y="144"/>
                  </a:lnTo>
                  <a:lnTo>
                    <a:pt x="1056" y="192"/>
                  </a:lnTo>
                </a:path>
              </a:pathLst>
            </a:custGeom>
            <a:noFill/>
            <a:ln w="19050">
              <a:solidFill>
                <a:srgbClr val="FC0128"/>
              </a:solidFill>
              <a:round/>
            </a:ln>
            <a:extLst>
              <a:ext uri="{909E8E84-426E-40DD-AFC4-6F175D3DCCD1}">
                <a14:hiddenFill xmlns:a14="http://schemas.microsoft.com/office/drawing/2010/main">
                  <a:solidFill>
                    <a:srgbClr val="FFFFFF"/>
                  </a:solidFill>
                </a14:hiddenFill>
              </a:ext>
            </a:extLst>
          </p:spPr>
          <p:txBody>
            <a:bodyPr wrap="none" anchor="ctr"/>
            <a:lstStyle/>
            <a:p>
              <a:pPr fontAlgn="auto">
                <a:spcBef>
                  <a:spcPts val="0"/>
                </a:spcBef>
                <a:spcAft>
                  <a:spcPts val="0"/>
                </a:spcAft>
                <a:defRPr/>
              </a:pPr>
              <a:endParaRPr lang="en-US" kern="0">
                <a:solidFill>
                  <a:sysClr val="windowText" lastClr="000000"/>
                </a:solidFill>
                <a:ea typeface="MS PGothic" panose="020B0600070205080204" pitchFamily="34" charset="-128"/>
                <a:cs typeface="MS PGothic" panose="020B0600070205080204" pitchFamily="34" charset="-128"/>
              </a:endParaRPr>
            </a:p>
          </p:txBody>
        </p:sp>
        <p:sp>
          <p:nvSpPr>
            <p:cNvPr id="22550" name="Text Box 20"/>
            <p:cNvSpPr txBox="1">
              <a:spLocks noChangeArrowheads="1"/>
            </p:cNvSpPr>
            <p:nvPr/>
          </p:nvSpPr>
          <p:spPr bwMode="auto">
            <a:xfrm>
              <a:off x="4911" y="2807"/>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2400">
                <a:solidFill>
                  <a:srgbClr val="000000"/>
                </a:solidFill>
              </a:endParaRPr>
            </a:p>
          </p:txBody>
        </p:sp>
        <p:sp>
          <p:nvSpPr>
            <p:cNvPr id="63" name="Text Box 21"/>
            <p:cNvSpPr txBox="1">
              <a:spLocks noChangeArrowheads="1"/>
            </p:cNvSpPr>
            <p:nvPr/>
          </p:nvSpPr>
          <p:spPr bwMode="auto">
            <a:xfrm>
              <a:off x="4560" y="2736"/>
              <a:ext cx="71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i="1">
                  <a:solidFill>
                    <a:schemeClr val="accent1"/>
                  </a:solidFill>
                  <a:latin typeface="Comic Sans MS" panose="030F0702030302020204" charset="0"/>
                  <a:ea typeface="MS PGothic" panose="020B0600070205080204" pitchFamily="34" charset="-128"/>
                </a:defRPr>
              </a:lvl1pPr>
              <a:lvl2pPr marL="742950" indent="-285750">
                <a:defRPr sz="2400" i="1">
                  <a:solidFill>
                    <a:schemeClr val="accent1"/>
                  </a:solidFill>
                  <a:latin typeface="Comic Sans MS" panose="030F0702030302020204" charset="0"/>
                  <a:ea typeface="MS PGothic" panose="020B0600070205080204" pitchFamily="34" charset="-128"/>
                </a:defRPr>
              </a:lvl2pPr>
              <a:lvl3pPr marL="1143000" indent="-228600">
                <a:defRPr sz="2400" i="1">
                  <a:solidFill>
                    <a:schemeClr val="accent1"/>
                  </a:solidFill>
                  <a:latin typeface="Comic Sans MS" panose="030F0702030302020204" charset="0"/>
                  <a:ea typeface="MS PGothic" panose="020B0600070205080204" pitchFamily="34" charset="-128"/>
                </a:defRPr>
              </a:lvl3pPr>
              <a:lvl4pPr marL="1600200" indent="-228600">
                <a:defRPr sz="2400" i="1">
                  <a:solidFill>
                    <a:schemeClr val="accent1"/>
                  </a:solidFill>
                  <a:latin typeface="Comic Sans MS" panose="030F0702030302020204" charset="0"/>
                  <a:ea typeface="MS PGothic" panose="020B0600070205080204" pitchFamily="34" charset="-128"/>
                </a:defRPr>
              </a:lvl4pPr>
              <a:lvl5pPr marL="2057400" indent="-228600">
                <a:defRPr sz="2400" i="1">
                  <a:solidFill>
                    <a:schemeClr val="accent1"/>
                  </a:solidFill>
                  <a:latin typeface="Comic Sans MS" panose="030F0702030302020204" charset="0"/>
                  <a:ea typeface="MS PGothic" panose="020B0600070205080204" pitchFamily="34" charset="-128"/>
                </a:defRPr>
              </a:lvl5pPr>
              <a:lvl6pPr marL="25146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6pPr>
              <a:lvl7pPr marL="29718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7pPr>
              <a:lvl8pPr marL="34290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8pPr>
              <a:lvl9pPr marL="38862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9pPr>
            </a:lstStyle>
            <a:p>
              <a:pPr fontAlgn="auto">
                <a:spcBef>
                  <a:spcPts val="0"/>
                </a:spcBef>
                <a:spcAft>
                  <a:spcPts val="0"/>
                </a:spcAft>
                <a:defRPr/>
              </a:pPr>
              <a:r>
                <a:rPr lang="en-US" i="0" kern="0">
                  <a:solidFill>
                    <a:srgbClr val="FC0128"/>
                  </a:solidFill>
                  <a:latin typeface="Arial" panose="020B0604020202020204" pitchFamily="34" charset="0"/>
                  <a:cs typeface="MS PGothic" panose="020B0600070205080204" pitchFamily="34" charset="-128"/>
                </a:rPr>
                <a:t>3 stalls</a:t>
              </a:r>
            </a:p>
          </p:txBody>
        </p:sp>
        <p:sp>
          <p:nvSpPr>
            <p:cNvPr id="64" name="Freeform 22"/>
            <p:cNvSpPr/>
            <p:nvPr/>
          </p:nvSpPr>
          <p:spPr bwMode="auto">
            <a:xfrm>
              <a:off x="3600" y="2807"/>
              <a:ext cx="1056" cy="192"/>
            </a:xfrm>
            <a:custGeom>
              <a:avLst/>
              <a:gdLst>
                <a:gd name="T0" fmla="*/ 1008 w 1056"/>
                <a:gd name="T1" fmla="*/ 0 h 192"/>
                <a:gd name="T2" fmla="*/ 0 w 1056"/>
                <a:gd name="T3" fmla="*/ 144 h 192"/>
                <a:gd name="T4" fmla="*/ 1056 w 1056"/>
                <a:gd name="T5" fmla="*/ 192 h 192"/>
                <a:gd name="T6" fmla="*/ 0 60000 65536"/>
                <a:gd name="T7" fmla="*/ 0 60000 65536"/>
                <a:gd name="T8" fmla="*/ 0 60000 65536"/>
                <a:gd name="T9" fmla="*/ 0 w 1056"/>
                <a:gd name="T10" fmla="*/ 0 h 192"/>
                <a:gd name="T11" fmla="*/ 1056 w 1056"/>
                <a:gd name="T12" fmla="*/ 192 h 192"/>
              </a:gdLst>
              <a:ahLst/>
              <a:cxnLst>
                <a:cxn ang="T6">
                  <a:pos x="T0" y="T1"/>
                </a:cxn>
                <a:cxn ang="T7">
                  <a:pos x="T2" y="T3"/>
                </a:cxn>
                <a:cxn ang="T8">
                  <a:pos x="T4" y="T5"/>
                </a:cxn>
              </a:cxnLst>
              <a:rect l="T9" t="T10" r="T11" b="T12"/>
              <a:pathLst>
                <a:path w="1056" h="192">
                  <a:moveTo>
                    <a:pt x="1008" y="0"/>
                  </a:moveTo>
                  <a:lnTo>
                    <a:pt x="0" y="144"/>
                  </a:lnTo>
                  <a:lnTo>
                    <a:pt x="1056" y="192"/>
                  </a:lnTo>
                </a:path>
              </a:pathLst>
            </a:custGeom>
            <a:noFill/>
            <a:ln w="19050">
              <a:solidFill>
                <a:srgbClr val="FC0128"/>
              </a:solidFill>
              <a:round/>
            </a:ln>
            <a:extLst>
              <a:ext uri="{909E8E84-426E-40DD-AFC4-6F175D3DCCD1}">
                <a14:hiddenFill xmlns:a14="http://schemas.microsoft.com/office/drawing/2010/main">
                  <a:solidFill>
                    <a:srgbClr val="FFFFFF"/>
                  </a:solidFill>
                </a14:hiddenFill>
              </a:ext>
            </a:extLst>
          </p:spPr>
          <p:txBody>
            <a:bodyPr wrap="none" anchor="ctr"/>
            <a:lstStyle/>
            <a:p>
              <a:pPr fontAlgn="auto">
                <a:spcBef>
                  <a:spcPts val="0"/>
                </a:spcBef>
                <a:spcAft>
                  <a:spcPts val="0"/>
                </a:spcAft>
                <a:defRPr/>
              </a:pPr>
              <a:endParaRPr lang="en-US" kern="0">
                <a:solidFill>
                  <a:sysClr val="windowText" lastClr="000000"/>
                </a:solidFill>
                <a:ea typeface="MS PGothic" panose="020B0600070205080204" pitchFamily="34" charset="-128"/>
                <a:cs typeface="MS PGothic" panose="020B0600070205080204" pitchFamily="34" charset="-128"/>
              </a:endParaRPr>
            </a:p>
          </p:txBody>
        </p:sp>
      </p:grpSp>
      <p:sp>
        <p:nvSpPr>
          <p:cNvPr id="3" name="标题 2"/>
          <p:cNvSpPr>
            <a:spLocks noGrp="1"/>
          </p:cNvSpPr>
          <p:nvPr>
            <p:ph type="title"/>
          </p:nvPr>
        </p:nvSpPr>
        <p:spPr/>
        <p:txBody>
          <a:bodyPr/>
          <a:lstStyle/>
          <a:p>
            <a:r>
              <a:rPr lang="zh-CN" altLang="en-US" dirty="0"/>
              <a:t>示例代码，无数据前推 </a:t>
            </a:r>
            <a:r>
              <a:rPr lang="en-US" altLang="zh-CN" dirty="0"/>
              <a:t>(P&amp;H)</a:t>
            </a:r>
            <a:endParaRPr lang="zh-CN" altLang="en-US" dirty="0"/>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3"/>
          <p:cNvSpPr>
            <a:spLocks noChangeArrowheads="1"/>
          </p:cNvSpPr>
          <p:nvPr/>
        </p:nvSpPr>
        <p:spPr bwMode="auto">
          <a:xfrm>
            <a:off x="507842" y="1099207"/>
            <a:ext cx="8128316" cy="5116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zh-CN" altLang="en-US" sz="2800" b="0" dirty="0">
                <a:solidFill>
                  <a:srgbClr val="000000"/>
                </a:solidFill>
                <a:latin typeface="微软雅黑" panose="020B0503020204020204" pitchFamily="34" charset="-122"/>
                <a:ea typeface="微软雅黑" panose="020B0503020204020204" pitchFamily="34" charset="-122"/>
              </a:rPr>
              <a:t>流相关</a:t>
            </a:r>
            <a:endParaRPr lang="en-US" altLang="zh-CN" sz="2800" b="0" dirty="0">
              <a:solidFill>
                <a:srgbClr val="000000"/>
              </a:solidFill>
              <a:latin typeface="微软雅黑" panose="020B0503020204020204" pitchFamily="34" charset="-122"/>
              <a:ea typeface="微软雅黑" panose="020B0503020204020204" pitchFamily="34" charset="-122"/>
            </a:endParaRPr>
          </a:p>
          <a:p>
            <a:pPr marL="0" lvl="3" eaLnBrk="1" hangingPunct="1"/>
            <a:r>
              <a:rPr lang="en-US" altLang="zh-CN" sz="2800" b="0" dirty="0">
                <a:solidFill>
                  <a:srgbClr val="000000"/>
                </a:solidFill>
                <a:latin typeface="微软雅黑" panose="020B0503020204020204" pitchFamily="34" charset="-122"/>
                <a:ea typeface="微软雅黑" panose="020B0503020204020204" pitchFamily="34" charset="-122"/>
              </a:rPr>
              <a:t>r</a:t>
            </a:r>
            <a:r>
              <a:rPr lang="en-US" altLang="zh-CN" sz="2800" b="0" baseline="-25000" dirty="0">
                <a:solidFill>
                  <a:srgbClr val="000000"/>
                </a:solidFill>
                <a:latin typeface="微软雅黑" panose="020B0503020204020204" pitchFamily="34" charset="-122"/>
                <a:ea typeface="微软雅黑" panose="020B0503020204020204" pitchFamily="34" charset="-122"/>
              </a:rPr>
              <a:t>3</a:t>
            </a:r>
            <a:r>
              <a:rPr lang="en-US" altLang="zh-CN" sz="2800" b="0" dirty="0">
                <a:solidFill>
                  <a:srgbClr val="000000"/>
                </a:solidFill>
                <a:latin typeface="微软雅黑" panose="020B0503020204020204" pitchFamily="34" charset="-122"/>
                <a:ea typeface="微软雅黑" panose="020B0503020204020204" pitchFamily="34" charset="-122"/>
              </a:rPr>
              <a:t>      </a:t>
            </a:r>
            <a:r>
              <a:rPr lang="en-US" altLang="zh-CN" sz="2800" b="0" dirty="0">
                <a:solidFill>
                  <a:srgbClr val="000000"/>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800" b="0" dirty="0">
                <a:solidFill>
                  <a:srgbClr val="000000"/>
                </a:solidFill>
                <a:latin typeface="微软雅黑" panose="020B0503020204020204" pitchFamily="34" charset="-122"/>
                <a:ea typeface="微软雅黑" panose="020B0503020204020204" pitchFamily="34" charset="-122"/>
              </a:rPr>
              <a:t>  r</a:t>
            </a:r>
            <a:r>
              <a:rPr lang="en-US" altLang="zh-CN" sz="2800" b="0" baseline="-25000" dirty="0">
                <a:solidFill>
                  <a:srgbClr val="000000"/>
                </a:solidFill>
                <a:latin typeface="微软雅黑" panose="020B0503020204020204" pitchFamily="34" charset="-122"/>
                <a:ea typeface="微软雅黑" panose="020B0503020204020204" pitchFamily="34" charset="-122"/>
              </a:rPr>
              <a:t>1</a:t>
            </a:r>
            <a:r>
              <a:rPr lang="en-US" altLang="zh-CN" sz="2800" b="0" dirty="0">
                <a:solidFill>
                  <a:srgbClr val="000000"/>
                </a:solidFill>
                <a:latin typeface="微软雅黑" panose="020B0503020204020204" pitchFamily="34" charset="-122"/>
                <a:ea typeface="微软雅黑" panose="020B0503020204020204" pitchFamily="34" charset="-122"/>
              </a:rPr>
              <a:t>  op  r</a:t>
            </a:r>
            <a:r>
              <a:rPr lang="en-US" altLang="zh-CN" sz="2800" b="0" baseline="-25000" dirty="0">
                <a:solidFill>
                  <a:srgbClr val="000000"/>
                </a:solidFill>
                <a:latin typeface="微软雅黑" panose="020B0503020204020204" pitchFamily="34" charset="-122"/>
                <a:ea typeface="微软雅黑" panose="020B0503020204020204" pitchFamily="34" charset="-122"/>
              </a:rPr>
              <a:t>2</a:t>
            </a:r>
            <a:r>
              <a:rPr lang="en-US" altLang="zh-CN" sz="2800" b="0" dirty="0">
                <a:solidFill>
                  <a:srgbClr val="000000"/>
                </a:solidFill>
                <a:latin typeface="微软雅黑" panose="020B0503020204020204" pitchFamily="34" charset="-122"/>
                <a:ea typeface="微软雅黑" panose="020B0503020204020204" pitchFamily="34" charset="-122"/>
              </a:rPr>
              <a:t> 	         Read-after-Write  </a:t>
            </a:r>
          </a:p>
          <a:p>
            <a:pPr marL="0" lvl="3" eaLnBrk="1" hangingPunct="1"/>
            <a:r>
              <a:rPr lang="en-US" altLang="zh-CN" sz="2800" b="0" dirty="0">
                <a:solidFill>
                  <a:srgbClr val="000000"/>
                </a:solidFill>
                <a:latin typeface="微软雅黑" panose="020B0503020204020204" pitchFamily="34" charset="-122"/>
                <a:ea typeface="微软雅黑" panose="020B0503020204020204" pitchFamily="34" charset="-122"/>
              </a:rPr>
              <a:t>r</a:t>
            </a:r>
            <a:r>
              <a:rPr lang="en-US" altLang="zh-CN" sz="2800" b="0" baseline="-25000" dirty="0">
                <a:solidFill>
                  <a:srgbClr val="000000"/>
                </a:solidFill>
                <a:latin typeface="微软雅黑" panose="020B0503020204020204" pitchFamily="34" charset="-122"/>
                <a:ea typeface="微软雅黑" panose="020B0503020204020204" pitchFamily="34" charset="-122"/>
              </a:rPr>
              <a:t>5</a:t>
            </a:r>
            <a:r>
              <a:rPr lang="en-US" altLang="zh-CN" sz="2800" b="0" dirty="0">
                <a:solidFill>
                  <a:srgbClr val="000000"/>
                </a:solidFill>
                <a:latin typeface="微软雅黑" panose="020B0503020204020204" pitchFamily="34" charset="-122"/>
                <a:ea typeface="微软雅黑" panose="020B0503020204020204" pitchFamily="34" charset="-122"/>
              </a:rPr>
              <a:t> 	</a:t>
            </a:r>
            <a:r>
              <a:rPr lang="en-US" altLang="zh-CN" sz="2800" b="0" dirty="0">
                <a:solidFill>
                  <a:srgbClr val="000000"/>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800" b="0" dirty="0">
                <a:solidFill>
                  <a:srgbClr val="000000"/>
                </a:solidFill>
                <a:latin typeface="微软雅黑" panose="020B0503020204020204" pitchFamily="34" charset="-122"/>
                <a:ea typeface="微软雅黑" panose="020B0503020204020204" pitchFamily="34" charset="-122"/>
              </a:rPr>
              <a:t>  r</a:t>
            </a:r>
            <a:r>
              <a:rPr lang="en-US" altLang="zh-CN" sz="2800" b="0" baseline="-25000" dirty="0">
                <a:solidFill>
                  <a:srgbClr val="000000"/>
                </a:solidFill>
                <a:latin typeface="微软雅黑" panose="020B0503020204020204" pitchFamily="34" charset="-122"/>
                <a:ea typeface="微软雅黑" panose="020B0503020204020204" pitchFamily="34" charset="-122"/>
              </a:rPr>
              <a:t>3</a:t>
            </a:r>
            <a:r>
              <a:rPr lang="en-US" altLang="zh-CN" sz="2800" b="0" dirty="0">
                <a:solidFill>
                  <a:srgbClr val="000000"/>
                </a:solidFill>
                <a:latin typeface="微软雅黑" panose="020B0503020204020204" pitchFamily="34" charset="-122"/>
                <a:ea typeface="微软雅黑" panose="020B0503020204020204" pitchFamily="34" charset="-122"/>
              </a:rPr>
              <a:t>  op  r</a:t>
            </a:r>
            <a:r>
              <a:rPr lang="en-US" altLang="zh-CN" sz="2800" b="0" baseline="-25000" dirty="0">
                <a:solidFill>
                  <a:srgbClr val="000000"/>
                </a:solidFill>
                <a:latin typeface="微软雅黑" panose="020B0503020204020204" pitchFamily="34" charset="-122"/>
                <a:ea typeface="微软雅黑" panose="020B0503020204020204" pitchFamily="34" charset="-122"/>
              </a:rPr>
              <a:t>4	</a:t>
            </a:r>
            <a:r>
              <a:rPr lang="en-US" altLang="zh-CN" sz="2800" b="0" dirty="0">
                <a:solidFill>
                  <a:srgbClr val="000000"/>
                </a:solidFill>
                <a:latin typeface="微软雅黑" panose="020B0503020204020204" pitchFamily="34" charset="-122"/>
                <a:ea typeface="微软雅黑" panose="020B0503020204020204" pitchFamily="34" charset="-122"/>
              </a:rPr>
              <a:t> 	(RAW)</a:t>
            </a:r>
          </a:p>
          <a:p>
            <a:pPr marL="0" lvl="3" eaLnBrk="1" hangingPunct="1"/>
            <a:endParaRPr lang="en-US" altLang="zh-CN" sz="2800" b="0" baseline="-25000" dirty="0">
              <a:solidFill>
                <a:srgbClr val="000000"/>
              </a:solidFill>
              <a:latin typeface="微软雅黑" panose="020B0503020204020204" pitchFamily="34" charset="-122"/>
              <a:ea typeface="微软雅黑" panose="020B0503020204020204" pitchFamily="34" charset="-122"/>
            </a:endParaRPr>
          </a:p>
          <a:p>
            <a:pPr eaLnBrk="1" hangingPunct="1"/>
            <a:r>
              <a:rPr lang="zh-CN" altLang="en-US" sz="2800" b="0" dirty="0">
                <a:solidFill>
                  <a:srgbClr val="000000"/>
                </a:solidFill>
                <a:latin typeface="微软雅黑" panose="020B0503020204020204" pitchFamily="34" charset="-122"/>
                <a:ea typeface="微软雅黑" panose="020B0503020204020204" pitchFamily="34" charset="-122"/>
              </a:rPr>
              <a:t>反相关</a:t>
            </a:r>
            <a:endParaRPr lang="en-US" altLang="zh-CN" sz="2800" b="0" dirty="0">
              <a:solidFill>
                <a:srgbClr val="000000"/>
              </a:solidFill>
              <a:latin typeface="微软雅黑" panose="020B0503020204020204" pitchFamily="34" charset="-122"/>
              <a:ea typeface="微软雅黑" panose="020B0503020204020204" pitchFamily="34" charset="-122"/>
            </a:endParaRPr>
          </a:p>
          <a:p>
            <a:pPr marL="0" lvl="3" eaLnBrk="1" hangingPunct="1"/>
            <a:r>
              <a:rPr lang="en-US" altLang="zh-CN" sz="2800" b="0" dirty="0">
                <a:solidFill>
                  <a:srgbClr val="000000"/>
                </a:solidFill>
                <a:latin typeface="微软雅黑" panose="020B0503020204020204" pitchFamily="34" charset="-122"/>
                <a:ea typeface="微软雅黑" panose="020B0503020204020204" pitchFamily="34" charset="-122"/>
              </a:rPr>
              <a:t>r</a:t>
            </a:r>
            <a:r>
              <a:rPr lang="en-US" altLang="zh-CN" sz="2800" b="0" baseline="-25000" dirty="0">
                <a:solidFill>
                  <a:srgbClr val="000000"/>
                </a:solidFill>
                <a:latin typeface="微软雅黑" panose="020B0503020204020204" pitchFamily="34" charset="-122"/>
                <a:ea typeface="微软雅黑" panose="020B0503020204020204" pitchFamily="34" charset="-122"/>
              </a:rPr>
              <a:t>3</a:t>
            </a:r>
            <a:r>
              <a:rPr lang="en-US" altLang="zh-CN" sz="2800" b="0" dirty="0">
                <a:solidFill>
                  <a:srgbClr val="000000"/>
                </a:solidFill>
                <a:latin typeface="微软雅黑" panose="020B0503020204020204" pitchFamily="34" charset="-122"/>
                <a:ea typeface="微软雅黑" panose="020B0503020204020204" pitchFamily="34" charset="-122"/>
              </a:rPr>
              <a:t> 	</a:t>
            </a:r>
            <a:r>
              <a:rPr lang="en-US" altLang="zh-CN" sz="2800" b="0" dirty="0">
                <a:solidFill>
                  <a:srgbClr val="000000"/>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800" b="0" dirty="0">
                <a:solidFill>
                  <a:srgbClr val="000000"/>
                </a:solidFill>
                <a:latin typeface="微软雅黑" panose="020B0503020204020204" pitchFamily="34" charset="-122"/>
                <a:ea typeface="微软雅黑" panose="020B0503020204020204" pitchFamily="34" charset="-122"/>
              </a:rPr>
              <a:t>   r</a:t>
            </a:r>
            <a:r>
              <a:rPr lang="en-US" altLang="zh-CN" sz="2800" b="0" baseline="-25000" dirty="0">
                <a:solidFill>
                  <a:srgbClr val="000000"/>
                </a:solidFill>
                <a:latin typeface="微软雅黑" panose="020B0503020204020204" pitchFamily="34" charset="-122"/>
                <a:ea typeface="微软雅黑" panose="020B0503020204020204" pitchFamily="34" charset="-122"/>
              </a:rPr>
              <a:t>1</a:t>
            </a:r>
            <a:r>
              <a:rPr lang="en-US" altLang="zh-CN" sz="2800" b="0" dirty="0">
                <a:solidFill>
                  <a:srgbClr val="000000"/>
                </a:solidFill>
                <a:latin typeface="微软雅黑" panose="020B0503020204020204" pitchFamily="34" charset="-122"/>
                <a:ea typeface="微软雅黑" panose="020B0503020204020204" pitchFamily="34" charset="-122"/>
              </a:rPr>
              <a:t>  op  r</a:t>
            </a:r>
            <a:r>
              <a:rPr lang="en-US" altLang="zh-CN" sz="2800" b="0" baseline="-25000" dirty="0">
                <a:solidFill>
                  <a:srgbClr val="000000"/>
                </a:solidFill>
                <a:latin typeface="微软雅黑" panose="020B0503020204020204" pitchFamily="34" charset="-122"/>
                <a:ea typeface="微软雅黑" panose="020B0503020204020204" pitchFamily="34" charset="-122"/>
              </a:rPr>
              <a:t>2</a:t>
            </a:r>
            <a:r>
              <a:rPr lang="en-US" altLang="zh-CN" sz="2800" b="0" dirty="0">
                <a:solidFill>
                  <a:srgbClr val="000000"/>
                </a:solidFill>
                <a:latin typeface="微软雅黑" panose="020B0503020204020204" pitchFamily="34" charset="-122"/>
                <a:ea typeface="微软雅黑" panose="020B0503020204020204" pitchFamily="34" charset="-122"/>
              </a:rPr>
              <a:t> 	         Write-after-Read </a:t>
            </a:r>
          </a:p>
          <a:p>
            <a:pPr marL="0" lvl="3" eaLnBrk="1" hangingPunct="1"/>
            <a:r>
              <a:rPr lang="en-US" altLang="zh-CN" sz="2800" b="0" dirty="0">
                <a:solidFill>
                  <a:srgbClr val="000000"/>
                </a:solidFill>
                <a:latin typeface="微软雅黑" panose="020B0503020204020204" pitchFamily="34" charset="-122"/>
                <a:ea typeface="微软雅黑" panose="020B0503020204020204" pitchFamily="34" charset="-122"/>
              </a:rPr>
              <a:t>r</a:t>
            </a:r>
            <a:r>
              <a:rPr lang="en-US" altLang="zh-CN" sz="2800" b="0" baseline="-25000" dirty="0">
                <a:solidFill>
                  <a:srgbClr val="000000"/>
                </a:solidFill>
                <a:latin typeface="微软雅黑" panose="020B0503020204020204" pitchFamily="34" charset="-122"/>
                <a:ea typeface="微软雅黑" panose="020B0503020204020204" pitchFamily="34" charset="-122"/>
              </a:rPr>
              <a:t>1</a:t>
            </a:r>
            <a:r>
              <a:rPr lang="en-US" altLang="zh-CN" sz="2800" b="0" dirty="0">
                <a:solidFill>
                  <a:srgbClr val="000000"/>
                </a:solidFill>
                <a:latin typeface="微软雅黑" panose="020B0503020204020204" pitchFamily="34" charset="-122"/>
                <a:ea typeface="微软雅黑" panose="020B0503020204020204" pitchFamily="34" charset="-122"/>
              </a:rPr>
              <a:t> 	</a:t>
            </a:r>
            <a:r>
              <a:rPr lang="en-US" altLang="zh-CN" sz="2800" b="0" dirty="0">
                <a:solidFill>
                  <a:srgbClr val="000000"/>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800" b="0" dirty="0">
                <a:solidFill>
                  <a:srgbClr val="000000"/>
                </a:solidFill>
                <a:latin typeface="微软雅黑" panose="020B0503020204020204" pitchFamily="34" charset="-122"/>
                <a:ea typeface="微软雅黑" panose="020B0503020204020204" pitchFamily="34" charset="-122"/>
              </a:rPr>
              <a:t>   r</a:t>
            </a:r>
            <a:r>
              <a:rPr lang="en-US" altLang="zh-CN" sz="2800" b="0" baseline="-25000" dirty="0">
                <a:solidFill>
                  <a:srgbClr val="000000"/>
                </a:solidFill>
                <a:latin typeface="微软雅黑" panose="020B0503020204020204" pitchFamily="34" charset="-122"/>
                <a:ea typeface="微软雅黑" panose="020B0503020204020204" pitchFamily="34" charset="-122"/>
              </a:rPr>
              <a:t>4</a:t>
            </a:r>
            <a:r>
              <a:rPr lang="en-US" altLang="zh-CN" sz="2800" b="0" dirty="0">
                <a:solidFill>
                  <a:srgbClr val="000000"/>
                </a:solidFill>
                <a:latin typeface="微软雅黑" panose="020B0503020204020204" pitchFamily="34" charset="-122"/>
                <a:ea typeface="微软雅黑" panose="020B0503020204020204" pitchFamily="34" charset="-122"/>
              </a:rPr>
              <a:t>  op  r</a:t>
            </a:r>
            <a:r>
              <a:rPr lang="en-US" altLang="zh-CN" sz="2800" b="0" baseline="-25000" dirty="0">
                <a:solidFill>
                  <a:srgbClr val="000000"/>
                </a:solidFill>
                <a:latin typeface="微软雅黑" panose="020B0503020204020204" pitchFamily="34" charset="-122"/>
                <a:ea typeface="微软雅黑" panose="020B0503020204020204" pitchFamily="34" charset="-122"/>
              </a:rPr>
              <a:t>5	 	</a:t>
            </a:r>
            <a:r>
              <a:rPr lang="en-US" altLang="zh-CN" sz="2800" b="0" dirty="0">
                <a:solidFill>
                  <a:srgbClr val="000000"/>
                </a:solidFill>
                <a:latin typeface="微软雅黑" panose="020B0503020204020204" pitchFamily="34" charset="-122"/>
                <a:ea typeface="微软雅黑" panose="020B0503020204020204" pitchFamily="34" charset="-122"/>
              </a:rPr>
              <a:t>(WAR)</a:t>
            </a:r>
          </a:p>
          <a:p>
            <a:pPr marL="0" lvl="3" eaLnBrk="1" hangingPunct="1"/>
            <a:r>
              <a:rPr lang="en-US" altLang="zh-CN" sz="2800" b="0" dirty="0">
                <a:solidFill>
                  <a:srgbClr val="000000"/>
                </a:solidFill>
                <a:latin typeface="微软雅黑" panose="020B0503020204020204" pitchFamily="34" charset="-122"/>
                <a:ea typeface="微软雅黑" panose="020B0503020204020204" pitchFamily="34" charset="-122"/>
              </a:rPr>
              <a:t> </a:t>
            </a:r>
          </a:p>
          <a:p>
            <a:pPr eaLnBrk="1" hangingPunct="1"/>
            <a:r>
              <a:rPr lang="zh-CN" altLang="en-US" sz="2800" b="0" dirty="0">
                <a:solidFill>
                  <a:srgbClr val="000000"/>
                </a:solidFill>
                <a:latin typeface="微软雅黑" panose="020B0503020204020204" pitchFamily="34" charset="-122"/>
                <a:ea typeface="微软雅黑" panose="020B0503020204020204" pitchFamily="34" charset="-122"/>
              </a:rPr>
              <a:t>输出相关</a:t>
            </a:r>
            <a:endParaRPr lang="en-US" altLang="zh-CN" sz="2800" b="0" dirty="0">
              <a:solidFill>
                <a:srgbClr val="000000"/>
              </a:solidFill>
              <a:latin typeface="微软雅黑" panose="020B0503020204020204" pitchFamily="34" charset="-122"/>
              <a:ea typeface="微软雅黑" panose="020B0503020204020204" pitchFamily="34" charset="-122"/>
            </a:endParaRPr>
          </a:p>
          <a:p>
            <a:pPr marL="0" lvl="3" eaLnBrk="1" hangingPunct="1"/>
            <a:r>
              <a:rPr lang="en-US" altLang="zh-CN" sz="2800" b="0" dirty="0">
                <a:solidFill>
                  <a:srgbClr val="000000"/>
                </a:solidFill>
                <a:latin typeface="微软雅黑" panose="020B0503020204020204" pitchFamily="34" charset="-122"/>
                <a:ea typeface="微软雅黑" panose="020B0503020204020204" pitchFamily="34" charset="-122"/>
              </a:rPr>
              <a:t>r</a:t>
            </a:r>
            <a:r>
              <a:rPr lang="en-US" altLang="zh-CN" sz="2800" b="0" baseline="-25000" dirty="0">
                <a:solidFill>
                  <a:srgbClr val="000000"/>
                </a:solidFill>
                <a:latin typeface="微软雅黑" panose="020B0503020204020204" pitchFamily="34" charset="-122"/>
                <a:ea typeface="微软雅黑" panose="020B0503020204020204" pitchFamily="34" charset="-122"/>
              </a:rPr>
              <a:t>3</a:t>
            </a:r>
            <a:r>
              <a:rPr lang="en-US" altLang="zh-CN" sz="2800" b="0" dirty="0">
                <a:solidFill>
                  <a:srgbClr val="000000"/>
                </a:solidFill>
                <a:latin typeface="微软雅黑" panose="020B0503020204020204" pitchFamily="34" charset="-122"/>
                <a:ea typeface="微软雅黑" panose="020B0503020204020204" pitchFamily="34" charset="-122"/>
              </a:rPr>
              <a:t> 	</a:t>
            </a:r>
            <a:r>
              <a:rPr lang="en-US" altLang="zh-CN" sz="2800" b="0" dirty="0">
                <a:solidFill>
                  <a:srgbClr val="000000"/>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800" b="0" dirty="0">
                <a:solidFill>
                  <a:srgbClr val="000000"/>
                </a:solidFill>
                <a:latin typeface="微软雅黑" panose="020B0503020204020204" pitchFamily="34" charset="-122"/>
                <a:ea typeface="微软雅黑" panose="020B0503020204020204" pitchFamily="34" charset="-122"/>
              </a:rPr>
              <a:t>  r</a:t>
            </a:r>
            <a:r>
              <a:rPr lang="en-US" altLang="zh-CN" sz="2800" b="0" baseline="-25000" dirty="0">
                <a:solidFill>
                  <a:srgbClr val="000000"/>
                </a:solidFill>
                <a:latin typeface="微软雅黑" panose="020B0503020204020204" pitchFamily="34" charset="-122"/>
                <a:ea typeface="微软雅黑" panose="020B0503020204020204" pitchFamily="34" charset="-122"/>
              </a:rPr>
              <a:t>1</a:t>
            </a:r>
            <a:r>
              <a:rPr lang="en-US" altLang="zh-CN" sz="2800" b="0" dirty="0">
                <a:solidFill>
                  <a:srgbClr val="000000"/>
                </a:solidFill>
                <a:latin typeface="微软雅黑" panose="020B0503020204020204" pitchFamily="34" charset="-122"/>
                <a:ea typeface="微软雅黑" panose="020B0503020204020204" pitchFamily="34" charset="-122"/>
              </a:rPr>
              <a:t>  op  r</a:t>
            </a:r>
            <a:r>
              <a:rPr lang="en-US" altLang="zh-CN" sz="2800" b="0" baseline="-25000" dirty="0">
                <a:solidFill>
                  <a:srgbClr val="000000"/>
                </a:solidFill>
                <a:latin typeface="微软雅黑" panose="020B0503020204020204" pitchFamily="34" charset="-122"/>
                <a:ea typeface="微软雅黑" panose="020B0503020204020204" pitchFamily="34" charset="-122"/>
              </a:rPr>
              <a:t>2</a:t>
            </a:r>
            <a:r>
              <a:rPr lang="en-US" altLang="zh-CN" sz="2800" b="0" dirty="0">
                <a:solidFill>
                  <a:srgbClr val="000000"/>
                </a:solidFill>
                <a:latin typeface="微软雅黑" panose="020B0503020204020204" pitchFamily="34" charset="-122"/>
                <a:ea typeface="微软雅黑" panose="020B0503020204020204" pitchFamily="34" charset="-122"/>
              </a:rPr>
              <a:t>  	         Write-after-Write </a:t>
            </a:r>
          </a:p>
          <a:p>
            <a:pPr marL="0" lvl="3" eaLnBrk="1" hangingPunct="1"/>
            <a:r>
              <a:rPr lang="en-US" altLang="zh-CN" sz="2800" b="0" dirty="0">
                <a:solidFill>
                  <a:srgbClr val="919191"/>
                </a:solidFill>
                <a:latin typeface="微软雅黑" panose="020B0503020204020204" pitchFamily="34" charset="-122"/>
                <a:ea typeface="微软雅黑" panose="020B0503020204020204" pitchFamily="34" charset="-122"/>
              </a:rPr>
              <a:t>r</a:t>
            </a:r>
            <a:r>
              <a:rPr lang="en-US" altLang="zh-CN" sz="2800" b="0" baseline="-25000" dirty="0">
                <a:solidFill>
                  <a:srgbClr val="919191"/>
                </a:solidFill>
                <a:latin typeface="微软雅黑" panose="020B0503020204020204" pitchFamily="34" charset="-122"/>
                <a:ea typeface="微软雅黑" panose="020B0503020204020204" pitchFamily="34" charset="-122"/>
              </a:rPr>
              <a:t>5</a:t>
            </a:r>
            <a:r>
              <a:rPr lang="en-US" altLang="zh-CN" sz="2800" b="0" dirty="0">
                <a:solidFill>
                  <a:srgbClr val="919191"/>
                </a:solidFill>
                <a:latin typeface="微软雅黑" panose="020B0503020204020204" pitchFamily="34" charset="-122"/>
                <a:ea typeface="微软雅黑" panose="020B0503020204020204" pitchFamily="34" charset="-122"/>
              </a:rPr>
              <a:t> 	</a:t>
            </a:r>
            <a:r>
              <a:rPr lang="en-US" altLang="zh-CN" sz="2800" b="0" dirty="0">
                <a:solidFill>
                  <a:srgbClr val="000000"/>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800" b="0" dirty="0">
                <a:solidFill>
                  <a:srgbClr val="919191"/>
                </a:solidFill>
                <a:latin typeface="微软雅黑" panose="020B0503020204020204" pitchFamily="34" charset="-122"/>
                <a:ea typeface="微软雅黑" panose="020B0503020204020204" pitchFamily="34" charset="-122"/>
              </a:rPr>
              <a:t>  r</a:t>
            </a:r>
            <a:r>
              <a:rPr lang="en-US" altLang="zh-CN" sz="2800" b="0" baseline="-25000" dirty="0">
                <a:solidFill>
                  <a:srgbClr val="919191"/>
                </a:solidFill>
                <a:latin typeface="微软雅黑" panose="020B0503020204020204" pitchFamily="34" charset="-122"/>
                <a:ea typeface="微软雅黑" panose="020B0503020204020204" pitchFamily="34" charset="-122"/>
              </a:rPr>
              <a:t>3</a:t>
            </a:r>
            <a:r>
              <a:rPr lang="en-US" altLang="zh-CN" sz="2800" b="0" dirty="0">
                <a:solidFill>
                  <a:srgbClr val="919191"/>
                </a:solidFill>
                <a:latin typeface="微软雅黑" panose="020B0503020204020204" pitchFamily="34" charset="-122"/>
                <a:ea typeface="微软雅黑" panose="020B0503020204020204" pitchFamily="34" charset="-122"/>
              </a:rPr>
              <a:t>  op  r</a:t>
            </a:r>
            <a:r>
              <a:rPr lang="en-US" altLang="zh-CN" sz="2800" b="0" baseline="-25000" dirty="0">
                <a:solidFill>
                  <a:srgbClr val="919191"/>
                </a:solidFill>
                <a:latin typeface="微软雅黑" panose="020B0503020204020204" pitchFamily="34" charset="-122"/>
                <a:ea typeface="微软雅黑" panose="020B0503020204020204" pitchFamily="34" charset="-122"/>
              </a:rPr>
              <a:t>4</a:t>
            </a:r>
            <a:r>
              <a:rPr lang="en-US" altLang="zh-CN" sz="2800" b="0" baseline="-25000" dirty="0">
                <a:solidFill>
                  <a:srgbClr val="000000"/>
                </a:solidFill>
                <a:latin typeface="微软雅黑" panose="020B0503020204020204" pitchFamily="34" charset="-122"/>
                <a:ea typeface="微软雅黑" panose="020B0503020204020204" pitchFamily="34" charset="-122"/>
              </a:rPr>
              <a:t>	 	</a:t>
            </a:r>
            <a:r>
              <a:rPr lang="en-US" altLang="zh-CN" sz="2800" b="0" dirty="0">
                <a:solidFill>
                  <a:srgbClr val="000000"/>
                </a:solidFill>
                <a:latin typeface="微软雅黑" panose="020B0503020204020204" pitchFamily="34" charset="-122"/>
                <a:ea typeface="微软雅黑" panose="020B0503020204020204" pitchFamily="34" charset="-122"/>
              </a:rPr>
              <a:t>(WAW)</a:t>
            </a:r>
          </a:p>
          <a:p>
            <a:pPr marL="0" lvl="3" eaLnBrk="1" hangingPunct="1"/>
            <a:r>
              <a:rPr lang="en-US" altLang="zh-CN" sz="2800" b="0" dirty="0">
                <a:solidFill>
                  <a:srgbClr val="000000"/>
                </a:solidFill>
                <a:latin typeface="微软雅黑" panose="020B0503020204020204" pitchFamily="34" charset="-122"/>
                <a:ea typeface="微软雅黑" panose="020B0503020204020204" pitchFamily="34" charset="-122"/>
              </a:rPr>
              <a:t>r</a:t>
            </a:r>
            <a:r>
              <a:rPr lang="en-US" altLang="zh-CN" sz="2800" b="0" baseline="-25000" dirty="0">
                <a:solidFill>
                  <a:srgbClr val="000000"/>
                </a:solidFill>
                <a:latin typeface="微软雅黑" panose="020B0503020204020204" pitchFamily="34" charset="-122"/>
                <a:ea typeface="微软雅黑" panose="020B0503020204020204" pitchFamily="34" charset="-122"/>
              </a:rPr>
              <a:t>3</a:t>
            </a:r>
            <a:r>
              <a:rPr lang="en-US" altLang="zh-CN" sz="2800" b="0" dirty="0">
                <a:solidFill>
                  <a:srgbClr val="000000"/>
                </a:solidFill>
                <a:latin typeface="微软雅黑" panose="020B0503020204020204" pitchFamily="34" charset="-122"/>
                <a:ea typeface="微软雅黑" panose="020B0503020204020204" pitchFamily="34" charset="-122"/>
              </a:rPr>
              <a:t> 	</a:t>
            </a:r>
            <a:r>
              <a:rPr lang="en-US" altLang="zh-CN" sz="2800" b="0" dirty="0">
                <a:solidFill>
                  <a:srgbClr val="000000"/>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800" b="0" dirty="0">
                <a:solidFill>
                  <a:srgbClr val="000000"/>
                </a:solidFill>
                <a:latin typeface="微软雅黑" panose="020B0503020204020204" pitchFamily="34" charset="-122"/>
                <a:ea typeface="微软雅黑" panose="020B0503020204020204" pitchFamily="34" charset="-122"/>
              </a:rPr>
              <a:t>  r</a:t>
            </a:r>
            <a:r>
              <a:rPr lang="en-US" altLang="zh-CN" sz="2800" b="0" baseline="-25000" dirty="0">
                <a:solidFill>
                  <a:srgbClr val="000000"/>
                </a:solidFill>
                <a:latin typeface="微软雅黑" panose="020B0503020204020204" pitchFamily="34" charset="-122"/>
                <a:ea typeface="微软雅黑" panose="020B0503020204020204" pitchFamily="34" charset="-122"/>
              </a:rPr>
              <a:t>6</a:t>
            </a:r>
            <a:r>
              <a:rPr lang="en-US" altLang="zh-CN" sz="2800" b="0" dirty="0">
                <a:solidFill>
                  <a:srgbClr val="000000"/>
                </a:solidFill>
                <a:latin typeface="微软雅黑" panose="020B0503020204020204" pitchFamily="34" charset="-122"/>
                <a:ea typeface="微软雅黑" panose="020B0503020204020204" pitchFamily="34" charset="-122"/>
              </a:rPr>
              <a:t>  op  r</a:t>
            </a:r>
            <a:r>
              <a:rPr lang="en-US" altLang="zh-CN" sz="2800" b="0" baseline="-25000" dirty="0">
                <a:solidFill>
                  <a:srgbClr val="000000"/>
                </a:solidFill>
                <a:latin typeface="微软雅黑" panose="020B0503020204020204" pitchFamily="34" charset="-122"/>
                <a:ea typeface="微软雅黑" panose="020B0503020204020204" pitchFamily="34" charset="-122"/>
              </a:rPr>
              <a:t>7</a:t>
            </a:r>
            <a:r>
              <a:rPr lang="en-US" altLang="zh-CN" sz="2800" b="0" dirty="0">
                <a:solidFill>
                  <a:srgbClr val="000000"/>
                </a:solidFill>
                <a:latin typeface="微软雅黑" panose="020B0503020204020204" pitchFamily="34" charset="-122"/>
                <a:ea typeface="微软雅黑" panose="020B0503020204020204" pitchFamily="34" charset="-122"/>
              </a:rPr>
              <a:t>  </a:t>
            </a:r>
          </a:p>
        </p:txBody>
      </p:sp>
      <p:sp>
        <p:nvSpPr>
          <p:cNvPr id="12" name="Line 4"/>
          <p:cNvSpPr>
            <a:spLocks noChangeShapeType="1"/>
          </p:cNvSpPr>
          <p:nvPr/>
        </p:nvSpPr>
        <p:spPr bwMode="auto">
          <a:xfrm flipH="1" flipV="1">
            <a:off x="914400" y="1768804"/>
            <a:ext cx="1143000" cy="381000"/>
          </a:xfrm>
          <a:prstGeom prst="line">
            <a:avLst/>
          </a:prstGeom>
          <a:noFill/>
          <a:ln w="28575">
            <a:solidFill>
              <a:srgbClr val="FC0128"/>
            </a:solidFill>
            <a:round/>
            <a:tailEnd type="triangle" w="med" len="me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en-US" kern="0">
              <a:solidFill>
                <a:sysClr val="windowText" lastClr="000000"/>
              </a:solidFill>
              <a:ea typeface="MS PGothic" panose="020B0600070205080204" pitchFamily="34" charset="-128"/>
              <a:cs typeface="MS PGothic" panose="020B0600070205080204" pitchFamily="34" charset="-128"/>
            </a:endParaRPr>
          </a:p>
        </p:txBody>
      </p:sp>
      <p:sp>
        <p:nvSpPr>
          <p:cNvPr id="13" name="Line 5"/>
          <p:cNvSpPr>
            <a:spLocks noChangeShapeType="1"/>
          </p:cNvSpPr>
          <p:nvPr/>
        </p:nvSpPr>
        <p:spPr bwMode="auto">
          <a:xfrm flipV="1">
            <a:off x="1018095" y="3476918"/>
            <a:ext cx="1039305" cy="293804"/>
          </a:xfrm>
          <a:prstGeom prst="line">
            <a:avLst/>
          </a:prstGeom>
          <a:noFill/>
          <a:ln w="28575">
            <a:solidFill>
              <a:srgbClr val="FC0128"/>
            </a:solidFill>
            <a:round/>
            <a:tailEnd type="triangle" w="med" len="me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en-US" kern="0">
              <a:solidFill>
                <a:sysClr val="windowText" lastClr="000000"/>
              </a:solidFill>
              <a:ea typeface="MS PGothic" panose="020B0600070205080204" pitchFamily="34" charset="-128"/>
              <a:cs typeface="MS PGothic" panose="020B0600070205080204" pitchFamily="34" charset="-128"/>
            </a:endParaRPr>
          </a:p>
        </p:txBody>
      </p:sp>
      <p:sp>
        <p:nvSpPr>
          <p:cNvPr id="14" name="Freeform 6"/>
          <p:cNvSpPr/>
          <p:nvPr/>
        </p:nvSpPr>
        <p:spPr bwMode="auto">
          <a:xfrm>
            <a:off x="153968" y="5105400"/>
            <a:ext cx="444500" cy="914400"/>
          </a:xfrm>
          <a:custGeom>
            <a:avLst/>
            <a:gdLst>
              <a:gd name="T0" fmla="*/ 2147483647 w 280"/>
              <a:gd name="T1" fmla="*/ 2147483647 h 576"/>
              <a:gd name="T2" fmla="*/ 2147483647 w 280"/>
              <a:gd name="T3" fmla="*/ 2147483647 h 576"/>
              <a:gd name="T4" fmla="*/ 2147483647 w 280"/>
              <a:gd name="T5" fmla="*/ 2147483647 h 576"/>
              <a:gd name="T6" fmla="*/ 2147483647 w 280"/>
              <a:gd name="T7" fmla="*/ 0 h 576"/>
              <a:gd name="T8" fmla="*/ 0 60000 65536"/>
              <a:gd name="T9" fmla="*/ 0 60000 65536"/>
              <a:gd name="T10" fmla="*/ 0 60000 65536"/>
              <a:gd name="T11" fmla="*/ 0 60000 65536"/>
              <a:gd name="T12" fmla="*/ 0 w 280"/>
              <a:gd name="T13" fmla="*/ 0 h 576"/>
              <a:gd name="T14" fmla="*/ 280 w 280"/>
              <a:gd name="T15" fmla="*/ 576 h 576"/>
            </a:gdLst>
            <a:ahLst/>
            <a:cxnLst>
              <a:cxn ang="T8">
                <a:pos x="T0" y="T1"/>
              </a:cxn>
              <a:cxn ang="T9">
                <a:pos x="T2" y="T3"/>
              </a:cxn>
              <a:cxn ang="T10">
                <a:pos x="T4" y="T5"/>
              </a:cxn>
              <a:cxn ang="T11">
                <a:pos x="T6" y="T7"/>
              </a:cxn>
            </a:cxnLst>
            <a:rect l="T12" t="T13" r="T14" b="T15"/>
            <a:pathLst>
              <a:path w="280" h="576">
                <a:moveTo>
                  <a:pt x="280" y="576"/>
                </a:moveTo>
                <a:cubicBezTo>
                  <a:pt x="280" y="576"/>
                  <a:pt x="80" y="464"/>
                  <a:pt x="40" y="384"/>
                </a:cubicBezTo>
                <a:cubicBezTo>
                  <a:pt x="0" y="304"/>
                  <a:pt x="0" y="160"/>
                  <a:pt x="40" y="96"/>
                </a:cubicBezTo>
                <a:cubicBezTo>
                  <a:pt x="80" y="32"/>
                  <a:pt x="230" y="20"/>
                  <a:pt x="280" y="0"/>
                </a:cubicBezTo>
              </a:path>
            </a:pathLst>
          </a:custGeom>
          <a:noFill/>
          <a:ln w="28575">
            <a:solidFill>
              <a:srgbClr val="FC0128"/>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fontAlgn="auto">
              <a:spcBef>
                <a:spcPts val="0"/>
              </a:spcBef>
              <a:spcAft>
                <a:spcPts val="0"/>
              </a:spcAft>
              <a:defRPr/>
            </a:pPr>
            <a:endParaRPr lang="en-US" kern="0">
              <a:solidFill>
                <a:sysClr val="windowText" lastClr="000000"/>
              </a:solidFill>
              <a:ea typeface="MS PGothic" panose="020B0600070205080204" pitchFamily="34" charset="-128"/>
              <a:cs typeface="MS PGothic" panose="020B0600070205080204" pitchFamily="34" charset="-128"/>
            </a:endParaRPr>
          </a:p>
        </p:txBody>
      </p:sp>
      <p:sp>
        <p:nvSpPr>
          <p:cNvPr id="3" name="标题 2"/>
          <p:cNvSpPr>
            <a:spLocks noGrp="1"/>
          </p:cNvSpPr>
          <p:nvPr>
            <p:ph type="title"/>
          </p:nvPr>
        </p:nvSpPr>
        <p:spPr/>
        <p:txBody>
          <a:bodyPr/>
          <a:lstStyle/>
          <a:p>
            <a:r>
              <a:rPr lang="zh-CN" altLang="en-US" dirty="0"/>
              <a:t>回顾：数据相关的类型</a:t>
            </a:r>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Content Placeholder 2"/>
          <p:cNvSpPr>
            <a:spLocks noGrp="1"/>
          </p:cNvSpPr>
          <p:nvPr>
            <p:ph idx="1"/>
          </p:nvPr>
        </p:nvSpPr>
        <p:spPr>
          <a:xfrm>
            <a:off x="457200" y="998460"/>
            <a:ext cx="8229600" cy="609600"/>
          </a:xfrm>
        </p:spPr>
        <p:txBody>
          <a:bodyPr/>
          <a:lstStyle/>
          <a:p>
            <a:r>
              <a:rPr lang="en-US" altLang="zh-CN" dirty="0">
                <a:latin typeface="Calibri" panose="020F0502020204030204" charset="0"/>
                <a:ea typeface="MS PGothic" panose="020B0600070205080204" pitchFamily="34" charset="-128"/>
              </a:rPr>
              <a:t>for (j=i-1; j&gt;=0 &amp;&amp; v[j] &gt; v[j+1]; j-=1) { ...... }</a:t>
            </a:r>
          </a:p>
        </p:txBody>
      </p:sp>
      <p:sp>
        <p:nvSpPr>
          <p:cNvPr id="23557" name="Rectangle 3"/>
          <p:cNvSpPr txBox="1">
            <a:spLocks noChangeArrowheads="1"/>
          </p:cNvSpPr>
          <p:nvPr/>
        </p:nvSpPr>
        <p:spPr bwMode="auto">
          <a:xfrm>
            <a:off x="2171700" y="1103724"/>
            <a:ext cx="5524500" cy="575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lvl="1">
              <a:buClr>
                <a:srgbClr val="000000"/>
              </a:buClr>
              <a:buSzPct val="100000"/>
            </a:pPr>
            <a:endParaRPr lang="en-US" altLang="zh-CN" sz="2400" dirty="0">
              <a:solidFill>
                <a:srgbClr val="000000"/>
              </a:solidFill>
              <a:latin typeface="Calibri" panose="020F0502020204030204" charset="0"/>
            </a:endParaRPr>
          </a:p>
          <a:p>
            <a:pPr lvl="1">
              <a:buClr>
                <a:srgbClr val="000000"/>
              </a:buClr>
              <a:buSzPct val="100000"/>
            </a:pPr>
            <a:r>
              <a:rPr lang="en-US" altLang="zh-CN" sz="2400" dirty="0">
                <a:solidFill>
                  <a:srgbClr val="000000"/>
                </a:solidFill>
                <a:latin typeface="Calibri" panose="020F0502020204030204" charset="0"/>
              </a:rPr>
              <a:t>			</a:t>
            </a:r>
            <a:r>
              <a:rPr lang="en-US" altLang="zh-CN" sz="2400" dirty="0" err="1">
                <a:solidFill>
                  <a:srgbClr val="000000"/>
                </a:solidFill>
                <a:latin typeface="Calibri" panose="020F0502020204030204" charset="0"/>
              </a:rPr>
              <a:t>addi</a:t>
            </a:r>
            <a:r>
              <a:rPr lang="en-US" altLang="zh-CN" sz="2400" dirty="0">
                <a:solidFill>
                  <a:srgbClr val="000000"/>
                </a:solidFill>
                <a:latin typeface="Calibri" panose="020F0502020204030204" charset="0"/>
              </a:rPr>
              <a:t> 	$s1, $s0, -1</a:t>
            </a:r>
          </a:p>
          <a:p>
            <a:pPr lvl="1">
              <a:buClr>
                <a:srgbClr val="000000"/>
              </a:buClr>
              <a:buSzPct val="100000"/>
            </a:pPr>
            <a:r>
              <a:rPr lang="en-US" altLang="zh-CN" sz="2400" dirty="0">
                <a:solidFill>
                  <a:srgbClr val="000000"/>
                </a:solidFill>
                <a:latin typeface="Calibri" panose="020F0502020204030204" charset="0"/>
              </a:rPr>
              <a:t>for2tst:	</a:t>
            </a:r>
            <a:r>
              <a:rPr lang="en-US" altLang="zh-CN" sz="2400" dirty="0" err="1">
                <a:solidFill>
                  <a:srgbClr val="000000"/>
                </a:solidFill>
                <a:latin typeface="Calibri" panose="020F0502020204030204" charset="0"/>
              </a:rPr>
              <a:t>slti</a:t>
            </a:r>
            <a:r>
              <a:rPr lang="en-US" altLang="zh-CN" sz="2400" dirty="0">
                <a:solidFill>
                  <a:srgbClr val="000000"/>
                </a:solidFill>
                <a:latin typeface="Calibri" panose="020F0502020204030204" charset="0"/>
              </a:rPr>
              <a:t> 	$t0, $s1, 0</a:t>
            </a:r>
          </a:p>
          <a:p>
            <a:pPr lvl="1">
              <a:buClr>
                <a:srgbClr val="000000"/>
              </a:buClr>
              <a:buSzPct val="100000"/>
            </a:pPr>
            <a:r>
              <a:rPr lang="en-US" altLang="zh-CN" sz="2400" dirty="0">
                <a:solidFill>
                  <a:srgbClr val="000000"/>
                </a:solidFill>
                <a:latin typeface="Calibri" panose="020F0502020204030204" charset="0"/>
              </a:rPr>
              <a:t>			</a:t>
            </a:r>
            <a:r>
              <a:rPr lang="en-US" altLang="zh-CN" sz="2400" dirty="0" err="1">
                <a:solidFill>
                  <a:srgbClr val="000000"/>
                </a:solidFill>
                <a:latin typeface="Calibri" panose="020F0502020204030204" charset="0"/>
              </a:rPr>
              <a:t>bne</a:t>
            </a:r>
            <a:r>
              <a:rPr lang="en-US" altLang="zh-CN" sz="2400" dirty="0">
                <a:solidFill>
                  <a:srgbClr val="000000"/>
                </a:solidFill>
                <a:latin typeface="Calibri" panose="020F0502020204030204" charset="0"/>
              </a:rPr>
              <a:t> 	$t0, $zero, exit2</a:t>
            </a:r>
          </a:p>
          <a:p>
            <a:pPr lvl="1">
              <a:buClr>
                <a:srgbClr val="000000"/>
              </a:buClr>
              <a:buSzPct val="100000"/>
            </a:pPr>
            <a:r>
              <a:rPr lang="en-US" altLang="zh-CN" sz="2400" dirty="0">
                <a:solidFill>
                  <a:srgbClr val="000000"/>
                </a:solidFill>
                <a:latin typeface="Calibri" panose="020F0502020204030204" charset="0"/>
              </a:rPr>
              <a:t>			</a:t>
            </a:r>
            <a:r>
              <a:rPr lang="en-US" altLang="zh-CN" sz="2400" dirty="0" err="1">
                <a:solidFill>
                  <a:srgbClr val="000000"/>
                </a:solidFill>
                <a:latin typeface="Calibri" panose="020F0502020204030204" charset="0"/>
              </a:rPr>
              <a:t>sll</a:t>
            </a:r>
            <a:r>
              <a:rPr lang="en-US" altLang="zh-CN" sz="2400" dirty="0">
                <a:solidFill>
                  <a:srgbClr val="000000"/>
                </a:solidFill>
                <a:latin typeface="Calibri" panose="020F0502020204030204" charset="0"/>
              </a:rPr>
              <a:t>	$t1, $s1, 2</a:t>
            </a:r>
          </a:p>
          <a:p>
            <a:pPr lvl="1">
              <a:buClr>
                <a:srgbClr val="000000"/>
              </a:buClr>
              <a:buSzPct val="100000"/>
            </a:pPr>
            <a:r>
              <a:rPr lang="en-US" altLang="zh-CN" sz="2400" dirty="0">
                <a:solidFill>
                  <a:srgbClr val="000000"/>
                </a:solidFill>
                <a:latin typeface="Calibri" panose="020F0502020204030204" charset="0"/>
              </a:rPr>
              <a:t>			add 	$t2, $a0, $t1</a:t>
            </a:r>
          </a:p>
          <a:p>
            <a:pPr lvl="1">
              <a:buClr>
                <a:srgbClr val="000000"/>
              </a:buClr>
              <a:buSzPct val="100000"/>
            </a:pPr>
            <a:r>
              <a:rPr lang="en-US" altLang="zh-CN" sz="2400" dirty="0">
                <a:solidFill>
                  <a:srgbClr val="000000"/>
                </a:solidFill>
                <a:latin typeface="Calibri" panose="020F0502020204030204" charset="0"/>
              </a:rPr>
              <a:t>			</a:t>
            </a:r>
            <a:r>
              <a:rPr lang="en-US" altLang="zh-CN" sz="2400" dirty="0" err="1">
                <a:solidFill>
                  <a:srgbClr val="000000"/>
                </a:solidFill>
                <a:latin typeface="Calibri" panose="020F0502020204030204" charset="0"/>
              </a:rPr>
              <a:t>lw</a:t>
            </a:r>
            <a:r>
              <a:rPr lang="en-US" altLang="zh-CN" sz="2400" dirty="0">
                <a:solidFill>
                  <a:srgbClr val="000000"/>
                </a:solidFill>
                <a:latin typeface="Calibri" panose="020F0502020204030204" charset="0"/>
              </a:rPr>
              <a:t> 	$t3, 0($t2)</a:t>
            </a:r>
          </a:p>
          <a:p>
            <a:pPr lvl="1">
              <a:buClr>
                <a:srgbClr val="000000"/>
              </a:buClr>
              <a:buSzPct val="100000"/>
            </a:pPr>
            <a:r>
              <a:rPr lang="en-US" altLang="zh-CN" sz="2400" dirty="0">
                <a:solidFill>
                  <a:srgbClr val="000000"/>
                </a:solidFill>
                <a:latin typeface="Calibri" panose="020F0502020204030204" charset="0"/>
              </a:rPr>
              <a:t>			</a:t>
            </a:r>
            <a:r>
              <a:rPr lang="en-US" altLang="zh-CN" sz="2400" dirty="0" err="1">
                <a:solidFill>
                  <a:srgbClr val="000000"/>
                </a:solidFill>
                <a:latin typeface="Calibri" panose="020F0502020204030204" charset="0"/>
              </a:rPr>
              <a:t>lw</a:t>
            </a:r>
            <a:r>
              <a:rPr lang="en-US" altLang="zh-CN" sz="2400" dirty="0">
                <a:solidFill>
                  <a:srgbClr val="000000"/>
                </a:solidFill>
                <a:latin typeface="Calibri" panose="020F0502020204030204" charset="0"/>
              </a:rPr>
              <a:t>	$t4, 4($t2)</a:t>
            </a:r>
          </a:p>
          <a:p>
            <a:pPr lvl="1">
              <a:buClr>
                <a:srgbClr val="000000"/>
              </a:buClr>
              <a:buSzPct val="100000"/>
            </a:pPr>
            <a:r>
              <a:rPr lang="en-US" altLang="zh-CN" sz="2400" dirty="0">
                <a:solidFill>
                  <a:srgbClr val="000000"/>
                </a:solidFill>
                <a:latin typeface="Calibri" panose="020F0502020204030204" charset="0"/>
              </a:rPr>
              <a:t>			</a:t>
            </a:r>
            <a:r>
              <a:rPr lang="en-US" altLang="zh-CN" sz="2400" b="1" dirty="0" err="1">
                <a:solidFill>
                  <a:srgbClr val="FC0128"/>
                </a:solidFill>
                <a:latin typeface="Calibri" panose="020F0502020204030204" charset="0"/>
              </a:rPr>
              <a:t>nop</a:t>
            </a:r>
            <a:endParaRPr lang="en-US" altLang="zh-CN" sz="2400" b="1" dirty="0">
              <a:solidFill>
                <a:srgbClr val="FC0128"/>
              </a:solidFill>
              <a:latin typeface="Calibri" panose="020F0502020204030204" charset="0"/>
            </a:endParaRPr>
          </a:p>
          <a:p>
            <a:pPr lvl="1">
              <a:buClr>
                <a:srgbClr val="000000"/>
              </a:buClr>
              <a:buSzPct val="100000"/>
            </a:pPr>
            <a:r>
              <a:rPr lang="en-US" altLang="zh-CN" sz="2400" dirty="0">
                <a:solidFill>
                  <a:srgbClr val="000000"/>
                </a:solidFill>
                <a:latin typeface="Calibri" panose="020F0502020204030204" charset="0"/>
              </a:rPr>
              <a:t>			</a:t>
            </a:r>
            <a:r>
              <a:rPr lang="en-US" altLang="zh-CN" sz="2400" dirty="0" err="1">
                <a:solidFill>
                  <a:srgbClr val="000000"/>
                </a:solidFill>
                <a:latin typeface="Calibri" panose="020F0502020204030204" charset="0"/>
              </a:rPr>
              <a:t>slt</a:t>
            </a:r>
            <a:r>
              <a:rPr lang="en-US" altLang="zh-CN" sz="2400" dirty="0">
                <a:solidFill>
                  <a:srgbClr val="000000"/>
                </a:solidFill>
                <a:latin typeface="Calibri" panose="020F0502020204030204" charset="0"/>
              </a:rPr>
              <a:t> 	$t0, $t4, $t3</a:t>
            </a:r>
          </a:p>
          <a:p>
            <a:pPr lvl="1">
              <a:buClr>
                <a:srgbClr val="000000"/>
              </a:buClr>
              <a:buSzPct val="100000"/>
            </a:pPr>
            <a:r>
              <a:rPr lang="en-US" altLang="zh-CN" sz="2400" dirty="0">
                <a:solidFill>
                  <a:srgbClr val="000000"/>
                </a:solidFill>
                <a:latin typeface="Calibri" panose="020F0502020204030204" charset="0"/>
              </a:rPr>
              <a:t>			</a:t>
            </a:r>
            <a:r>
              <a:rPr lang="en-US" altLang="zh-CN" sz="2400" dirty="0" err="1">
                <a:solidFill>
                  <a:srgbClr val="000000"/>
                </a:solidFill>
                <a:latin typeface="Calibri" panose="020F0502020204030204" charset="0"/>
              </a:rPr>
              <a:t>beq</a:t>
            </a:r>
            <a:r>
              <a:rPr lang="en-US" altLang="zh-CN" sz="2400" dirty="0">
                <a:solidFill>
                  <a:srgbClr val="000000"/>
                </a:solidFill>
                <a:latin typeface="Calibri" panose="020F0502020204030204" charset="0"/>
              </a:rPr>
              <a:t>	$t0, $zero, exit2</a:t>
            </a:r>
          </a:p>
          <a:p>
            <a:pPr lvl="1">
              <a:buClr>
                <a:srgbClr val="000000"/>
              </a:buClr>
              <a:buSzPct val="100000"/>
            </a:pPr>
            <a:r>
              <a:rPr lang="en-US" altLang="zh-CN" sz="2400" dirty="0">
                <a:solidFill>
                  <a:srgbClr val="000000"/>
                </a:solidFill>
                <a:latin typeface="Calibri" panose="020F0502020204030204" charset="0"/>
              </a:rPr>
              <a:t>			.........</a:t>
            </a:r>
          </a:p>
          <a:p>
            <a:pPr lvl="1">
              <a:buClr>
                <a:srgbClr val="000000"/>
              </a:buClr>
              <a:buSzPct val="100000"/>
            </a:pPr>
            <a:r>
              <a:rPr lang="en-US" altLang="zh-CN" sz="2400" dirty="0">
                <a:solidFill>
                  <a:srgbClr val="000000"/>
                </a:solidFill>
                <a:latin typeface="Calibri" panose="020F0502020204030204" charset="0"/>
              </a:rPr>
              <a:t>			</a:t>
            </a:r>
            <a:r>
              <a:rPr lang="en-US" altLang="zh-CN" sz="2400" dirty="0" err="1">
                <a:solidFill>
                  <a:srgbClr val="000000"/>
                </a:solidFill>
                <a:latin typeface="Calibri" panose="020F0502020204030204" charset="0"/>
              </a:rPr>
              <a:t>addi</a:t>
            </a:r>
            <a:r>
              <a:rPr lang="en-US" altLang="zh-CN" sz="2400" dirty="0">
                <a:solidFill>
                  <a:srgbClr val="000000"/>
                </a:solidFill>
                <a:latin typeface="Calibri" panose="020F0502020204030204" charset="0"/>
              </a:rPr>
              <a:t>	$s1, $s1, -1</a:t>
            </a:r>
          </a:p>
          <a:p>
            <a:pPr lvl="1">
              <a:buClr>
                <a:srgbClr val="000000"/>
              </a:buClr>
              <a:buSzPct val="100000"/>
            </a:pPr>
            <a:r>
              <a:rPr lang="en-US" altLang="zh-CN" sz="2400" dirty="0">
                <a:solidFill>
                  <a:srgbClr val="000000"/>
                </a:solidFill>
                <a:latin typeface="Calibri" panose="020F0502020204030204" charset="0"/>
              </a:rPr>
              <a:t>			j	for2tst</a:t>
            </a:r>
          </a:p>
          <a:p>
            <a:pPr lvl="1">
              <a:buClr>
                <a:srgbClr val="000000"/>
              </a:buClr>
              <a:buSzPct val="100000"/>
            </a:pPr>
            <a:r>
              <a:rPr lang="en-US" altLang="zh-CN" sz="2400" dirty="0">
                <a:solidFill>
                  <a:srgbClr val="000000"/>
                </a:solidFill>
                <a:latin typeface="Calibri" panose="020F0502020204030204" charset="0"/>
              </a:rPr>
              <a:t>exit2:</a:t>
            </a:r>
          </a:p>
        </p:txBody>
      </p:sp>
      <p:sp>
        <p:nvSpPr>
          <p:cNvPr id="6" name="标题 2"/>
          <p:cNvSpPr>
            <a:spLocks noGrp="1"/>
          </p:cNvSpPr>
          <p:nvPr>
            <p:ph type="title"/>
          </p:nvPr>
        </p:nvSpPr>
        <p:spPr>
          <a:xfrm>
            <a:off x="0" y="209550"/>
            <a:ext cx="9144000" cy="685800"/>
          </a:xfrm>
        </p:spPr>
        <p:txBody>
          <a:bodyPr/>
          <a:lstStyle/>
          <a:p>
            <a:r>
              <a:rPr lang="zh-CN" altLang="en-US" dirty="0"/>
              <a:t>示例代码，有数据前推 </a:t>
            </a:r>
            <a:r>
              <a:rPr lang="en-US" altLang="zh-CN" dirty="0"/>
              <a:t>(P&amp;H)</a:t>
            </a:r>
            <a:endParaRPr lang="zh-CN" altLang="en-US" dirty="0"/>
          </a:p>
        </p:txBody>
      </p:sp>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461912" y="1025231"/>
            <a:ext cx="8229601" cy="5556250"/>
          </a:xfrm>
        </p:spPr>
        <p:txBody>
          <a:bodyPr rtlCol="0">
            <a:normAutofit fontScale="92500" lnSpcReduction="20000"/>
          </a:bodyPr>
          <a:lstStyle/>
          <a:p>
            <a:pPr eaLnBrk="1" fontAlgn="auto" hangingPunct="1">
              <a:lnSpc>
                <a:spcPct val="120000"/>
              </a:lnSpc>
              <a:spcBef>
                <a:spcPts val="600"/>
              </a:spcBef>
              <a:spcAft>
                <a:spcPts val="600"/>
              </a:spcAft>
              <a:buFont typeface="Arial" panose="020B0604020202020204" pitchFamily="34" charset="0"/>
              <a:buChar char="•"/>
              <a:defRPr/>
            </a:pPr>
            <a:r>
              <a:rPr lang="zh-CN" altLang="en-US" b="1" dirty="0"/>
              <a:t>问题</a:t>
            </a:r>
            <a:r>
              <a:rPr lang="en-US" altLang="zh-CN" b="1" dirty="0"/>
              <a:t>: </a:t>
            </a:r>
            <a:r>
              <a:rPr lang="zh-CN" altLang="en-US" dirty="0">
                <a:solidFill>
                  <a:srgbClr val="FF0000"/>
                </a:solidFill>
              </a:rPr>
              <a:t>对于流水线来说，下一个周期要取指所依赖的</a:t>
            </a:r>
            <a:r>
              <a:rPr lang="en-US" altLang="zh-CN" dirty="0">
                <a:solidFill>
                  <a:srgbClr val="FF0000"/>
                </a:solidFill>
              </a:rPr>
              <a:t>PC</a:t>
            </a:r>
            <a:r>
              <a:rPr lang="zh-CN" altLang="en-US" dirty="0">
                <a:solidFill>
                  <a:srgbClr val="FF0000"/>
                </a:solidFill>
              </a:rPr>
              <a:t>是什么</a:t>
            </a:r>
            <a:r>
              <a:rPr lang="en-US" altLang="zh-CN" dirty="0">
                <a:solidFill>
                  <a:srgbClr val="FF0000"/>
                </a:solidFill>
              </a:rPr>
              <a:t>?</a:t>
            </a:r>
          </a:p>
          <a:p>
            <a:pPr eaLnBrk="1" fontAlgn="auto" hangingPunct="1">
              <a:lnSpc>
                <a:spcPct val="120000"/>
              </a:lnSpc>
              <a:spcBef>
                <a:spcPts val="600"/>
              </a:spcBef>
              <a:spcAft>
                <a:spcPts val="600"/>
              </a:spcAft>
              <a:buFont typeface="Arial" panose="020B0604020202020204" pitchFamily="34" charset="0"/>
              <a:buChar char="•"/>
              <a:defRPr/>
            </a:pPr>
            <a:r>
              <a:rPr lang="zh-CN" altLang="en-US" b="1" dirty="0"/>
              <a:t>答案</a:t>
            </a:r>
            <a:r>
              <a:rPr lang="en-US" altLang="zh-CN" b="1" dirty="0"/>
              <a:t>: </a:t>
            </a:r>
            <a:r>
              <a:rPr lang="zh-CN" altLang="en-US" dirty="0"/>
              <a:t>下一条指令的地址</a:t>
            </a:r>
            <a:endParaRPr lang="en-US" altLang="zh-CN" dirty="0"/>
          </a:p>
          <a:p>
            <a:pPr lvl="1" eaLnBrk="1" fontAlgn="auto" hangingPunct="1">
              <a:lnSpc>
                <a:spcPct val="120000"/>
              </a:lnSpc>
              <a:spcBef>
                <a:spcPts val="600"/>
              </a:spcBef>
              <a:spcAft>
                <a:spcPts val="600"/>
              </a:spcAft>
              <a:buFont typeface="Arial" panose="020B0604020202020204" pitchFamily="34" charset="0"/>
              <a:buChar char="–"/>
              <a:defRPr/>
            </a:pPr>
            <a:r>
              <a:rPr lang="zh-CN" altLang="en-US" dirty="0" smtClean="0"/>
              <a:t>那么，所有</a:t>
            </a:r>
            <a:r>
              <a:rPr lang="zh-CN" altLang="en-US" dirty="0"/>
              <a:t>的指令均控制相关于它前面的指令。</a:t>
            </a:r>
            <a:r>
              <a:rPr lang="en-US" altLang="zh-CN" dirty="0"/>
              <a:t> </a:t>
            </a:r>
            <a:r>
              <a:rPr lang="zh-CN" altLang="en-US" dirty="0"/>
              <a:t>为什么</a:t>
            </a:r>
            <a:r>
              <a:rPr lang="en-US" altLang="zh-CN" dirty="0"/>
              <a:t>?</a:t>
            </a:r>
          </a:p>
          <a:p>
            <a:pPr eaLnBrk="1" fontAlgn="auto" hangingPunct="1">
              <a:lnSpc>
                <a:spcPct val="120000"/>
              </a:lnSpc>
              <a:spcBef>
                <a:spcPts val="600"/>
              </a:spcBef>
              <a:spcAft>
                <a:spcPts val="600"/>
              </a:spcAft>
              <a:buFont typeface="Arial" panose="020B0604020202020204" pitchFamily="34" charset="0"/>
              <a:buChar char="•"/>
              <a:defRPr/>
            </a:pPr>
            <a:r>
              <a:rPr lang="zh-CN" altLang="en-US" b="1" dirty="0"/>
              <a:t>如果</a:t>
            </a:r>
            <a:r>
              <a:rPr lang="zh-CN" altLang="en-US" dirty="0"/>
              <a:t>当前取到的指令是非控制流指令</a:t>
            </a:r>
            <a:r>
              <a:rPr lang="en-US" altLang="zh-CN" dirty="0"/>
              <a:t>:</a:t>
            </a:r>
          </a:p>
          <a:p>
            <a:pPr lvl="1" eaLnBrk="1" fontAlgn="auto" hangingPunct="1">
              <a:lnSpc>
                <a:spcPct val="120000"/>
              </a:lnSpc>
              <a:spcBef>
                <a:spcPts val="600"/>
              </a:spcBef>
              <a:spcAft>
                <a:spcPts val="600"/>
              </a:spcAft>
              <a:buFont typeface="Arial" panose="020B0604020202020204" pitchFamily="34" charset="0"/>
              <a:buChar char="–"/>
              <a:defRPr/>
            </a:pPr>
            <a:r>
              <a:rPr lang="zh-CN" altLang="en-US" dirty="0"/>
              <a:t>下一个</a:t>
            </a:r>
            <a:r>
              <a:rPr lang="en-US" altLang="zh-CN" dirty="0"/>
              <a:t>PC</a:t>
            </a:r>
            <a:r>
              <a:rPr lang="zh-CN" altLang="en-US" dirty="0"/>
              <a:t>就是顺序的下一条指令的地址，如</a:t>
            </a:r>
            <a:r>
              <a:rPr lang="en-US" altLang="zh-CN" dirty="0"/>
              <a:t>PC+4</a:t>
            </a:r>
          </a:p>
          <a:p>
            <a:pPr lvl="1" eaLnBrk="1" fontAlgn="auto" hangingPunct="1">
              <a:lnSpc>
                <a:spcPct val="120000"/>
              </a:lnSpc>
              <a:spcBef>
                <a:spcPts val="600"/>
              </a:spcBef>
              <a:spcAft>
                <a:spcPts val="600"/>
              </a:spcAft>
              <a:buFont typeface="Arial" panose="020B0604020202020204" pitchFamily="34" charset="0"/>
              <a:buChar char="–"/>
              <a:defRPr/>
            </a:pPr>
            <a:r>
              <a:rPr lang="zh-CN" altLang="en-US" dirty="0"/>
              <a:t>只需要知道指令的宽度，很容易可以确定</a:t>
            </a:r>
            <a:endParaRPr lang="en-US" altLang="zh-CN" dirty="0"/>
          </a:p>
          <a:p>
            <a:pPr eaLnBrk="1" fontAlgn="auto" hangingPunct="1">
              <a:lnSpc>
                <a:spcPct val="120000"/>
              </a:lnSpc>
              <a:spcBef>
                <a:spcPts val="600"/>
              </a:spcBef>
              <a:spcAft>
                <a:spcPts val="600"/>
              </a:spcAft>
              <a:buFont typeface="Arial" panose="020B0604020202020204" pitchFamily="34" charset="0"/>
              <a:buChar char="•"/>
              <a:defRPr/>
            </a:pPr>
            <a:r>
              <a:rPr lang="zh-CN" altLang="en-US" b="1" dirty="0"/>
              <a:t>如果</a:t>
            </a:r>
            <a:r>
              <a:rPr lang="zh-CN" altLang="en-US" dirty="0"/>
              <a:t>当前取到的指令是控制流指令</a:t>
            </a:r>
            <a:r>
              <a:rPr lang="en-US" altLang="zh-CN" dirty="0"/>
              <a:t>:</a:t>
            </a:r>
          </a:p>
          <a:p>
            <a:pPr lvl="1" eaLnBrk="1" fontAlgn="auto" hangingPunct="1">
              <a:lnSpc>
                <a:spcPct val="120000"/>
              </a:lnSpc>
              <a:spcBef>
                <a:spcPts val="600"/>
              </a:spcBef>
              <a:spcAft>
                <a:spcPts val="600"/>
              </a:spcAft>
              <a:buFont typeface="Arial" panose="020B0604020202020204" pitchFamily="34" charset="0"/>
              <a:buChar char="–"/>
              <a:defRPr/>
            </a:pPr>
            <a:r>
              <a:rPr lang="zh-CN" altLang="en-US" dirty="0"/>
              <a:t>如何确定下一个</a:t>
            </a:r>
            <a:r>
              <a:rPr lang="en-US" altLang="zh-CN" dirty="0"/>
              <a:t>PC</a:t>
            </a:r>
            <a:r>
              <a:rPr lang="zh-CN" altLang="en-US" dirty="0"/>
              <a:t>呢</a:t>
            </a:r>
            <a:r>
              <a:rPr lang="en-US" altLang="zh-CN" dirty="0"/>
              <a:t>?</a:t>
            </a:r>
          </a:p>
          <a:p>
            <a:pPr eaLnBrk="1" fontAlgn="auto" hangingPunct="1">
              <a:lnSpc>
                <a:spcPct val="120000"/>
              </a:lnSpc>
              <a:spcBef>
                <a:spcPts val="600"/>
              </a:spcBef>
              <a:spcAft>
                <a:spcPts val="600"/>
              </a:spcAft>
              <a:buFont typeface="Arial" panose="020B0604020202020204" pitchFamily="34" charset="0"/>
              <a:buChar char="•"/>
              <a:defRPr/>
            </a:pPr>
            <a:r>
              <a:rPr lang="zh-CN" altLang="en-US" b="1" dirty="0"/>
              <a:t>挑战：</a:t>
            </a:r>
            <a:r>
              <a:rPr lang="zh-CN" altLang="en-US" dirty="0"/>
              <a:t>实际上，我们如何</a:t>
            </a:r>
            <a:r>
              <a:rPr lang="en-US" altLang="zh-CN" dirty="0"/>
              <a:t>/</a:t>
            </a:r>
            <a:r>
              <a:rPr lang="zh-CN" altLang="en-US" dirty="0"/>
              <a:t>何时才能知道当前取到的指令是否是控制流指令呢？</a:t>
            </a:r>
            <a:endParaRPr lang="en-US" altLang="zh-CN" dirty="0"/>
          </a:p>
        </p:txBody>
      </p:sp>
      <p:sp>
        <p:nvSpPr>
          <p:cNvPr id="3" name="标题 2"/>
          <p:cNvSpPr>
            <a:spLocks noGrp="1"/>
          </p:cNvSpPr>
          <p:nvPr>
            <p:ph type="title"/>
          </p:nvPr>
        </p:nvSpPr>
        <p:spPr/>
        <p:txBody>
          <a:bodyPr/>
          <a:lstStyle/>
          <a:p>
            <a:r>
              <a:rPr lang="zh-CN" altLang="en-US" dirty="0"/>
              <a:t>回顾</a:t>
            </a:r>
            <a:r>
              <a:rPr lang="en-US" altLang="zh-CN" dirty="0"/>
              <a:t>: </a:t>
            </a:r>
            <a:r>
              <a:rPr lang="zh-CN" altLang="en-US" dirty="0"/>
              <a:t>控制相关</a:t>
            </a:r>
          </a:p>
        </p:txBody>
      </p:sp>
    </p:spTree>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457200" y="1036951"/>
          <a:ext cx="8229600" cy="5211762"/>
        </p:xfrm>
        <a:graphic>
          <a:graphicData uri="http://schemas.openxmlformats.org/drawingml/2006/table">
            <a:tbl>
              <a:tblPr>
                <a:tableStyleId>{74C1A8A3-306A-4EB7-A6B1-4F7E0EB9C5D6}</a:tableStyleId>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118864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1" u="none" strike="noStrike" cap="none" normalizeH="0" baseline="0" dirty="0">
                          <a:ln>
                            <a:noFill/>
                          </a:ln>
                          <a:effectLst/>
                        </a:rPr>
                        <a:t>Type</a:t>
                      </a:r>
                      <a:endParaRPr kumimoji="0" lang="en-US" sz="1800" b="1" i="0" u="none" strike="noStrike" cap="none" normalizeH="0" baseline="0" dirty="0">
                        <a:ln>
                          <a:noFill/>
                        </a:ln>
                        <a:solidFill>
                          <a:srgbClr val="FFFFFF"/>
                        </a:solidFill>
                        <a:effectLst/>
                        <a:latin typeface="Tahoma" panose="020B0604030504040204" charset="0"/>
                        <a:ea typeface="MS PGothic" panose="020B0600070205080204" pitchFamily="34" charset="-128"/>
                        <a:cs typeface="Arial" panose="020B0604020202020204" pitchFamily="34" charset="0"/>
                      </a:endParaRPr>
                    </a:p>
                  </a:txBody>
                  <a:tcPr marL="87394" marR="87394" marT="45717" marB="45717"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1" u="none" strike="noStrike" cap="none" normalizeH="0" baseline="0" dirty="0">
                          <a:ln>
                            <a:noFill/>
                          </a:ln>
                          <a:effectLst/>
                        </a:rPr>
                        <a:t>Direction at fetch time</a:t>
                      </a:r>
                      <a:endParaRPr kumimoji="0" lang="en-US" sz="1800" b="1" i="0" u="none" strike="noStrike" cap="none" normalizeH="0" baseline="0" dirty="0">
                        <a:ln>
                          <a:noFill/>
                        </a:ln>
                        <a:solidFill>
                          <a:srgbClr val="FFFFFF"/>
                        </a:solidFill>
                        <a:effectLst/>
                        <a:latin typeface="Tahoma" panose="020B0604030504040204" charset="0"/>
                        <a:ea typeface="MS PGothic" panose="020B0600070205080204" pitchFamily="34" charset="-128"/>
                        <a:cs typeface="Arial" panose="020B0604020202020204" pitchFamily="34" charset="0"/>
                      </a:endParaRPr>
                    </a:p>
                  </a:txBody>
                  <a:tcPr marL="87394" marR="87394" marT="45717" marB="45717"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1" u="none" strike="noStrike" cap="none" normalizeH="0" baseline="0">
                          <a:ln>
                            <a:noFill/>
                          </a:ln>
                          <a:effectLst/>
                        </a:rPr>
                        <a:t>Number of possible next fetch addresses?</a:t>
                      </a:r>
                      <a:endParaRPr kumimoji="0" lang="en-US" sz="1800" b="1" i="0" u="none" strike="noStrike" cap="none" normalizeH="0" baseline="0">
                        <a:ln>
                          <a:noFill/>
                        </a:ln>
                        <a:solidFill>
                          <a:srgbClr val="FFFFFF"/>
                        </a:solidFill>
                        <a:effectLst/>
                        <a:latin typeface="Tahoma" panose="020B0604030504040204" charset="0"/>
                        <a:ea typeface="MS PGothic" panose="020B0600070205080204" pitchFamily="34" charset="-128"/>
                        <a:cs typeface="Arial" panose="020B0604020202020204" pitchFamily="34" charset="0"/>
                      </a:endParaRPr>
                    </a:p>
                  </a:txBody>
                  <a:tcPr marL="87394" marR="87394" marT="45717" marB="45717"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1" u="none" strike="noStrike" cap="none" normalizeH="0" baseline="0" dirty="0">
                          <a:ln>
                            <a:noFill/>
                          </a:ln>
                          <a:effectLst/>
                        </a:rPr>
                        <a:t>When is next fetch address resolved?</a:t>
                      </a:r>
                      <a:endParaRPr kumimoji="0" lang="en-US" sz="1800" b="1" i="0" u="none" strike="noStrike" cap="none" normalizeH="0" baseline="0" dirty="0">
                        <a:ln>
                          <a:noFill/>
                        </a:ln>
                        <a:solidFill>
                          <a:srgbClr val="FFFFFF"/>
                        </a:solidFill>
                        <a:effectLst/>
                        <a:latin typeface="Tahoma" panose="020B0604030504040204" charset="0"/>
                        <a:ea typeface="MS PGothic" panose="020B0600070205080204" pitchFamily="34" charset="-128"/>
                        <a:cs typeface="Arial" panose="020B0604020202020204" pitchFamily="34" charset="0"/>
                      </a:endParaRPr>
                    </a:p>
                  </a:txBody>
                  <a:tcPr marL="87394" marR="87394" marT="45717" marB="45717" horzOverflow="overflow"/>
                </a:tc>
                <a:extLst>
                  <a:ext uri="{0D108BD9-81ED-4DB2-BD59-A6C34878D82A}">
                    <a16:rowId xmlns:a16="http://schemas.microsoft.com/office/drawing/2014/main" val="10000"/>
                  </a:ext>
                </a:extLst>
              </a:tr>
              <a:tr h="914344">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1" u="none" strike="noStrike" cap="none" normalizeH="0" baseline="0">
                          <a:ln>
                            <a:noFill/>
                          </a:ln>
                          <a:effectLst/>
                        </a:rPr>
                        <a:t>Conditional</a:t>
                      </a:r>
                      <a:endParaRPr kumimoji="0" lang="en-US" sz="1800" b="1" i="0" u="none" strike="noStrike" cap="none" normalizeH="0" baseline="0">
                        <a:ln>
                          <a:noFill/>
                        </a:ln>
                        <a:solidFill>
                          <a:srgbClr val="000000"/>
                        </a:solidFill>
                        <a:effectLst/>
                        <a:latin typeface="Tahoma" panose="020B0604030504040204" charset="0"/>
                        <a:ea typeface="MS PGothic" panose="020B0600070205080204" pitchFamily="34" charset="-128"/>
                        <a:cs typeface="Arial" panose="020B0604020202020204" pitchFamily="34" charset="0"/>
                      </a:endParaRPr>
                    </a:p>
                  </a:txBody>
                  <a:tcPr marL="87394" marR="87394" marT="45717" marB="45717"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u="none" strike="noStrike" cap="none" normalizeH="0" baseline="0" dirty="0">
                          <a:ln>
                            <a:noFill/>
                          </a:ln>
                          <a:effectLst/>
                        </a:rPr>
                        <a:t>Unknown</a:t>
                      </a:r>
                      <a:endParaRPr kumimoji="0" lang="en-US" sz="1800" b="0" i="0" u="none" strike="noStrike" cap="none" normalizeH="0" baseline="0" dirty="0">
                        <a:ln>
                          <a:noFill/>
                        </a:ln>
                        <a:solidFill>
                          <a:srgbClr val="000000"/>
                        </a:solidFill>
                        <a:effectLst/>
                        <a:latin typeface="Tahoma" panose="020B0604030504040204" charset="0"/>
                        <a:ea typeface="MS PGothic" panose="020B0600070205080204" pitchFamily="34" charset="-128"/>
                        <a:cs typeface="Arial" panose="020B0604020202020204" pitchFamily="34" charset="0"/>
                      </a:endParaRPr>
                    </a:p>
                  </a:txBody>
                  <a:tcPr marL="87394" marR="87394" marT="45717" marB="45717"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u="none" strike="noStrike" cap="none" normalizeH="0" baseline="0" dirty="0">
                          <a:ln>
                            <a:noFill/>
                          </a:ln>
                          <a:effectLst/>
                        </a:rPr>
                        <a:t>2</a:t>
                      </a:r>
                      <a:endParaRPr kumimoji="0" lang="en-US" sz="1800" b="0" i="0" u="none" strike="noStrike" cap="none" normalizeH="0" baseline="0" dirty="0">
                        <a:ln>
                          <a:noFill/>
                        </a:ln>
                        <a:solidFill>
                          <a:srgbClr val="000000"/>
                        </a:solidFill>
                        <a:effectLst/>
                        <a:latin typeface="Tahoma" panose="020B0604030504040204" charset="0"/>
                        <a:ea typeface="MS PGothic" panose="020B0600070205080204" pitchFamily="34" charset="-128"/>
                        <a:cs typeface="Arial" panose="020B0604020202020204" pitchFamily="34" charset="0"/>
                      </a:endParaRPr>
                    </a:p>
                  </a:txBody>
                  <a:tcPr marL="87394" marR="87394" marT="45717" marB="45717"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u="none" strike="noStrike" cap="none" normalizeH="0" baseline="0" dirty="0">
                          <a:ln>
                            <a:noFill/>
                          </a:ln>
                          <a:effectLst/>
                        </a:rPr>
                        <a:t>E</a:t>
                      </a:r>
                      <a:r>
                        <a:rPr kumimoji="0" lang="en-US" altLang="zh-CN" sz="1800" u="none" strike="noStrike" cap="none" normalizeH="0" baseline="0" dirty="0">
                          <a:ln>
                            <a:noFill/>
                          </a:ln>
                          <a:effectLst/>
                        </a:rPr>
                        <a:t>XE</a:t>
                      </a:r>
                      <a:r>
                        <a:rPr kumimoji="0" lang="en-US" sz="1800" u="none" strike="noStrike" cap="none" normalizeH="0" baseline="0" dirty="0">
                          <a:ln>
                            <a:noFill/>
                          </a:ln>
                          <a:effectLst/>
                        </a:rPr>
                        <a:t> (register dependent)</a:t>
                      </a:r>
                      <a:endParaRPr kumimoji="0" lang="en-US" sz="1800" b="0" i="0" u="none" strike="noStrike" cap="none" normalizeH="0" baseline="0" dirty="0">
                        <a:ln>
                          <a:noFill/>
                        </a:ln>
                        <a:solidFill>
                          <a:srgbClr val="000000"/>
                        </a:solidFill>
                        <a:effectLst/>
                        <a:latin typeface="Tahoma" panose="020B0604030504040204" charset="0"/>
                        <a:ea typeface="MS PGothic" panose="020B0600070205080204" pitchFamily="34" charset="-128"/>
                        <a:cs typeface="Arial" panose="020B0604020202020204" pitchFamily="34" charset="0"/>
                      </a:endParaRPr>
                    </a:p>
                  </a:txBody>
                  <a:tcPr marL="87394" marR="87394" marT="45717" marB="45717" horzOverflow="overflow"/>
                </a:tc>
                <a:extLst>
                  <a:ext uri="{0D108BD9-81ED-4DB2-BD59-A6C34878D82A}">
                    <a16:rowId xmlns:a16="http://schemas.microsoft.com/office/drawing/2014/main" val="10001"/>
                  </a:ext>
                </a:extLst>
              </a:tr>
              <a:tr h="640041">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1" u="none" strike="noStrike" cap="none" normalizeH="0" baseline="0" dirty="0">
                          <a:ln>
                            <a:noFill/>
                          </a:ln>
                          <a:effectLst/>
                        </a:rPr>
                        <a:t>Unconditional</a:t>
                      </a:r>
                      <a:endParaRPr kumimoji="0" lang="en-US" sz="1800" b="1" i="0" u="none" strike="noStrike" cap="none" normalizeH="0" baseline="0" dirty="0">
                        <a:ln>
                          <a:noFill/>
                        </a:ln>
                        <a:solidFill>
                          <a:srgbClr val="000000"/>
                        </a:solidFill>
                        <a:effectLst/>
                        <a:latin typeface="Tahoma" panose="020B0604030504040204" charset="0"/>
                        <a:ea typeface="MS PGothic" panose="020B0600070205080204" pitchFamily="34" charset="-128"/>
                        <a:cs typeface="Arial" panose="020B0604020202020204" pitchFamily="34" charset="0"/>
                      </a:endParaRPr>
                    </a:p>
                  </a:txBody>
                  <a:tcPr marL="87394" marR="87394" marT="45717" marB="45717"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u="none" strike="noStrike" cap="none" normalizeH="0" baseline="0" dirty="0">
                          <a:ln>
                            <a:noFill/>
                          </a:ln>
                          <a:effectLst/>
                        </a:rPr>
                        <a:t>Always taken</a:t>
                      </a:r>
                      <a:endParaRPr kumimoji="0" lang="en-US" sz="1800" b="0" i="0" u="none" strike="noStrike" cap="none" normalizeH="0" baseline="0" dirty="0">
                        <a:ln>
                          <a:noFill/>
                        </a:ln>
                        <a:solidFill>
                          <a:srgbClr val="000000"/>
                        </a:solidFill>
                        <a:effectLst/>
                        <a:latin typeface="Tahoma" panose="020B0604030504040204" charset="0"/>
                        <a:ea typeface="MS PGothic" panose="020B0600070205080204" pitchFamily="34" charset="-128"/>
                        <a:cs typeface="Arial" panose="020B0604020202020204" pitchFamily="34" charset="0"/>
                      </a:endParaRPr>
                    </a:p>
                  </a:txBody>
                  <a:tcPr marL="87394" marR="87394" marT="45717" marB="45717"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u="none" strike="noStrike" cap="none" normalizeH="0" baseline="0">
                          <a:ln>
                            <a:noFill/>
                          </a:ln>
                          <a:effectLst/>
                        </a:rPr>
                        <a:t>1</a:t>
                      </a:r>
                      <a:endParaRPr kumimoji="0" lang="en-US" sz="1800" b="0" i="0" u="none" strike="noStrike" cap="none" normalizeH="0" baseline="0">
                        <a:ln>
                          <a:noFill/>
                        </a:ln>
                        <a:solidFill>
                          <a:srgbClr val="000000"/>
                        </a:solidFill>
                        <a:effectLst/>
                        <a:latin typeface="Tahoma" panose="020B0604030504040204" charset="0"/>
                        <a:ea typeface="MS PGothic" panose="020B0600070205080204" pitchFamily="34" charset="-128"/>
                        <a:cs typeface="Arial" panose="020B0604020202020204" pitchFamily="34" charset="0"/>
                      </a:endParaRPr>
                    </a:p>
                  </a:txBody>
                  <a:tcPr marL="87394" marR="87394" marT="45717" marB="45717"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u="none" strike="noStrike" cap="none" normalizeH="0" baseline="0" dirty="0">
                          <a:ln>
                            <a:noFill/>
                          </a:ln>
                          <a:effectLst/>
                        </a:rPr>
                        <a:t>ID (PC + offset)</a:t>
                      </a:r>
                      <a:endParaRPr kumimoji="0" lang="en-US" sz="1800" b="0" i="0" u="none" strike="noStrike" cap="none" normalizeH="0" baseline="0" dirty="0">
                        <a:ln>
                          <a:noFill/>
                        </a:ln>
                        <a:solidFill>
                          <a:srgbClr val="000000"/>
                        </a:solidFill>
                        <a:effectLst/>
                        <a:latin typeface="Tahoma" panose="020B0604030504040204" charset="0"/>
                        <a:ea typeface="MS PGothic" panose="020B0600070205080204" pitchFamily="34" charset="-128"/>
                        <a:cs typeface="Arial" panose="020B0604020202020204" pitchFamily="34" charset="0"/>
                      </a:endParaRPr>
                    </a:p>
                  </a:txBody>
                  <a:tcPr marL="87394" marR="87394" marT="45717" marB="45717" horzOverflow="overflow"/>
                </a:tc>
                <a:extLst>
                  <a:ext uri="{0D108BD9-81ED-4DB2-BD59-A6C34878D82A}">
                    <a16:rowId xmlns:a16="http://schemas.microsoft.com/office/drawing/2014/main" val="10002"/>
                  </a:ext>
                </a:extLst>
              </a:tr>
              <a:tr h="640041">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1" u="none" strike="noStrike" cap="none" normalizeH="0" baseline="0">
                          <a:ln>
                            <a:noFill/>
                          </a:ln>
                          <a:effectLst/>
                        </a:rPr>
                        <a:t>Call</a:t>
                      </a:r>
                      <a:endParaRPr kumimoji="0" lang="en-US" sz="1800" b="1" i="0" u="none" strike="noStrike" cap="none" normalizeH="0" baseline="0">
                        <a:ln>
                          <a:noFill/>
                        </a:ln>
                        <a:solidFill>
                          <a:srgbClr val="000000"/>
                        </a:solidFill>
                        <a:effectLst/>
                        <a:latin typeface="Tahoma" panose="020B0604030504040204" charset="0"/>
                        <a:ea typeface="MS PGothic" panose="020B0600070205080204" pitchFamily="34" charset="-128"/>
                        <a:cs typeface="Arial" panose="020B0604020202020204" pitchFamily="34" charset="0"/>
                      </a:endParaRPr>
                    </a:p>
                  </a:txBody>
                  <a:tcPr marL="87394" marR="87394" marT="45717" marB="45717"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u="none" strike="noStrike" cap="none" normalizeH="0" baseline="0" dirty="0">
                          <a:ln>
                            <a:noFill/>
                          </a:ln>
                          <a:effectLst/>
                        </a:rPr>
                        <a:t>Always taken</a:t>
                      </a:r>
                      <a:endParaRPr kumimoji="0" lang="en-US" sz="1800" b="0" i="0" u="none" strike="noStrike" cap="none" normalizeH="0" baseline="0" dirty="0">
                        <a:ln>
                          <a:noFill/>
                        </a:ln>
                        <a:solidFill>
                          <a:srgbClr val="000000"/>
                        </a:solidFill>
                        <a:effectLst/>
                        <a:latin typeface="Tahoma" panose="020B0604030504040204" charset="0"/>
                        <a:ea typeface="MS PGothic" panose="020B0600070205080204" pitchFamily="34" charset="-128"/>
                        <a:cs typeface="Arial" panose="020B0604020202020204" pitchFamily="34" charset="0"/>
                      </a:endParaRPr>
                    </a:p>
                  </a:txBody>
                  <a:tcPr marL="87394" marR="87394" marT="45717" marB="45717"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u="none" strike="noStrike" cap="none" normalizeH="0" baseline="0">
                          <a:ln>
                            <a:noFill/>
                          </a:ln>
                          <a:effectLst/>
                        </a:rPr>
                        <a:t>1</a:t>
                      </a:r>
                      <a:endParaRPr kumimoji="0" lang="en-US" sz="1800" b="0" i="0" u="none" strike="noStrike" cap="none" normalizeH="0" baseline="0">
                        <a:ln>
                          <a:noFill/>
                        </a:ln>
                        <a:solidFill>
                          <a:srgbClr val="000000"/>
                        </a:solidFill>
                        <a:effectLst/>
                        <a:latin typeface="Tahoma" panose="020B0604030504040204" charset="0"/>
                        <a:ea typeface="MS PGothic" panose="020B0600070205080204" pitchFamily="34" charset="-128"/>
                        <a:cs typeface="Arial" panose="020B0604020202020204" pitchFamily="34" charset="0"/>
                      </a:endParaRPr>
                    </a:p>
                  </a:txBody>
                  <a:tcPr marL="87394" marR="87394" marT="45717" marB="45717"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u="none" strike="noStrike" cap="none" normalizeH="0" baseline="0" dirty="0">
                          <a:ln>
                            <a:noFill/>
                          </a:ln>
                          <a:effectLst/>
                        </a:rPr>
                        <a:t>ID (PC + offset)</a:t>
                      </a:r>
                      <a:endParaRPr kumimoji="0" lang="en-US" sz="1800" b="0" i="0" u="none" strike="noStrike" cap="none" normalizeH="0" baseline="0" dirty="0">
                        <a:ln>
                          <a:noFill/>
                        </a:ln>
                        <a:solidFill>
                          <a:srgbClr val="000000"/>
                        </a:solidFill>
                        <a:effectLst/>
                        <a:latin typeface="Tahoma" panose="020B0604030504040204" charset="0"/>
                        <a:ea typeface="MS PGothic" panose="020B0600070205080204" pitchFamily="34" charset="-128"/>
                        <a:cs typeface="Arial" panose="020B0604020202020204" pitchFamily="34" charset="0"/>
                      </a:endParaRPr>
                    </a:p>
                  </a:txBody>
                  <a:tcPr marL="87394" marR="87394" marT="45717" marB="45717" horzOverflow="overflow"/>
                </a:tc>
                <a:extLst>
                  <a:ext uri="{0D108BD9-81ED-4DB2-BD59-A6C34878D82A}">
                    <a16:rowId xmlns:a16="http://schemas.microsoft.com/office/drawing/2014/main" val="10003"/>
                  </a:ext>
                </a:extLst>
              </a:tr>
              <a:tr h="914344">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1" u="none" strike="noStrike" cap="none" normalizeH="0" baseline="0">
                          <a:ln>
                            <a:noFill/>
                          </a:ln>
                          <a:effectLst/>
                        </a:rPr>
                        <a:t>Return</a:t>
                      </a:r>
                      <a:endParaRPr kumimoji="0" lang="en-US" sz="1800" b="1" i="0" u="none" strike="noStrike" cap="none" normalizeH="0" baseline="0">
                        <a:ln>
                          <a:noFill/>
                        </a:ln>
                        <a:solidFill>
                          <a:srgbClr val="000000"/>
                        </a:solidFill>
                        <a:effectLst/>
                        <a:latin typeface="Tahoma" panose="020B0604030504040204" charset="0"/>
                        <a:ea typeface="MS PGothic" panose="020B0600070205080204" pitchFamily="34" charset="-128"/>
                        <a:cs typeface="Arial" panose="020B0604020202020204" pitchFamily="34" charset="0"/>
                      </a:endParaRPr>
                    </a:p>
                  </a:txBody>
                  <a:tcPr marL="87394" marR="87394" marT="45717" marB="45717"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u="none" strike="noStrike" cap="none" normalizeH="0" baseline="0" dirty="0">
                          <a:ln>
                            <a:noFill/>
                          </a:ln>
                          <a:effectLst/>
                        </a:rPr>
                        <a:t>Always taken</a:t>
                      </a:r>
                      <a:endParaRPr kumimoji="0" lang="en-US" sz="1800" b="0" i="0" u="none" strike="noStrike" cap="none" normalizeH="0" baseline="0" dirty="0">
                        <a:ln>
                          <a:noFill/>
                        </a:ln>
                        <a:solidFill>
                          <a:srgbClr val="000000"/>
                        </a:solidFill>
                        <a:effectLst/>
                        <a:latin typeface="Tahoma" panose="020B0604030504040204" charset="0"/>
                        <a:ea typeface="MS PGothic" panose="020B0600070205080204" pitchFamily="34" charset="-128"/>
                        <a:cs typeface="Arial" panose="020B0604020202020204" pitchFamily="34" charset="0"/>
                      </a:endParaRPr>
                    </a:p>
                  </a:txBody>
                  <a:tcPr marL="87394" marR="87394" marT="45717" marB="45717"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u="none" strike="noStrike" cap="none" normalizeH="0" baseline="0">
                          <a:ln>
                            <a:noFill/>
                          </a:ln>
                          <a:effectLst/>
                        </a:rPr>
                        <a:t>Many</a:t>
                      </a:r>
                      <a:endParaRPr kumimoji="0" lang="en-US" sz="1800" b="0" i="0" u="none" strike="noStrike" cap="none" normalizeH="0" baseline="0">
                        <a:ln>
                          <a:noFill/>
                        </a:ln>
                        <a:solidFill>
                          <a:srgbClr val="000000"/>
                        </a:solidFill>
                        <a:effectLst/>
                        <a:latin typeface="Tahoma" panose="020B0604030504040204" charset="0"/>
                        <a:ea typeface="MS PGothic" panose="020B0600070205080204" pitchFamily="34" charset="-128"/>
                        <a:cs typeface="Arial" panose="020B0604020202020204" pitchFamily="34" charset="0"/>
                      </a:endParaRPr>
                    </a:p>
                  </a:txBody>
                  <a:tcPr marL="87394" marR="87394" marT="45717" marB="45717"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u="none" strike="noStrike" cap="none" normalizeH="0" baseline="0" dirty="0">
                          <a:ln>
                            <a:noFill/>
                          </a:ln>
                          <a:effectLst/>
                        </a:rPr>
                        <a:t>EXE (register dependent)</a:t>
                      </a:r>
                      <a:endParaRPr kumimoji="0" lang="en-US" sz="1800" b="0" i="0" u="none" strike="noStrike" cap="none" normalizeH="0" baseline="0" dirty="0">
                        <a:ln>
                          <a:noFill/>
                        </a:ln>
                        <a:solidFill>
                          <a:srgbClr val="000000"/>
                        </a:solidFill>
                        <a:effectLst/>
                        <a:latin typeface="Tahoma" panose="020B0604030504040204" charset="0"/>
                        <a:ea typeface="MS PGothic" panose="020B0600070205080204" pitchFamily="34" charset="-128"/>
                        <a:cs typeface="Arial" panose="020B0604020202020204" pitchFamily="34" charset="0"/>
                      </a:endParaRPr>
                    </a:p>
                  </a:txBody>
                  <a:tcPr marL="87394" marR="87394" marT="45717" marB="45717" horzOverflow="overflow"/>
                </a:tc>
                <a:extLst>
                  <a:ext uri="{0D108BD9-81ED-4DB2-BD59-A6C34878D82A}">
                    <a16:rowId xmlns:a16="http://schemas.microsoft.com/office/drawing/2014/main" val="10004"/>
                  </a:ext>
                </a:extLst>
              </a:tr>
              <a:tr h="914344">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1" u="none" strike="noStrike" cap="none" normalizeH="0" baseline="0" dirty="0">
                          <a:ln>
                            <a:noFill/>
                          </a:ln>
                          <a:effectLst/>
                        </a:rPr>
                        <a:t>Indirect</a:t>
                      </a:r>
                      <a:endParaRPr kumimoji="0" lang="en-US" sz="1800" b="1" i="0" u="none" strike="noStrike" cap="none" normalizeH="0" baseline="0" dirty="0">
                        <a:ln>
                          <a:noFill/>
                        </a:ln>
                        <a:solidFill>
                          <a:srgbClr val="000000"/>
                        </a:solidFill>
                        <a:effectLst/>
                        <a:latin typeface="Tahoma" panose="020B0604030504040204" charset="0"/>
                        <a:ea typeface="MS PGothic" panose="020B0600070205080204" pitchFamily="34" charset="-128"/>
                        <a:cs typeface="Arial" panose="020B0604020202020204" pitchFamily="34" charset="0"/>
                      </a:endParaRPr>
                    </a:p>
                  </a:txBody>
                  <a:tcPr marL="87394" marR="87394" marT="45717" marB="45717"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u="none" strike="noStrike" cap="none" normalizeH="0" baseline="0">
                          <a:ln>
                            <a:noFill/>
                          </a:ln>
                          <a:effectLst/>
                        </a:rPr>
                        <a:t>Always taken</a:t>
                      </a:r>
                      <a:endParaRPr kumimoji="0" lang="en-US" sz="1800" b="0" i="0" u="none" strike="noStrike" cap="none" normalizeH="0" baseline="0">
                        <a:ln>
                          <a:noFill/>
                        </a:ln>
                        <a:solidFill>
                          <a:srgbClr val="000000"/>
                        </a:solidFill>
                        <a:effectLst/>
                        <a:latin typeface="Tahoma" panose="020B0604030504040204" charset="0"/>
                        <a:ea typeface="MS PGothic" panose="020B0600070205080204" pitchFamily="34" charset="-128"/>
                        <a:cs typeface="Arial" panose="020B0604020202020204" pitchFamily="34" charset="0"/>
                      </a:endParaRPr>
                    </a:p>
                  </a:txBody>
                  <a:tcPr marL="87394" marR="87394" marT="45717" marB="45717"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u="none" strike="noStrike" cap="none" normalizeH="0" baseline="0">
                          <a:ln>
                            <a:noFill/>
                          </a:ln>
                          <a:effectLst/>
                        </a:rPr>
                        <a:t>Many</a:t>
                      </a:r>
                      <a:endParaRPr kumimoji="0" lang="en-US" sz="1800" b="0" i="0" u="none" strike="noStrike" cap="none" normalizeH="0" baseline="0">
                        <a:ln>
                          <a:noFill/>
                        </a:ln>
                        <a:solidFill>
                          <a:srgbClr val="000000"/>
                        </a:solidFill>
                        <a:effectLst/>
                        <a:latin typeface="Tahoma" panose="020B0604030504040204" charset="0"/>
                        <a:ea typeface="MS PGothic" panose="020B0600070205080204" pitchFamily="34" charset="-128"/>
                        <a:cs typeface="Arial" panose="020B0604020202020204" pitchFamily="34" charset="0"/>
                      </a:endParaRPr>
                    </a:p>
                  </a:txBody>
                  <a:tcPr marL="87394" marR="87394" marT="45717" marB="45717"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u="none" strike="noStrike" cap="none" normalizeH="0" baseline="0" dirty="0">
                          <a:ln>
                            <a:noFill/>
                          </a:ln>
                          <a:effectLst/>
                        </a:rPr>
                        <a:t>EXE (register dependent)</a:t>
                      </a:r>
                      <a:endParaRPr kumimoji="0" lang="en-US" sz="1800" b="0" i="0" u="none" strike="noStrike" cap="none" normalizeH="0" baseline="0" dirty="0">
                        <a:ln>
                          <a:noFill/>
                        </a:ln>
                        <a:solidFill>
                          <a:srgbClr val="000000"/>
                        </a:solidFill>
                        <a:effectLst/>
                        <a:latin typeface="Tahoma" panose="020B0604030504040204" charset="0"/>
                        <a:ea typeface="MS PGothic" panose="020B0600070205080204" pitchFamily="34" charset="-128"/>
                        <a:cs typeface="Arial" panose="020B0604020202020204" pitchFamily="34" charset="0"/>
                      </a:endParaRPr>
                    </a:p>
                  </a:txBody>
                  <a:tcPr marL="87394" marR="87394" marT="45717" marB="45717" horzOverflow="overflow"/>
                </a:tc>
                <a:extLst>
                  <a:ext uri="{0D108BD9-81ED-4DB2-BD59-A6C34878D82A}">
                    <a16:rowId xmlns:a16="http://schemas.microsoft.com/office/drawing/2014/main" val="10005"/>
                  </a:ext>
                </a:extLst>
              </a:tr>
            </a:tbl>
          </a:graphicData>
        </a:graphic>
      </p:graphicFrame>
      <p:sp>
        <p:nvSpPr>
          <p:cNvPr id="26665" name="TextBox 5"/>
          <p:cNvSpPr txBox="1">
            <a:spLocks noChangeArrowheads="1"/>
          </p:cNvSpPr>
          <p:nvPr/>
        </p:nvSpPr>
        <p:spPr bwMode="auto">
          <a:xfrm>
            <a:off x="2249419" y="6306059"/>
            <a:ext cx="451117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zh-CN" altLang="en-US" sz="2400" b="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不同分支类型的处理方法不一样</a:t>
            </a:r>
            <a:endParaRPr lang="en-US" altLang="zh-CN" sz="2400" b="0" dirty="0">
              <a:solidFill>
                <a:srgbClr val="FF000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 name="标题 2"/>
          <p:cNvSpPr>
            <a:spLocks noGrp="1"/>
          </p:cNvSpPr>
          <p:nvPr>
            <p:ph type="title"/>
          </p:nvPr>
        </p:nvSpPr>
        <p:spPr/>
        <p:txBody>
          <a:bodyPr/>
          <a:lstStyle/>
          <a:p>
            <a:r>
              <a:rPr lang="zh-CN" altLang="en-US" dirty="0"/>
              <a:t>不同类型分支的属性</a:t>
            </a:r>
          </a:p>
        </p:txBody>
      </p:sp>
    </p:spTree>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30430"/>
            <a:ext cx="8229600" cy="4931004"/>
          </a:xfrm>
        </p:spPr>
        <p:txBody>
          <a:bodyPr/>
          <a:lstStyle/>
          <a:p>
            <a:pPr>
              <a:spcBef>
                <a:spcPts val="600"/>
              </a:spcBef>
              <a:spcAft>
                <a:spcPts val="600"/>
              </a:spcAft>
            </a:pPr>
            <a:r>
              <a:rPr lang="zh-CN" altLang="en-US" sz="2800" dirty="0"/>
              <a:t>关键问题是：如何用正确的动态指令序列使得流水线能稳定运行</a:t>
            </a:r>
            <a:r>
              <a:rPr lang="en-US" altLang="zh-CN" sz="2800" dirty="0"/>
              <a:t> </a:t>
            </a:r>
          </a:p>
          <a:p>
            <a:pPr>
              <a:spcBef>
                <a:spcPts val="600"/>
              </a:spcBef>
              <a:spcAft>
                <a:spcPts val="600"/>
              </a:spcAft>
            </a:pPr>
            <a:r>
              <a:rPr lang="zh-CN" altLang="en-US" sz="2800" dirty="0"/>
              <a:t>如果一条指令是控制流指令，那么潜在的解决方案有</a:t>
            </a:r>
            <a:r>
              <a:rPr lang="en-US" altLang="zh-CN" sz="2800" dirty="0"/>
              <a:t>:</a:t>
            </a:r>
            <a:endParaRPr lang="en-US" altLang="zh-CN" dirty="0"/>
          </a:p>
          <a:p>
            <a:pPr lvl="1">
              <a:spcBef>
                <a:spcPts val="600"/>
              </a:spcBef>
              <a:spcAft>
                <a:spcPts val="600"/>
              </a:spcAft>
              <a:buFont typeface="Tw Cen MT" panose="020B0602020104020603" pitchFamily="34" charset="0"/>
              <a:buChar char="–"/>
            </a:pPr>
            <a:r>
              <a:rPr lang="zh-CN" altLang="en-US" sz="2400" dirty="0"/>
              <a:t>暂停流水线的处理，直到下一条指令的地址已经明确知道；</a:t>
            </a:r>
            <a:endParaRPr lang="en-US" altLang="zh-CN" sz="2400" dirty="0"/>
          </a:p>
          <a:p>
            <a:pPr lvl="1">
              <a:spcBef>
                <a:spcPts val="600"/>
              </a:spcBef>
              <a:spcAft>
                <a:spcPts val="600"/>
              </a:spcAft>
              <a:buFont typeface="Tw Cen MT" panose="020B0602020104020603" pitchFamily="34" charset="0"/>
              <a:buChar char="–"/>
            </a:pPr>
            <a:r>
              <a:rPr lang="zh-CN" altLang="en-US" sz="2400" dirty="0"/>
              <a:t>猜测下一条指令的地址 </a:t>
            </a:r>
            <a:r>
              <a:rPr lang="en-US" altLang="zh-CN" sz="2400" dirty="0"/>
              <a:t>(</a:t>
            </a:r>
            <a:r>
              <a:rPr lang="en-US" altLang="zh-CN" sz="2400" dirty="0">
                <a:solidFill>
                  <a:srgbClr val="0000FF"/>
                </a:solidFill>
              </a:rPr>
              <a:t>branch prediction</a:t>
            </a:r>
            <a:r>
              <a:rPr lang="en-US" altLang="zh-CN" sz="2400" dirty="0"/>
              <a:t>)</a:t>
            </a:r>
          </a:p>
          <a:p>
            <a:pPr lvl="1">
              <a:spcBef>
                <a:spcPts val="600"/>
              </a:spcBef>
              <a:spcAft>
                <a:spcPts val="600"/>
              </a:spcAft>
              <a:buFont typeface="Tw Cen MT" panose="020B0602020104020603" pitchFamily="34" charset="0"/>
              <a:buChar char="–"/>
            </a:pPr>
            <a:r>
              <a:rPr lang="zh-CN" altLang="en-US" sz="2400" dirty="0"/>
              <a:t>使用延迟分支技术 </a:t>
            </a:r>
            <a:r>
              <a:rPr lang="en-US" altLang="zh-CN" sz="2400" dirty="0"/>
              <a:t>(</a:t>
            </a:r>
            <a:r>
              <a:rPr lang="en-US" altLang="zh-CN" sz="2400" dirty="0">
                <a:solidFill>
                  <a:srgbClr val="0000FF"/>
                </a:solidFill>
              </a:rPr>
              <a:t>branch delay slot</a:t>
            </a:r>
            <a:r>
              <a:rPr lang="en-US" altLang="zh-CN" sz="2400" dirty="0"/>
              <a:t>)</a:t>
            </a:r>
          </a:p>
          <a:p>
            <a:pPr lvl="1">
              <a:spcBef>
                <a:spcPts val="600"/>
              </a:spcBef>
              <a:spcAft>
                <a:spcPts val="600"/>
              </a:spcAft>
              <a:buFont typeface="Tw Cen MT" panose="020B0602020104020603" pitchFamily="34" charset="0"/>
              <a:buChar char="–"/>
            </a:pPr>
            <a:r>
              <a:rPr lang="en-US" altLang="zh-CN" sz="2400" dirty="0"/>
              <a:t>……</a:t>
            </a:r>
          </a:p>
        </p:txBody>
      </p:sp>
      <p:sp>
        <p:nvSpPr>
          <p:cNvPr id="4" name="标题 3"/>
          <p:cNvSpPr>
            <a:spLocks noGrp="1"/>
          </p:cNvSpPr>
          <p:nvPr>
            <p:ph type="title"/>
          </p:nvPr>
        </p:nvSpPr>
        <p:spPr/>
        <p:txBody>
          <a:bodyPr/>
          <a:lstStyle/>
          <a:p>
            <a:r>
              <a:rPr lang="zh-CN" altLang="en-US" dirty="0"/>
              <a:t>如何处理可能的暂停？</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6960E8F7-6178-4918-87F0-B14324F03E79}" type="slidenum">
              <a:rPr lang="en-US" altLang="zh-CN">
                <a:solidFill>
                  <a:srgbClr val="000000"/>
                </a:solidFill>
                <a:latin typeface="Garamond" panose="02020404030301010803" pitchFamily="18" charset="0"/>
                <a:cs typeface="Arial" panose="020B0604020202020204" pitchFamily="34" charset="0"/>
              </a:rPr>
              <a:t>24</a:t>
            </a:fld>
            <a:endParaRPr lang="en-US" altLang="zh-CN">
              <a:solidFill>
                <a:srgbClr val="000000"/>
              </a:solidFill>
              <a:latin typeface="Garamond" panose="02020404030301010803" pitchFamily="18" charset="0"/>
              <a:cs typeface="Arial" panose="020B0604020202020204" pitchFamily="34" charset="0"/>
            </a:endParaRPr>
          </a:p>
        </p:txBody>
      </p:sp>
      <p:sp>
        <p:nvSpPr>
          <p:cNvPr id="28677" name="Rectangle 2"/>
          <p:cNvSpPr>
            <a:spLocks noChangeArrowheads="1"/>
          </p:cNvSpPr>
          <p:nvPr/>
        </p:nvSpPr>
        <p:spPr bwMode="auto">
          <a:xfrm>
            <a:off x="914400" y="1600200"/>
            <a:ext cx="1219200" cy="3352800"/>
          </a:xfrm>
          <a:prstGeom prst="rect">
            <a:avLst/>
          </a:prstGeom>
          <a:solidFill>
            <a:srgbClr val="D49FFF"/>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endParaRPr lang="zh-CN" altLang="zh-CN">
              <a:solidFill>
                <a:srgbClr val="000000"/>
              </a:solidFill>
              <a:latin typeface="Calibri" panose="020F0502020204030204" charset="0"/>
            </a:endParaRPr>
          </a:p>
        </p:txBody>
      </p:sp>
      <p:grpSp>
        <p:nvGrpSpPr>
          <p:cNvPr id="6" name="Group 3"/>
          <p:cNvGrpSpPr/>
          <p:nvPr/>
        </p:nvGrpSpPr>
        <p:grpSpPr bwMode="auto">
          <a:xfrm>
            <a:off x="0" y="1219200"/>
            <a:ext cx="9144000" cy="5638800"/>
            <a:chOff x="0" y="768"/>
            <a:chExt cx="5760" cy="3552"/>
          </a:xfrm>
        </p:grpSpPr>
        <p:sp>
          <p:nvSpPr>
            <p:cNvPr id="28836" name="Rectangle 4"/>
            <p:cNvSpPr>
              <a:spLocks noChangeArrowheads="1"/>
            </p:cNvSpPr>
            <p:nvPr/>
          </p:nvSpPr>
          <p:spPr bwMode="auto">
            <a:xfrm>
              <a:off x="0" y="768"/>
              <a:ext cx="5760" cy="3552"/>
            </a:xfrm>
            <a:prstGeom prst="rect">
              <a:avLst/>
            </a:prstGeom>
            <a:solidFill>
              <a:schemeClr val="bg1"/>
            </a:solidFill>
            <a:ln w="19050">
              <a:solidFill>
                <a:schemeClr val="bg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endParaRPr lang="zh-CN" altLang="zh-CN">
                <a:solidFill>
                  <a:srgbClr val="000000"/>
                </a:solidFill>
                <a:latin typeface="Calibri" panose="020F0502020204030204" charset="0"/>
              </a:endParaRPr>
            </a:p>
          </p:txBody>
        </p:sp>
        <p:sp>
          <p:nvSpPr>
            <p:cNvPr id="28837" name="Rectangle 5"/>
            <p:cNvSpPr>
              <a:spLocks noChangeArrowheads="1"/>
            </p:cNvSpPr>
            <p:nvPr/>
          </p:nvSpPr>
          <p:spPr bwMode="auto">
            <a:xfrm>
              <a:off x="1200" y="1008"/>
              <a:ext cx="768" cy="2112"/>
            </a:xfrm>
            <a:prstGeom prst="rect">
              <a:avLst/>
            </a:prstGeom>
            <a:solidFill>
              <a:srgbClr val="D49FFF"/>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endParaRPr lang="zh-CN" altLang="zh-CN">
                <a:solidFill>
                  <a:srgbClr val="000000"/>
                </a:solidFill>
                <a:latin typeface="Calibri" panose="020F0502020204030204" charset="0"/>
              </a:endParaRPr>
            </a:p>
          </p:txBody>
        </p:sp>
        <p:sp>
          <p:nvSpPr>
            <p:cNvPr id="28838" name="Rectangle 6"/>
            <p:cNvSpPr>
              <a:spLocks noChangeArrowheads="1"/>
            </p:cNvSpPr>
            <p:nvPr/>
          </p:nvSpPr>
          <p:spPr bwMode="auto">
            <a:xfrm>
              <a:off x="672" y="1392"/>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IF</a:t>
              </a:r>
            </a:p>
          </p:txBody>
        </p:sp>
        <p:sp>
          <p:nvSpPr>
            <p:cNvPr id="28839" name="Rectangle 7"/>
            <p:cNvSpPr>
              <a:spLocks noChangeArrowheads="1"/>
            </p:cNvSpPr>
            <p:nvPr/>
          </p:nvSpPr>
          <p:spPr bwMode="auto">
            <a:xfrm>
              <a:off x="672" y="1056"/>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t</a:t>
              </a:r>
              <a:r>
                <a:rPr lang="en-US" altLang="zh-CN" sz="2800" baseline="-25000">
                  <a:solidFill>
                    <a:srgbClr val="000000"/>
                  </a:solidFill>
                  <a:latin typeface="Calibri" panose="020F0502020204030204" charset="0"/>
                </a:rPr>
                <a:t>0</a:t>
              </a:r>
            </a:p>
          </p:txBody>
        </p:sp>
        <p:sp>
          <p:nvSpPr>
            <p:cNvPr id="28840" name="Rectangle 8"/>
            <p:cNvSpPr>
              <a:spLocks noChangeArrowheads="1"/>
            </p:cNvSpPr>
            <p:nvPr/>
          </p:nvSpPr>
          <p:spPr bwMode="auto">
            <a:xfrm>
              <a:off x="1296" y="1056"/>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t</a:t>
              </a:r>
              <a:r>
                <a:rPr lang="en-US" altLang="zh-CN" sz="2800" baseline="-25000">
                  <a:solidFill>
                    <a:srgbClr val="000000"/>
                  </a:solidFill>
                  <a:latin typeface="Calibri" panose="020F0502020204030204" charset="0"/>
                </a:rPr>
                <a:t>1</a:t>
              </a:r>
            </a:p>
          </p:txBody>
        </p:sp>
        <p:sp>
          <p:nvSpPr>
            <p:cNvPr id="28841" name="Rectangle 9"/>
            <p:cNvSpPr>
              <a:spLocks noChangeArrowheads="1"/>
            </p:cNvSpPr>
            <p:nvPr/>
          </p:nvSpPr>
          <p:spPr bwMode="auto">
            <a:xfrm>
              <a:off x="1920" y="1056"/>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t</a:t>
              </a:r>
              <a:r>
                <a:rPr lang="en-US" altLang="zh-CN" sz="2800" baseline="-25000">
                  <a:solidFill>
                    <a:srgbClr val="000000"/>
                  </a:solidFill>
                  <a:latin typeface="Calibri" panose="020F0502020204030204" charset="0"/>
                </a:rPr>
                <a:t>2</a:t>
              </a:r>
            </a:p>
          </p:txBody>
        </p:sp>
        <p:sp>
          <p:nvSpPr>
            <p:cNvPr id="28842" name="Rectangle 10"/>
            <p:cNvSpPr>
              <a:spLocks noChangeArrowheads="1"/>
            </p:cNvSpPr>
            <p:nvPr/>
          </p:nvSpPr>
          <p:spPr bwMode="auto">
            <a:xfrm>
              <a:off x="2544" y="1056"/>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t</a:t>
              </a:r>
              <a:r>
                <a:rPr lang="en-US" altLang="zh-CN" sz="2800" baseline="-25000">
                  <a:solidFill>
                    <a:srgbClr val="000000"/>
                  </a:solidFill>
                  <a:latin typeface="Calibri" panose="020F0502020204030204" charset="0"/>
                </a:rPr>
                <a:t>3</a:t>
              </a:r>
            </a:p>
          </p:txBody>
        </p:sp>
        <p:sp>
          <p:nvSpPr>
            <p:cNvPr id="28843" name="Rectangle 11"/>
            <p:cNvSpPr>
              <a:spLocks noChangeArrowheads="1"/>
            </p:cNvSpPr>
            <p:nvPr/>
          </p:nvSpPr>
          <p:spPr bwMode="auto">
            <a:xfrm>
              <a:off x="3168" y="1056"/>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t</a:t>
              </a:r>
              <a:r>
                <a:rPr lang="en-US" altLang="zh-CN" sz="2800" baseline="-25000">
                  <a:solidFill>
                    <a:srgbClr val="000000"/>
                  </a:solidFill>
                  <a:latin typeface="Calibri" panose="020F0502020204030204" charset="0"/>
                </a:rPr>
                <a:t>4</a:t>
              </a:r>
            </a:p>
          </p:txBody>
        </p:sp>
        <p:sp>
          <p:nvSpPr>
            <p:cNvPr id="28844" name="Rectangle 12"/>
            <p:cNvSpPr>
              <a:spLocks noChangeArrowheads="1"/>
            </p:cNvSpPr>
            <p:nvPr/>
          </p:nvSpPr>
          <p:spPr bwMode="auto">
            <a:xfrm>
              <a:off x="3792" y="1056"/>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t</a:t>
              </a:r>
              <a:r>
                <a:rPr lang="en-US" altLang="zh-CN" sz="2800" baseline="-25000">
                  <a:solidFill>
                    <a:srgbClr val="000000"/>
                  </a:solidFill>
                  <a:latin typeface="Calibri" panose="020F0502020204030204" charset="0"/>
                </a:rPr>
                <a:t>5</a:t>
              </a:r>
            </a:p>
          </p:txBody>
        </p:sp>
        <p:sp>
          <p:nvSpPr>
            <p:cNvPr id="28845" name="AutoShape 13"/>
            <p:cNvSpPr>
              <a:spLocks noChangeArrowheads="1"/>
            </p:cNvSpPr>
            <p:nvPr/>
          </p:nvSpPr>
          <p:spPr bwMode="auto">
            <a:xfrm>
              <a:off x="4416" y="1152"/>
              <a:ext cx="1056" cy="144"/>
            </a:xfrm>
            <a:prstGeom prst="rightArrow">
              <a:avLst>
                <a:gd name="adj1" fmla="val 50000"/>
                <a:gd name="adj2" fmla="val 183333"/>
              </a:avLst>
            </a:prstGeom>
            <a:solidFill>
              <a:schemeClr val="tx2"/>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endParaRPr lang="zh-CN" altLang="zh-CN">
                <a:solidFill>
                  <a:srgbClr val="000000"/>
                </a:solidFill>
                <a:latin typeface="Calibri" panose="020F0502020204030204" charset="0"/>
              </a:endParaRPr>
            </a:p>
          </p:txBody>
        </p:sp>
        <p:sp>
          <p:nvSpPr>
            <p:cNvPr id="28846" name="Rectangle 14"/>
            <p:cNvSpPr>
              <a:spLocks noChangeArrowheads="1"/>
            </p:cNvSpPr>
            <p:nvPr/>
          </p:nvSpPr>
          <p:spPr bwMode="auto">
            <a:xfrm>
              <a:off x="48" y="1392"/>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endParaRPr lang="zh-CN" altLang="zh-CN" sz="2800">
                <a:solidFill>
                  <a:srgbClr val="000000"/>
                </a:solidFill>
                <a:latin typeface="Calibri" panose="020F0502020204030204" charset="0"/>
              </a:endParaRPr>
            </a:p>
          </p:txBody>
        </p:sp>
        <p:sp>
          <p:nvSpPr>
            <p:cNvPr id="28847" name="Rectangle 15"/>
            <p:cNvSpPr>
              <a:spLocks noChangeArrowheads="1"/>
            </p:cNvSpPr>
            <p:nvPr/>
          </p:nvSpPr>
          <p:spPr bwMode="auto">
            <a:xfrm>
              <a:off x="48" y="1680"/>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Inst</a:t>
              </a:r>
              <a:r>
                <a:rPr lang="en-US" altLang="zh-CN" sz="2800" baseline="-25000">
                  <a:solidFill>
                    <a:srgbClr val="000000"/>
                  </a:solidFill>
                  <a:latin typeface="Calibri" panose="020F0502020204030204" charset="0"/>
                </a:rPr>
                <a:t>i</a:t>
              </a:r>
              <a:endParaRPr lang="en-US" altLang="zh-CN" sz="2800">
                <a:solidFill>
                  <a:srgbClr val="000000"/>
                </a:solidFill>
                <a:latin typeface="Calibri" panose="020F0502020204030204" charset="0"/>
              </a:endParaRPr>
            </a:p>
          </p:txBody>
        </p:sp>
        <p:sp>
          <p:nvSpPr>
            <p:cNvPr id="28848" name="Rectangle 16"/>
            <p:cNvSpPr>
              <a:spLocks noChangeArrowheads="1"/>
            </p:cNvSpPr>
            <p:nvPr/>
          </p:nvSpPr>
          <p:spPr bwMode="auto">
            <a:xfrm>
              <a:off x="48" y="1968"/>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Inst</a:t>
              </a:r>
              <a:r>
                <a:rPr lang="en-US" altLang="zh-CN" sz="2800" baseline="-25000">
                  <a:solidFill>
                    <a:srgbClr val="000000"/>
                  </a:solidFill>
                  <a:latin typeface="Calibri" panose="020F0502020204030204" charset="0"/>
                </a:rPr>
                <a:t>j</a:t>
              </a:r>
              <a:endParaRPr lang="en-US" altLang="zh-CN" sz="2800">
                <a:solidFill>
                  <a:srgbClr val="000000"/>
                </a:solidFill>
                <a:latin typeface="Calibri" panose="020F0502020204030204" charset="0"/>
              </a:endParaRPr>
            </a:p>
          </p:txBody>
        </p:sp>
        <p:sp>
          <p:nvSpPr>
            <p:cNvPr id="28849" name="Rectangle 17"/>
            <p:cNvSpPr>
              <a:spLocks noChangeArrowheads="1"/>
            </p:cNvSpPr>
            <p:nvPr/>
          </p:nvSpPr>
          <p:spPr bwMode="auto">
            <a:xfrm>
              <a:off x="48" y="2256"/>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Inst</a:t>
              </a:r>
              <a:r>
                <a:rPr lang="en-US" altLang="zh-CN" sz="2800" baseline="-25000">
                  <a:solidFill>
                    <a:srgbClr val="000000"/>
                  </a:solidFill>
                  <a:latin typeface="Calibri" panose="020F0502020204030204" charset="0"/>
                </a:rPr>
                <a:t>k</a:t>
              </a:r>
              <a:endParaRPr lang="en-US" altLang="zh-CN" sz="2800">
                <a:solidFill>
                  <a:srgbClr val="000000"/>
                </a:solidFill>
                <a:latin typeface="Calibri" panose="020F0502020204030204" charset="0"/>
              </a:endParaRPr>
            </a:p>
          </p:txBody>
        </p:sp>
        <p:sp>
          <p:nvSpPr>
            <p:cNvPr id="28850" name="Rectangle 18"/>
            <p:cNvSpPr>
              <a:spLocks noChangeArrowheads="1"/>
            </p:cNvSpPr>
            <p:nvPr/>
          </p:nvSpPr>
          <p:spPr bwMode="auto">
            <a:xfrm>
              <a:off x="48" y="2544"/>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Inst</a:t>
              </a:r>
              <a:r>
                <a:rPr lang="en-US" altLang="zh-CN" sz="2800" baseline="-25000">
                  <a:solidFill>
                    <a:srgbClr val="000000"/>
                  </a:solidFill>
                  <a:latin typeface="Calibri" panose="020F0502020204030204" charset="0"/>
                </a:rPr>
                <a:t>l</a:t>
              </a:r>
              <a:endParaRPr lang="en-US" altLang="zh-CN" sz="2800">
                <a:solidFill>
                  <a:srgbClr val="000000"/>
                </a:solidFill>
                <a:latin typeface="Calibri" panose="020F0502020204030204" charset="0"/>
              </a:endParaRPr>
            </a:p>
          </p:txBody>
        </p:sp>
        <p:sp>
          <p:nvSpPr>
            <p:cNvPr id="28851" name="AutoShape 19"/>
            <p:cNvSpPr>
              <a:spLocks noChangeArrowheads="1"/>
            </p:cNvSpPr>
            <p:nvPr/>
          </p:nvSpPr>
          <p:spPr bwMode="auto">
            <a:xfrm rot="5400000">
              <a:off x="-216" y="3288"/>
              <a:ext cx="1056" cy="144"/>
            </a:xfrm>
            <a:prstGeom prst="rightArrow">
              <a:avLst>
                <a:gd name="adj1" fmla="val 50000"/>
                <a:gd name="adj2" fmla="val 183333"/>
              </a:avLst>
            </a:prstGeom>
            <a:solidFill>
              <a:schemeClr val="tx2"/>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endParaRPr lang="zh-CN" altLang="zh-CN">
                <a:solidFill>
                  <a:srgbClr val="000000"/>
                </a:solidFill>
                <a:latin typeface="Calibri" panose="020F0502020204030204" charset="0"/>
              </a:endParaRPr>
            </a:p>
          </p:txBody>
        </p:sp>
        <p:sp>
          <p:nvSpPr>
            <p:cNvPr id="28852" name="Rectangle 20"/>
            <p:cNvSpPr>
              <a:spLocks noChangeArrowheads="1"/>
            </p:cNvSpPr>
            <p:nvPr/>
          </p:nvSpPr>
          <p:spPr bwMode="auto">
            <a:xfrm>
              <a:off x="48" y="1392"/>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Inst</a:t>
              </a:r>
              <a:r>
                <a:rPr lang="en-US" altLang="zh-CN" sz="2800" baseline="-25000">
                  <a:solidFill>
                    <a:srgbClr val="000000"/>
                  </a:solidFill>
                  <a:latin typeface="Calibri" panose="020F0502020204030204" charset="0"/>
                </a:rPr>
                <a:t>h</a:t>
              </a:r>
              <a:endParaRPr lang="en-US" altLang="zh-CN" sz="2800">
                <a:solidFill>
                  <a:srgbClr val="000000"/>
                </a:solidFill>
                <a:latin typeface="Calibri" panose="020F0502020204030204" charset="0"/>
              </a:endParaRPr>
            </a:p>
          </p:txBody>
        </p:sp>
        <p:sp>
          <p:nvSpPr>
            <p:cNvPr id="28853" name="Rectangle 21"/>
            <p:cNvSpPr>
              <a:spLocks noChangeArrowheads="1"/>
            </p:cNvSpPr>
            <p:nvPr/>
          </p:nvSpPr>
          <p:spPr bwMode="auto">
            <a:xfrm>
              <a:off x="1296" y="1392"/>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ID</a:t>
              </a:r>
            </a:p>
          </p:txBody>
        </p:sp>
        <p:sp>
          <p:nvSpPr>
            <p:cNvPr id="28854" name="Rectangle 22"/>
            <p:cNvSpPr>
              <a:spLocks noChangeArrowheads="1"/>
            </p:cNvSpPr>
            <p:nvPr/>
          </p:nvSpPr>
          <p:spPr bwMode="auto">
            <a:xfrm>
              <a:off x="1296" y="1680"/>
              <a:ext cx="576" cy="240"/>
            </a:xfrm>
            <a:prstGeom prst="rect">
              <a:avLst/>
            </a:prstGeom>
            <a:solidFill>
              <a:schemeClr val="bg2"/>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IF</a:t>
              </a:r>
            </a:p>
          </p:txBody>
        </p:sp>
      </p:grpSp>
      <p:grpSp>
        <p:nvGrpSpPr>
          <p:cNvPr id="26" name="Group 23"/>
          <p:cNvGrpSpPr/>
          <p:nvPr/>
        </p:nvGrpSpPr>
        <p:grpSpPr bwMode="auto">
          <a:xfrm>
            <a:off x="0" y="1295400"/>
            <a:ext cx="9144000" cy="5562600"/>
            <a:chOff x="0" y="816"/>
            <a:chExt cx="5760" cy="3504"/>
          </a:xfrm>
        </p:grpSpPr>
        <p:sp>
          <p:nvSpPr>
            <p:cNvPr id="28814" name="Rectangle 24"/>
            <p:cNvSpPr>
              <a:spLocks noChangeArrowheads="1"/>
            </p:cNvSpPr>
            <p:nvPr/>
          </p:nvSpPr>
          <p:spPr bwMode="auto">
            <a:xfrm>
              <a:off x="0" y="816"/>
              <a:ext cx="5760" cy="3504"/>
            </a:xfrm>
            <a:prstGeom prst="rect">
              <a:avLst/>
            </a:prstGeom>
            <a:solidFill>
              <a:schemeClr val="bg1"/>
            </a:solidFill>
            <a:ln w="19050">
              <a:solidFill>
                <a:schemeClr val="bg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endParaRPr lang="zh-CN" altLang="zh-CN">
                <a:solidFill>
                  <a:srgbClr val="000000"/>
                </a:solidFill>
                <a:latin typeface="Calibri" panose="020F0502020204030204" charset="0"/>
              </a:endParaRPr>
            </a:p>
          </p:txBody>
        </p:sp>
        <p:sp>
          <p:nvSpPr>
            <p:cNvPr id="28815" name="Rectangle 25"/>
            <p:cNvSpPr>
              <a:spLocks noChangeArrowheads="1"/>
            </p:cNvSpPr>
            <p:nvPr/>
          </p:nvSpPr>
          <p:spPr bwMode="auto">
            <a:xfrm>
              <a:off x="1824" y="1008"/>
              <a:ext cx="768" cy="2112"/>
            </a:xfrm>
            <a:prstGeom prst="rect">
              <a:avLst/>
            </a:prstGeom>
            <a:solidFill>
              <a:srgbClr val="D49FFF"/>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endParaRPr lang="zh-CN" altLang="zh-CN">
                <a:solidFill>
                  <a:srgbClr val="000000"/>
                </a:solidFill>
                <a:latin typeface="Calibri" panose="020F0502020204030204" charset="0"/>
              </a:endParaRPr>
            </a:p>
          </p:txBody>
        </p:sp>
        <p:sp>
          <p:nvSpPr>
            <p:cNvPr id="28816" name="Rectangle 26"/>
            <p:cNvSpPr>
              <a:spLocks noChangeArrowheads="1"/>
            </p:cNvSpPr>
            <p:nvPr/>
          </p:nvSpPr>
          <p:spPr bwMode="auto">
            <a:xfrm>
              <a:off x="1296" y="1680"/>
              <a:ext cx="576" cy="240"/>
            </a:xfrm>
            <a:prstGeom prst="rect">
              <a:avLst/>
            </a:prstGeom>
            <a:solidFill>
              <a:schemeClr val="bg2"/>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IF</a:t>
              </a:r>
            </a:p>
          </p:txBody>
        </p:sp>
        <p:sp>
          <p:nvSpPr>
            <p:cNvPr id="28817" name="Rectangle 27"/>
            <p:cNvSpPr>
              <a:spLocks noChangeArrowheads="1"/>
            </p:cNvSpPr>
            <p:nvPr/>
          </p:nvSpPr>
          <p:spPr bwMode="auto">
            <a:xfrm>
              <a:off x="672" y="1392"/>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IF</a:t>
              </a:r>
            </a:p>
          </p:txBody>
        </p:sp>
        <p:sp>
          <p:nvSpPr>
            <p:cNvPr id="28818" name="Rectangle 28"/>
            <p:cNvSpPr>
              <a:spLocks noChangeArrowheads="1"/>
            </p:cNvSpPr>
            <p:nvPr/>
          </p:nvSpPr>
          <p:spPr bwMode="auto">
            <a:xfrm>
              <a:off x="672" y="1056"/>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t</a:t>
              </a:r>
              <a:r>
                <a:rPr lang="en-US" altLang="zh-CN" sz="2800" baseline="-25000">
                  <a:solidFill>
                    <a:srgbClr val="000000"/>
                  </a:solidFill>
                  <a:latin typeface="Calibri" panose="020F0502020204030204" charset="0"/>
                </a:rPr>
                <a:t>0</a:t>
              </a:r>
            </a:p>
          </p:txBody>
        </p:sp>
        <p:sp>
          <p:nvSpPr>
            <p:cNvPr id="28819" name="Rectangle 29"/>
            <p:cNvSpPr>
              <a:spLocks noChangeArrowheads="1"/>
            </p:cNvSpPr>
            <p:nvPr/>
          </p:nvSpPr>
          <p:spPr bwMode="auto">
            <a:xfrm>
              <a:off x="1296" y="1056"/>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t</a:t>
              </a:r>
              <a:r>
                <a:rPr lang="en-US" altLang="zh-CN" sz="2800" baseline="-25000">
                  <a:solidFill>
                    <a:srgbClr val="000000"/>
                  </a:solidFill>
                  <a:latin typeface="Calibri" panose="020F0502020204030204" charset="0"/>
                </a:rPr>
                <a:t>1</a:t>
              </a:r>
            </a:p>
          </p:txBody>
        </p:sp>
        <p:sp>
          <p:nvSpPr>
            <p:cNvPr id="28820" name="Rectangle 30"/>
            <p:cNvSpPr>
              <a:spLocks noChangeArrowheads="1"/>
            </p:cNvSpPr>
            <p:nvPr/>
          </p:nvSpPr>
          <p:spPr bwMode="auto">
            <a:xfrm>
              <a:off x="1920" y="1056"/>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t</a:t>
              </a:r>
              <a:r>
                <a:rPr lang="en-US" altLang="zh-CN" sz="2800" baseline="-25000">
                  <a:solidFill>
                    <a:srgbClr val="000000"/>
                  </a:solidFill>
                  <a:latin typeface="Calibri" panose="020F0502020204030204" charset="0"/>
                </a:rPr>
                <a:t>2</a:t>
              </a:r>
            </a:p>
          </p:txBody>
        </p:sp>
        <p:sp>
          <p:nvSpPr>
            <p:cNvPr id="28821" name="Rectangle 31"/>
            <p:cNvSpPr>
              <a:spLocks noChangeArrowheads="1"/>
            </p:cNvSpPr>
            <p:nvPr/>
          </p:nvSpPr>
          <p:spPr bwMode="auto">
            <a:xfrm>
              <a:off x="2544" y="1056"/>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t</a:t>
              </a:r>
              <a:r>
                <a:rPr lang="en-US" altLang="zh-CN" sz="2800" baseline="-25000">
                  <a:solidFill>
                    <a:srgbClr val="000000"/>
                  </a:solidFill>
                  <a:latin typeface="Calibri" panose="020F0502020204030204" charset="0"/>
                </a:rPr>
                <a:t>3</a:t>
              </a:r>
            </a:p>
          </p:txBody>
        </p:sp>
        <p:sp>
          <p:nvSpPr>
            <p:cNvPr id="28822" name="Rectangle 32"/>
            <p:cNvSpPr>
              <a:spLocks noChangeArrowheads="1"/>
            </p:cNvSpPr>
            <p:nvPr/>
          </p:nvSpPr>
          <p:spPr bwMode="auto">
            <a:xfrm>
              <a:off x="3168" y="1056"/>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t</a:t>
              </a:r>
              <a:r>
                <a:rPr lang="en-US" altLang="zh-CN" sz="2800" baseline="-25000">
                  <a:solidFill>
                    <a:srgbClr val="000000"/>
                  </a:solidFill>
                  <a:latin typeface="Calibri" panose="020F0502020204030204" charset="0"/>
                </a:rPr>
                <a:t>4</a:t>
              </a:r>
            </a:p>
          </p:txBody>
        </p:sp>
        <p:sp>
          <p:nvSpPr>
            <p:cNvPr id="28823" name="Rectangle 33"/>
            <p:cNvSpPr>
              <a:spLocks noChangeArrowheads="1"/>
            </p:cNvSpPr>
            <p:nvPr/>
          </p:nvSpPr>
          <p:spPr bwMode="auto">
            <a:xfrm>
              <a:off x="3792" y="1056"/>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t</a:t>
              </a:r>
              <a:r>
                <a:rPr lang="en-US" altLang="zh-CN" sz="2800" baseline="-25000">
                  <a:solidFill>
                    <a:srgbClr val="000000"/>
                  </a:solidFill>
                  <a:latin typeface="Calibri" panose="020F0502020204030204" charset="0"/>
                </a:rPr>
                <a:t>5</a:t>
              </a:r>
            </a:p>
          </p:txBody>
        </p:sp>
        <p:sp>
          <p:nvSpPr>
            <p:cNvPr id="28824" name="AutoShape 34"/>
            <p:cNvSpPr>
              <a:spLocks noChangeArrowheads="1"/>
            </p:cNvSpPr>
            <p:nvPr/>
          </p:nvSpPr>
          <p:spPr bwMode="auto">
            <a:xfrm>
              <a:off x="4416" y="1152"/>
              <a:ext cx="1056" cy="144"/>
            </a:xfrm>
            <a:prstGeom prst="rightArrow">
              <a:avLst>
                <a:gd name="adj1" fmla="val 50000"/>
                <a:gd name="adj2" fmla="val 183333"/>
              </a:avLst>
            </a:prstGeom>
            <a:solidFill>
              <a:schemeClr val="tx2"/>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endParaRPr lang="zh-CN" altLang="zh-CN">
                <a:solidFill>
                  <a:srgbClr val="000000"/>
                </a:solidFill>
                <a:latin typeface="Calibri" panose="020F0502020204030204" charset="0"/>
              </a:endParaRPr>
            </a:p>
          </p:txBody>
        </p:sp>
        <p:sp>
          <p:nvSpPr>
            <p:cNvPr id="28825" name="Rectangle 35"/>
            <p:cNvSpPr>
              <a:spLocks noChangeArrowheads="1"/>
            </p:cNvSpPr>
            <p:nvPr/>
          </p:nvSpPr>
          <p:spPr bwMode="auto">
            <a:xfrm>
              <a:off x="48" y="1392"/>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endParaRPr lang="zh-CN" altLang="zh-CN" sz="2800">
                <a:solidFill>
                  <a:srgbClr val="000000"/>
                </a:solidFill>
                <a:latin typeface="Calibri" panose="020F0502020204030204" charset="0"/>
              </a:endParaRPr>
            </a:p>
          </p:txBody>
        </p:sp>
        <p:sp>
          <p:nvSpPr>
            <p:cNvPr id="28826" name="Rectangle 36"/>
            <p:cNvSpPr>
              <a:spLocks noChangeArrowheads="1"/>
            </p:cNvSpPr>
            <p:nvPr/>
          </p:nvSpPr>
          <p:spPr bwMode="auto">
            <a:xfrm>
              <a:off x="48" y="1680"/>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Inst</a:t>
              </a:r>
              <a:r>
                <a:rPr lang="en-US" altLang="zh-CN" sz="2800" baseline="-25000">
                  <a:solidFill>
                    <a:srgbClr val="000000"/>
                  </a:solidFill>
                  <a:latin typeface="Calibri" panose="020F0502020204030204" charset="0"/>
                </a:rPr>
                <a:t>i</a:t>
              </a:r>
              <a:endParaRPr lang="en-US" altLang="zh-CN" sz="2800">
                <a:solidFill>
                  <a:srgbClr val="000000"/>
                </a:solidFill>
                <a:latin typeface="Calibri" panose="020F0502020204030204" charset="0"/>
              </a:endParaRPr>
            </a:p>
          </p:txBody>
        </p:sp>
        <p:sp>
          <p:nvSpPr>
            <p:cNvPr id="28827" name="Rectangle 37"/>
            <p:cNvSpPr>
              <a:spLocks noChangeArrowheads="1"/>
            </p:cNvSpPr>
            <p:nvPr/>
          </p:nvSpPr>
          <p:spPr bwMode="auto">
            <a:xfrm>
              <a:off x="48" y="1968"/>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Inst</a:t>
              </a:r>
              <a:r>
                <a:rPr lang="en-US" altLang="zh-CN" sz="2800" baseline="-25000">
                  <a:solidFill>
                    <a:srgbClr val="000000"/>
                  </a:solidFill>
                  <a:latin typeface="Calibri" panose="020F0502020204030204" charset="0"/>
                </a:rPr>
                <a:t>j</a:t>
              </a:r>
              <a:endParaRPr lang="en-US" altLang="zh-CN" sz="2800">
                <a:solidFill>
                  <a:srgbClr val="000000"/>
                </a:solidFill>
                <a:latin typeface="Calibri" panose="020F0502020204030204" charset="0"/>
              </a:endParaRPr>
            </a:p>
          </p:txBody>
        </p:sp>
        <p:sp>
          <p:nvSpPr>
            <p:cNvPr id="28828" name="Rectangle 38"/>
            <p:cNvSpPr>
              <a:spLocks noChangeArrowheads="1"/>
            </p:cNvSpPr>
            <p:nvPr/>
          </p:nvSpPr>
          <p:spPr bwMode="auto">
            <a:xfrm>
              <a:off x="48" y="2256"/>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Inst</a:t>
              </a:r>
              <a:r>
                <a:rPr lang="en-US" altLang="zh-CN" sz="2800" baseline="-25000">
                  <a:solidFill>
                    <a:srgbClr val="000000"/>
                  </a:solidFill>
                  <a:latin typeface="Calibri" panose="020F0502020204030204" charset="0"/>
                </a:rPr>
                <a:t>k</a:t>
              </a:r>
              <a:endParaRPr lang="en-US" altLang="zh-CN" sz="2800">
                <a:solidFill>
                  <a:srgbClr val="000000"/>
                </a:solidFill>
                <a:latin typeface="Calibri" panose="020F0502020204030204" charset="0"/>
              </a:endParaRPr>
            </a:p>
          </p:txBody>
        </p:sp>
        <p:sp>
          <p:nvSpPr>
            <p:cNvPr id="28829" name="Rectangle 39"/>
            <p:cNvSpPr>
              <a:spLocks noChangeArrowheads="1"/>
            </p:cNvSpPr>
            <p:nvPr/>
          </p:nvSpPr>
          <p:spPr bwMode="auto">
            <a:xfrm>
              <a:off x="48" y="2544"/>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Inst</a:t>
              </a:r>
              <a:r>
                <a:rPr lang="en-US" altLang="zh-CN" sz="2800" baseline="-25000">
                  <a:solidFill>
                    <a:srgbClr val="000000"/>
                  </a:solidFill>
                  <a:latin typeface="Calibri" panose="020F0502020204030204" charset="0"/>
                </a:rPr>
                <a:t>l</a:t>
              </a:r>
              <a:endParaRPr lang="en-US" altLang="zh-CN" sz="2800">
                <a:solidFill>
                  <a:srgbClr val="000000"/>
                </a:solidFill>
                <a:latin typeface="Calibri" panose="020F0502020204030204" charset="0"/>
              </a:endParaRPr>
            </a:p>
          </p:txBody>
        </p:sp>
        <p:sp>
          <p:nvSpPr>
            <p:cNvPr id="28830" name="AutoShape 40"/>
            <p:cNvSpPr>
              <a:spLocks noChangeArrowheads="1"/>
            </p:cNvSpPr>
            <p:nvPr/>
          </p:nvSpPr>
          <p:spPr bwMode="auto">
            <a:xfrm rot="5400000">
              <a:off x="-216" y="3288"/>
              <a:ext cx="1056" cy="144"/>
            </a:xfrm>
            <a:prstGeom prst="rightArrow">
              <a:avLst>
                <a:gd name="adj1" fmla="val 50000"/>
                <a:gd name="adj2" fmla="val 183333"/>
              </a:avLst>
            </a:prstGeom>
            <a:solidFill>
              <a:schemeClr val="tx2"/>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endParaRPr lang="zh-CN" altLang="zh-CN">
                <a:solidFill>
                  <a:srgbClr val="000000"/>
                </a:solidFill>
                <a:latin typeface="Calibri" panose="020F0502020204030204" charset="0"/>
              </a:endParaRPr>
            </a:p>
          </p:txBody>
        </p:sp>
        <p:sp>
          <p:nvSpPr>
            <p:cNvPr id="28831" name="Rectangle 41"/>
            <p:cNvSpPr>
              <a:spLocks noChangeArrowheads="1"/>
            </p:cNvSpPr>
            <p:nvPr/>
          </p:nvSpPr>
          <p:spPr bwMode="auto">
            <a:xfrm>
              <a:off x="48" y="1392"/>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Inst</a:t>
              </a:r>
              <a:r>
                <a:rPr lang="en-US" altLang="zh-CN" sz="2800" baseline="-25000">
                  <a:solidFill>
                    <a:srgbClr val="000000"/>
                  </a:solidFill>
                  <a:latin typeface="Calibri" panose="020F0502020204030204" charset="0"/>
                </a:rPr>
                <a:t>h</a:t>
              </a:r>
              <a:endParaRPr lang="en-US" altLang="zh-CN" sz="2800">
                <a:solidFill>
                  <a:srgbClr val="000000"/>
                </a:solidFill>
                <a:latin typeface="Calibri" panose="020F0502020204030204" charset="0"/>
              </a:endParaRPr>
            </a:p>
          </p:txBody>
        </p:sp>
        <p:sp>
          <p:nvSpPr>
            <p:cNvPr id="28832" name="Rectangle 42"/>
            <p:cNvSpPr>
              <a:spLocks noChangeArrowheads="1"/>
            </p:cNvSpPr>
            <p:nvPr/>
          </p:nvSpPr>
          <p:spPr bwMode="auto">
            <a:xfrm>
              <a:off x="1296" y="1392"/>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ID</a:t>
              </a:r>
            </a:p>
          </p:txBody>
        </p:sp>
        <p:sp>
          <p:nvSpPr>
            <p:cNvPr id="28833" name="Rectangle 43"/>
            <p:cNvSpPr>
              <a:spLocks noChangeArrowheads="1"/>
            </p:cNvSpPr>
            <p:nvPr/>
          </p:nvSpPr>
          <p:spPr bwMode="auto">
            <a:xfrm>
              <a:off x="1920" y="1392"/>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ALU</a:t>
              </a:r>
            </a:p>
          </p:txBody>
        </p:sp>
        <p:sp>
          <p:nvSpPr>
            <p:cNvPr id="28834" name="Rectangle 44"/>
            <p:cNvSpPr>
              <a:spLocks noChangeArrowheads="1"/>
            </p:cNvSpPr>
            <p:nvPr/>
          </p:nvSpPr>
          <p:spPr bwMode="auto">
            <a:xfrm>
              <a:off x="1920" y="1680"/>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IF</a:t>
              </a:r>
            </a:p>
          </p:txBody>
        </p:sp>
        <p:sp>
          <p:nvSpPr>
            <p:cNvPr id="28835" name="Line 45"/>
            <p:cNvSpPr>
              <a:spLocks noChangeShapeType="1"/>
            </p:cNvSpPr>
            <p:nvPr/>
          </p:nvSpPr>
          <p:spPr bwMode="auto">
            <a:xfrm>
              <a:off x="1776" y="1536"/>
              <a:ext cx="192" cy="240"/>
            </a:xfrm>
            <a:prstGeom prst="line">
              <a:avLst/>
            </a:prstGeom>
            <a:noFill/>
            <a:ln w="38100">
              <a:solidFill>
                <a:schemeClr val="accent2"/>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9" name="Group 46"/>
          <p:cNvGrpSpPr/>
          <p:nvPr/>
        </p:nvGrpSpPr>
        <p:grpSpPr bwMode="auto">
          <a:xfrm>
            <a:off x="0" y="1295400"/>
            <a:ext cx="9144000" cy="5562600"/>
            <a:chOff x="0" y="816"/>
            <a:chExt cx="5760" cy="3504"/>
          </a:xfrm>
        </p:grpSpPr>
        <p:sp>
          <p:nvSpPr>
            <p:cNvPr id="28790" name="Rectangle 47"/>
            <p:cNvSpPr>
              <a:spLocks noChangeArrowheads="1"/>
            </p:cNvSpPr>
            <p:nvPr/>
          </p:nvSpPr>
          <p:spPr bwMode="auto">
            <a:xfrm>
              <a:off x="0" y="816"/>
              <a:ext cx="5760" cy="3504"/>
            </a:xfrm>
            <a:prstGeom prst="rect">
              <a:avLst/>
            </a:prstGeom>
            <a:solidFill>
              <a:schemeClr val="bg1"/>
            </a:solidFill>
            <a:ln w="19050">
              <a:solidFill>
                <a:schemeClr val="bg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endParaRPr lang="zh-CN" altLang="zh-CN">
                <a:solidFill>
                  <a:srgbClr val="000000"/>
                </a:solidFill>
                <a:latin typeface="Calibri" panose="020F0502020204030204" charset="0"/>
              </a:endParaRPr>
            </a:p>
          </p:txBody>
        </p:sp>
        <p:sp>
          <p:nvSpPr>
            <p:cNvPr id="28791" name="Rectangle 48"/>
            <p:cNvSpPr>
              <a:spLocks noChangeArrowheads="1"/>
            </p:cNvSpPr>
            <p:nvPr/>
          </p:nvSpPr>
          <p:spPr bwMode="auto">
            <a:xfrm>
              <a:off x="2448" y="1008"/>
              <a:ext cx="768" cy="2112"/>
            </a:xfrm>
            <a:prstGeom prst="rect">
              <a:avLst/>
            </a:prstGeom>
            <a:solidFill>
              <a:srgbClr val="D49FFF"/>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endParaRPr lang="zh-CN" altLang="zh-CN">
                <a:solidFill>
                  <a:srgbClr val="000000"/>
                </a:solidFill>
                <a:latin typeface="Calibri" panose="020F0502020204030204" charset="0"/>
              </a:endParaRPr>
            </a:p>
          </p:txBody>
        </p:sp>
        <p:sp>
          <p:nvSpPr>
            <p:cNvPr id="28792" name="Rectangle 49"/>
            <p:cNvSpPr>
              <a:spLocks noChangeArrowheads="1"/>
            </p:cNvSpPr>
            <p:nvPr/>
          </p:nvSpPr>
          <p:spPr bwMode="auto">
            <a:xfrm>
              <a:off x="1296" y="1680"/>
              <a:ext cx="576" cy="240"/>
            </a:xfrm>
            <a:prstGeom prst="rect">
              <a:avLst/>
            </a:prstGeom>
            <a:solidFill>
              <a:schemeClr val="bg2"/>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IF</a:t>
              </a:r>
            </a:p>
          </p:txBody>
        </p:sp>
        <p:sp>
          <p:nvSpPr>
            <p:cNvPr id="28793" name="Rectangle 50"/>
            <p:cNvSpPr>
              <a:spLocks noChangeArrowheads="1"/>
            </p:cNvSpPr>
            <p:nvPr/>
          </p:nvSpPr>
          <p:spPr bwMode="auto">
            <a:xfrm>
              <a:off x="672" y="1392"/>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IF</a:t>
              </a:r>
            </a:p>
          </p:txBody>
        </p:sp>
        <p:sp>
          <p:nvSpPr>
            <p:cNvPr id="28794" name="Rectangle 51"/>
            <p:cNvSpPr>
              <a:spLocks noChangeArrowheads="1"/>
            </p:cNvSpPr>
            <p:nvPr/>
          </p:nvSpPr>
          <p:spPr bwMode="auto">
            <a:xfrm>
              <a:off x="672" y="1056"/>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t</a:t>
              </a:r>
              <a:r>
                <a:rPr lang="en-US" altLang="zh-CN" sz="2800" baseline="-25000">
                  <a:solidFill>
                    <a:srgbClr val="000000"/>
                  </a:solidFill>
                  <a:latin typeface="Calibri" panose="020F0502020204030204" charset="0"/>
                </a:rPr>
                <a:t>0</a:t>
              </a:r>
            </a:p>
          </p:txBody>
        </p:sp>
        <p:sp>
          <p:nvSpPr>
            <p:cNvPr id="28795" name="Rectangle 52"/>
            <p:cNvSpPr>
              <a:spLocks noChangeArrowheads="1"/>
            </p:cNvSpPr>
            <p:nvPr/>
          </p:nvSpPr>
          <p:spPr bwMode="auto">
            <a:xfrm>
              <a:off x="1296" y="1056"/>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t</a:t>
              </a:r>
              <a:r>
                <a:rPr lang="en-US" altLang="zh-CN" sz="2800" baseline="-25000">
                  <a:solidFill>
                    <a:srgbClr val="000000"/>
                  </a:solidFill>
                  <a:latin typeface="Calibri" panose="020F0502020204030204" charset="0"/>
                </a:rPr>
                <a:t>1</a:t>
              </a:r>
            </a:p>
          </p:txBody>
        </p:sp>
        <p:sp>
          <p:nvSpPr>
            <p:cNvPr id="28796" name="Rectangle 53"/>
            <p:cNvSpPr>
              <a:spLocks noChangeArrowheads="1"/>
            </p:cNvSpPr>
            <p:nvPr/>
          </p:nvSpPr>
          <p:spPr bwMode="auto">
            <a:xfrm>
              <a:off x="1920" y="1056"/>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t</a:t>
              </a:r>
              <a:r>
                <a:rPr lang="en-US" altLang="zh-CN" sz="2800" baseline="-25000">
                  <a:solidFill>
                    <a:srgbClr val="000000"/>
                  </a:solidFill>
                  <a:latin typeface="Calibri" panose="020F0502020204030204" charset="0"/>
                </a:rPr>
                <a:t>2</a:t>
              </a:r>
            </a:p>
          </p:txBody>
        </p:sp>
        <p:sp>
          <p:nvSpPr>
            <p:cNvPr id="28797" name="Rectangle 54"/>
            <p:cNvSpPr>
              <a:spLocks noChangeArrowheads="1"/>
            </p:cNvSpPr>
            <p:nvPr/>
          </p:nvSpPr>
          <p:spPr bwMode="auto">
            <a:xfrm>
              <a:off x="2544" y="1056"/>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t</a:t>
              </a:r>
              <a:r>
                <a:rPr lang="en-US" altLang="zh-CN" sz="2800" baseline="-25000">
                  <a:solidFill>
                    <a:srgbClr val="000000"/>
                  </a:solidFill>
                  <a:latin typeface="Calibri" panose="020F0502020204030204" charset="0"/>
                </a:rPr>
                <a:t>3</a:t>
              </a:r>
            </a:p>
          </p:txBody>
        </p:sp>
        <p:sp>
          <p:nvSpPr>
            <p:cNvPr id="28798" name="Rectangle 55"/>
            <p:cNvSpPr>
              <a:spLocks noChangeArrowheads="1"/>
            </p:cNvSpPr>
            <p:nvPr/>
          </p:nvSpPr>
          <p:spPr bwMode="auto">
            <a:xfrm>
              <a:off x="3168" y="1056"/>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t</a:t>
              </a:r>
              <a:r>
                <a:rPr lang="en-US" altLang="zh-CN" sz="2800" baseline="-25000">
                  <a:solidFill>
                    <a:srgbClr val="000000"/>
                  </a:solidFill>
                  <a:latin typeface="Calibri" panose="020F0502020204030204" charset="0"/>
                </a:rPr>
                <a:t>4</a:t>
              </a:r>
            </a:p>
          </p:txBody>
        </p:sp>
        <p:sp>
          <p:nvSpPr>
            <p:cNvPr id="28799" name="Rectangle 56"/>
            <p:cNvSpPr>
              <a:spLocks noChangeArrowheads="1"/>
            </p:cNvSpPr>
            <p:nvPr/>
          </p:nvSpPr>
          <p:spPr bwMode="auto">
            <a:xfrm>
              <a:off x="3792" y="1056"/>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t</a:t>
              </a:r>
              <a:r>
                <a:rPr lang="en-US" altLang="zh-CN" sz="2800" baseline="-25000">
                  <a:solidFill>
                    <a:srgbClr val="000000"/>
                  </a:solidFill>
                  <a:latin typeface="Calibri" panose="020F0502020204030204" charset="0"/>
                </a:rPr>
                <a:t>5</a:t>
              </a:r>
            </a:p>
          </p:txBody>
        </p:sp>
        <p:sp>
          <p:nvSpPr>
            <p:cNvPr id="28800" name="AutoShape 57"/>
            <p:cNvSpPr>
              <a:spLocks noChangeArrowheads="1"/>
            </p:cNvSpPr>
            <p:nvPr/>
          </p:nvSpPr>
          <p:spPr bwMode="auto">
            <a:xfrm>
              <a:off x="4416" y="1152"/>
              <a:ext cx="1056" cy="144"/>
            </a:xfrm>
            <a:prstGeom prst="rightArrow">
              <a:avLst>
                <a:gd name="adj1" fmla="val 50000"/>
                <a:gd name="adj2" fmla="val 183333"/>
              </a:avLst>
            </a:prstGeom>
            <a:solidFill>
              <a:schemeClr val="tx2"/>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endParaRPr lang="zh-CN" altLang="zh-CN">
                <a:solidFill>
                  <a:srgbClr val="000000"/>
                </a:solidFill>
                <a:latin typeface="Calibri" panose="020F0502020204030204" charset="0"/>
              </a:endParaRPr>
            </a:p>
          </p:txBody>
        </p:sp>
        <p:sp>
          <p:nvSpPr>
            <p:cNvPr id="28801" name="Rectangle 58"/>
            <p:cNvSpPr>
              <a:spLocks noChangeArrowheads="1"/>
            </p:cNvSpPr>
            <p:nvPr/>
          </p:nvSpPr>
          <p:spPr bwMode="auto">
            <a:xfrm>
              <a:off x="48" y="1392"/>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endParaRPr lang="zh-CN" altLang="zh-CN" sz="2800">
                <a:solidFill>
                  <a:srgbClr val="000000"/>
                </a:solidFill>
                <a:latin typeface="Calibri" panose="020F0502020204030204" charset="0"/>
              </a:endParaRPr>
            </a:p>
          </p:txBody>
        </p:sp>
        <p:sp>
          <p:nvSpPr>
            <p:cNvPr id="28802" name="Rectangle 59"/>
            <p:cNvSpPr>
              <a:spLocks noChangeArrowheads="1"/>
            </p:cNvSpPr>
            <p:nvPr/>
          </p:nvSpPr>
          <p:spPr bwMode="auto">
            <a:xfrm>
              <a:off x="48" y="1680"/>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Inst</a:t>
              </a:r>
              <a:r>
                <a:rPr lang="en-US" altLang="zh-CN" sz="2800" baseline="-25000">
                  <a:solidFill>
                    <a:srgbClr val="000000"/>
                  </a:solidFill>
                  <a:latin typeface="Calibri" panose="020F0502020204030204" charset="0"/>
                </a:rPr>
                <a:t>i</a:t>
              </a:r>
              <a:endParaRPr lang="en-US" altLang="zh-CN" sz="2800">
                <a:solidFill>
                  <a:srgbClr val="000000"/>
                </a:solidFill>
                <a:latin typeface="Calibri" panose="020F0502020204030204" charset="0"/>
              </a:endParaRPr>
            </a:p>
          </p:txBody>
        </p:sp>
        <p:sp>
          <p:nvSpPr>
            <p:cNvPr id="28803" name="Rectangle 60"/>
            <p:cNvSpPr>
              <a:spLocks noChangeArrowheads="1"/>
            </p:cNvSpPr>
            <p:nvPr/>
          </p:nvSpPr>
          <p:spPr bwMode="auto">
            <a:xfrm>
              <a:off x="48" y="1968"/>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Inst</a:t>
              </a:r>
              <a:r>
                <a:rPr lang="en-US" altLang="zh-CN" sz="2800" baseline="-25000">
                  <a:solidFill>
                    <a:srgbClr val="000000"/>
                  </a:solidFill>
                  <a:latin typeface="Calibri" panose="020F0502020204030204" charset="0"/>
                </a:rPr>
                <a:t>j</a:t>
              </a:r>
              <a:endParaRPr lang="en-US" altLang="zh-CN" sz="2800">
                <a:solidFill>
                  <a:srgbClr val="000000"/>
                </a:solidFill>
                <a:latin typeface="Calibri" panose="020F0502020204030204" charset="0"/>
              </a:endParaRPr>
            </a:p>
          </p:txBody>
        </p:sp>
        <p:sp>
          <p:nvSpPr>
            <p:cNvPr id="28804" name="Rectangle 61"/>
            <p:cNvSpPr>
              <a:spLocks noChangeArrowheads="1"/>
            </p:cNvSpPr>
            <p:nvPr/>
          </p:nvSpPr>
          <p:spPr bwMode="auto">
            <a:xfrm>
              <a:off x="48" y="2256"/>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Inst</a:t>
              </a:r>
              <a:r>
                <a:rPr lang="en-US" altLang="zh-CN" sz="2800" baseline="-25000">
                  <a:solidFill>
                    <a:srgbClr val="000000"/>
                  </a:solidFill>
                  <a:latin typeface="Calibri" panose="020F0502020204030204" charset="0"/>
                </a:rPr>
                <a:t>k</a:t>
              </a:r>
              <a:endParaRPr lang="en-US" altLang="zh-CN" sz="2800">
                <a:solidFill>
                  <a:srgbClr val="000000"/>
                </a:solidFill>
                <a:latin typeface="Calibri" panose="020F0502020204030204" charset="0"/>
              </a:endParaRPr>
            </a:p>
          </p:txBody>
        </p:sp>
        <p:sp>
          <p:nvSpPr>
            <p:cNvPr id="28805" name="Rectangle 62"/>
            <p:cNvSpPr>
              <a:spLocks noChangeArrowheads="1"/>
            </p:cNvSpPr>
            <p:nvPr/>
          </p:nvSpPr>
          <p:spPr bwMode="auto">
            <a:xfrm>
              <a:off x="48" y="2544"/>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Inst</a:t>
              </a:r>
              <a:r>
                <a:rPr lang="en-US" altLang="zh-CN" sz="2800" baseline="-25000">
                  <a:solidFill>
                    <a:srgbClr val="000000"/>
                  </a:solidFill>
                  <a:latin typeface="Calibri" panose="020F0502020204030204" charset="0"/>
                </a:rPr>
                <a:t>l</a:t>
              </a:r>
              <a:endParaRPr lang="en-US" altLang="zh-CN" sz="2800">
                <a:solidFill>
                  <a:srgbClr val="000000"/>
                </a:solidFill>
                <a:latin typeface="Calibri" panose="020F0502020204030204" charset="0"/>
              </a:endParaRPr>
            </a:p>
          </p:txBody>
        </p:sp>
        <p:sp>
          <p:nvSpPr>
            <p:cNvPr id="28806" name="AutoShape 63"/>
            <p:cNvSpPr>
              <a:spLocks noChangeArrowheads="1"/>
            </p:cNvSpPr>
            <p:nvPr/>
          </p:nvSpPr>
          <p:spPr bwMode="auto">
            <a:xfrm rot="5400000">
              <a:off x="-216" y="3288"/>
              <a:ext cx="1056" cy="144"/>
            </a:xfrm>
            <a:prstGeom prst="rightArrow">
              <a:avLst>
                <a:gd name="adj1" fmla="val 50000"/>
                <a:gd name="adj2" fmla="val 183333"/>
              </a:avLst>
            </a:prstGeom>
            <a:solidFill>
              <a:schemeClr val="tx2"/>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endParaRPr lang="zh-CN" altLang="zh-CN">
                <a:solidFill>
                  <a:srgbClr val="000000"/>
                </a:solidFill>
                <a:latin typeface="Calibri" panose="020F0502020204030204" charset="0"/>
              </a:endParaRPr>
            </a:p>
          </p:txBody>
        </p:sp>
        <p:sp>
          <p:nvSpPr>
            <p:cNvPr id="28807" name="Rectangle 64"/>
            <p:cNvSpPr>
              <a:spLocks noChangeArrowheads="1"/>
            </p:cNvSpPr>
            <p:nvPr/>
          </p:nvSpPr>
          <p:spPr bwMode="auto">
            <a:xfrm>
              <a:off x="48" y="1392"/>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Inst</a:t>
              </a:r>
              <a:r>
                <a:rPr lang="en-US" altLang="zh-CN" sz="2800" baseline="-25000">
                  <a:solidFill>
                    <a:srgbClr val="000000"/>
                  </a:solidFill>
                  <a:latin typeface="Calibri" panose="020F0502020204030204" charset="0"/>
                </a:rPr>
                <a:t>h</a:t>
              </a:r>
              <a:endParaRPr lang="en-US" altLang="zh-CN" sz="2800">
                <a:solidFill>
                  <a:srgbClr val="000000"/>
                </a:solidFill>
                <a:latin typeface="Calibri" panose="020F0502020204030204" charset="0"/>
              </a:endParaRPr>
            </a:p>
          </p:txBody>
        </p:sp>
        <p:sp>
          <p:nvSpPr>
            <p:cNvPr id="28808" name="Rectangle 65"/>
            <p:cNvSpPr>
              <a:spLocks noChangeArrowheads="1"/>
            </p:cNvSpPr>
            <p:nvPr/>
          </p:nvSpPr>
          <p:spPr bwMode="auto">
            <a:xfrm>
              <a:off x="1296" y="1392"/>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ID</a:t>
              </a:r>
            </a:p>
          </p:txBody>
        </p:sp>
        <p:sp>
          <p:nvSpPr>
            <p:cNvPr id="28809" name="Rectangle 66"/>
            <p:cNvSpPr>
              <a:spLocks noChangeArrowheads="1"/>
            </p:cNvSpPr>
            <p:nvPr/>
          </p:nvSpPr>
          <p:spPr bwMode="auto">
            <a:xfrm>
              <a:off x="1920" y="1392"/>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ALU</a:t>
              </a:r>
            </a:p>
          </p:txBody>
        </p:sp>
        <p:sp>
          <p:nvSpPr>
            <p:cNvPr id="28810" name="Rectangle 67"/>
            <p:cNvSpPr>
              <a:spLocks noChangeArrowheads="1"/>
            </p:cNvSpPr>
            <p:nvPr/>
          </p:nvSpPr>
          <p:spPr bwMode="auto">
            <a:xfrm>
              <a:off x="1920" y="1680"/>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IF</a:t>
              </a:r>
            </a:p>
          </p:txBody>
        </p:sp>
        <p:sp>
          <p:nvSpPr>
            <p:cNvPr id="28811" name="Rectangle 68"/>
            <p:cNvSpPr>
              <a:spLocks noChangeArrowheads="1"/>
            </p:cNvSpPr>
            <p:nvPr/>
          </p:nvSpPr>
          <p:spPr bwMode="auto">
            <a:xfrm>
              <a:off x="2544" y="1392"/>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MEM</a:t>
              </a:r>
            </a:p>
          </p:txBody>
        </p:sp>
        <p:sp>
          <p:nvSpPr>
            <p:cNvPr id="28812" name="Rectangle 69"/>
            <p:cNvSpPr>
              <a:spLocks noChangeArrowheads="1"/>
            </p:cNvSpPr>
            <p:nvPr/>
          </p:nvSpPr>
          <p:spPr bwMode="auto">
            <a:xfrm>
              <a:off x="2544" y="1680"/>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ID</a:t>
              </a:r>
            </a:p>
          </p:txBody>
        </p:sp>
        <p:sp>
          <p:nvSpPr>
            <p:cNvPr id="28813" name="Rectangle 70"/>
            <p:cNvSpPr>
              <a:spLocks noChangeArrowheads="1"/>
            </p:cNvSpPr>
            <p:nvPr/>
          </p:nvSpPr>
          <p:spPr bwMode="auto">
            <a:xfrm>
              <a:off x="2544" y="1968"/>
              <a:ext cx="576" cy="240"/>
            </a:xfrm>
            <a:prstGeom prst="rect">
              <a:avLst/>
            </a:prstGeom>
            <a:solidFill>
              <a:schemeClr val="bg2"/>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IF</a:t>
              </a:r>
            </a:p>
          </p:txBody>
        </p:sp>
      </p:grpSp>
      <p:grpSp>
        <p:nvGrpSpPr>
          <p:cNvPr id="74" name="Group 71"/>
          <p:cNvGrpSpPr/>
          <p:nvPr/>
        </p:nvGrpSpPr>
        <p:grpSpPr bwMode="auto">
          <a:xfrm>
            <a:off x="0" y="1295400"/>
            <a:ext cx="9144000" cy="5562600"/>
            <a:chOff x="0" y="768"/>
            <a:chExt cx="5760" cy="3504"/>
          </a:xfrm>
        </p:grpSpPr>
        <p:sp>
          <p:nvSpPr>
            <p:cNvPr id="28763" name="Rectangle 72"/>
            <p:cNvSpPr>
              <a:spLocks noChangeArrowheads="1"/>
            </p:cNvSpPr>
            <p:nvPr/>
          </p:nvSpPr>
          <p:spPr bwMode="auto">
            <a:xfrm>
              <a:off x="0" y="768"/>
              <a:ext cx="5760" cy="3504"/>
            </a:xfrm>
            <a:prstGeom prst="rect">
              <a:avLst/>
            </a:prstGeom>
            <a:solidFill>
              <a:schemeClr val="bg1"/>
            </a:solidFill>
            <a:ln w="19050">
              <a:solidFill>
                <a:schemeClr val="bg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endParaRPr lang="zh-CN" altLang="zh-CN">
                <a:solidFill>
                  <a:srgbClr val="000000"/>
                </a:solidFill>
                <a:latin typeface="Calibri" panose="020F0502020204030204" charset="0"/>
              </a:endParaRPr>
            </a:p>
          </p:txBody>
        </p:sp>
        <p:sp>
          <p:nvSpPr>
            <p:cNvPr id="28764" name="Rectangle 73"/>
            <p:cNvSpPr>
              <a:spLocks noChangeArrowheads="1"/>
            </p:cNvSpPr>
            <p:nvPr/>
          </p:nvSpPr>
          <p:spPr bwMode="auto">
            <a:xfrm>
              <a:off x="3072" y="960"/>
              <a:ext cx="768" cy="2112"/>
            </a:xfrm>
            <a:prstGeom prst="rect">
              <a:avLst/>
            </a:prstGeom>
            <a:solidFill>
              <a:srgbClr val="D49FFF"/>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endParaRPr lang="zh-CN" altLang="zh-CN">
                <a:solidFill>
                  <a:srgbClr val="000000"/>
                </a:solidFill>
                <a:latin typeface="Calibri" panose="020F0502020204030204" charset="0"/>
              </a:endParaRPr>
            </a:p>
          </p:txBody>
        </p:sp>
        <p:sp>
          <p:nvSpPr>
            <p:cNvPr id="28765" name="Rectangle 74"/>
            <p:cNvSpPr>
              <a:spLocks noChangeArrowheads="1"/>
            </p:cNvSpPr>
            <p:nvPr/>
          </p:nvSpPr>
          <p:spPr bwMode="auto">
            <a:xfrm>
              <a:off x="1296" y="1632"/>
              <a:ext cx="576" cy="240"/>
            </a:xfrm>
            <a:prstGeom prst="rect">
              <a:avLst/>
            </a:prstGeom>
            <a:solidFill>
              <a:schemeClr val="bg2"/>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IF</a:t>
              </a:r>
            </a:p>
          </p:txBody>
        </p:sp>
        <p:sp>
          <p:nvSpPr>
            <p:cNvPr id="28766" name="Rectangle 75"/>
            <p:cNvSpPr>
              <a:spLocks noChangeArrowheads="1"/>
            </p:cNvSpPr>
            <p:nvPr/>
          </p:nvSpPr>
          <p:spPr bwMode="auto">
            <a:xfrm>
              <a:off x="672" y="1344"/>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IF</a:t>
              </a:r>
            </a:p>
          </p:txBody>
        </p:sp>
        <p:sp>
          <p:nvSpPr>
            <p:cNvPr id="28767" name="Rectangle 76"/>
            <p:cNvSpPr>
              <a:spLocks noChangeArrowheads="1"/>
            </p:cNvSpPr>
            <p:nvPr/>
          </p:nvSpPr>
          <p:spPr bwMode="auto">
            <a:xfrm>
              <a:off x="672" y="1008"/>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t</a:t>
              </a:r>
              <a:r>
                <a:rPr lang="en-US" altLang="zh-CN" sz="2800" baseline="-25000">
                  <a:solidFill>
                    <a:srgbClr val="000000"/>
                  </a:solidFill>
                  <a:latin typeface="Calibri" panose="020F0502020204030204" charset="0"/>
                </a:rPr>
                <a:t>0</a:t>
              </a:r>
            </a:p>
          </p:txBody>
        </p:sp>
        <p:sp>
          <p:nvSpPr>
            <p:cNvPr id="28768" name="Rectangle 77"/>
            <p:cNvSpPr>
              <a:spLocks noChangeArrowheads="1"/>
            </p:cNvSpPr>
            <p:nvPr/>
          </p:nvSpPr>
          <p:spPr bwMode="auto">
            <a:xfrm>
              <a:off x="1296" y="1008"/>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t</a:t>
              </a:r>
              <a:r>
                <a:rPr lang="en-US" altLang="zh-CN" sz="2800" baseline="-25000">
                  <a:solidFill>
                    <a:srgbClr val="000000"/>
                  </a:solidFill>
                  <a:latin typeface="Calibri" panose="020F0502020204030204" charset="0"/>
                </a:rPr>
                <a:t>1</a:t>
              </a:r>
            </a:p>
          </p:txBody>
        </p:sp>
        <p:sp>
          <p:nvSpPr>
            <p:cNvPr id="28769" name="Rectangle 78"/>
            <p:cNvSpPr>
              <a:spLocks noChangeArrowheads="1"/>
            </p:cNvSpPr>
            <p:nvPr/>
          </p:nvSpPr>
          <p:spPr bwMode="auto">
            <a:xfrm>
              <a:off x="1920" y="1008"/>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t</a:t>
              </a:r>
              <a:r>
                <a:rPr lang="en-US" altLang="zh-CN" sz="2800" baseline="-25000">
                  <a:solidFill>
                    <a:srgbClr val="000000"/>
                  </a:solidFill>
                  <a:latin typeface="Calibri" panose="020F0502020204030204" charset="0"/>
                </a:rPr>
                <a:t>2</a:t>
              </a:r>
            </a:p>
          </p:txBody>
        </p:sp>
        <p:sp>
          <p:nvSpPr>
            <p:cNvPr id="28770" name="Rectangle 79"/>
            <p:cNvSpPr>
              <a:spLocks noChangeArrowheads="1"/>
            </p:cNvSpPr>
            <p:nvPr/>
          </p:nvSpPr>
          <p:spPr bwMode="auto">
            <a:xfrm>
              <a:off x="2544" y="1008"/>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t</a:t>
              </a:r>
              <a:r>
                <a:rPr lang="en-US" altLang="zh-CN" sz="2800" baseline="-25000">
                  <a:solidFill>
                    <a:srgbClr val="000000"/>
                  </a:solidFill>
                  <a:latin typeface="Calibri" panose="020F0502020204030204" charset="0"/>
                </a:rPr>
                <a:t>3</a:t>
              </a:r>
            </a:p>
          </p:txBody>
        </p:sp>
        <p:sp>
          <p:nvSpPr>
            <p:cNvPr id="28771" name="Rectangle 80"/>
            <p:cNvSpPr>
              <a:spLocks noChangeArrowheads="1"/>
            </p:cNvSpPr>
            <p:nvPr/>
          </p:nvSpPr>
          <p:spPr bwMode="auto">
            <a:xfrm>
              <a:off x="3168" y="1008"/>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t</a:t>
              </a:r>
              <a:r>
                <a:rPr lang="en-US" altLang="zh-CN" sz="2800" baseline="-25000">
                  <a:solidFill>
                    <a:srgbClr val="000000"/>
                  </a:solidFill>
                  <a:latin typeface="Calibri" panose="020F0502020204030204" charset="0"/>
                </a:rPr>
                <a:t>4</a:t>
              </a:r>
            </a:p>
          </p:txBody>
        </p:sp>
        <p:sp>
          <p:nvSpPr>
            <p:cNvPr id="28772" name="Rectangle 81"/>
            <p:cNvSpPr>
              <a:spLocks noChangeArrowheads="1"/>
            </p:cNvSpPr>
            <p:nvPr/>
          </p:nvSpPr>
          <p:spPr bwMode="auto">
            <a:xfrm>
              <a:off x="3792" y="1008"/>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t</a:t>
              </a:r>
              <a:r>
                <a:rPr lang="en-US" altLang="zh-CN" sz="2800" baseline="-25000">
                  <a:solidFill>
                    <a:srgbClr val="000000"/>
                  </a:solidFill>
                  <a:latin typeface="Calibri" panose="020F0502020204030204" charset="0"/>
                </a:rPr>
                <a:t>5</a:t>
              </a:r>
            </a:p>
          </p:txBody>
        </p:sp>
        <p:sp>
          <p:nvSpPr>
            <p:cNvPr id="28773" name="AutoShape 82"/>
            <p:cNvSpPr>
              <a:spLocks noChangeArrowheads="1"/>
            </p:cNvSpPr>
            <p:nvPr/>
          </p:nvSpPr>
          <p:spPr bwMode="auto">
            <a:xfrm>
              <a:off x="4416" y="1104"/>
              <a:ext cx="1056" cy="144"/>
            </a:xfrm>
            <a:prstGeom prst="rightArrow">
              <a:avLst>
                <a:gd name="adj1" fmla="val 50000"/>
                <a:gd name="adj2" fmla="val 183333"/>
              </a:avLst>
            </a:prstGeom>
            <a:solidFill>
              <a:schemeClr val="tx2"/>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endParaRPr lang="zh-CN" altLang="zh-CN">
                <a:solidFill>
                  <a:srgbClr val="000000"/>
                </a:solidFill>
                <a:latin typeface="Calibri" panose="020F0502020204030204" charset="0"/>
              </a:endParaRPr>
            </a:p>
          </p:txBody>
        </p:sp>
        <p:sp>
          <p:nvSpPr>
            <p:cNvPr id="28774" name="Rectangle 83"/>
            <p:cNvSpPr>
              <a:spLocks noChangeArrowheads="1"/>
            </p:cNvSpPr>
            <p:nvPr/>
          </p:nvSpPr>
          <p:spPr bwMode="auto">
            <a:xfrm>
              <a:off x="48" y="1344"/>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endParaRPr lang="zh-CN" altLang="zh-CN" sz="2800">
                <a:solidFill>
                  <a:srgbClr val="000000"/>
                </a:solidFill>
                <a:latin typeface="Calibri" panose="020F0502020204030204" charset="0"/>
              </a:endParaRPr>
            </a:p>
          </p:txBody>
        </p:sp>
        <p:sp>
          <p:nvSpPr>
            <p:cNvPr id="28775" name="Rectangle 84"/>
            <p:cNvSpPr>
              <a:spLocks noChangeArrowheads="1"/>
            </p:cNvSpPr>
            <p:nvPr/>
          </p:nvSpPr>
          <p:spPr bwMode="auto">
            <a:xfrm>
              <a:off x="48" y="1632"/>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Inst</a:t>
              </a:r>
              <a:r>
                <a:rPr lang="en-US" altLang="zh-CN" sz="2800" baseline="-25000">
                  <a:solidFill>
                    <a:srgbClr val="000000"/>
                  </a:solidFill>
                  <a:latin typeface="Calibri" panose="020F0502020204030204" charset="0"/>
                </a:rPr>
                <a:t>i</a:t>
              </a:r>
              <a:endParaRPr lang="en-US" altLang="zh-CN" sz="2800">
                <a:solidFill>
                  <a:srgbClr val="000000"/>
                </a:solidFill>
                <a:latin typeface="Calibri" panose="020F0502020204030204" charset="0"/>
              </a:endParaRPr>
            </a:p>
          </p:txBody>
        </p:sp>
        <p:sp>
          <p:nvSpPr>
            <p:cNvPr id="28776" name="Rectangle 85"/>
            <p:cNvSpPr>
              <a:spLocks noChangeArrowheads="1"/>
            </p:cNvSpPr>
            <p:nvPr/>
          </p:nvSpPr>
          <p:spPr bwMode="auto">
            <a:xfrm>
              <a:off x="48" y="1920"/>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Inst</a:t>
              </a:r>
              <a:r>
                <a:rPr lang="en-US" altLang="zh-CN" sz="2800" baseline="-25000">
                  <a:solidFill>
                    <a:srgbClr val="000000"/>
                  </a:solidFill>
                  <a:latin typeface="Calibri" panose="020F0502020204030204" charset="0"/>
                </a:rPr>
                <a:t>j</a:t>
              </a:r>
              <a:endParaRPr lang="en-US" altLang="zh-CN" sz="2800">
                <a:solidFill>
                  <a:srgbClr val="000000"/>
                </a:solidFill>
                <a:latin typeface="Calibri" panose="020F0502020204030204" charset="0"/>
              </a:endParaRPr>
            </a:p>
          </p:txBody>
        </p:sp>
        <p:sp>
          <p:nvSpPr>
            <p:cNvPr id="28777" name="Rectangle 86"/>
            <p:cNvSpPr>
              <a:spLocks noChangeArrowheads="1"/>
            </p:cNvSpPr>
            <p:nvPr/>
          </p:nvSpPr>
          <p:spPr bwMode="auto">
            <a:xfrm>
              <a:off x="48" y="2208"/>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Inst</a:t>
              </a:r>
              <a:r>
                <a:rPr lang="en-US" altLang="zh-CN" sz="2800" baseline="-25000">
                  <a:solidFill>
                    <a:srgbClr val="000000"/>
                  </a:solidFill>
                  <a:latin typeface="Calibri" panose="020F0502020204030204" charset="0"/>
                </a:rPr>
                <a:t>k</a:t>
              </a:r>
              <a:endParaRPr lang="en-US" altLang="zh-CN" sz="2800">
                <a:solidFill>
                  <a:srgbClr val="000000"/>
                </a:solidFill>
                <a:latin typeface="Calibri" panose="020F0502020204030204" charset="0"/>
              </a:endParaRPr>
            </a:p>
          </p:txBody>
        </p:sp>
        <p:sp>
          <p:nvSpPr>
            <p:cNvPr id="28778" name="Rectangle 87"/>
            <p:cNvSpPr>
              <a:spLocks noChangeArrowheads="1"/>
            </p:cNvSpPr>
            <p:nvPr/>
          </p:nvSpPr>
          <p:spPr bwMode="auto">
            <a:xfrm>
              <a:off x="48" y="2496"/>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Inst</a:t>
              </a:r>
              <a:r>
                <a:rPr lang="en-US" altLang="zh-CN" sz="2800" baseline="-25000">
                  <a:solidFill>
                    <a:srgbClr val="000000"/>
                  </a:solidFill>
                  <a:latin typeface="Calibri" panose="020F0502020204030204" charset="0"/>
                </a:rPr>
                <a:t>l</a:t>
              </a:r>
              <a:endParaRPr lang="en-US" altLang="zh-CN" sz="2800">
                <a:solidFill>
                  <a:srgbClr val="000000"/>
                </a:solidFill>
                <a:latin typeface="Calibri" panose="020F0502020204030204" charset="0"/>
              </a:endParaRPr>
            </a:p>
          </p:txBody>
        </p:sp>
        <p:sp>
          <p:nvSpPr>
            <p:cNvPr id="28779" name="AutoShape 88"/>
            <p:cNvSpPr>
              <a:spLocks noChangeArrowheads="1"/>
            </p:cNvSpPr>
            <p:nvPr/>
          </p:nvSpPr>
          <p:spPr bwMode="auto">
            <a:xfrm rot="5400000">
              <a:off x="-216" y="3240"/>
              <a:ext cx="1056" cy="144"/>
            </a:xfrm>
            <a:prstGeom prst="rightArrow">
              <a:avLst>
                <a:gd name="adj1" fmla="val 50000"/>
                <a:gd name="adj2" fmla="val 183333"/>
              </a:avLst>
            </a:prstGeom>
            <a:solidFill>
              <a:schemeClr val="tx2"/>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endParaRPr lang="zh-CN" altLang="zh-CN">
                <a:solidFill>
                  <a:srgbClr val="000000"/>
                </a:solidFill>
                <a:latin typeface="Calibri" panose="020F0502020204030204" charset="0"/>
              </a:endParaRPr>
            </a:p>
          </p:txBody>
        </p:sp>
        <p:sp>
          <p:nvSpPr>
            <p:cNvPr id="28780" name="Rectangle 89"/>
            <p:cNvSpPr>
              <a:spLocks noChangeArrowheads="1"/>
            </p:cNvSpPr>
            <p:nvPr/>
          </p:nvSpPr>
          <p:spPr bwMode="auto">
            <a:xfrm>
              <a:off x="48" y="1344"/>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Inst</a:t>
              </a:r>
              <a:r>
                <a:rPr lang="en-US" altLang="zh-CN" sz="2800" baseline="-25000">
                  <a:solidFill>
                    <a:srgbClr val="000000"/>
                  </a:solidFill>
                  <a:latin typeface="Calibri" panose="020F0502020204030204" charset="0"/>
                </a:rPr>
                <a:t>h</a:t>
              </a:r>
              <a:endParaRPr lang="en-US" altLang="zh-CN" sz="2800">
                <a:solidFill>
                  <a:srgbClr val="000000"/>
                </a:solidFill>
                <a:latin typeface="Calibri" panose="020F0502020204030204" charset="0"/>
              </a:endParaRPr>
            </a:p>
          </p:txBody>
        </p:sp>
        <p:sp>
          <p:nvSpPr>
            <p:cNvPr id="28781" name="Rectangle 90"/>
            <p:cNvSpPr>
              <a:spLocks noChangeArrowheads="1"/>
            </p:cNvSpPr>
            <p:nvPr/>
          </p:nvSpPr>
          <p:spPr bwMode="auto">
            <a:xfrm>
              <a:off x="1296" y="1344"/>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ID</a:t>
              </a:r>
            </a:p>
          </p:txBody>
        </p:sp>
        <p:sp>
          <p:nvSpPr>
            <p:cNvPr id="28782" name="Rectangle 91"/>
            <p:cNvSpPr>
              <a:spLocks noChangeArrowheads="1"/>
            </p:cNvSpPr>
            <p:nvPr/>
          </p:nvSpPr>
          <p:spPr bwMode="auto">
            <a:xfrm>
              <a:off x="1920" y="1344"/>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ALU</a:t>
              </a:r>
            </a:p>
          </p:txBody>
        </p:sp>
        <p:sp>
          <p:nvSpPr>
            <p:cNvPr id="28783" name="Rectangle 92"/>
            <p:cNvSpPr>
              <a:spLocks noChangeArrowheads="1"/>
            </p:cNvSpPr>
            <p:nvPr/>
          </p:nvSpPr>
          <p:spPr bwMode="auto">
            <a:xfrm>
              <a:off x="1920" y="1632"/>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IF</a:t>
              </a:r>
            </a:p>
          </p:txBody>
        </p:sp>
        <p:sp>
          <p:nvSpPr>
            <p:cNvPr id="28784" name="Rectangle 93"/>
            <p:cNvSpPr>
              <a:spLocks noChangeArrowheads="1"/>
            </p:cNvSpPr>
            <p:nvPr/>
          </p:nvSpPr>
          <p:spPr bwMode="auto">
            <a:xfrm>
              <a:off x="2544" y="1344"/>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MEM</a:t>
              </a:r>
            </a:p>
          </p:txBody>
        </p:sp>
        <p:sp>
          <p:nvSpPr>
            <p:cNvPr id="28785" name="Rectangle 94"/>
            <p:cNvSpPr>
              <a:spLocks noChangeArrowheads="1"/>
            </p:cNvSpPr>
            <p:nvPr/>
          </p:nvSpPr>
          <p:spPr bwMode="auto">
            <a:xfrm>
              <a:off x="2544" y="1632"/>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ID</a:t>
              </a:r>
            </a:p>
          </p:txBody>
        </p:sp>
        <p:sp>
          <p:nvSpPr>
            <p:cNvPr id="28786" name="Rectangle 95"/>
            <p:cNvSpPr>
              <a:spLocks noChangeArrowheads="1"/>
            </p:cNvSpPr>
            <p:nvPr/>
          </p:nvSpPr>
          <p:spPr bwMode="auto">
            <a:xfrm>
              <a:off x="2544" y="1920"/>
              <a:ext cx="576" cy="240"/>
            </a:xfrm>
            <a:prstGeom prst="rect">
              <a:avLst/>
            </a:prstGeom>
            <a:solidFill>
              <a:schemeClr val="bg2"/>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IF</a:t>
              </a:r>
            </a:p>
          </p:txBody>
        </p:sp>
        <p:sp>
          <p:nvSpPr>
            <p:cNvPr id="28787" name="Rectangle 96"/>
            <p:cNvSpPr>
              <a:spLocks noChangeArrowheads="1"/>
            </p:cNvSpPr>
            <p:nvPr/>
          </p:nvSpPr>
          <p:spPr bwMode="auto">
            <a:xfrm>
              <a:off x="3168" y="1344"/>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WB</a:t>
              </a:r>
            </a:p>
          </p:txBody>
        </p:sp>
        <p:sp>
          <p:nvSpPr>
            <p:cNvPr id="28788" name="Rectangle 97"/>
            <p:cNvSpPr>
              <a:spLocks noChangeArrowheads="1"/>
            </p:cNvSpPr>
            <p:nvPr/>
          </p:nvSpPr>
          <p:spPr bwMode="auto">
            <a:xfrm>
              <a:off x="3168" y="1632"/>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ALU</a:t>
              </a:r>
            </a:p>
          </p:txBody>
        </p:sp>
        <p:sp>
          <p:nvSpPr>
            <p:cNvPr id="28789" name="Rectangle 98"/>
            <p:cNvSpPr>
              <a:spLocks noChangeArrowheads="1"/>
            </p:cNvSpPr>
            <p:nvPr/>
          </p:nvSpPr>
          <p:spPr bwMode="auto">
            <a:xfrm>
              <a:off x="3168" y="1920"/>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IF</a:t>
              </a:r>
            </a:p>
          </p:txBody>
        </p:sp>
      </p:grpSp>
      <p:grpSp>
        <p:nvGrpSpPr>
          <p:cNvPr id="102" name="Group 99"/>
          <p:cNvGrpSpPr/>
          <p:nvPr/>
        </p:nvGrpSpPr>
        <p:grpSpPr bwMode="auto">
          <a:xfrm>
            <a:off x="0" y="1295400"/>
            <a:ext cx="9144000" cy="5562600"/>
            <a:chOff x="0" y="768"/>
            <a:chExt cx="5760" cy="3504"/>
          </a:xfrm>
        </p:grpSpPr>
        <p:sp>
          <p:nvSpPr>
            <p:cNvPr id="28733" name="Rectangle 100"/>
            <p:cNvSpPr>
              <a:spLocks noChangeArrowheads="1"/>
            </p:cNvSpPr>
            <p:nvPr/>
          </p:nvSpPr>
          <p:spPr bwMode="auto">
            <a:xfrm>
              <a:off x="0" y="768"/>
              <a:ext cx="5760" cy="3504"/>
            </a:xfrm>
            <a:prstGeom prst="rect">
              <a:avLst/>
            </a:prstGeom>
            <a:solidFill>
              <a:schemeClr val="bg1"/>
            </a:solidFill>
            <a:ln w="19050">
              <a:solidFill>
                <a:schemeClr val="bg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endParaRPr lang="zh-CN" altLang="zh-CN">
                <a:solidFill>
                  <a:srgbClr val="000000"/>
                </a:solidFill>
                <a:latin typeface="Calibri" panose="020F0502020204030204" charset="0"/>
              </a:endParaRPr>
            </a:p>
          </p:txBody>
        </p:sp>
        <p:sp>
          <p:nvSpPr>
            <p:cNvPr id="28734" name="Rectangle 101"/>
            <p:cNvSpPr>
              <a:spLocks noChangeArrowheads="1"/>
            </p:cNvSpPr>
            <p:nvPr/>
          </p:nvSpPr>
          <p:spPr bwMode="auto">
            <a:xfrm>
              <a:off x="3696" y="960"/>
              <a:ext cx="768" cy="2112"/>
            </a:xfrm>
            <a:prstGeom prst="rect">
              <a:avLst/>
            </a:prstGeom>
            <a:solidFill>
              <a:srgbClr val="D49FFF"/>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endParaRPr lang="zh-CN" altLang="zh-CN">
                <a:solidFill>
                  <a:srgbClr val="000000"/>
                </a:solidFill>
                <a:latin typeface="Calibri" panose="020F0502020204030204" charset="0"/>
              </a:endParaRPr>
            </a:p>
          </p:txBody>
        </p:sp>
        <p:sp>
          <p:nvSpPr>
            <p:cNvPr id="28735" name="Rectangle 102"/>
            <p:cNvSpPr>
              <a:spLocks noChangeArrowheads="1"/>
            </p:cNvSpPr>
            <p:nvPr/>
          </p:nvSpPr>
          <p:spPr bwMode="auto">
            <a:xfrm>
              <a:off x="1296" y="1632"/>
              <a:ext cx="576" cy="240"/>
            </a:xfrm>
            <a:prstGeom prst="rect">
              <a:avLst/>
            </a:prstGeom>
            <a:solidFill>
              <a:schemeClr val="bg2"/>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IF</a:t>
              </a:r>
            </a:p>
          </p:txBody>
        </p:sp>
        <p:sp>
          <p:nvSpPr>
            <p:cNvPr id="28736" name="Rectangle 103"/>
            <p:cNvSpPr>
              <a:spLocks noChangeArrowheads="1"/>
            </p:cNvSpPr>
            <p:nvPr/>
          </p:nvSpPr>
          <p:spPr bwMode="auto">
            <a:xfrm>
              <a:off x="672" y="1344"/>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IF</a:t>
              </a:r>
            </a:p>
          </p:txBody>
        </p:sp>
        <p:sp>
          <p:nvSpPr>
            <p:cNvPr id="28737" name="Rectangle 104"/>
            <p:cNvSpPr>
              <a:spLocks noChangeArrowheads="1"/>
            </p:cNvSpPr>
            <p:nvPr/>
          </p:nvSpPr>
          <p:spPr bwMode="auto">
            <a:xfrm>
              <a:off x="672" y="1008"/>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t</a:t>
              </a:r>
              <a:r>
                <a:rPr lang="en-US" altLang="zh-CN" sz="2800" baseline="-25000">
                  <a:solidFill>
                    <a:srgbClr val="000000"/>
                  </a:solidFill>
                  <a:latin typeface="Calibri" panose="020F0502020204030204" charset="0"/>
                </a:rPr>
                <a:t>0</a:t>
              </a:r>
            </a:p>
          </p:txBody>
        </p:sp>
        <p:sp>
          <p:nvSpPr>
            <p:cNvPr id="28738" name="Rectangle 105"/>
            <p:cNvSpPr>
              <a:spLocks noChangeArrowheads="1"/>
            </p:cNvSpPr>
            <p:nvPr/>
          </p:nvSpPr>
          <p:spPr bwMode="auto">
            <a:xfrm>
              <a:off x="1296" y="1008"/>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t</a:t>
              </a:r>
              <a:r>
                <a:rPr lang="en-US" altLang="zh-CN" sz="2800" baseline="-25000">
                  <a:solidFill>
                    <a:srgbClr val="000000"/>
                  </a:solidFill>
                  <a:latin typeface="Calibri" panose="020F0502020204030204" charset="0"/>
                </a:rPr>
                <a:t>1</a:t>
              </a:r>
            </a:p>
          </p:txBody>
        </p:sp>
        <p:sp>
          <p:nvSpPr>
            <p:cNvPr id="28739" name="Rectangle 106"/>
            <p:cNvSpPr>
              <a:spLocks noChangeArrowheads="1"/>
            </p:cNvSpPr>
            <p:nvPr/>
          </p:nvSpPr>
          <p:spPr bwMode="auto">
            <a:xfrm>
              <a:off x="1920" y="1008"/>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t</a:t>
              </a:r>
              <a:r>
                <a:rPr lang="en-US" altLang="zh-CN" sz="2800" baseline="-25000">
                  <a:solidFill>
                    <a:srgbClr val="000000"/>
                  </a:solidFill>
                  <a:latin typeface="Calibri" panose="020F0502020204030204" charset="0"/>
                </a:rPr>
                <a:t>2</a:t>
              </a:r>
            </a:p>
          </p:txBody>
        </p:sp>
        <p:sp>
          <p:nvSpPr>
            <p:cNvPr id="28740" name="Rectangle 107"/>
            <p:cNvSpPr>
              <a:spLocks noChangeArrowheads="1"/>
            </p:cNvSpPr>
            <p:nvPr/>
          </p:nvSpPr>
          <p:spPr bwMode="auto">
            <a:xfrm>
              <a:off x="2544" y="1008"/>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t</a:t>
              </a:r>
              <a:r>
                <a:rPr lang="en-US" altLang="zh-CN" sz="2800" baseline="-25000">
                  <a:solidFill>
                    <a:srgbClr val="000000"/>
                  </a:solidFill>
                  <a:latin typeface="Calibri" panose="020F0502020204030204" charset="0"/>
                </a:rPr>
                <a:t>3</a:t>
              </a:r>
            </a:p>
          </p:txBody>
        </p:sp>
        <p:sp>
          <p:nvSpPr>
            <p:cNvPr id="28741" name="Rectangle 108"/>
            <p:cNvSpPr>
              <a:spLocks noChangeArrowheads="1"/>
            </p:cNvSpPr>
            <p:nvPr/>
          </p:nvSpPr>
          <p:spPr bwMode="auto">
            <a:xfrm>
              <a:off x="3168" y="1008"/>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t</a:t>
              </a:r>
              <a:r>
                <a:rPr lang="en-US" altLang="zh-CN" sz="2800" baseline="-25000">
                  <a:solidFill>
                    <a:srgbClr val="000000"/>
                  </a:solidFill>
                  <a:latin typeface="Calibri" panose="020F0502020204030204" charset="0"/>
                </a:rPr>
                <a:t>4</a:t>
              </a:r>
            </a:p>
          </p:txBody>
        </p:sp>
        <p:sp>
          <p:nvSpPr>
            <p:cNvPr id="28742" name="Rectangle 109"/>
            <p:cNvSpPr>
              <a:spLocks noChangeArrowheads="1"/>
            </p:cNvSpPr>
            <p:nvPr/>
          </p:nvSpPr>
          <p:spPr bwMode="auto">
            <a:xfrm>
              <a:off x="3792" y="1008"/>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t</a:t>
              </a:r>
              <a:r>
                <a:rPr lang="en-US" altLang="zh-CN" sz="2800" baseline="-25000">
                  <a:solidFill>
                    <a:srgbClr val="000000"/>
                  </a:solidFill>
                  <a:latin typeface="Calibri" panose="020F0502020204030204" charset="0"/>
                </a:rPr>
                <a:t>5</a:t>
              </a:r>
            </a:p>
          </p:txBody>
        </p:sp>
        <p:sp>
          <p:nvSpPr>
            <p:cNvPr id="28743" name="AutoShape 110"/>
            <p:cNvSpPr>
              <a:spLocks noChangeArrowheads="1"/>
            </p:cNvSpPr>
            <p:nvPr/>
          </p:nvSpPr>
          <p:spPr bwMode="auto">
            <a:xfrm>
              <a:off x="4416" y="1104"/>
              <a:ext cx="1056" cy="144"/>
            </a:xfrm>
            <a:prstGeom prst="rightArrow">
              <a:avLst>
                <a:gd name="adj1" fmla="val 50000"/>
                <a:gd name="adj2" fmla="val 183333"/>
              </a:avLst>
            </a:prstGeom>
            <a:solidFill>
              <a:schemeClr val="tx2"/>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endParaRPr lang="zh-CN" altLang="zh-CN">
                <a:solidFill>
                  <a:srgbClr val="000000"/>
                </a:solidFill>
                <a:latin typeface="Calibri" panose="020F0502020204030204" charset="0"/>
              </a:endParaRPr>
            </a:p>
          </p:txBody>
        </p:sp>
        <p:sp>
          <p:nvSpPr>
            <p:cNvPr id="28744" name="Rectangle 111"/>
            <p:cNvSpPr>
              <a:spLocks noChangeArrowheads="1"/>
            </p:cNvSpPr>
            <p:nvPr/>
          </p:nvSpPr>
          <p:spPr bwMode="auto">
            <a:xfrm>
              <a:off x="48" y="1344"/>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endParaRPr lang="zh-CN" altLang="zh-CN" sz="2800">
                <a:solidFill>
                  <a:srgbClr val="000000"/>
                </a:solidFill>
                <a:latin typeface="Calibri" panose="020F0502020204030204" charset="0"/>
              </a:endParaRPr>
            </a:p>
          </p:txBody>
        </p:sp>
        <p:sp>
          <p:nvSpPr>
            <p:cNvPr id="28745" name="Rectangle 112"/>
            <p:cNvSpPr>
              <a:spLocks noChangeArrowheads="1"/>
            </p:cNvSpPr>
            <p:nvPr/>
          </p:nvSpPr>
          <p:spPr bwMode="auto">
            <a:xfrm>
              <a:off x="48" y="1632"/>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Inst</a:t>
              </a:r>
              <a:r>
                <a:rPr lang="en-US" altLang="zh-CN" sz="2800" baseline="-25000">
                  <a:solidFill>
                    <a:srgbClr val="000000"/>
                  </a:solidFill>
                  <a:latin typeface="Calibri" panose="020F0502020204030204" charset="0"/>
                </a:rPr>
                <a:t>i</a:t>
              </a:r>
              <a:endParaRPr lang="en-US" altLang="zh-CN" sz="2800">
                <a:solidFill>
                  <a:srgbClr val="000000"/>
                </a:solidFill>
                <a:latin typeface="Calibri" panose="020F0502020204030204" charset="0"/>
              </a:endParaRPr>
            </a:p>
          </p:txBody>
        </p:sp>
        <p:sp>
          <p:nvSpPr>
            <p:cNvPr id="28746" name="Rectangle 113"/>
            <p:cNvSpPr>
              <a:spLocks noChangeArrowheads="1"/>
            </p:cNvSpPr>
            <p:nvPr/>
          </p:nvSpPr>
          <p:spPr bwMode="auto">
            <a:xfrm>
              <a:off x="48" y="1920"/>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Inst</a:t>
              </a:r>
              <a:r>
                <a:rPr lang="en-US" altLang="zh-CN" sz="2800" baseline="-25000">
                  <a:solidFill>
                    <a:srgbClr val="000000"/>
                  </a:solidFill>
                  <a:latin typeface="Calibri" panose="020F0502020204030204" charset="0"/>
                </a:rPr>
                <a:t>j</a:t>
              </a:r>
              <a:endParaRPr lang="en-US" altLang="zh-CN" sz="2800">
                <a:solidFill>
                  <a:srgbClr val="000000"/>
                </a:solidFill>
                <a:latin typeface="Calibri" panose="020F0502020204030204" charset="0"/>
              </a:endParaRPr>
            </a:p>
          </p:txBody>
        </p:sp>
        <p:sp>
          <p:nvSpPr>
            <p:cNvPr id="28747" name="Rectangle 114"/>
            <p:cNvSpPr>
              <a:spLocks noChangeArrowheads="1"/>
            </p:cNvSpPr>
            <p:nvPr/>
          </p:nvSpPr>
          <p:spPr bwMode="auto">
            <a:xfrm>
              <a:off x="48" y="2208"/>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Inst</a:t>
              </a:r>
              <a:r>
                <a:rPr lang="en-US" altLang="zh-CN" sz="2800" baseline="-25000">
                  <a:solidFill>
                    <a:srgbClr val="000000"/>
                  </a:solidFill>
                  <a:latin typeface="Calibri" panose="020F0502020204030204" charset="0"/>
                </a:rPr>
                <a:t>k</a:t>
              </a:r>
              <a:endParaRPr lang="en-US" altLang="zh-CN" sz="2800">
                <a:solidFill>
                  <a:srgbClr val="000000"/>
                </a:solidFill>
                <a:latin typeface="Calibri" panose="020F0502020204030204" charset="0"/>
              </a:endParaRPr>
            </a:p>
          </p:txBody>
        </p:sp>
        <p:sp>
          <p:nvSpPr>
            <p:cNvPr id="28748" name="Rectangle 115"/>
            <p:cNvSpPr>
              <a:spLocks noChangeArrowheads="1"/>
            </p:cNvSpPr>
            <p:nvPr/>
          </p:nvSpPr>
          <p:spPr bwMode="auto">
            <a:xfrm>
              <a:off x="48" y="2496"/>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Inst</a:t>
              </a:r>
              <a:r>
                <a:rPr lang="en-US" altLang="zh-CN" sz="2800" baseline="-25000">
                  <a:solidFill>
                    <a:srgbClr val="000000"/>
                  </a:solidFill>
                  <a:latin typeface="Calibri" panose="020F0502020204030204" charset="0"/>
                </a:rPr>
                <a:t>l</a:t>
              </a:r>
              <a:endParaRPr lang="en-US" altLang="zh-CN" sz="2800">
                <a:solidFill>
                  <a:srgbClr val="000000"/>
                </a:solidFill>
                <a:latin typeface="Calibri" panose="020F0502020204030204" charset="0"/>
              </a:endParaRPr>
            </a:p>
          </p:txBody>
        </p:sp>
        <p:sp>
          <p:nvSpPr>
            <p:cNvPr id="28749" name="AutoShape 116"/>
            <p:cNvSpPr>
              <a:spLocks noChangeArrowheads="1"/>
            </p:cNvSpPr>
            <p:nvPr/>
          </p:nvSpPr>
          <p:spPr bwMode="auto">
            <a:xfrm rot="5400000">
              <a:off x="-216" y="3240"/>
              <a:ext cx="1056" cy="144"/>
            </a:xfrm>
            <a:prstGeom prst="rightArrow">
              <a:avLst>
                <a:gd name="adj1" fmla="val 50000"/>
                <a:gd name="adj2" fmla="val 183333"/>
              </a:avLst>
            </a:prstGeom>
            <a:solidFill>
              <a:schemeClr val="tx2"/>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endParaRPr lang="zh-CN" altLang="zh-CN">
                <a:solidFill>
                  <a:srgbClr val="000000"/>
                </a:solidFill>
                <a:latin typeface="Calibri" panose="020F0502020204030204" charset="0"/>
              </a:endParaRPr>
            </a:p>
          </p:txBody>
        </p:sp>
        <p:sp>
          <p:nvSpPr>
            <p:cNvPr id="28750" name="Rectangle 117"/>
            <p:cNvSpPr>
              <a:spLocks noChangeArrowheads="1"/>
            </p:cNvSpPr>
            <p:nvPr/>
          </p:nvSpPr>
          <p:spPr bwMode="auto">
            <a:xfrm>
              <a:off x="48" y="1344"/>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Inst</a:t>
              </a:r>
              <a:r>
                <a:rPr lang="en-US" altLang="zh-CN" sz="2800" baseline="-25000">
                  <a:solidFill>
                    <a:srgbClr val="000000"/>
                  </a:solidFill>
                  <a:latin typeface="Calibri" panose="020F0502020204030204" charset="0"/>
                </a:rPr>
                <a:t>h</a:t>
              </a:r>
              <a:endParaRPr lang="en-US" altLang="zh-CN" sz="2800">
                <a:solidFill>
                  <a:srgbClr val="000000"/>
                </a:solidFill>
                <a:latin typeface="Calibri" panose="020F0502020204030204" charset="0"/>
              </a:endParaRPr>
            </a:p>
          </p:txBody>
        </p:sp>
        <p:sp>
          <p:nvSpPr>
            <p:cNvPr id="28751" name="Rectangle 118"/>
            <p:cNvSpPr>
              <a:spLocks noChangeArrowheads="1"/>
            </p:cNvSpPr>
            <p:nvPr/>
          </p:nvSpPr>
          <p:spPr bwMode="auto">
            <a:xfrm>
              <a:off x="1296" y="1344"/>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ID</a:t>
              </a:r>
            </a:p>
          </p:txBody>
        </p:sp>
        <p:sp>
          <p:nvSpPr>
            <p:cNvPr id="28752" name="Rectangle 119"/>
            <p:cNvSpPr>
              <a:spLocks noChangeArrowheads="1"/>
            </p:cNvSpPr>
            <p:nvPr/>
          </p:nvSpPr>
          <p:spPr bwMode="auto">
            <a:xfrm>
              <a:off x="1920" y="1344"/>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ALU</a:t>
              </a:r>
            </a:p>
          </p:txBody>
        </p:sp>
        <p:sp>
          <p:nvSpPr>
            <p:cNvPr id="28753" name="Rectangle 120"/>
            <p:cNvSpPr>
              <a:spLocks noChangeArrowheads="1"/>
            </p:cNvSpPr>
            <p:nvPr/>
          </p:nvSpPr>
          <p:spPr bwMode="auto">
            <a:xfrm>
              <a:off x="1920" y="1632"/>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IF</a:t>
              </a:r>
            </a:p>
          </p:txBody>
        </p:sp>
        <p:sp>
          <p:nvSpPr>
            <p:cNvPr id="28754" name="Rectangle 121"/>
            <p:cNvSpPr>
              <a:spLocks noChangeArrowheads="1"/>
            </p:cNvSpPr>
            <p:nvPr/>
          </p:nvSpPr>
          <p:spPr bwMode="auto">
            <a:xfrm>
              <a:off x="2544" y="1344"/>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MEM</a:t>
              </a:r>
            </a:p>
          </p:txBody>
        </p:sp>
        <p:sp>
          <p:nvSpPr>
            <p:cNvPr id="28755" name="Rectangle 122"/>
            <p:cNvSpPr>
              <a:spLocks noChangeArrowheads="1"/>
            </p:cNvSpPr>
            <p:nvPr/>
          </p:nvSpPr>
          <p:spPr bwMode="auto">
            <a:xfrm>
              <a:off x="2544" y="1632"/>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ID</a:t>
              </a:r>
            </a:p>
          </p:txBody>
        </p:sp>
        <p:sp>
          <p:nvSpPr>
            <p:cNvPr id="28756" name="Rectangle 123"/>
            <p:cNvSpPr>
              <a:spLocks noChangeArrowheads="1"/>
            </p:cNvSpPr>
            <p:nvPr/>
          </p:nvSpPr>
          <p:spPr bwMode="auto">
            <a:xfrm>
              <a:off x="2544" y="1920"/>
              <a:ext cx="576" cy="240"/>
            </a:xfrm>
            <a:prstGeom prst="rect">
              <a:avLst/>
            </a:prstGeom>
            <a:solidFill>
              <a:schemeClr val="bg2"/>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IF</a:t>
              </a:r>
            </a:p>
          </p:txBody>
        </p:sp>
        <p:sp>
          <p:nvSpPr>
            <p:cNvPr id="28757" name="Rectangle 124"/>
            <p:cNvSpPr>
              <a:spLocks noChangeArrowheads="1"/>
            </p:cNvSpPr>
            <p:nvPr/>
          </p:nvSpPr>
          <p:spPr bwMode="auto">
            <a:xfrm>
              <a:off x="3168" y="1344"/>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WB</a:t>
              </a:r>
            </a:p>
          </p:txBody>
        </p:sp>
        <p:sp>
          <p:nvSpPr>
            <p:cNvPr id="28758" name="Rectangle 125"/>
            <p:cNvSpPr>
              <a:spLocks noChangeArrowheads="1"/>
            </p:cNvSpPr>
            <p:nvPr/>
          </p:nvSpPr>
          <p:spPr bwMode="auto">
            <a:xfrm>
              <a:off x="3168" y="1632"/>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ALU</a:t>
              </a:r>
            </a:p>
          </p:txBody>
        </p:sp>
        <p:sp>
          <p:nvSpPr>
            <p:cNvPr id="28759" name="Rectangle 126"/>
            <p:cNvSpPr>
              <a:spLocks noChangeArrowheads="1"/>
            </p:cNvSpPr>
            <p:nvPr/>
          </p:nvSpPr>
          <p:spPr bwMode="auto">
            <a:xfrm>
              <a:off x="3168" y="1920"/>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IF</a:t>
              </a:r>
            </a:p>
          </p:txBody>
        </p:sp>
        <p:sp>
          <p:nvSpPr>
            <p:cNvPr id="28760" name="Rectangle 127"/>
            <p:cNvSpPr>
              <a:spLocks noChangeArrowheads="1"/>
            </p:cNvSpPr>
            <p:nvPr/>
          </p:nvSpPr>
          <p:spPr bwMode="auto">
            <a:xfrm>
              <a:off x="3792" y="1632"/>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MEM</a:t>
              </a:r>
            </a:p>
          </p:txBody>
        </p:sp>
        <p:sp>
          <p:nvSpPr>
            <p:cNvPr id="28761" name="Rectangle 128"/>
            <p:cNvSpPr>
              <a:spLocks noChangeArrowheads="1"/>
            </p:cNvSpPr>
            <p:nvPr/>
          </p:nvSpPr>
          <p:spPr bwMode="auto">
            <a:xfrm>
              <a:off x="3792" y="1920"/>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ID</a:t>
              </a:r>
            </a:p>
          </p:txBody>
        </p:sp>
        <p:sp>
          <p:nvSpPr>
            <p:cNvPr id="28762" name="Rectangle 129"/>
            <p:cNvSpPr>
              <a:spLocks noChangeArrowheads="1"/>
            </p:cNvSpPr>
            <p:nvPr/>
          </p:nvSpPr>
          <p:spPr bwMode="auto">
            <a:xfrm>
              <a:off x="3792" y="2208"/>
              <a:ext cx="576" cy="240"/>
            </a:xfrm>
            <a:prstGeom prst="rect">
              <a:avLst/>
            </a:prstGeom>
            <a:solidFill>
              <a:schemeClr val="bg2"/>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IF</a:t>
              </a:r>
            </a:p>
          </p:txBody>
        </p:sp>
      </p:grpSp>
      <p:grpSp>
        <p:nvGrpSpPr>
          <p:cNvPr id="133" name="Group 130"/>
          <p:cNvGrpSpPr/>
          <p:nvPr/>
        </p:nvGrpSpPr>
        <p:grpSpPr bwMode="auto">
          <a:xfrm>
            <a:off x="0" y="1295400"/>
            <a:ext cx="9144000" cy="5562600"/>
            <a:chOff x="0" y="768"/>
            <a:chExt cx="5760" cy="3504"/>
          </a:xfrm>
        </p:grpSpPr>
        <p:sp>
          <p:nvSpPr>
            <p:cNvPr id="28700" name="Rectangle 131"/>
            <p:cNvSpPr>
              <a:spLocks noChangeArrowheads="1"/>
            </p:cNvSpPr>
            <p:nvPr/>
          </p:nvSpPr>
          <p:spPr bwMode="auto">
            <a:xfrm>
              <a:off x="0" y="768"/>
              <a:ext cx="5760" cy="3504"/>
            </a:xfrm>
            <a:prstGeom prst="rect">
              <a:avLst/>
            </a:prstGeom>
            <a:solidFill>
              <a:schemeClr val="bg1"/>
            </a:solidFill>
            <a:ln w="19050">
              <a:solidFill>
                <a:schemeClr val="bg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endParaRPr lang="zh-CN" altLang="zh-CN">
                <a:solidFill>
                  <a:srgbClr val="000000"/>
                </a:solidFill>
                <a:latin typeface="Calibri" panose="020F0502020204030204" charset="0"/>
              </a:endParaRPr>
            </a:p>
          </p:txBody>
        </p:sp>
        <p:sp>
          <p:nvSpPr>
            <p:cNvPr id="28701" name="Rectangle 132"/>
            <p:cNvSpPr>
              <a:spLocks noChangeArrowheads="1"/>
            </p:cNvSpPr>
            <p:nvPr/>
          </p:nvSpPr>
          <p:spPr bwMode="auto">
            <a:xfrm>
              <a:off x="4320" y="960"/>
              <a:ext cx="768" cy="2112"/>
            </a:xfrm>
            <a:prstGeom prst="rect">
              <a:avLst/>
            </a:prstGeom>
            <a:solidFill>
              <a:srgbClr val="D49FFF"/>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endParaRPr lang="zh-CN" altLang="zh-CN">
                <a:solidFill>
                  <a:srgbClr val="000000"/>
                </a:solidFill>
                <a:latin typeface="Calibri" panose="020F0502020204030204" charset="0"/>
              </a:endParaRPr>
            </a:p>
          </p:txBody>
        </p:sp>
        <p:sp>
          <p:nvSpPr>
            <p:cNvPr id="28702" name="Rectangle 133"/>
            <p:cNvSpPr>
              <a:spLocks noChangeArrowheads="1"/>
            </p:cNvSpPr>
            <p:nvPr/>
          </p:nvSpPr>
          <p:spPr bwMode="auto">
            <a:xfrm>
              <a:off x="1296" y="1632"/>
              <a:ext cx="576" cy="240"/>
            </a:xfrm>
            <a:prstGeom prst="rect">
              <a:avLst/>
            </a:prstGeom>
            <a:solidFill>
              <a:srgbClr val="FFFF00"/>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IF</a:t>
              </a:r>
            </a:p>
          </p:txBody>
        </p:sp>
        <p:sp>
          <p:nvSpPr>
            <p:cNvPr id="28703" name="Rectangle 134"/>
            <p:cNvSpPr>
              <a:spLocks noChangeArrowheads="1"/>
            </p:cNvSpPr>
            <p:nvPr/>
          </p:nvSpPr>
          <p:spPr bwMode="auto">
            <a:xfrm>
              <a:off x="672" y="1344"/>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IF</a:t>
              </a:r>
            </a:p>
          </p:txBody>
        </p:sp>
        <p:sp>
          <p:nvSpPr>
            <p:cNvPr id="28704" name="Rectangle 135"/>
            <p:cNvSpPr>
              <a:spLocks noChangeArrowheads="1"/>
            </p:cNvSpPr>
            <p:nvPr/>
          </p:nvSpPr>
          <p:spPr bwMode="auto">
            <a:xfrm>
              <a:off x="672" y="1008"/>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t</a:t>
              </a:r>
              <a:r>
                <a:rPr lang="en-US" altLang="zh-CN" sz="2800" baseline="-25000">
                  <a:solidFill>
                    <a:srgbClr val="000000"/>
                  </a:solidFill>
                  <a:latin typeface="Calibri" panose="020F0502020204030204" charset="0"/>
                </a:rPr>
                <a:t>0</a:t>
              </a:r>
            </a:p>
          </p:txBody>
        </p:sp>
        <p:sp>
          <p:nvSpPr>
            <p:cNvPr id="28705" name="Rectangle 136"/>
            <p:cNvSpPr>
              <a:spLocks noChangeArrowheads="1"/>
            </p:cNvSpPr>
            <p:nvPr/>
          </p:nvSpPr>
          <p:spPr bwMode="auto">
            <a:xfrm>
              <a:off x="1296" y="1008"/>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t</a:t>
              </a:r>
              <a:r>
                <a:rPr lang="en-US" altLang="zh-CN" sz="2800" baseline="-25000">
                  <a:solidFill>
                    <a:srgbClr val="000000"/>
                  </a:solidFill>
                  <a:latin typeface="Calibri" panose="020F0502020204030204" charset="0"/>
                </a:rPr>
                <a:t>1</a:t>
              </a:r>
            </a:p>
          </p:txBody>
        </p:sp>
        <p:sp>
          <p:nvSpPr>
            <p:cNvPr id="28706" name="Rectangle 137"/>
            <p:cNvSpPr>
              <a:spLocks noChangeArrowheads="1"/>
            </p:cNvSpPr>
            <p:nvPr/>
          </p:nvSpPr>
          <p:spPr bwMode="auto">
            <a:xfrm>
              <a:off x="1920" y="1008"/>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t</a:t>
              </a:r>
              <a:r>
                <a:rPr lang="en-US" altLang="zh-CN" sz="2800" baseline="-25000">
                  <a:solidFill>
                    <a:srgbClr val="000000"/>
                  </a:solidFill>
                  <a:latin typeface="Calibri" panose="020F0502020204030204" charset="0"/>
                </a:rPr>
                <a:t>2</a:t>
              </a:r>
            </a:p>
          </p:txBody>
        </p:sp>
        <p:sp>
          <p:nvSpPr>
            <p:cNvPr id="28707" name="Rectangle 138"/>
            <p:cNvSpPr>
              <a:spLocks noChangeArrowheads="1"/>
            </p:cNvSpPr>
            <p:nvPr/>
          </p:nvSpPr>
          <p:spPr bwMode="auto">
            <a:xfrm>
              <a:off x="2544" y="1008"/>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t</a:t>
              </a:r>
              <a:r>
                <a:rPr lang="en-US" altLang="zh-CN" sz="2800" baseline="-25000">
                  <a:solidFill>
                    <a:srgbClr val="000000"/>
                  </a:solidFill>
                  <a:latin typeface="Calibri" panose="020F0502020204030204" charset="0"/>
                </a:rPr>
                <a:t>3</a:t>
              </a:r>
            </a:p>
          </p:txBody>
        </p:sp>
        <p:sp>
          <p:nvSpPr>
            <p:cNvPr id="28708" name="Rectangle 139"/>
            <p:cNvSpPr>
              <a:spLocks noChangeArrowheads="1"/>
            </p:cNvSpPr>
            <p:nvPr/>
          </p:nvSpPr>
          <p:spPr bwMode="auto">
            <a:xfrm>
              <a:off x="3168" y="1008"/>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t</a:t>
              </a:r>
              <a:r>
                <a:rPr lang="en-US" altLang="zh-CN" sz="2800" baseline="-25000">
                  <a:solidFill>
                    <a:srgbClr val="000000"/>
                  </a:solidFill>
                  <a:latin typeface="Calibri" panose="020F0502020204030204" charset="0"/>
                </a:rPr>
                <a:t>4</a:t>
              </a:r>
            </a:p>
          </p:txBody>
        </p:sp>
        <p:sp>
          <p:nvSpPr>
            <p:cNvPr id="28709" name="Rectangle 140"/>
            <p:cNvSpPr>
              <a:spLocks noChangeArrowheads="1"/>
            </p:cNvSpPr>
            <p:nvPr/>
          </p:nvSpPr>
          <p:spPr bwMode="auto">
            <a:xfrm>
              <a:off x="3792" y="1008"/>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t</a:t>
              </a:r>
              <a:r>
                <a:rPr lang="en-US" altLang="zh-CN" sz="2800" baseline="-25000">
                  <a:solidFill>
                    <a:srgbClr val="000000"/>
                  </a:solidFill>
                  <a:latin typeface="Calibri" panose="020F0502020204030204" charset="0"/>
                </a:rPr>
                <a:t>5</a:t>
              </a:r>
            </a:p>
          </p:txBody>
        </p:sp>
        <p:sp>
          <p:nvSpPr>
            <p:cNvPr id="28710" name="AutoShape 141"/>
            <p:cNvSpPr>
              <a:spLocks noChangeArrowheads="1"/>
            </p:cNvSpPr>
            <p:nvPr/>
          </p:nvSpPr>
          <p:spPr bwMode="auto">
            <a:xfrm>
              <a:off x="4416" y="1104"/>
              <a:ext cx="1056" cy="144"/>
            </a:xfrm>
            <a:prstGeom prst="rightArrow">
              <a:avLst>
                <a:gd name="adj1" fmla="val 50000"/>
                <a:gd name="adj2" fmla="val 183333"/>
              </a:avLst>
            </a:prstGeom>
            <a:solidFill>
              <a:schemeClr val="tx2"/>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endParaRPr lang="zh-CN" altLang="zh-CN">
                <a:solidFill>
                  <a:srgbClr val="000000"/>
                </a:solidFill>
                <a:latin typeface="Calibri" panose="020F0502020204030204" charset="0"/>
              </a:endParaRPr>
            </a:p>
          </p:txBody>
        </p:sp>
        <p:sp>
          <p:nvSpPr>
            <p:cNvPr id="28711" name="Rectangle 142"/>
            <p:cNvSpPr>
              <a:spLocks noChangeArrowheads="1"/>
            </p:cNvSpPr>
            <p:nvPr/>
          </p:nvSpPr>
          <p:spPr bwMode="auto">
            <a:xfrm>
              <a:off x="48" y="1344"/>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endParaRPr lang="zh-CN" altLang="zh-CN" sz="2800">
                <a:solidFill>
                  <a:srgbClr val="000000"/>
                </a:solidFill>
                <a:latin typeface="Calibri" panose="020F0502020204030204" charset="0"/>
              </a:endParaRPr>
            </a:p>
          </p:txBody>
        </p:sp>
        <p:sp>
          <p:nvSpPr>
            <p:cNvPr id="28712" name="Rectangle 143"/>
            <p:cNvSpPr>
              <a:spLocks noChangeArrowheads="1"/>
            </p:cNvSpPr>
            <p:nvPr/>
          </p:nvSpPr>
          <p:spPr bwMode="auto">
            <a:xfrm>
              <a:off x="48" y="1632"/>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Inst</a:t>
              </a:r>
              <a:r>
                <a:rPr lang="en-US" altLang="zh-CN" sz="2800" baseline="-25000">
                  <a:solidFill>
                    <a:srgbClr val="000000"/>
                  </a:solidFill>
                  <a:latin typeface="Calibri" panose="020F0502020204030204" charset="0"/>
                </a:rPr>
                <a:t>i</a:t>
              </a:r>
              <a:endParaRPr lang="en-US" altLang="zh-CN" sz="2800">
                <a:solidFill>
                  <a:srgbClr val="000000"/>
                </a:solidFill>
                <a:latin typeface="Calibri" panose="020F0502020204030204" charset="0"/>
              </a:endParaRPr>
            </a:p>
          </p:txBody>
        </p:sp>
        <p:sp>
          <p:nvSpPr>
            <p:cNvPr id="28713" name="Rectangle 144"/>
            <p:cNvSpPr>
              <a:spLocks noChangeArrowheads="1"/>
            </p:cNvSpPr>
            <p:nvPr/>
          </p:nvSpPr>
          <p:spPr bwMode="auto">
            <a:xfrm>
              <a:off x="48" y="1920"/>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Inst</a:t>
              </a:r>
              <a:r>
                <a:rPr lang="en-US" altLang="zh-CN" sz="2800" baseline="-25000">
                  <a:solidFill>
                    <a:srgbClr val="000000"/>
                  </a:solidFill>
                  <a:latin typeface="Calibri" panose="020F0502020204030204" charset="0"/>
                </a:rPr>
                <a:t>j</a:t>
              </a:r>
              <a:endParaRPr lang="en-US" altLang="zh-CN" sz="2800">
                <a:solidFill>
                  <a:srgbClr val="000000"/>
                </a:solidFill>
                <a:latin typeface="Calibri" panose="020F0502020204030204" charset="0"/>
              </a:endParaRPr>
            </a:p>
          </p:txBody>
        </p:sp>
        <p:sp>
          <p:nvSpPr>
            <p:cNvPr id="28714" name="Rectangle 145"/>
            <p:cNvSpPr>
              <a:spLocks noChangeArrowheads="1"/>
            </p:cNvSpPr>
            <p:nvPr/>
          </p:nvSpPr>
          <p:spPr bwMode="auto">
            <a:xfrm>
              <a:off x="48" y="2208"/>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Inst</a:t>
              </a:r>
              <a:r>
                <a:rPr lang="en-US" altLang="zh-CN" sz="2800" baseline="-25000">
                  <a:solidFill>
                    <a:srgbClr val="000000"/>
                  </a:solidFill>
                  <a:latin typeface="Calibri" panose="020F0502020204030204" charset="0"/>
                </a:rPr>
                <a:t>k</a:t>
              </a:r>
              <a:endParaRPr lang="en-US" altLang="zh-CN" sz="2800">
                <a:solidFill>
                  <a:srgbClr val="000000"/>
                </a:solidFill>
                <a:latin typeface="Calibri" panose="020F0502020204030204" charset="0"/>
              </a:endParaRPr>
            </a:p>
          </p:txBody>
        </p:sp>
        <p:sp>
          <p:nvSpPr>
            <p:cNvPr id="28715" name="Rectangle 146"/>
            <p:cNvSpPr>
              <a:spLocks noChangeArrowheads="1"/>
            </p:cNvSpPr>
            <p:nvPr/>
          </p:nvSpPr>
          <p:spPr bwMode="auto">
            <a:xfrm>
              <a:off x="48" y="2496"/>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Inst</a:t>
              </a:r>
              <a:r>
                <a:rPr lang="en-US" altLang="zh-CN" sz="2800" baseline="-25000">
                  <a:solidFill>
                    <a:srgbClr val="000000"/>
                  </a:solidFill>
                  <a:latin typeface="Calibri" panose="020F0502020204030204" charset="0"/>
                </a:rPr>
                <a:t>l</a:t>
              </a:r>
              <a:endParaRPr lang="en-US" altLang="zh-CN" sz="2800">
                <a:solidFill>
                  <a:srgbClr val="000000"/>
                </a:solidFill>
                <a:latin typeface="Calibri" panose="020F0502020204030204" charset="0"/>
              </a:endParaRPr>
            </a:p>
          </p:txBody>
        </p:sp>
        <p:sp>
          <p:nvSpPr>
            <p:cNvPr id="28716" name="AutoShape 147"/>
            <p:cNvSpPr>
              <a:spLocks noChangeArrowheads="1"/>
            </p:cNvSpPr>
            <p:nvPr/>
          </p:nvSpPr>
          <p:spPr bwMode="auto">
            <a:xfrm rot="5400000">
              <a:off x="-216" y="3240"/>
              <a:ext cx="1056" cy="144"/>
            </a:xfrm>
            <a:prstGeom prst="rightArrow">
              <a:avLst>
                <a:gd name="adj1" fmla="val 50000"/>
                <a:gd name="adj2" fmla="val 183333"/>
              </a:avLst>
            </a:prstGeom>
            <a:solidFill>
              <a:schemeClr val="tx2"/>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endParaRPr lang="zh-CN" altLang="zh-CN">
                <a:solidFill>
                  <a:srgbClr val="000000"/>
                </a:solidFill>
                <a:latin typeface="Calibri" panose="020F0502020204030204" charset="0"/>
              </a:endParaRPr>
            </a:p>
          </p:txBody>
        </p:sp>
        <p:sp>
          <p:nvSpPr>
            <p:cNvPr id="28717" name="Rectangle 148"/>
            <p:cNvSpPr>
              <a:spLocks noChangeArrowheads="1"/>
            </p:cNvSpPr>
            <p:nvPr/>
          </p:nvSpPr>
          <p:spPr bwMode="auto">
            <a:xfrm>
              <a:off x="48" y="1344"/>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Inst</a:t>
              </a:r>
              <a:r>
                <a:rPr lang="en-US" altLang="zh-CN" sz="2800" baseline="-25000">
                  <a:solidFill>
                    <a:srgbClr val="000000"/>
                  </a:solidFill>
                  <a:latin typeface="Calibri" panose="020F0502020204030204" charset="0"/>
                </a:rPr>
                <a:t>h</a:t>
              </a:r>
              <a:endParaRPr lang="en-US" altLang="zh-CN" sz="2800">
                <a:solidFill>
                  <a:srgbClr val="000000"/>
                </a:solidFill>
                <a:latin typeface="Calibri" panose="020F0502020204030204" charset="0"/>
              </a:endParaRPr>
            </a:p>
          </p:txBody>
        </p:sp>
        <p:sp>
          <p:nvSpPr>
            <p:cNvPr id="28718" name="Rectangle 149"/>
            <p:cNvSpPr>
              <a:spLocks noChangeArrowheads="1"/>
            </p:cNvSpPr>
            <p:nvPr/>
          </p:nvSpPr>
          <p:spPr bwMode="auto">
            <a:xfrm>
              <a:off x="1296" y="1344"/>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ID</a:t>
              </a:r>
            </a:p>
          </p:txBody>
        </p:sp>
        <p:sp>
          <p:nvSpPr>
            <p:cNvPr id="28719" name="Rectangle 150"/>
            <p:cNvSpPr>
              <a:spLocks noChangeArrowheads="1"/>
            </p:cNvSpPr>
            <p:nvPr/>
          </p:nvSpPr>
          <p:spPr bwMode="auto">
            <a:xfrm>
              <a:off x="1920" y="1344"/>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ALU</a:t>
              </a:r>
            </a:p>
          </p:txBody>
        </p:sp>
        <p:sp>
          <p:nvSpPr>
            <p:cNvPr id="28720" name="Rectangle 151"/>
            <p:cNvSpPr>
              <a:spLocks noChangeArrowheads="1"/>
            </p:cNvSpPr>
            <p:nvPr/>
          </p:nvSpPr>
          <p:spPr bwMode="auto">
            <a:xfrm>
              <a:off x="1920" y="1632"/>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IF</a:t>
              </a:r>
            </a:p>
          </p:txBody>
        </p:sp>
        <p:sp>
          <p:nvSpPr>
            <p:cNvPr id="28721" name="Rectangle 152"/>
            <p:cNvSpPr>
              <a:spLocks noChangeArrowheads="1"/>
            </p:cNvSpPr>
            <p:nvPr/>
          </p:nvSpPr>
          <p:spPr bwMode="auto">
            <a:xfrm>
              <a:off x="2544" y="1344"/>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MEM</a:t>
              </a:r>
            </a:p>
          </p:txBody>
        </p:sp>
        <p:sp>
          <p:nvSpPr>
            <p:cNvPr id="28722" name="Rectangle 153"/>
            <p:cNvSpPr>
              <a:spLocks noChangeArrowheads="1"/>
            </p:cNvSpPr>
            <p:nvPr/>
          </p:nvSpPr>
          <p:spPr bwMode="auto">
            <a:xfrm>
              <a:off x="2544" y="1632"/>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ID</a:t>
              </a:r>
            </a:p>
          </p:txBody>
        </p:sp>
        <p:sp>
          <p:nvSpPr>
            <p:cNvPr id="28723" name="Rectangle 154"/>
            <p:cNvSpPr>
              <a:spLocks noChangeArrowheads="1"/>
            </p:cNvSpPr>
            <p:nvPr/>
          </p:nvSpPr>
          <p:spPr bwMode="auto">
            <a:xfrm>
              <a:off x="2544" y="1920"/>
              <a:ext cx="576" cy="240"/>
            </a:xfrm>
            <a:prstGeom prst="rect">
              <a:avLst/>
            </a:prstGeom>
            <a:solidFill>
              <a:srgbClr val="FFFF00"/>
            </a:solidFill>
            <a:ln w="28575">
              <a:solidFill>
                <a:schemeClr val="tx1"/>
              </a:solidFill>
              <a:miter lim="800000"/>
            </a:ln>
          </p:spPr>
          <p:txBody>
            <a:bodyPr wrap="none" anchor="ctr"/>
            <a:lstStyle/>
            <a:p>
              <a:pPr algn="r"/>
              <a:r>
                <a:rPr lang="en-US" altLang="zh-CN" sz="2800">
                  <a:solidFill>
                    <a:srgbClr val="000000"/>
                  </a:solidFill>
                  <a:latin typeface="Calibri" panose="020F0502020204030204" charset="0"/>
                </a:rPr>
                <a:t>IF</a:t>
              </a:r>
            </a:p>
          </p:txBody>
        </p:sp>
        <p:sp>
          <p:nvSpPr>
            <p:cNvPr id="28724" name="Rectangle 155"/>
            <p:cNvSpPr>
              <a:spLocks noChangeArrowheads="1"/>
            </p:cNvSpPr>
            <p:nvPr/>
          </p:nvSpPr>
          <p:spPr bwMode="auto">
            <a:xfrm>
              <a:off x="3168" y="1344"/>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WB</a:t>
              </a:r>
            </a:p>
          </p:txBody>
        </p:sp>
        <p:sp>
          <p:nvSpPr>
            <p:cNvPr id="28725" name="Rectangle 156"/>
            <p:cNvSpPr>
              <a:spLocks noChangeArrowheads="1"/>
            </p:cNvSpPr>
            <p:nvPr/>
          </p:nvSpPr>
          <p:spPr bwMode="auto">
            <a:xfrm>
              <a:off x="3168" y="1632"/>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ALU</a:t>
              </a:r>
            </a:p>
          </p:txBody>
        </p:sp>
        <p:sp>
          <p:nvSpPr>
            <p:cNvPr id="28726" name="Rectangle 157"/>
            <p:cNvSpPr>
              <a:spLocks noChangeArrowheads="1"/>
            </p:cNvSpPr>
            <p:nvPr/>
          </p:nvSpPr>
          <p:spPr bwMode="auto">
            <a:xfrm>
              <a:off x="3168" y="1920"/>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IF</a:t>
              </a:r>
            </a:p>
          </p:txBody>
        </p:sp>
        <p:sp>
          <p:nvSpPr>
            <p:cNvPr id="28727" name="Rectangle 158"/>
            <p:cNvSpPr>
              <a:spLocks noChangeArrowheads="1"/>
            </p:cNvSpPr>
            <p:nvPr/>
          </p:nvSpPr>
          <p:spPr bwMode="auto">
            <a:xfrm>
              <a:off x="3792" y="1632"/>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MEM</a:t>
              </a:r>
            </a:p>
          </p:txBody>
        </p:sp>
        <p:sp>
          <p:nvSpPr>
            <p:cNvPr id="28728" name="Rectangle 159"/>
            <p:cNvSpPr>
              <a:spLocks noChangeArrowheads="1"/>
            </p:cNvSpPr>
            <p:nvPr/>
          </p:nvSpPr>
          <p:spPr bwMode="auto">
            <a:xfrm>
              <a:off x="3792" y="1920"/>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ID</a:t>
              </a:r>
            </a:p>
          </p:txBody>
        </p:sp>
        <p:sp>
          <p:nvSpPr>
            <p:cNvPr id="28729" name="Rectangle 160"/>
            <p:cNvSpPr>
              <a:spLocks noChangeArrowheads="1"/>
            </p:cNvSpPr>
            <p:nvPr/>
          </p:nvSpPr>
          <p:spPr bwMode="auto">
            <a:xfrm>
              <a:off x="3792" y="2208"/>
              <a:ext cx="576" cy="240"/>
            </a:xfrm>
            <a:prstGeom prst="rect">
              <a:avLst/>
            </a:prstGeom>
            <a:solidFill>
              <a:srgbClr val="FFFF00"/>
            </a:solidFill>
            <a:ln w="28575">
              <a:solidFill>
                <a:schemeClr val="tx1"/>
              </a:solidFill>
              <a:miter lim="800000"/>
            </a:ln>
          </p:spPr>
          <p:txBody>
            <a:bodyPr wrap="none" anchor="ctr"/>
            <a:lstStyle/>
            <a:p>
              <a:pPr algn="r"/>
              <a:r>
                <a:rPr lang="en-US" altLang="zh-CN" sz="2800">
                  <a:solidFill>
                    <a:srgbClr val="000000"/>
                  </a:solidFill>
                  <a:latin typeface="Calibri" panose="020F0502020204030204" charset="0"/>
                </a:rPr>
                <a:t>IF</a:t>
              </a:r>
            </a:p>
          </p:txBody>
        </p:sp>
        <p:sp>
          <p:nvSpPr>
            <p:cNvPr id="28730" name="Rectangle 161"/>
            <p:cNvSpPr>
              <a:spLocks noChangeArrowheads="1"/>
            </p:cNvSpPr>
            <p:nvPr/>
          </p:nvSpPr>
          <p:spPr bwMode="auto">
            <a:xfrm>
              <a:off x="4416" y="1632"/>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WB</a:t>
              </a:r>
            </a:p>
          </p:txBody>
        </p:sp>
        <p:sp>
          <p:nvSpPr>
            <p:cNvPr id="28731" name="Rectangle 162"/>
            <p:cNvSpPr>
              <a:spLocks noChangeArrowheads="1"/>
            </p:cNvSpPr>
            <p:nvPr/>
          </p:nvSpPr>
          <p:spPr bwMode="auto">
            <a:xfrm>
              <a:off x="4416" y="1920"/>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ALU</a:t>
              </a:r>
            </a:p>
          </p:txBody>
        </p:sp>
        <p:sp>
          <p:nvSpPr>
            <p:cNvPr id="28732" name="Rectangle 163"/>
            <p:cNvSpPr>
              <a:spLocks noChangeArrowheads="1"/>
            </p:cNvSpPr>
            <p:nvPr/>
          </p:nvSpPr>
          <p:spPr bwMode="auto">
            <a:xfrm>
              <a:off x="4416" y="2208"/>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IF</a:t>
              </a:r>
            </a:p>
          </p:txBody>
        </p:sp>
      </p:grpSp>
      <p:sp>
        <p:nvSpPr>
          <p:cNvPr id="28684" name="Rectangle 164"/>
          <p:cNvSpPr>
            <a:spLocks noChangeArrowheads="1"/>
          </p:cNvSpPr>
          <p:nvPr/>
        </p:nvSpPr>
        <p:spPr bwMode="auto">
          <a:xfrm>
            <a:off x="1066800" y="2209800"/>
            <a:ext cx="914400" cy="38100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IF</a:t>
            </a:r>
          </a:p>
        </p:txBody>
      </p:sp>
      <p:sp>
        <p:nvSpPr>
          <p:cNvPr id="28685" name="Rectangle 165"/>
          <p:cNvSpPr>
            <a:spLocks noChangeArrowheads="1"/>
          </p:cNvSpPr>
          <p:nvPr/>
        </p:nvSpPr>
        <p:spPr bwMode="auto">
          <a:xfrm>
            <a:off x="1066800" y="1676400"/>
            <a:ext cx="914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t</a:t>
            </a:r>
            <a:r>
              <a:rPr lang="en-US" altLang="zh-CN" sz="2800" baseline="-25000">
                <a:solidFill>
                  <a:srgbClr val="000000"/>
                </a:solidFill>
                <a:latin typeface="Calibri" panose="020F0502020204030204" charset="0"/>
              </a:rPr>
              <a:t>0</a:t>
            </a:r>
          </a:p>
        </p:txBody>
      </p:sp>
      <p:sp>
        <p:nvSpPr>
          <p:cNvPr id="28686" name="Rectangle 166"/>
          <p:cNvSpPr>
            <a:spLocks noChangeArrowheads="1"/>
          </p:cNvSpPr>
          <p:nvPr/>
        </p:nvSpPr>
        <p:spPr bwMode="auto">
          <a:xfrm>
            <a:off x="2057400" y="1676400"/>
            <a:ext cx="914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t</a:t>
            </a:r>
            <a:r>
              <a:rPr lang="en-US" altLang="zh-CN" sz="2800" baseline="-25000">
                <a:solidFill>
                  <a:srgbClr val="000000"/>
                </a:solidFill>
                <a:latin typeface="Calibri" panose="020F0502020204030204" charset="0"/>
              </a:rPr>
              <a:t>1</a:t>
            </a:r>
          </a:p>
        </p:txBody>
      </p:sp>
      <p:sp>
        <p:nvSpPr>
          <p:cNvPr id="28687" name="Rectangle 167"/>
          <p:cNvSpPr>
            <a:spLocks noChangeArrowheads="1"/>
          </p:cNvSpPr>
          <p:nvPr/>
        </p:nvSpPr>
        <p:spPr bwMode="auto">
          <a:xfrm>
            <a:off x="3048000" y="1676400"/>
            <a:ext cx="914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t</a:t>
            </a:r>
            <a:r>
              <a:rPr lang="en-US" altLang="zh-CN" sz="2800" baseline="-25000">
                <a:solidFill>
                  <a:srgbClr val="000000"/>
                </a:solidFill>
                <a:latin typeface="Calibri" panose="020F0502020204030204" charset="0"/>
              </a:rPr>
              <a:t>2</a:t>
            </a:r>
          </a:p>
        </p:txBody>
      </p:sp>
      <p:sp>
        <p:nvSpPr>
          <p:cNvPr id="28688" name="Rectangle 168"/>
          <p:cNvSpPr>
            <a:spLocks noChangeArrowheads="1"/>
          </p:cNvSpPr>
          <p:nvPr/>
        </p:nvSpPr>
        <p:spPr bwMode="auto">
          <a:xfrm>
            <a:off x="4038600" y="1676400"/>
            <a:ext cx="914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t</a:t>
            </a:r>
            <a:r>
              <a:rPr lang="en-US" altLang="zh-CN" sz="2800" baseline="-25000">
                <a:solidFill>
                  <a:srgbClr val="000000"/>
                </a:solidFill>
                <a:latin typeface="Calibri" panose="020F0502020204030204" charset="0"/>
              </a:rPr>
              <a:t>3</a:t>
            </a:r>
          </a:p>
        </p:txBody>
      </p:sp>
      <p:sp>
        <p:nvSpPr>
          <p:cNvPr id="28689" name="Rectangle 169"/>
          <p:cNvSpPr>
            <a:spLocks noChangeArrowheads="1"/>
          </p:cNvSpPr>
          <p:nvPr/>
        </p:nvSpPr>
        <p:spPr bwMode="auto">
          <a:xfrm>
            <a:off x="5029200" y="1676400"/>
            <a:ext cx="914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t</a:t>
            </a:r>
            <a:r>
              <a:rPr lang="en-US" altLang="zh-CN" sz="2800" baseline="-25000">
                <a:solidFill>
                  <a:srgbClr val="000000"/>
                </a:solidFill>
                <a:latin typeface="Calibri" panose="020F0502020204030204" charset="0"/>
              </a:rPr>
              <a:t>4</a:t>
            </a:r>
          </a:p>
        </p:txBody>
      </p:sp>
      <p:sp>
        <p:nvSpPr>
          <p:cNvPr id="28690" name="Rectangle 170"/>
          <p:cNvSpPr>
            <a:spLocks noChangeArrowheads="1"/>
          </p:cNvSpPr>
          <p:nvPr/>
        </p:nvSpPr>
        <p:spPr bwMode="auto">
          <a:xfrm>
            <a:off x="6019800" y="1676400"/>
            <a:ext cx="914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t</a:t>
            </a:r>
            <a:r>
              <a:rPr lang="en-US" altLang="zh-CN" sz="2800" baseline="-25000">
                <a:solidFill>
                  <a:srgbClr val="000000"/>
                </a:solidFill>
                <a:latin typeface="Calibri" panose="020F0502020204030204" charset="0"/>
              </a:rPr>
              <a:t>5</a:t>
            </a:r>
          </a:p>
        </p:txBody>
      </p:sp>
      <p:sp>
        <p:nvSpPr>
          <p:cNvPr id="28691" name="AutoShape 171"/>
          <p:cNvSpPr>
            <a:spLocks noChangeArrowheads="1"/>
          </p:cNvSpPr>
          <p:nvPr/>
        </p:nvSpPr>
        <p:spPr bwMode="auto">
          <a:xfrm>
            <a:off x="7010400" y="1828800"/>
            <a:ext cx="1676400" cy="228600"/>
          </a:xfrm>
          <a:prstGeom prst="rightArrow">
            <a:avLst>
              <a:gd name="adj1" fmla="val 50000"/>
              <a:gd name="adj2" fmla="val 183333"/>
            </a:avLst>
          </a:prstGeom>
          <a:solidFill>
            <a:schemeClr val="tx2"/>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endParaRPr lang="zh-CN" altLang="zh-CN">
              <a:solidFill>
                <a:srgbClr val="000000"/>
              </a:solidFill>
              <a:latin typeface="Calibri" panose="020F0502020204030204" charset="0"/>
            </a:endParaRPr>
          </a:p>
        </p:txBody>
      </p:sp>
      <p:sp>
        <p:nvSpPr>
          <p:cNvPr id="28692" name="Rectangle 172"/>
          <p:cNvSpPr>
            <a:spLocks noChangeArrowheads="1"/>
          </p:cNvSpPr>
          <p:nvPr/>
        </p:nvSpPr>
        <p:spPr bwMode="auto">
          <a:xfrm>
            <a:off x="76200" y="2209800"/>
            <a:ext cx="914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endParaRPr lang="zh-CN" altLang="zh-CN" sz="2800">
              <a:solidFill>
                <a:srgbClr val="000000"/>
              </a:solidFill>
              <a:latin typeface="Calibri" panose="020F0502020204030204" charset="0"/>
            </a:endParaRPr>
          </a:p>
        </p:txBody>
      </p:sp>
      <p:sp>
        <p:nvSpPr>
          <p:cNvPr id="28693" name="Rectangle 173"/>
          <p:cNvSpPr>
            <a:spLocks noChangeArrowheads="1"/>
          </p:cNvSpPr>
          <p:nvPr/>
        </p:nvSpPr>
        <p:spPr bwMode="auto">
          <a:xfrm>
            <a:off x="76200" y="2667000"/>
            <a:ext cx="914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Inst</a:t>
            </a:r>
            <a:r>
              <a:rPr lang="en-US" altLang="zh-CN" sz="2800" baseline="-25000">
                <a:solidFill>
                  <a:srgbClr val="000000"/>
                </a:solidFill>
                <a:latin typeface="Calibri" panose="020F0502020204030204" charset="0"/>
              </a:rPr>
              <a:t>i</a:t>
            </a:r>
            <a:endParaRPr lang="en-US" altLang="zh-CN" sz="2800">
              <a:solidFill>
                <a:srgbClr val="000000"/>
              </a:solidFill>
              <a:latin typeface="Calibri" panose="020F0502020204030204" charset="0"/>
            </a:endParaRPr>
          </a:p>
        </p:txBody>
      </p:sp>
      <p:sp>
        <p:nvSpPr>
          <p:cNvPr id="28694" name="Rectangle 174"/>
          <p:cNvSpPr>
            <a:spLocks noChangeArrowheads="1"/>
          </p:cNvSpPr>
          <p:nvPr/>
        </p:nvSpPr>
        <p:spPr bwMode="auto">
          <a:xfrm>
            <a:off x="76200" y="3124200"/>
            <a:ext cx="914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Inst</a:t>
            </a:r>
            <a:r>
              <a:rPr lang="en-US" altLang="zh-CN" sz="2800" baseline="-25000">
                <a:solidFill>
                  <a:srgbClr val="000000"/>
                </a:solidFill>
                <a:latin typeface="Calibri" panose="020F0502020204030204" charset="0"/>
              </a:rPr>
              <a:t>j</a:t>
            </a:r>
            <a:endParaRPr lang="en-US" altLang="zh-CN" sz="2800">
              <a:solidFill>
                <a:srgbClr val="000000"/>
              </a:solidFill>
              <a:latin typeface="Calibri" panose="020F0502020204030204" charset="0"/>
            </a:endParaRPr>
          </a:p>
        </p:txBody>
      </p:sp>
      <p:sp>
        <p:nvSpPr>
          <p:cNvPr id="28695" name="Rectangle 175"/>
          <p:cNvSpPr>
            <a:spLocks noChangeArrowheads="1"/>
          </p:cNvSpPr>
          <p:nvPr/>
        </p:nvSpPr>
        <p:spPr bwMode="auto">
          <a:xfrm>
            <a:off x="76200" y="3581400"/>
            <a:ext cx="914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Inst</a:t>
            </a:r>
            <a:r>
              <a:rPr lang="en-US" altLang="zh-CN" sz="2800" baseline="-25000">
                <a:solidFill>
                  <a:srgbClr val="000000"/>
                </a:solidFill>
                <a:latin typeface="Calibri" panose="020F0502020204030204" charset="0"/>
              </a:rPr>
              <a:t>k</a:t>
            </a:r>
            <a:endParaRPr lang="en-US" altLang="zh-CN" sz="2800">
              <a:solidFill>
                <a:srgbClr val="000000"/>
              </a:solidFill>
              <a:latin typeface="Calibri" panose="020F0502020204030204" charset="0"/>
            </a:endParaRPr>
          </a:p>
        </p:txBody>
      </p:sp>
      <p:sp>
        <p:nvSpPr>
          <p:cNvPr id="28696" name="Rectangle 176"/>
          <p:cNvSpPr>
            <a:spLocks noChangeArrowheads="1"/>
          </p:cNvSpPr>
          <p:nvPr/>
        </p:nvSpPr>
        <p:spPr bwMode="auto">
          <a:xfrm>
            <a:off x="76200" y="4038600"/>
            <a:ext cx="914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Inst</a:t>
            </a:r>
            <a:r>
              <a:rPr lang="en-US" altLang="zh-CN" sz="2800" baseline="-25000">
                <a:solidFill>
                  <a:srgbClr val="000000"/>
                </a:solidFill>
                <a:latin typeface="Calibri" panose="020F0502020204030204" charset="0"/>
              </a:rPr>
              <a:t>l</a:t>
            </a:r>
            <a:endParaRPr lang="en-US" altLang="zh-CN" sz="2800">
              <a:solidFill>
                <a:srgbClr val="000000"/>
              </a:solidFill>
              <a:latin typeface="Calibri" panose="020F0502020204030204" charset="0"/>
            </a:endParaRPr>
          </a:p>
        </p:txBody>
      </p:sp>
      <p:sp>
        <p:nvSpPr>
          <p:cNvPr id="28697" name="AutoShape 177"/>
          <p:cNvSpPr>
            <a:spLocks noChangeArrowheads="1"/>
          </p:cNvSpPr>
          <p:nvPr/>
        </p:nvSpPr>
        <p:spPr bwMode="auto">
          <a:xfrm rot="5400000">
            <a:off x="-342900" y="5219700"/>
            <a:ext cx="1676400" cy="228600"/>
          </a:xfrm>
          <a:prstGeom prst="rightArrow">
            <a:avLst>
              <a:gd name="adj1" fmla="val 50000"/>
              <a:gd name="adj2" fmla="val 183333"/>
            </a:avLst>
          </a:prstGeom>
          <a:solidFill>
            <a:schemeClr val="tx2"/>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endParaRPr lang="zh-CN" altLang="zh-CN">
              <a:solidFill>
                <a:srgbClr val="000000"/>
              </a:solidFill>
              <a:latin typeface="Calibri" panose="020F0502020204030204" charset="0"/>
            </a:endParaRPr>
          </a:p>
        </p:txBody>
      </p:sp>
      <p:sp>
        <p:nvSpPr>
          <p:cNvPr id="28698" name="Rectangle 178"/>
          <p:cNvSpPr>
            <a:spLocks noChangeArrowheads="1"/>
          </p:cNvSpPr>
          <p:nvPr/>
        </p:nvSpPr>
        <p:spPr bwMode="auto">
          <a:xfrm>
            <a:off x="76200" y="2209800"/>
            <a:ext cx="914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eaLnBrk="1" hangingPunct="1"/>
            <a:r>
              <a:rPr lang="en-US" altLang="zh-CN" sz="2800">
                <a:solidFill>
                  <a:srgbClr val="000000"/>
                </a:solidFill>
                <a:latin typeface="Calibri" panose="020F0502020204030204" charset="0"/>
              </a:rPr>
              <a:t>Inst</a:t>
            </a:r>
            <a:r>
              <a:rPr lang="en-US" altLang="zh-CN" sz="2800" baseline="-25000">
                <a:solidFill>
                  <a:srgbClr val="000000"/>
                </a:solidFill>
                <a:latin typeface="Calibri" panose="020F0502020204030204" charset="0"/>
              </a:rPr>
              <a:t>h</a:t>
            </a:r>
            <a:endParaRPr lang="en-US" altLang="zh-CN" sz="2800">
              <a:solidFill>
                <a:srgbClr val="000000"/>
              </a:solidFill>
              <a:latin typeface="Calibri" panose="020F0502020204030204" charset="0"/>
            </a:endParaRPr>
          </a:p>
        </p:txBody>
      </p:sp>
      <p:sp>
        <p:nvSpPr>
          <p:cNvPr id="141338" name="Text Box 180"/>
          <p:cNvSpPr txBox="1">
            <a:spLocks noChangeArrowheads="1"/>
          </p:cNvSpPr>
          <p:nvPr/>
        </p:nvSpPr>
        <p:spPr bwMode="auto">
          <a:xfrm>
            <a:off x="1147694" y="6039805"/>
            <a:ext cx="661751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cs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eaLnBrk="1" hangingPunct="1">
              <a:defRPr/>
            </a:pPr>
            <a:r>
              <a:rPr lang="zh-CN" altLang="en-US" b="0" dirty="0">
                <a:solidFill>
                  <a:srgbClr val="FF0000"/>
                </a:solidFill>
                <a:latin typeface="微软雅黑" panose="020B0503020204020204" pitchFamily="34" charset="-122"/>
                <a:ea typeface="微软雅黑" panose="020B0503020204020204" pitchFamily="34" charset="-122"/>
              </a:rPr>
              <a:t>这里描述的场景是：非控制流指令和</a:t>
            </a:r>
            <a:r>
              <a:rPr lang="en-US" altLang="zh-CN" b="0" dirty="0">
                <a:solidFill>
                  <a:srgbClr val="FF0000"/>
                </a:solidFill>
                <a:latin typeface="微软雅黑" panose="020B0503020204020204" pitchFamily="34" charset="-122"/>
                <a:ea typeface="微软雅黑" panose="020B0503020204020204" pitchFamily="34" charset="-122"/>
              </a:rPr>
              <a:t>Jump</a:t>
            </a:r>
            <a:r>
              <a:rPr lang="zh-CN" altLang="en-US" b="0" dirty="0">
                <a:solidFill>
                  <a:srgbClr val="FF0000"/>
                </a:solidFill>
                <a:latin typeface="微软雅黑" panose="020B0503020204020204" pitchFamily="34" charset="-122"/>
                <a:ea typeface="微软雅黑" panose="020B0503020204020204" pitchFamily="34" charset="-122"/>
              </a:rPr>
              <a:t>指令</a:t>
            </a:r>
            <a:r>
              <a:rPr lang="en-US" b="0" dirty="0">
                <a:solidFill>
                  <a:srgbClr val="FF0000"/>
                </a:solidFill>
                <a:latin typeface="微软雅黑" panose="020B0503020204020204" pitchFamily="34" charset="-122"/>
                <a:ea typeface="微软雅黑" panose="020B0503020204020204" pitchFamily="34" charset="-122"/>
              </a:rPr>
              <a:t>!</a:t>
            </a:r>
          </a:p>
        </p:txBody>
      </p:sp>
      <p:sp>
        <p:nvSpPr>
          <p:cNvPr id="2" name="对话气泡: 圆角矩形 1"/>
          <p:cNvSpPr/>
          <p:nvPr/>
        </p:nvSpPr>
        <p:spPr>
          <a:xfrm>
            <a:off x="2677212" y="4495800"/>
            <a:ext cx="3266388" cy="838200"/>
          </a:xfrm>
          <a:prstGeom prst="wedgeRoundRectCallout">
            <a:avLst>
              <a:gd name="adj1" fmla="val 56798"/>
              <a:gd name="adj2" fmla="val -96479"/>
              <a:gd name="adj3" fmla="val 16667"/>
            </a:avLst>
          </a:prstGeom>
          <a:ln>
            <a:solidFill>
              <a:schemeClr val="tx1">
                <a:lumMod val="95000"/>
                <a:lumOff val="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sz="2400" b="0" dirty="0">
                <a:latin typeface="微软雅黑" panose="020B0503020204020204" pitchFamily="34" charset="-122"/>
                <a:ea typeface="微软雅黑" panose="020B0503020204020204" pitchFamily="34" charset="-122"/>
              </a:rPr>
              <a:t>与理想的流水线对比，性能直接</a:t>
            </a:r>
            <a:r>
              <a:rPr lang="zh-CN" altLang="en-US" sz="2400" b="0" dirty="0" smtClean="0">
                <a:latin typeface="微软雅黑" panose="020B0503020204020204" pitchFamily="34" charset="-122"/>
                <a:ea typeface="微软雅黑" panose="020B0503020204020204" pitchFamily="34" charset="-122"/>
              </a:rPr>
              <a:t>减至一半</a:t>
            </a:r>
            <a:r>
              <a:rPr lang="zh-CN" altLang="en-US" sz="2400" b="0" dirty="0">
                <a:latin typeface="微软雅黑" panose="020B0503020204020204" pitchFamily="34" charset="-122"/>
                <a:ea typeface="微软雅黑" panose="020B0503020204020204" pitchFamily="34" charset="-122"/>
              </a:rPr>
              <a:t>！</a:t>
            </a:r>
          </a:p>
        </p:txBody>
      </p:sp>
      <p:sp>
        <p:nvSpPr>
          <p:cNvPr id="4" name="标题 3"/>
          <p:cNvSpPr>
            <a:spLocks noGrp="1"/>
          </p:cNvSpPr>
          <p:nvPr>
            <p:ph type="title"/>
          </p:nvPr>
        </p:nvSpPr>
        <p:spPr/>
        <p:txBody>
          <a:bodyPr/>
          <a:lstStyle/>
          <a:p>
            <a:r>
              <a:rPr lang="zh-CN" altLang="en-US" dirty="0"/>
              <a:t>暂停流水线是好方案吗</a:t>
            </a:r>
            <a:r>
              <a:rPr lang="en-US" altLang="zh-CN" dirty="0"/>
              <a:t>?</a:t>
            </a:r>
            <a:endParaRPr lang="zh-CN" alt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Content Placeholder 2"/>
          <p:cNvSpPr>
            <a:spLocks noGrp="1"/>
          </p:cNvSpPr>
          <p:nvPr>
            <p:ph idx="1"/>
          </p:nvPr>
        </p:nvSpPr>
        <p:spPr>
          <a:xfrm>
            <a:off x="457200" y="1084086"/>
            <a:ext cx="8229600" cy="5486400"/>
          </a:xfrm>
        </p:spPr>
        <p:txBody>
          <a:bodyPr/>
          <a:lstStyle/>
          <a:p>
            <a:r>
              <a:rPr lang="zh-CN" altLang="en-US" sz="2800" dirty="0"/>
              <a:t>与其等待依赖于</a:t>
            </a:r>
            <a:r>
              <a:rPr lang="en-US" altLang="zh-CN" sz="2800" dirty="0"/>
              <a:t>PC</a:t>
            </a:r>
            <a:r>
              <a:rPr lang="zh-CN" altLang="en-US" sz="2800" dirty="0"/>
              <a:t>的真相关消除</a:t>
            </a:r>
            <a:r>
              <a:rPr lang="en-US" altLang="zh-CN" sz="2800" dirty="0"/>
              <a:t>, </a:t>
            </a:r>
            <a:r>
              <a:rPr lang="zh-CN" altLang="en-US" sz="2800" dirty="0">
                <a:solidFill>
                  <a:schemeClr val="tx1">
                    <a:lumMod val="95000"/>
                    <a:lumOff val="5000"/>
                  </a:schemeClr>
                </a:solidFill>
              </a:rPr>
              <a:t>不如猜测</a:t>
            </a:r>
            <a:r>
              <a:rPr lang="en-US" altLang="zh-CN" sz="2800" dirty="0" err="1">
                <a:solidFill>
                  <a:srgbClr val="FF0000"/>
                </a:solidFill>
              </a:rPr>
              <a:t>nextPC</a:t>
            </a:r>
            <a:r>
              <a:rPr lang="en-US" altLang="zh-CN" sz="2800" dirty="0">
                <a:solidFill>
                  <a:srgbClr val="FF0000"/>
                </a:solidFill>
              </a:rPr>
              <a:t> = PC+4 </a:t>
            </a:r>
            <a:r>
              <a:rPr lang="zh-CN" altLang="en-US" sz="2800" dirty="0">
                <a:solidFill>
                  <a:schemeClr val="tx1">
                    <a:lumMod val="95000"/>
                    <a:lumOff val="5000"/>
                  </a:schemeClr>
                </a:solidFill>
              </a:rPr>
              <a:t>，并直接进行取指操作。</a:t>
            </a:r>
            <a:r>
              <a:rPr lang="en-US" altLang="zh-CN" sz="2800" dirty="0"/>
              <a:t>	</a:t>
            </a:r>
          </a:p>
          <a:p>
            <a:pPr lvl="1">
              <a:spcBef>
                <a:spcPts val="600"/>
              </a:spcBef>
              <a:spcAft>
                <a:spcPts val="600"/>
              </a:spcAft>
              <a:buFont typeface="Tw Cen MT" panose="020B0602020104020603" pitchFamily="34" charset="0"/>
              <a:buChar char="–"/>
            </a:pPr>
            <a:r>
              <a:rPr lang="zh-CN" altLang="en-US" sz="2400" dirty="0"/>
              <a:t>这是一种好的猜测方法吗</a:t>
            </a:r>
            <a:r>
              <a:rPr lang="en-US" altLang="zh-CN" sz="2400" dirty="0"/>
              <a:t>?</a:t>
            </a:r>
          </a:p>
          <a:p>
            <a:pPr lvl="1">
              <a:spcBef>
                <a:spcPts val="600"/>
              </a:spcBef>
              <a:spcAft>
                <a:spcPts val="600"/>
              </a:spcAft>
              <a:buFont typeface="Tw Cen MT" panose="020B0602020104020603" pitchFamily="34" charset="0"/>
              <a:buChar char="–"/>
            </a:pPr>
            <a:r>
              <a:rPr lang="zh-CN" altLang="en-US" sz="2400" dirty="0"/>
              <a:t>如果猜错了，会造成什么后果</a:t>
            </a:r>
            <a:r>
              <a:rPr lang="en-US" altLang="zh-CN" sz="2400" dirty="0"/>
              <a:t>?</a:t>
            </a:r>
          </a:p>
          <a:p>
            <a:r>
              <a:rPr lang="en-US" altLang="zh-CN" sz="2800" dirty="0"/>
              <a:t>~20% </a:t>
            </a:r>
            <a:r>
              <a:rPr lang="zh-CN" altLang="en-US" sz="2800" dirty="0"/>
              <a:t>的指令组合是控制流指令</a:t>
            </a:r>
            <a:endParaRPr lang="en-US" altLang="zh-CN" sz="2800" dirty="0"/>
          </a:p>
          <a:p>
            <a:pPr lvl="1"/>
            <a:r>
              <a:rPr lang="en-US" altLang="zh-CN" sz="2400" dirty="0"/>
              <a:t>~50 % </a:t>
            </a:r>
            <a:r>
              <a:rPr lang="zh-CN" altLang="en-US" sz="2400" dirty="0"/>
              <a:t>的向前跳转</a:t>
            </a:r>
            <a:r>
              <a:rPr lang="en-US" altLang="ja-JP" sz="2400" dirty="0">
                <a:solidFill>
                  <a:srgbClr val="FF0000"/>
                </a:solidFill>
              </a:rPr>
              <a:t>(i.e., if-then-else) </a:t>
            </a:r>
            <a:r>
              <a:rPr lang="zh-CN" altLang="en-US" sz="2400" dirty="0"/>
              <a:t>是跳转的</a:t>
            </a:r>
            <a:endParaRPr lang="en-US" altLang="zh-CN" sz="2400" dirty="0"/>
          </a:p>
          <a:p>
            <a:pPr lvl="1"/>
            <a:r>
              <a:rPr lang="en-US" altLang="zh-CN" sz="2400" dirty="0"/>
              <a:t>~90% </a:t>
            </a:r>
            <a:r>
              <a:rPr lang="zh-CN" altLang="en-US" sz="2400" dirty="0"/>
              <a:t>的后向跳转</a:t>
            </a:r>
            <a:r>
              <a:rPr lang="en-US" altLang="ja-JP" sz="2400" dirty="0">
                <a:solidFill>
                  <a:srgbClr val="FF0000"/>
                </a:solidFill>
              </a:rPr>
              <a:t>(i.e., loop back) </a:t>
            </a:r>
            <a:r>
              <a:rPr lang="zh-CN" altLang="en-US" sz="2400" dirty="0"/>
              <a:t>是跳的</a:t>
            </a:r>
            <a:endParaRPr lang="en-US" altLang="ja-JP" sz="2400" dirty="0"/>
          </a:p>
          <a:p>
            <a:pPr lvl="1">
              <a:spcBef>
                <a:spcPts val="600"/>
              </a:spcBef>
              <a:spcAft>
                <a:spcPts val="600"/>
              </a:spcAft>
              <a:buFont typeface="Tw Cen MT" panose="020B0602020104020603" pitchFamily="34" charset="0"/>
              <a:buChar char="–"/>
            </a:pPr>
            <a:r>
              <a:rPr lang="zh-CN" altLang="en-US" sz="2400" dirty="0"/>
              <a:t>总的来说：</a:t>
            </a:r>
            <a:r>
              <a:rPr lang="en-US" altLang="zh-CN" sz="2400" dirty="0"/>
              <a:t>~70% taken and </a:t>
            </a:r>
            <a:r>
              <a:rPr lang="en-US" altLang="zh-CN" sz="2400" b="1" dirty="0"/>
              <a:t>~30% </a:t>
            </a:r>
            <a:r>
              <a:rPr lang="en-US" altLang="zh-CN" sz="2400" dirty="0"/>
              <a:t>not taken					       [Lee and Smith, 1984]</a:t>
            </a:r>
          </a:p>
          <a:p>
            <a:r>
              <a:rPr lang="zh-CN" altLang="en-US" sz="2800" dirty="0"/>
              <a:t>因此，猜测</a:t>
            </a:r>
            <a:r>
              <a:rPr lang="en-US" altLang="zh-CN" sz="2800" dirty="0"/>
              <a:t> </a:t>
            </a:r>
            <a:r>
              <a:rPr lang="ja-JP" altLang="en-US" sz="2800" dirty="0"/>
              <a:t>“</a:t>
            </a:r>
            <a:r>
              <a:rPr lang="en-US" altLang="ja-JP" sz="2800" dirty="0" err="1"/>
              <a:t>nextPC</a:t>
            </a:r>
            <a:r>
              <a:rPr lang="en-US" altLang="ja-JP" sz="2800" dirty="0"/>
              <a:t> = PC+4</a:t>
            </a:r>
            <a:r>
              <a:rPr lang="ja-JP" altLang="en-US" sz="2800" dirty="0"/>
              <a:t>”</a:t>
            </a:r>
            <a:r>
              <a:rPr lang="zh-CN" altLang="en-US" sz="2800" dirty="0"/>
              <a:t>的正确率</a:t>
            </a:r>
            <a:r>
              <a:rPr lang="en-US" altLang="ja-JP" sz="2800" dirty="0"/>
              <a:t> </a:t>
            </a:r>
            <a:r>
              <a:rPr lang="en-US" altLang="ja-JP" sz="2800" dirty="0">
                <a:solidFill>
                  <a:srgbClr val="FF0000"/>
                </a:solidFill>
              </a:rPr>
              <a:t>~86%</a:t>
            </a:r>
            <a:r>
              <a:rPr lang="en-US" altLang="ja-JP" sz="2800" dirty="0"/>
              <a:t>, </a:t>
            </a:r>
            <a:r>
              <a:rPr lang="zh-CN" altLang="en-US" sz="2800" dirty="0"/>
              <a:t>那么</a:t>
            </a:r>
            <a:r>
              <a:rPr lang="en-US" altLang="ja-JP" sz="2800" dirty="0"/>
              <a:t>14%</a:t>
            </a:r>
            <a:r>
              <a:rPr lang="zh-CN" altLang="en-US" sz="2800" dirty="0"/>
              <a:t>猜错的情况如何处理</a:t>
            </a:r>
            <a:r>
              <a:rPr lang="en-US" altLang="ja-JP" sz="2800" dirty="0"/>
              <a:t>?</a:t>
            </a:r>
          </a:p>
          <a:p>
            <a:endParaRPr lang="en-US" altLang="zh-CN" dirty="0"/>
          </a:p>
        </p:txBody>
      </p:sp>
      <p:sp>
        <p:nvSpPr>
          <p:cNvPr id="3" name="标题 2"/>
          <p:cNvSpPr>
            <a:spLocks noGrp="1"/>
          </p:cNvSpPr>
          <p:nvPr>
            <p:ph type="title"/>
          </p:nvPr>
        </p:nvSpPr>
        <p:spPr/>
        <p:txBody>
          <a:bodyPr/>
          <a:lstStyle/>
          <a:p>
            <a:r>
              <a:rPr lang="zh-CN" altLang="en-US" dirty="0"/>
              <a:t>一个更好的方案</a:t>
            </a:r>
            <a:r>
              <a:rPr lang="en-US" altLang="zh-CN" dirty="0"/>
              <a:t>…</a:t>
            </a:r>
            <a:endParaRPr lang="zh-CN" alt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066">
                                            <p:txEl>
                                              <p:pRg st="1" end="1"/>
                                            </p:txEl>
                                          </p:spTgt>
                                        </p:tgtEl>
                                        <p:attrNameLst>
                                          <p:attrName>style.visibility</p:attrName>
                                        </p:attrNameLst>
                                      </p:cBhvr>
                                      <p:to>
                                        <p:strVal val="visible"/>
                                      </p:to>
                                    </p:set>
                                  </p:childTnLst>
                                </p:cTn>
                              </p:par>
                              <p:par>
                                <p:cTn id="7" presetID="22" presetClass="entr" presetSubtype="4" fill="hold" nodeType="withEffect">
                                  <p:stCondLst>
                                    <p:cond delay="0"/>
                                  </p:stCondLst>
                                  <p:childTnLst>
                                    <p:set>
                                      <p:cBhvr>
                                        <p:cTn id="8" dur="1" fill="hold">
                                          <p:stCondLst>
                                            <p:cond delay="0"/>
                                          </p:stCondLst>
                                        </p:cTn>
                                        <p:tgtEl>
                                          <p:spTgt spid="88066">
                                            <p:txEl>
                                              <p:pRg st="2" end="2"/>
                                            </p:txEl>
                                          </p:spTgt>
                                        </p:tgtEl>
                                        <p:attrNameLst>
                                          <p:attrName>style.visibility</p:attrName>
                                        </p:attrNameLst>
                                      </p:cBhvr>
                                      <p:to>
                                        <p:strVal val="visible"/>
                                      </p:to>
                                    </p:set>
                                    <p:animEffect transition="in" filter="wipe(down)">
                                      <p:cBhvr>
                                        <p:cTn id="9" dur="500"/>
                                        <p:tgtEl>
                                          <p:spTgt spid="88066">
                                            <p:txEl>
                                              <p:pRg st="2" end="2"/>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88066">
                                            <p:txEl>
                                              <p:pRg st="3" end="3"/>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88066">
                                            <p:txEl>
                                              <p:pRg st="4" end="4"/>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88066">
                                            <p:txEl>
                                              <p:pRg st="5" end="5"/>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88066">
                                            <p:txEl>
                                              <p:pRg st="6" end="6"/>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8806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55021"/>
            <a:ext cx="8234314" cy="2927044"/>
          </a:xfrm>
        </p:spPr>
        <p:txBody>
          <a:bodyPr/>
          <a:lstStyle/>
          <a:p>
            <a:pPr>
              <a:spcBef>
                <a:spcPts val="600"/>
              </a:spcBef>
              <a:spcAft>
                <a:spcPts val="600"/>
              </a:spcAft>
            </a:pPr>
            <a:r>
              <a:rPr lang="zh-CN" altLang="en-US" sz="2800" dirty="0"/>
              <a:t>总是猜测顺序的下一条指令就是即将执行的指令</a:t>
            </a:r>
            <a:endParaRPr lang="en-US" altLang="zh-CN" sz="2800" dirty="0"/>
          </a:p>
          <a:p>
            <a:pPr>
              <a:spcBef>
                <a:spcPts val="600"/>
              </a:spcBef>
              <a:spcAft>
                <a:spcPts val="600"/>
              </a:spcAft>
            </a:pPr>
            <a:r>
              <a:rPr lang="zh-CN" altLang="en-US" sz="2800" dirty="0"/>
              <a:t>这实际上是一种分支预测机制</a:t>
            </a:r>
            <a:r>
              <a:rPr lang="en-US" altLang="zh-CN" sz="2800" dirty="0"/>
              <a:t>(branch prediction) </a:t>
            </a:r>
          </a:p>
          <a:p>
            <a:pPr lvl="1">
              <a:spcBef>
                <a:spcPts val="600"/>
              </a:spcBef>
              <a:spcAft>
                <a:spcPts val="600"/>
              </a:spcAft>
              <a:buFont typeface="微软雅黑" panose="020B0503020204020204" pitchFamily="34" charset="-122"/>
              <a:buChar char="−"/>
            </a:pPr>
            <a:r>
              <a:rPr lang="zh-CN" altLang="en-US" sz="2400" dirty="0"/>
              <a:t>后续</a:t>
            </a:r>
            <a:r>
              <a:rPr lang="zh-CN" altLang="en-US" sz="2400" dirty="0" smtClean="0"/>
              <a:t>会专门介绍</a:t>
            </a:r>
            <a:r>
              <a:rPr lang="zh-CN" altLang="en-US" sz="2400" dirty="0"/>
              <a:t>分支</a:t>
            </a:r>
            <a:r>
              <a:rPr lang="zh-CN" altLang="en-US" sz="2400" dirty="0" smtClean="0"/>
              <a:t>预测机制！</a:t>
            </a:r>
            <a:endParaRPr lang="en-US" altLang="zh-CN" sz="2400" dirty="0"/>
          </a:p>
          <a:p>
            <a:pPr>
              <a:spcBef>
                <a:spcPts val="600"/>
              </a:spcBef>
              <a:spcAft>
                <a:spcPts val="600"/>
              </a:spcAft>
            </a:pPr>
            <a:r>
              <a:rPr lang="zh-CN" altLang="en-US" sz="2800" dirty="0"/>
              <a:t>请大家思考：</a:t>
            </a:r>
            <a:r>
              <a:rPr lang="zh-CN" altLang="en-US" sz="2800" dirty="0">
                <a:solidFill>
                  <a:srgbClr val="FF0000"/>
                </a:solidFill>
              </a:rPr>
              <a:t>如何使得上面的方案更加高效</a:t>
            </a:r>
            <a:r>
              <a:rPr lang="en-US" altLang="zh-CN" sz="2800" dirty="0"/>
              <a:t>?</a:t>
            </a:r>
            <a:endParaRPr lang="en-US" altLang="zh-CN" dirty="0"/>
          </a:p>
          <a:p>
            <a:pPr>
              <a:spcBef>
                <a:spcPts val="600"/>
              </a:spcBef>
              <a:spcAft>
                <a:spcPts val="600"/>
              </a:spcAft>
            </a:pPr>
            <a:endParaRPr lang="en-US" altLang="zh-CN" dirty="0"/>
          </a:p>
        </p:txBody>
      </p:sp>
      <p:sp>
        <p:nvSpPr>
          <p:cNvPr id="3072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651A2F30-2E3E-40B4-A54B-C24C1742A002}" type="slidenum">
              <a:rPr lang="en-US" altLang="zh-CN">
                <a:solidFill>
                  <a:srgbClr val="000000"/>
                </a:solidFill>
                <a:latin typeface="Garamond" panose="02020404030301010803" pitchFamily="18" charset="0"/>
                <a:cs typeface="Arial" panose="020B0604020202020204" pitchFamily="34" charset="0"/>
              </a:rPr>
              <a:t>26</a:t>
            </a:fld>
            <a:endParaRPr lang="en-US" altLang="zh-CN">
              <a:solidFill>
                <a:srgbClr val="000000"/>
              </a:solidFill>
              <a:latin typeface="Garamond" panose="02020404030301010803" pitchFamily="18" charset="0"/>
              <a:cs typeface="Arial" panose="020B0604020202020204" pitchFamily="34" charset="0"/>
            </a:endParaRPr>
          </a:p>
        </p:txBody>
      </p:sp>
      <p:pic>
        <p:nvPicPr>
          <p:cNvPr id="4" name="图片 3"/>
          <p:cNvPicPr>
            <a:picLocks noChangeAspect="1"/>
          </p:cNvPicPr>
          <p:nvPr/>
        </p:nvPicPr>
        <p:blipFill>
          <a:blip r:embed="rId3"/>
          <a:stretch>
            <a:fillRect/>
          </a:stretch>
        </p:blipFill>
        <p:spPr>
          <a:xfrm>
            <a:off x="740004" y="3842535"/>
            <a:ext cx="7663992" cy="3015465"/>
          </a:xfrm>
          <a:prstGeom prst="rect">
            <a:avLst/>
          </a:prstGeom>
        </p:spPr>
      </p:pic>
      <p:sp>
        <p:nvSpPr>
          <p:cNvPr id="5" name="标题 4"/>
          <p:cNvSpPr>
            <a:spLocks noGrp="1"/>
          </p:cNvSpPr>
          <p:nvPr>
            <p:ph type="title"/>
          </p:nvPr>
        </p:nvSpPr>
        <p:spPr/>
        <p:txBody>
          <a:bodyPr/>
          <a:lstStyle/>
          <a:p>
            <a:r>
              <a:rPr lang="zh-CN" altLang="en-US" dirty="0"/>
              <a:t>分支预测 </a:t>
            </a:r>
            <a:r>
              <a:rPr lang="en-US" altLang="zh-CN" dirty="0"/>
              <a:t>– Branch Prediction</a:t>
            </a:r>
            <a:endParaRPr lang="zh-CN" alt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标题 2"/>
          <p:cNvSpPr>
            <a:spLocks noGrp="1"/>
          </p:cNvSpPr>
          <p:nvPr>
            <p:ph type="ctrTitle"/>
          </p:nvPr>
        </p:nvSpPr>
        <p:spPr>
          <a:xfrm>
            <a:off x="455613" y="184102"/>
            <a:ext cx="8226425" cy="1514069"/>
          </a:xfrm>
          <a:solidFill>
            <a:schemeClr val="tx1"/>
          </a:solidFill>
        </p:spPr>
        <p:txBody>
          <a:bodyPr/>
          <a:lstStyle/>
          <a:p>
            <a:r>
              <a:rPr lang="zh-CN" altLang="en-US" dirty="0">
                <a:solidFill>
                  <a:schemeClr val="bg1"/>
                </a:solidFill>
                <a:latin typeface="华文行楷" panose="02010800040101010101" pitchFamily="2" charset="-122"/>
                <a:ea typeface="华文行楷" panose="02010800040101010101" pitchFamily="2" charset="-122"/>
              </a:rPr>
              <a:t>下一个</a:t>
            </a:r>
            <a:r>
              <a:rPr lang="zh-CN" altLang="en-US" dirty="0" smtClean="0">
                <a:solidFill>
                  <a:schemeClr val="bg1"/>
                </a:solidFill>
                <a:latin typeface="华文行楷" panose="02010800040101010101" pitchFamily="2" charset="-122"/>
                <a:ea typeface="华文行楷" panose="02010800040101010101" pitchFamily="2" charset="-122"/>
              </a:rPr>
              <a:t>主题</a:t>
            </a:r>
            <a:r>
              <a:rPr lang="zh-CN" altLang="en-US" dirty="0">
                <a:solidFill>
                  <a:schemeClr val="bg1"/>
                </a:solidFill>
                <a:latin typeface="华文行楷" panose="02010800040101010101" pitchFamily="2" charset="-122"/>
                <a:ea typeface="华文行楷" panose="02010800040101010101" pitchFamily="2" charset="-122"/>
              </a:rPr>
              <a:t>是</a:t>
            </a:r>
            <a:r>
              <a:rPr lang="zh-CN" altLang="en-US" dirty="0" smtClean="0">
                <a:solidFill>
                  <a:schemeClr val="bg1"/>
                </a:solidFill>
                <a:latin typeface="华文行楷" panose="02010800040101010101" pitchFamily="2" charset="-122"/>
                <a:ea typeface="华文行楷" panose="02010800040101010101" pitchFamily="2" charset="-122"/>
              </a:rPr>
              <a:t>指令</a:t>
            </a:r>
            <a:r>
              <a:rPr lang="zh-CN" altLang="en-US" dirty="0">
                <a:solidFill>
                  <a:schemeClr val="bg1"/>
                </a:solidFill>
                <a:latin typeface="华文行楷" panose="02010800040101010101" pitchFamily="2" charset="-122"/>
                <a:ea typeface="华文行楷" panose="02010800040101010101" pitchFamily="2" charset="-122"/>
              </a:rPr>
              <a:t>级并行性 </a:t>
            </a:r>
            <a:r>
              <a:rPr lang="en-US" altLang="zh-CN" dirty="0">
                <a:solidFill>
                  <a:schemeClr val="bg1"/>
                </a:solidFill>
                <a:latin typeface="+mn-lt"/>
                <a:ea typeface="华文行楷" panose="02010800040101010101" pitchFamily="2" charset="-122"/>
              </a:rPr>
              <a:t>I</a:t>
            </a:r>
            <a:endParaRPr lang="zh-CN" altLang="en-US" dirty="0">
              <a:solidFill>
                <a:schemeClr val="bg1"/>
              </a:solidFill>
              <a:latin typeface="+mn-lt"/>
              <a:ea typeface="华文行楷" panose="02010800040101010101" pitchFamily="2" charset="-122"/>
            </a:endParaRPr>
          </a:p>
        </p:txBody>
      </p:sp>
      <p:pic>
        <p:nvPicPr>
          <p:cNvPr id="2" name="图片 1"/>
          <p:cNvPicPr>
            <a:picLocks noChangeAspect="1"/>
          </p:cNvPicPr>
          <p:nvPr/>
        </p:nvPicPr>
        <p:blipFill>
          <a:blip r:embed="rId3"/>
          <a:stretch>
            <a:fillRect/>
          </a:stretch>
        </p:blipFill>
        <p:spPr>
          <a:xfrm>
            <a:off x="352193" y="2147755"/>
            <a:ext cx="8433263" cy="291035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Content Placeholder 2"/>
          <p:cNvSpPr>
            <a:spLocks noGrp="1"/>
          </p:cNvSpPr>
          <p:nvPr>
            <p:ph idx="1"/>
          </p:nvPr>
        </p:nvSpPr>
        <p:spPr>
          <a:xfrm>
            <a:off x="457200" y="1115504"/>
            <a:ext cx="8229600" cy="1285874"/>
          </a:xfrm>
        </p:spPr>
        <p:txBody>
          <a:bodyPr/>
          <a:lstStyle/>
          <a:p>
            <a:pPr>
              <a:lnSpc>
                <a:spcPts val="4000"/>
              </a:lnSpc>
              <a:spcBef>
                <a:spcPts val="600"/>
              </a:spcBef>
              <a:spcAft>
                <a:spcPts val="600"/>
              </a:spcAft>
            </a:pPr>
            <a:r>
              <a:rPr lang="zh-CN" altLang="en-US" dirty="0" smtClean="0"/>
              <a:t>下面所列的真相关</a:t>
            </a:r>
            <a:r>
              <a:rPr lang="en-US" altLang="zh-CN" dirty="0" smtClean="0"/>
              <a:t>,</a:t>
            </a:r>
            <a:r>
              <a:rPr lang="zh-CN" altLang="en-US" dirty="0" smtClean="0"/>
              <a:t>在</a:t>
            </a:r>
            <a:r>
              <a:rPr lang="zh-CN" altLang="en-US" dirty="0"/>
              <a:t>前面介绍的</a:t>
            </a:r>
            <a:r>
              <a:rPr lang="en-US" altLang="zh-CN" dirty="0"/>
              <a:t>5</a:t>
            </a:r>
            <a:r>
              <a:rPr lang="zh-CN" altLang="en-US" dirty="0"/>
              <a:t>阶段流水线</a:t>
            </a:r>
            <a:r>
              <a:rPr lang="zh-CN" altLang="en-US" dirty="0" smtClean="0"/>
              <a:t>中</a:t>
            </a:r>
            <a:r>
              <a:rPr lang="zh-CN" altLang="en-US" dirty="0"/>
              <a:t>哪些</a:t>
            </a:r>
            <a:r>
              <a:rPr lang="zh-CN" altLang="en-US" dirty="0" smtClean="0"/>
              <a:t>会导致冒险</a:t>
            </a:r>
            <a:r>
              <a:rPr lang="en-US" altLang="zh-CN" dirty="0"/>
              <a:t>?</a:t>
            </a:r>
          </a:p>
        </p:txBody>
      </p:sp>
      <p:sp>
        <p:nvSpPr>
          <p:cNvPr id="47" name="Rectangle 4"/>
          <p:cNvSpPr>
            <a:spLocks noChangeArrowheads="1"/>
          </p:cNvSpPr>
          <p:nvPr/>
        </p:nvSpPr>
        <p:spPr bwMode="auto">
          <a:xfrm>
            <a:off x="6400800" y="3352800"/>
            <a:ext cx="914400" cy="381000"/>
          </a:xfrm>
          <a:prstGeom prst="rect">
            <a:avLst/>
          </a:prstGeom>
          <a:solidFill>
            <a:srgbClr val="FFFFFF"/>
          </a:solidFill>
          <a:ln w="28575">
            <a:solidFill>
              <a:srgbClr val="000000"/>
            </a:solidFill>
            <a:miter lim="800000"/>
          </a:ln>
        </p:spPr>
        <p:txBody>
          <a:bodyPr wrap="none" anchor="ctr"/>
          <a:lstStyle/>
          <a:p>
            <a:pPr fontAlgn="auto">
              <a:spcBef>
                <a:spcPts val="0"/>
              </a:spcBef>
              <a:spcAft>
                <a:spcPts val="0"/>
              </a:spcAft>
              <a:defRPr/>
            </a:pPr>
            <a:r>
              <a:rPr lang="en-US" sz="2800" kern="0">
                <a:solidFill>
                  <a:srgbClr val="919191"/>
                </a:solidFill>
                <a:latin typeface="Calibri" panose="020F0502020204030204" charset="0"/>
                <a:ea typeface="MS PGothic" panose="020B0600070205080204" pitchFamily="34" charset="-128"/>
                <a:cs typeface="MS PGothic" panose="020B0600070205080204" pitchFamily="34" charset="-128"/>
              </a:rPr>
              <a:t>MEM</a:t>
            </a:r>
          </a:p>
        </p:txBody>
      </p:sp>
      <p:sp>
        <p:nvSpPr>
          <p:cNvPr id="48" name="Rectangle 5"/>
          <p:cNvSpPr>
            <a:spLocks noChangeArrowheads="1"/>
          </p:cNvSpPr>
          <p:nvPr/>
        </p:nvSpPr>
        <p:spPr bwMode="auto">
          <a:xfrm>
            <a:off x="6400800" y="2743200"/>
            <a:ext cx="914400" cy="381000"/>
          </a:xfrm>
          <a:prstGeom prst="rect">
            <a:avLst/>
          </a:prstGeom>
          <a:solidFill>
            <a:srgbClr val="FFFFFF"/>
          </a:solidFill>
          <a:ln w="28575">
            <a:solidFill>
              <a:srgbClr val="000000"/>
            </a:solidFill>
            <a:miter lim="800000"/>
          </a:ln>
        </p:spPr>
        <p:txBody>
          <a:bodyPr wrap="none" anchor="ctr"/>
          <a:lstStyle/>
          <a:p>
            <a:pPr fontAlgn="auto">
              <a:spcBef>
                <a:spcPts val="0"/>
              </a:spcBef>
              <a:spcAft>
                <a:spcPts val="0"/>
              </a:spcAft>
              <a:defRPr/>
            </a:pPr>
            <a:r>
              <a:rPr lang="en-US" sz="2800" kern="0">
                <a:solidFill>
                  <a:srgbClr val="919191"/>
                </a:solidFill>
                <a:latin typeface="Calibri" panose="020F0502020204030204" charset="0"/>
                <a:ea typeface="MS PGothic" panose="020B0600070205080204" pitchFamily="34" charset="-128"/>
                <a:cs typeface="MS PGothic" panose="020B0600070205080204" pitchFamily="34" charset="-128"/>
              </a:rPr>
              <a:t>WB</a:t>
            </a:r>
          </a:p>
        </p:txBody>
      </p:sp>
      <p:sp>
        <p:nvSpPr>
          <p:cNvPr id="49" name="Rectangle 6"/>
          <p:cNvSpPr>
            <a:spLocks noChangeArrowheads="1"/>
          </p:cNvSpPr>
          <p:nvPr/>
        </p:nvSpPr>
        <p:spPr bwMode="auto">
          <a:xfrm>
            <a:off x="2438400" y="2743200"/>
            <a:ext cx="914400" cy="381000"/>
          </a:xfrm>
          <a:prstGeom prst="rect">
            <a:avLst/>
          </a:prstGeom>
          <a:solidFill>
            <a:srgbClr val="FFFFFF"/>
          </a:solidFill>
          <a:ln w="28575">
            <a:solidFill>
              <a:srgbClr val="000000"/>
            </a:solidFill>
            <a:miter lim="800000"/>
          </a:ln>
        </p:spPr>
        <p:txBody>
          <a:bodyPr wrap="none" anchor="ctr"/>
          <a:lstStyle/>
          <a:p>
            <a:pPr fontAlgn="auto">
              <a:spcBef>
                <a:spcPts val="0"/>
              </a:spcBef>
              <a:spcAft>
                <a:spcPts val="0"/>
              </a:spcAft>
              <a:defRPr/>
            </a:pPr>
            <a:r>
              <a:rPr lang="en-US" sz="2800" kern="0">
                <a:solidFill>
                  <a:srgbClr val="919191"/>
                </a:solidFill>
                <a:latin typeface="Calibri" panose="020F0502020204030204" charset="0"/>
                <a:ea typeface="MS PGothic" panose="020B0600070205080204" pitchFamily="34" charset="-128"/>
                <a:cs typeface="MS PGothic" panose="020B0600070205080204" pitchFamily="34" charset="-128"/>
              </a:rPr>
              <a:t>IF</a:t>
            </a:r>
          </a:p>
        </p:txBody>
      </p:sp>
      <p:sp>
        <p:nvSpPr>
          <p:cNvPr id="50" name="Rectangle 7"/>
          <p:cNvSpPr>
            <a:spLocks noChangeArrowheads="1"/>
          </p:cNvSpPr>
          <p:nvPr/>
        </p:nvSpPr>
        <p:spPr bwMode="auto">
          <a:xfrm>
            <a:off x="3429000" y="2743200"/>
            <a:ext cx="914400" cy="381000"/>
          </a:xfrm>
          <a:prstGeom prst="rect">
            <a:avLst/>
          </a:prstGeom>
          <a:solidFill>
            <a:srgbClr val="FFFFFF"/>
          </a:solidFill>
          <a:ln w="28575">
            <a:solidFill>
              <a:srgbClr val="000000"/>
            </a:solidFill>
            <a:miter lim="800000"/>
          </a:ln>
        </p:spPr>
        <p:txBody>
          <a:bodyPr wrap="none" anchor="ctr"/>
          <a:lstStyle/>
          <a:p>
            <a:pPr fontAlgn="auto">
              <a:spcBef>
                <a:spcPts val="0"/>
              </a:spcBef>
              <a:spcAft>
                <a:spcPts val="0"/>
              </a:spcAft>
              <a:defRPr/>
            </a:pPr>
            <a:r>
              <a:rPr lang="en-US" sz="2800" kern="0">
                <a:solidFill>
                  <a:srgbClr val="919191"/>
                </a:solidFill>
                <a:latin typeface="Calibri" panose="020F0502020204030204" charset="0"/>
                <a:ea typeface="MS PGothic" panose="020B0600070205080204" pitchFamily="34" charset="-128"/>
                <a:cs typeface="MS PGothic" panose="020B0600070205080204" pitchFamily="34" charset="-128"/>
              </a:rPr>
              <a:t>ID</a:t>
            </a:r>
          </a:p>
        </p:txBody>
      </p:sp>
      <p:sp>
        <p:nvSpPr>
          <p:cNvPr id="51" name="Rectangle 8"/>
          <p:cNvSpPr>
            <a:spLocks noChangeArrowheads="1"/>
          </p:cNvSpPr>
          <p:nvPr/>
        </p:nvSpPr>
        <p:spPr bwMode="auto">
          <a:xfrm>
            <a:off x="3429000" y="3352800"/>
            <a:ext cx="914400" cy="381000"/>
          </a:xfrm>
          <a:prstGeom prst="rect">
            <a:avLst/>
          </a:prstGeom>
          <a:solidFill>
            <a:srgbClr val="FFFFFF"/>
          </a:solidFill>
          <a:ln w="28575">
            <a:solidFill>
              <a:srgbClr val="000000"/>
            </a:solidFill>
            <a:miter lim="800000"/>
          </a:ln>
        </p:spPr>
        <p:txBody>
          <a:bodyPr wrap="none" anchor="ctr"/>
          <a:lstStyle/>
          <a:p>
            <a:pPr fontAlgn="auto">
              <a:spcBef>
                <a:spcPts val="0"/>
              </a:spcBef>
              <a:spcAft>
                <a:spcPts val="0"/>
              </a:spcAft>
              <a:defRPr/>
            </a:pPr>
            <a:r>
              <a:rPr lang="en-US" sz="2800" kern="0">
                <a:solidFill>
                  <a:srgbClr val="919191"/>
                </a:solidFill>
                <a:latin typeface="Calibri" panose="020F0502020204030204" charset="0"/>
                <a:ea typeface="MS PGothic" panose="020B0600070205080204" pitchFamily="34" charset="-128"/>
                <a:cs typeface="MS PGothic" panose="020B0600070205080204" pitchFamily="34" charset="-128"/>
              </a:rPr>
              <a:t>IF</a:t>
            </a:r>
          </a:p>
        </p:txBody>
      </p:sp>
      <p:sp>
        <p:nvSpPr>
          <p:cNvPr id="52" name="Rectangle 9"/>
          <p:cNvSpPr>
            <a:spLocks noChangeArrowheads="1"/>
          </p:cNvSpPr>
          <p:nvPr/>
        </p:nvSpPr>
        <p:spPr bwMode="auto">
          <a:xfrm>
            <a:off x="4419600" y="2743200"/>
            <a:ext cx="914400" cy="381000"/>
          </a:xfrm>
          <a:prstGeom prst="rect">
            <a:avLst/>
          </a:prstGeom>
          <a:solidFill>
            <a:srgbClr val="FFFFFF"/>
          </a:solidFill>
          <a:ln w="28575">
            <a:solidFill>
              <a:srgbClr val="000000"/>
            </a:solidFill>
            <a:miter lim="800000"/>
          </a:ln>
        </p:spPr>
        <p:txBody>
          <a:bodyPr wrap="none" anchor="ctr"/>
          <a:lstStyle/>
          <a:p>
            <a:pPr fontAlgn="auto">
              <a:spcBef>
                <a:spcPts val="0"/>
              </a:spcBef>
              <a:spcAft>
                <a:spcPts val="0"/>
              </a:spcAft>
              <a:defRPr/>
            </a:pPr>
            <a:r>
              <a:rPr lang="en-US" sz="2800" kern="0">
                <a:solidFill>
                  <a:srgbClr val="919191"/>
                </a:solidFill>
                <a:latin typeface="Calibri" panose="020F0502020204030204" charset="0"/>
                <a:ea typeface="MS PGothic" panose="020B0600070205080204" pitchFamily="34" charset="-128"/>
                <a:cs typeface="MS PGothic" panose="020B0600070205080204" pitchFamily="34" charset="-128"/>
              </a:rPr>
              <a:t>EX</a:t>
            </a:r>
          </a:p>
        </p:txBody>
      </p:sp>
      <p:sp>
        <p:nvSpPr>
          <p:cNvPr id="53" name="Rectangle 10"/>
          <p:cNvSpPr>
            <a:spLocks noChangeArrowheads="1"/>
          </p:cNvSpPr>
          <p:nvPr/>
        </p:nvSpPr>
        <p:spPr bwMode="auto">
          <a:xfrm>
            <a:off x="4419600" y="3352800"/>
            <a:ext cx="914400" cy="381000"/>
          </a:xfrm>
          <a:prstGeom prst="rect">
            <a:avLst/>
          </a:prstGeom>
          <a:solidFill>
            <a:srgbClr val="FFFFFF"/>
          </a:solidFill>
          <a:ln w="28575">
            <a:solidFill>
              <a:srgbClr val="000000"/>
            </a:solidFill>
            <a:miter lim="800000"/>
          </a:ln>
        </p:spPr>
        <p:txBody>
          <a:bodyPr wrap="none" anchor="ctr"/>
          <a:lstStyle/>
          <a:p>
            <a:pPr fontAlgn="auto">
              <a:spcBef>
                <a:spcPts val="0"/>
              </a:spcBef>
              <a:spcAft>
                <a:spcPts val="0"/>
              </a:spcAft>
              <a:defRPr/>
            </a:pPr>
            <a:r>
              <a:rPr lang="en-US" sz="2800" kern="0">
                <a:solidFill>
                  <a:srgbClr val="919191"/>
                </a:solidFill>
                <a:latin typeface="Calibri" panose="020F0502020204030204" charset="0"/>
                <a:ea typeface="MS PGothic" panose="020B0600070205080204" pitchFamily="34" charset="-128"/>
                <a:cs typeface="MS PGothic" panose="020B0600070205080204" pitchFamily="34" charset="-128"/>
              </a:rPr>
              <a:t>ID</a:t>
            </a:r>
          </a:p>
        </p:txBody>
      </p:sp>
      <p:sp>
        <p:nvSpPr>
          <p:cNvPr id="54" name="Rectangle 11"/>
          <p:cNvSpPr>
            <a:spLocks noChangeArrowheads="1"/>
          </p:cNvSpPr>
          <p:nvPr/>
        </p:nvSpPr>
        <p:spPr bwMode="auto">
          <a:xfrm>
            <a:off x="5410200" y="2743200"/>
            <a:ext cx="914400" cy="381000"/>
          </a:xfrm>
          <a:prstGeom prst="rect">
            <a:avLst/>
          </a:prstGeom>
          <a:solidFill>
            <a:srgbClr val="FFFFFF"/>
          </a:solidFill>
          <a:ln w="28575">
            <a:solidFill>
              <a:srgbClr val="000000"/>
            </a:solidFill>
            <a:miter lim="800000"/>
          </a:ln>
        </p:spPr>
        <p:txBody>
          <a:bodyPr wrap="none" anchor="ctr"/>
          <a:lstStyle/>
          <a:p>
            <a:pPr fontAlgn="auto">
              <a:spcBef>
                <a:spcPts val="0"/>
              </a:spcBef>
              <a:spcAft>
                <a:spcPts val="0"/>
              </a:spcAft>
              <a:defRPr/>
            </a:pPr>
            <a:r>
              <a:rPr lang="en-US" sz="2800" kern="0">
                <a:solidFill>
                  <a:srgbClr val="919191"/>
                </a:solidFill>
                <a:latin typeface="Calibri" panose="020F0502020204030204" charset="0"/>
                <a:ea typeface="MS PGothic" panose="020B0600070205080204" pitchFamily="34" charset="-128"/>
                <a:cs typeface="MS PGothic" panose="020B0600070205080204" pitchFamily="34" charset="-128"/>
              </a:rPr>
              <a:t>MEM</a:t>
            </a:r>
          </a:p>
        </p:txBody>
      </p:sp>
      <p:sp>
        <p:nvSpPr>
          <p:cNvPr id="55" name="Rectangle 12"/>
          <p:cNvSpPr>
            <a:spLocks noChangeArrowheads="1"/>
          </p:cNvSpPr>
          <p:nvPr/>
        </p:nvSpPr>
        <p:spPr bwMode="auto">
          <a:xfrm>
            <a:off x="5410200" y="3352800"/>
            <a:ext cx="914400" cy="381000"/>
          </a:xfrm>
          <a:prstGeom prst="rect">
            <a:avLst/>
          </a:prstGeom>
          <a:solidFill>
            <a:srgbClr val="FFFFFF"/>
          </a:solidFill>
          <a:ln w="28575">
            <a:solidFill>
              <a:srgbClr val="000000"/>
            </a:solidFill>
            <a:miter lim="800000"/>
          </a:ln>
        </p:spPr>
        <p:txBody>
          <a:bodyPr wrap="none" anchor="ctr"/>
          <a:lstStyle/>
          <a:p>
            <a:pPr fontAlgn="auto">
              <a:spcBef>
                <a:spcPts val="0"/>
              </a:spcBef>
              <a:spcAft>
                <a:spcPts val="0"/>
              </a:spcAft>
              <a:defRPr/>
            </a:pPr>
            <a:r>
              <a:rPr lang="en-US" sz="2800" kern="0">
                <a:solidFill>
                  <a:srgbClr val="919191"/>
                </a:solidFill>
                <a:latin typeface="Calibri" panose="020F0502020204030204" charset="0"/>
                <a:ea typeface="MS PGothic" panose="020B0600070205080204" pitchFamily="34" charset="-128"/>
                <a:cs typeface="MS PGothic" panose="020B0600070205080204" pitchFamily="34" charset="-128"/>
              </a:rPr>
              <a:t>EX</a:t>
            </a:r>
          </a:p>
        </p:txBody>
      </p:sp>
      <p:sp>
        <p:nvSpPr>
          <p:cNvPr id="56" name="Rectangle 13"/>
          <p:cNvSpPr>
            <a:spLocks noChangeArrowheads="1"/>
          </p:cNvSpPr>
          <p:nvPr/>
        </p:nvSpPr>
        <p:spPr bwMode="auto">
          <a:xfrm>
            <a:off x="7391400" y="3352800"/>
            <a:ext cx="914400" cy="381000"/>
          </a:xfrm>
          <a:prstGeom prst="rect">
            <a:avLst/>
          </a:prstGeom>
          <a:solidFill>
            <a:srgbClr val="FFFFFF"/>
          </a:solidFill>
          <a:ln w="28575">
            <a:solidFill>
              <a:srgbClr val="000000"/>
            </a:solidFill>
            <a:miter lim="800000"/>
          </a:ln>
        </p:spPr>
        <p:txBody>
          <a:bodyPr wrap="none" anchor="ctr"/>
          <a:lstStyle/>
          <a:p>
            <a:pPr fontAlgn="auto">
              <a:spcBef>
                <a:spcPts val="0"/>
              </a:spcBef>
              <a:spcAft>
                <a:spcPts val="0"/>
              </a:spcAft>
              <a:defRPr/>
            </a:pPr>
            <a:r>
              <a:rPr lang="en-US" sz="2800" kern="0">
                <a:solidFill>
                  <a:srgbClr val="919191"/>
                </a:solidFill>
                <a:latin typeface="Calibri" panose="020F0502020204030204" charset="0"/>
                <a:ea typeface="MS PGothic" panose="020B0600070205080204" pitchFamily="34" charset="-128"/>
                <a:cs typeface="MS PGothic" panose="020B0600070205080204" pitchFamily="34" charset="-128"/>
              </a:rPr>
              <a:t>WB</a:t>
            </a:r>
          </a:p>
        </p:txBody>
      </p:sp>
      <p:sp>
        <p:nvSpPr>
          <p:cNvPr id="57" name="Rectangle 14"/>
          <p:cNvSpPr>
            <a:spLocks noChangeArrowheads="1"/>
          </p:cNvSpPr>
          <p:nvPr/>
        </p:nvSpPr>
        <p:spPr bwMode="auto">
          <a:xfrm>
            <a:off x="304800" y="2667000"/>
            <a:ext cx="2286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p>
            <a:pPr fontAlgn="auto">
              <a:spcBef>
                <a:spcPts val="0"/>
              </a:spcBef>
              <a:spcAft>
                <a:spcPts val="0"/>
              </a:spcAft>
              <a:defRPr/>
            </a:pPr>
            <a:r>
              <a:rPr lang="en-US" kern="0" dirty="0" err="1">
                <a:solidFill>
                  <a:srgbClr val="000000"/>
                </a:solidFill>
                <a:latin typeface="Calibri" panose="020F0502020204030204" charset="0"/>
                <a:ea typeface="MS PGothic" panose="020B0600070205080204" pitchFamily="34" charset="-128"/>
                <a:cs typeface="MS PGothic" panose="020B0600070205080204" pitchFamily="34" charset="-128"/>
              </a:rPr>
              <a:t>addi</a:t>
            </a:r>
            <a:r>
              <a:rPr lang="en-US" kern="0" dirty="0">
                <a:solidFill>
                  <a:srgbClr val="000000"/>
                </a:solidFill>
                <a:latin typeface="Calibri" panose="020F0502020204030204" charset="0"/>
                <a:ea typeface="MS PGothic" panose="020B0600070205080204" pitchFamily="34" charset="-128"/>
                <a:cs typeface="MS PGothic" panose="020B0600070205080204" pitchFamily="34" charset="-128"/>
              </a:rPr>
              <a:t>	ra r- -		</a:t>
            </a:r>
          </a:p>
        </p:txBody>
      </p:sp>
      <p:sp>
        <p:nvSpPr>
          <p:cNvPr id="58" name="Rectangle 15"/>
          <p:cNvSpPr>
            <a:spLocks noChangeArrowheads="1"/>
          </p:cNvSpPr>
          <p:nvPr/>
        </p:nvSpPr>
        <p:spPr bwMode="auto">
          <a:xfrm>
            <a:off x="304800" y="3359150"/>
            <a:ext cx="31051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p>
            <a:pPr fontAlgn="auto">
              <a:spcBef>
                <a:spcPts val="0"/>
              </a:spcBef>
              <a:spcAft>
                <a:spcPts val="0"/>
              </a:spcAft>
              <a:defRPr/>
            </a:pPr>
            <a:r>
              <a:rPr lang="en-US" kern="0" dirty="0" err="1">
                <a:solidFill>
                  <a:srgbClr val="000000"/>
                </a:solidFill>
                <a:latin typeface="Calibri" panose="020F0502020204030204" charset="0"/>
                <a:ea typeface="MS PGothic" panose="020B0600070205080204" pitchFamily="34" charset="-128"/>
                <a:cs typeface="MS PGothic" panose="020B0600070205080204" pitchFamily="34" charset="-128"/>
              </a:rPr>
              <a:t>addi</a:t>
            </a:r>
            <a:r>
              <a:rPr lang="en-US" kern="0" dirty="0">
                <a:solidFill>
                  <a:srgbClr val="000000"/>
                </a:solidFill>
                <a:latin typeface="Calibri" panose="020F0502020204030204" charset="0"/>
                <a:ea typeface="MS PGothic" panose="020B0600070205080204" pitchFamily="34" charset="-128"/>
                <a:cs typeface="MS PGothic" panose="020B0600070205080204" pitchFamily="34" charset="-128"/>
              </a:rPr>
              <a:t>  </a:t>
            </a:r>
            <a:r>
              <a:rPr lang="en-US" kern="0" dirty="0" smtClean="0">
                <a:solidFill>
                  <a:srgbClr val="000000"/>
                </a:solidFill>
                <a:latin typeface="Calibri" panose="020F0502020204030204" charset="0"/>
                <a:ea typeface="MS PGothic" panose="020B0600070205080204" pitchFamily="34" charset="-128"/>
                <a:cs typeface="MS PGothic" panose="020B0600070205080204" pitchFamily="34" charset="-128"/>
              </a:rPr>
              <a:t>r- </a:t>
            </a:r>
            <a:r>
              <a:rPr lang="en-US" kern="0" dirty="0">
                <a:solidFill>
                  <a:srgbClr val="000000"/>
                </a:solidFill>
                <a:latin typeface="Calibri" panose="020F0502020204030204" charset="0"/>
                <a:ea typeface="MS PGothic" panose="020B0600070205080204" pitchFamily="34" charset="-128"/>
                <a:cs typeface="MS PGothic" panose="020B0600070205080204" pitchFamily="34" charset="-128"/>
              </a:rPr>
              <a:t>ra -	</a:t>
            </a:r>
          </a:p>
        </p:txBody>
      </p:sp>
      <p:sp>
        <p:nvSpPr>
          <p:cNvPr id="60" name="Rectangle 17"/>
          <p:cNvSpPr>
            <a:spLocks noChangeArrowheads="1"/>
          </p:cNvSpPr>
          <p:nvPr/>
        </p:nvSpPr>
        <p:spPr bwMode="auto">
          <a:xfrm>
            <a:off x="7391400" y="3962400"/>
            <a:ext cx="914400" cy="381000"/>
          </a:xfrm>
          <a:prstGeom prst="rect">
            <a:avLst/>
          </a:prstGeom>
          <a:solidFill>
            <a:srgbClr val="FFFFFF"/>
          </a:solidFill>
          <a:ln w="28575">
            <a:solidFill>
              <a:srgbClr val="000000"/>
            </a:solidFill>
            <a:miter lim="800000"/>
          </a:ln>
        </p:spPr>
        <p:txBody>
          <a:bodyPr wrap="none" anchor="ctr"/>
          <a:lstStyle/>
          <a:p>
            <a:pPr fontAlgn="auto">
              <a:spcBef>
                <a:spcPts val="0"/>
              </a:spcBef>
              <a:spcAft>
                <a:spcPts val="0"/>
              </a:spcAft>
              <a:defRPr/>
            </a:pPr>
            <a:r>
              <a:rPr lang="en-US" sz="2800" kern="0">
                <a:solidFill>
                  <a:srgbClr val="919191"/>
                </a:solidFill>
                <a:latin typeface="Calibri" panose="020F0502020204030204" charset="0"/>
                <a:ea typeface="MS PGothic" panose="020B0600070205080204" pitchFamily="34" charset="-128"/>
                <a:cs typeface="MS PGothic" panose="020B0600070205080204" pitchFamily="34" charset="-128"/>
              </a:rPr>
              <a:t>MEM</a:t>
            </a:r>
          </a:p>
        </p:txBody>
      </p:sp>
      <p:sp>
        <p:nvSpPr>
          <p:cNvPr id="61" name="Rectangle 18"/>
          <p:cNvSpPr>
            <a:spLocks noChangeArrowheads="1"/>
          </p:cNvSpPr>
          <p:nvPr/>
        </p:nvSpPr>
        <p:spPr bwMode="auto">
          <a:xfrm>
            <a:off x="4419600" y="3962400"/>
            <a:ext cx="914400" cy="381000"/>
          </a:xfrm>
          <a:prstGeom prst="rect">
            <a:avLst/>
          </a:prstGeom>
          <a:solidFill>
            <a:srgbClr val="FFFFFF"/>
          </a:solidFill>
          <a:ln w="28575">
            <a:solidFill>
              <a:srgbClr val="000000"/>
            </a:solidFill>
            <a:miter lim="800000"/>
          </a:ln>
        </p:spPr>
        <p:txBody>
          <a:bodyPr wrap="none" anchor="ctr"/>
          <a:lstStyle/>
          <a:p>
            <a:pPr fontAlgn="auto">
              <a:spcBef>
                <a:spcPts val="0"/>
              </a:spcBef>
              <a:spcAft>
                <a:spcPts val="0"/>
              </a:spcAft>
              <a:defRPr/>
            </a:pPr>
            <a:r>
              <a:rPr lang="en-US" sz="2800" kern="0">
                <a:solidFill>
                  <a:srgbClr val="919191"/>
                </a:solidFill>
                <a:latin typeface="Calibri" panose="020F0502020204030204" charset="0"/>
                <a:ea typeface="MS PGothic" panose="020B0600070205080204" pitchFamily="34" charset="-128"/>
                <a:cs typeface="MS PGothic" panose="020B0600070205080204" pitchFamily="34" charset="-128"/>
              </a:rPr>
              <a:t>IF</a:t>
            </a:r>
          </a:p>
        </p:txBody>
      </p:sp>
      <p:sp>
        <p:nvSpPr>
          <p:cNvPr id="62" name="Rectangle 19"/>
          <p:cNvSpPr>
            <a:spLocks noChangeArrowheads="1"/>
          </p:cNvSpPr>
          <p:nvPr/>
        </p:nvSpPr>
        <p:spPr bwMode="auto">
          <a:xfrm>
            <a:off x="5410200" y="3962400"/>
            <a:ext cx="914400" cy="381000"/>
          </a:xfrm>
          <a:prstGeom prst="rect">
            <a:avLst/>
          </a:prstGeom>
          <a:solidFill>
            <a:srgbClr val="FFFFFF"/>
          </a:solidFill>
          <a:ln w="28575">
            <a:solidFill>
              <a:srgbClr val="000000"/>
            </a:solidFill>
            <a:miter lim="800000"/>
          </a:ln>
        </p:spPr>
        <p:txBody>
          <a:bodyPr wrap="none" anchor="ctr"/>
          <a:lstStyle/>
          <a:p>
            <a:pPr fontAlgn="auto">
              <a:spcBef>
                <a:spcPts val="0"/>
              </a:spcBef>
              <a:spcAft>
                <a:spcPts val="0"/>
              </a:spcAft>
              <a:defRPr/>
            </a:pPr>
            <a:r>
              <a:rPr lang="en-US" sz="2800" kern="0">
                <a:solidFill>
                  <a:srgbClr val="919191"/>
                </a:solidFill>
                <a:latin typeface="Calibri" panose="020F0502020204030204" charset="0"/>
                <a:ea typeface="MS PGothic" panose="020B0600070205080204" pitchFamily="34" charset="-128"/>
                <a:cs typeface="MS PGothic" panose="020B0600070205080204" pitchFamily="34" charset="-128"/>
              </a:rPr>
              <a:t>ID</a:t>
            </a:r>
          </a:p>
        </p:txBody>
      </p:sp>
      <p:sp>
        <p:nvSpPr>
          <p:cNvPr id="63" name="Rectangle 20"/>
          <p:cNvSpPr>
            <a:spLocks noChangeArrowheads="1"/>
          </p:cNvSpPr>
          <p:nvPr/>
        </p:nvSpPr>
        <p:spPr bwMode="auto">
          <a:xfrm>
            <a:off x="6400800" y="3962400"/>
            <a:ext cx="914400" cy="381000"/>
          </a:xfrm>
          <a:prstGeom prst="rect">
            <a:avLst/>
          </a:prstGeom>
          <a:solidFill>
            <a:srgbClr val="FFFFFF"/>
          </a:solidFill>
          <a:ln w="28575">
            <a:solidFill>
              <a:srgbClr val="000000"/>
            </a:solidFill>
            <a:miter lim="800000"/>
          </a:ln>
        </p:spPr>
        <p:txBody>
          <a:bodyPr wrap="none" anchor="ctr"/>
          <a:lstStyle/>
          <a:p>
            <a:pPr fontAlgn="auto">
              <a:spcBef>
                <a:spcPts val="0"/>
              </a:spcBef>
              <a:spcAft>
                <a:spcPts val="0"/>
              </a:spcAft>
              <a:defRPr/>
            </a:pPr>
            <a:r>
              <a:rPr lang="en-US" sz="2800" kern="0">
                <a:solidFill>
                  <a:srgbClr val="919191"/>
                </a:solidFill>
                <a:latin typeface="Calibri" panose="020F0502020204030204" charset="0"/>
                <a:ea typeface="MS PGothic" panose="020B0600070205080204" pitchFamily="34" charset="-128"/>
                <a:cs typeface="MS PGothic" panose="020B0600070205080204" pitchFamily="34" charset="-128"/>
              </a:rPr>
              <a:t>EX</a:t>
            </a:r>
          </a:p>
        </p:txBody>
      </p:sp>
      <p:sp>
        <p:nvSpPr>
          <p:cNvPr id="64" name="Rectangle 21"/>
          <p:cNvSpPr>
            <a:spLocks noChangeArrowheads="1"/>
          </p:cNvSpPr>
          <p:nvPr/>
        </p:nvSpPr>
        <p:spPr bwMode="auto">
          <a:xfrm>
            <a:off x="5410200" y="4572000"/>
            <a:ext cx="914400" cy="381000"/>
          </a:xfrm>
          <a:prstGeom prst="rect">
            <a:avLst/>
          </a:prstGeom>
          <a:solidFill>
            <a:srgbClr val="FFFFFF"/>
          </a:solidFill>
          <a:ln w="28575">
            <a:solidFill>
              <a:srgbClr val="000000"/>
            </a:solidFill>
            <a:miter lim="800000"/>
          </a:ln>
        </p:spPr>
        <p:txBody>
          <a:bodyPr wrap="none" anchor="ctr"/>
          <a:lstStyle/>
          <a:p>
            <a:pPr fontAlgn="auto">
              <a:spcBef>
                <a:spcPts val="0"/>
              </a:spcBef>
              <a:spcAft>
                <a:spcPts val="0"/>
              </a:spcAft>
              <a:defRPr/>
            </a:pPr>
            <a:r>
              <a:rPr lang="en-US" sz="2800" kern="0">
                <a:solidFill>
                  <a:srgbClr val="919191"/>
                </a:solidFill>
                <a:latin typeface="Calibri" panose="020F0502020204030204" charset="0"/>
                <a:ea typeface="MS PGothic" panose="020B0600070205080204" pitchFamily="34" charset="-128"/>
                <a:cs typeface="MS PGothic" panose="020B0600070205080204" pitchFamily="34" charset="-128"/>
              </a:rPr>
              <a:t>IF</a:t>
            </a:r>
          </a:p>
        </p:txBody>
      </p:sp>
      <p:sp>
        <p:nvSpPr>
          <p:cNvPr id="65" name="Rectangle 22"/>
          <p:cNvSpPr>
            <a:spLocks noChangeArrowheads="1"/>
          </p:cNvSpPr>
          <p:nvPr/>
        </p:nvSpPr>
        <p:spPr bwMode="auto">
          <a:xfrm>
            <a:off x="6400800" y="4572000"/>
            <a:ext cx="914400" cy="381000"/>
          </a:xfrm>
          <a:prstGeom prst="rect">
            <a:avLst/>
          </a:prstGeom>
          <a:solidFill>
            <a:srgbClr val="FFFFFF"/>
          </a:solidFill>
          <a:ln w="28575">
            <a:solidFill>
              <a:srgbClr val="000000"/>
            </a:solidFill>
            <a:miter lim="800000"/>
          </a:ln>
        </p:spPr>
        <p:txBody>
          <a:bodyPr wrap="none" anchor="ctr"/>
          <a:lstStyle/>
          <a:p>
            <a:pPr fontAlgn="auto">
              <a:spcBef>
                <a:spcPts val="0"/>
              </a:spcBef>
              <a:spcAft>
                <a:spcPts val="0"/>
              </a:spcAft>
              <a:defRPr/>
            </a:pPr>
            <a:r>
              <a:rPr lang="en-US" sz="2800" kern="0">
                <a:solidFill>
                  <a:srgbClr val="919191"/>
                </a:solidFill>
                <a:latin typeface="Calibri" panose="020F0502020204030204" charset="0"/>
                <a:ea typeface="MS PGothic" panose="020B0600070205080204" pitchFamily="34" charset="-128"/>
                <a:cs typeface="MS PGothic" panose="020B0600070205080204" pitchFamily="34" charset="-128"/>
              </a:rPr>
              <a:t>ID</a:t>
            </a:r>
          </a:p>
        </p:txBody>
      </p:sp>
      <p:sp>
        <p:nvSpPr>
          <p:cNvPr id="66" name="Rectangle 23"/>
          <p:cNvSpPr>
            <a:spLocks noChangeArrowheads="1"/>
          </p:cNvSpPr>
          <p:nvPr/>
        </p:nvSpPr>
        <p:spPr bwMode="auto">
          <a:xfrm>
            <a:off x="7391400" y="4572000"/>
            <a:ext cx="914400" cy="381000"/>
          </a:xfrm>
          <a:prstGeom prst="rect">
            <a:avLst/>
          </a:prstGeom>
          <a:solidFill>
            <a:srgbClr val="FFFFFF"/>
          </a:solidFill>
          <a:ln w="28575">
            <a:solidFill>
              <a:srgbClr val="000000"/>
            </a:solidFill>
            <a:miter lim="800000"/>
          </a:ln>
        </p:spPr>
        <p:txBody>
          <a:bodyPr wrap="none" anchor="ctr"/>
          <a:lstStyle/>
          <a:p>
            <a:pPr fontAlgn="auto">
              <a:spcBef>
                <a:spcPts val="0"/>
              </a:spcBef>
              <a:spcAft>
                <a:spcPts val="0"/>
              </a:spcAft>
              <a:defRPr/>
            </a:pPr>
            <a:r>
              <a:rPr lang="en-US" sz="2800" kern="0">
                <a:solidFill>
                  <a:srgbClr val="919191"/>
                </a:solidFill>
                <a:latin typeface="Calibri" panose="020F0502020204030204" charset="0"/>
                <a:ea typeface="MS PGothic" panose="020B0600070205080204" pitchFamily="34" charset="-128"/>
                <a:cs typeface="MS PGothic" panose="020B0600070205080204" pitchFamily="34" charset="-128"/>
              </a:rPr>
              <a:t>EX</a:t>
            </a:r>
          </a:p>
        </p:txBody>
      </p:sp>
      <p:sp>
        <p:nvSpPr>
          <p:cNvPr id="67" name="Rectangle 24"/>
          <p:cNvSpPr>
            <a:spLocks noChangeArrowheads="1"/>
          </p:cNvSpPr>
          <p:nvPr/>
        </p:nvSpPr>
        <p:spPr bwMode="auto">
          <a:xfrm>
            <a:off x="6400800" y="5181600"/>
            <a:ext cx="914400" cy="381000"/>
          </a:xfrm>
          <a:prstGeom prst="rect">
            <a:avLst/>
          </a:prstGeom>
          <a:solidFill>
            <a:srgbClr val="FFFFFF"/>
          </a:solidFill>
          <a:ln w="28575">
            <a:solidFill>
              <a:srgbClr val="000000"/>
            </a:solidFill>
            <a:miter lim="800000"/>
          </a:ln>
        </p:spPr>
        <p:txBody>
          <a:bodyPr wrap="none" anchor="ctr"/>
          <a:lstStyle/>
          <a:p>
            <a:pPr fontAlgn="auto">
              <a:spcBef>
                <a:spcPts val="0"/>
              </a:spcBef>
              <a:spcAft>
                <a:spcPts val="0"/>
              </a:spcAft>
              <a:defRPr/>
            </a:pPr>
            <a:r>
              <a:rPr lang="en-US" sz="2800" kern="0">
                <a:solidFill>
                  <a:srgbClr val="919191"/>
                </a:solidFill>
                <a:latin typeface="Calibri" panose="020F0502020204030204" charset="0"/>
                <a:ea typeface="MS PGothic" panose="020B0600070205080204" pitchFamily="34" charset="-128"/>
                <a:cs typeface="MS PGothic" panose="020B0600070205080204" pitchFamily="34" charset="-128"/>
              </a:rPr>
              <a:t>IF</a:t>
            </a:r>
          </a:p>
        </p:txBody>
      </p:sp>
      <p:sp>
        <p:nvSpPr>
          <p:cNvPr id="68" name="Rectangle 25"/>
          <p:cNvSpPr>
            <a:spLocks noChangeArrowheads="1"/>
          </p:cNvSpPr>
          <p:nvPr/>
        </p:nvSpPr>
        <p:spPr bwMode="auto">
          <a:xfrm>
            <a:off x="7391400" y="5181600"/>
            <a:ext cx="914400" cy="381000"/>
          </a:xfrm>
          <a:prstGeom prst="rect">
            <a:avLst/>
          </a:prstGeom>
          <a:solidFill>
            <a:srgbClr val="FFFFFF"/>
          </a:solidFill>
          <a:ln w="28575">
            <a:solidFill>
              <a:srgbClr val="000000"/>
            </a:solidFill>
            <a:miter lim="800000"/>
          </a:ln>
        </p:spPr>
        <p:txBody>
          <a:bodyPr wrap="none" anchor="ctr"/>
          <a:lstStyle/>
          <a:p>
            <a:pPr fontAlgn="auto">
              <a:spcBef>
                <a:spcPts val="0"/>
              </a:spcBef>
              <a:spcAft>
                <a:spcPts val="0"/>
              </a:spcAft>
              <a:defRPr/>
            </a:pPr>
            <a:r>
              <a:rPr lang="en-US" sz="2800" kern="0">
                <a:solidFill>
                  <a:srgbClr val="919191"/>
                </a:solidFill>
                <a:latin typeface="Calibri" panose="020F0502020204030204" charset="0"/>
                <a:ea typeface="MS PGothic" panose="020B0600070205080204" pitchFamily="34" charset="-128"/>
                <a:cs typeface="MS PGothic" panose="020B0600070205080204" pitchFamily="34" charset="-128"/>
              </a:rPr>
              <a:t>ID</a:t>
            </a:r>
          </a:p>
        </p:txBody>
      </p:sp>
      <p:sp>
        <p:nvSpPr>
          <p:cNvPr id="69" name="Rectangle 26"/>
          <p:cNvSpPr>
            <a:spLocks noChangeArrowheads="1"/>
          </p:cNvSpPr>
          <p:nvPr/>
        </p:nvSpPr>
        <p:spPr bwMode="auto">
          <a:xfrm>
            <a:off x="7391400" y="5791200"/>
            <a:ext cx="914400" cy="381000"/>
          </a:xfrm>
          <a:prstGeom prst="rect">
            <a:avLst/>
          </a:prstGeom>
          <a:solidFill>
            <a:srgbClr val="FFFFFF"/>
          </a:solidFill>
          <a:ln w="28575">
            <a:solidFill>
              <a:srgbClr val="000000"/>
            </a:solidFill>
            <a:miter lim="800000"/>
          </a:ln>
        </p:spPr>
        <p:txBody>
          <a:bodyPr wrap="none" anchor="ctr"/>
          <a:lstStyle/>
          <a:p>
            <a:pPr fontAlgn="auto">
              <a:spcBef>
                <a:spcPts val="0"/>
              </a:spcBef>
              <a:spcAft>
                <a:spcPts val="0"/>
              </a:spcAft>
              <a:defRPr/>
            </a:pPr>
            <a:r>
              <a:rPr lang="en-US" sz="2800" kern="0">
                <a:solidFill>
                  <a:srgbClr val="919191"/>
                </a:solidFill>
                <a:latin typeface="Calibri" panose="020F0502020204030204" charset="0"/>
                <a:ea typeface="MS PGothic" panose="020B0600070205080204" pitchFamily="34" charset="-128"/>
                <a:cs typeface="MS PGothic" panose="020B0600070205080204" pitchFamily="34" charset="-128"/>
              </a:rPr>
              <a:t>IF</a:t>
            </a:r>
          </a:p>
        </p:txBody>
      </p:sp>
      <p:sp>
        <p:nvSpPr>
          <p:cNvPr id="5148" name="AutoShape 27"/>
          <p:cNvSpPr>
            <a:spLocks noChangeArrowheads="1"/>
          </p:cNvSpPr>
          <p:nvPr/>
        </p:nvSpPr>
        <p:spPr bwMode="auto">
          <a:xfrm>
            <a:off x="4267200" y="3352800"/>
            <a:ext cx="457200" cy="381000"/>
          </a:xfrm>
          <a:prstGeom prst="irregularSeal1">
            <a:avLst/>
          </a:prstGeom>
          <a:solidFill>
            <a:srgbClr val="FC0128"/>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zh-CN" altLang="zh-CN">
              <a:solidFill>
                <a:srgbClr val="000000"/>
              </a:solidFill>
              <a:latin typeface="Calibri" panose="020F0502020204030204" charset="0"/>
            </a:endParaRPr>
          </a:p>
        </p:txBody>
      </p:sp>
      <p:sp>
        <p:nvSpPr>
          <p:cNvPr id="71" name="Freeform 28"/>
          <p:cNvSpPr/>
          <p:nvPr/>
        </p:nvSpPr>
        <p:spPr bwMode="auto">
          <a:xfrm>
            <a:off x="3732213" y="2941638"/>
            <a:ext cx="4592637" cy="612775"/>
          </a:xfrm>
          <a:custGeom>
            <a:avLst/>
            <a:gdLst>
              <a:gd name="T0" fmla="*/ 2147483647 w 2893"/>
              <a:gd name="T1" fmla="*/ 0 h 386"/>
              <a:gd name="T2" fmla="*/ 2147483647 w 2893"/>
              <a:gd name="T3" fmla="*/ 2147483647 h 386"/>
              <a:gd name="T4" fmla="*/ 2147483647 w 2893"/>
              <a:gd name="T5" fmla="*/ 2147483647 h 386"/>
              <a:gd name="T6" fmla="*/ 2147483647 w 2893"/>
              <a:gd name="T7" fmla="*/ 2147483647 h 386"/>
              <a:gd name="T8" fmla="*/ 0 60000 65536"/>
              <a:gd name="T9" fmla="*/ 0 60000 65536"/>
              <a:gd name="T10" fmla="*/ 0 60000 65536"/>
              <a:gd name="T11" fmla="*/ 0 60000 65536"/>
              <a:gd name="T12" fmla="*/ 0 w 2893"/>
              <a:gd name="T13" fmla="*/ 0 h 386"/>
              <a:gd name="T14" fmla="*/ 2893 w 2893"/>
              <a:gd name="T15" fmla="*/ 386 h 386"/>
            </a:gdLst>
            <a:ahLst/>
            <a:cxnLst>
              <a:cxn ang="T8">
                <a:pos x="T0" y="T1"/>
              </a:cxn>
              <a:cxn ang="T9">
                <a:pos x="T2" y="T3"/>
              </a:cxn>
              <a:cxn ang="T10">
                <a:pos x="T4" y="T5"/>
              </a:cxn>
              <a:cxn ang="T11">
                <a:pos x="T6" y="T7"/>
              </a:cxn>
            </a:cxnLst>
            <a:rect l="T12" t="T13" r="T14" b="T15"/>
            <a:pathLst>
              <a:path w="2893" h="386">
                <a:moveTo>
                  <a:pt x="2192" y="0"/>
                </a:moveTo>
                <a:cubicBezTo>
                  <a:pt x="2261" y="24"/>
                  <a:pt x="2893" y="127"/>
                  <a:pt x="2587" y="158"/>
                </a:cubicBezTo>
                <a:cubicBezTo>
                  <a:pt x="2281" y="189"/>
                  <a:pt x="702" y="149"/>
                  <a:pt x="351" y="187"/>
                </a:cubicBezTo>
                <a:cubicBezTo>
                  <a:pt x="0" y="225"/>
                  <a:pt x="455" y="345"/>
                  <a:pt x="482" y="386"/>
                </a:cubicBezTo>
              </a:path>
            </a:pathLst>
          </a:custGeom>
          <a:noFill/>
          <a:ln w="38100">
            <a:solidFill>
              <a:srgbClr val="063DE8"/>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fontAlgn="auto">
              <a:spcBef>
                <a:spcPts val="0"/>
              </a:spcBef>
              <a:spcAft>
                <a:spcPts val="0"/>
              </a:spcAft>
              <a:defRPr/>
            </a:pPr>
            <a:endParaRPr lang="en-US" kern="0">
              <a:solidFill>
                <a:sysClr val="windowText" lastClr="000000"/>
              </a:solidFill>
              <a:ea typeface="MS PGothic" panose="020B0600070205080204" pitchFamily="34" charset="-128"/>
              <a:cs typeface="MS PGothic" panose="020B0600070205080204" pitchFamily="34" charset="-128"/>
            </a:endParaRPr>
          </a:p>
        </p:txBody>
      </p:sp>
      <p:sp>
        <p:nvSpPr>
          <p:cNvPr id="72" name="Rectangle 29"/>
          <p:cNvSpPr>
            <a:spLocks noChangeArrowheads="1"/>
          </p:cNvSpPr>
          <p:nvPr/>
        </p:nvSpPr>
        <p:spPr bwMode="auto">
          <a:xfrm>
            <a:off x="304800" y="3968750"/>
            <a:ext cx="3048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p>
            <a:pPr fontAlgn="auto">
              <a:spcBef>
                <a:spcPts val="0"/>
              </a:spcBef>
              <a:spcAft>
                <a:spcPts val="0"/>
              </a:spcAft>
              <a:defRPr/>
            </a:pPr>
            <a:r>
              <a:rPr lang="en-US" kern="0" dirty="0" err="1">
                <a:solidFill>
                  <a:srgbClr val="000000"/>
                </a:solidFill>
                <a:latin typeface="Calibri" panose="020F0502020204030204" charset="0"/>
                <a:ea typeface="MS PGothic" panose="020B0600070205080204" pitchFamily="34" charset="-128"/>
                <a:cs typeface="MS PGothic" panose="020B0600070205080204" pitchFamily="34" charset="-128"/>
              </a:rPr>
              <a:t>addi</a:t>
            </a:r>
            <a:r>
              <a:rPr lang="en-US" kern="0" dirty="0">
                <a:solidFill>
                  <a:srgbClr val="000000"/>
                </a:solidFill>
                <a:latin typeface="Calibri" panose="020F0502020204030204" charset="0"/>
                <a:ea typeface="MS PGothic" panose="020B0600070205080204" pitchFamily="34" charset="-128"/>
                <a:cs typeface="MS PGothic" panose="020B0600070205080204" pitchFamily="34" charset="-128"/>
              </a:rPr>
              <a:t>  </a:t>
            </a:r>
            <a:r>
              <a:rPr lang="en-US" kern="0" dirty="0" smtClean="0">
                <a:solidFill>
                  <a:srgbClr val="000000"/>
                </a:solidFill>
                <a:latin typeface="Calibri" panose="020F0502020204030204" charset="0"/>
                <a:ea typeface="MS PGothic" panose="020B0600070205080204" pitchFamily="34" charset="-128"/>
                <a:cs typeface="MS PGothic" panose="020B0600070205080204" pitchFamily="34" charset="-128"/>
              </a:rPr>
              <a:t>r- </a:t>
            </a:r>
            <a:r>
              <a:rPr lang="en-US" kern="0" dirty="0">
                <a:solidFill>
                  <a:srgbClr val="000000"/>
                </a:solidFill>
                <a:latin typeface="Calibri" panose="020F0502020204030204" charset="0"/>
                <a:ea typeface="MS PGothic" panose="020B0600070205080204" pitchFamily="34" charset="-128"/>
                <a:cs typeface="MS PGothic" panose="020B0600070205080204" pitchFamily="34" charset="-128"/>
              </a:rPr>
              <a:t>ra -	</a:t>
            </a:r>
          </a:p>
        </p:txBody>
      </p:sp>
      <p:sp>
        <p:nvSpPr>
          <p:cNvPr id="73" name="Rectangle 30"/>
          <p:cNvSpPr>
            <a:spLocks noChangeArrowheads="1"/>
          </p:cNvSpPr>
          <p:nvPr/>
        </p:nvSpPr>
        <p:spPr bwMode="auto">
          <a:xfrm>
            <a:off x="304799" y="4578350"/>
            <a:ext cx="2886269"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p>
            <a:pPr fontAlgn="auto">
              <a:spcBef>
                <a:spcPts val="0"/>
              </a:spcBef>
              <a:spcAft>
                <a:spcPts val="0"/>
              </a:spcAft>
              <a:defRPr/>
            </a:pPr>
            <a:r>
              <a:rPr lang="en-US" kern="0" dirty="0" err="1">
                <a:solidFill>
                  <a:srgbClr val="000000"/>
                </a:solidFill>
                <a:latin typeface="Calibri" panose="020F0502020204030204" charset="0"/>
                <a:ea typeface="MS PGothic" panose="020B0600070205080204" pitchFamily="34" charset="-128"/>
                <a:cs typeface="MS PGothic" panose="020B0600070205080204" pitchFamily="34" charset="-128"/>
              </a:rPr>
              <a:t>addi</a:t>
            </a:r>
            <a:r>
              <a:rPr lang="en-US" kern="0" dirty="0">
                <a:solidFill>
                  <a:srgbClr val="000000"/>
                </a:solidFill>
                <a:latin typeface="Calibri" panose="020F0502020204030204" charset="0"/>
                <a:ea typeface="MS PGothic" panose="020B0600070205080204" pitchFamily="34" charset="-128"/>
                <a:cs typeface="MS PGothic" panose="020B0600070205080204" pitchFamily="34" charset="-128"/>
              </a:rPr>
              <a:t>  </a:t>
            </a:r>
            <a:r>
              <a:rPr lang="en-US" kern="0" dirty="0" smtClean="0">
                <a:solidFill>
                  <a:srgbClr val="000000"/>
                </a:solidFill>
                <a:latin typeface="Calibri" panose="020F0502020204030204" charset="0"/>
                <a:ea typeface="MS PGothic" panose="020B0600070205080204" pitchFamily="34" charset="-128"/>
                <a:cs typeface="MS PGothic" panose="020B0600070205080204" pitchFamily="34" charset="-128"/>
              </a:rPr>
              <a:t>r- </a:t>
            </a:r>
            <a:r>
              <a:rPr lang="en-US" kern="0" dirty="0" err="1">
                <a:solidFill>
                  <a:srgbClr val="000000"/>
                </a:solidFill>
                <a:latin typeface="Calibri" panose="020F0502020204030204" charset="0"/>
                <a:ea typeface="MS PGothic" panose="020B0600070205080204" pitchFamily="34" charset="-128"/>
                <a:cs typeface="MS PGothic" panose="020B0600070205080204" pitchFamily="34" charset="-128"/>
              </a:rPr>
              <a:t>ra</a:t>
            </a:r>
            <a:r>
              <a:rPr lang="en-US" kern="0" dirty="0">
                <a:solidFill>
                  <a:srgbClr val="000000"/>
                </a:solidFill>
                <a:latin typeface="Calibri" panose="020F0502020204030204" charset="0"/>
                <a:ea typeface="MS PGothic" panose="020B0600070205080204" pitchFamily="34" charset="-128"/>
                <a:cs typeface="MS PGothic" panose="020B0600070205080204" pitchFamily="34" charset="-128"/>
              </a:rPr>
              <a:t> -	</a:t>
            </a:r>
          </a:p>
        </p:txBody>
      </p:sp>
      <p:sp>
        <p:nvSpPr>
          <p:cNvPr id="74" name="Rectangle 31"/>
          <p:cNvSpPr>
            <a:spLocks noChangeArrowheads="1"/>
          </p:cNvSpPr>
          <p:nvPr/>
        </p:nvSpPr>
        <p:spPr bwMode="auto">
          <a:xfrm>
            <a:off x="304800" y="5187950"/>
            <a:ext cx="3048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p>
            <a:pPr fontAlgn="auto">
              <a:spcBef>
                <a:spcPts val="0"/>
              </a:spcBef>
              <a:spcAft>
                <a:spcPts val="0"/>
              </a:spcAft>
              <a:defRPr/>
            </a:pPr>
            <a:r>
              <a:rPr lang="en-US" kern="0" dirty="0" err="1">
                <a:solidFill>
                  <a:srgbClr val="000000"/>
                </a:solidFill>
                <a:latin typeface="Calibri" panose="020F0502020204030204" charset="0"/>
                <a:ea typeface="MS PGothic" panose="020B0600070205080204" pitchFamily="34" charset="-128"/>
                <a:cs typeface="MS PGothic" panose="020B0600070205080204" pitchFamily="34" charset="-128"/>
              </a:rPr>
              <a:t>addi</a:t>
            </a:r>
            <a:r>
              <a:rPr lang="en-US" kern="0" dirty="0">
                <a:solidFill>
                  <a:srgbClr val="000000"/>
                </a:solidFill>
                <a:latin typeface="Calibri" panose="020F0502020204030204" charset="0"/>
                <a:ea typeface="MS PGothic" panose="020B0600070205080204" pitchFamily="34" charset="-128"/>
                <a:cs typeface="MS PGothic" panose="020B0600070205080204" pitchFamily="34" charset="-128"/>
              </a:rPr>
              <a:t>  </a:t>
            </a:r>
            <a:r>
              <a:rPr lang="en-US" kern="0" dirty="0" smtClean="0">
                <a:solidFill>
                  <a:srgbClr val="000000"/>
                </a:solidFill>
                <a:latin typeface="Calibri" panose="020F0502020204030204" charset="0"/>
                <a:ea typeface="MS PGothic" panose="020B0600070205080204" pitchFamily="34" charset="-128"/>
                <a:cs typeface="MS PGothic" panose="020B0600070205080204" pitchFamily="34" charset="-128"/>
              </a:rPr>
              <a:t>r- </a:t>
            </a:r>
            <a:r>
              <a:rPr lang="en-US" kern="0" dirty="0" err="1">
                <a:solidFill>
                  <a:srgbClr val="000000"/>
                </a:solidFill>
                <a:latin typeface="Calibri" panose="020F0502020204030204" charset="0"/>
                <a:ea typeface="MS PGothic" panose="020B0600070205080204" pitchFamily="34" charset="-128"/>
                <a:cs typeface="MS PGothic" panose="020B0600070205080204" pitchFamily="34" charset="-128"/>
              </a:rPr>
              <a:t>ra</a:t>
            </a:r>
            <a:r>
              <a:rPr lang="en-US" kern="0" dirty="0">
                <a:solidFill>
                  <a:srgbClr val="000000"/>
                </a:solidFill>
                <a:latin typeface="Calibri" panose="020F0502020204030204" charset="0"/>
                <a:ea typeface="MS PGothic" panose="020B0600070205080204" pitchFamily="34" charset="-128"/>
                <a:cs typeface="MS PGothic" panose="020B0600070205080204" pitchFamily="34" charset="-128"/>
              </a:rPr>
              <a:t> -	</a:t>
            </a:r>
          </a:p>
        </p:txBody>
      </p:sp>
      <p:sp>
        <p:nvSpPr>
          <p:cNvPr id="75" name="Rectangle 32"/>
          <p:cNvSpPr>
            <a:spLocks noChangeArrowheads="1"/>
          </p:cNvSpPr>
          <p:nvPr/>
        </p:nvSpPr>
        <p:spPr bwMode="auto">
          <a:xfrm>
            <a:off x="304799" y="5797550"/>
            <a:ext cx="342741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p>
            <a:pPr fontAlgn="auto">
              <a:spcBef>
                <a:spcPts val="0"/>
              </a:spcBef>
              <a:spcAft>
                <a:spcPts val="0"/>
              </a:spcAft>
              <a:defRPr/>
            </a:pPr>
            <a:r>
              <a:rPr lang="en-US" kern="0" dirty="0" err="1">
                <a:solidFill>
                  <a:srgbClr val="000000"/>
                </a:solidFill>
                <a:latin typeface="Calibri" panose="020F0502020204030204" charset="0"/>
                <a:ea typeface="MS PGothic" panose="020B0600070205080204" pitchFamily="34" charset="-128"/>
                <a:cs typeface="MS PGothic" panose="020B0600070205080204" pitchFamily="34" charset="-128"/>
              </a:rPr>
              <a:t>addi</a:t>
            </a:r>
            <a:r>
              <a:rPr lang="en-US" kern="0" dirty="0">
                <a:solidFill>
                  <a:srgbClr val="000000"/>
                </a:solidFill>
                <a:latin typeface="Calibri" panose="020F0502020204030204" charset="0"/>
                <a:ea typeface="MS PGothic" panose="020B0600070205080204" pitchFamily="34" charset="-128"/>
                <a:cs typeface="MS PGothic" panose="020B0600070205080204" pitchFamily="34" charset="-128"/>
              </a:rPr>
              <a:t>  </a:t>
            </a:r>
            <a:r>
              <a:rPr lang="en-US" kern="0" dirty="0" smtClean="0">
                <a:solidFill>
                  <a:srgbClr val="000000"/>
                </a:solidFill>
                <a:latin typeface="Calibri" panose="020F0502020204030204" charset="0"/>
                <a:ea typeface="MS PGothic" panose="020B0600070205080204" pitchFamily="34" charset="-128"/>
                <a:cs typeface="MS PGothic" panose="020B0600070205080204" pitchFamily="34" charset="-128"/>
              </a:rPr>
              <a:t>r- </a:t>
            </a:r>
            <a:r>
              <a:rPr lang="en-US" kern="0" dirty="0" err="1">
                <a:solidFill>
                  <a:srgbClr val="000000"/>
                </a:solidFill>
                <a:latin typeface="Calibri" panose="020F0502020204030204" charset="0"/>
                <a:ea typeface="MS PGothic" panose="020B0600070205080204" pitchFamily="34" charset="-128"/>
                <a:cs typeface="MS PGothic" panose="020B0600070205080204" pitchFamily="34" charset="-128"/>
              </a:rPr>
              <a:t>ra</a:t>
            </a:r>
            <a:r>
              <a:rPr lang="en-US" kern="0" dirty="0">
                <a:solidFill>
                  <a:srgbClr val="000000"/>
                </a:solidFill>
                <a:latin typeface="Calibri" panose="020F0502020204030204" charset="0"/>
                <a:ea typeface="MS PGothic" panose="020B0600070205080204" pitchFamily="34" charset="-128"/>
                <a:cs typeface="MS PGothic" panose="020B0600070205080204" pitchFamily="34" charset="-128"/>
              </a:rPr>
              <a:t> </a:t>
            </a:r>
            <a:r>
              <a:rPr lang="en-US" kern="0" dirty="0" smtClean="0">
                <a:solidFill>
                  <a:srgbClr val="000000"/>
                </a:solidFill>
                <a:latin typeface="Calibri" panose="020F0502020204030204" charset="0"/>
                <a:ea typeface="MS PGothic" panose="020B0600070205080204" pitchFamily="34" charset="-128"/>
                <a:cs typeface="MS PGothic" panose="020B0600070205080204" pitchFamily="34" charset="-128"/>
              </a:rPr>
              <a:t>-</a:t>
            </a:r>
            <a:endParaRPr lang="en-US" kern="0" dirty="0">
              <a:solidFill>
                <a:srgbClr val="000000"/>
              </a:solidFill>
              <a:latin typeface="Calibri" panose="020F0502020204030204" charset="0"/>
              <a:ea typeface="MS PGothic" panose="020B0600070205080204" pitchFamily="34" charset="-128"/>
              <a:cs typeface="MS PGothic" panose="020B0600070205080204" pitchFamily="34" charset="-128"/>
            </a:endParaRPr>
          </a:p>
        </p:txBody>
      </p:sp>
      <p:sp>
        <p:nvSpPr>
          <p:cNvPr id="76" name="Line 33"/>
          <p:cNvSpPr>
            <a:spLocks noChangeShapeType="1"/>
          </p:cNvSpPr>
          <p:nvPr/>
        </p:nvSpPr>
        <p:spPr bwMode="auto">
          <a:xfrm>
            <a:off x="1447800" y="2971800"/>
            <a:ext cx="361950" cy="550288"/>
          </a:xfrm>
          <a:prstGeom prst="line">
            <a:avLst/>
          </a:prstGeom>
          <a:noFill/>
          <a:ln w="38100">
            <a:solidFill>
              <a:srgbClr val="063DE8"/>
            </a:solidFill>
            <a:round/>
            <a:tailEnd type="triangle" w="med" len="me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en-US" kern="0">
              <a:solidFill>
                <a:sysClr val="windowText" lastClr="000000"/>
              </a:solidFill>
              <a:ea typeface="MS PGothic" panose="020B0600070205080204" pitchFamily="34" charset="-128"/>
              <a:cs typeface="MS PGothic" panose="020B0600070205080204" pitchFamily="34" charset="-128"/>
            </a:endParaRPr>
          </a:p>
        </p:txBody>
      </p:sp>
      <p:grpSp>
        <p:nvGrpSpPr>
          <p:cNvPr id="77" name="Group 34"/>
          <p:cNvGrpSpPr/>
          <p:nvPr/>
        </p:nvGrpSpPr>
        <p:grpSpPr bwMode="auto">
          <a:xfrm>
            <a:off x="1447800" y="2943225"/>
            <a:ext cx="6477000" cy="2009775"/>
            <a:chOff x="912" y="1854"/>
            <a:chExt cx="4080" cy="1266"/>
          </a:xfrm>
        </p:grpSpPr>
        <p:grpSp>
          <p:nvGrpSpPr>
            <p:cNvPr id="5159" name="Group 35"/>
            <p:cNvGrpSpPr/>
            <p:nvPr/>
          </p:nvGrpSpPr>
          <p:grpSpPr bwMode="auto">
            <a:xfrm>
              <a:off x="3168" y="1854"/>
              <a:ext cx="1824" cy="1266"/>
              <a:chOff x="3168" y="1854"/>
              <a:chExt cx="1824" cy="1266"/>
            </a:xfrm>
          </p:grpSpPr>
          <p:sp>
            <p:nvSpPr>
              <p:cNvPr id="5162" name="AutoShape 36"/>
              <p:cNvSpPr>
                <a:spLocks noChangeArrowheads="1"/>
              </p:cNvSpPr>
              <p:nvPr/>
            </p:nvSpPr>
            <p:spPr bwMode="auto">
              <a:xfrm>
                <a:off x="3360" y="2496"/>
                <a:ext cx="288" cy="240"/>
              </a:xfrm>
              <a:prstGeom prst="irregularSeal1">
                <a:avLst/>
              </a:prstGeom>
              <a:solidFill>
                <a:srgbClr val="FC0128"/>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zh-CN" altLang="zh-CN">
                  <a:solidFill>
                    <a:srgbClr val="000000"/>
                  </a:solidFill>
                  <a:latin typeface="Calibri" panose="020F0502020204030204" charset="0"/>
                </a:endParaRPr>
              </a:p>
            </p:txBody>
          </p:sp>
          <p:sp>
            <p:nvSpPr>
              <p:cNvPr id="5163" name="AutoShape 37"/>
              <p:cNvSpPr>
                <a:spLocks noChangeArrowheads="1"/>
              </p:cNvSpPr>
              <p:nvPr/>
            </p:nvSpPr>
            <p:spPr bwMode="auto">
              <a:xfrm>
                <a:off x="3984" y="2880"/>
                <a:ext cx="288" cy="240"/>
              </a:xfrm>
              <a:prstGeom prst="irregularSeal1">
                <a:avLst/>
              </a:prstGeom>
              <a:solidFill>
                <a:srgbClr val="FC0128"/>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zh-CN" altLang="zh-CN">
                  <a:solidFill>
                    <a:srgbClr val="000000"/>
                  </a:solidFill>
                  <a:latin typeface="Calibri" panose="020F0502020204030204" charset="0"/>
                </a:endParaRPr>
              </a:p>
            </p:txBody>
          </p:sp>
          <p:grpSp>
            <p:nvGrpSpPr>
              <p:cNvPr id="5164" name="Group 38"/>
              <p:cNvGrpSpPr/>
              <p:nvPr/>
            </p:nvGrpSpPr>
            <p:grpSpPr bwMode="auto">
              <a:xfrm>
                <a:off x="3168" y="1854"/>
                <a:ext cx="1824" cy="1170"/>
                <a:chOff x="3168" y="1854"/>
                <a:chExt cx="1824" cy="1170"/>
              </a:xfrm>
            </p:grpSpPr>
            <p:sp>
              <p:nvSpPr>
                <p:cNvPr id="84" name="Freeform 39"/>
                <p:cNvSpPr/>
                <p:nvPr/>
              </p:nvSpPr>
              <p:spPr bwMode="auto">
                <a:xfrm>
                  <a:off x="3168" y="1866"/>
                  <a:ext cx="1824" cy="768"/>
                </a:xfrm>
                <a:custGeom>
                  <a:avLst/>
                  <a:gdLst>
                    <a:gd name="T0" fmla="*/ 1195 w 1891"/>
                    <a:gd name="T1" fmla="*/ 0 h 403"/>
                    <a:gd name="T2" fmla="*/ 1410 w 1891"/>
                    <a:gd name="T3" fmla="*/ 3973 h 403"/>
                    <a:gd name="T4" fmla="*/ 185 w 1891"/>
                    <a:gd name="T5" fmla="*/ 4692 h 403"/>
                    <a:gd name="T6" fmla="*/ 297 w 1891"/>
                    <a:gd name="T7" fmla="*/ 10133 h 403"/>
                    <a:gd name="T8" fmla="*/ 0 60000 65536"/>
                    <a:gd name="T9" fmla="*/ 0 60000 65536"/>
                    <a:gd name="T10" fmla="*/ 0 60000 65536"/>
                    <a:gd name="T11" fmla="*/ 0 60000 65536"/>
                    <a:gd name="T12" fmla="*/ 0 w 1891"/>
                    <a:gd name="T13" fmla="*/ 0 h 403"/>
                    <a:gd name="T14" fmla="*/ 1891 w 1891"/>
                    <a:gd name="T15" fmla="*/ 403 h 403"/>
                  </a:gdLst>
                  <a:ahLst/>
                  <a:cxnLst>
                    <a:cxn ang="T8">
                      <a:pos x="T0" y="T1"/>
                    </a:cxn>
                    <a:cxn ang="T9">
                      <a:pos x="T2" y="T3"/>
                    </a:cxn>
                    <a:cxn ang="T10">
                      <a:pos x="T4" y="T5"/>
                    </a:cxn>
                    <a:cxn ang="T11">
                      <a:pos x="T6" y="T7"/>
                    </a:cxn>
                  </a:cxnLst>
                  <a:rect l="T12" t="T13" r="T14" b="T15"/>
                  <a:pathLst>
                    <a:path w="1891" h="403">
                      <a:moveTo>
                        <a:pt x="1431" y="0"/>
                      </a:moveTo>
                      <a:cubicBezTo>
                        <a:pt x="1476" y="24"/>
                        <a:pt x="1891" y="127"/>
                        <a:pt x="1690" y="158"/>
                      </a:cubicBezTo>
                      <a:cubicBezTo>
                        <a:pt x="1489" y="189"/>
                        <a:pt x="444" y="146"/>
                        <a:pt x="222" y="187"/>
                      </a:cubicBezTo>
                      <a:cubicBezTo>
                        <a:pt x="0" y="228"/>
                        <a:pt x="334" y="367"/>
                        <a:pt x="356" y="403"/>
                      </a:cubicBezTo>
                    </a:path>
                  </a:pathLst>
                </a:custGeom>
                <a:noFill/>
                <a:ln w="38100">
                  <a:solidFill>
                    <a:srgbClr val="063DE8"/>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fontAlgn="auto">
                    <a:spcBef>
                      <a:spcPts val="0"/>
                    </a:spcBef>
                    <a:spcAft>
                      <a:spcPts val="0"/>
                    </a:spcAft>
                    <a:defRPr/>
                  </a:pPr>
                  <a:endParaRPr lang="en-US" kern="0">
                    <a:solidFill>
                      <a:sysClr val="windowText" lastClr="000000"/>
                    </a:solidFill>
                    <a:ea typeface="MS PGothic" panose="020B0600070205080204" pitchFamily="34" charset="-128"/>
                    <a:cs typeface="MS PGothic" panose="020B0600070205080204" pitchFamily="34" charset="-128"/>
                  </a:endParaRPr>
                </a:p>
              </p:txBody>
            </p:sp>
            <p:sp>
              <p:nvSpPr>
                <p:cNvPr id="85" name="Freeform 40"/>
                <p:cNvSpPr/>
                <p:nvPr/>
              </p:nvSpPr>
              <p:spPr bwMode="auto">
                <a:xfrm>
                  <a:off x="3936" y="1854"/>
                  <a:ext cx="816" cy="1170"/>
                </a:xfrm>
                <a:custGeom>
                  <a:avLst/>
                  <a:gdLst>
                    <a:gd name="T0" fmla="*/ 22 w 1891"/>
                    <a:gd name="T1" fmla="*/ 0 h 403"/>
                    <a:gd name="T2" fmla="*/ 25 w 1891"/>
                    <a:gd name="T3" fmla="*/ 32618 h 403"/>
                    <a:gd name="T4" fmla="*/ 3 w 1891"/>
                    <a:gd name="T5" fmla="*/ 38561 h 403"/>
                    <a:gd name="T6" fmla="*/ 5 w 1891"/>
                    <a:gd name="T7" fmla="*/ 83125 h 403"/>
                    <a:gd name="T8" fmla="*/ 0 60000 65536"/>
                    <a:gd name="T9" fmla="*/ 0 60000 65536"/>
                    <a:gd name="T10" fmla="*/ 0 60000 65536"/>
                    <a:gd name="T11" fmla="*/ 0 60000 65536"/>
                    <a:gd name="T12" fmla="*/ 0 w 1891"/>
                    <a:gd name="T13" fmla="*/ 0 h 403"/>
                    <a:gd name="T14" fmla="*/ 1891 w 1891"/>
                    <a:gd name="T15" fmla="*/ 403 h 403"/>
                  </a:gdLst>
                  <a:ahLst/>
                  <a:cxnLst>
                    <a:cxn ang="T8">
                      <a:pos x="T0" y="T1"/>
                    </a:cxn>
                    <a:cxn ang="T9">
                      <a:pos x="T2" y="T3"/>
                    </a:cxn>
                    <a:cxn ang="T10">
                      <a:pos x="T4" y="T5"/>
                    </a:cxn>
                    <a:cxn ang="T11">
                      <a:pos x="T6" y="T7"/>
                    </a:cxn>
                  </a:cxnLst>
                  <a:rect l="T12" t="T13" r="T14" b="T15"/>
                  <a:pathLst>
                    <a:path w="1891" h="403">
                      <a:moveTo>
                        <a:pt x="1431" y="0"/>
                      </a:moveTo>
                      <a:cubicBezTo>
                        <a:pt x="1476" y="24"/>
                        <a:pt x="1891" y="127"/>
                        <a:pt x="1690" y="158"/>
                      </a:cubicBezTo>
                      <a:cubicBezTo>
                        <a:pt x="1489" y="189"/>
                        <a:pt x="444" y="146"/>
                        <a:pt x="222" y="187"/>
                      </a:cubicBezTo>
                      <a:cubicBezTo>
                        <a:pt x="0" y="228"/>
                        <a:pt x="334" y="367"/>
                        <a:pt x="356" y="403"/>
                      </a:cubicBezTo>
                    </a:path>
                  </a:pathLst>
                </a:custGeom>
                <a:noFill/>
                <a:ln w="38100">
                  <a:solidFill>
                    <a:srgbClr val="063DE8"/>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fontAlgn="auto">
                    <a:spcBef>
                      <a:spcPts val="0"/>
                    </a:spcBef>
                    <a:spcAft>
                      <a:spcPts val="0"/>
                    </a:spcAft>
                    <a:defRPr/>
                  </a:pPr>
                  <a:endParaRPr lang="en-US" kern="0">
                    <a:solidFill>
                      <a:sysClr val="windowText" lastClr="000000"/>
                    </a:solidFill>
                    <a:ea typeface="MS PGothic" panose="020B0600070205080204" pitchFamily="34" charset="-128"/>
                    <a:cs typeface="MS PGothic" panose="020B0600070205080204" pitchFamily="34" charset="-128"/>
                  </a:endParaRPr>
                </a:p>
              </p:txBody>
            </p:sp>
          </p:grpSp>
        </p:grpSp>
        <p:sp>
          <p:nvSpPr>
            <p:cNvPr id="79" name="Line 41"/>
            <p:cNvSpPr>
              <a:spLocks noChangeShapeType="1"/>
            </p:cNvSpPr>
            <p:nvPr/>
          </p:nvSpPr>
          <p:spPr bwMode="auto">
            <a:xfrm>
              <a:off x="912" y="1872"/>
              <a:ext cx="228" cy="715"/>
            </a:xfrm>
            <a:prstGeom prst="line">
              <a:avLst/>
            </a:prstGeom>
            <a:noFill/>
            <a:ln w="38100">
              <a:solidFill>
                <a:srgbClr val="063DE8"/>
              </a:solidFill>
              <a:round/>
              <a:tailEnd type="triangle" w="med" len="me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en-US" kern="0">
                <a:solidFill>
                  <a:sysClr val="windowText" lastClr="000000"/>
                </a:solidFill>
                <a:ea typeface="MS PGothic" panose="020B0600070205080204" pitchFamily="34" charset="-128"/>
                <a:cs typeface="MS PGothic" panose="020B0600070205080204" pitchFamily="34" charset="-128"/>
              </a:endParaRPr>
            </a:p>
          </p:txBody>
        </p:sp>
        <p:sp>
          <p:nvSpPr>
            <p:cNvPr id="80" name="Line 42"/>
            <p:cNvSpPr>
              <a:spLocks noChangeShapeType="1"/>
            </p:cNvSpPr>
            <p:nvPr/>
          </p:nvSpPr>
          <p:spPr bwMode="auto">
            <a:xfrm>
              <a:off x="912" y="1872"/>
              <a:ext cx="228" cy="1115"/>
            </a:xfrm>
            <a:prstGeom prst="line">
              <a:avLst/>
            </a:prstGeom>
            <a:noFill/>
            <a:ln w="38100">
              <a:solidFill>
                <a:srgbClr val="063DE8"/>
              </a:solidFill>
              <a:round/>
              <a:tailEnd type="triangle" w="med" len="me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en-US" kern="0">
                <a:solidFill>
                  <a:sysClr val="windowText" lastClr="000000"/>
                </a:solidFill>
                <a:ea typeface="MS PGothic" panose="020B0600070205080204" pitchFamily="34" charset="-128"/>
                <a:cs typeface="MS PGothic" panose="020B0600070205080204" pitchFamily="34" charset="-128"/>
              </a:endParaRPr>
            </a:p>
          </p:txBody>
        </p:sp>
      </p:grpSp>
      <p:grpSp>
        <p:nvGrpSpPr>
          <p:cNvPr id="86" name="Group 43"/>
          <p:cNvGrpSpPr/>
          <p:nvPr/>
        </p:nvGrpSpPr>
        <p:grpSpPr bwMode="auto">
          <a:xfrm>
            <a:off x="7239000" y="2971800"/>
            <a:ext cx="523875" cy="2703513"/>
            <a:chOff x="4560" y="1872"/>
            <a:chExt cx="330" cy="1703"/>
          </a:xfrm>
        </p:grpSpPr>
        <p:sp>
          <p:nvSpPr>
            <p:cNvPr id="87" name="Line 44"/>
            <p:cNvSpPr>
              <a:spLocks noChangeShapeType="1"/>
            </p:cNvSpPr>
            <p:nvPr/>
          </p:nvSpPr>
          <p:spPr bwMode="auto">
            <a:xfrm>
              <a:off x="4560" y="1872"/>
              <a:ext cx="192" cy="1536"/>
            </a:xfrm>
            <a:prstGeom prst="line">
              <a:avLst/>
            </a:prstGeom>
            <a:noFill/>
            <a:ln w="38100">
              <a:solidFill>
                <a:srgbClr val="063DE8"/>
              </a:solidFill>
              <a:round/>
              <a:tailEnd type="triangle" w="med" len="me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en-US" kern="0">
                <a:solidFill>
                  <a:sysClr val="windowText" lastClr="000000"/>
                </a:solidFill>
                <a:ea typeface="MS PGothic" panose="020B0600070205080204" pitchFamily="34" charset="-128"/>
                <a:cs typeface="MS PGothic" panose="020B0600070205080204" pitchFamily="34" charset="-128"/>
              </a:endParaRPr>
            </a:p>
          </p:txBody>
        </p:sp>
        <p:sp>
          <p:nvSpPr>
            <p:cNvPr id="88" name="Text Box 45"/>
            <p:cNvSpPr txBox="1">
              <a:spLocks noChangeArrowheads="1"/>
            </p:cNvSpPr>
            <p:nvPr/>
          </p:nvSpPr>
          <p:spPr bwMode="auto">
            <a:xfrm>
              <a:off x="4654" y="3207"/>
              <a:ext cx="236"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i="1">
                  <a:solidFill>
                    <a:schemeClr val="accent1"/>
                  </a:solidFill>
                  <a:latin typeface="Comic Sans MS" panose="030F0702030302020204" charset="0"/>
                  <a:ea typeface="MS PGothic" panose="020B0600070205080204" pitchFamily="34" charset="-128"/>
                </a:defRPr>
              </a:lvl1pPr>
              <a:lvl2pPr marL="742950" indent="-285750">
                <a:defRPr sz="2400" i="1">
                  <a:solidFill>
                    <a:schemeClr val="accent1"/>
                  </a:solidFill>
                  <a:latin typeface="Comic Sans MS" panose="030F0702030302020204" charset="0"/>
                  <a:ea typeface="MS PGothic" panose="020B0600070205080204" pitchFamily="34" charset="-128"/>
                </a:defRPr>
              </a:lvl2pPr>
              <a:lvl3pPr marL="1143000" indent="-228600">
                <a:defRPr sz="2400" i="1">
                  <a:solidFill>
                    <a:schemeClr val="accent1"/>
                  </a:solidFill>
                  <a:latin typeface="Comic Sans MS" panose="030F0702030302020204" charset="0"/>
                  <a:ea typeface="MS PGothic" panose="020B0600070205080204" pitchFamily="34" charset="-128"/>
                </a:defRPr>
              </a:lvl3pPr>
              <a:lvl4pPr marL="1600200" indent="-228600">
                <a:defRPr sz="2400" i="1">
                  <a:solidFill>
                    <a:schemeClr val="accent1"/>
                  </a:solidFill>
                  <a:latin typeface="Comic Sans MS" panose="030F0702030302020204" charset="0"/>
                  <a:ea typeface="MS PGothic" panose="020B0600070205080204" pitchFamily="34" charset="-128"/>
                </a:defRPr>
              </a:lvl4pPr>
              <a:lvl5pPr marL="2057400" indent="-228600">
                <a:defRPr sz="2400" i="1">
                  <a:solidFill>
                    <a:schemeClr val="accent1"/>
                  </a:solidFill>
                  <a:latin typeface="Comic Sans MS" panose="030F0702030302020204" charset="0"/>
                  <a:ea typeface="MS PGothic" panose="020B0600070205080204" pitchFamily="34" charset="-128"/>
                </a:defRPr>
              </a:lvl5pPr>
              <a:lvl6pPr marL="25146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6pPr>
              <a:lvl7pPr marL="29718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7pPr>
              <a:lvl8pPr marL="34290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8pPr>
              <a:lvl9pPr marL="38862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9pPr>
            </a:lstStyle>
            <a:p>
              <a:pPr fontAlgn="auto">
                <a:spcBef>
                  <a:spcPts val="0"/>
                </a:spcBef>
                <a:spcAft>
                  <a:spcPts val="0"/>
                </a:spcAft>
                <a:defRPr/>
              </a:pPr>
              <a:r>
                <a:rPr lang="en-US" sz="3200" b="1" i="0" kern="0">
                  <a:solidFill>
                    <a:srgbClr val="FC0128"/>
                  </a:solidFill>
                  <a:latin typeface="Calibri" panose="020F0502020204030204" charset="0"/>
                  <a:cs typeface="MS PGothic" panose="020B0600070205080204" pitchFamily="34" charset="-128"/>
                </a:rPr>
                <a:t>?</a:t>
              </a:r>
            </a:p>
          </p:txBody>
        </p:sp>
      </p:grpSp>
      <p:sp>
        <p:nvSpPr>
          <p:cNvPr id="3" name="标题 2"/>
          <p:cNvSpPr>
            <a:spLocks noGrp="1"/>
          </p:cNvSpPr>
          <p:nvPr>
            <p:ph type="title"/>
          </p:nvPr>
        </p:nvSpPr>
        <p:spPr/>
        <p:txBody>
          <a:bodyPr/>
          <a:lstStyle/>
          <a:p>
            <a:r>
              <a:rPr lang="zh-CN" altLang="en-US" dirty="0"/>
              <a:t>真相关的处理</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Content Placeholder 2"/>
          <p:cNvSpPr>
            <a:spLocks noGrp="1"/>
          </p:cNvSpPr>
          <p:nvPr>
            <p:ph idx="1"/>
          </p:nvPr>
        </p:nvSpPr>
        <p:spPr>
          <a:xfrm>
            <a:off x="457200" y="4361470"/>
            <a:ext cx="8229600" cy="2286000"/>
          </a:xfrm>
        </p:spPr>
        <p:txBody>
          <a:bodyPr rtlCol="0">
            <a:normAutofit fontScale="85000" lnSpcReduction="20000"/>
          </a:bodyPr>
          <a:lstStyle/>
          <a:p>
            <a:pPr fontAlgn="auto">
              <a:lnSpc>
                <a:spcPct val="120000"/>
              </a:lnSpc>
              <a:spcBef>
                <a:spcPts val="0"/>
              </a:spcBef>
              <a:spcAft>
                <a:spcPts val="600"/>
              </a:spcAft>
              <a:buFont typeface="Arial" panose="020B0604020202020204" pitchFamily="34" charset="0"/>
              <a:buChar char="•"/>
              <a:defRPr/>
            </a:pPr>
            <a:r>
              <a:rPr lang="zh-CN" altLang="en-US" sz="3000" dirty="0"/>
              <a:t>对一个给定的流水线来说，二条相关在指令在</a:t>
            </a:r>
            <a:r>
              <a:rPr lang="zh-CN" altLang="en-US" sz="3000" dirty="0" smtClean="0"/>
              <a:t>何种情况下可能导致</a:t>
            </a:r>
            <a:r>
              <a:rPr lang="zh-CN" altLang="en-US" sz="3000" dirty="0" smtClean="0"/>
              <a:t>冒险（</a:t>
            </a:r>
            <a:r>
              <a:rPr lang="en-US" altLang="zh-CN" sz="3000" dirty="0" smtClean="0"/>
              <a:t>Hazard</a:t>
            </a:r>
            <a:r>
              <a:rPr lang="zh-CN" altLang="en-US" sz="3000" dirty="0" smtClean="0"/>
              <a:t>）</a:t>
            </a:r>
            <a:r>
              <a:rPr lang="en-US" altLang="zh-CN" sz="3000" dirty="0" smtClean="0"/>
              <a:t>?</a:t>
            </a:r>
            <a:endParaRPr lang="en-US" altLang="zh-CN" sz="3000" dirty="0"/>
          </a:p>
          <a:p>
            <a:pPr lvl="1" fontAlgn="auto">
              <a:lnSpc>
                <a:spcPct val="120000"/>
              </a:lnSpc>
              <a:spcBef>
                <a:spcPts val="0"/>
              </a:spcBef>
              <a:spcAft>
                <a:spcPts val="600"/>
              </a:spcAft>
              <a:buFont typeface="Arial" panose="020B0604020202020204" pitchFamily="34" charset="0"/>
              <a:buChar char="–"/>
              <a:defRPr/>
            </a:pPr>
            <a:r>
              <a:rPr lang="zh-CN" altLang="en-US" sz="2600" dirty="0"/>
              <a:t>相关的类型</a:t>
            </a:r>
            <a:r>
              <a:rPr lang="en-US" altLang="zh-CN" sz="2600" dirty="0"/>
              <a:t>: RAW, WAR, WAW?</a:t>
            </a:r>
          </a:p>
          <a:p>
            <a:pPr lvl="1" fontAlgn="auto">
              <a:lnSpc>
                <a:spcPct val="120000"/>
              </a:lnSpc>
              <a:spcBef>
                <a:spcPts val="0"/>
              </a:spcBef>
              <a:spcAft>
                <a:spcPts val="600"/>
              </a:spcAft>
              <a:buFont typeface="Arial" panose="020B0604020202020204" pitchFamily="34" charset="0"/>
              <a:buChar char="–"/>
              <a:defRPr/>
            </a:pPr>
            <a:r>
              <a:rPr lang="zh-CN" altLang="en-US" sz="2600" dirty="0"/>
              <a:t>二</a:t>
            </a:r>
            <a:r>
              <a:rPr lang="zh-CN" altLang="en-US" sz="2600" dirty="0" smtClean="0"/>
              <a:t>条指令</a:t>
            </a:r>
            <a:r>
              <a:rPr lang="zh-CN" altLang="en-US" sz="2600" dirty="0"/>
              <a:t>的类型</a:t>
            </a:r>
            <a:r>
              <a:rPr lang="en-US" altLang="zh-CN" sz="2600" dirty="0"/>
              <a:t>?</a:t>
            </a:r>
          </a:p>
          <a:p>
            <a:pPr lvl="1" fontAlgn="auto">
              <a:lnSpc>
                <a:spcPct val="120000"/>
              </a:lnSpc>
              <a:spcBef>
                <a:spcPts val="0"/>
              </a:spcBef>
              <a:spcAft>
                <a:spcPts val="600"/>
              </a:spcAft>
              <a:buFont typeface="Arial" panose="020B0604020202020204" pitchFamily="34" charset="0"/>
              <a:buChar char="–"/>
              <a:defRPr/>
            </a:pPr>
            <a:r>
              <a:rPr lang="zh-CN" altLang="en-US" sz="2600" dirty="0"/>
              <a:t>二</a:t>
            </a:r>
            <a:r>
              <a:rPr lang="zh-CN" altLang="en-US" sz="2600" dirty="0" smtClean="0"/>
              <a:t>条指令</a:t>
            </a:r>
            <a:r>
              <a:rPr lang="zh-CN" altLang="en-US" sz="2600" dirty="0"/>
              <a:t>之间的距离</a:t>
            </a:r>
            <a:r>
              <a:rPr lang="en-US" altLang="zh-CN" sz="2600" dirty="0"/>
              <a:t>?</a:t>
            </a:r>
          </a:p>
          <a:p>
            <a:pPr fontAlgn="auto">
              <a:lnSpc>
                <a:spcPct val="120000"/>
              </a:lnSpc>
              <a:spcBef>
                <a:spcPts val="0"/>
              </a:spcBef>
              <a:spcAft>
                <a:spcPts val="600"/>
              </a:spcAft>
              <a:buFont typeface="Arial" panose="020B0604020202020204" pitchFamily="34" charset="0"/>
              <a:buChar char="•"/>
              <a:defRPr/>
            </a:pPr>
            <a:endParaRPr lang="en-US" altLang="zh-CN" dirty="0"/>
          </a:p>
        </p:txBody>
      </p:sp>
      <p:graphicFrame>
        <p:nvGraphicFramePr>
          <p:cNvPr id="6" name="Group 4"/>
          <p:cNvGraphicFramePr>
            <a:graphicFrameLocks noGrp="1"/>
          </p:cNvGraphicFramePr>
          <p:nvPr>
            <p:extLst>
              <p:ext uri="{D42A27DB-BD31-4B8C-83A1-F6EECF244321}">
                <p14:modId xmlns:p14="http://schemas.microsoft.com/office/powerpoint/2010/main" val="462767664"/>
              </p:ext>
            </p:extLst>
          </p:nvPr>
        </p:nvGraphicFramePr>
        <p:xfrm>
          <a:off x="762000" y="1160281"/>
          <a:ext cx="7772400" cy="3124202"/>
        </p:xfrm>
        <a:graphic>
          <a:graphicData uri="http://schemas.openxmlformats.org/drawingml/2006/table">
            <a:tbl>
              <a:tblPr>
                <a:tableStyleId>{5940675A-B579-460E-94D1-54222C63F5DA}</a:tableStyleId>
              </a:tblPr>
              <a:tblGrid>
                <a:gridCol w="1111250">
                  <a:extLst>
                    <a:ext uri="{9D8B030D-6E8A-4147-A177-3AD203B41FA5}">
                      <a16:colId xmlns:a16="http://schemas.microsoft.com/office/drawing/2014/main" val="20000"/>
                    </a:ext>
                  </a:extLst>
                </a:gridCol>
                <a:gridCol w="1109663">
                  <a:extLst>
                    <a:ext uri="{9D8B030D-6E8A-4147-A177-3AD203B41FA5}">
                      <a16:colId xmlns:a16="http://schemas.microsoft.com/office/drawing/2014/main" val="20001"/>
                    </a:ext>
                  </a:extLst>
                </a:gridCol>
                <a:gridCol w="1111250">
                  <a:extLst>
                    <a:ext uri="{9D8B030D-6E8A-4147-A177-3AD203B41FA5}">
                      <a16:colId xmlns:a16="http://schemas.microsoft.com/office/drawing/2014/main" val="20002"/>
                    </a:ext>
                  </a:extLst>
                </a:gridCol>
                <a:gridCol w="1108075">
                  <a:extLst>
                    <a:ext uri="{9D8B030D-6E8A-4147-A177-3AD203B41FA5}">
                      <a16:colId xmlns:a16="http://schemas.microsoft.com/office/drawing/2014/main" val="20003"/>
                    </a:ext>
                  </a:extLst>
                </a:gridCol>
                <a:gridCol w="1111250">
                  <a:extLst>
                    <a:ext uri="{9D8B030D-6E8A-4147-A177-3AD203B41FA5}">
                      <a16:colId xmlns:a16="http://schemas.microsoft.com/office/drawing/2014/main" val="20004"/>
                    </a:ext>
                  </a:extLst>
                </a:gridCol>
                <a:gridCol w="1109662">
                  <a:extLst>
                    <a:ext uri="{9D8B030D-6E8A-4147-A177-3AD203B41FA5}">
                      <a16:colId xmlns:a16="http://schemas.microsoft.com/office/drawing/2014/main" val="20005"/>
                    </a:ext>
                  </a:extLst>
                </a:gridCol>
                <a:gridCol w="1111250">
                  <a:extLst>
                    <a:ext uri="{9D8B030D-6E8A-4147-A177-3AD203B41FA5}">
                      <a16:colId xmlns:a16="http://schemas.microsoft.com/office/drawing/2014/main" val="20006"/>
                    </a:ext>
                  </a:extLst>
                </a:gridCol>
              </a:tblGrid>
              <a:tr h="534988">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endParaRPr kumimoji="0" lang="zh-CN" altLang="zh-CN" sz="2000" b="0" i="0" u="none" strike="noStrike" cap="none" normalizeH="0" baseline="0" dirty="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r>
                        <a:rPr kumimoji="0" lang="en-US" altLang="zh-CN" sz="2000" b="1" u="none" strike="noStrike" cap="none" normalizeH="0" baseline="0">
                          <a:ln>
                            <a:noFill/>
                          </a:ln>
                          <a:effectLst/>
                        </a:rPr>
                        <a:t>R/I-Type</a:t>
                      </a:r>
                      <a:endParaRPr kumimoji="0" lang="en-US" altLang="zh-CN" sz="2000" b="1"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r>
                        <a:rPr kumimoji="0" lang="en-US" altLang="zh-CN" sz="2000" b="1" u="none" strike="noStrike" cap="none" normalizeH="0" baseline="0">
                          <a:ln>
                            <a:noFill/>
                          </a:ln>
                          <a:effectLst/>
                        </a:rPr>
                        <a:t>LW</a:t>
                      </a:r>
                      <a:endParaRPr kumimoji="0" lang="en-US" altLang="zh-CN" sz="2000" b="1"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r>
                        <a:rPr kumimoji="0" lang="en-US" altLang="zh-CN" sz="2000" b="1" u="none" strike="noStrike" cap="none" normalizeH="0" baseline="0">
                          <a:ln>
                            <a:noFill/>
                          </a:ln>
                          <a:effectLst/>
                        </a:rPr>
                        <a:t>SW</a:t>
                      </a:r>
                      <a:endParaRPr kumimoji="0" lang="en-US" altLang="zh-CN" sz="2000" b="1"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r>
                        <a:rPr kumimoji="0" lang="en-US" altLang="zh-CN" sz="2000" b="1" u="none" strike="noStrike" cap="none" normalizeH="0" baseline="0">
                          <a:ln>
                            <a:noFill/>
                          </a:ln>
                          <a:effectLst/>
                        </a:rPr>
                        <a:t>Br</a:t>
                      </a:r>
                      <a:endParaRPr kumimoji="0" lang="en-US" altLang="zh-CN" sz="2000" b="1"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r>
                        <a:rPr kumimoji="0" lang="en-US" altLang="zh-CN" sz="2000" b="1" u="none" strike="noStrike" cap="none" normalizeH="0" baseline="0">
                          <a:ln>
                            <a:noFill/>
                          </a:ln>
                          <a:effectLst/>
                        </a:rPr>
                        <a:t>J</a:t>
                      </a:r>
                      <a:endParaRPr kumimoji="0" lang="en-US" altLang="zh-CN" sz="2000" b="1"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r>
                        <a:rPr kumimoji="0" lang="en-US" altLang="zh-CN" sz="2000" b="1" u="none" strike="noStrike" cap="none" normalizeH="0" baseline="0" dirty="0">
                          <a:ln>
                            <a:noFill/>
                          </a:ln>
                          <a:effectLst/>
                        </a:rPr>
                        <a:t>Jr</a:t>
                      </a:r>
                      <a:endParaRPr kumimoji="0" lang="en-US" altLang="zh-CN" sz="2000" b="1" i="0" u="none" strike="noStrike" cap="none" normalizeH="0" baseline="0" dirty="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tc>
                <a:extLst>
                  <a:ext uri="{0D108BD9-81ED-4DB2-BD59-A6C34878D82A}">
                    <a16:rowId xmlns:a16="http://schemas.microsoft.com/office/drawing/2014/main" val="10000"/>
                  </a:ext>
                </a:extLst>
              </a:tr>
              <a:tr h="517525">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r>
                        <a:rPr kumimoji="0" lang="en-US" altLang="zh-CN" sz="2000" b="1" u="none" strike="noStrike" cap="none" normalizeH="0" baseline="0" dirty="0">
                          <a:ln>
                            <a:noFill/>
                          </a:ln>
                          <a:effectLst/>
                        </a:rPr>
                        <a:t>IF</a:t>
                      </a:r>
                      <a:endParaRPr kumimoji="0" lang="en-US" altLang="zh-CN" sz="2000" b="1" i="0" u="none" strike="noStrike" cap="none" normalizeH="0" baseline="0" dirty="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tc>
                <a:extLst>
                  <a:ext uri="{0D108BD9-81ED-4DB2-BD59-A6C34878D82A}">
                    <a16:rowId xmlns:a16="http://schemas.microsoft.com/office/drawing/2014/main" val="10001"/>
                  </a:ext>
                </a:extLst>
              </a:tr>
              <a:tr h="517525">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r>
                        <a:rPr kumimoji="0" lang="en-US" altLang="zh-CN" sz="2000" b="1" u="none" strike="noStrike" cap="none" normalizeH="0" baseline="0" dirty="0">
                          <a:ln>
                            <a:noFill/>
                          </a:ln>
                          <a:effectLst/>
                        </a:rPr>
                        <a:t>ID</a:t>
                      </a:r>
                      <a:endParaRPr kumimoji="0" lang="en-US" altLang="zh-CN" sz="2000" b="1" i="0" u="none" strike="noStrike" cap="none" normalizeH="0" baseline="0" dirty="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r>
                        <a:rPr kumimoji="0" lang="en-US" altLang="zh-CN" sz="2000" u="none" strike="noStrike" cap="none" normalizeH="0" baseline="0">
                          <a:ln>
                            <a:noFill/>
                          </a:ln>
                          <a:effectLst/>
                        </a:rPr>
                        <a:t>read RF</a:t>
                      </a:r>
                      <a:endParaRPr kumimoji="0" lang="en-US" altLang="zh-CN" sz="2000" b="0" i="0" u="none" strike="noStrike" cap="none" normalizeH="0" baseline="0">
                        <a:ln>
                          <a:noFill/>
                        </a:ln>
                        <a:solidFill>
                          <a:schemeClr val="accent1"/>
                        </a:solidFill>
                        <a:effectLst/>
                        <a:latin typeface="Calibri" panose="020F0502020204030204" charset="0"/>
                        <a:ea typeface="MS PGothic" panose="020B0600070205080204" pitchFamily="34" charset="-128"/>
                      </a:endParaRPr>
                    </a:p>
                  </a:txBody>
                  <a:tcPr marL="0" marR="0" marT="0" marB="0" anchor="ctr"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r>
                        <a:rPr kumimoji="0" lang="en-US" altLang="zh-CN" sz="2000" u="none" strike="noStrike" cap="none" normalizeH="0" baseline="0">
                          <a:ln>
                            <a:noFill/>
                          </a:ln>
                          <a:effectLst/>
                        </a:rPr>
                        <a:t>read RF</a:t>
                      </a:r>
                      <a:endParaRPr kumimoji="0" lang="en-US" altLang="zh-CN" sz="2000" b="0" i="0" u="none" strike="noStrike" cap="none" normalizeH="0" baseline="0">
                        <a:ln>
                          <a:noFill/>
                        </a:ln>
                        <a:solidFill>
                          <a:schemeClr val="accent1"/>
                        </a:solidFill>
                        <a:effectLst/>
                        <a:latin typeface="Calibri" panose="020F0502020204030204" charset="0"/>
                        <a:ea typeface="MS PGothic" panose="020B0600070205080204" pitchFamily="34" charset="-128"/>
                      </a:endParaRPr>
                    </a:p>
                  </a:txBody>
                  <a:tcPr marL="0" marR="0" marT="0" marB="0" anchor="ctr"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r>
                        <a:rPr kumimoji="0" lang="en-US" altLang="zh-CN" sz="2000" u="none" strike="noStrike" cap="none" normalizeH="0" baseline="0">
                          <a:ln>
                            <a:noFill/>
                          </a:ln>
                          <a:effectLst/>
                        </a:rPr>
                        <a:t>read RF</a:t>
                      </a:r>
                      <a:endParaRPr kumimoji="0" lang="en-US" altLang="zh-CN" sz="2000" b="0" i="0" u="none" strike="noStrike" cap="none" normalizeH="0" baseline="0">
                        <a:ln>
                          <a:noFill/>
                        </a:ln>
                        <a:solidFill>
                          <a:schemeClr val="accent1"/>
                        </a:solidFill>
                        <a:effectLst/>
                        <a:latin typeface="Calibri" panose="020F0502020204030204" charset="0"/>
                        <a:ea typeface="MS PGothic" panose="020B0600070205080204" pitchFamily="34" charset="-128"/>
                      </a:endParaRPr>
                    </a:p>
                  </a:txBody>
                  <a:tcPr marL="0" marR="0" marT="0" marB="0" anchor="ctr"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r>
                        <a:rPr kumimoji="0" lang="en-US" altLang="zh-CN" sz="2000" u="none" strike="noStrike" cap="none" normalizeH="0" baseline="0">
                          <a:ln>
                            <a:noFill/>
                          </a:ln>
                          <a:effectLst/>
                        </a:rPr>
                        <a:t>read RF</a:t>
                      </a:r>
                      <a:endParaRPr kumimoji="0" lang="en-US" altLang="zh-CN" sz="2000" b="0" i="0" u="none" strike="noStrike" cap="none" normalizeH="0" baseline="0">
                        <a:ln>
                          <a:noFill/>
                        </a:ln>
                        <a:solidFill>
                          <a:schemeClr val="accent1"/>
                        </a:solidFill>
                        <a:effectLst/>
                        <a:latin typeface="Calibri" panose="020F0502020204030204" charset="0"/>
                        <a:ea typeface="MS PGothic" panose="020B0600070205080204" pitchFamily="34" charset="-128"/>
                      </a:endParaRPr>
                    </a:p>
                  </a:txBody>
                  <a:tcPr marL="0" marR="0" marT="0" marB="0" anchor="ctr"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endParaRPr kumimoji="0" lang="zh-CN" altLang="zh-CN" sz="2000" b="0" i="0" u="none" strike="noStrike" cap="none" normalizeH="0" baseline="0">
                        <a:ln>
                          <a:noFill/>
                        </a:ln>
                        <a:solidFill>
                          <a:schemeClr val="accent1"/>
                        </a:solidFill>
                        <a:effectLst/>
                        <a:latin typeface="Calibri" panose="020F0502020204030204" charset="0"/>
                        <a:ea typeface="MS PGothic" panose="020B0600070205080204" pitchFamily="34" charset="-128"/>
                      </a:endParaRPr>
                    </a:p>
                  </a:txBody>
                  <a:tcPr marL="0" marR="0" marT="0" marB="0" anchor="ctr"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r>
                        <a:rPr kumimoji="0" lang="en-US" altLang="zh-CN" sz="2000" u="none" strike="noStrike" cap="none" normalizeH="0" baseline="0">
                          <a:ln>
                            <a:noFill/>
                          </a:ln>
                          <a:effectLst/>
                        </a:rPr>
                        <a:t>read RF</a:t>
                      </a:r>
                      <a:endParaRPr kumimoji="0" lang="en-US" altLang="zh-CN" sz="2000" b="0" i="0" u="none" strike="noStrike" cap="none" normalizeH="0" baseline="0">
                        <a:ln>
                          <a:noFill/>
                        </a:ln>
                        <a:solidFill>
                          <a:schemeClr val="accent1"/>
                        </a:solidFill>
                        <a:effectLst/>
                        <a:latin typeface="Calibri" panose="020F0502020204030204" charset="0"/>
                        <a:ea typeface="MS PGothic" panose="020B0600070205080204" pitchFamily="34" charset="-128"/>
                      </a:endParaRPr>
                    </a:p>
                  </a:txBody>
                  <a:tcPr marL="0" marR="0" marT="0" marB="0" anchor="ctr" horzOverflow="overflow"/>
                </a:tc>
                <a:extLst>
                  <a:ext uri="{0D108BD9-81ED-4DB2-BD59-A6C34878D82A}">
                    <a16:rowId xmlns:a16="http://schemas.microsoft.com/office/drawing/2014/main" val="10002"/>
                  </a:ext>
                </a:extLst>
              </a:tr>
              <a:tr h="519113">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r>
                        <a:rPr kumimoji="0" lang="en-US" altLang="zh-CN" sz="2000" b="1" u="none" strike="noStrike" cap="none" normalizeH="0" baseline="0" dirty="0">
                          <a:ln>
                            <a:noFill/>
                          </a:ln>
                          <a:effectLst/>
                        </a:rPr>
                        <a:t>EX</a:t>
                      </a:r>
                      <a:endParaRPr kumimoji="0" lang="en-US" altLang="zh-CN" sz="2000" b="1" i="0" u="none" strike="noStrike" cap="none" normalizeH="0" baseline="0" dirty="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endParaRPr kumimoji="0" lang="zh-CN" altLang="zh-CN" sz="2000" b="0" i="0" u="none" strike="noStrike" cap="none" normalizeH="0" baseline="0" dirty="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tc>
                <a:extLst>
                  <a:ext uri="{0D108BD9-81ED-4DB2-BD59-A6C34878D82A}">
                    <a16:rowId xmlns:a16="http://schemas.microsoft.com/office/drawing/2014/main" val="10003"/>
                  </a:ext>
                </a:extLst>
              </a:tr>
              <a:tr h="515938">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r>
                        <a:rPr kumimoji="0" lang="en-US" altLang="zh-CN" sz="2000" b="1" u="none" strike="noStrike" cap="none" normalizeH="0" baseline="0" dirty="0">
                          <a:ln>
                            <a:noFill/>
                          </a:ln>
                          <a:effectLst/>
                        </a:rPr>
                        <a:t>MEM</a:t>
                      </a:r>
                      <a:endParaRPr kumimoji="0" lang="en-US" altLang="zh-CN" sz="2000" b="1" i="0" u="none" strike="noStrike" cap="none" normalizeH="0" baseline="0" dirty="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tc>
                <a:extLst>
                  <a:ext uri="{0D108BD9-81ED-4DB2-BD59-A6C34878D82A}">
                    <a16:rowId xmlns:a16="http://schemas.microsoft.com/office/drawing/2014/main" val="10004"/>
                  </a:ext>
                </a:extLst>
              </a:tr>
              <a:tr h="519113">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r>
                        <a:rPr kumimoji="0" lang="en-US" altLang="zh-CN" sz="2000" b="1" u="none" strike="noStrike" cap="none" normalizeH="0" baseline="0" dirty="0">
                          <a:ln>
                            <a:noFill/>
                          </a:ln>
                          <a:effectLst/>
                        </a:rPr>
                        <a:t>WB</a:t>
                      </a:r>
                      <a:endParaRPr kumimoji="0" lang="en-US" altLang="zh-CN" sz="2000" b="1" i="0" u="none" strike="noStrike" cap="none" normalizeH="0" baseline="0" dirty="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r>
                        <a:rPr kumimoji="0" lang="en-US" altLang="zh-CN" sz="2000" u="none" strike="noStrike" cap="none" normalizeH="0" baseline="0">
                          <a:ln>
                            <a:noFill/>
                          </a:ln>
                          <a:effectLst/>
                        </a:rPr>
                        <a:t>write RF</a:t>
                      </a:r>
                      <a:endParaRPr kumimoji="0" lang="en-US" altLang="zh-CN" sz="2000" b="0" i="0" u="none" strike="noStrike" cap="none" normalizeH="0" baseline="0">
                        <a:ln>
                          <a:noFill/>
                        </a:ln>
                        <a:solidFill>
                          <a:schemeClr val="accent2"/>
                        </a:solidFill>
                        <a:effectLst/>
                        <a:latin typeface="Calibri" panose="020F0502020204030204" charset="0"/>
                        <a:ea typeface="MS PGothic" panose="020B0600070205080204" pitchFamily="34" charset="-128"/>
                      </a:endParaRPr>
                    </a:p>
                  </a:txBody>
                  <a:tcPr marL="0" marR="0" marT="0" marB="0" anchor="ctr"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r>
                        <a:rPr kumimoji="0" lang="en-US" altLang="zh-CN" sz="2000" u="none" strike="noStrike" cap="none" normalizeH="0" baseline="0">
                          <a:ln>
                            <a:noFill/>
                          </a:ln>
                          <a:effectLst/>
                        </a:rPr>
                        <a:t>write RF</a:t>
                      </a:r>
                      <a:endParaRPr kumimoji="0" lang="en-US" altLang="zh-CN" sz="2000" b="0" i="0" u="none" strike="noStrike" cap="none" normalizeH="0" baseline="0">
                        <a:ln>
                          <a:noFill/>
                        </a:ln>
                        <a:solidFill>
                          <a:schemeClr val="accent2"/>
                        </a:solidFill>
                        <a:effectLst/>
                        <a:latin typeface="Calibri" panose="020F0502020204030204" charset="0"/>
                        <a:ea typeface="MS PGothic" panose="020B0600070205080204" pitchFamily="34" charset="-128"/>
                      </a:endParaRPr>
                    </a:p>
                  </a:txBody>
                  <a:tcPr marL="0" marR="0" marT="0" marB="0" anchor="ctr"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endParaRPr kumimoji="0" lang="zh-CN" altLang="zh-CN" sz="2000" b="0" i="0" u="none" strike="noStrike" cap="none" normalizeH="0" baseline="0" dirty="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tc>
                <a:extLst>
                  <a:ext uri="{0D108BD9-81ED-4DB2-BD59-A6C34878D82A}">
                    <a16:rowId xmlns:a16="http://schemas.microsoft.com/office/drawing/2014/main" val="10005"/>
                  </a:ext>
                </a:extLst>
              </a:tr>
            </a:tbl>
          </a:graphicData>
        </a:graphic>
      </p:graphicFrame>
      <p:sp>
        <p:nvSpPr>
          <p:cNvPr id="3" name="标题 2"/>
          <p:cNvSpPr>
            <a:spLocks noGrp="1"/>
          </p:cNvSpPr>
          <p:nvPr>
            <p:ph type="title"/>
          </p:nvPr>
        </p:nvSpPr>
        <p:spPr/>
        <p:txBody>
          <a:bodyPr/>
          <a:lstStyle/>
          <a:p>
            <a:r>
              <a:rPr lang="zh-CN" altLang="en-US" dirty="0"/>
              <a:t>基于寄存器读写的流水线冒险分析</a:t>
            </a:r>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AutoShape 3"/>
          <p:cNvSpPr>
            <a:spLocks noChangeArrowheads="1"/>
          </p:cNvSpPr>
          <p:nvPr/>
        </p:nvSpPr>
        <p:spPr bwMode="auto">
          <a:xfrm>
            <a:off x="1467438" y="1067584"/>
            <a:ext cx="1371600" cy="4191000"/>
          </a:xfrm>
          <a:prstGeom prst="roundRect">
            <a:avLst>
              <a:gd name="adj" fmla="val 16667"/>
            </a:avLst>
          </a:prstGeom>
          <a:solidFill>
            <a:srgbClr val="DDDDDD"/>
          </a:solidFill>
          <a:ln>
            <a:noFill/>
          </a:ln>
          <a:extLst>
            <a:ext uri="{91240B29-F687-4F45-9708-019B960494DF}">
              <a14:hiddenLine xmlns:a14="http://schemas.microsoft.com/office/drawing/2010/main" w="19050">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zh-CN" altLang="zh-CN">
              <a:solidFill>
                <a:srgbClr val="000000"/>
              </a:solidFill>
              <a:latin typeface="Calibri" panose="020F0502020204030204" charset="0"/>
            </a:endParaRPr>
          </a:p>
        </p:txBody>
      </p:sp>
      <p:sp>
        <p:nvSpPr>
          <p:cNvPr id="7174" name="Text Box 4"/>
          <p:cNvSpPr txBox="1">
            <a:spLocks noChangeArrowheads="1"/>
          </p:cNvSpPr>
          <p:nvPr/>
        </p:nvSpPr>
        <p:spPr bwMode="auto">
          <a:xfrm>
            <a:off x="321263" y="4201309"/>
            <a:ext cx="8604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000">
                <a:solidFill>
                  <a:srgbClr val="FF0000"/>
                </a:solidFill>
                <a:latin typeface="Calibri" panose="020F0502020204030204" charset="0"/>
              </a:rPr>
              <a:t>i:r</a:t>
            </a:r>
            <a:r>
              <a:rPr lang="en-US" altLang="zh-CN" sz="2000" baseline="-25000">
                <a:solidFill>
                  <a:srgbClr val="FF0000"/>
                </a:solidFill>
                <a:latin typeface="Calibri" panose="020F0502020204030204" charset="0"/>
              </a:rPr>
              <a:t>k</a:t>
            </a:r>
            <a:r>
              <a:rPr lang="en-US" altLang="zh-CN" sz="2000">
                <a:solidFill>
                  <a:srgbClr val="FF0000"/>
                </a:solidFill>
                <a:latin typeface="Calibri" panose="020F0502020204030204" charset="0"/>
                <a:sym typeface="Symbol" panose="05050102010706020507" pitchFamily="18" charset="2"/>
              </a:rPr>
              <a:t>_</a:t>
            </a:r>
            <a:endParaRPr lang="en-US" altLang="zh-CN" sz="2000">
              <a:solidFill>
                <a:srgbClr val="FF0000"/>
              </a:solidFill>
              <a:latin typeface="Calibri" panose="020F0502020204030204" charset="0"/>
            </a:endParaRPr>
          </a:p>
        </p:txBody>
      </p:sp>
      <p:sp>
        <p:nvSpPr>
          <p:cNvPr id="121" name="Line 5"/>
          <p:cNvSpPr>
            <a:spLocks noChangeShapeType="1"/>
          </p:cNvSpPr>
          <p:nvPr/>
        </p:nvSpPr>
        <p:spPr bwMode="auto">
          <a:xfrm flipV="1">
            <a:off x="781638" y="2439184"/>
            <a:ext cx="0" cy="1143000"/>
          </a:xfrm>
          <a:prstGeom prst="line">
            <a:avLst/>
          </a:prstGeom>
          <a:noFill/>
          <a:ln w="19050">
            <a:solidFill>
              <a:srgbClr val="919191"/>
            </a:solidFill>
            <a:round/>
            <a:tailEnd type="triangle" w="med" len="me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en-US" kern="0">
              <a:solidFill>
                <a:sysClr val="windowText" lastClr="000000"/>
              </a:solidFill>
              <a:ea typeface="MS PGothic" panose="020B0600070205080204" pitchFamily="34" charset="-128"/>
              <a:cs typeface="MS PGothic" panose="020B0600070205080204" pitchFamily="34" charset="-128"/>
            </a:endParaRPr>
          </a:p>
        </p:txBody>
      </p:sp>
      <p:sp>
        <p:nvSpPr>
          <p:cNvPr id="7176" name="Text Box 6"/>
          <p:cNvSpPr txBox="1">
            <a:spLocks noChangeArrowheads="1"/>
          </p:cNvSpPr>
          <p:nvPr/>
        </p:nvSpPr>
        <p:spPr bwMode="auto">
          <a:xfrm>
            <a:off x="308563" y="1686709"/>
            <a:ext cx="863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000">
                <a:solidFill>
                  <a:srgbClr val="FF0000"/>
                </a:solidFill>
                <a:latin typeface="Calibri" panose="020F0502020204030204" charset="0"/>
              </a:rPr>
              <a:t>j:_</a:t>
            </a:r>
            <a:r>
              <a:rPr lang="en-US" altLang="zh-CN" sz="2000">
                <a:solidFill>
                  <a:srgbClr val="FF0000"/>
                </a:solidFill>
                <a:latin typeface="Calibri" panose="020F0502020204030204" charset="0"/>
                <a:sym typeface="Symbol" panose="05050102010706020507" pitchFamily="18" charset="2"/>
              </a:rPr>
              <a:t></a:t>
            </a:r>
            <a:r>
              <a:rPr lang="en-US" altLang="zh-CN" sz="2000">
                <a:solidFill>
                  <a:srgbClr val="FF0000"/>
                </a:solidFill>
                <a:latin typeface="Calibri" panose="020F0502020204030204" charset="0"/>
              </a:rPr>
              <a:t>r</a:t>
            </a:r>
            <a:r>
              <a:rPr lang="en-US" altLang="zh-CN" sz="2000" baseline="-25000">
                <a:solidFill>
                  <a:srgbClr val="FF0000"/>
                </a:solidFill>
                <a:latin typeface="Calibri" panose="020F0502020204030204" charset="0"/>
              </a:rPr>
              <a:t>k</a:t>
            </a:r>
            <a:endParaRPr lang="en-US" altLang="zh-CN" sz="2000" baseline="-25000">
              <a:solidFill>
                <a:srgbClr val="FF0000"/>
              </a:solidFill>
              <a:latin typeface="Calibri" panose="020F0502020204030204" charset="0"/>
              <a:sym typeface="Symbol" panose="05050102010706020507" pitchFamily="18" charset="2"/>
            </a:endParaRPr>
          </a:p>
        </p:txBody>
      </p:sp>
      <p:sp>
        <p:nvSpPr>
          <p:cNvPr id="123" name="Rectangle 7"/>
          <p:cNvSpPr>
            <a:spLocks noChangeArrowheads="1"/>
          </p:cNvSpPr>
          <p:nvPr/>
        </p:nvSpPr>
        <p:spPr bwMode="auto">
          <a:xfrm>
            <a:off x="1543638" y="1677184"/>
            <a:ext cx="1219200" cy="533400"/>
          </a:xfrm>
          <a:prstGeom prst="rect">
            <a:avLst/>
          </a:prstGeom>
          <a:solidFill>
            <a:srgbClr val="FFFFFF"/>
          </a:solidFill>
          <a:ln w="19050">
            <a:solidFill>
              <a:srgbClr val="000000"/>
            </a:solidFill>
            <a:miter lim="800000"/>
          </a:ln>
        </p:spPr>
        <p:txBody>
          <a:bodyPr wrap="none" anchor="ctr"/>
          <a:lstStyle/>
          <a:p>
            <a:pPr fontAlgn="auto">
              <a:spcBef>
                <a:spcPts val="0"/>
              </a:spcBef>
              <a:spcAft>
                <a:spcPts val="0"/>
              </a:spcAft>
              <a:defRPr/>
            </a:pPr>
            <a:r>
              <a:rPr lang="en-US" sz="2000" kern="0">
                <a:solidFill>
                  <a:sysClr val="windowText" lastClr="000000"/>
                </a:solidFill>
                <a:latin typeface="Calibri" panose="020F0502020204030204" charset="0"/>
                <a:ea typeface="MS PGothic" panose="020B0600070205080204" pitchFamily="34" charset="-128"/>
                <a:cs typeface="MS PGothic" panose="020B0600070205080204" pitchFamily="34" charset="-128"/>
              </a:rPr>
              <a:t>Reg Read</a:t>
            </a:r>
          </a:p>
        </p:txBody>
      </p:sp>
      <p:sp>
        <p:nvSpPr>
          <p:cNvPr id="124" name="Line 8"/>
          <p:cNvSpPr>
            <a:spLocks noChangeShapeType="1"/>
          </p:cNvSpPr>
          <p:nvPr/>
        </p:nvSpPr>
        <p:spPr bwMode="auto">
          <a:xfrm>
            <a:off x="2153238" y="1219984"/>
            <a:ext cx="0" cy="457200"/>
          </a:xfrm>
          <a:prstGeom prst="line">
            <a:avLst/>
          </a:prstGeom>
          <a:noFill/>
          <a:ln w="19050">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en-US" kern="0">
              <a:solidFill>
                <a:sysClr val="windowText" lastClr="000000"/>
              </a:solidFill>
              <a:ea typeface="MS PGothic" panose="020B0600070205080204" pitchFamily="34" charset="-128"/>
              <a:cs typeface="MS PGothic" panose="020B0600070205080204" pitchFamily="34" charset="-128"/>
            </a:endParaRPr>
          </a:p>
        </p:txBody>
      </p:sp>
      <p:sp>
        <p:nvSpPr>
          <p:cNvPr id="125" name="Line 9"/>
          <p:cNvSpPr>
            <a:spLocks noChangeShapeType="1"/>
          </p:cNvSpPr>
          <p:nvPr/>
        </p:nvSpPr>
        <p:spPr bwMode="auto">
          <a:xfrm>
            <a:off x="2153238" y="2210584"/>
            <a:ext cx="0" cy="457200"/>
          </a:xfrm>
          <a:prstGeom prst="line">
            <a:avLst/>
          </a:prstGeom>
          <a:noFill/>
          <a:ln w="19050">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en-US" kern="0">
              <a:solidFill>
                <a:sysClr val="windowText" lastClr="000000"/>
              </a:solidFill>
              <a:ea typeface="MS PGothic" panose="020B0600070205080204" pitchFamily="34" charset="-128"/>
              <a:cs typeface="MS PGothic" panose="020B0600070205080204" pitchFamily="34" charset="-128"/>
            </a:endParaRPr>
          </a:p>
        </p:txBody>
      </p:sp>
      <p:sp>
        <p:nvSpPr>
          <p:cNvPr id="126" name="Rectangle 10"/>
          <p:cNvSpPr>
            <a:spLocks noChangeArrowheads="1"/>
          </p:cNvSpPr>
          <p:nvPr/>
        </p:nvSpPr>
        <p:spPr bwMode="auto">
          <a:xfrm>
            <a:off x="1543638" y="4115584"/>
            <a:ext cx="1219200" cy="533400"/>
          </a:xfrm>
          <a:prstGeom prst="rect">
            <a:avLst/>
          </a:prstGeom>
          <a:solidFill>
            <a:srgbClr val="FFFFFF"/>
          </a:solidFill>
          <a:ln w="19050">
            <a:solidFill>
              <a:srgbClr val="000000"/>
            </a:solidFill>
            <a:miter lim="800000"/>
          </a:ln>
        </p:spPr>
        <p:txBody>
          <a:bodyPr wrap="none" anchor="ctr"/>
          <a:lstStyle/>
          <a:p>
            <a:pPr fontAlgn="auto">
              <a:spcBef>
                <a:spcPts val="0"/>
              </a:spcBef>
              <a:spcAft>
                <a:spcPts val="0"/>
              </a:spcAft>
              <a:defRPr/>
            </a:pPr>
            <a:r>
              <a:rPr lang="en-US" sz="2000" kern="0">
                <a:solidFill>
                  <a:sysClr val="windowText" lastClr="000000"/>
                </a:solidFill>
                <a:latin typeface="Calibri" panose="020F0502020204030204" charset="0"/>
                <a:ea typeface="MS PGothic" panose="020B0600070205080204" pitchFamily="34" charset="-128"/>
                <a:cs typeface="MS PGothic" panose="020B0600070205080204" pitchFamily="34" charset="-128"/>
              </a:rPr>
              <a:t>Reg Write</a:t>
            </a:r>
          </a:p>
        </p:txBody>
      </p:sp>
      <p:sp>
        <p:nvSpPr>
          <p:cNvPr id="127" name="Line 11"/>
          <p:cNvSpPr>
            <a:spLocks noChangeShapeType="1"/>
          </p:cNvSpPr>
          <p:nvPr/>
        </p:nvSpPr>
        <p:spPr bwMode="auto">
          <a:xfrm>
            <a:off x="2153238" y="3658384"/>
            <a:ext cx="0" cy="457200"/>
          </a:xfrm>
          <a:prstGeom prst="line">
            <a:avLst/>
          </a:prstGeom>
          <a:noFill/>
          <a:ln w="19050">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en-US" kern="0">
              <a:solidFill>
                <a:sysClr val="windowText" lastClr="000000"/>
              </a:solidFill>
              <a:ea typeface="MS PGothic" panose="020B0600070205080204" pitchFamily="34" charset="-128"/>
              <a:cs typeface="MS PGothic" panose="020B0600070205080204" pitchFamily="34" charset="-128"/>
            </a:endParaRPr>
          </a:p>
        </p:txBody>
      </p:sp>
      <p:sp>
        <p:nvSpPr>
          <p:cNvPr id="128" name="Line 12"/>
          <p:cNvSpPr>
            <a:spLocks noChangeShapeType="1"/>
          </p:cNvSpPr>
          <p:nvPr/>
        </p:nvSpPr>
        <p:spPr bwMode="auto">
          <a:xfrm>
            <a:off x="2153238" y="4648984"/>
            <a:ext cx="0" cy="457200"/>
          </a:xfrm>
          <a:prstGeom prst="line">
            <a:avLst/>
          </a:prstGeom>
          <a:noFill/>
          <a:ln w="19050">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en-US" kern="0">
              <a:solidFill>
                <a:sysClr val="windowText" lastClr="000000"/>
              </a:solidFill>
              <a:ea typeface="MS PGothic" panose="020B0600070205080204" pitchFamily="34" charset="-128"/>
              <a:cs typeface="MS PGothic" panose="020B0600070205080204" pitchFamily="34" charset="-128"/>
            </a:endParaRPr>
          </a:p>
        </p:txBody>
      </p:sp>
      <p:grpSp>
        <p:nvGrpSpPr>
          <p:cNvPr id="7183" name="Group 13"/>
          <p:cNvGrpSpPr/>
          <p:nvPr/>
        </p:nvGrpSpPr>
        <p:grpSpPr bwMode="auto">
          <a:xfrm>
            <a:off x="2105613" y="2896384"/>
            <a:ext cx="76200" cy="533400"/>
            <a:chOff x="4992" y="2448"/>
            <a:chExt cx="48" cy="336"/>
          </a:xfrm>
        </p:grpSpPr>
        <p:sp>
          <p:nvSpPr>
            <p:cNvPr id="7226" name="Oval 14"/>
            <p:cNvSpPr>
              <a:spLocks noChangeArrowheads="1"/>
            </p:cNvSpPr>
            <p:nvPr/>
          </p:nvSpPr>
          <p:spPr bwMode="auto">
            <a:xfrm>
              <a:off x="4992" y="2448"/>
              <a:ext cx="48" cy="48"/>
            </a:xfrm>
            <a:prstGeom prst="ellipse">
              <a:avLst/>
            </a:prstGeom>
            <a:solidFill>
              <a:srgbClr val="000000"/>
            </a:solidFill>
            <a:ln w="19050">
              <a:solidFill>
                <a:srgbClr val="000000"/>
              </a:solidFill>
              <a:round/>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zh-CN" altLang="zh-CN">
                <a:solidFill>
                  <a:srgbClr val="000000"/>
                </a:solidFill>
                <a:latin typeface="Calibri" panose="020F0502020204030204" charset="0"/>
              </a:endParaRPr>
            </a:p>
          </p:txBody>
        </p:sp>
        <p:sp>
          <p:nvSpPr>
            <p:cNvPr id="7227" name="Oval 15"/>
            <p:cNvSpPr>
              <a:spLocks noChangeArrowheads="1"/>
            </p:cNvSpPr>
            <p:nvPr/>
          </p:nvSpPr>
          <p:spPr bwMode="auto">
            <a:xfrm>
              <a:off x="4992" y="2544"/>
              <a:ext cx="48" cy="48"/>
            </a:xfrm>
            <a:prstGeom prst="ellipse">
              <a:avLst/>
            </a:prstGeom>
            <a:solidFill>
              <a:srgbClr val="000000"/>
            </a:solidFill>
            <a:ln w="19050">
              <a:solidFill>
                <a:srgbClr val="000000"/>
              </a:solidFill>
              <a:round/>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zh-CN" altLang="zh-CN">
                <a:solidFill>
                  <a:srgbClr val="000000"/>
                </a:solidFill>
                <a:latin typeface="Calibri" panose="020F0502020204030204" charset="0"/>
              </a:endParaRPr>
            </a:p>
          </p:txBody>
        </p:sp>
        <p:sp>
          <p:nvSpPr>
            <p:cNvPr id="7228" name="Oval 16"/>
            <p:cNvSpPr>
              <a:spLocks noChangeArrowheads="1"/>
            </p:cNvSpPr>
            <p:nvPr/>
          </p:nvSpPr>
          <p:spPr bwMode="auto">
            <a:xfrm>
              <a:off x="4992" y="2640"/>
              <a:ext cx="48" cy="48"/>
            </a:xfrm>
            <a:prstGeom prst="ellipse">
              <a:avLst/>
            </a:prstGeom>
            <a:solidFill>
              <a:srgbClr val="000000"/>
            </a:solidFill>
            <a:ln w="19050">
              <a:solidFill>
                <a:srgbClr val="000000"/>
              </a:solidFill>
              <a:round/>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zh-CN" altLang="zh-CN">
                <a:solidFill>
                  <a:srgbClr val="000000"/>
                </a:solidFill>
                <a:latin typeface="Calibri" panose="020F0502020204030204" charset="0"/>
              </a:endParaRPr>
            </a:p>
          </p:txBody>
        </p:sp>
        <p:sp>
          <p:nvSpPr>
            <p:cNvPr id="7229" name="Oval 17"/>
            <p:cNvSpPr>
              <a:spLocks noChangeArrowheads="1"/>
            </p:cNvSpPr>
            <p:nvPr/>
          </p:nvSpPr>
          <p:spPr bwMode="auto">
            <a:xfrm>
              <a:off x="4992" y="2736"/>
              <a:ext cx="48" cy="48"/>
            </a:xfrm>
            <a:prstGeom prst="ellipse">
              <a:avLst/>
            </a:prstGeom>
            <a:solidFill>
              <a:srgbClr val="000000"/>
            </a:solidFill>
            <a:ln w="19050">
              <a:solidFill>
                <a:srgbClr val="000000"/>
              </a:solidFill>
              <a:round/>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zh-CN" altLang="zh-CN">
                <a:solidFill>
                  <a:srgbClr val="000000"/>
                </a:solidFill>
                <a:latin typeface="Calibri" panose="020F0502020204030204" charset="0"/>
              </a:endParaRPr>
            </a:p>
          </p:txBody>
        </p:sp>
      </p:grpSp>
      <p:sp>
        <p:nvSpPr>
          <p:cNvPr id="134" name="Text Box 18"/>
          <p:cNvSpPr txBox="1">
            <a:spLocks noChangeArrowheads="1"/>
          </p:cNvSpPr>
          <p:nvPr/>
        </p:nvSpPr>
        <p:spPr bwMode="auto">
          <a:xfrm>
            <a:off x="794338" y="2447122"/>
            <a:ext cx="470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i="1">
                <a:solidFill>
                  <a:schemeClr val="accent1"/>
                </a:solidFill>
                <a:latin typeface="Comic Sans MS" panose="030F0702030302020204" charset="0"/>
                <a:ea typeface="MS PGothic" panose="020B0600070205080204" pitchFamily="34" charset="-128"/>
              </a:defRPr>
            </a:lvl1pPr>
            <a:lvl2pPr marL="742950" indent="-285750">
              <a:defRPr sz="2400" i="1">
                <a:solidFill>
                  <a:schemeClr val="accent1"/>
                </a:solidFill>
                <a:latin typeface="Comic Sans MS" panose="030F0702030302020204" charset="0"/>
                <a:ea typeface="MS PGothic" panose="020B0600070205080204" pitchFamily="34" charset="-128"/>
              </a:defRPr>
            </a:lvl2pPr>
            <a:lvl3pPr marL="1143000" indent="-228600">
              <a:defRPr sz="2400" i="1">
                <a:solidFill>
                  <a:schemeClr val="accent1"/>
                </a:solidFill>
                <a:latin typeface="Comic Sans MS" panose="030F0702030302020204" charset="0"/>
                <a:ea typeface="MS PGothic" panose="020B0600070205080204" pitchFamily="34" charset="-128"/>
              </a:defRPr>
            </a:lvl3pPr>
            <a:lvl4pPr marL="1600200" indent="-228600">
              <a:defRPr sz="2400" i="1">
                <a:solidFill>
                  <a:schemeClr val="accent1"/>
                </a:solidFill>
                <a:latin typeface="Comic Sans MS" panose="030F0702030302020204" charset="0"/>
                <a:ea typeface="MS PGothic" panose="020B0600070205080204" pitchFamily="34" charset="-128"/>
              </a:defRPr>
            </a:lvl4pPr>
            <a:lvl5pPr marL="2057400" indent="-228600">
              <a:defRPr sz="2400" i="1">
                <a:solidFill>
                  <a:schemeClr val="accent1"/>
                </a:solidFill>
                <a:latin typeface="Comic Sans MS" panose="030F0702030302020204" charset="0"/>
                <a:ea typeface="MS PGothic" panose="020B0600070205080204" pitchFamily="34" charset="-128"/>
              </a:defRPr>
            </a:lvl5pPr>
            <a:lvl6pPr marL="25146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6pPr>
            <a:lvl7pPr marL="29718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7pPr>
            <a:lvl8pPr marL="34290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8pPr>
            <a:lvl9pPr marL="38862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9pPr>
          </a:lstStyle>
          <a:p>
            <a:pPr fontAlgn="auto">
              <a:spcBef>
                <a:spcPts val="0"/>
              </a:spcBef>
              <a:spcAft>
                <a:spcPts val="0"/>
              </a:spcAft>
              <a:defRPr/>
            </a:pPr>
            <a:r>
              <a:rPr lang="en-US" sz="2800" i="0" kern="0" dirty="0" err="1">
                <a:solidFill>
                  <a:srgbClr val="919191"/>
                </a:solidFill>
                <a:latin typeface="Calibri" panose="020F0502020204030204" charset="0"/>
                <a:cs typeface="MS PGothic" panose="020B0600070205080204" pitchFamily="34" charset="-128"/>
              </a:rPr>
              <a:t>i</a:t>
            </a:r>
            <a:r>
              <a:rPr lang="en-US" altLang="zh-CN" sz="2800" i="0" kern="0" baseline="-25000" dirty="0" err="1">
                <a:solidFill>
                  <a:srgbClr val="919191"/>
                </a:solidFill>
                <a:latin typeface="Calibri" panose="020F0502020204030204" charset="0"/>
                <a:cs typeface="MS PGothic" panose="020B0600070205080204" pitchFamily="34" charset="-128"/>
              </a:rPr>
              <a:t>T</a:t>
            </a:r>
            <a:r>
              <a:rPr lang="en-US" sz="2800" i="0" kern="0" dirty="0" err="1">
                <a:solidFill>
                  <a:srgbClr val="919191"/>
                </a:solidFill>
                <a:latin typeface="Calibri" panose="020F0502020204030204" charset="0"/>
                <a:cs typeface="MS PGothic" panose="020B0600070205080204" pitchFamily="34" charset="-128"/>
              </a:rPr>
              <a:t>j</a:t>
            </a:r>
            <a:endParaRPr lang="en-US" sz="2800" i="0" kern="0" dirty="0">
              <a:solidFill>
                <a:srgbClr val="919191"/>
              </a:solidFill>
              <a:latin typeface="Calibri" panose="020F0502020204030204" charset="0"/>
              <a:cs typeface="MS PGothic" panose="020B0600070205080204" pitchFamily="34" charset="-128"/>
            </a:endParaRPr>
          </a:p>
        </p:txBody>
      </p:sp>
      <p:sp>
        <p:nvSpPr>
          <p:cNvPr id="135" name="Text Box 19"/>
          <p:cNvSpPr txBox="1">
            <a:spLocks noChangeArrowheads="1"/>
          </p:cNvSpPr>
          <p:nvPr/>
        </p:nvSpPr>
        <p:spPr bwMode="auto">
          <a:xfrm>
            <a:off x="2135776" y="1296184"/>
            <a:ext cx="9271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i="1">
                <a:solidFill>
                  <a:schemeClr val="accent1"/>
                </a:solidFill>
                <a:latin typeface="Comic Sans MS" panose="030F0702030302020204" charset="0"/>
                <a:ea typeface="MS PGothic" panose="020B0600070205080204" pitchFamily="34" charset="-128"/>
              </a:defRPr>
            </a:lvl1pPr>
            <a:lvl2pPr marL="742950" indent="-285750">
              <a:defRPr sz="2400" i="1">
                <a:solidFill>
                  <a:schemeClr val="accent1"/>
                </a:solidFill>
                <a:latin typeface="Comic Sans MS" panose="030F0702030302020204" charset="0"/>
                <a:ea typeface="MS PGothic" panose="020B0600070205080204" pitchFamily="34" charset="-128"/>
              </a:defRPr>
            </a:lvl2pPr>
            <a:lvl3pPr marL="1143000" indent="-228600">
              <a:defRPr sz="2400" i="1">
                <a:solidFill>
                  <a:schemeClr val="accent1"/>
                </a:solidFill>
                <a:latin typeface="Comic Sans MS" panose="030F0702030302020204" charset="0"/>
                <a:ea typeface="MS PGothic" panose="020B0600070205080204" pitchFamily="34" charset="-128"/>
              </a:defRPr>
            </a:lvl3pPr>
            <a:lvl4pPr marL="1600200" indent="-228600">
              <a:defRPr sz="2400" i="1">
                <a:solidFill>
                  <a:schemeClr val="accent1"/>
                </a:solidFill>
                <a:latin typeface="Comic Sans MS" panose="030F0702030302020204" charset="0"/>
                <a:ea typeface="MS PGothic" panose="020B0600070205080204" pitchFamily="34" charset="-128"/>
              </a:defRPr>
            </a:lvl4pPr>
            <a:lvl5pPr marL="2057400" indent="-228600">
              <a:defRPr sz="2400" i="1">
                <a:solidFill>
                  <a:schemeClr val="accent1"/>
                </a:solidFill>
                <a:latin typeface="Comic Sans MS" panose="030F0702030302020204" charset="0"/>
                <a:ea typeface="MS PGothic" panose="020B0600070205080204" pitchFamily="34" charset="-128"/>
              </a:defRPr>
            </a:lvl5pPr>
            <a:lvl6pPr marL="25146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6pPr>
            <a:lvl7pPr marL="29718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7pPr>
            <a:lvl8pPr marL="34290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8pPr>
            <a:lvl9pPr marL="38862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9pPr>
          </a:lstStyle>
          <a:p>
            <a:pPr fontAlgn="auto">
              <a:spcBef>
                <a:spcPts val="0"/>
              </a:spcBef>
              <a:spcAft>
                <a:spcPts val="0"/>
              </a:spcAft>
              <a:defRPr/>
            </a:pPr>
            <a:r>
              <a:rPr lang="en-US" sz="2000" i="0" kern="0" dirty="0">
                <a:solidFill>
                  <a:srgbClr val="063DE8"/>
                </a:solidFill>
                <a:latin typeface="Calibri" panose="020F0502020204030204" charset="0"/>
                <a:cs typeface="MS PGothic" panose="020B0600070205080204" pitchFamily="34" charset="-128"/>
              </a:rPr>
              <a:t>stage X</a:t>
            </a:r>
          </a:p>
        </p:txBody>
      </p:sp>
      <p:sp>
        <p:nvSpPr>
          <p:cNvPr id="136" name="Text Box 20"/>
          <p:cNvSpPr txBox="1">
            <a:spLocks noChangeArrowheads="1"/>
          </p:cNvSpPr>
          <p:nvPr/>
        </p:nvSpPr>
        <p:spPr bwMode="auto">
          <a:xfrm>
            <a:off x="2140538" y="3734584"/>
            <a:ext cx="9175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i="1">
                <a:solidFill>
                  <a:schemeClr val="accent1"/>
                </a:solidFill>
                <a:latin typeface="Comic Sans MS" panose="030F0702030302020204" charset="0"/>
                <a:ea typeface="MS PGothic" panose="020B0600070205080204" pitchFamily="34" charset="-128"/>
              </a:defRPr>
            </a:lvl1pPr>
            <a:lvl2pPr marL="742950" indent="-285750">
              <a:defRPr sz="2400" i="1">
                <a:solidFill>
                  <a:schemeClr val="accent1"/>
                </a:solidFill>
                <a:latin typeface="Comic Sans MS" panose="030F0702030302020204" charset="0"/>
                <a:ea typeface="MS PGothic" panose="020B0600070205080204" pitchFamily="34" charset="-128"/>
              </a:defRPr>
            </a:lvl2pPr>
            <a:lvl3pPr marL="1143000" indent="-228600">
              <a:defRPr sz="2400" i="1">
                <a:solidFill>
                  <a:schemeClr val="accent1"/>
                </a:solidFill>
                <a:latin typeface="Comic Sans MS" panose="030F0702030302020204" charset="0"/>
                <a:ea typeface="MS PGothic" panose="020B0600070205080204" pitchFamily="34" charset="-128"/>
              </a:defRPr>
            </a:lvl3pPr>
            <a:lvl4pPr marL="1600200" indent="-228600">
              <a:defRPr sz="2400" i="1">
                <a:solidFill>
                  <a:schemeClr val="accent1"/>
                </a:solidFill>
                <a:latin typeface="Comic Sans MS" panose="030F0702030302020204" charset="0"/>
                <a:ea typeface="MS PGothic" panose="020B0600070205080204" pitchFamily="34" charset="-128"/>
              </a:defRPr>
            </a:lvl4pPr>
            <a:lvl5pPr marL="2057400" indent="-228600">
              <a:defRPr sz="2400" i="1">
                <a:solidFill>
                  <a:schemeClr val="accent1"/>
                </a:solidFill>
                <a:latin typeface="Comic Sans MS" panose="030F0702030302020204" charset="0"/>
                <a:ea typeface="MS PGothic" panose="020B0600070205080204" pitchFamily="34" charset="-128"/>
              </a:defRPr>
            </a:lvl5pPr>
            <a:lvl6pPr marL="25146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6pPr>
            <a:lvl7pPr marL="29718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7pPr>
            <a:lvl8pPr marL="34290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8pPr>
            <a:lvl9pPr marL="38862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9pPr>
          </a:lstStyle>
          <a:p>
            <a:pPr fontAlgn="auto">
              <a:spcBef>
                <a:spcPts val="0"/>
              </a:spcBef>
              <a:spcAft>
                <a:spcPts val="0"/>
              </a:spcAft>
              <a:defRPr/>
            </a:pPr>
            <a:r>
              <a:rPr lang="en-US" sz="2000" i="0" kern="0" dirty="0">
                <a:solidFill>
                  <a:srgbClr val="063DE8"/>
                </a:solidFill>
                <a:latin typeface="Calibri" panose="020F0502020204030204" charset="0"/>
                <a:cs typeface="MS PGothic" panose="020B0600070205080204" pitchFamily="34" charset="-128"/>
              </a:rPr>
              <a:t>stage Y</a:t>
            </a:r>
          </a:p>
        </p:txBody>
      </p:sp>
      <p:sp>
        <p:nvSpPr>
          <p:cNvPr id="137" name="Text Box 21"/>
          <p:cNvSpPr txBox="1">
            <a:spLocks noChangeArrowheads="1"/>
          </p:cNvSpPr>
          <p:nvPr/>
        </p:nvSpPr>
        <p:spPr bwMode="auto">
          <a:xfrm>
            <a:off x="998486" y="5737632"/>
            <a:ext cx="6019800" cy="965200"/>
          </a:xfrm>
          <a:prstGeom prst="rect">
            <a:avLst/>
          </a:prstGeom>
          <a:solidFill>
            <a:srgbClr val="FFFFFF"/>
          </a:solidFill>
          <a:ln w="19050">
            <a:solidFill>
              <a:srgbClr val="000000"/>
            </a:solidFill>
            <a:miter lim="800000"/>
          </a:ln>
        </p:spPr>
        <p:txBody>
          <a:bodyPr>
            <a:spAutoFit/>
          </a:bodyPr>
          <a:lstStyle>
            <a:lvl1pPr>
              <a:defRPr sz="2400" i="1">
                <a:solidFill>
                  <a:schemeClr val="accent1"/>
                </a:solidFill>
                <a:latin typeface="Comic Sans MS" panose="030F0702030302020204" charset="0"/>
                <a:ea typeface="MS PGothic" panose="020B0600070205080204" pitchFamily="34" charset="-128"/>
              </a:defRPr>
            </a:lvl1pPr>
            <a:lvl2pPr marL="742950" indent="-285750">
              <a:defRPr sz="2400" i="1">
                <a:solidFill>
                  <a:schemeClr val="accent1"/>
                </a:solidFill>
                <a:latin typeface="Comic Sans MS" panose="030F0702030302020204" charset="0"/>
                <a:ea typeface="MS PGothic" panose="020B0600070205080204" pitchFamily="34" charset="-128"/>
              </a:defRPr>
            </a:lvl2pPr>
            <a:lvl3pPr marL="1143000" indent="-228600">
              <a:defRPr sz="2400" i="1">
                <a:solidFill>
                  <a:schemeClr val="accent1"/>
                </a:solidFill>
                <a:latin typeface="Comic Sans MS" panose="030F0702030302020204" charset="0"/>
                <a:ea typeface="MS PGothic" panose="020B0600070205080204" pitchFamily="34" charset="-128"/>
              </a:defRPr>
            </a:lvl3pPr>
            <a:lvl4pPr marL="1600200" indent="-228600">
              <a:defRPr sz="2400" i="1">
                <a:solidFill>
                  <a:schemeClr val="accent1"/>
                </a:solidFill>
                <a:latin typeface="Comic Sans MS" panose="030F0702030302020204" charset="0"/>
                <a:ea typeface="MS PGothic" panose="020B0600070205080204" pitchFamily="34" charset="-128"/>
              </a:defRPr>
            </a:lvl4pPr>
            <a:lvl5pPr marL="2057400" indent="-228600">
              <a:defRPr sz="2400" i="1">
                <a:solidFill>
                  <a:schemeClr val="accent1"/>
                </a:solidFill>
                <a:latin typeface="Comic Sans MS" panose="030F0702030302020204" charset="0"/>
                <a:ea typeface="MS PGothic" panose="020B0600070205080204" pitchFamily="34" charset="-128"/>
              </a:defRPr>
            </a:lvl5pPr>
            <a:lvl6pPr marL="25146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6pPr>
            <a:lvl7pPr marL="29718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7pPr>
            <a:lvl8pPr marL="34290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8pPr>
            <a:lvl9pPr marL="38862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9pPr>
          </a:lstStyle>
          <a:p>
            <a:pPr fontAlgn="auto">
              <a:spcBef>
                <a:spcPts val="0"/>
              </a:spcBef>
              <a:spcAft>
                <a:spcPts val="0"/>
              </a:spcAft>
              <a:defRPr/>
            </a:pPr>
            <a:r>
              <a:rPr lang="en-US" i="0" kern="0">
                <a:solidFill>
                  <a:srgbClr val="000000"/>
                </a:solidFill>
                <a:latin typeface="Calibri" panose="020F0502020204030204" charset="0"/>
                <a:cs typeface="MS PGothic" panose="020B0600070205080204" pitchFamily="34" charset="-128"/>
              </a:rPr>
              <a:t>dist(i,j)  </a:t>
            </a:r>
            <a:r>
              <a:rPr lang="en-US" sz="2800" i="0" kern="0">
                <a:solidFill>
                  <a:srgbClr val="000000"/>
                </a:solidFill>
                <a:latin typeface="Calibri" panose="020F0502020204030204" charset="0"/>
                <a:cs typeface="MS PGothic" panose="020B0600070205080204" pitchFamily="34" charset="-128"/>
                <a:sym typeface="Symbol" panose="05050102010706020507" charset="0"/>
              </a:rPr>
              <a:t> </a:t>
            </a:r>
            <a:r>
              <a:rPr lang="en-US" i="0" kern="0">
                <a:solidFill>
                  <a:srgbClr val="000000"/>
                </a:solidFill>
                <a:latin typeface="Calibri" panose="020F0502020204030204" charset="0"/>
                <a:cs typeface="MS PGothic" panose="020B0600070205080204" pitchFamily="34" charset="-128"/>
              </a:rPr>
              <a:t>dist(X,Y) </a:t>
            </a:r>
            <a:r>
              <a:rPr lang="en-US" i="0" kern="0">
                <a:solidFill>
                  <a:srgbClr val="000000"/>
                </a:solidFill>
                <a:latin typeface="Calibri" panose="020F0502020204030204" charset="0"/>
                <a:cs typeface="MS PGothic" panose="020B0600070205080204" pitchFamily="34" charset="-128"/>
                <a:sym typeface="Symbol" panose="05050102010706020507" charset="0"/>
              </a:rPr>
              <a:t>  ??</a:t>
            </a:r>
          </a:p>
          <a:p>
            <a:pPr fontAlgn="auto">
              <a:spcBef>
                <a:spcPts val="0"/>
              </a:spcBef>
              <a:spcAft>
                <a:spcPts val="0"/>
              </a:spcAft>
              <a:defRPr/>
            </a:pPr>
            <a:r>
              <a:rPr lang="en-US" i="0" kern="0">
                <a:solidFill>
                  <a:srgbClr val="000000"/>
                </a:solidFill>
                <a:latin typeface="Calibri" panose="020F0502020204030204" charset="0"/>
                <a:cs typeface="MS PGothic" panose="020B0600070205080204" pitchFamily="34" charset="-128"/>
              </a:rPr>
              <a:t>dist(i,j)  </a:t>
            </a:r>
            <a:r>
              <a:rPr lang="en-US" sz="2800" i="0" kern="0">
                <a:solidFill>
                  <a:srgbClr val="000000"/>
                </a:solidFill>
                <a:latin typeface="Calibri" panose="020F0502020204030204" charset="0"/>
                <a:cs typeface="MS PGothic" panose="020B0600070205080204" pitchFamily="34" charset="-128"/>
                <a:sym typeface="Symbol" panose="05050102010706020507" charset="0"/>
              </a:rPr>
              <a:t>&gt; </a:t>
            </a:r>
            <a:r>
              <a:rPr lang="en-US" i="0" kern="0">
                <a:solidFill>
                  <a:srgbClr val="000000"/>
                </a:solidFill>
                <a:latin typeface="Calibri" panose="020F0502020204030204" charset="0"/>
                <a:cs typeface="MS PGothic" panose="020B0600070205080204" pitchFamily="34" charset="-128"/>
              </a:rPr>
              <a:t>dist(X,Y) </a:t>
            </a:r>
            <a:r>
              <a:rPr lang="en-US" i="0" kern="0">
                <a:solidFill>
                  <a:srgbClr val="000000"/>
                </a:solidFill>
                <a:latin typeface="Calibri" panose="020F0502020204030204" charset="0"/>
                <a:cs typeface="MS PGothic" panose="020B0600070205080204" pitchFamily="34" charset="-128"/>
                <a:sym typeface="Symbol" panose="05050102010706020507" charset="0"/>
              </a:rPr>
              <a:t>  ??</a:t>
            </a:r>
          </a:p>
        </p:txBody>
      </p:sp>
      <p:sp>
        <p:nvSpPr>
          <p:cNvPr id="7188" name="Rectangle 22"/>
          <p:cNvSpPr>
            <a:spLocks noChangeArrowheads="1"/>
          </p:cNvSpPr>
          <p:nvPr/>
        </p:nvSpPr>
        <p:spPr bwMode="auto">
          <a:xfrm>
            <a:off x="1802829" y="5258584"/>
            <a:ext cx="92813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zh-CN" altLang="en-US" sz="2400" dirty="0">
                <a:solidFill>
                  <a:srgbClr val="000000"/>
                </a:solidFill>
                <a:latin typeface="Calibri" panose="020F0502020204030204" charset="0"/>
              </a:rPr>
              <a:t>真相关</a:t>
            </a:r>
            <a:endParaRPr lang="en-US" altLang="zh-CN" sz="2400" dirty="0">
              <a:solidFill>
                <a:srgbClr val="000000"/>
              </a:solidFill>
              <a:latin typeface="Calibri" panose="020F0502020204030204" charset="0"/>
            </a:endParaRPr>
          </a:p>
        </p:txBody>
      </p:sp>
      <p:grpSp>
        <p:nvGrpSpPr>
          <p:cNvPr id="139" name="Group 23"/>
          <p:cNvGrpSpPr/>
          <p:nvPr/>
        </p:nvGrpSpPr>
        <p:grpSpPr bwMode="auto">
          <a:xfrm>
            <a:off x="3204163" y="1067584"/>
            <a:ext cx="2530475" cy="4560888"/>
            <a:chOff x="2054" y="720"/>
            <a:chExt cx="1594" cy="2873"/>
          </a:xfrm>
        </p:grpSpPr>
        <p:sp>
          <p:nvSpPr>
            <p:cNvPr id="7209" name="AutoShape 24"/>
            <p:cNvSpPr>
              <a:spLocks noChangeArrowheads="1"/>
            </p:cNvSpPr>
            <p:nvPr/>
          </p:nvSpPr>
          <p:spPr bwMode="auto">
            <a:xfrm>
              <a:off x="2784" y="720"/>
              <a:ext cx="864" cy="2640"/>
            </a:xfrm>
            <a:prstGeom prst="roundRect">
              <a:avLst>
                <a:gd name="adj" fmla="val 16667"/>
              </a:avLst>
            </a:prstGeom>
            <a:solidFill>
              <a:srgbClr val="DDDDDD"/>
            </a:solidFill>
            <a:ln>
              <a:noFill/>
            </a:ln>
            <a:extLst>
              <a:ext uri="{91240B29-F687-4F45-9708-019B960494DF}">
                <a14:hiddenLine xmlns:a14="http://schemas.microsoft.com/office/drawing/2010/main" w="19050">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zh-CN" altLang="zh-CN">
                <a:solidFill>
                  <a:srgbClr val="000000"/>
                </a:solidFill>
                <a:latin typeface="Calibri" panose="020F0502020204030204" charset="0"/>
              </a:endParaRPr>
            </a:p>
          </p:txBody>
        </p:sp>
        <p:sp>
          <p:nvSpPr>
            <p:cNvPr id="141" name="Text Box 25"/>
            <p:cNvSpPr txBox="1">
              <a:spLocks noChangeArrowheads="1"/>
            </p:cNvSpPr>
            <p:nvPr/>
          </p:nvSpPr>
          <p:spPr bwMode="auto">
            <a:xfrm>
              <a:off x="2062" y="2694"/>
              <a:ext cx="54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i="1">
                  <a:solidFill>
                    <a:schemeClr val="accent1"/>
                  </a:solidFill>
                  <a:latin typeface="Comic Sans MS" panose="030F0702030302020204" charset="0"/>
                  <a:ea typeface="MS PGothic" panose="020B0600070205080204" pitchFamily="34" charset="-128"/>
                </a:defRPr>
              </a:lvl1pPr>
              <a:lvl2pPr marL="742950" indent="-285750">
                <a:defRPr sz="2400" i="1">
                  <a:solidFill>
                    <a:schemeClr val="accent1"/>
                  </a:solidFill>
                  <a:latin typeface="Comic Sans MS" panose="030F0702030302020204" charset="0"/>
                  <a:ea typeface="MS PGothic" panose="020B0600070205080204" pitchFamily="34" charset="-128"/>
                </a:defRPr>
              </a:lvl2pPr>
              <a:lvl3pPr marL="1143000" indent="-228600">
                <a:defRPr sz="2400" i="1">
                  <a:solidFill>
                    <a:schemeClr val="accent1"/>
                  </a:solidFill>
                  <a:latin typeface="Comic Sans MS" panose="030F0702030302020204" charset="0"/>
                  <a:ea typeface="MS PGothic" panose="020B0600070205080204" pitchFamily="34" charset="-128"/>
                </a:defRPr>
              </a:lvl3pPr>
              <a:lvl4pPr marL="1600200" indent="-228600">
                <a:defRPr sz="2400" i="1">
                  <a:solidFill>
                    <a:schemeClr val="accent1"/>
                  </a:solidFill>
                  <a:latin typeface="Comic Sans MS" panose="030F0702030302020204" charset="0"/>
                  <a:ea typeface="MS PGothic" panose="020B0600070205080204" pitchFamily="34" charset="-128"/>
                </a:defRPr>
              </a:lvl4pPr>
              <a:lvl5pPr marL="2057400" indent="-228600">
                <a:defRPr sz="2400" i="1">
                  <a:solidFill>
                    <a:schemeClr val="accent1"/>
                  </a:solidFill>
                  <a:latin typeface="Comic Sans MS" panose="030F0702030302020204" charset="0"/>
                  <a:ea typeface="MS PGothic" panose="020B0600070205080204" pitchFamily="34" charset="-128"/>
                </a:defRPr>
              </a:lvl5pPr>
              <a:lvl6pPr marL="25146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6pPr>
              <a:lvl7pPr marL="29718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7pPr>
              <a:lvl8pPr marL="34290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8pPr>
              <a:lvl9pPr marL="38862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9pPr>
            </a:lstStyle>
            <a:p>
              <a:pPr fontAlgn="auto">
                <a:spcBef>
                  <a:spcPts val="0"/>
                </a:spcBef>
                <a:spcAft>
                  <a:spcPts val="0"/>
                </a:spcAft>
                <a:defRPr/>
              </a:pPr>
              <a:r>
                <a:rPr lang="en-US" sz="2000" i="0" kern="0">
                  <a:solidFill>
                    <a:srgbClr val="FC0128"/>
                  </a:solidFill>
                  <a:latin typeface="Calibri" panose="020F0502020204030204" charset="0"/>
                  <a:cs typeface="MS PGothic" panose="020B0600070205080204" pitchFamily="34" charset="-128"/>
                </a:rPr>
                <a:t>i:_</a:t>
              </a:r>
              <a:r>
                <a:rPr lang="en-US" sz="2000" i="0" kern="0">
                  <a:solidFill>
                    <a:srgbClr val="FC0128"/>
                  </a:solidFill>
                  <a:latin typeface="Calibri" panose="020F0502020204030204" charset="0"/>
                  <a:cs typeface="MS PGothic" panose="020B0600070205080204" pitchFamily="34" charset="-128"/>
                  <a:sym typeface="Symbol" panose="05050102010706020507" charset="0"/>
                </a:rPr>
                <a:t></a:t>
              </a:r>
              <a:r>
                <a:rPr lang="en-US" sz="2000" i="0" kern="0">
                  <a:solidFill>
                    <a:srgbClr val="FC0128"/>
                  </a:solidFill>
                  <a:latin typeface="Calibri" panose="020F0502020204030204" charset="0"/>
                  <a:cs typeface="MS PGothic" panose="020B0600070205080204" pitchFamily="34" charset="-128"/>
                </a:rPr>
                <a:t>r</a:t>
              </a:r>
              <a:r>
                <a:rPr lang="en-US" sz="2000" i="0" kern="0" baseline="-25000">
                  <a:solidFill>
                    <a:srgbClr val="FC0128"/>
                  </a:solidFill>
                  <a:latin typeface="Calibri" panose="020F0502020204030204" charset="0"/>
                  <a:cs typeface="MS PGothic" panose="020B0600070205080204" pitchFamily="34" charset="-128"/>
                </a:rPr>
                <a:t>k</a:t>
              </a:r>
            </a:p>
          </p:txBody>
        </p:sp>
        <p:sp>
          <p:nvSpPr>
            <p:cNvPr id="142" name="Line 26"/>
            <p:cNvSpPr>
              <a:spLocks noChangeShapeType="1"/>
            </p:cNvSpPr>
            <p:nvPr/>
          </p:nvSpPr>
          <p:spPr bwMode="auto">
            <a:xfrm flipV="1">
              <a:off x="2352" y="1584"/>
              <a:ext cx="0" cy="720"/>
            </a:xfrm>
            <a:prstGeom prst="line">
              <a:avLst/>
            </a:prstGeom>
            <a:noFill/>
            <a:ln w="19050">
              <a:solidFill>
                <a:srgbClr val="919191"/>
              </a:solidFill>
              <a:round/>
              <a:tailEnd type="triangle" w="med" len="me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en-US" kern="0">
                <a:solidFill>
                  <a:sysClr val="windowText" lastClr="000000"/>
                </a:solidFill>
                <a:ea typeface="MS PGothic" panose="020B0600070205080204" pitchFamily="34" charset="-128"/>
                <a:cs typeface="MS PGothic" panose="020B0600070205080204" pitchFamily="34" charset="-128"/>
              </a:endParaRPr>
            </a:p>
          </p:txBody>
        </p:sp>
        <p:sp>
          <p:nvSpPr>
            <p:cNvPr id="7212" name="Text Box 27"/>
            <p:cNvSpPr txBox="1">
              <a:spLocks noChangeArrowheads="1"/>
            </p:cNvSpPr>
            <p:nvPr/>
          </p:nvSpPr>
          <p:spPr bwMode="auto">
            <a:xfrm>
              <a:off x="2054" y="1110"/>
              <a:ext cx="54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000">
                  <a:solidFill>
                    <a:srgbClr val="FC0128"/>
                  </a:solidFill>
                  <a:latin typeface="Calibri" panose="020F0502020204030204" charset="0"/>
                </a:rPr>
                <a:t>j:r</a:t>
              </a:r>
              <a:r>
                <a:rPr lang="en-US" altLang="zh-CN" sz="2000" baseline="-25000">
                  <a:solidFill>
                    <a:srgbClr val="FC0128"/>
                  </a:solidFill>
                  <a:latin typeface="Calibri" panose="020F0502020204030204" charset="0"/>
                </a:rPr>
                <a:t>k</a:t>
              </a:r>
              <a:r>
                <a:rPr lang="en-US" altLang="zh-CN" sz="2000">
                  <a:solidFill>
                    <a:srgbClr val="FC0128"/>
                  </a:solidFill>
                  <a:latin typeface="Calibri" panose="020F0502020204030204" charset="0"/>
                  <a:sym typeface="Symbol" panose="05050102010706020507" pitchFamily="18" charset="2"/>
                </a:rPr>
                <a:t>_</a:t>
              </a:r>
              <a:endParaRPr lang="en-US" altLang="zh-CN" sz="2000">
                <a:solidFill>
                  <a:srgbClr val="FC0128"/>
                </a:solidFill>
                <a:latin typeface="Calibri" panose="020F0502020204030204" charset="0"/>
              </a:endParaRPr>
            </a:p>
          </p:txBody>
        </p:sp>
        <p:sp>
          <p:nvSpPr>
            <p:cNvPr id="144" name="Rectangle 28"/>
            <p:cNvSpPr>
              <a:spLocks noChangeArrowheads="1"/>
            </p:cNvSpPr>
            <p:nvPr/>
          </p:nvSpPr>
          <p:spPr bwMode="auto">
            <a:xfrm>
              <a:off x="2832" y="1104"/>
              <a:ext cx="768" cy="336"/>
            </a:xfrm>
            <a:prstGeom prst="rect">
              <a:avLst/>
            </a:prstGeom>
            <a:solidFill>
              <a:srgbClr val="FFFFFF"/>
            </a:solidFill>
            <a:ln w="19050">
              <a:solidFill>
                <a:srgbClr val="000000"/>
              </a:solidFill>
              <a:miter lim="800000"/>
            </a:ln>
          </p:spPr>
          <p:txBody>
            <a:bodyPr wrap="none" anchor="ctr"/>
            <a:lstStyle/>
            <a:p>
              <a:pPr fontAlgn="auto">
                <a:spcBef>
                  <a:spcPts val="0"/>
                </a:spcBef>
                <a:spcAft>
                  <a:spcPts val="0"/>
                </a:spcAft>
                <a:defRPr/>
              </a:pPr>
              <a:r>
                <a:rPr lang="en-US" sz="2000" kern="0">
                  <a:solidFill>
                    <a:sysClr val="windowText" lastClr="000000"/>
                  </a:solidFill>
                  <a:latin typeface="Calibri" panose="020F0502020204030204" charset="0"/>
                  <a:ea typeface="MS PGothic" panose="020B0600070205080204" pitchFamily="34" charset="-128"/>
                  <a:cs typeface="MS PGothic" panose="020B0600070205080204" pitchFamily="34" charset="-128"/>
                </a:rPr>
                <a:t>Reg Write</a:t>
              </a:r>
            </a:p>
          </p:txBody>
        </p:sp>
        <p:sp>
          <p:nvSpPr>
            <p:cNvPr id="145" name="Line 29"/>
            <p:cNvSpPr>
              <a:spLocks noChangeShapeType="1"/>
            </p:cNvSpPr>
            <p:nvPr/>
          </p:nvSpPr>
          <p:spPr bwMode="auto">
            <a:xfrm>
              <a:off x="3216" y="816"/>
              <a:ext cx="0" cy="288"/>
            </a:xfrm>
            <a:prstGeom prst="line">
              <a:avLst/>
            </a:prstGeom>
            <a:noFill/>
            <a:ln w="19050">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en-US" kern="0">
                <a:solidFill>
                  <a:sysClr val="windowText" lastClr="000000"/>
                </a:solidFill>
                <a:ea typeface="MS PGothic" panose="020B0600070205080204" pitchFamily="34" charset="-128"/>
                <a:cs typeface="MS PGothic" panose="020B0600070205080204" pitchFamily="34" charset="-128"/>
              </a:endParaRPr>
            </a:p>
          </p:txBody>
        </p:sp>
        <p:sp>
          <p:nvSpPr>
            <p:cNvPr id="146" name="Line 30"/>
            <p:cNvSpPr>
              <a:spLocks noChangeShapeType="1"/>
            </p:cNvSpPr>
            <p:nvPr/>
          </p:nvSpPr>
          <p:spPr bwMode="auto">
            <a:xfrm>
              <a:off x="3216" y="1440"/>
              <a:ext cx="0" cy="288"/>
            </a:xfrm>
            <a:prstGeom prst="line">
              <a:avLst/>
            </a:prstGeom>
            <a:noFill/>
            <a:ln w="19050">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en-US" kern="0">
                <a:solidFill>
                  <a:sysClr val="windowText" lastClr="000000"/>
                </a:solidFill>
                <a:ea typeface="MS PGothic" panose="020B0600070205080204" pitchFamily="34" charset="-128"/>
                <a:cs typeface="MS PGothic" panose="020B0600070205080204" pitchFamily="34" charset="-128"/>
              </a:endParaRPr>
            </a:p>
          </p:txBody>
        </p:sp>
        <p:sp>
          <p:nvSpPr>
            <p:cNvPr id="147" name="Rectangle 31"/>
            <p:cNvSpPr>
              <a:spLocks noChangeArrowheads="1"/>
            </p:cNvSpPr>
            <p:nvPr/>
          </p:nvSpPr>
          <p:spPr bwMode="auto">
            <a:xfrm>
              <a:off x="2832" y="2640"/>
              <a:ext cx="768" cy="336"/>
            </a:xfrm>
            <a:prstGeom prst="rect">
              <a:avLst/>
            </a:prstGeom>
            <a:solidFill>
              <a:srgbClr val="FFFFFF"/>
            </a:solidFill>
            <a:ln w="19050">
              <a:solidFill>
                <a:srgbClr val="000000"/>
              </a:solidFill>
              <a:miter lim="800000"/>
            </a:ln>
          </p:spPr>
          <p:txBody>
            <a:bodyPr wrap="none" anchor="ctr"/>
            <a:lstStyle/>
            <a:p>
              <a:pPr fontAlgn="auto">
                <a:spcBef>
                  <a:spcPts val="0"/>
                </a:spcBef>
                <a:spcAft>
                  <a:spcPts val="0"/>
                </a:spcAft>
                <a:defRPr/>
              </a:pPr>
              <a:r>
                <a:rPr lang="en-US" sz="2000" kern="0">
                  <a:solidFill>
                    <a:sysClr val="windowText" lastClr="000000"/>
                  </a:solidFill>
                  <a:latin typeface="Calibri" panose="020F0502020204030204" charset="0"/>
                  <a:ea typeface="MS PGothic" panose="020B0600070205080204" pitchFamily="34" charset="-128"/>
                  <a:cs typeface="MS PGothic" panose="020B0600070205080204" pitchFamily="34" charset="-128"/>
                </a:rPr>
                <a:t>Reg Read</a:t>
              </a:r>
            </a:p>
          </p:txBody>
        </p:sp>
        <p:sp>
          <p:nvSpPr>
            <p:cNvPr id="148" name="Line 32"/>
            <p:cNvSpPr>
              <a:spLocks noChangeShapeType="1"/>
            </p:cNvSpPr>
            <p:nvPr/>
          </p:nvSpPr>
          <p:spPr bwMode="auto">
            <a:xfrm>
              <a:off x="3216" y="2352"/>
              <a:ext cx="0" cy="288"/>
            </a:xfrm>
            <a:prstGeom prst="line">
              <a:avLst/>
            </a:prstGeom>
            <a:noFill/>
            <a:ln w="19050">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en-US" kern="0">
                <a:solidFill>
                  <a:sysClr val="windowText" lastClr="000000"/>
                </a:solidFill>
                <a:ea typeface="MS PGothic" panose="020B0600070205080204" pitchFamily="34" charset="-128"/>
                <a:cs typeface="MS PGothic" panose="020B0600070205080204" pitchFamily="34" charset="-128"/>
              </a:endParaRPr>
            </a:p>
          </p:txBody>
        </p:sp>
        <p:sp>
          <p:nvSpPr>
            <p:cNvPr id="149" name="Line 33"/>
            <p:cNvSpPr>
              <a:spLocks noChangeShapeType="1"/>
            </p:cNvSpPr>
            <p:nvPr/>
          </p:nvSpPr>
          <p:spPr bwMode="auto">
            <a:xfrm>
              <a:off x="3216" y="2976"/>
              <a:ext cx="0" cy="288"/>
            </a:xfrm>
            <a:prstGeom prst="line">
              <a:avLst/>
            </a:prstGeom>
            <a:noFill/>
            <a:ln w="19050">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en-US" kern="0">
                <a:solidFill>
                  <a:sysClr val="windowText" lastClr="000000"/>
                </a:solidFill>
                <a:ea typeface="MS PGothic" panose="020B0600070205080204" pitchFamily="34" charset="-128"/>
                <a:cs typeface="MS PGothic" panose="020B0600070205080204" pitchFamily="34" charset="-128"/>
              </a:endParaRPr>
            </a:p>
          </p:txBody>
        </p:sp>
        <p:grpSp>
          <p:nvGrpSpPr>
            <p:cNvPr id="7219" name="Group 34"/>
            <p:cNvGrpSpPr/>
            <p:nvPr/>
          </p:nvGrpSpPr>
          <p:grpSpPr bwMode="auto">
            <a:xfrm>
              <a:off x="3186" y="1872"/>
              <a:ext cx="48" cy="336"/>
              <a:chOff x="4992" y="2448"/>
              <a:chExt cx="48" cy="336"/>
            </a:xfrm>
          </p:grpSpPr>
          <p:sp>
            <p:nvSpPr>
              <p:cNvPr id="7222" name="Oval 35"/>
              <p:cNvSpPr>
                <a:spLocks noChangeArrowheads="1"/>
              </p:cNvSpPr>
              <p:nvPr/>
            </p:nvSpPr>
            <p:spPr bwMode="auto">
              <a:xfrm>
                <a:off x="4992" y="2448"/>
                <a:ext cx="48" cy="48"/>
              </a:xfrm>
              <a:prstGeom prst="ellipse">
                <a:avLst/>
              </a:prstGeom>
              <a:solidFill>
                <a:srgbClr val="000000"/>
              </a:solidFill>
              <a:ln w="19050">
                <a:solidFill>
                  <a:srgbClr val="000000"/>
                </a:solidFill>
                <a:round/>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zh-CN" altLang="zh-CN">
                  <a:solidFill>
                    <a:srgbClr val="000000"/>
                  </a:solidFill>
                  <a:latin typeface="Calibri" panose="020F0502020204030204" charset="0"/>
                </a:endParaRPr>
              </a:p>
            </p:txBody>
          </p:sp>
          <p:sp>
            <p:nvSpPr>
              <p:cNvPr id="7223" name="Oval 36"/>
              <p:cNvSpPr>
                <a:spLocks noChangeArrowheads="1"/>
              </p:cNvSpPr>
              <p:nvPr/>
            </p:nvSpPr>
            <p:spPr bwMode="auto">
              <a:xfrm>
                <a:off x="4992" y="2544"/>
                <a:ext cx="48" cy="48"/>
              </a:xfrm>
              <a:prstGeom prst="ellipse">
                <a:avLst/>
              </a:prstGeom>
              <a:solidFill>
                <a:srgbClr val="000000"/>
              </a:solidFill>
              <a:ln w="19050">
                <a:solidFill>
                  <a:srgbClr val="000000"/>
                </a:solidFill>
                <a:round/>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zh-CN" altLang="zh-CN">
                  <a:solidFill>
                    <a:srgbClr val="000000"/>
                  </a:solidFill>
                  <a:latin typeface="Calibri" panose="020F0502020204030204" charset="0"/>
                </a:endParaRPr>
              </a:p>
            </p:txBody>
          </p:sp>
          <p:sp>
            <p:nvSpPr>
              <p:cNvPr id="7224" name="Oval 37"/>
              <p:cNvSpPr>
                <a:spLocks noChangeArrowheads="1"/>
              </p:cNvSpPr>
              <p:nvPr/>
            </p:nvSpPr>
            <p:spPr bwMode="auto">
              <a:xfrm>
                <a:off x="4992" y="2640"/>
                <a:ext cx="48" cy="48"/>
              </a:xfrm>
              <a:prstGeom prst="ellipse">
                <a:avLst/>
              </a:prstGeom>
              <a:solidFill>
                <a:srgbClr val="000000"/>
              </a:solidFill>
              <a:ln w="19050">
                <a:solidFill>
                  <a:srgbClr val="000000"/>
                </a:solidFill>
                <a:round/>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zh-CN" altLang="zh-CN">
                  <a:solidFill>
                    <a:srgbClr val="000000"/>
                  </a:solidFill>
                  <a:latin typeface="Calibri" panose="020F0502020204030204" charset="0"/>
                </a:endParaRPr>
              </a:p>
            </p:txBody>
          </p:sp>
          <p:sp>
            <p:nvSpPr>
              <p:cNvPr id="7225" name="Oval 38"/>
              <p:cNvSpPr>
                <a:spLocks noChangeArrowheads="1"/>
              </p:cNvSpPr>
              <p:nvPr/>
            </p:nvSpPr>
            <p:spPr bwMode="auto">
              <a:xfrm>
                <a:off x="4992" y="2736"/>
                <a:ext cx="48" cy="48"/>
              </a:xfrm>
              <a:prstGeom prst="ellipse">
                <a:avLst/>
              </a:prstGeom>
              <a:solidFill>
                <a:srgbClr val="000000"/>
              </a:solidFill>
              <a:ln w="19050">
                <a:solidFill>
                  <a:srgbClr val="000000"/>
                </a:solidFill>
                <a:round/>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zh-CN" altLang="zh-CN">
                  <a:solidFill>
                    <a:srgbClr val="000000"/>
                  </a:solidFill>
                  <a:latin typeface="Calibri" panose="020F0502020204030204" charset="0"/>
                </a:endParaRPr>
              </a:p>
            </p:txBody>
          </p:sp>
        </p:grpSp>
        <p:sp>
          <p:nvSpPr>
            <p:cNvPr id="151" name="Text Box 39"/>
            <p:cNvSpPr txBox="1">
              <a:spLocks noChangeArrowheads="1"/>
            </p:cNvSpPr>
            <p:nvPr/>
          </p:nvSpPr>
          <p:spPr bwMode="auto">
            <a:xfrm>
              <a:off x="2367" y="1589"/>
              <a:ext cx="30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i="1">
                  <a:solidFill>
                    <a:schemeClr val="accent1"/>
                  </a:solidFill>
                  <a:latin typeface="Comic Sans MS" panose="030F0702030302020204" charset="0"/>
                  <a:ea typeface="MS PGothic" panose="020B0600070205080204" pitchFamily="34" charset="-128"/>
                </a:defRPr>
              </a:lvl1pPr>
              <a:lvl2pPr marL="742950" indent="-285750">
                <a:defRPr sz="2400" i="1">
                  <a:solidFill>
                    <a:schemeClr val="accent1"/>
                  </a:solidFill>
                  <a:latin typeface="Comic Sans MS" panose="030F0702030302020204" charset="0"/>
                  <a:ea typeface="MS PGothic" panose="020B0600070205080204" pitchFamily="34" charset="-128"/>
                </a:defRPr>
              </a:lvl2pPr>
              <a:lvl3pPr marL="1143000" indent="-228600">
                <a:defRPr sz="2400" i="1">
                  <a:solidFill>
                    <a:schemeClr val="accent1"/>
                  </a:solidFill>
                  <a:latin typeface="Comic Sans MS" panose="030F0702030302020204" charset="0"/>
                  <a:ea typeface="MS PGothic" panose="020B0600070205080204" pitchFamily="34" charset="-128"/>
                </a:defRPr>
              </a:lvl3pPr>
              <a:lvl4pPr marL="1600200" indent="-228600">
                <a:defRPr sz="2400" i="1">
                  <a:solidFill>
                    <a:schemeClr val="accent1"/>
                  </a:solidFill>
                  <a:latin typeface="Comic Sans MS" panose="030F0702030302020204" charset="0"/>
                  <a:ea typeface="MS PGothic" panose="020B0600070205080204" pitchFamily="34" charset="-128"/>
                </a:defRPr>
              </a:lvl4pPr>
              <a:lvl5pPr marL="2057400" indent="-228600">
                <a:defRPr sz="2400" i="1">
                  <a:solidFill>
                    <a:schemeClr val="accent1"/>
                  </a:solidFill>
                  <a:latin typeface="Comic Sans MS" panose="030F0702030302020204" charset="0"/>
                  <a:ea typeface="MS PGothic" panose="020B0600070205080204" pitchFamily="34" charset="-128"/>
                </a:defRPr>
              </a:lvl5pPr>
              <a:lvl6pPr marL="25146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6pPr>
              <a:lvl7pPr marL="29718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7pPr>
              <a:lvl8pPr marL="34290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8pPr>
              <a:lvl9pPr marL="38862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9pPr>
            </a:lstStyle>
            <a:p>
              <a:pPr fontAlgn="auto">
                <a:spcBef>
                  <a:spcPts val="0"/>
                </a:spcBef>
                <a:spcAft>
                  <a:spcPts val="0"/>
                </a:spcAft>
                <a:defRPr/>
              </a:pPr>
              <a:r>
                <a:rPr lang="en-US" sz="2800" i="0" kern="0">
                  <a:solidFill>
                    <a:srgbClr val="919191"/>
                  </a:solidFill>
                  <a:latin typeface="Calibri" panose="020F0502020204030204" charset="0"/>
                  <a:cs typeface="MS PGothic" panose="020B0600070205080204" pitchFamily="34" charset="-128"/>
                </a:rPr>
                <a:t>i</a:t>
              </a:r>
              <a:r>
                <a:rPr lang="en-US" sz="2800" i="0" kern="0" baseline="-25000">
                  <a:solidFill>
                    <a:srgbClr val="919191"/>
                  </a:solidFill>
                  <a:latin typeface="Calibri" panose="020F0502020204030204" charset="0"/>
                  <a:cs typeface="MS PGothic" panose="020B0600070205080204" pitchFamily="34" charset="-128"/>
                </a:rPr>
                <a:t>A</a:t>
              </a:r>
              <a:r>
                <a:rPr lang="en-US" sz="2800" i="0" kern="0">
                  <a:solidFill>
                    <a:srgbClr val="919191"/>
                  </a:solidFill>
                  <a:latin typeface="Calibri" panose="020F0502020204030204" charset="0"/>
                  <a:cs typeface="MS PGothic" panose="020B0600070205080204" pitchFamily="34" charset="-128"/>
                </a:rPr>
                <a:t>j</a:t>
              </a:r>
            </a:p>
          </p:txBody>
        </p:sp>
        <p:sp>
          <p:nvSpPr>
            <p:cNvPr id="152" name="Rectangle 40"/>
            <p:cNvSpPr>
              <a:spLocks noChangeArrowheads="1"/>
            </p:cNvSpPr>
            <p:nvPr/>
          </p:nvSpPr>
          <p:spPr bwMode="auto">
            <a:xfrm>
              <a:off x="2996" y="3360"/>
              <a:ext cx="58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auto">
                <a:spcBef>
                  <a:spcPts val="0"/>
                </a:spcBef>
                <a:spcAft>
                  <a:spcPts val="0"/>
                </a:spcAft>
                <a:defRPr/>
              </a:pPr>
              <a:r>
                <a:rPr lang="zh-CN" altLang="en-US" sz="2400" kern="0" dirty="0">
                  <a:solidFill>
                    <a:srgbClr val="000000"/>
                  </a:solidFill>
                  <a:latin typeface="Calibri" panose="020F0502020204030204" charset="0"/>
                  <a:ea typeface="MS PGothic" panose="020B0600070205080204" pitchFamily="34" charset="-128"/>
                  <a:cs typeface="MS PGothic" panose="020B0600070205080204" pitchFamily="34" charset="-128"/>
                </a:rPr>
                <a:t>反相关</a:t>
              </a:r>
              <a:endParaRPr lang="en-US" sz="2400" kern="0" dirty="0">
                <a:solidFill>
                  <a:sysClr val="windowText" lastClr="000000"/>
                </a:solidFill>
                <a:latin typeface="Calibri" panose="020F0502020204030204" charset="0"/>
                <a:ea typeface="MS PGothic" panose="020B0600070205080204" pitchFamily="34" charset="-128"/>
                <a:cs typeface="MS PGothic" panose="020B0600070205080204" pitchFamily="34" charset="-128"/>
              </a:endParaRPr>
            </a:p>
          </p:txBody>
        </p:sp>
      </p:grpSp>
      <p:grpSp>
        <p:nvGrpSpPr>
          <p:cNvPr id="157" name="Group 41"/>
          <p:cNvGrpSpPr/>
          <p:nvPr/>
        </p:nvGrpSpPr>
        <p:grpSpPr bwMode="auto">
          <a:xfrm>
            <a:off x="6033088" y="1067584"/>
            <a:ext cx="2520950" cy="4560888"/>
            <a:chOff x="3836" y="720"/>
            <a:chExt cx="1588" cy="2873"/>
          </a:xfrm>
        </p:grpSpPr>
        <p:sp>
          <p:nvSpPr>
            <p:cNvPr id="7192" name="AutoShape 42"/>
            <p:cNvSpPr>
              <a:spLocks noChangeArrowheads="1"/>
            </p:cNvSpPr>
            <p:nvPr/>
          </p:nvSpPr>
          <p:spPr bwMode="auto">
            <a:xfrm>
              <a:off x="4560" y="720"/>
              <a:ext cx="864" cy="2640"/>
            </a:xfrm>
            <a:prstGeom prst="roundRect">
              <a:avLst>
                <a:gd name="adj" fmla="val 16667"/>
              </a:avLst>
            </a:prstGeom>
            <a:solidFill>
              <a:srgbClr val="DDDDDD"/>
            </a:solidFill>
            <a:ln>
              <a:noFill/>
            </a:ln>
            <a:extLst>
              <a:ext uri="{91240B29-F687-4F45-9708-019B960494DF}">
                <a14:hiddenLine xmlns:a14="http://schemas.microsoft.com/office/drawing/2010/main" w="19050">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zh-CN" altLang="zh-CN">
                <a:solidFill>
                  <a:srgbClr val="000000"/>
                </a:solidFill>
                <a:latin typeface="Calibri" panose="020F0502020204030204" charset="0"/>
              </a:endParaRPr>
            </a:p>
          </p:txBody>
        </p:sp>
        <p:sp>
          <p:nvSpPr>
            <p:cNvPr id="7193" name="Text Box 43"/>
            <p:cNvSpPr txBox="1">
              <a:spLocks noChangeArrowheads="1"/>
            </p:cNvSpPr>
            <p:nvPr/>
          </p:nvSpPr>
          <p:spPr bwMode="auto">
            <a:xfrm>
              <a:off x="3844" y="2694"/>
              <a:ext cx="54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000">
                  <a:solidFill>
                    <a:srgbClr val="FC0128"/>
                  </a:solidFill>
                  <a:latin typeface="Calibri" panose="020F0502020204030204" charset="0"/>
                </a:rPr>
                <a:t>i:r</a:t>
              </a:r>
              <a:r>
                <a:rPr lang="en-US" altLang="zh-CN" sz="2000" baseline="-25000">
                  <a:solidFill>
                    <a:srgbClr val="FC0128"/>
                  </a:solidFill>
                  <a:latin typeface="Calibri" panose="020F0502020204030204" charset="0"/>
                </a:rPr>
                <a:t>k</a:t>
              </a:r>
              <a:r>
                <a:rPr lang="en-US" altLang="zh-CN" sz="2000">
                  <a:solidFill>
                    <a:srgbClr val="FC0128"/>
                  </a:solidFill>
                  <a:latin typeface="Calibri" panose="020F0502020204030204" charset="0"/>
                  <a:sym typeface="Symbol" panose="05050102010706020507" pitchFamily="18" charset="2"/>
                </a:rPr>
                <a:t>_</a:t>
              </a:r>
              <a:endParaRPr lang="en-US" altLang="zh-CN" sz="2000">
                <a:solidFill>
                  <a:srgbClr val="FC0128"/>
                </a:solidFill>
                <a:latin typeface="Calibri" panose="020F0502020204030204" charset="0"/>
              </a:endParaRPr>
            </a:p>
          </p:txBody>
        </p:sp>
        <p:sp>
          <p:nvSpPr>
            <p:cNvPr id="160" name="Line 44"/>
            <p:cNvSpPr>
              <a:spLocks noChangeShapeType="1"/>
            </p:cNvSpPr>
            <p:nvPr/>
          </p:nvSpPr>
          <p:spPr bwMode="auto">
            <a:xfrm flipV="1">
              <a:off x="4134" y="1584"/>
              <a:ext cx="0" cy="720"/>
            </a:xfrm>
            <a:prstGeom prst="line">
              <a:avLst/>
            </a:prstGeom>
            <a:noFill/>
            <a:ln w="19050">
              <a:solidFill>
                <a:srgbClr val="919191"/>
              </a:solidFill>
              <a:round/>
              <a:tailEnd type="triangle" w="med" len="me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en-US" kern="0">
                <a:solidFill>
                  <a:sysClr val="windowText" lastClr="000000"/>
                </a:solidFill>
                <a:ea typeface="MS PGothic" panose="020B0600070205080204" pitchFamily="34" charset="-128"/>
                <a:cs typeface="MS PGothic" panose="020B0600070205080204" pitchFamily="34" charset="-128"/>
              </a:endParaRPr>
            </a:p>
          </p:txBody>
        </p:sp>
        <p:sp>
          <p:nvSpPr>
            <p:cNvPr id="7195" name="Text Box 45"/>
            <p:cNvSpPr txBox="1">
              <a:spLocks noChangeArrowheads="1"/>
            </p:cNvSpPr>
            <p:nvPr/>
          </p:nvSpPr>
          <p:spPr bwMode="auto">
            <a:xfrm>
              <a:off x="3836" y="1110"/>
              <a:ext cx="54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000">
                  <a:solidFill>
                    <a:srgbClr val="FC0128"/>
                  </a:solidFill>
                  <a:latin typeface="Calibri" panose="020F0502020204030204" charset="0"/>
                </a:rPr>
                <a:t>j:r</a:t>
              </a:r>
              <a:r>
                <a:rPr lang="en-US" altLang="zh-CN" sz="2000" baseline="-25000">
                  <a:solidFill>
                    <a:srgbClr val="FC0128"/>
                  </a:solidFill>
                  <a:latin typeface="Calibri" panose="020F0502020204030204" charset="0"/>
                </a:rPr>
                <a:t>k</a:t>
              </a:r>
              <a:r>
                <a:rPr lang="en-US" altLang="zh-CN" sz="2000">
                  <a:solidFill>
                    <a:srgbClr val="FC0128"/>
                  </a:solidFill>
                  <a:latin typeface="Calibri" panose="020F0502020204030204" charset="0"/>
                  <a:sym typeface="Symbol" panose="05050102010706020507" pitchFamily="18" charset="2"/>
                </a:rPr>
                <a:t>_</a:t>
              </a:r>
            </a:p>
          </p:txBody>
        </p:sp>
        <p:sp>
          <p:nvSpPr>
            <p:cNvPr id="162" name="Rectangle 46"/>
            <p:cNvSpPr>
              <a:spLocks noChangeArrowheads="1"/>
            </p:cNvSpPr>
            <p:nvPr/>
          </p:nvSpPr>
          <p:spPr bwMode="auto">
            <a:xfrm>
              <a:off x="4614" y="1104"/>
              <a:ext cx="768" cy="336"/>
            </a:xfrm>
            <a:prstGeom prst="rect">
              <a:avLst/>
            </a:prstGeom>
            <a:solidFill>
              <a:srgbClr val="FFFFFF"/>
            </a:solidFill>
            <a:ln w="19050">
              <a:solidFill>
                <a:srgbClr val="000000"/>
              </a:solidFill>
              <a:miter lim="800000"/>
            </a:ln>
          </p:spPr>
          <p:txBody>
            <a:bodyPr wrap="none" anchor="ctr"/>
            <a:lstStyle/>
            <a:p>
              <a:pPr fontAlgn="auto">
                <a:spcBef>
                  <a:spcPts val="0"/>
                </a:spcBef>
                <a:spcAft>
                  <a:spcPts val="0"/>
                </a:spcAft>
                <a:defRPr/>
              </a:pPr>
              <a:r>
                <a:rPr lang="en-US" sz="2000" kern="0">
                  <a:solidFill>
                    <a:sysClr val="windowText" lastClr="000000"/>
                  </a:solidFill>
                  <a:latin typeface="Calibri" panose="020F0502020204030204" charset="0"/>
                  <a:ea typeface="MS PGothic" panose="020B0600070205080204" pitchFamily="34" charset="-128"/>
                  <a:cs typeface="MS PGothic" panose="020B0600070205080204" pitchFamily="34" charset="-128"/>
                </a:rPr>
                <a:t>Reg Write</a:t>
              </a:r>
            </a:p>
          </p:txBody>
        </p:sp>
        <p:sp>
          <p:nvSpPr>
            <p:cNvPr id="163" name="Line 47"/>
            <p:cNvSpPr>
              <a:spLocks noChangeShapeType="1"/>
            </p:cNvSpPr>
            <p:nvPr/>
          </p:nvSpPr>
          <p:spPr bwMode="auto">
            <a:xfrm>
              <a:off x="4998" y="816"/>
              <a:ext cx="0" cy="288"/>
            </a:xfrm>
            <a:prstGeom prst="line">
              <a:avLst/>
            </a:prstGeom>
            <a:noFill/>
            <a:ln w="19050">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en-US" kern="0">
                <a:solidFill>
                  <a:sysClr val="windowText" lastClr="000000"/>
                </a:solidFill>
                <a:ea typeface="MS PGothic" panose="020B0600070205080204" pitchFamily="34" charset="-128"/>
                <a:cs typeface="MS PGothic" panose="020B0600070205080204" pitchFamily="34" charset="-128"/>
              </a:endParaRPr>
            </a:p>
          </p:txBody>
        </p:sp>
        <p:sp>
          <p:nvSpPr>
            <p:cNvPr id="164" name="Line 48"/>
            <p:cNvSpPr>
              <a:spLocks noChangeShapeType="1"/>
            </p:cNvSpPr>
            <p:nvPr/>
          </p:nvSpPr>
          <p:spPr bwMode="auto">
            <a:xfrm>
              <a:off x="4998" y="1440"/>
              <a:ext cx="0" cy="288"/>
            </a:xfrm>
            <a:prstGeom prst="line">
              <a:avLst/>
            </a:prstGeom>
            <a:noFill/>
            <a:ln w="19050">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en-US" kern="0">
                <a:solidFill>
                  <a:sysClr val="windowText" lastClr="000000"/>
                </a:solidFill>
                <a:ea typeface="MS PGothic" panose="020B0600070205080204" pitchFamily="34" charset="-128"/>
                <a:cs typeface="MS PGothic" panose="020B0600070205080204" pitchFamily="34" charset="-128"/>
              </a:endParaRPr>
            </a:p>
          </p:txBody>
        </p:sp>
        <p:sp>
          <p:nvSpPr>
            <p:cNvPr id="165" name="Rectangle 49"/>
            <p:cNvSpPr>
              <a:spLocks noChangeArrowheads="1"/>
            </p:cNvSpPr>
            <p:nvPr/>
          </p:nvSpPr>
          <p:spPr bwMode="auto">
            <a:xfrm>
              <a:off x="4614" y="2640"/>
              <a:ext cx="768" cy="336"/>
            </a:xfrm>
            <a:prstGeom prst="rect">
              <a:avLst/>
            </a:prstGeom>
            <a:solidFill>
              <a:srgbClr val="FFFFFF"/>
            </a:solidFill>
            <a:ln w="19050">
              <a:solidFill>
                <a:srgbClr val="000000"/>
              </a:solidFill>
              <a:miter lim="800000"/>
            </a:ln>
          </p:spPr>
          <p:txBody>
            <a:bodyPr wrap="none" anchor="ctr"/>
            <a:lstStyle/>
            <a:p>
              <a:pPr fontAlgn="auto">
                <a:spcBef>
                  <a:spcPts val="0"/>
                </a:spcBef>
                <a:spcAft>
                  <a:spcPts val="0"/>
                </a:spcAft>
                <a:defRPr/>
              </a:pPr>
              <a:r>
                <a:rPr lang="en-US" sz="2000" kern="0">
                  <a:solidFill>
                    <a:sysClr val="windowText" lastClr="000000"/>
                  </a:solidFill>
                  <a:latin typeface="Calibri" panose="020F0502020204030204" charset="0"/>
                  <a:ea typeface="MS PGothic" panose="020B0600070205080204" pitchFamily="34" charset="-128"/>
                  <a:cs typeface="MS PGothic" panose="020B0600070205080204" pitchFamily="34" charset="-128"/>
                </a:rPr>
                <a:t>Reg Write</a:t>
              </a:r>
            </a:p>
          </p:txBody>
        </p:sp>
        <p:sp>
          <p:nvSpPr>
            <p:cNvPr id="166" name="Line 50"/>
            <p:cNvSpPr>
              <a:spLocks noChangeShapeType="1"/>
            </p:cNvSpPr>
            <p:nvPr/>
          </p:nvSpPr>
          <p:spPr bwMode="auto">
            <a:xfrm>
              <a:off x="4998" y="2352"/>
              <a:ext cx="0" cy="288"/>
            </a:xfrm>
            <a:prstGeom prst="line">
              <a:avLst/>
            </a:prstGeom>
            <a:noFill/>
            <a:ln w="19050">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en-US" kern="0">
                <a:solidFill>
                  <a:sysClr val="windowText" lastClr="000000"/>
                </a:solidFill>
                <a:ea typeface="MS PGothic" panose="020B0600070205080204" pitchFamily="34" charset="-128"/>
                <a:cs typeface="MS PGothic" panose="020B0600070205080204" pitchFamily="34" charset="-128"/>
              </a:endParaRPr>
            </a:p>
          </p:txBody>
        </p:sp>
        <p:sp>
          <p:nvSpPr>
            <p:cNvPr id="167" name="Line 51"/>
            <p:cNvSpPr>
              <a:spLocks noChangeShapeType="1"/>
            </p:cNvSpPr>
            <p:nvPr/>
          </p:nvSpPr>
          <p:spPr bwMode="auto">
            <a:xfrm>
              <a:off x="4998" y="2976"/>
              <a:ext cx="0" cy="288"/>
            </a:xfrm>
            <a:prstGeom prst="line">
              <a:avLst/>
            </a:prstGeom>
            <a:noFill/>
            <a:ln w="19050">
              <a:solidFill>
                <a:srgbClr val="000000"/>
              </a:solidFill>
              <a:round/>
              <a:tailEnd type="triangle" w="med" len="med"/>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en-US" kern="0">
                <a:solidFill>
                  <a:sysClr val="windowText" lastClr="000000"/>
                </a:solidFill>
                <a:ea typeface="MS PGothic" panose="020B0600070205080204" pitchFamily="34" charset="-128"/>
                <a:cs typeface="MS PGothic" panose="020B0600070205080204" pitchFamily="34" charset="-128"/>
              </a:endParaRPr>
            </a:p>
          </p:txBody>
        </p:sp>
        <p:grpSp>
          <p:nvGrpSpPr>
            <p:cNvPr id="7202" name="Group 52"/>
            <p:cNvGrpSpPr/>
            <p:nvPr/>
          </p:nvGrpSpPr>
          <p:grpSpPr bwMode="auto">
            <a:xfrm>
              <a:off x="4968" y="1872"/>
              <a:ext cx="48" cy="336"/>
              <a:chOff x="4992" y="2448"/>
              <a:chExt cx="48" cy="336"/>
            </a:xfrm>
          </p:grpSpPr>
          <p:sp>
            <p:nvSpPr>
              <p:cNvPr id="7205" name="Oval 53"/>
              <p:cNvSpPr>
                <a:spLocks noChangeArrowheads="1"/>
              </p:cNvSpPr>
              <p:nvPr/>
            </p:nvSpPr>
            <p:spPr bwMode="auto">
              <a:xfrm>
                <a:off x="4992" y="2448"/>
                <a:ext cx="48" cy="48"/>
              </a:xfrm>
              <a:prstGeom prst="ellipse">
                <a:avLst/>
              </a:prstGeom>
              <a:solidFill>
                <a:srgbClr val="000000"/>
              </a:solidFill>
              <a:ln w="19050">
                <a:solidFill>
                  <a:srgbClr val="000000"/>
                </a:solidFill>
                <a:round/>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zh-CN" altLang="zh-CN">
                  <a:solidFill>
                    <a:srgbClr val="000000"/>
                  </a:solidFill>
                  <a:latin typeface="Calibri" panose="020F0502020204030204" charset="0"/>
                </a:endParaRPr>
              </a:p>
            </p:txBody>
          </p:sp>
          <p:sp>
            <p:nvSpPr>
              <p:cNvPr id="7206" name="Oval 54"/>
              <p:cNvSpPr>
                <a:spLocks noChangeArrowheads="1"/>
              </p:cNvSpPr>
              <p:nvPr/>
            </p:nvSpPr>
            <p:spPr bwMode="auto">
              <a:xfrm>
                <a:off x="4992" y="2544"/>
                <a:ext cx="48" cy="48"/>
              </a:xfrm>
              <a:prstGeom prst="ellipse">
                <a:avLst/>
              </a:prstGeom>
              <a:solidFill>
                <a:srgbClr val="000000"/>
              </a:solidFill>
              <a:ln w="19050">
                <a:solidFill>
                  <a:srgbClr val="000000"/>
                </a:solidFill>
                <a:round/>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zh-CN" altLang="zh-CN">
                  <a:solidFill>
                    <a:srgbClr val="000000"/>
                  </a:solidFill>
                  <a:latin typeface="Calibri" panose="020F0502020204030204" charset="0"/>
                </a:endParaRPr>
              </a:p>
            </p:txBody>
          </p:sp>
          <p:sp>
            <p:nvSpPr>
              <p:cNvPr id="7207" name="Oval 55"/>
              <p:cNvSpPr>
                <a:spLocks noChangeArrowheads="1"/>
              </p:cNvSpPr>
              <p:nvPr/>
            </p:nvSpPr>
            <p:spPr bwMode="auto">
              <a:xfrm>
                <a:off x="4992" y="2640"/>
                <a:ext cx="48" cy="48"/>
              </a:xfrm>
              <a:prstGeom prst="ellipse">
                <a:avLst/>
              </a:prstGeom>
              <a:solidFill>
                <a:srgbClr val="000000"/>
              </a:solidFill>
              <a:ln w="19050">
                <a:solidFill>
                  <a:srgbClr val="000000"/>
                </a:solidFill>
                <a:round/>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zh-CN" altLang="zh-CN">
                  <a:solidFill>
                    <a:srgbClr val="000000"/>
                  </a:solidFill>
                  <a:latin typeface="Calibri" panose="020F0502020204030204" charset="0"/>
                </a:endParaRPr>
              </a:p>
            </p:txBody>
          </p:sp>
          <p:sp>
            <p:nvSpPr>
              <p:cNvPr id="7208" name="Oval 56"/>
              <p:cNvSpPr>
                <a:spLocks noChangeArrowheads="1"/>
              </p:cNvSpPr>
              <p:nvPr/>
            </p:nvSpPr>
            <p:spPr bwMode="auto">
              <a:xfrm>
                <a:off x="4992" y="2736"/>
                <a:ext cx="48" cy="48"/>
              </a:xfrm>
              <a:prstGeom prst="ellipse">
                <a:avLst/>
              </a:prstGeom>
              <a:solidFill>
                <a:srgbClr val="000000"/>
              </a:solidFill>
              <a:ln w="19050">
                <a:solidFill>
                  <a:srgbClr val="000000"/>
                </a:solidFill>
                <a:round/>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zh-CN" altLang="zh-CN">
                  <a:solidFill>
                    <a:srgbClr val="000000"/>
                  </a:solidFill>
                  <a:latin typeface="Calibri" panose="020F0502020204030204" charset="0"/>
                </a:endParaRPr>
              </a:p>
            </p:txBody>
          </p:sp>
        </p:grpSp>
        <p:sp>
          <p:nvSpPr>
            <p:cNvPr id="169" name="Text Box 57"/>
            <p:cNvSpPr txBox="1">
              <a:spLocks noChangeArrowheads="1"/>
            </p:cNvSpPr>
            <p:nvPr/>
          </p:nvSpPr>
          <p:spPr bwMode="auto">
            <a:xfrm>
              <a:off x="4146" y="1589"/>
              <a:ext cx="3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i="1">
                  <a:solidFill>
                    <a:schemeClr val="accent1"/>
                  </a:solidFill>
                  <a:latin typeface="Comic Sans MS" panose="030F0702030302020204" charset="0"/>
                  <a:ea typeface="MS PGothic" panose="020B0600070205080204" pitchFamily="34" charset="-128"/>
                </a:defRPr>
              </a:lvl1pPr>
              <a:lvl2pPr marL="742950" indent="-285750">
                <a:defRPr sz="2400" i="1">
                  <a:solidFill>
                    <a:schemeClr val="accent1"/>
                  </a:solidFill>
                  <a:latin typeface="Comic Sans MS" panose="030F0702030302020204" charset="0"/>
                  <a:ea typeface="MS PGothic" panose="020B0600070205080204" pitchFamily="34" charset="-128"/>
                </a:defRPr>
              </a:lvl2pPr>
              <a:lvl3pPr marL="1143000" indent="-228600">
                <a:defRPr sz="2400" i="1">
                  <a:solidFill>
                    <a:schemeClr val="accent1"/>
                  </a:solidFill>
                  <a:latin typeface="Comic Sans MS" panose="030F0702030302020204" charset="0"/>
                  <a:ea typeface="MS PGothic" panose="020B0600070205080204" pitchFamily="34" charset="-128"/>
                </a:defRPr>
              </a:lvl3pPr>
              <a:lvl4pPr marL="1600200" indent="-228600">
                <a:defRPr sz="2400" i="1">
                  <a:solidFill>
                    <a:schemeClr val="accent1"/>
                  </a:solidFill>
                  <a:latin typeface="Comic Sans MS" panose="030F0702030302020204" charset="0"/>
                  <a:ea typeface="MS PGothic" panose="020B0600070205080204" pitchFamily="34" charset="-128"/>
                </a:defRPr>
              </a:lvl4pPr>
              <a:lvl5pPr marL="2057400" indent="-228600">
                <a:defRPr sz="2400" i="1">
                  <a:solidFill>
                    <a:schemeClr val="accent1"/>
                  </a:solidFill>
                  <a:latin typeface="Comic Sans MS" panose="030F0702030302020204" charset="0"/>
                  <a:ea typeface="MS PGothic" panose="020B0600070205080204" pitchFamily="34" charset="-128"/>
                </a:defRPr>
              </a:lvl5pPr>
              <a:lvl6pPr marL="25146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6pPr>
              <a:lvl7pPr marL="29718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7pPr>
              <a:lvl8pPr marL="34290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8pPr>
              <a:lvl9pPr marL="38862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9pPr>
            </a:lstStyle>
            <a:p>
              <a:pPr fontAlgn="auto">
                <a:spcBef>
                  <a:spcPts val="0"/>
                </a:spcBef>
                <a:spcAft>
                  <a:spcPts val="0"/>
                </a:spcAft>
                <a:defRPr/>
              </a:pPr>
              <a:r>
                <a:rPr lang="en-US" sz="2800" i="0" kern="0" dirty="0" err="1">
                  <a:solidFill>
                    <a:srgbClr val="919191"/>
                  </a:solidFill>
                  <a:latin typeface="Calibri" panose="020F0502020204030204" charset="0"/>
                  <a:cs typeface="MS PGothic" panose="020B0600070205080204" pitchFamily="34" charset="-128"/>
                </a:rPr>
                <a:t>i</a:t>
              </a:r>
              <a:r>
                <a:rPr lang="en-US" sz="2800" i="0" kern="0" baseline="-25000" dirty="0" err="1">
                  <a:solidFill>
                    <a:srgbClr val="919191"/>
                  </a:solidFill>
                  <a:latin typeface="Calibri" panose="020F0502020204030204" charset="0"/>
                  <a:cs typeface="MS PGothic" panose="020B0600070205080204" pitchFamily="34" charset="-128"/>
                </a:rPr>
                <a:t>O</a:t>
              </a:r>
              <a:r>
                <a:rPr lang="en-US" sz="2800" i="0" kern="0" dirty="0" err="1">
                  <a:solidFill>
                    <a:srgbClr val="919191"/>
                  </a:solidFill>
                  <a:latin typeface="Calibri" panose="020F0502020204030204" charset="0"/>
                  <a:cs typeface="MS PGothic" panose="020B0600070205080204" pitchFamily="34" charset="-128"/>
                </a:rPr>
                <a:t>j</a:t>
              </a:r>
              <a:endParaRPr lang="en-US" sz="2800" i="0" kern="0" dirty="0">
                <a:solidFill>
                  <a:srgbClr val="919191"/>
                </a:solidFill>
                <a:latin typeface="Calibri" panose="020F0502020204030204" charset="0"/>
                <a:cs typeface="MS PGothic" panose="020B0600070205080204" pitchFamily="34" charset="-128"/>
              </a:endParaRPr>
            </a:p>
          </p:txBody>
        </p:sp>
        <p:sp>
          <p:nvSpPr>
            <p:cNvPr id="170" name="Rectangle 58"/>
            <p:cNvSpPr>
              <a:spLocks noChangeArrowheads="1"/>
            </p:cNvSpPr>
            <p:nvPr/>
          </p:nvSpPr>
          <p:spPr bwMode="auto">
            <a:xfrm>
              <a:off x="4638" y="3360"/>
              <a:ext cx="77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auto">
                <a:spcBef>
                  <a:spcPts val="0"/>
                </a:spcBef>
                <a:spcAft>
                  <a:spcPts val="0"/>
                </a:spcAft>
                <a:defRPr/>
              </a:pPr>
              <a:r>
                <a:rPr lang="zh-CN" altLang="en-US" sz="2400" kern="0" dirty="0">
                  <a:solidFill>
                    <a:srgbClr val="000000"/>
                  </a:solidFill>
                  <a:latin typeface="Calibri" panose="020F0502020204030204" charset="0"/>
                  <a:ea typeface="MS PGothic" panose="020B0600070205080204" pitchFamily="34" charset="-128"/>
                  <a:cs typeface="MS PGothic" panose="020B0600070205080204" pitchFamily="34" charset="-128"/>
                </a:rPr>
                <a:t>输出相关</a:t>
              </a:r>
              <a:endParaRPr lang="en-US" sz="2400" kern="0" dirty="0">
                <a:solidFill>
                  <a:sysClr val="windowText" lastClr="000000"/>
                </a:solidFill>
                <a:latin typeface="Calibri" panose="020F0502020204030204" charset="0"/>
                <a:ea typeface="MS PGothic" panose="020B0600070205080204" pitchFamily="34" charset="-128"/>
                <a:cs typeface="MS PGothic" panose="020B0600070205080204" pitchFamily="34" charset="-128"/>
              </a:endParaRPr>
            </a:p>
          </p:txBody>
        </p:sp>
      </p:grpSp>
      <p:sp>
        <p:nvSpPr>
          <p:cNvPr id="175" name="Text Box 59"/>
          <p:cNvSpPr txBox="1">
            <a:spLocks noChangeArrowheads="1"/>
          </p:cNvSpPr>
          <p:nvPr/>
        </p:nvSpPr>
        <p:spPr bwMode="auto">
          <a:xfrm>
            <a:off x="1029338" y="5802361"/>
            <a:ext cx="6515100" cy="830997"/>
          </a:xfrm>
          <a:prstGeom prst="rect">
            <a:avLst/>
          </a:prstGeom>
          <a:solidFill>
            <a:srgbClr val="FFFFFF"/>
          </a:solidFill>
          <a:ln w="19050">
            <a:solidFill>
              <a:srgbClr val="000000"/>
            </a:solidFill>
            <a:miter lim="800000"/>
          </a:ln>
        </p:spPr>
        <p:txBody>
          <a:bodyPr wrap="square">
            <a:spAutoFit/>
          </a:bodyPr>
          <a:lstStyle>
            <a:lvl1pPr>
              <a:defRPr sz="2400" i="1">
                <a:solidFill>
                  <a:schemeClr val="accent1"/>
                </a:solidFill>
                <a:latin typeface="Comic Sans MS" panose="030F0702030302020204" charset="0"/>
                <a:ea typeface="MS PGothic" panose="020B0600070205080204" pitchFamily="34" charset="-128"/>
              </a:defRPr>
            </a:lvl1pPr>
            <a:lvl2pPr marL="742950" indent="-285750">
              <a:defRPr sz="2400" i="1">
                <a:solidFill>
                  <a:schemeClr val="accent1"/>
                </a:solidFill>
                <a:latin typeface="Comic Sans MS" panose="030F0702030302020204" charset="0"/>
                <a:ea typeface="MS PGothic" panose="020B0600070205080204" pitchFamily="34" charset="-128"/>
              </a:defRPr>
            </a:lvl2pPr>
            <a:lvl3pPr marL="1143000" indent="-228600">
              <a:defRPr sz="2400" i="1">
                <a:solidFill>
                  <a:schemeClr val="accent1"/>
                </a:solidFill>
                <a:latin typeface="Comic Sans MS" panose="030F0702030302020204" charset="0"/>
                <a:ea typeface="MS PGothic" panose="020B0600070205080204" pitchFamily="34" charset="-128"/>
              </a:defRPr>
            </a:lvl3pPr>
            <a:lvl4pPr marL="1600200" indent="-228600">
              <a:defRPr sz="2400" i="1">
                <a:solidFill>
                  <a:schemeClr val="accent1"/>
                </a:solidFill>
                <a:latin typeface="Comic Sans MS" panose="030F0702030302020204" charset="0"/>
                <a:ea typeface="MS PGothic" panose="020B0600070205080204" pitchFamily="34" charset="-128"/>
              </a:defRPr>
            </a:lvl4pPr>
            <a:lvl5pPr marL="2057400" indent="-228600">
              <a:defRPr sz="2400" i="1">
                <a:solidFill>
                  <a:schemeClr val="accent1"/>
                </a:solidFill>
                <a:latin typeface="Comic Sans MS" panose="030F0702030302020204" charset="0"/>
                <a:ea typeface="MS PGothic" panose="020B0600070205080204" pitchFamily="34" charset="-128"/>
              </a:defRPr>
            </a:lvl5pPr>
            <a:lvl6pPr marL="25146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6pPr>
            <a:lvl7pPr marL="29718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7pPr>
            <a:lvl8pPr marL="34290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8pPr>
            <a:lvl9pPr marL="3886200" indent="-228600" algn="ctr" eaLnBrk="0" fontAlgn="base" hangingPunct="0">
              <a:spcBef>
                <a:spcPct val="0"/>
              </a:spcBef>
              <a:spcAft>
                <a:spcPct val="0"/>
              </a:spcAft>
              <a:defRPr sz="2400" i="1">
                <a:solidFill>
                  <a:schemeClr val="accent1"/>
                </a:solidFill>
                <a:latin typeface="Comic Sans MS" panose="030F0702030302020204" charset="0"/>
                <a:ea typeface="MS PGothic" panose="020B0600070205080204" pitchFamily="34" charset="-128"/>
              </a:defRPr>
            </a:lvl9pPr>
          </a:lstStyle>
          <a:p>
            <a:pPr fontAlgn="auto">
              <a:spcBef>
                <a:spcPts val="0"/>
              </a:spcBef>
              <a:spcAft>
                <a:spcPts val="0"/>
              </a:spcAft>
              <a:defRPr/>
            </a:pPr>
            <a:r>
              <a:rPr lang="en-US" i="0" kern="0" dirty="0" err="1">
                <a:solidFill>
                  <a:srgbClr val="000000"/>
                </a:solidFill>
                <a:latin typeface="Calibri" panose="020F0502020204030204" charset="0"/>
                <a:cs typeface="MS PGothic" panose="020B0600070205080204" pitchFamily="34" charset="-128"/>
              </a:rPr>
              <a:t>dist</a:t>
            </a:r>
            <a:r>
              <a:rPr lang="en-US" i="0" kern="0" dirty="0">
                <a:solidFill>
                  <a:srgbClr val="000000"/>
                </a:solidFill>
                <a:latin typeface="Calibri" panose="020F0502020204030204" charset="0"/>
                <a:cs typeface="MS PGothic" panose="020B0600070205080204" pitchFamily="34" charset="-128"/>
              </a:rPr>
              <a:t>(</a:t>
            </a:r>
            <a:r>
              <a:rPr lang="en-US" i="0" kern="0" dirty="0" err="1">
                <a:solidFill>
                  <a:srgbClr val="000000"/>
                </a:solidFill>
                <a:latin typeface="Calibri" panose="020F0502020204030204" charset="0"/>
                <a:cs typeface="MS PGothic" panose="020B0600070205080204" pitchFamily="34" charset="-128"/>
              </a:rPr>
              <a:t>i,j</a:t>
            </a:r>
            <a:r>
              <a:rPr lang="en-US" i="0" kern="0" dirty="0">
                <a:solidFill>
                  <a:srgbClr val="000000"/>
                </a:solidFill>
                <a:latin typeface="Calibri" panose="020F0502020204030204" charset="0"/>
                <a:cs typeface="MS PGothic" panose="020B0600070205080204" pitchFamily="34" charset="-128"/>
              </a:rPr>
              <a:t>)  </a:t>
            </a:r>
            <a:r>
              <a:rPr lang="en-US" i="0" kern="0" dirty="0">
                <a:solidFill>
                  <a:srgbClr val="000000"/>
                </a:solidFill>
                <a:latin typeface="Calibri" panose="020F0502020204030204" charset="0"/>
                <a:cs typeface="MS PGothic" panose="020B0600070205080204" pitchFamily="34" charset="-128"/>
                <a:sym typeface="Symbol" panose="05050102010706020507" charset="0"/>
              </a:rPr>
              <a:t> </a:t>
            </a:r>
            <a:r>
              <a:rPr lang="en-US" i="0" kern="0" dirty="0" err="1">
                <a:solidFill>
                  <a:srgbClr val="000000"/>
                </a:solidFill>
                <a:latin typeface="Calibri" panose="020F0502020204030204" charset="0"/>
                <a:cs typeface="MS PGothic" panose="020B0600070205080204" pitchFamily="34" charset="-128"/>
              </a:rPr>
              <a:t>dist</a:t>
            </a:r>
            <a:r>
              <a:rPr lang="en-US" i="0" kern="0" dirty="0">
                <a:solidFill>
                  <a:srgbClr val="000000"/>
                </a:solidFill>
                <a:latin typeface="Calibri" panose="020F0502020204030204" charset="0"/>
                <a:cs typeface="MS PGothic" panose="020B0600070205080204" pitchFamily="34" charset="-128"/>
              </a:rPr>
              <a:t>(X,Y) </a:t>
            </a:r>
            <a:r>
              <a:rPr lang="en-US" i="0" kern="0" dirty="0">
                <a:solidFill>
                  <a:srgbClr val="000000"/>
                </a:solidFill>
                <a:latin typeface="Calibri" panose="020F0502020204030204" charset="0"/>
                <a:cs typeface="MS PGothic" panose="020B0600070205080204" pitchFamily="34" charset="-128"/>
                <a:sym typeface="Symbol" panose="05050102010706020507" charset="0"/>
              </a:rPr>
              <a:t></a:t>
            </a:r>
            <a:r>
              <a:rPr lang="en-US" i="0" kern="0" dirty="0">
                <a:solidFill>
                  <a:srgbClr val="FC0128"/>
                </a:solidFill>
                <a:latin typeface="Calibri" panose="020F0502020204030204" charset="0"/>
                <a:cs typeface="MS PGothic" panose="020B0600070205080204" pitchFamily="34" charset="-128"/>
                <a:sym typeface="Symbol" panose="05050102010706020507" charset="0"/>
              </a:rPr>
              <a:t>  </a:t>
            </a:r>
            <a:r>
              <a:rPr lang="zh-CN" altLang="en-US" i="0" kern="0" dirty="0">
                <a:solidFill>
                  <a:srgbClr val="FC0128"/>
                </a:solidFill>
                <a:latin typeface="Calibri" panose="020F0502020204030204" charset="0"/>
                <a:cs typeface="MS PGothic" panose="020B0600070205080204" pitchFamily="34" charset="-128"/>
                <a:sym typeface="Symbol" panose="05050102010706020507" charset="0"/>
              </a:rPr>
              <a:t>让</a:t>
            </a:r>
            <a:r>
              <a:rPr lang="en-US" altLang="zh-CN" i="0" kern="0" dirty="0">
                <a:solidFill>
                  <a:srgbClr val="FC0128"/>
                </a:solidFill>
                <a:latin typeface="Calibri" panose="020F0502020204030204" charset="0"/>
                <a:cs typeface="MS PGothic" panose="020B0600070205080204" pitchFamily="34" charset="-128"/>
                <a:sym typeface="Symbol" panose="05050102010706020507" charset="0"/>
              </a:rPr>
              <a:t>j</a:t>
            </a:r>
            <a:r>
              <a:rPr lang="zh-CN" altLang="en-US" i="0" kern="0" dirty="0">
                <a:solidFill>
                  <a:srgbClr val="FC0128"/>
                </a:solidFill>
                <a:latin typeface="Calibri" panose="020F0502020204030204" charset="0"/>
                <a:cs typeface="MS PGothic" panose="020B0600070205080204" pitchFamily="34" charset="-128"/>
                <a:sym typeface="Symbol" panose="05050102010706020507" charset="0"/>
              </a:rPr>
              <a:t>向前流动不安全</a:t>
            </a:r>
            <a:endParaRPr lang="en-US" i="0" kern="0" dirty="0">
              <a:solidFill>
                <a:srgbClr val="FC0128"/>
              </a:solidFill>
              <a:latin typeface="Calibri" panose="020F0502020204030204" charset="0"/>
              <a:cs typeface="MS PGothic" panose="020B0600070205080204" pitchFamily="34" charset="-128"/>
              <a:sym typeface="Symbol" panose="05050102010706020507" charset="0"/>
            </a:endParaRPr>
          </a:p>
          <a:p>
            <a:pPr fontAlgn="auto">
              <a:spcBef>
                <a:spcPts val="0"/>
              </a:spcBef>
              <a:spcAft>
                <a:spcPts val="0"/>
              </a:spcAft>
              <a:defRPr/>
            </a:pPr>
            <a:r>
              <a:rPr lang="en-US" i="0" kern="0" dirty="0" err="1">
                <a:solidFill>
                  <a:srgbClr val="000000"/>
                </a:solidFill>
                <a:latin typeface="Calibri" panose="020F0502020204030204" charset="0"/>
                <a:cs typeface="MS PGothic" panose="020B0600070205080204" pitchFamily="34" charset="-128"/>
              </a:rPr>
              <a:t>dist</a:t>
            </a:r>
            <a:r>
              <a:rPr lang="en-US" i="0" kern="0" dirty="0">
                <a:solidFill>
                  <a:srgbClr val="000000"/>
                </a:solidFill>
                <a:latin typeface="Calibri" panose="020F0502020204030204" charset="0"/>
                <a:cs typeface="MS PGothic" panose="020B0600070205080204" pitchFamily="34" charset="-128"/>
              </a:rPr>
              <a:t>(</a:t>
            </a:r>
            <a:r>
              <a:rPr lang="en-US" i="0" kern="0" dirty="0" err="1">
                <a:solidFill>
                  <a:srgbClr val="000000"/>
                </a:solidFill>
                <a:latin typeface="Calibri" panose="020F0502020204030204" charset="0"/>
                <a:cs typeface="MS PGothic" panose="020B0600070205080204" pitchFamily="34" charset="-128"/>
              </a:rPr>
              <a:t>i,j</a:t>
            </a:r>
            <a:r>
              <a:rPr lang="en-US" i="0" kern="0" dirty="0">
                <a:solidFill>
                  <a:srgbClr val="000000"/>
                </a:solidFill>
                <a:latin typeface="Calibri" panose="020F0502020204030204" charset="0"/>
                <a:cs typeface="MS PGothic" panose="020B0600070205080204" pitchFamily="34" charset="-128"/>
              </a:rPr>
              <a:t>)  </a:t>
            </a:r>
            <a:r>
              <a:rPr lang="en-US" i="0" kern="0" dirty="0">
                <a:solidFill>
                  <a:srgbClr val="000000"/>
                </a:solidFill>
                <a:latin typeface="Calibri" panose="020F0502020204030204" charset="0"/>
                <a:cs typeface="MS PGothic" panose="020B0600070205080204" pitchFamily="34" charset="-128"/>
                <a:sym typeface="Symbol" panose="05050102010706020507" charset="0"/>
              </a:rPr>
              <a:t>&gt; </a:t>
            </a:r>
            <a:r>
              <a:rPr lang="en-US" i="0" kern="0" dirty="0" err="1">
                <a:solidFill>
                  <a:srgbClr val="000000"/>
                </a:solidFill>
                <a:latin typeface="Calibri" panose="020F0502020204030204" charset="0"/>
                <a:cs typeface="MS PGothic" panose="020B0600070205080204" pitchFamily="34" charset="-128"/>
              </a:rPr>
              <a:t>dist</a:t>
            </a:r>
            <a:r>
              <a:rPr lang="en-US" i="0" kern="0" dirty="0">
                <a:solidFill>
                  <a:srgbClr val="000000"/>
                </a:solidFill>
                <a:latin typeface="Calibri" panose="020F0502020204030204" charset="0"/>
                <a:cs typeface="MS PGothic" panose="020B0600070205080204" pitchFamily="34" charset="-128"/>
              </a:rPr>
              <a:t>(X,Y) </a:t>
            </a:r>
            <a:r>
              <a:rPr lang="en-US" i="0" kern="0" dirty="0">
                <a:solidFill>
                  <a:srgbClr val="000000"/>
                </a:solidFill>
                <a:latin typeface="Calibri" panose="020F0502020204030204" charset="0"/>
                <a:cs typeface="MS PGothic" panose="020B0600070205080204" pitchFamily="34" charset="-128"/>
                <a:sym typeface="Symbol" panose="05050102010706020507" charset="0"/>
              </a:rPr>
              <a:t>  </a:t>
            </a:r>
            <a:r>
              <a:rPr lang="zh-CN" altLang="en-US" i="0" kern="0" dirty="0">
                <a:solidFill>
                  <a:srgbClr val="FC0128"/>
                </a:solidFill>
                <a:latin typeface="Calibri" panose="020F0502020204030204" charset="0"/>
                <a:cs typeface="MS PGothic" panose="020B0600070205080204" pitchFamily="34" charset="-128"/>
                <a:sym typeface="Symbol" panose="05050102010706020507" charset="0"/>
              </a:rPr>
              <a:t>让</a:t>
            </a:r>
            <a:r>
              <a:rPr lang="en-US" altLang="zh-CN" i="0" kern="0" dirty="0">
                <a:solidFill>
                  <a:srgbClr val="FC0128"/>
                </a:solidFill>
                <a:latin typeface="Calibri" panose="020F0502020204030204" charset="0"/>
                <a:cs typeface="MS PGothic" panose="020B0600070205080204" pitchFamily="34" charset="-128"/>
                <a:sym typeface="Symbol" panose="05050102010706020507" charset="0"/>
              </a:rPr>
              <a:t>j</a:t>
            </a:r>
            <a:r>
              <a:rPr lang="zh-CN" altLang="en-US" i="0" kern="0" dirty="0">
                <a:solidFill>
                  <a:srgbClr val="FC0128"/>
                </a:solidFill>
                <a:latin typeface="Calibri" panose="020F0502020204030204" charset="0"/>
                <a:cs typeface="MS PGothic" panose="020B0600070205080204" pitchFamily="34" charset="-128"/>
                <a:sym typeface="Symbol" panose="05050102010706020507" charset="0"/>
              </a:rPr>
              <a:t>向前流动安全</a:t>
            </a:r>
            <a:endParaRPr lang="en-US" i="0" kern="0" dirty="0">
              <a:solidFill>
                <a:srgbClr val="FC0128"/>
              </a:solidFill>
              <a:latin typeface="Calibri" panose="020F0502020204030204" charset="0"/>
              <a:cs typeface="MS PGothic" panose="020B0600070205080204" pitchFamily="34" charset="-128"/>
              <a:sym typeface="Symbol" panose="05050102010706020507" charset="0"/>
            </a:endParaRPr>
          </a:p>
        </p:txBody>
      </p:sp>
      <p:sp>
        <p:nvSpPr>
          <p:cNvPr id="3" name="标题 2"/>
          <p:cNvSpPr>
            <a:spLocks noGrp="1"/>
          </p:cNvSpPr>
          <p:nvPr>
            <p:ph type="title"/>
          </p:nvPr>
        </p:nvSpPr>
        <p:spPr/>
        <p:txBody>
          <a:bodyPr/>
          <a:lstStyle/>
          <a:p>
            <a:r>
              <a:rPr lang="zh-CN" altLang="en-US" dirty="0"/>
              <a:t>安全</a:t>
            </a:r>
            <a:r>
              <a:rPr lang="en-US" altLang="zh-CN" dirty="0"/>
              <a:t>/</a:t>
            </a:r>
            <a:r>
              <a:rPr lang="zh-CN" altLang="en-US" dirty="0"/>
              <a:t>不安全的流水线推进</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75"/>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137"/>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Content Placeholder 2"/>
          <p:cNvSpPr>
            <a:spLocks noGrp="1"/>
          </p:cNvSpPr>
          <p:nvPr>
            <p:ph idx="1"/>
          </p:nvPr>
        </p:nvSpPr>
        <p:spPr>
          <a:xfrm>
            <a:off x="540774" y="3695306"/>
            <a:ext cx="7993626" cy="3010293"/>
          </a:xfrm>
        </p:spPr>
        <p:txBody>
          <a:bodyPr rtlCol="0">
            <a:normAutofit/>
          </a:bodyPr>
          <a:lstStyle/>
          <a:p>
            <a:pPr fontAlgn="auto">
              <a:lnSpc>
                <a:spcPts val="3200"/>
              </a:lnSpc>
              <a:spcBef>
                <a:spcPts val="0"/>
              </a:spcBef>
              <a:spcAft>
                <a:spcPts val="600"/>
              </a:spcAft>
              <a:buFont typeface="Arial" panose="020B0604020202020204" pitchFamily="34" charset="0"/>
              <a:buChar char="•"/>
              <a:defRPr/>
            </a:pPr>
            <a:r>
              <a:rPr lang="zh-CN" altLang="en-US" dirty="0"/>
              <a:t>指令</a:t>
            </a:r>
            <a:r>
              <a:rPr lang="en-US" altLang="zh-CN" dirty="0"/>
              <a:t> I</a:t>
            </a:r>
            <a:r>
              <a:rPr lang="en-US" altLang="zh-CN" baseline="-25000" dirty="0"/>
              <a:t>A</a:t>
            </a:r>
            <a:r>
              <a:rPr lang="en-US" altLang="zh-CN" dirty="0"/>
              <a:t> </a:t>
            </a:r>
            <a:r>
              <a:rPr lang="zh-CN" altLang="en-US" dirty="0"/>
              <a:t>和</a:t>
            </a:r>
            <a:r>
              <a:rPr lang="en-US" altLang="zh-CN" dirty="0"/>
              <a:t> I</a:t>
            </a:r>
            <a:r>
              <a:rPr lang="en-US" altLang="zh-CN" baseline="-25000" dirty="0"/>
              <a:t>B</a:t>
            </a:r>
            <a:r>
              <a:rPr lang="en-US" altLang="zh-CN" dirty="0"/>
              <a:t> (I</a:t>
            </a:r>
            <a:r>
              <a:rPr lang="en-US" altLang="zh-CN" baseline="-25000" dirty="0"/>
              <a:t>A</a:t>
            </a:r>
            <a:r>
              <a:rPr lang="en-US" altLang="zh-CN" dirty="0"/>
              <a:t> </a:t>
            </a:r>
            <a:r>
              <a:rPr lang="zh-CN" altLang="en-US" dirty="0"/>
              <a:t>在</a:t>
            </a:r>
            <a:r>
              <a:rPr lang="en-US" altLang="zh-CN" dirty="0"/>
              <a:t>I</a:t>
            </a:r>
            <a:r>
              <a:rPr lang="en-US" altLang="zh-CN" baseline="-25000" dirty="0"/>
              <a:t>B</a:t>
            </a:r>
            <a:r>
              <a:rPr lang="zh-CN" altLang="en-US" dirty="0"/>
              <a:t>之前</a:t>
            </a:r>
            <a:r>
              <a:rPr lang="en-US" altLang="zh-CN" dirty="0"/>
              <a:t>) </a:t>
            </a:r>
            <a:r>
              <a:rPr lang="zh-CN" altLang="en-US" dirty="0"/>
              <a:t>真相关导致流水线冒险，当且仅当：</a:t>
            </a:r>
            <a:endParaRPr lang="en-US" altLang="zh-CN" dirty="0"/>
          </a:p>
          <a:p>
            <a:pPr lvl="1" fontAlgn="auto">
              <a:lnSpc>
                <a:spcPts val="3200"/>
              </a:lnSpc>
              <a:spcBef>
                <a:spcPts val="0"/>
              </a:spcBef>
              <a:spcAft>
                <a:spcPts val="600"/>
              </a:spcAft>
              <a:buFont typeface="Arial" panose="020B0604020202020204" pitchFamily="34" charset="0"/>
              <a:buChar char="–"/>
              <a:defRPr/>
            </a:pPr>
            <a:r>
              <a:rPr lang="en-US" altLang="zh-CN" sz="2400" dirty="0"/>
              <a:t>I</a:t>
            </a:r>
            <a:r>
              <a:rPr lang="en-US" altLang="zh-CN" sz="2400" baseline="-25000" dirty="0"/>
              <a:t>B</a:t>
            </a:r>
            <a:r>
              <a:rPr lang="en-US" altLang="zh-CN" sz="2400" dirty="0"/>
              <a:t> </a:t>
            </a:r>
            <a:r>
              <a:rPr lang="en-US" altLang="zh-CN" sz="2400" dirty="0">
                <a:solidFill>
                  <a:srgbClr val="FF0000"/>
                </a:solidFill>
              </a:rPr>
              <a:t>(R/I, LW, SW, Br or JR) </a:t>
            </a:r>
            <a:r>
              <a:rPr lang="zh-CN" altLang="en-US" sz="2400" dirty="0"/>
              <a:t>读了一个被</a:t>
            </a:r>
            <a:r>
              <a:rPr lang="en-US" altLang="zh-CN" sz="2400" dirty="0"/>
              <a:t>I</a:t>
            </a:r>
            <a:r>
              <a:rPr lang="en-US" altLang="zh-CN" sz="2400" baseline="-25000" dirty="0"/>
              <a:t>A</a:t>
            </a:r>
            <a:r>
              <a:rPr lang="en-US" altLang="zh-CN" sz="2400" dirty="0"/>
              <a:t> </a:t>
            </a:r>
            <a:r>
              <a:rPr lang="en-US" altLang="zh-CN" sz="2400" dirty="0">
                <a:solidFill>
                  <a:srgbClr val="FF0000"/>
                </a:solidFill>
              </a:rPr>
              <a:t>(R/I or LW) </a:t>
            </a:r>
            <a:r>
              <a:rPr lang="zh-CN" altLang="en-US" sz="2400" dirty="0"/>
              <a:t>写的寄存器 </a:t>
            </a:r>
            <a:r>
              <a:rPr lang="en-US" altLang="zh-CN" sz="2400" dirty="0"/>
              <a:t>(</a:t>
            </a:r>
            <a:r>
              <a:rPr lang="zh-CN" altLang="en-US" sz="2400" dirty="0"/>
              <a:t>目标寄存器</a:t>
            </a:r>
            <a:r>
              <a:rPr lang="en-US" altLang="zh-CN" sz="2400" dirty="0"/>
              <a:t>)</a:t>
            </a:r>
          </a:p>
          <a:p>
            <a:pPr lvl="1" fontAlgn="auto">
              <a:lnSpc>
                <a:spcPts val="3200"/>
              </a:lnSpc>
              <a:spcBef>
                <a:spcPts val="0"/>
              </a:spcBef>
              <a:spcAft>
                <a:spcPts val="600"/>
              </a:spcAft>
              <a:buFont typeface="Arial" panose="020B0604020202020204" pitchFamily="34" charset="0"/>
              <a:buChar char="–"/>
              <a:defRPr/>
            </a:pPr>
            <a:r>
              <a:rPr lang="zh-CN" altLang="en-US" sz="2400" dirty="0"/>
              <a:t>且 </a:t>
            </a:r>
            <a:r>
              <a:rPr lang="en-US" altLang="zh-CN" sz="2400" dirty="0" err="1"/>
              <a:t>dist</a:t>
            </a:r>
            <a:r>
              <a:rPr lang="en-US" altLang="zh-CN" sz="2400" dirty="0"/>
              <a:t>(I</a:t>
            </a:r>
            <a:r>
              <a:rPr lang="en-US" altLang="zh-CN" sz="2400" baseline="-25000" dirty="0"/>
              <a:t>A</a:t>
            </a:r>
            <a:r>
              <a:rPr lang="en-US" altLang="zh-CN" sz="2400" dirty="0"/>
              <a:t>, I</a:t>
            </a:r>
            <a:r>
              <a:rPr lang="en-US" altLang="zh-CN" sz="2400" baseline="-25000" dirty="0"/>
              <a:t>B</a:t>
            </a:r>
            <a:r>
              <a:rPr lang="en-US" altLang="zh-CN" sz="2400" dirty="0"/>
              <a:t>) </a:t>
            </a:r>
            <a:r>
              <a:rPr lang="en-US" altLang="zh-CN" sz="2400" dirty="0">
                <a:sym typeface="Symbol" panose="05050102010706020507" pitchFamily="18" charset="2"/>
              </a:rPr>
              <a:t></a:t>
            </a:r>
            <a:r>
              <a:rPr lang="en-US" altLang="zh-CN" sz="2400" dirty="0"/>
              <a:t> </a:t>
            </a:r>
            <a:r>
              <a:rPr lang="en-US" altLang="zh-CN" sz="2400" dirty="0" err="1"/>
              <a:t>dist</a:t>
            </a:r>
            <a:r>
              <a:rPr lang="en-US" altLang="zh-CN" sz="2400" dirty="0"/>
              <a:t>(ID, WB) = 3</a:t>
            </a:r>
            <a:endParaRPr lang="en-US" altLang="zh-CN" sz="2100" dirty="0"/>
          </a:p>
          <a:p>
            <a:pPr fontAlgn="auto">
              <a:lnSpc>
                <a:spcPts val="3200"/>
              </a:lnSpc>
              <a:spcBef>
                <a:spcPts val="0"/>
              </a:spcBef>
              <a:spcAft>
                <a:spcPts val="600"/>
              </a:spcAft>
              <a:buFont typeface="Wingdings" panose="05000000000000000000" pitchFamily="2" charset="2"/>
              <a:buNone/>
              <a:defRPr/>
            </a:pPr>
            <a:r>
              <a:rPr lang="en-US" altLang="zh-CN" sz="2100" dirty="0">
                <a:solidFill>
                  <a:schemeClr val="bg2"/>
                </a:solidFill>
              </a:rPr>
              <a:t>	</a:t>
            </a:r>
            <a:r>
              <a:rPr lang="en-US" altLang="zh-CN" sz="2100" dirty="0" smtClean="0">
                <a:solidFill>
                  <a:schemeClr val="bg2"/>
                </a:solidFill>
              </a:rPr>
              <a:t>     </a:t>
            </a:r>
            <a:r>
              <a:rPr lang="en-US" altLang="zh-CN" sz="2400" dirty="0" smtClean="0">
                <a:solidFill>
                  <a:srgbClr val="FF0000"/>
                </a:solidFill>
              </a:rPr>
              <a:t>WAR</a:t>
            </a:r>
            <a:r>
              <a:rPr lang="zh-CN" altLang="en-US" sz="2400" dirty="0">
                <a:solidFill>
                  <a:srgbClr val="FF0000"/>
                </a:solidFill>
              </a:rPr>
              <a:t>和</a:t>
            </a:r>
            <a:r>
              <a:rPr lang="en-US" altLang="zh-CN" sz="2400" dirty="0">
                <a:solidFill>
                  <a:srgbClr val="FF0000"/>
                </a:solidFill>
              </a:rPr>
              <a:t>WAW</a:t>
            </a:r>
            <a:r>
              <a:rPr lang="zh-CN" altLang="en-US" sz="2400" dirty="0" smtClean="0">
                <a:solidFill>
                  <a:srgbClr val="FF0000"/>
                </a:solidFill>
              </a:rPr>
              <a:t>相关可以采用类似的</a:t>
            </a:r>
            <a:r>
              <a:rPr lang="zh-CN" altLang="en-US" sz="2400" dirty="0" smtClean="0">
                <a:solidFill>
                  <a:srgbClr val="FF0000"/>
                </a:solidFill>
              </a:rPr>
              <a:t>分析方法</a:t>
            </a:r>
            <a:endParaRPr lang="en-US" altLang="zh-CN" sz="2400" dirty="0">
              <a:solidFill>
                <a:srgbClr val="FF0000"/>
              </a:solidFill>
            </a:endParaRPr>
          </a:p>
        </p:txBody>
      </p:sp>
      <p:graphicFrame>
        <p:nvGraphicFramePr>
          <p:cNvPr id="6" name="Group 4"/>
          <p:cNvGraphicFramePr>
            <a:graphicFrameLocks noGrp="1"/>
          </p:cNvGraphicFramePr>
          <p:nvPr/>
        </p:nvGraphicFramePr>
        <p:xfrm>
          <a:off x="762000" y="1066800"/>
          <a:ext cx="7772400" cy="2362202"/>
        </p:xfrm>
        <a:graphic>
          <a:graphicData uri="http://schemas.openxmlformats.org/drawingml/2006/table">
            <a:tbl>
              <a:tblPr/>
              <a:tblGrid>
                <a:gridCol w="1111250">
                  <a:extLst>
                    <a:ext uri="{9D8B030D-6E8A-4147-A177-3AD203B41FA5}">
                      <a16:colId xmlns:a16="http://schemas.microsoft.com/office/drawing/2014/main" val="20000"/>
                    </a:ext>
                  </a:extLst>
                </a:gridCol>
                <a:gridCol w="1109663">
                  <a:extLst>
                    <a:ext uri="{9D8B030D-6E8A-4147-A177-3AD203B41FA5}">
                      <a16:colId xmlns:a16="http://schemas.microsoft.com/office/drawing/2014/main" val="20001"/>
                    </a:ext>
                  </a:extLst>
                </a:gridCol>
                <a:gridCol w="1111250">
                  <a:extLst>
                    <a:ext uri="{9D8B030D-6E8A-4147-A177-3AD203B41FA5}">
                      <a16:colId xmlns:a16="http://schemas.microsoft.com/office/drawing/2014/main" val="20002"/>
                    </a:ext>
                  </a:extLst>
                </a:gridCol>
                <a:gridCol w="1108075">
                  <a:extLst>
                    <a:ext uri="{9D8B030D-6E8A-4147-A177-3AD203B41FA5}">
                      <a16:colId xmlns:a16="http://schemas.microsoft.com/office/drawing/2014/main" val="20003"/>
                    </a:ext>
                  </a:extLst>
                </a:gridCol>
                <a:gridCol w="1111250">
                  <a:extLst>
                    <a:ext uri="{9D8B030D-6E8A-4147-A177-3AD203B41FA5}">
                      <a16:colId xmlns:a16="http://schemas.microsoft.com/office/drawing/2014/main" val="20004"/>
                    </a:ext>
                  </a:extLst>
                </a:gridCol>
                <a:gridCol w="1109662">
                  <a:extLst>
                    <a:ext uri="{9D8B030D-6E8A-4147-A177-3AD203B41FA5}">
                      <a16:colId xmlns:a16="http://schemas.microsoft.com/office/drawing/2014/main" val="20005"/>
                    </a:ext>
                  </a:extLst>
                </a:gridCol>
                <a:gridCol w="1111250">
                  <a:extLst>
                    <a:ext uri="{9D8B030D-6E8A-4147-A177-3AD203B41FA5}">
                      <a16:colId xmlns:a16="http://schemas.microsoft.com/office/drawing/2014/main" val="20006"/>
                    </a:ext>
                  </a:extLst>
                </a:gridCol>
              </a:tblGrid>
              <a:tr h="404813">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r>
                        <a:rPr kumimoji="0" lang="en-US" altLang="zh-CN" sz="2000" b="0" i="0" u="none" strike="noStrike" cap="none" normalizeH="0" baseline="0">
                          <a:ln>
                            <a:noFill/>
                          </a:ln>
                          <a:solidFill>
                            <a:schemeClr val="tx1"/>
                          </a:solidFill>
                          <a:effectLst/>
                          <a:latin typeface="Calibri" panose="020F0502020204030204" charset="0"/>
                          <a:ea typeface="MS PGothic" panose="020B0600070205080204" pitchFamily="34" charset="-128"/>
                        </a:rPr>
                        <a:t>R/I-Type</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r>
                        <a:rPr kumimoji="0" lang="en-US" altLang="zh-CN" sz="2000" b="0" i="0" u="none" strike="noStrike" cap="none" normalizeH="0" baseline="0">
                          <a:ln>
                            <a:noFill/>
                          </a:ln>
                          <a:solidFill>
                            <a:schemeClr val="tx1"/>
                          </a:solidFill>
                          <a:effectLst/>
                          <a:latin typeface="Calibri" panose="020F0502020204030204" charset="0"/>
                          <a:ea typeface="MS PGothic" panose="020B0600070205080204" pitchFamily="34" charset="-128"/>
                        </a:rPr>
                        <a:t>LW</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r>
                        <a:rPr kumimoji="0" lang="en-US" altLang="zh-CN" sz="2000" b="0" i="0" u="none" strike="noStrike" cap="none" normalizeH="0" baseline="0">
                          <a:ln>
                            <a:noFill/>
                          </a:ln>
                          <a:solidFill>
                            <a:schemeClr val="tx1"/>
                          </a:solidFill>
                          <a:effectLst/>
                          <a:latin typeface="Calibri" panose="020F0502020204030204" charset="0"/>
                          <a:ea typeface="MS PGothic" panose="020B0600070205080204" pitchFamily="34" charset="-128"/>
                        </a:rPr>
                        <a:t>SW</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r>
                        <a:rPr kumimoji="0" lang="en-US" altLang="zh-CN" sz="2000" b="0" i="0" u="none" strike="noStrike" cap="none" normalizeH="0" baseline="0">
                          <a:ln>
                            <a:noFill/>
                          </a:ln>
                          <a:solidFill>
                            <a:schemeClr val="tx1"/>
                          </a:solidFill>
                          <a:effectLst/>
                          <a:latin typeface="Calibri" panose="020F0502020204030204" charset="0"/>
                          <a:ea typeface="MS PGothic" panose="020B0600070205080204" pitchFamily="34" charset="-128"/>
                        </a:rPr>
                        <a:t>Br</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r>
                        <a:rPr kumimoji="0" lang="en-US" altLang="zh-CN" sz="2000" b="0" i="0" u="none" strike="noStrike" cap="none" normalizeH="0" baseline="0">
                          <a:ln>
                            <a:noFill/>
                          </a:ln>
                          <a:solidFill>
                            <a:schemeClr val="tx1"/>
                          </a:solidFill>
                          <a:effectLst/>
                          <a:latin typeface="Calibri" panose="020F0502020204030204" charset="0"/>
                          <a:ea typeface="MS PGothic" panose="020B0600070205080204" pitchFamily="34" charset="-128"/>
                        </a:rPr>
                        <a:t>J</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r>
                        <a:rPr kumimoji="0" lang="en-US" altLang="zh-CN" sz="2000" b="0" i="0" u="none" strike="noStrike" cap="none" normalizeH="0" baseline="0">
                          <a:ln>
                            <a:noFill/>
                          </a:ln>
                          <a:solidFill>
                            <a:schemeClr val="tx1"/>
                          </a:solidFill>
                          <a:effectLst/>
                          <a:latin typeface="Calibri" panose="020F0502020204030204" charset="0"/>
                          <a:ea typeface="MS PGothic" panose="020B0600070205080204" pitchFamily="34" charset="-128"/>
                        </a:rPr>
                        <a:t>Jr</a:t>
                      </a:r>
                    </a:p>
                  </a:txBody>
                  <a:tcPr marL="0" marR="0" marT="0" marB="0"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10000"/>
                  </a:ext>
                </a:extLst>
              </a:tr>
              <a:tr h="390525">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r>
                        <a:rPr kumimoji="0" lang="en-US" altLang="zh-CN" sz="2000" b="0" i="0" u="none" strike="noStrike" cap="none" normalizeH="0" baseline="0">
                          <a:ln>
                            <a:noFill/>
                          </a:ln>
                          <a:solidFill>
                            <a:schemeClr val="tx1"/>
                          </a:solidFill>
                          <a:effectLst/>
                          <a:latin typeface="Calibri" panose="020F0502020204030204" charset="0"/>
                          <a:ea typeface="MS PGothic" panose="020B0600070205080204" pitchFamily="34" charset="-128"/>
                        </a:rPr>
                        <a:t>IF</a:t>
                      </a:r>
                    </a:p>
                  </a:txBody>
                  <a:tcPr marL="0" marR="0" marT="0" marB="0"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2113">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r>
                        <a:rPr kumimoji="0" lang="en-US" altLang="zh-CN" sz="2000" b="0" i="0" u="none" strike="noStrike" cap="none" normalizeH="0" baseline="0">
                          <a:ln>
                            <a:noFill/>
                          </a:ln>
                          <a:solidFill>
                            <a:schemeClr val="tx1"/>
                          </a:solidFill>
                          <a:effectLst/>
                          <a:latin typeface="Calibri" panose="020F0502020204030204" charset="0"/>
                          <a:ea typeface="MS PGothic" panose="020B0600070205080204" pitchFamily="34" charset="-128"/>
                        </a:rPr>
                        <a:t>ID</a:t>
                      </a:r>
                    </a:p>
                  </a:txBody>
                  <a:tcPr marL="0" marR="0" marT="0" marB="0"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r>
                        <a:rPr kumimoji="0" lang="en-US" altLang="zh-CN" sz="2000" b="0" i="0" u="none" strike="noStrike" cap="none" normalizeH="0" baseline="0">
                          <a:ln>
                            <a:noFill/>
                          </a:ln>
                          <a:solidFill>
                            <a:schemeClr val="accent1"/>
                          </a:solidFill>
                          <a:effectLst/>
                          <a:latin typeface="Calibri" panose="020F0502020204030204" charset="0"/>
                          <a:ea typeface="MS PGothic" panose="020B0600070205080204" pitchFamily="34" charset="-128"/>
                        </a:rPr>
                        <a:t>read RF</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r>
                        <a:rPr kumimoji="0" lang="en-US" altLang="zh-CN" sz="2000" b="0" i="0" u="none" strike="noStrike" cap="none" normalizeH="0" baseline="0">
                          <a:ln>
                            <a:noFill/>
                          </a:ln>
                          <a:solidFill>
                            <a:schemeClr val="accent1"/>
                          </a:solidFill>
                          <a:effectLst/>
                          <a:latin typeface="Calibri" panose="020F0502020204030204" charset="0"/>
                          <a:ea typeface="MS PGothic" panose="020B0600070205080204" pitchFamily="34" charset="-128"/>
                        </a:rPr>
                        <a:t>read RF</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r>
                        <a:rPr kumimoji="0" lang="en-US" altLang="zh-CN" sz="2000" b="0" i="0" u="none" strike="noStrike" cap="none" normalizeH="0" baseline="0">
                          <a:ln>
                            <a:noFill/>
                          </a:ln>
                          <a:solidFill>
                            <a:schemeClr val="accent1"/>
                          </a:solidFill>
                          <a:effectLst/>
                          <a:latin typeface="Calibri" panose="020F0502020204030204" charset="0"/>
                          <a:ea typeface="MS PGothic" panose="020B0600070205080204" pitchFamily="34" charset="-128"/>
                        </a:rPr>
                        <a:t>read RF</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r>
                        <a:rPr kumimoji="0" lang="en-US" altLang="zh-CN" sz="2000" b="0" i="0" u="none" strike="noStrike" cap="none" normalizeH="0" baseline="0">
                          <a:ln>
                            <a:noFill/>
                          </a:ln>
                          <a:solidFill>
                            <a:schemeClr val="accent1"/>
                          </a:solidFill>
                          <a:effectLst/>
                          <a:latin typeface="Calibri" panose="020F0502020204030204" charset="0"/>
                          <a:ea typeface="MS PGothic" panose="020B0600070205080204" pitchFamily="34" charset="-128"/>
                        </a:rPr>
                        <a:t>read RF</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endParaRPr kumimoji="0" lang="zh-CN" altLang="zh-CN" sz="2000" b="0" i="0" u="none" strike="noStrike" cap="none" normalizeH="0" baseline="0">
                        <a:ln>
                          <a:noFill/>
                        </a:ln>
                        <a:solidFill>
                          <a:schemeClr val="accent1"/>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r>
                        <a:rPr kumimoji="0" lang="en-US" altLang="zh-CN" sz="2000" b="0" i="0" u="none" strike="noStrike" cap="none" normalizeH="0" baseline="0">
                          <a:ln>
                            <a:noFill/>
                          </a:ln>
                          <a:solidFill>
                            <a:schemeClr val="accent1"/>
                          </a:solidFill>
                          <a:effectLst/>
                          <a:latin typeface="Calibri" panose="020F0502020204030204" charset="0"/>
                          <a:ea typeface="MS PGothic" panose="020B0600070205080204" pitchFamily="34" charset="-128"/>
                        </a:rPr>
                        <a:t>read RF</a:t>
                      </a:r>
                    </a:p>
                  </a:txBody>
                  <a:tcPr marL="0" marR="0" marT="0" marB="0"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2113">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r>
                        <a:rPr kumimoji="0" lang="en-US" altLang="zh-CN" sz="2000" b="0" i="0" u="none" strike="noStrike" cap="none" normalizeH="0" baseline="0">
                          <a:ln>
                            <a:noFill/>
                          </a:ln>
                          <a:solidFill>
                            <a:schemeClr val="tx1"/>
                          </a:solidFill>
                          <a:effectLst/>
                          <a:latin typeface="Calibri" panose="020F0502020204030204" charset="0"/>
                          <a:ea typeface="MS PGothic" panose="020B0600070205080204" pitchFamily="34" charset="-128"/>
                        </a:rPr>
                        <a:t>EX</a:t>
                      </a:r>
                    </a:p>
                  </a:txBody>
                  <a:tcPr marL="0" marR="0" marT="0" marB="0"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0525">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r>
                        <a:rPr kumimoji="0" lang="en-US" altLang="zh-CN" sz="2000" b="0" i="0" u="none" strike="noStrike" cap="none" normalizeH="0" baseline="0">
                          <a:ln>
                            <a:noFill/>
                          </a:ln>
                          <a:solidFill>
                            <a:schemeClr val="tx1"/>
                          </a:solidFill>
                          <a:effectLst/>
                          <a:latin typeface="Calibri" panose="020F0502020204030204" charset="0"/>
                          <a:ea typeface="MS PGothic" panose="020B0600070205080204" pitchFamily="34" charset="-128"/>
                        </a:rPr>
                        <a:t>MEM</a:t>
                      </a:r>
                    </a:p>
                  </a:txBody>
                  <a:tcPr marL="0" marR="0" marT="0" marB="0"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2113">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r>
                        <a:rPr kumimoji="0" lang="en-US" altLang="zh-CN" sz="2000" b="0" i="0" u="none" strike="noStrike" cap="none" normalizeH="0" baseline="0">
                          <a:ln>
                            <a:noFill/>
                          </a:ln>
                          <a:solidFill>
                            <a:schemeClr val="tx1"/>
                          </a:solidFill>
                          <a:effectLst/>
                          <a:latin typeface="Calibri" panose="020F0502020204030204" charset="0"/>
                          <a:ea typeface="MS PGothic" panose="020B0600070205080204" pitchFamily="34" charset="-128"/>
                        </a:rPr>
                        <a:t>WB</a:t>
                      </a:r>
                    </a:p>
                  </a:txBody>
                  <a:tcPr marL="0" marR="0" marT="0" marB="0"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r>
                        <a:rPr kumimoji="0" lang="en-US" altLang="zh-CN" sz="2000" b="0" i="0" u="none" strike="noStrike" cap="none" normalizeH="0" baseline="0">
                          <a:ln>
                            <a:noFill/>
                          </a:ln>
                          <a:solidFill>
                            <a:schemeClr val="accent2"/>
                          </a:solidFill>
                          <a:effectLst/>
                          <a:latin typeface="Calibri" panose="020F0502020204030204" charset="0"/>
                          <a:ea typeface="MS PGothic" panose="020B0600070205080204" pitchFamily="34" charset="-128"/>
                        </a:rPr>
                        <a:t>write RF</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r>
                        <a:rPr kumimoji="0" lang="en-US" altLang="zh-CN" sz="2000" b="0" i="0" u="none" strike="noStrike" cap="none" normalizeH="0" baseline="0">
                          <a:ln>
                            <a:noFill/>
                          </a:ln>
                          <a:solidFill>
                            <a:schemeClr val="accent2"/>
                          </a:solidFill>
                          <a:effectLst/>
                          <a:latin typeface="Calibri" panose="020F0502020204030204" charset="0"/>
                          <a:ea typeface="MS PGothic" panose="020B0600070205080204" pitchFamily="34" charset="-128"/>
                        </a:rPr>
                        <a:t>write RF</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0000"/>
                        <a:buFont typeface="Wingdings" panose="05000000000000000000" pitchFamily="2" charset="2"/>
                        <a:buNone/>
                      </a:pPr>
                      <a:endParaRPr kumimoji="0" lang="zh-CN" altLang="zh-CN" sz="2000" b="0" i="0" u="none" strike="noStrike" cap="none" normalizeH="0" baseline="0">
                        <a:ln>
                          <a:noFill/>
                        </a:ln>
                        <a:solidFill>
                          <a:schemeClr val="tx1"/>
                        </a:solidFill>
                        <a:effectLst/>
                        <a:latin typeface="Calibri" panose="020F0502020204030204" charset="0"/>
                        <a:ea typeface="MS PGothic" panose="020B0600070205080204" pitchFamily="34" charset="-128"/>
                      </a:endParaRPr>
                    </a:p>
                  </a:txBody>
                  <a:tcPr marL="0" marR="0" marT="0" marB="0"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 name="标题 2"/>
          <p:cNvSpPr>
            <a:spLocks noGrp="1"/>
          </p:cNvSpPr>
          <p:nvPr>
            <p:ph type="title"/>
          </p:nvPr>
        </p:nvSpPr>
        <p:spPr/>
        <p:txBody>
          <a:bodyPr/>
          <a:lstStyle/>
          <a:p>
            <a:r>
              <a:rPr lang="en-US" altLang="zh-CN" dirty="0"/>
              <a:t>MIPS 5</a:t>
            </a:r>
            <a:r>
              <a:rPr lang="zh-CN" altLang="en-US" dirty="0"/>
              <a:t>级流水线真相关的冒险分析</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0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Content Placeholder 2"/>
          <p:cNvSpPr>
            <a:spLocks noGrp="1"/>
          </p:cNvSpPr>
          <p:nvPr>
            <p:ph idx="1"/>
          </p:nvPr>
        </p:nvSpPr>
        <p:spPr/>
        <p:txBody>
          <a:bodyPr/>
          <a:lstStyle/>
          <a:p>
            <a:endParaRPr lang="zh-CN" altLang="zh-CN">
              <a:ea typeface="MS PGothic" panose="020B0600070205080204" pitchFamily="34" charset="-128"/>
            </a:endParaRPr>
          </a:p>
        </p:txBody>
      </p:sp>
      <p:sp>
        <p:nvSpPr>
          <p:cNvPr id="922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fld id="{84151556-1021-4465-AFAA-DCF3F7F70C06}" type="slidenum">
              <a:rPr lang="en-US" altLang="zh-CN">
                <a:solidFill>
                  <a:srgbClr val="000000"/>
                </a:solidFill>
                <a:latin typeface="Garamond" panose="02020404030301010803" pitchFamily="18" charset="0"/>
                <a:cs typeface="Arial" panose="020B0604020202020204" pitchFamily="34" charset="0"/>
              </a:rPr>
              <a:t>7</a:t>
            </a:fld>
            <a:endParaRPr lang="en-US" altLang="zh-CN">
              <a:solidFill>
                <a:srgbClr val="000000"/>
              </a:solidFill>
              <a:latin typeface="Garamond" panose="02020404030301010803" pitchFamily="18" charset="0"/>
              <a:cs typeface="Arial" panose="020B0604020202020204" pitchFamily="34" charset="0"/>
            </a:endParaRPr>
          </a:p>
        </p:txBody>
      </p:sp>
      <p:grpSp>
        <p:nvGrpSpPr>
          <p:cNvPr id="9221" name="Group 2"/>
          <p:cNvGrpSpPr/>
          <p:nvPr/>
        </p:nvGrpSpPr>
        <p:grpSpPr bwMode="auto">
          <a:xfrm>
            <a:off x="76200" y="1600200"/>
            <a:ext cx="8839200" cy="4572000"/>
            <a:chOff x="48" y="1008"/>
            <a:chExt cx="5568" cy="2880"/>
          </a:xfrm>
        </p:grpSpPr>
        <p:sp>
          <p:nvSpPr>
            <p:cNvPr id="9383" name="Rectangle 3"/>
            <p:cNvSpPr>
              <a:spLocks noChangeArrowheads="1"/>
            </p:cNvSpPr>
            <p:nvPr/>
          </p:nvSpPr>
          <p:spPr bwMode="auto">
            <a:xfrm>
              <a:off x="5040" y="3408"/>
              <a:ext cx="576" cy="240"/>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IF</a:t>
              </a:r>
            </a:p>
          </p:txBody>
        </p:sp>
        <p:sp>
          <p:nvSpPr>
            <p:cNvPr id="9384" name="Rectangle 4"/>
            <p:cNvSpPr>
              <a:spLocks noChangeArrowheads="1"/>
            </p:cNvSpPr>
            <p:nvPr/>
          </p:nvSpPr>
          <p:spPr bwMode="auto">
            <a:xfrm>
              <a:off x="5040" y="2256"/>
              <a:ext cx="576" cy="240"/>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WB</a:t>
              </a:r>
            </a:p>
          </p:txBody>
        </p:sp>
        <p:sp>
          <p:nvSpPr>
            <p:cNvPr id="9385" name="Rectangle 5"/>
            <p:cNvSpPr>
              <a:spLocks noChangeArrowheads="1"/>
            </p:cNvSpPr>
            <p:nvPr/>
          </p:nvSpPr>
          <p:spPr bwMode="auto">
            <a:xfrm>
              <a:off x="2448" y="1008"/>
              <a:ext cx="768" cy="2112"/>
            </a:xfrm>
            <a:prstGeom prst="rect">
              <a:avLst/>
            </a:prstGeom>
            <a:solidFill>
              <a:srgbClr val="D49FFF"/>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zh-CN" altLang="zh-CN">
                <a:solidFill>
                  <a:srgbClr val="000000"/>
                </a:solidFill>
                <a:latin typeface="Calibri" panose="020F0502020204030204" charset="0"/>
              </a:endParaRPr>
            </a:p>
          </p:txBody>
        </p:sp>
        <p:sp>
          <p:nvSpPr>
            <p:cNvPr id="9386" name="Rectangle 6"/>
            <p:cNvSpPr>
              <a:spLocks noChangeArrowheads="1"/>
            </p:cNvSpPr>
            <p:nvPr/>
          </p:nvSpPr>
          <p:spPr bwMode="auto">
            <a:xfrm>
              <a:off x="672" y="1392"/>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IF</a:t>
              </a:r>
            </a:p>
          </p:txBody>
        </p:sp>
        <p:sp>
          <p:nvSpPr>
            <p:cNvPr id="9387" name="Rectangle 7"/>
            <p:cNvSpPr>
              <a:spLocks noChangeArrowheads="1"/>
            </p:cNvSpPr>
            <p:nvPr/>
          </p:nvSpPr>
          <p:spPr bwMode="auto">
            <a:xfrm>
              <a:off x="1296" y="1392"/>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ID</a:t>
              </a:r>
            </a:p>
          </p:txBody>
        </p:sp>
        <p:sp>
          <p:nvSpPr>
            <p:cNvPr id="9388" name="Rectangle 8"/>
            <p:cNvSpPr>
              <a:spLocks noChangeArrowheads="1"/>
            </p:cNvSpPr>
            <p:nvPr/>
          </p:nvSpPr>
          <p:spPr bwMode="auto">
            <a:xfrm>
              <a:off x="1920" y="1392"/>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ALU</a:t>
              </a:r>
            </a:p>
          </p:txBody>
        </p:sp>
        <p:sp>
          <p:nvSpPr>
            <p:cNvPr id="9389" name="Rectangle 9"/>
            <p:cNvSpPr>
              <a:spLocks noChangeArrowheads="1"/>
            </p:cNvSpPr>
            <p:nvPr/>
          </p:nvSpPr>
          <p:spPr bwMode="auto">
            <a:xfrm>
              <a:off x="2544" y="1392"/>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MEM</a:t>
              </a:r>
            </a:p>
          </p:txBody>
        </p:sp>
        <p:sp>
          <p:nvSpPr>
            <p:cNvPr id="9390" name="Rectangle 10"/>
            <p:cNvSpPr>
              <a:spLocks noChangeArrowheads="1"/>
            </p:cNvSpPr>
            <p:nvPr/>
          </p:nvSpPr>
          <p:spPr bwMode="auto">
            <a:xfrm>
              <a:off x="1296" y="1680"/>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IF</a:t>
              </a:r>
            </a:p>
          </p:txBody>
        </p:sp>
        <p:sp>
          <p:nvSpPr>
            <p:cNvPr id="9391" name="Rectangle 11"/>
            <p:cNvSpPr>
              <a:spLocks noChangeArrowheads="1"/>
            </p:cNvSpPr>
            <p:nvPr/>
          </p:nvSpPr>
          <p:spPr bwMode="auto">
            <a:xfrm>
              <a:off x="1920" y="1680"/>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ID</a:t>
              </a:r>
            </a:p>
          </p:txBody>
        </p:sp>
        <p:sp>
          <p:nvSpPr>
            <p:cNvPr id="9392" name="Rectangle 12"/>
            <p:cNvSpPr>
              <a:spLocks noChangeArrowheads="1"/>
            </p:cNvSpPr>
            <p:nvPr/>
          </p:nvSpPr>
          <p:spPr bwMode="auto">
            <a:xfrm>
              <a:off x="2544" y="1680"/>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ALU</a:t>
              </a:r>
            </a:p>
          </p:txBody>
        </p:sp>
        <p:sp>
          <p:nvSpPr>
            <p:cNvPr id="9393" name="Rectangle 13"/>
            <p:cNvSpPr>
              <a:spLocks noChangeArrowheads="1"/>
            </p:cNvSpPr>
            <p:nvPr/>
          </p:nvSpPr>
          <p:spPr bwMode="auto">
            <a:xfrm>
              <a:off x="3168" y="1680"/>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MEM</a:t>
              </a:r>
            </a:p>
          </p:txBody>
        </p:sp>
        <p:sp>
          <p:nvSpPr>
            <p:cNvPr id="9394" name="Rectangle 14"/>
            <p:cNvSpPr>
              <a:spLocks noChangeArrowheads="1"/>
            </p:cNvSpPr>
            <p:nvPr/>
          </p:nvSpPr>
          <p:spPr bwMode="auto">
            <a:xfrm>
              <a:off x="1920" y="1968"/>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IF</a:t>
              </a:r>
            </a:p>
          </p:txBody>
        </p:sp>
        <p:sp>
          <p:nvSpPr>
            <p:cNvPr id="9395" name="Rectangle 15"/>
            <p:cNvSpPr>
              <a:spLocks noChangeArrowheads="1"/>
            </p:cNvSpPr>
            <p:nvPr/>
          </p:nvSpPr>
          <p:spPr bwMode="auto">
            <a:xfrm>
              <a:off x="2544" y="1968"/>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ID</a:t>
              </a:r>
            </a:p>
          </p:txBody>
        </p:sp>
        <p:sp>
          <p:nvSpPr>
            <p:cNvPr id="9396" name="Rectangle 16"/>
            <p:cNvSpPr>
              <a:spLocks noChangeArrowheads="1"/>
            </p:cNvSpPr>
            <p:nvPr/>
          </p:nvSpPr>
          <p:spPr bwMode="auto">
            <a:xfrm>
              <a:off x="3168" y="1968"/>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ALU</a:t>
              </a:r>
            </a:p>
          </p:txBody>
        </p:sp>
        <p:sp>
          <p:nvSpPr>
            <p:cNvPr id="9397" name="Rectangle 17"/>
            <p:cNvSpPr>
              <a:spLocks noChangeArrowheads="1"/>
            </p:cNvSpPr>
            <p:nvPr/>
          </p:nvSpPr>
          <p:spPr bwMode="auto">
            <a:xfrm>
              <a:off x="3792" y="1968"/>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MEM</a:t>
              </a:r>
            </a:p>
          </p:txBody>
        </p:sp>
        <p:sp>
          <p:nvSpPr>
            <p:cNvPr id="9398" name="Rectangle 18"/>
            <p:cNvSpPr>
              <a:spLocks noChangeArrowheads="1"/>
            </p:cNvSpPr>
            <p:nvPr/>
          </p:nvSpPr>
          <p:spPr bwMode="auto">
            <a:xfrm>
              <a:off x="2544" y="2256"/>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IF</a:t>
              </a:r>
            </a:p>
          </p:txBody>
        </p:sp>
        <p:sp>
          <p:nvSpPr>
            <p:cNvPr id="9399" name="Rectangle 19"/>
            <p:cNvSpPr>
              <a:spLocks noChangeArrowheads="1"/>
            </p:cNvSpPr>
            <p:nvPr/>
          </p:nvSpPr>
          <p:spPr bwMode="auto">
            <a:xfrm>
              <a:off x="3168" y="2256"/>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ID</a:t>
              </a:r>
            </a:p>
          </p:txBody>
        </p:sp>
        <p:sp>
          <p:nvSpPr>
            <p:cNvPr id="9400" name="Rectangle 20"/>
            <p:cNvSpPr>
              <a:spLocks noChangeArrowheads="1"/>
            </p:cNvSpPr>
            <p:nvPr/>
          </p:nvSpPr>
          <p:spPr bwMode="auto">
            <a:xfrm>
              <a:off x="3792" y="2256"/>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ALU</a:t>
              </a:r>
            </a:p>
          </p:txBody>
        </p:sp>
        <p:sp>
          <p:nvSpPr>
            <p:cNvPr id="9401" name="Rectangle 21"/>
            <p:cNvSpPr>
              <a:spLocks noChangeArrowheads="1"/>
            </p:cNvSpPr>
            <p:nvPr/>
          </p:nvSpPr>
          <p:spPr bwMode="auto">
            <a:xfrm>
              <a:off x="672" y="1056"/>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t</a:t>
              </a:r>
              <a:r>
                <a:rPr lang="en-US" altLang="zh-CN" sz="2800" baseline="-25000">
                  <a:solidFill>
                    <a:srgbClr val="000000"/>
                  </a:solidFill>
                  <a:latin typeface="Calibri" panose="020F0502020204030204" charset="0"/>
                </a:rPr>
                <a:t>0</a:t>
              </a:r>
            </a:p>
          </p:txBody>
        </p:sp>
        <p:sp>
          <p:nvSpPr>
            <p:cNvPr id="9402" name="Rectangle 22"/>
            <p:cNvSpPr>
              <a:spLocks noChangeArrowheads="1"/>
            </p:cNvSpPr>
            <p:nvPr/>
          </p:nvSpPr>
          <p:spPr bwMode="auto">
            <a:xfrm>
              <a:off x="1296" y="1056"/>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t</a:t>
              </a:r>
              <a:r>
                <a:rPr lang="en-US" altLang="zh-CN" sz="2800" baseline="-25000">
                  <a:solidFill>
                    <a:srgbClr val="000000"/>
                  </a:solidFill>
                  <a:latin typeface="Calibri" panose="020F0502020204030204" charset="0"/>
                </a:rPr>
                <a:t>1</a:t>
              </a:r>
            </a:p>
          </p:txBody>
        </p:sp>
        <p:sp>
          <p:nvSpPr>
            <p:cNvPr id="9403" name="Rectangle 23"/>
            <p:cNvSpPr>
              <a:spLocks noChangeArrowheads="1"/>
            </p:cNvSpPr>
            <p:nvPr/>
          </p:nvSpPr>
          <p:spPr bwMode="auto">
            <a:xfrm>
              <a:off x="1920" y="1056"/>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t</a:t>
              </a:r>
              <a:r>
                <a:rPr lang="en-US" altLang="zh-CN" sz="2800" baseline="-25000">
                  <a:solidFill>
                    <a:srgbClr val="000000"/>
                  </a:solidFill>
                  <a:latin typeface="Calibri" panose="020F0502020204030204" charset="0"/>
                </a:rPr>
                <a:t>2</a:t>
              </a:r>
            </a:p>
          </p:txBody>
        </p:sp>
        <p:sp>
          <p:nvSpPr>
            <p:cNvPr id="9404" name="Rectangle 24"/>
            <p:cNvSpPr>
              <a:spLocks noChangeArrowheads="1"/>
            </p:cNvSpPr>
            <p:nvPr/>
          </p:nvSpPr>
          <p:spPr bwMode="auto">
            <a:xfrm>
              <a:off x="2544" y="1056"/>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t</a:t>
              </a:r>
              <a:r>
                <a:rPr lang="en-US" altLang="zh-CN" sz="2800" baseline="-25000">
                  <a:solidFill>
                    <a:srgbClr val="000000"/>
                  </a:solidFill>
                  <a:latin typeface="Calibri" panose="020F0502020204030204" charset="0"/>
                </a:rPr>
                <a:t>3</a:t>
              </a:r>
            </a:p>
          </p:txBody>
        </p:sp>
        <p:sp>
          <p:nvSpPr>
            <p:cNvPr id="9405" name="Rectangle 25"/>
            <p:cNvSpPr>
              <a:spLocks noChangeArrowheads="1"/>
            </p:cNvSpPr>
            <p:nvPr/>
          </p:nvSpPr>
          <p:spPr bwMode="auto">
            <a:xfrm>
              <a:off x="3168" y="1056"/>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t</a:t>
              </a:r>
              <a:r>
                <a:rPr lang="en-US" altLang="zh-CN" sz="2800" baseline="-25000">
                  <a:solidFill>
                    <a:srgbClr val="000000"/>
                  </a:solidFill>
                  <a:latin typeface="Calibri" panose="020F0502020204030204" charset="0"/>
                </a:rPr>
                <a:t>4</a:t>
              </a:r>
            </a:p>
          </p:txBody>
        </p:sp>
        <p:sp>
          <p:nvSpPr>
            <p:cNvPr id="9406" name="Rectangle 26"/>
            <p:cNvSpPr>
              <a:spLocks noChangeArrowheads="1"/>
            </p:cNvSpPr>
            <p:nvPr/>
          </p:nvSpPr>
          <p:spPr bwMode="auto">
            <a:xfrm>
              <a:off x="3792" y="1056"/>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t</a:t>
              </a:r>
              <a:r>
                <a:rPr lang="en-US" altLang="zh-CN" sz="2800" baseline="-25000">
                  <a:solidFill>
                    <a:srgbClr val="000000"/>
                  </a:solidFill>
                  <a:latin typeface="Calibri" panose="020F0502020204030204" charset="0"/>
                </a:rPr>
                <a:t>5</a:t>
              </a:r>
            </a:p>
          </p:txBody>
        </p:sp>
        <p:sp>
          <p:nvSpPr>
            <p:cNvPr id="9407" name="AutoShape 27"/>
            <p:cNvSpPr>
              <a:spLocks noChangeArrowheads="1"/>
            </p:cNvSpPr>
            <p:nvPr/>
          </p:nvSpPr>
          <p:spPr bwMode="auto">
            <a:xfrm>
              <a:off x="4416" y="1152"/>
              <a:ext cx="1056" cy="144"/>
            </a:xfrm>
            <a:prstGeom prst="rightArrow">
              <a:avLst>
                <a:gd name="adj1" fmla="val 50000"/>
                <a:gd name="adj2" fmla="val 183333"/>
              </a:avLst>
            </a:prstGeom>
            <a:solidFill>
              <a:schemeClr val="tx2"/>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zh-CN" altLang="zh-CN">
                <a:solidFill>
                  <a:srgbClr val="000000"/>
                </a:solidFill>
                <a:latin typeface="Calibri" panose="020F0502020204030204" charset="0"/>
              </a:endParaRPr>
            </a:p>
          </p:txBody>
        </p:sp>
        <p:sp>
          <p:nvSpPr>
            <p:cNvPr id="9408" name="Rectangle 28"/>
            <p:cNvSpPr>
              <a:spLocks noChangeArrowheads="1"/>
            </p:cNvSpPr>
            <p:nvPr/>
          </p:nvSpPr>
          <p:spPr bwMode="auto">
            <a:xfrm>
              <a:off x="3168" y="2544"/>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IF</a:t>
              </a:r>
            </a:p>
          </p:txBody>
        </p:sp>
        <p:sp>
          <p:nvSpPr>
            <p:cNvPr id="9409" name="Rectangle 29"/>
            <p:cNvSpPr>
              <a:spLocks noChangeArrowheads="1"/>
            </p:cNvSpPr>
            <p:nvPr/>
          </p:nvSpPr>
          <p:spPr bwMode="auto">
            <a:xfrm>
              <a:off x="3792" y="2544"/>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ID</a:t>
              </a:r>
            </a:p>
          </p:txBody>
        </p:sp>
        <p:sp>
          <p:nvSpPr>
            <p:cNvPr id="9410" name="Rectangle 30"/>
            <p:cNvSpPr>
              <a:spLocks noChangeArrowheads="1"/>
            </p:cNvSpPr>
            <p:nvPr/>
          </p:nvSpPr>
          <p:spPr bwMode="auto">
            <a:xfrm>
              <a:off x="5040" y="2544"/>
              <a:ext cx="576" cy="240"/>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MEM</a:t>
              </a:r>
            </a:p>
          </p:txBody>
        </p:sp>
        <p:sp>
          <p:nvSpPr>
            <p:cNvPr id="9411" name="Rectangle 31"/>
            <p:cNvSpPr>
              <a:spLocks noChangeArrowheads="1"/>
            </p:cNvSpPr>
            <p:nvPr/>
          </p:nvSpPr>
          <p:spPr bwMode="auto">
            <a:xfrm>
              <a:off x="3792" y="2832"/>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IF</a:t>
              </a:r>
            </a:p>
          </p:txBody>
        </p:sp>
        <p:sp>
          <p:nvSpPr>
            <p:cNvPr id="9412" name="Rectangle 32"/>
            <p:cNvSpPr>
              <a:spLocks noChangeArrowheads="1"/>
            </p:cNvSpPr>
            <p:nvPr/>
          </p:nvSpPr>
          <p:spPr bwMode="auto">
            <a:xfrm>
              <a:off x="4416" y="2832"/>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ID</a:t>
              </a:r>
            </a:p>
          </p:txBody>
        </p:sp>
        <p:sp>
          <p:nvSpPr>
            <p:cNvPr id="9413" name="Rectangle 33"/>
            <p:cNvSpPr>
              <a:spLocks noChangeArrowheads="1"/>
            </p:cNvSpPr>
            <p:nvPr/>
          </p:nvSpPr>
          <p:spPr bwMode="auto">
            <a:xfrm>
              <a:off x="5040" y="2832"/>
              <a:ext cx="576" cy="240"/>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ALU</a:t>
              </a:r>
            </a:p>
          </p:txBody>
        </p:sp>
        <p:sp>
          <p:nvSpPr>
            <p:cNvPr id="9414" name="Rectangle 34"/>
            <p:cNvSpPr>
              <a:spLocks noChangeArrowheads="1"/>
            </p:cNvSpPr>
            <p:nvPr/>
          </p:nvSpPr>
          <p:spPr bwMode="auto">
            <a:xfrm>
              <a:off x="4416" y="3120"/>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IF</a:t>
              </a:r>
            </a:p>
          </p:txBody>
        </p:sp>
        <p:sp>
          <p:nvSpPr>
            <p:cNvPr id="9415" name="Rectangle 35"/>
            <p:cNvSpPr>
              <a:spLocks noChangeArrowheads="1"/>
            </p:cNvSpPr>
            <p:nvPr/>
          </p:nvSpPr>
          <p:spPr bwMode="auto">
            <a:xfrm>
              <a:off x="5040" y="3120"/>
              <a:ext cx="576" cy="240"/>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ID</a:t>
              </a:r>
            </a:p>
          </p:txBody>
        </p:sp>
        <p:sp>
          <p:nvSpPr>
            <p:cNvPr id="9416" name="Rectangle 36"/>
            <p:cNvSpPr>
              <a:spLocks noChangeArrowheads="1"/>
            </p:cNvSpPr>
            <p:nvPr/>
          </p:nvSpPr>
          <p:spPr bwMode="auto">
            <a:xfrm>
              <a:off x="48" y="1392"/>
              <a:ext cx="576" cy="240"/>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2800">
                <a:solidFill>
                  <a:srgbClr val="000000"/>
                </a:solidFill>
                <a:latin typeface="Calibri" panose="020F0502020204030204" charset="0"/>
              </a:endParaRPr>
            </a:p>
          </p:txBody>
        </p:sp>
        <p:sp>
          <p:nvSpPr>
            <p:cNvPr id="9417" name="Rectangle 37"/>
            <p:cNvSpPr>
              <a:spLocks noChangeArrowheads="1"/>
            </p:cNvSpPr>
            <p:nvPr/>
          </p:nvSpPr>
          <p:spPr bwMode="auto">
            <a:xfrm>
              <a:off x="48" y="1680"/>
              <a:ext cx="576" cy="240"/>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Inst</a:t>
              </a:r>
              <a:r>
                <a:rPr lang="en-US" altLang="zh-CN" sz="2800" baseline="-25000">
                  <a:solidFill>
                    <a:srgbClr val="000000"/>
                  </a:solidFill>
                  <a:latin typeface="Calibri" panose="020F0502020204030204" charset="0"/>
                </a:rPr>
                <a:t>i</a:t>
              </a:r>
              <a:endParaRPr lang="en-US" altLang="zh-CN" sz="2800">
                <a:solidFill>
                  <a:srgbClr val="000000"/>
                </a:solidFill>
                <a:latin typeface="Calibri" panose="020F0502020204030204" charset="0"/>
              </a:endParaRPr>
            </a:p>
          </p:txBody>
        </p:sp>
        <p:sp>
          <p:nvSpPr>
            <p:cNvPr id="9418" name="Rectangle 38"/>
            <p:cNvSpPr>
              <a:spLocks noChangeArrowheads="1"/>
            </p:cNvSpPr>
            <p:nvPr/>
          </p:nvSpPr>
          <p:spPr bwMode="auto">
            <a:xfrm>
              <a:off x="48" y="1968"/>
              <a:ext cx="576" cy="240"/>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Inst</a:t>
              </a:r>
              <a:r>
                <a:rPr lang="en-US" altLang="zh-CN" sz="2800" baseline="-25000">
                  <a:solidFill>
                    <a:srgbClr val="000000"/>
                  </a:solidFill>
                  <a:latin typeface="Calibri" panose="020F0502020204030204" charset="0"/>
                </a:rPr>
                <a:t>j</a:t>
              </a:r>
              <a:endParaRPr lang="en-US" altLang="zh-CN" sz="2800">
                <a:solidFill>
                  <a:srgbClr val="000000"/>
                </a:solidFill>
                <a:latin typeface="Calibri" panose="020F0502020204030204" charset="0"/>
              </a:endParaRPr>
            </a:p>
          </p:txBody>
        </p:sp>
        <p:sp>
          <p:nvSpPr>
            <p:cNvPr id="9419" name="Rectangle 39"/>
            <p:cNvSpPr>
              <a:spLocks noChangeArrowheads="1"/>
            </p:cNvSpPr>
            <p:nvPr/>
          </p:nvSpPr>
          <p:spPr bwMode="auto">
            <a:xfrm>
              <a:off x="48" y="2256"/>
              <a:ext cx="576" cy="240"/>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Inst</a:t>
              </a:r>
              <a:r>
                <a:rPr lang="en-US" altLang="zh-CN" sz="2800" baseline="-25000">
                  <a:solidFill>
                    <a:srgbClr val="000000"/>
                  </a:solidFill>
                  <a:latin typeface="Calibri" panose="020F0502020204030204" charset="0"/>
                </a:rPr>
                <a:t>k</a:t>
              </a:r>
              <a:endParaRPr lang="en-US" altLang="zh-CN" sz="2800">
                <a:solidFill>
                  <a:srgbClr val="000000"/>
                </a:solidFill>
                <a:latin typeface="Calibri" panose="020F0502020204030204" charset="0"/>
              </a:endParaRPr>
            </a:p>
          </p:txBody>
        </p:sp>
        <p:sp>
          <p:nvSpPr>
            <p:cNvPr id="9420" name="Rectangle 40"/>
            <p:cNvSpPr>
              <a:spLocks noChangeArrowheads="1"/>
            </p:cNvSpPr>
            <p:nvPr/>
          </p:nvSpPr>
          <p:spPr bwMode="auto">
            <a:xfrm>
              <a:off x="48" y="2544"/>
              <a:ext cx="576" cy="240"/>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Inst</a:t>
              </a:r>
              <a:r>
                <a:rPr lang="en-US" altLang="zh-CN" sz="2800" baseline="-25000">
                  <a:solidFill>
                    <a:srgbClr val="000000"/>
                  </a:solidFill>
                  <a:latin typeface="Calibri" panose="020F0502020204030204" charset="0"/>
                </a:rPr>
                <a:t>l</a:t>
              </a:r>
              <a:endParaRPr lang="en-US" altLang="zh-CN" sz="2800">
                <a:solidFill>
                  <a:srgbClr val="000000"/>
                </a:solidFill>
                <a:latin typeface="Calibri" panose="020F0502020204030204" charset="0"/>
              </a:endParaRPr>
            </a:p>
          </p:txBody>
        </p:sp>
        <p:sp>
          <p:nvSpPr>
            <p:cNvPr id="9421" name="AutoShape 41"/>
            <p:cNvSpPr>
              <a:spLocks noChangeArrowheads="1"/>
            </p:cNvSpPr>
            <p:nvPr/>
          </p:nvSpPr>
          <p:spPr bwMode="auto">
            <a:xfrm rot="5400000">
              <a:off x="-216" y="3288"/>
              <a:ext cx="1056" cy="144"/>
            </a:xfrm>
            <a:prstGeom prst="rightArrow">
              <a:avLst>
                <a:gd name="adj1" fmla="val 50000"/>
                <a:gd name="adj2" fmla="val 183333"/>
              </a:avLst>
            </a:prstGeom>
            <a:solidFill>
              <a:schemeClr val="tx2"/>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zh-CN" altLang="zh-CN">
                <a:solidFill>
                  <a:srgbClr val="000000"/>
                </a:solidFill>
                <a:latin typeface="Calibri" panose="020F0502020204030204" charset="0"/>
              </a:endParaRPr>
            </a:p>
          </p:txBody>
        </p:sp>
        <p:sp>
          <p:nvSpPr>
            <p:cNvPr id="9422" name="Freeform 42"/>
            <p:cNvSpPr/>
            <p:nvPr/>
          </p:nvSpPr>
          <p:spPr bwMode="auto">
            <a:xfrm>
              <a:off x="5040" y="2256"/>
              <a:ext cx="576" cy="240"/>
            </a:xfrm>
            <a:custGeom>
              <a:avLst/>
              <a:gdLst>
                <a:gd name="T0" fmla="*/ 576 w 576"/>
                <a:gd name="T1" fmla="*/ 0 h 240"/>
                <a:gd name="T2" fmla="*/ 0 w 576"/>
                <a:gd name="T3" fmla="*/ 0 h 240"/>
                <a:gd name="T4" fmla="*/ 0 w 576"/>
                <a:gd name="T5" fmla="*/ 240 h 240"/>
                <a:gd name="T6" fmla="*/ 576 w 576"/>
                <a:gd name="T7" fmla="*/ 240 h 240"/>
                <a:gd name="T8" fmla="*/ 528 w 576"/>
                <a:gd name="T9" fmla="*/ 192 h 240"/>
                <a:gd name="T10" fmla="*/ 576 w 576"/>
                <a:gd name="T11" fmla="*/ 144 h 240"/>
                <a:gd name="T12" fmla="*/ 480 w 576"/>
                <a:gd name="T13" fmla="*/ 144 h 240"/>
                <a:gd name="T14" fmla="*/ 576 w 576"/>
                <a:gd name="T15" fmla="*/ 96 h 240"/>
                <a:gd name="T16" fmla="*/ 528 w 576"/>
                <a:gd name="T17" fmla="*/ 48 h 240"/>
                <a:gd name="T18" fmla="*/ 576 w 576"/>
                <a:gd name="T19" fmla="*/ 0 h 2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76"/>
                <a:gd name="T31" fmla="*/ 0 h 240"/>
                <a:gd name="T32" fmla="*/ 576 w 576"/>
                <a:gd name="T33" fmla="*/ 240 h 2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76" h="240">
                  <a:moveTo>
                    <a:pt x="576" y="0"/>
                  </a:moveTo>
                  <a:lnTo>
                    <a:pt x="0" y="0"/>
                  </a:lnTo>
                  <a:lnTo>
                    <a:pt x="0" y="240"/>
                  </a:lnTo>
                  <a:lnTo>
                    <a:pt x="576" y="240"/>
                  </a:lnTo>
                  <a:lnTo>
                    <a:pt x="528" y="192"/>
                  </a:lnTo>
                  <a:lnTo>
                    <a:pt x="576" y="144"/>
                  </a:lnTo>
                  <a:lnTo>
                    <a:pt x="480" y="144"/>
                  </a:lnTo>
                  <a:lnTo>
                    <a:pt x="576" y="96"/>
                  </a:lnTo>
                  <a:lnTo>
                    <a:pt x="528" y="48"/>
                  </a:lnTo>
                  <a:lnTo>
                    <a:pt x="576" y="0"/>
                  </a:lnTo>
                  <a:close/>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423" name="Freeform 43"/>
            <p:cNvSpPr/>
            <p:nvPr/>
          </p:nvSpPr>
          <p:spPr bwMode="auto">
            <a:xfrm>
              <a:off x="5040" y="2544"/>
              <a:ext cx="576" cy="240"/>
            </a:xfrm>
            <a:custGeom>
              <a:avLst/>
              <a:gdLst>
                <a:gd name="T0" fmla="*/ 576 w 576"/>
                <a:gd name="T1" fmla="*/ 0 h 240"/>
                <a:gd name="T2" fmla="*/ 0 w 576"/>
                <a:gd name="T3" fmla="*/ 0 h 240"/>
                <a:gd name="T4" fmla="*/ 0 w 576"/>
                <a:gd name="T5" fmla="*/ 240 h 240"/>
                <a:gd name="T6" fmla="*/ 576 w 576"/>
                <a:gd name="T7" fmla="*/ 240 h 240"/>
                <a:gd name="T8" fmla="*/ 528 w 576"/>
                <a:gd name="T9" fmla="*/ 192 h 240"/>
                <a:gd name="T10" fmla="*/ 576 w 576"/>
                <a:gd name="T11" fmla="*/ 144 h 240"/>
                <a:gd name="T12" fmla="*/ 480 w 576"/>
                <a:gd name="T13" fmla="*/ 144 h 240"/>
                <a:gd name="T14" fmla="*/ 576 w 576"/>
                <a:gd name="T15" fmla="*/ 96 h 240"/>
                <a:gd name="T16" fmla="*/ 528 w 576"/>
                <a:gd name="T17" fmla="*/ 48 h 240"/>
                <a:gd name="T18" fmla="*/ 576 w 576"/>
                <a:gd name="T19" fmla="*/ 0 h 2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76"/>
                <a:gd name="T31" fmla="*/ 0 h 240"/>
                <a:gd name="T32" fmla="*/ 576 w 576"/>
                <a:gd name="T33" fmla="*/ 240 h 2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76" h="240">
                  <a:moveTo>
                    <a:pt x="576" y="0"/>
                  </a:moveTo>
                  <a:lnTo>
                    <a:pt x="0" y="0"/>
                  </a:lnTo>
                  <a:lnTo>
                    <a:pt x="0" y="240"/>
                  </a:lnTo>
                  <a:lnTo>
                    <a:pt x="576" y="240"/>
                  </a:lnTo>
                  <a:lnTo>
                    <a:pt x="528" y="192"/>
                  </a:lnTo>
                  <a:lnTo>
                    <a:pt x="576" y="144"/>
                  </a:lnTo>
                  <a:lnTo>
                    <a:pt x="480" y="144"/>
                  </a:lnTo>
                  <a:lnTo>
                    <a:pt x="576" y="96"/>
                  </a:lnTo>
                  <a:lnTo>
                    <a:pt x="528" y="48"/>
                  </a:lnTo>
                  <a:lnTo>
                    <a:pt x="576" y="0"/>
                  </a:lnTo>
                  <a:close/>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424" name="Freeform 44"/>
            <p:cNvSpPr/>
            <p:nvPr/>
          </p:nvSpPr>
          <p:spPr bwMode="auto">
            <a:xfrm>
              <a:off x="5040" y="2832"/>
              <a:ext cx="576" cy="240"/>
            </a:xfrm>
            <a:custGeom>
              <a:avLst/>
              <a:gdLst>
                <a:gd name="T0" fmla="*/ 576 w 576"/>
                <a:gd name="T1" fmla="*/ 0 h 240"/>
                <a:gd name="T2" fmla="*/ 0 w 576"/>
                <a:gd name="T3" fmla="*/ 0 h 240"/>
                <a:gd name="T4" fmla="*/ 0 w 576"/>
                <a:gd name="T5" fmla="*/ 240 h 240"/>
                <a:gd name="T6" fmla="*/ 576 w 576"/>
                <a:gd name="T7" fmla="*/ 240 h 240"/>
                <a:gd name="T8" fmla="*/ 528 w 576"/>
                <a:gd name="T9" fmla="*/ 192 h 240"/>
                <a:gd name="T10" fmla="*/ 576 w 576"/>
                <a:gd name="T11" fmla="*/ 144 h 240"/>
                <a:gd name="T12" fmla="*/ 480 w 576"/>
                <a:gd name="T13" fmla="*/ 144 h 240"/>
                <a:gd name="T14" fmla="*/ 576 w 576"/>
                <a:gd name="T15" fmla="*/ 96 h 240"/>
                <a:gd name="T16" fmla="*/ 528 w 576"/>
                <a:gd name="T17" fmla="*/ 48 h 240"/>
                <a:gd name="T18" fmla="*/ 576 w 576"/>
                <a:gd name="T19" fmla="*/ 0 h 2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76"/>
                <a:gd name="T31" fmla="*/ 0 h 240"/>
                <a:gd name="T32" fmla="*/ 576 w 576"/>
                <a:gd name="T33" fmla="*/ 240 h 2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76" h="240">
                  <a:moveTo>
                    <a:pt x="576" y="0"/>
                  </a:moveTo>
                  <a:lnTo>
                    <a:pt x="0" y="0"/>
                  </a:lnTo>
                  <a:lnTo>
                    <a:pt x="0" y="240"/>
                  </a:lnTo>
                  <a:lnTo>
                    <a:pt x="576" y="240"/>
                  </a:lnTo>
                  <a:lnTo>
                    <a:pt x="528" y="192"/>
                  </a:lnTo>
                  <a:lnTo>
                    <a:pt x="576" y="144"/>
                  </a:lnTo>
                  <a:lnTo>
                    <a:pt x="480" y="144"/>
                  </a:lnTo>
                  <a:lnTo>
                    <a:pt x="576" y="96"/>
                  </a:lnTo>
                  <a:lnTo>
                    <a:pt x="528" y="48"/>
                  </a:lnTo>
                  <a:lnTo>
                    <a:pt x="576" y="0"/>
                  </a:lnTo>
                  <a:close/>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425" name="Freeform 45"/>
            <p:cNvSpPr/>
            <p:nvPr/>
          </p:nvSpPr>
          <p:spPr bwMode="auto">
            <a:xfrm>
              <a:off x="5040" y="3120"/>
              <a:ext cx="576" cy="240"/>
            </a:xfrm>
            <a:custGeom>
              <a:avLst/>
              <a:gdLst>
                <a:gd name="T0" fmla="*/ 576 w 576"/>
                <a:gd name="T1" fmla="*/ 0 h 240"/>
                <a:gd name="T2" fmla="*/ 0 w 576"/>
                <a:gd name="T3" fmla="*/ 0 h 240"/>
                <a:gd name="T4" fmla="*/ 0 w 576"/>
                <a:gd name="T5" fmla="*/ 240 h 240"/>
                <a:gd name="T6" fmla="*/ 576 w 576"/>
                <a:gd name="T7" fmla="*/ 240 h 240"/>
                <a:gd name="T8" fmla="*/ 528 w 576"/>
                <a:gd name="T9" fmla="*/ 192 h 240"/>
                <a:gd name="T10" fmla="*/ 576 w 576"/>
                <a:gd name="T11" fmla="*/ 144 h 240"/>
                <a:gd name="T12" fmla="*/ 480 w 576"/>
                <a:gd name="T13" fmla="*/ 144 h 240"/>
                <a:gd name="T14" fmla="*/ 576 w 576"/>
                <a:gd name="T15" fmla="*/ 96 h 240"/>
                <a:gd name="T16" fmla="*/ 528 w 576"/>
                <a:gd name="T17" fmla="*/ 48 h 240"/>
                <a:gd name="T18" fmla="*/ 576 w 576"/>
                <a:gd name="T19" fmla="*/ 0 h 2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76"/>
                <a:gd name="T31" fmla="*/ 0 h 240"/>
                <a:gd name="T32" fmla="*/ 576 w 576"/>
                <a:gd name="T33" fmla="*/ 240 h 2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76" h="240">
                  <a:moveTo>
                    <a:pt x="576" y="0"/>
                  </a:moveTo>
                  <a:lnTo>
                    <a:pt x="0" y="0"/>
                  </a:lnTo>
                  <a:lnTo>
                    <a:pt x="0" y="240"/>
                  </a:lnTo>
                  <a:lnTo>
                    <a:pt x="576" y="240"/>
                  </a:lnTo>
                  <a:lnTo>
                    <a:pt x="528" y="192"/>
                  </a:lnTo>
                  <a:lnTo>
                    <a:pt x="576" y="144"/>
                  </a:lnTo>
                  <a:lnTo>
                    <a:pt x="480" y="144"/>
                  </a:lnTo>
                  <a:lnTo>
                    <a:pt x="576" y="96"/>
                  </a:lnTo>
                  <a:lnTo>
                    <a:pt x="528" y="48"/>
                  </a:lnTo>
                  <a:lnTo>
                    <a:pt x="576" y="0"/>
                  </a:lnTo>
                  <a:close/>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426" name="Freeform 46"/>
            <p:cNvSpPr/>
            <p:nvPr/>
          </p:nvSpPr>
          <p:spPr bwMode="auto">
            <a:xfrm>
              <a:off x="5040" y="3408"/>
              <a:ext cx="576" cy="240"/>
            </a:xfrm>
            <a:custGeom>
              <a:avLst/>
              <a:gdLst>
                <a:gd name="T0" fmla="*/ 576 w 576"/>
                <a:gd name="T1" fmla="*/ 0 h 240"/>
                <a:gd name="T2" fmla="*/ 0 w 576"/>
                <a:gd name="T3" fmla="*/ 0 h 240"/>
                <a:gd name="T4" fmla="*/ 0 w 576"/>
                <a:gd name="T5" fmla="*/ 240 h 240"/>
                <a:gd name="T6" fmla="*/ 576 w 576"/>
                <a:gd name="T7" fmla="*/ 240 h 240"/>
                <a:gd name="T8" fmla="*/ 528 w 576"/>
                <a:gd name="T9" fmla="*/ 192 h 240"/>
                <a:gd name="T10" fmla="*/ 576 w 576"/>
                <a:gd name="T11" fmla="*/ 144 h 240"/>
                <a:gd name="T12" fmla="*/ 480 w 576"/>
                <a:gd name="T13" fmla="*/ 144 h 240"/>
                <a:gd name="T14" fmla="*/ 576 w 576"/>
                <a:gd name="T15" fmla="*/ 96 h 240"/>
                <a:gd name="T16" fmla="*/ 528 w 576"/>
                <a:gd name="T17" fmla="*/ 48 h 240"/>
                <a:gd name="T18" fmla="*/ 576 w 576"/>
                <a:gd name="T19" fmla="*/ 0 h 2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76"/>
                <a:gd name="T31" fmla="*/ 0 h 240"/>
                <a:gd name="T32" fmla="*/ 576 w 576"/>
                <a:gd name="T33" fmla="*/ 240 h 2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76" h="240">
                  <a:moveTo>
                    <a:pt x="576" y="0"/>
                  </a:moveTo>
                  <a:lnTo>
                    <a:pt x="0" y="0"/>
                  </a:lnTo>
                  <a:lnTo>
                    <a:pt x="0" y="240"/>
                  </a:lnTo>
                  <a:lnTo>
                    <a:pt x="576" y="240"/>
                  </a:lnTo>
                  <a:lnTo>
                    <a:pt x="528" y="192"/>
                  </a:lnTo>
                  <a:lnTo>
                    <a:pt x="576" y="144"/>
                  </a:lnTo>
                  <a:lnTo>
                    <a:pt x="480" y="144"/>
                  </a:lnTo>
                  <a:lnTo>
                    <a:pt x="576" y="96"/>
                  </a:lnTo>
                  <a:lnTo>
                    <a:pt x="528" y="48"/>
                  </a:lnTo>
                  <a:lnTo>
                    <a:pt x="576" y="0"/>
                  </a:lnTo>
                  <a:close/>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427" name="Rectangle 47"/>
            <p:cNvSpPr>
              <a:spLocks noChangeArrowheads="1"/>
            </p:cNvSpPr>
            <p:nvPr/>
          </p:nvSpPr>
          <p:spPr bwMode="auto">
            <a:xfrm>
              <a:off x="3168" y="1392"/>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WB</a:t>
              </a:r>
            </a:p>
          </p:txBody>
        </p:sp>
        <p:sp>
          <p:nvSpPr>
            <p:cNvPr id="9428" name="Rectangle 48"/>
            <p:cNvSpPr>
              <a:spLocks noChangeArrowheads="1"/>
            </p:cNvSpPr>
            <p:nvPr/>
          </p:nvSpPr>
          <p:spPr bwMode="auto">
            <a:xfrm>
              <a:off x="3792" y="1680"/>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WB</a:t>
              </a:r>
            </a:p>
          </p:txBody>
        </p:sp>
        <p:sp>
          <p:nvSpPr>
            <p:cNvPr id="9429" name="Text Box 49"/>
            <p:cNvSpPr txBox="1">
              <a:spLocks noChangeArrowheads="1"/>
            </p:cNvSpPr>
            <p:nvPr/>
          </p:nvSpPr>
          <p:spPr bwMode="auto">
            <a:xfrm>
              <a:off x="480" y="2983"/>
              <a:ext cx="2140" cy="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lnSpc>
                  <a:spcPct val="80000"/>
                </a:lnSpc>
              </a:pPr>
              <a:r>
                <a:rPr lang="en-US" altLang="zh-CN" sz="2800">
                  <a:solidFill>
                    <a:srgbClr val="CC9900"/>
                  </a:solidFill>
                  <a:latin typeface="Calibri" panose="020F0502020204030204" charset="0"/>
                </a:rPr>
                <a:t>i: r</a:t>
              </a:r>
              <a:r>
                <a:rPr lang="en-US" altLang="zh-CN" sz="2800" baseline="-25000">
                  <a:solidFill>
                    <a:srgbClr val="CC9900"/>
                  </a:solidFill>
                  <a:latin typeface="Calibri" panose="020F0502020204030204" charset="0"/>
                </a:rPr>
                <a:t>x </a:t>
              </a:r>
              <a:r>
                <a:rPr lang="en-US" altLang="zh-CN" sz="2800">
                  <a:solidFill>
                    <a:srgbClr val="CC9900"/>
                  </a:solidFill>
                  <a:latin typeface="Calibri" panose="020F0502020204030204" charset="0"/>
                  <a:sym typeface="Symbol" panose="05050102010706020507" pitchFamily="18" charset="2"/>
                </a:rPr>
                <a:t> _</a:t>
              </a:r>
            </a:p>
            <a:p>
              <a:pPr eaLnBrk="1" hangingPunct="1">
                <a:lnSpc>
                  <a:spcPct val="80000"/>
                </a:lnSpc>
              </a:pPr>
              <a:r>
                <a:rPr lang="en-US" altLang="zh-CN" sz="2800">
                  <a:solidFill>
                    <a:srgbClr val="CC9900"/>
                  </a:solidFill>
                  <a:latin typeface="Calibri" panose="020F0502020204030204" charset="0"/>
                </a:rPr>
                <a:t>j: _ </a:t>
              </a:r>
              <a:r>
                <a:rPr lang="en-US" altLang="zh-CN" sz="2800">
                  <a:solidFill>
                    <a:srgbClr val="CC9900"/>
                  </a:solidFill>
                  <a:latin typeface="Calibri" panose="020F0502020204030204" charset="0"/>
                  <a:sym typeface="Symbol" panose="05050102010706020507" pitchFamily="18" charset="2"/>
                </a:rPr>
                <a:t> </a:t>
              </a:r>
              <a:r>
                <a:rPr lang="en-US" altLang="zh-CN" sz="2800">
                  <a:solidFill>
                    <a:srgbClr val="CC9900"/>
                  </a:solidFill>
                  <a:latin typeface="Calibri" panose="020F0502020204030204" charset="0"/>
                </a:rPr>
                <a:t>r</a:t>
              </a:r>
              <a:r>
                <a:rPr lang="en-US" altLang="zh-CN" sz="2800" baseline="-25000">
                  <a:solidFill>
                    <a:srgbClr val="CC9900"/>
                  </a:solidFill>
                  <a:latin typeface="Calibri" panose="020F0502020204030204" charset="0"/>
                </a:rPr>
                <a:t>x	</a:t>
              </a:r>
              <a:r>
                <a:rPr lang="en-US" altLang="zh-CN" sz="2800">
                  <a:solidFill>
                    <a:srgbClr val="CC9900"/>
                  </a:solidFill>
                  <a:latin typeface="Calibri" panose="020F0502020204030204" charset="0"/>
                </a:rPr>
                <a:t>dist(i,j)=1</a:t>
              </a:r>
              <a:endParaRPr lang="en-US" altLang="zh-CN" sz="2800" baseline="-25000">
                <a:solidFill>
                  <a:srgbClr val="CC9900"/>
                </a:solidFill>
                <a:latin typeface="Calibri" panose="020F0502020204030204" charset="0"/>
              </a:endParaRPr>
            </a:p>
          </p:txBody>
        </p:sp>
        <p:sp>
          <p:nvSpPr>
            <p:cNvPr id="9430" name="Text Box 50"/>
            <p:cNvSpPr txBox="1">
              <a:spLocks noChangeArrowheads="1"/>
            </p:cNvSpPr>
            <p:nvPr/>
          </p:nvSpPr>
          <p:spPr bwMode="auto">
            <a:xfrm>
              <a:off x="907" y="1632"/>
              <a:ext cx="16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400">
                  <a:solidFill>
                    <a:srgbClr val="000000"/>
                  </a:solidFill>
                  <a:latin typeface="Calibri" panose="020F0502020204030204" charset="0"/>
                </a:rPr>
                <a:t>i</a:t>
              </a:r>
            </a:p>
          </p:txBody>
        </p:sp>
        <p:sp>
          <p:nvSpPr>
            <p:cNvPr id="9431" name="Text Box 51"/>
            <p:cNvSpPr txBox="1">
              <a:spLocks noChangeArrowheads="1"/>
            </p:cNvSpPr>
            <p:nvPr/>
          </p:nvSpPr>
          <p:spPr bwMode="auto">
            <a:xfrm>
              <a:off x="1519" y="1920"/>
              <a:ext cx="16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400">
                  <a:solidFill>
                    <a:srgbClr val="000000"/>
                  </a:solidFill>
                  <a:latin typeface="Calibri" panose="020F0502020204030204" charset="0"/>
                </a:rPr>
                <a:t>j</a:t>
              </a:r>
            </a:p>
          </p:txBody>
        </p:sp>
        <p:sp>
          <p:nvSpPr>
            <p:cNvPr id="9432" name="Freeform 52"/>
            <p:cNvSpPr/>
            <p:nvPr/>
          </p:nvSpPr>
          <p:spPr bwMode="auto">
            <a:xfrm>
              <a:off x="2180" y="1794"/>
              <a:ext cx="2479" cy="288"/>
            </a:xfrm>
            <a:custGeom>
              <a:avLst/>
              <a:gdLst>
                <a:gd name="T0" fmla="*/ 2129 w 2479"/>
                <a:gd name="T1" fmla="*/ 0 h 288"/>
                <a:gd name="T2" fmla="*/ 2173 w 2479"/>
                <a:gd name="T3" fmla="*/ 104 h 288"/>
                <a:gd name="T4" fmla="*/ 290 w 2479"/>
                <a:gd name="T5" fmla="*/ 141 h 288"/>
                <a:gd name="T6" fmla="*/ 430 w 2479"/>
                <a:gd name="T7" fmla="*/ 288 h 288"/>
                <a:gd name="T8" fmla="*/ 0 60000 65536"/>
                <a:gd name="T9" fmla="*/ 0 60000 65536"/>
                <a:gd name="T10" fmla="*/ 0 60000 65536"/>
                <a:gd name="T11" fmla="*/ 0 60000 65536"/>
                <a:gd name="T12" fmla="*/ 0 w 2479"/>
                <a:gd name="T13" fmla="*/ 0 h 288"/>
                <a:gd name="T14" fmla="*/ 2479 w 2479"/>
                <a:gd name="T15" fmla="*/ 288 h 288"/>
              </a:gdLst>
              <a:ahLst/>
              <a:cxnLst>
                <a:cxn ang="T8">
                  <a:pos x="T0" y="T1"/>
                </a:cxn>
                <a:cxn ang="T9">
                  <a:pos x="T2" y="T3"/>
                </a:cxn>
                <a:cxn ang="T10">
                  <a:pos x="T4" y="T5"/>
                </a:cxn>
                <a:cxn ang="T11">
                  <a:pos x="T6" y="T7"/>
                </a:cxn>
              </a:cxnLst>
              <a:rect l="T12" t="T13" r="T14" b="T15"/>
              <a:pathLst>
                <a:path w="2479" h="288">
                  <a:moveTo>
                    <a:pt x="2129" y="0"/>
                  </a:moveTo>
                  <a:cubicBezTo>
                    <a:pt x="2136" y="17"/>
                    <a:pt x="2479" y="81"/>
                    <a:pt x="2173" y="104"/>
                  </a:cubicBezTo>
                  <a:cubicBezTo>
                    <a:pt x="1867" y="127"/>
                    <a:pt x="580" y="110"/>
                    <a:pt x="290" y="141"/>
                  </a:cubicBezTo>
                  <a:cubicBezTo>
                    <a:pt x="0" y="172"/>
                    <a:pt x="401" y="258"/>
                    <a:pt x="430" y="288"/>
                  </a:cubicBezTo>
                </a:path>
              </a:pathLst>
            </a:custGeom>
            <a:noFill/>
            <a:ln w="57150">
              <a:solidFill>
                <a:schemeClr val="accent2"/>
              </a:solidFill>
              <a:rou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9433" name="Rectangle 53"/>
            <p:cNvSpPr>
              <a:spLocks noChangeArrowheads="1"/>
            </p:cNvSpPr>
            <p:nvPr/>
          </p:nvSpPr>
          <p:spPr bwMode="auto">
            <a:xfrm>
              <a:off x="48" y="1392"/>
              <a:ext cx="576" cy="240"/>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Inst</a:t>
              </a:r>
              <a:r>
                <a:rPr lang="en-US" altLang="zh-CN" sz="2800" baseline="-25000">
                  <a:solidFill>
                    <a:srgbClr val="000000"/>
                  </a:solidFill>
                  <a:latin typeface="Calibri" panose="020F0502020204030204" charset="0"/>
                </a:rPr>
                <a:t>h</a:t>
              </a:r>
              <a:endParaRPr lang="en-US" altLang="zh-CN" sz="2800">
                <a:solidFill>
                  <a:srgbClr val="000000"/>
                </a:solidFill>
                <a:latin typeface="Calibri" panose="020F0502020204030204" charset="0"/>
              </a:endParaRPr>
            </a:p>
          </p:txBody>
        </p:sp>
        <p:sp>
          <p:nvSpPr>
            <p:cNvPr id="9434" name="Rectangle 54"/>
            <p:cNvSpPr>
              <a:spLocks noChangeArrowheads="1"/>
            </p:cNvSpPr>
            <p:nvPr/>
          </p:nvSpPr>
          <p:spPr bwMode="auto">
            <a:xfrm>
              <a:off x="4416" y="1968"/>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WB</a:t>
              </a:r>
            </a:p>
          </p:txBody>
        </p:sp>
        <p:sp>
          <p:nvSpPr>
            <p:cNvPr id="9435" name="Rectangle 55"/>
            <p:cNvSpPr>
              <a:spLocks noChangeArrowheads="1"/>
            </p:cNvSpPr>
            <p:nvPr/>
          </p:nvSpPr>
          <p:spPr bwMode="auto">
            <a:xfrm>
              <a:off x="4416" y="2256"/>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MEM</a:t>
              </a:r>
            </a:p>
          </p:txBody>
        </p:sp>
        <p:sp>
          <p:nvSpPr>
            <p:cNvPr id="9436" name="Rectangle 56"/>
            <p:cNvSpPr>
              <a:spLocks noChangeArrowheads="1"/>
            </p:cNvSpPr>
            <p:nvPr/>
          </p:nvSpPr>
          <p:spPr bwMode="auto">
            <a:xfrm>
              <a:off x="4416" y="2544"/>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ALU</a:t>
              </a:r>
            </a:p>
          </p:txBody>
        </p:sp>
      </p:grpSp>
      <p:grpSp>
        <p:nvGrpSpPr>
          <p:cNvPr id="60" name="Group 57"/>
          <p:cNvGrpSpPr/>
          <p:nvPr/>
        </p:nvGrpSpPr>
        <p:grpSpPr bwMode="auto">
          <a:xfrm>
            <a:off x="0" y="1066800"/>
            <a:ext cx="9144000" cy="5791200"/>
            <a:chOff x="0" y="672"/>
            <a:chExt cx="5760" cy="3648"/>
          </a:xfrm>
        </p:grpSpPr>
        <p:sp>
          <p:nvSpPr>
            <p:cNvPr id="9329" name="Rectangle 58"/>
            <p:cNvSpPr>
              <a:spLocks noChangeArrowheads="1"/>
            </p:cNvSpPr>
            <p:nvPr/>
          </p:nvSpPr>
          <p:spPr bwMode="auto">
            <a:xfrm>
              <a:off x="0" y="672"/>
              <a:ext cx="5760" cy="3648"/>
            </a:xfrm>
            <a:prstGeom prst="rect">
              <a:avLst/>
            </a:prstGeom>
            <a:solidFill>
              <a:schemeClr val="bg1"/>
            </a:solidFill>
            <a:ln w="19050">
              <a:solidFill>
                <a:schemeClr val="bg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zh-CN" altLang="zh-CN">
                <a:solidFill>
                  <a:srgbClr val="000000"/>
                </a:solidFill>
                <a:latin typeface="Calibri" panose="020F0502020204030204" charset="0"/>
              </a:endParaRPr>
            </a:p>
          </p:txBody>
        </p:sp>
        <p:sp>
          <p:nvSpPr>
            <p:cNvPr id="9330" name="Text Box 59"/>
            <p:cNvSpPr txBox="1">
              <a:spLocks noChangeArrowheads="1"/>
            </p:cNvSpPr>
            <p:nvPr/>
          </p:nvSpPr>
          <p:spPr bwMode="auto">
            <a:xfrm>
              <a:off x="480" y="2983"/>
              <a:ext cx="2175" cy="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lnSpc>
                  <a:spcPct val="80000"/>
                </a:lnSpc>
              </a:pPr>
              <a:r>
                <a:rPr lang="en-US" altLang="zh-CN" sz="2800">
                  <a:solidFill>
                    <a:srgbClr val="CC9900"/>
                  </a:solidFill>
                  <a:latin typeface="Calibri" panose="020F0502020204030204" charset="0"/>
                </a:rPr>
                <a:t>i: r</a:t>
              </a:r>
              <a:r>
                <a:rPr lang="en-US" altLang="zh-CN" sz="2800" baseline="-25000">
                  <a:solidFill>
                    <a:srgbClr val="CC9900"/>
                  </a:solidFill>
                  <a:latin typeface="Calibri" panose="020F0502020204030204" charset="0"/>
                </a:rPr>
                <a:t>x </a:t>
              </a:r>
              <a:r>
                <a:rPr lang="en-US" altLang="zh-CN" sz="2800">
                  <a:solidFill>
                    <a:srgbClr val="CC9900"/>
                  </a:solidFill>
                  <a:latin typeface="Calibri" panose="020F0502020204030204" charset="0"/>
                  <a:sym typeface="Symbol" panose="05050102010706020507" pitchFamily="18" charset="2"/>
                </a:rPr>
                <a:t> _</a:t>
              </a:r>
            </a:p>
            <a:p>
              <a:pPr eaLnBrk="1" hangingPunct="1">
                <a:lnSpc>
                  <a:spcPct val="80000"/>
                </a:lnSpc>
              </a:pPr>
              <a:r>
                <a:rPr lang="en-US" altLang="zh-CN" sz="2800">
                  <a:solidFill>
                    <a:srgbClr val="CC9900"/>
                  </a:solidFill>
                  <a:latin typeface="Calibri" panose="020F0502020204030204" charset="0"/>
                  <a:sym typeface="Symbol" panose="05050102010706020507" pitchFamily="18" charset="2"/>
                </a:rPr>
                <a:t>bubble</a:t>
              </a:r>
            </a:p>
            <a:p>
              <a:pPr eaLnBrk="1" hangingPunct="1">
                <a:lnSpc>
                  <a:spcPct val="80000"/>
                </a:lnSpc>
              </a:pPr>
              <a:r>
                <a:rPr lang="en-US" altLang="zh-CN" sz="2800">
                  <a:solidFill>
                    <a:srgbClr val="CC9900"/>
                  </a:solidFill>
                  <a:latin typeface="Calibri" panose="020F0502020204030204" charset="0"/>
                </a:rPr>
                <a:t>j: _ </a:t>
              </a:r>
              <a:r>
                <a:rPr lang="en-US" altLang="zh-CN" sz="2800">
                  <a:solidFill>
                    <a:srgbClr val="CC9900"/>
                  </a:solidFill>
                  <a:latin typeface="Calibri" panose="020F0502020204030204" charset="0"/>
                  <a:sym typeface="Symbol" panose="05050102010706020507" pitchFamily="18" charset="2"/>
                </a:rPr>
                <a:t> </a:t>
              </a:r>
              <a:r>
                <a:rPr lang="en-US" altLang="zh-CN" sz="2800">
                  <a:solidFill>
                    <a:srgbClr val="CC9900"/>
                  </a:solidFill>
                  <a:latin typeface="Calibri" panose="020F0502020204030204" charset="0"/>
                </a:rPr>
                <a:t>r</a:t>
              </a:r>
              <a:r>
                <a:rPr lang="en-US" altLang="zh-CN" sz="2800" baseline="-25000">
                  <a:solidFill>
                    <a:srgbClr val="CC9900"/>
                  </a:solidFill>
                  <a:latin typeface="Calibri" panose="020F0502020204030204" charset="0"/>
                </a:rPr>
                <a:t>x	 </a:t>
              </a:r>
              <a:r>
                <a:rPr lang="en-US" altLang="zh-CN" sz="2800">
                  <a:solidFill>
                    <a:srgbClr val="CC9900"/>
                  </a:solidFill>
                  <a:latin typeface="Calibri" panose="020F0502020204030204" charset="0"/>
                </a:rPr>
                <a:t>dist(i,j)=2</a:t>
              </a:r>
            </a:p>
          </p:txBody>
        </p:sp>
        <p:sp>
          <p:nvSpPr>
            <p:cNvPr id="9331" name="Rectangle 60"/>
            <p:cNvSpPr>
              <a:spLocks noChangeArrowheads="1"/>
            </p:cNvSpPr>
            <p:nvPr/>
          </p:nvSpPr>
          <p:spPr bwMode="auto">
            <a:xfrm>
              <a:off x="5040" y="1968"/>
              <a:ext cx="576" cy="240"/>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WB</a:t>
              </a:r>
            </a:p>
          </p:txBody>
        </p:sp>
        <p:sp>
          <p:nvSpPr>
            <p:cNvPr id="9332" name="Rectangle 61"/>
            <p:cNvSpPr>
              <a:spLocks noChangeArrowheads="1"/>
            </p:cNvSpPr>
            <p:nvPr/>
          </p:nvSpPr>
          <p:spPr bwMode="auto">
            <a:xfrm>
              <a:off x="3072" y="1008"/>
              <a:ext cx="768" cy="2112"/>
            </a:xfrm>
            <a:prstGeom prst="rect">
              <a:avLst/>
            </a:prstGeom>
            <a:solidFill>
              <a:srgbClr val="D49FFF"/>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zh-CN" altLang="zh-CN">
                <a:solidFill>
                  <a:srgbClr val="000000"/>
                </a:solidFill>
                <a:latin typeface="Calibri" panose="020F0502020204030204" charset="0"/>
              </a:endParaRPr>
            </a:p>
          </p:txBody>
        </p:sp>
        <p:sp>
          <p:nvSpPr>
            <p:cNvPr id="9333" name="Rectangle 62"/>
            <p:cNvSpPr>
              <a:spLocks noChangeArrowheads="1"/>
            </p:cNvSpPr>
            <p:nvPr/>
          </p:nvSpPr>
          <p:spPr bwMode="auto">
            <a:xfrm>
              <a:off x="672" y="1392"/>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IF</a:t>
              </a:r>
            </a:p>
          </p:txBody>
        </p:sp>
        <p:sp>
          <p:nvSpPr>
            <p:cNvPr id="9334" name="Rectangle 63"/>
            <p:cNvSpPr>
              <a:spLocks noChangeArrowheads="1"/>
            </p:cNvSpPr>
            <p:nvPr/>
          </p:nvSpPr>
          <p:spPr bwMode="auto">
            <a:xfrm>
              <a:off x="1296" y="1392"/>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ID</a:t>
              </a:r>
            </a:p>
          </p:txBody>
        </p:sp>
        <p:sp>
          <p:nvSpPr>
            <p:cNvPr id="9335" name="Rectangle 64"/>
            <p:cNvSpPr>
              <a:spLocks noChangeArrowheads="1"/>
            </p:cNvSpPr>
            <p:nvPr/>
          </p:nvSpPr>
          <p:spPr bwMode="auto">
            <a:xfrm>
              <a:off x="1920" y="1392"/>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ALU</a:t>
              </a:r>
            </a:p>
          </p:txBody>
        </p:sp>
        <p:sp>
          <p:nvSpPr>
            <p:cNvPr id="9336" name="Rectangle 65"/>
            <p:cNvSpPr>
              <a:spLocks noChangeArrowheads="1"/>
            </p:cNvSpPr>
            <p:nvPr/>
          </p:nvSpPr>
          <p:spPr bwMode="auto">
            <a:xfrm>
              <a:off x="2544" y="1392"/>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MEM</a:t>
              </a:r>
            </a:p>
          </p:txBody>
        </p:sp>
        <p:sp>
          <p:nvSpPr>
            <p:cNvPr id="9337" name="Rectangle 66"/>
            <p:cNvSpPr>
              <a:spLocks noChangeArrowheads="1"/>
            </p:cNvSpPr>
            <p:nvPr/>
          </p:nvSpPr>
          <p:spPr bwMode="auto">
            <a:xfrm>
              <a:off x="1296" y="1680"/>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IF</a:t>
              </a:r>
            </a:p>
          </p:txBody>
        </p:sp>
        <p:sp>
          <p:nvSpPr>
            <p:cNvPr id="9338" name="Rectangle 67"/>
            <p:cNvSpPr>
              <a:spLocks noChangeArrowheads="1"/>
            </p:cNvSpPr>
            <p:nvPr/>
          </p:nvSpPr>
          <p:spPr bwMode="auto">
            <a:xfrm>
              <a:off x="1920" y="1680"/>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ID</a:t>
              </a:r>
            </a:p>
          </p:txBody>
        </p:sp>
        <p:sp>
          <p:nvSpPr>
            <p:cNvPr id="9339" name="Rectangle 68"/>
            <p:cNvSpPr>
              <a:spLocks noChangeArrowheads="1"/>
            </p:cNvSpPr>
            <p:nvPr/>
          </p:nvSpPr>
          <p:spPr bwMode="auto">
            <a:xfrm>
              <a:off x="2544" y="1680"/>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ALU</a:t>
              </a:r>
            </a:p>
          </p:txBody>
        </p:sp>
        <p:sp>
          <p:nvSpPr>
            <p:cNvPr id="9340" name="Rectangle 69"/>
            <p:cNvSpPr>
              <a:spLocks noChangeArrowheads="1"/>
            </p:cNvSpPr>
            <p:nvPr/>
          </p:nvSpPr>
          <p:spPr bwMode="auto">
            <a:xfrm>
              <a:off x="3168" y="1680"/>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MEM</a:t>
              </a:r>
            </a:p>
          </p:txBody>
        </p:sp>
        <p:sp>
          <p:nvSpPr>
            <p:cNvPr id="9341" name="Rectangle 70"/>
            <p:cNvSpPr>
              <a:spLocks noChangeArrowheads="1"/>
            </p:cNvSpPr>
            <p:nvPr/>
          </p:nvSpPr>
          <p:spPr bwMode="auto">
            <a:xfrm>
              <a:off x="1920" y="1968"/>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IF</a:t>
              </a:r>
            </a:p>
          </p:txBody>
        </p:sp>
        <p:sp>
          <p:nvSpPr>
            <p:cNvPr id="9342" name="Rectangle 71"/>
            <p:cNvSpPr>
              <a:spLocks noChangeArrowheads="1"/>
            </p:cNvSpPr>
            <p:nvPr/>
          </p:nvSpPr>
          <p:spPr bwMode="auto">
            <a:xfrm>
              <a:off x="2544" y="1968"/>
              <a:ext cx="576" cy="240"/>
            </a:xfrm>
            <a:prstGeom prst="rect">
              <a:avLst/>
            </a:prstGeom>
            <a:solidFill>
              <a:srgbClr val="C0C0C0"/>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ID</a:t>
              </a:r>
            </a:p>
          </p:txBody>
        </p:sp>
        <p:sp>
          <p:nvSpPr>
            <p:cNvPr id="9343" name="Rectangle 72"/>
            <p:cNvSpPr>
              <a:spLocks noChangeArrowheads="1"/>
            </p:cNvSpPr>
            <p:nvPr/>
          </p:nvSpPr>
          <p:spPr bwMode="auto">
            <a:xfrm>
              <a:off x="3792" y="1968"/>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ALU</a:t>
              </a:r>
            </a:p>
          </p:txBody>
        </p:sp>
        <p:sp>
          <p:nvSpPr>
            <p:cNvPr id="9344" name="Rectangle 73"/>
            <p:cNvSpPr>
              <a:spLocks noChangeArrowheads="1"/>
            </p:cNvSpPr>
            <p:nvPr/>
          </p:nvSpPr>
          <p:spPr bwMode="auto">
            <a:xfrm>
              <a:off x="4416" y="1968"/>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MEM</a:t>
              </a:r>
            </a:p>
          </p:txBody>
        </p:sp>
        <p:sp>
          <p:nvSpPr>
            <p:cNvPr id="9345" name="Rectangle 74"/>
            <p:cNvSpPr>
              <a:spLocks noChangeArrowheads="1"/>
            </p:cNvSpPr>
            <p:nvPr/>
          </p:nvSpPr>
          <p:spPr bwMode="auto">
            <a:xfrm>
              <a:off x="2544" y="2256"/>
              <a:ext cx="576" cy="240"/>
            </a:xfrm>
            <a:prstGeom prst="rect">
              <a:avLst/>
            </a:prstGeom>
            <a:solidFill>
              <a:srgbClr val="C0C0C0"/>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IF</a:t>
              </a:r>
            </a:p>
          </p:txBody>
        </p:sp>
        <p:sp>
          <p:nvSpPr>
            <p:cNvPr id="9346" name="Rectangle 75"/>
            <p:cNvSpPr>
              <a:spLocks noChangeArrowheads="1"/>
            </p:cNvSpPr>
            <p:nvPr/>
          </p:nvSpPr>
          <p:spPr bwMode="auto">
            <a:xfrm>
              <a:off x="3792" y="2256"/>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ID</a:t>
              </a:r>
            </a:p>
          </p:txBody>
        </p:sp>
        <p:sp>
          <p:nvSpPr>
            <p:cNvPr id="9347" name="Rectangle 76"/>
            <p:cNvSpPr>
              <a:spLocks noChangeArrowheads="1"/>
            </p:cNvSpPr>
            <p:nvPr/>
          </p:nvSpPr>
          <p:spPr bwMode="auto">
            <a:xfrm>
              <a:off x="4416" y="2256"/>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ALU</a:t>
              </a:r>
            </a:p>
          </p:txBody>
        </p:sp>
        <p:sp>
          <p:nvSpPr>
            <p:cNvPr id="9348" name="Rectangle 77"/>
            <p:cNvSpPr>
              <a:spLocks noChangeArrowheads="1"/>
            </p:cNvSpPr>
            <p:nvPr/>
          </p:nvSpPr>
          <p:spPr bwMode="auto">
            <a:xfrm>
              <a:off x="672" y="1056"/>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t</a:t>
              </a:r>
              <a:r>
                <a:rPr lang="en-US" altLang="zh-CN" sz="2800" baseline="-25000">
                  <a:solidFill>
                    <a:srgbClr val="000000"/>
                  </a:solidFill>
                  <a:latin typeface="Calibri" panose="020F0502020204030204" charset="0"/>
                </a:rPr>
                <a:t>0</a:t>
              </a:r>
            </a:p>
          </p:txBody>
        </p:sp>
        <p:sp>
          <p:nvSpPr>
            <p:cNvPr id="9349" name="Rectangle 78"/>
            <p:cNvSpPr>
              <a:spLocks noChangeArrowheads="1"/>
            </p:cNvSpPr>
            <p:nvPr/>
          </p:nvSpPr>
          <p:spPr bwMode="auto">
            <a:xfrm>
              <a:off x="1296" y="1056"/>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t</a:t>
              </a:r>
              <a:r>
                <a:rPr lang="en-US" altLang="zh-CN" sz="2800" baseline="-25000">
                  <a:solidFill>
                    <a:srgbClr val="000000"/>
                  </a:solidFill>
                  <a:latin typeface="Calibri" panose="020F0502020204030204" charset="0"/>
                </a:rPr>
                <a:t>1</a:t>
              </a:r>
            </a:p>
          </p:txBody>
        </p:sp>
        <p:sp>
          <p:nvSpPr>
            <p:cNvPr id="9350" name="Rectangle 79"/>
            <p:cNvSpPr>
              <a:spLocks noChangeArrowheads="1"/>
            </p:cNvSpPr>
            <p:nvPr/>
          </p:nvSpPr>
          <p:spPr bwMode="auto">
            <a:xfrm>
              <a:off x="1920" y="1056"/>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t</a:t>
              </a:r>
              <a:r>
                <a:rPr lang="en-US" altLang="zh-CN" sz="2800" baseline="-25000">
                  <a:solidFill>
                    <a:srgbClr val="000000"/>
                  </a:solidFill>
                  <a:latin typeface="Calibri" panose="020F0502020204030204" charset="0"/>
                </a:rPr>
                <a:t>2</a:t>
              </a:r>
            </a:p>
          </p:txBody>
        </p:sp>
        <p:sp>
          <p:nvSpPr>
            <p:cNvPr id="9351" name="Rectangle 80"/>
            <p:cNvSpPr>
              <a:spLocks noChangeArrowheads="1"/>
            </p:cNvSpPr>
            <p:nvPr/>
          </p:nvSpPr>
          <p:spPr bwMode="auto">
            <a:xfrm>
              <a:off x="2544" y="1056"/>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t</a:t>
              </a:r>
              <a:r>
                <a:rPr lang="en-US" altLang="zh-CN" sz="2800" baseline="-25000">
                  <a:solidFill>
                    <a:srgbClr val="000000"/>
                  </a:solidFill>
                  <a:latin typeface="Calibri" panose="020F0502020204030204" charset="0"/>
                </a:rPr>
                <a:t>3</a:t>
              </a:r>
            </a:p>
          </p:txBody>
        </p:sp>
        <p:sp>
          <p:nvSpPr>
            <p:cNvPr id="9352" name="Rectangle 81"/>
            <p:cNvSpPr>
              <a:spLocks noChangeArrowheads="1"/>
            </p:cNvSpPr>
            <p:nvPr/>
          </p:nvSpPr>
          <p:spPr bwMode="auto">
            <a:xfrm>
              <a:off x="3168" y="1056"/>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t</a:t>
              </a:r>
              <a:r>
                <a:rPr lang="en-US" altLang="zh-CN" sz="2800" baseline="-25000">
                  <a:solidFill>
                    <a:srgbClr val="000000"/>
                  </a:solidFill>
                  <a:latin typeface="Calibri" panose="020F0502020204030204" charset="0"/>
                </a:rPr>
                <a:t>4</a:t>
              </a:r>
            </a:p>
          </p:txBody>
        </p:sp>
        <p:sp>
          <p:nvSpPr>
            <p:cNvPr id="9353" name="Rectangle 82"/>
            <p:cNvSpPr>
              <a:spLocks noChangeArrowheads="1"/>
            </p:cNvSpPr>
            <p:nvPr/>
          </p:nvSpPr>
          <p:spPr bwMode="auto">
            <a:xfrm>
              <a:off x="3792" y="1056"/>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t</a:t>
              </a:r>
              <a:r>
                <a:rPr lang="en-US" altLang="zh-CN" sz="2800" baseline="-25000">
                  <a:solidFill>
                    <a:srgbClr val="000000"/>
                  </a:solidFill>
                  <a:latin typeface="Calibri" panose="020F0502020204030204" charset="0"/>
                </a:rPr>
                <a:t>5</a:t>
              </a:r>
            </a:p>
          </p:txBody>
        </p:sp>
        <p:sp>
          <p:nvSpPr>
            <p:cNvPr id="9354" name="AutoShape 83"/>
            <p:cNvSpPr>
              <a:spLocks noChangeArrowheads="1"/>
            </p:cNvSpPr>
            <p:nvPr/>
          </p:nvSpPr>
          <p:spPr bwMode="auto">
            <a:xfrm>
              <a:off x="4416" y="1152"/>
              <a:ext cx="1056" cy="144"/>
            </a:xfrm>
            <a:prstGeom prst="rightArrow">
              <a:avLst>
                <a:gd name="adj1" fmla="val 50000"/>
                <a:gd name="adj2" fmla="val 183333"/>
              </a:avLst>
            </a:prstGeom>
            <a:solidFill>
              <a:schemeClr val="tx2"/>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zh-CN" altLang="zh-CN">
                <a:solidFill>
                  <a:srgbClr val="000000"/>
                </a:solidFill>
                <a:latin typeface="Calibri" panose="020F0502020204030204" charset="0"/>
              </a:endParaRPr>
            </a:p>
          </p:txBody>
        </p:sp>
        <p:sp>
          <p:nvSpPr>
            <p:cNvPr id="9355" name="Rectangle 84"/>
            <p:cNvSpPr>
              <a:spLocks noChangeArrowheads="1"/>
            </p:cNvSpPr>
            <p:nvPr/>
          </p:nvSpPr>
          <p:spPr bwMode="auto">
            <a:xfrm>
              <a:off x="5040" y="2256"/>
              <a:ext cx="576" cy="240"/>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MEM</a:t>
              </a:r>
            </a:p>
          </p:txBody>
        </p:sp>
        <p:sp>
          <p:nvSpPr>
            <p:cNvPr id="9356" name="Rectangle 85"/>
            <p:cNvSpPr>
              <a:spLocks noChangeArrowheads="1"/>
            </p:cNvSpPr>
            <p:nvPr/>
          </p:nvSpPr>
          <p:spPr bwMode="auto">
            <a:xfrm>
              <a:off x="48" y="1392"/>
              <a:ext cx="576" cy="240"/>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2800">
                <a:solidFill>
                  <a:srgbClr val="000000"/>
                </a:solidFill>
                <a:latin typeface="Calibri" panose="020F0502020204030204" charset="0"/>
              </a:endParaRPr>
            </a:p>
          </p:txBody>
        </p:sp>
        <p:sp>
          <p:nvSpPr>
            <p:cNvPr id="9357" name="Rectangle 86"/>
            <p:cNvSpPr>
              <a:spLocks noChangeArrowheads="1"/>
            </p:cNvSpPr>
            <p:nvPr/>
          </p:nvSpPr>
          <p:spPr bwMode="auto">
            <a:xfrm>
              <a:off x="48" y="1680"/>
              <a:ext cx="576" cy="240"/>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Inst</a:t>
              </a:r>
              <a:r>
                <a:rPr lang="en-US" altLang="zh-CN" sz="2800" baseline="-25000">
                  <a:solidFill>
                    <a:srgbClr val="000000"/>
                  </a:solidFill>
                  <a:latin typeface="Calibri" panose="020F0502020204030204" charset="0"/>
                </a:rPr>
                <a:t>i</a:t>
              </a:r>
              <a:endParaRPr lang="en-US" altLang="zh-CN" sz="2800">
                <a:solidFill>
                  <a:srgbClr val="000000"/>
                </a:solidFill>
                <a:latin typeface="Calibri" panose="020F0502020204030204" charset="0"/>
              </a:endParaRPr>
            </a:p>
          </p:txBody>
        </p:sp>
        <p:sp>
          <p:nvSpPr>
            <p:cNvPr id="9358" name="Rectangle 87"/>
            <p:cNvSpPr>
              <a:spLocks noChangeArrowheads="1"/>
            </p:cNvSpPr>
            <p:nvPr/>
          </p:nvSpPr>
          <p:spPr bwMode="auto">
            <a:xfrm>
              <a:off x="48" y="1968"/>
              <a:ext cx="576" cy="240"/>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Inst</a:t>
              </a:r>
              <a:r>
                <a:rPr lang="en-US" altLang="zh-CN" sz="2800" baseline="-25000">
                  <a:solidFill>
                    <a:srgbClr val="000000"/>
                  </a:solidFill>
                  <a:latin typeface="Calibri" panose="020F0502020204030204" charset="0"/>
                </a:rPr>
                <a:t>j</a:t>
              </a:r>
              <a:endParaRPr lang="en-US" altLang="zh-CN" sz="2800">
                <a:solidFill>
                  <a:srgbClr val="000000"/>
                </a:solidFill>
                <a:latin typeface="Calibri" panose="020F0502020204030204" charset="0"/>
              </a:endParaRPr>
            </a:p>
          </p:txBody>
        </p:sp>
        <p:sp>
          <p:nvSpPr>
            <p:cNvPr id="9359" name="Rectangle 88"/>
            <p:cNvSpPr>
              <a:spLocks noChangeArrowheads="1"/>
            </p:cNvSpPr>
            <p:nvPr/>
          </p:nvSpPr>
          <p:spPr bwMode="auto">
            <a:xfrm>
              <a:off x="48" y="2256"/>
              <a:ext cx="576" cy="240"/>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Inst</a:t>
              </a:r>
              <a:r>
                <a:rPr lang="en-US" altLang="zh-CN" sz="2800" baseline="-25000">
                  <a:solidFill>
                    <a:srgbClr val="000000"/>
                  </a:solidFill>
                  <a:latin typeface="Calibri" panose="020F0502020204030204" charset="0"/>
                </a:rPr>
                <a:t>k</a:t>
              </a:r>
              <a:endParaRPr lang="en-US" altLang="zh-CN" sz="2800">
                <a:solidFill>
                  <a:srgbClr val="000000"/>
                </a:solidFill>
                <a:latin typeface="Calibri" panose="020F0502020204030204" charset="0"/>
              </a:endParaRPr>
            </a:p>
          </p:txBody>
        </p:sp>
        <p:sp>
          <p:nvSpPr>
            <p:cNvPr id="9360" name="Rectangle 89"/>
            <p:cNvSpPr>
              <a:spLocks noChangeArrowheads="1"/>
            </p:cNvSpPr>
            <p:nvPr/>
          </p:nvSpPr>
          <p:spPr bwMode="auto">
            <a:xfrm>
              <a:off x="48" y="2544"/>
              <a:ext cx="576" cy="240"/>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Inst</a:t>
              </a:r>
              <a:r>
                <a:rPr lang="en-US" altLang="zh-CN" sz="2800" baseline="-25000">
                  <a:solidFill>
                    <a:srgbClr val="000000"/>
                  </a:solidFill>
                  <a:latin typeface="Calibri" panose="020F0502020204030204" charset="0"/>
                </a:rPr>
                <a:t>l</a:t>
              </a:r>
              <a:endParaRPr lang="en-US" altLang="zh-CN" sz="2800">
                <a:solidFill>
                  <a:srgbClr val="000000"/>
                </a:solidFill>
                <a:latin typeface="Calibri" panose="020F0502020204030204" charset="0"/>
              </a:endParaRPr>
            </a:p>
          </p:txBody>
        </p:sp>
        <p:sp>
          <p:nvSpPr>
            <p:cNvPr id="9361" name="AutoShape 90"/>
            <p:cNvSpPr>
              <a:spLocks noChangeArrowheads="1"/>
            </p:cNvSpPr>
            <p:nvPr/>
          </p:nvSpPr>
          <p:spPr bwMode="auto">
            <a:xfrm rot="5400000">
              <a:off x="-216" y="3288"/>
              <a:ext cx="1056" cy="144"/>
            </a:xfrm>
            <a:prstGeom prst="rightArrow">
              <a:avLst>
                <a:gd name="adj1" fmla="val 50000"/>
                <a:gd name="adj2" fmla="val 183333"/>
              </a:avLst>
            </a:prstGeom>
            <a:solidFill>
              <a:schemeClr val="tx2"/>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zh-CN" altLang="zh-CN">
                <a:solidFill>
                  <a:srgbClr val="000000"/>
                </a:solidFill>
                <a:latin typeface="Calibri" panose="020F0502020204030204" charset="0"/>
              </a:endParaRPr>
            </a:p>
          </p:txBody>
        </p:sp>
        <p:sp>
          <p:nvSpPr>
            <p:cNvPr id="9362" name="Freeform 91"/>
            <p:cNvSpPr/>
            <p:nvPr/>
          </p:nvSpPr>
          <p:spPr bwMode="auto">
            <a:xfrm>
              <a:off x="5040" y="1968"/>
              <a:ext cx="576" cy="240"/>
            </a:xfrm>
            <a:custGeom>
              <a:avLst/>
              <a:gdLst>
                <a:gd name="T0" fmla="*/ 576 w 576"/>
                <a:gd name="T1" fmla="*/ 0 h 240"/>
                <a:gd name="T2" fmla="*/ 0 w 576"/>
                <a:gd name="T3" fmla="*/ 0 h 240"/>
                <a:gd name="T4" fmla="*/ 0 w 576"/>
                <a:gd name="T5" fmla="*/ 240 h 240"/>
                <a:gd name="T6" fmla="*/ 576 w 576"/>
                <a:gd name="T7" fmla="*/ 240 h 240"/>
                <a:gd name="T8" fmla="*/ 528 w 576"/>
                <a:gd name="T9" fmla="*/ 192 h 240"/>
                <a:gd name="T10" fmla="*/ 576 w 576"/>
                <a:gd name="T11" fmla="*/ 144 h 240"/>
                <a:gd name="T12" fmla="*/ 480 w 576"/>
                <a:gd name="T13" fmla="*/ 144 h 240"/>
                <a:gd name="T14" fmla="*/ 576 w 576"/>
                <a:gd name="T15" fmla="*/ 96 h 240"/>
                <a:gd name="T16" fmla="*/ 528 w 576"/>
                <a:gd name="T17" fmla="*/ 48 h 240"/>
                <a:gd name="T18" fmla="*/ 576 w 576"/>
                <a:gd name="T19" fmla="*/ 0 h 2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76"/>
                <a:gd name="T31" fmla="*/ 0 h 240"/>
                <a:gd name="T32" fmla="*/ 576 w 576"/>
                <a:gd name="T33" fmla="*/ 240 h 2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76" h="240">
                  <a:moveTo>
                    <a:pt x="576" y="0"/>
                  </a:moveTo>
                  <a:lnTo>
                    <a:pt x="0" y="0"/>
                  </a:lnTo>
                  <a:lnTo>
                    <a:pt x="0" y="240"/>
                  </a:lnTo>
                  <a:lnTo>
                    <a:pt x="576" y="240"/>
                  </a:lnTo>
                  <a:lnTo>
                    <a:pt x="528" y="192"/>
                  </a:lnTo>
                  <a:lnTo>
                    <a:pt x="576" y="144"/>
                  </a:lnTo>
                  <a:lnTo>
                    <a:pt x="480" y="144"/>
                  </a:lnTo>
                  <a:lnTo>
                    <a:pt x="576" y="96"/>
                  </a:lnTo>
                  <a:lnTo>
                    <a:pt x="528" y="48"/>
                  </a:lnTo>
                  <a:lnTo>
                    <a:pt x="576" y="0"/>
                  </a:lnTo>
                  <a:close/>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363" name="Freeform 92"/>
            <p:cNvSpPr/>
            <p:nvPr/>
          </p:nvSpPr>
          <p:spPr bwMode="auto">
            <a:xfrm>
              <a:off x="5040" y="2256"/>
              <a:ext cx="576" cy="240"/>
            </a:xfrm>
            <a:custGeom>
              <a:avLst/>
              <a:gdLst>
                <a:gd name="T0" fmla="*/ 576 w 576"/>
                <a:gd name="T1" fmla="*/ 0 h 240"/>
                <a:gd name="T2" fmla="*/ 0 w 576"/>
                <a:gd name="T3" fmla="*/ 0 h 240"/>
                <a:gd name="T4" fmla="*/ 0 w 576"/>
                <a:gd name="T5" fmla="*/ 240 h 240"/>
                <a:gd name="T6" fmla="*/ 576 w 576"/>
                <a:gd name="T7" fmla="*/ 240 h 240"/>
                <a:gd name="T8" fmla="*/ 528 w 576"/>
                <a:gd name="T9" fmla="*/ 192 h 240"/>
                <a:gd name="T10" fmla="*/ 576 w 576"/>
                <a:gd name="T11" fmla="*/ 144 h 240"/>
                <a:gd name="T12" fmla="*/ 480 w 576"/>
                <a:gd name="T13" fmla="*/ 144 h 240"/>
                <a:gd name="T14" fmla="*/ 576 w 576"/>
                <a:gd name="T15" fmla="*/ 96 h 240"/>
                <a:gd name="T16" fmla="*/ 528 w 576"/>
                <a:gd name="T17" fmla="*/ 48 h 240"/>
                <a:gd name="T18" fmla="*/ 576 w 576"/>
                <a:gd name="T19" fmla="*/ 0 h 2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76"/>
                <a:gd name="T31" fmla="*/ 0 h 240"/>
                <a:gd name="T32" fmla="*/ 576 w 576"/>
                <a:gd name="T33" fmla="*/ 240 h 2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76" h="240">
                  <a:moveTo>
                    <a:pt x="576" y="0"/>
                  </a:moveTo>
                  <a:lnTo>
                    <a:pt x="0" y="0"/>
                  </a:lnTo>
                  <a:lnTo>
                    <a:pt x="0" y="240"/>
                  </a:lnTo>
                  <a:lnTo>
                    <a:pt x="576" y="240"/>
                  </a:lnTo>
                  <a:lnTo>
                    <a:pt x="528" y="192"/>
                  </a:lnTo>
                  <a:lnTo>
                    <a:pt x="576" y="144"/>
                  </a:lnTo>
                  <a:lnTo>
                    <a:pt x="480" y="144"/>
                  </a:lnTo>
                  <a:lnTo>
                    <a:pt x="576" y="96"/>
                  </a:lnTo>
                  <a:lnTo>
                    <a:pt x="528" y="48"/>
                  </a:lnTo>
                  <a:lnTo>
                    <a:pt x="576" y="0"/>
                  </a:lnTo>
                  <a:close/>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364" name="Rectangle 93"/>
            <p:cNvSpPr>
              <a:spLocks noChangeArrowheads="1"/>
            </p:cNvSpPr>
            <p:nvPr/>
          </p:nvSpPr>
          <p:spPr bwMode="auto">
            <a:xfrm>
              <a:off x="3168" y="1392"/>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WB</a:t>
              </a:r>
            </a:p>
          </p:txBody>
        </p:sp>
        <p:sp>
          <p:nvSpPr>
            <p:cNvPr id="9365" name="Rectangle 94"/>
            <p:cNvSpPr>
              <a:spLocks noChangeArrowheads="1"/>
            </p:cNvSpPr>
            <p:nvPr/>
          </p:nvSpPr>
          <p:spPr bwMode="auto">
            <a:xfrm>
              <a:off x="3792" y="1680"/>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WB</a:t>
              </a:r>
            </a:p>
          </p:txBody>
        </p:sp>
        <p:sp>
          <p:nvSpPr>
            <p:cNvPr id="9366" name="Text Box 95"/>
            <p:cNvSpPr txBox="1">
              <a:spLocks noChangeArrowheads="1"/>
            </p:cNvSpPr>
            <p:nvPr/>
          </p:nvSpPr>
          <p:spPr bwMode="auto">
            <a:xfrm>
              <a:off x="907" y="1632"/>
              <a:ext cx="16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400">
                  <a:solidFill>
                    <a:srgbClr val="000000"/>
                  </a:solidFill>
                  <a:latin typeface="Calibri" panose="020F0502020204030204" charset="0"/>
                </a:rPr>
                <a:t>i</a:t>
              </a:r>
            </a:p>
          </p:txBody>
        </p:sp>
        <p:sp>
          <p:nvSpPr>
            <p:cNvPr id="9367" name="Text Box 96"/>
            <p:cNvSpPr txBox="1">
              <a:spLocks noChangeArrowheads="1"/>
            </p:cNvSpPr>
            <p:nvPr/>
          </p:nvSpPr>
          <p:spPr bwMode="auto">
            <a:xfrm>
              <a:off x="1519" y="1920"/>
              <a:ext cx="16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400">
                  <a:solidFill>
                    <a:srgbClr val="000000"/>
                  </a:solidFill>
                  <a:latin typeface="Calibri" panose="020F0502020204030204" charset="0"/>
                </a:rPr>
                <a:t>j</a:t>
              </a:r>
            </a:p>
          </p:txBody>
        </p:sp>
        <p:sp>
          <p:nvSpPr>
            <p:cNvPr id="9368" name="Rectangle 97"/>
            <p:cNvSpPr>
              <a:spLocks noChangeArrowheads="1"/>
            </p:cNvSpPr>
            <p:nvPr/>
          </p:nvSpPr>
          <p:spPr bwMode="auto">
            <a:xfrm>
              <a:off x="48" y="1392"/>
              <a:ext cx="576" cy="240"/>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Inst</a:t>
              </a:r>
              <a:r>
                <a:rPr lang="en-US" altLang="zh-CN" sz="2800" baseline="-25000">
                  <a:solidFill>
                    <a:srgbClr val="000000"/>
                  </a:solidFill>
                  <a:latin typeface="Calibri" panose="020F0502020204030204" charset="0"/>
                </a:rPr>
                <a:t>h</a:t>
              </a:r>
              <a:endParaRPr lang="en-US" altLang="zh-CN" sz="2800">
                <a:solidFill>
                  <a:srgbClr val="000000"/>
                </a:solidFill>
                <a:latin typeface="Calibri" panose="020F0502020204030204" charset="0"/>
              </a:endParaRPr>
            </a:p>
          </p:txBody>
        </p:sp>
        <p:sp>
          <p:nvSpPr>
            <p:cNvPr id="9369" name="Rectangle 98"/>
            <p:cNvSpPr>
              <a:spLocks noChangeArrowheads="1"/>
            </p:cNvSpPr>
            <p:nvPr/>
          </p:nvSpPr>
          <p:spPr bwMode="auto">
            <a:xfrm>
              <a:off x="3168" y="1968"/>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ID</a:t>
              </a:r>
            </a:p>
          </p:txBody>
        </p:sp>
        <p:sp>
          <p:nvSpPr>
            <p:cNvPr id="9370" name="Rectangle 99"/>
            <p:cNvSpPr>
              <a:spLocks noChangeArrowheads="1"/>
            </p:cNvSpPr>
            <p:nvPr/>
          </p:nvSpPr>
          <p:spPr bwMode="auto">
            <a:xfrm>
              <a:off x="3168" y="2256"/>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IF</a:t>
              </a:r>
            </a:p>
          </p:txBody>
        </p:sp>
        <p:sp>
          <p:nvSpPr>
            <p:cNvPr id="9371" name="Freeform 100"/>
            <p:cNvSpPr/>
            <p:nvPr/>
          </p:nvSpPr>
          <p:spPr bwMode="auto">
            <a:xfrm>
              <a:off x="3021" y="1794"/>
              <a:ext cx="1587" cy="288"/>
            </a:xfrm>
            <a:custGeom>
              <a:avLst/>
              <a:gdLst>
                <a:gd name="T0" fmla="*/ 2 w 2479"/>
                <a:gd name="T1" fmla="*/ 0 h 288"/>
                <a:gd name="T2" fmla="*/ 2 w 2479"/>
                <a:gd name="T3" fmla="*/ 104 h 288"/>
                <a:gd name="T4" fmla="*/ 1 w 2479"/>
                <a:gd name="T5" fmla="*/ 141 h 288"/>
                <a:gd name="T6" fmla="*/ 1 w 2479"/>
                <a:gd name="T7" fmla="*/ 288 h 288"/>
                <a:gd name="T8" fmla="*/ 0 60000 65536"/>
                <a:gd name="T9" fmla="*/ 0 60000 65536"/>
                <a:gd name="T10" fmla="*/ 0 60000 65536"/>
                <a:gd name="T11" fmla="*/ 0 60000 65536"/>
                <a:gd name="T12" fmla="*/ 0 w 2479"/>
                <a:gd name="T13" fmla="*/ 0 h 288"/>
                <a:gd name="T14" fmla="*/ 2479 w 2479"/>
                <a:gd name="T15" fmla="*/ 288 h 288"/>
              </a:gdLst>
              <a:ahLst/>
              <a:cxnLst>
                <a:cxn ang="T8">
                  <a:pos x="T0" y="T1"/>
                </a:cxn>
                <a:cxn ang="T9">
                  <a:pos x="T2" y="T3"/>
                </a:cxn>
                <a:cxn ang="T10">
                  <a:pos x="T4" y="T5"/>
                </a:cxn>
                <a:cxn ang="T11">
                  <a:pos x="T6" y="T7"/>
                </a:cxn>
              </a:cxnLst>
              <a:rect l="T12" t="T13" r="T14" b="T15"/>
              <a:pathLst>
                <a:path w="2479" h="288">
                  <a:moveTo>
                    <a:pt x="2129" y="0"/>
                  </a:moveTo>
                  <a:cubicBezTo>
                    <a:pt x="2136" y="17"/>
                    <a:pt x="2479" y="81"/>
                    <a:pt x="2173" y="104"/>
                  </a:cubicBezTo>
                  <a:cubicBezTo>
                    <a:pt x="1867" y="127"/>
                    <a:pt x="580" y="110"/>
                    <a:pt x="290" y="141"/>
                  </a:cubicBezTo>
                  <a:cubicBezTo>
                    <a:pt x="0" y="172"/>
                    <a:pt x="401" y="258"/>
                    <a:pt x="430" y="288"/>
                  </a:cubicBezTo>
                </a:path>
              </a:pathLst>
            </a:custGeom>
            <a:noFill/>
            <a:ln w="57150">
              <a:solidFill>
                <a:schemeClr val="accent2"/>
              </a:solidFill>
              <a:rou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9372" name="Line 101"/>
            <p:cNvSpPr>
              <a:spLocks noChangeShapeType="1"/>
            </p:cNvSpPr>
            <p:nvPr/>
          </p:nvSpPr>
          <p:spPr bwMode="auto">
            <a:xfrm flipV="1">
              <a:off x="2544" y="1968"/>
              <a:ext cx="576" cy="24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73" name="Line 102"/>
            <p:cNvSpPr>
              <a:spLocks noChangeShapeType="1"/>
            </p:cNvSpPr>
            <p:nvPr/>
          </p:nvSpPr>
          <p:spPr bwMode="auto">
            <a:xfrm flipV="1">
              <a:off x="2544" y="2256"/>
              <a:ext cx="576" cy="24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74" name="Rectangle 103"/>
            <p:cNvSpPr>
              <a:spLocks noChangeArrowheads="1"/>
            </p:cNvSpPr>
            <p:nvPr/>
          </p:nvSpPr>
          <p:spPr bwMode="auto">
            <a:xfrm>
              <a:off x="5040" y="3120"/>
              <a:ext cx="576" cy="240"/>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IF</a:t>
              </a:r>
            </a:p>
          </p:txBody>
        </p:sp>
        <p:sp>
          <p:nvSpPr>
            <p:cNvPr id="9375" name="Rectangle 104"/>
            <p:cNvSpPr>
              <a:spLocks noChangeArrowheads="1"/>
            </p:cNvSpPr>
            <p:nvPr/>
          </p:nvSpPr>
          <p:spPr bwMode="auto">
            <a:xfrm>
              <a:off x="3792" y="2544"/>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IF</a:t>
              </a:r>
            </a:p>
          </p:txBody>
        </p:sp>
        <p:sp>
          <p:nvSpPr>
            <p:cNvPr id="9376" name="Rectangle 105"/>
            <p:cNvSpPr>
              <a:spLocks noChangeArrowheads="1"/>
            </p:cNvSpPr>
            <p:nvPr/>
          </p:nvSpPr>
          <p:spPr bwMode="auto">
            <a:xfrm>
              <a:off x="4416" y="2544"/>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ID</a:t>
              </a:r>
            </a:p>
          </p:txBody>
        </p:sp>
        <p:sp>
          <p:nvSpPr>
            <p:cNvPr id="9377" name="Rectangle 106"/>
            <p:cNvSpPr>
              <a:spLocks noChangeArrowheads="1"/>
            </p:cNvSpPr>
            <p:nvPr/>
          </p:nvSpPr>
          <p:spPr bwMode="auto">
            <a:xfrm>
              <a:off x="5040" y="2544"/>
              <a:ext cx="576" cy="240"/>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ALU</a:t>
              </a:r>
            </a:p>
          </p:txBody>
        </p:sp>
        <p:sp>
          <p:nvSpPr>
            <p:cNvPr id="9378" name="Rectangle 107"/>
            <p:cNvSpPr>
              <a:spLocks noChangeArrowheads="1"/>
            </p:cNvSpPr>
            <p:nvPr/>
          </p:nvSpPr>
          <p:spPr bwMode="auto">
            <a:xfrm>
              <a:off x="4416" y="2832"/>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IF</a:t>
              </a:r>
            </a:p>
          </p:txBody>
        </p:sp>
        <p:sp>
          <p:nvSpPr>
            <p:cNvPr id="9379" name="Rectangle 108"/>
            <p:cNvSpPr>
              <a:spLocks noChangeArrowheads="1"/>
            </p:cNvSpPr>
            <p:nvPr/>
          </p:nvSpPr>
          <p:spPr bwMode="auto">
            <a:xfrm>
              <a:off x="5040" y="2832"/>
              <a:ext cx="576" cy="240"/>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ID</a:t>
              </a:r>
            </a:p>
          </p:txBody>
        </p:sp>
        <p:sp>
          <p:nvSpPr>
            <p:cNvPr id="9380" name="Freeform 109"/>
            <p:cNvSpPr/>
            <p:nvPr/>
          </p:nvSpPr>
          <p:spPr bwMode="auto">
            <a:xfrm>
              <a:off x="5040" y="2544"/>
              <a:ext cx="576" cy="240"/>
            </a:xfrm>
            <a:custGeom>
              <a:avLst/>
              <a:gdLst>
                <a:gd name="T0" fmla="*/ 576 w 576"/>
                <a:gd name="T1" fmla="*/ 0 h 240"/>
                <a:gd name="T2" fmla="*/ 0 w 576"/>
                <a:gd name="T3" fmla="*/ 0 h 240"/>
                <a:gd name="T4" fmla="*/ 0 w 576"/>
                <a:gd name="T5" fmla="*/ 240 h 240"/>
                <a:gd name="T6" fmla="*/ 576 w 576"/>
                <a:gd name="T7" fmla="*/ 240 h 240"/>
                <a:gd name="T8" fmla="*/ 528 w 576"/>
                <a:gd name="T9" fmla="*/ 192 h 240"/>
                <a:gd name="T10" fmla="*/ 576 w 576"/>
                <a:gd name="T11" fmla="*/ 144 h 240"/>
                <a:gd name="T12" fmla="*/ 480 w 576"/>
                <a:gd name="T13" fmla="*/ 144 h 240"/>
                <a:gd name="T14" fmla="*/ 576 w 576"/>
                <a:gd name="T15" fmla="*/ 96 h 240"/>
                <a:gd name="T16" fmla="*/ 528 w 576"/>
                <a:gd name="T17" fmla="*/ 48 h 240"/>
                <a:gd name="T18" fmla="*/ 576 w 576"/>
                <a:gd name="T19" fmla="*/ 0 h 2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76"/>
                <a:gd name="T31" fmla="*/ 0 h 240"/>
                <a:gd name="T32" fmla="*/ 576 w 576"/>
                <a:gd name="T33" fmla="*/ 240 h 2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76" h="240">
                  <a:moveTo>
                    <a:pt x="576" y="0"/>
                  </a:moveTo>
                  <a:lnTo>
                    <a:pt x="0" y="0"/>
                  </a:lnTo>
                  <a:lnTo>
                    <a:pt x="0" y="240"/>
                  </a:lnTo>
                  <a:lnTo>
                    <a:pt x="576" y="240"/>
                  </a:lnTo>
                  <a:lnTo>
                    <a:pt x="528" y="192"/>
                  </a:lnTo>
                  <a:lnTo>
                    <a:pt x="576" y="144"/>
                  </a:lnTo>
                  <a:lnTo>
                    <a:pt x="480" y="144"/>
                  </a:lnTo>
                  <a:lnTo>
                    <a:pt x="576" y="96"/>
                  </a:lnTo>
                  <a:lnTo>
                    <a:pt x="528" y="48"/>
                  </a:lnTo>
                  <a:lnTo>
                    <a:pt x="576" y="0"/>
                  </a:lnTo>
                  <a:close/>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381" name="Freeform 110"/>
            <p:cNvSpPr/>
            <p:nvPr/>
          </p:nvSpPr>
          <p:spPr bwMode="auto">
            <a:xfrm>
              <a:off x="5040" y="2832"/>
              <a:ext cx="576" cy="240"/>
            </a:xfrm>
            <a:custGeom>
              <a:avLst/>
              <a:gdLst>
                <a:gd name="T0" fmla="*/ 576 w 576"/>
                <a:gd name="T1" fmla="*/ 0 h 240"/>
                <a:gd name="T2" fmla="*/ 0 w 576"/>
                <a:gd name="T3" fmla="*/ 0 h 240"/>
                <a:gd name="T4" fmla="*/ 0 w 576"/>
                <a:gd name="T5" fmla="*/ 240 h 240"/>
                <a:gd name="T6" fmla="*/ 576 w 576"/>
                <a:gd name="T7" fmla="*/ 240 h 240"/>
                <a:gd name="T8" fmla="*/ 528 w 576"/>
                <a:gd name="T9" fmla="*/ 192 h 240"/>
                <a:gd name="T10" fmla="*/ 576 w 576"/>
                <a:gd name="T11" fmla="*/ 144 h 240"/>
                <a:gd name="T12" fmla="*/ 480 w 576"/>
                <a:gd name="T13" fmla="*/ 144 h 240"/>
                <a:gd name="T14" fmla="*/ 576 w 576"/>
                <a:gd name="T15" fmla="*/ 96 h 240"/>
                <a:gd name="T16" fmla="*/ 528 w 576"/>
                <a:gd name="T17" fmla="*/ 48 h 240"/>
                <a:gd name="T18" fmla="*/ 576 w 576"/>
                <a:gd name="T19" fmla="*/ 0 h 2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76"/>
                <a:gd name="T31" fmla="*/ 0 h 240"/>
                <a:gd name="T32" fmla="*/ 576 w 576"/>
                <a:gd name="T33" fmla="*/ 240 h 2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76" h="240">
                  <a:moveTo>
                    <a:pt x="576" y="0"/>
                  </a:moveTo>
                  <a:lnTo>
                    <a:pt x="0" y="0"/>
                  </a:lnTo>
                  <a:lnTo>
                    <a:pt x="0" y="240"/>
                  </a:lnTo>
                  <a:lnTo>
                    <a:pt x="576" y="240"/>
                  </a:lnTo>
                  <a:lnTo>
                    <a:pt x="528" y="192"/>
                  </a:lnTo>
                  <a:lnTo>
                    <a:pt x="576" y="144"/>
                  </a:lnTo>
                  <a:lnTo>
                    <a:pt x="480" y="144"/>
                  </a:lnTo>
                  <a:lnTo>
                    <a:pt x="576" y="96"/>
                  </a:lnTo>
                  <a:lnTo>
                    <a:pt x="528" y="48"/>
                  </a:lnTo>
                  <a:lnTo>
                    <a:pt x="576" y="0"/>
                  </a:lnTo>
                  <a:close/>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382" name="Freeform 111"/>
            <p:cNvSpPr/>
            <p:nvPr/>
          </p:nvSpPr>
          <p:spPr bwMode="auto">
            <a:xfrm>
              <a:off x="5040" y="3120"/>
              <a:ext cx="576" cy="240"/>
            </a:xfrm>
            <a:custGeom>
              <a:avLst/>
              <a:gdLst>
                <a:gd name="T0" fmla="*/ 576 w 576"/>
                <a:gd name="T1" fmla="*/ 0 h 240"/>
                <a:gd name="T2" fmla="*/ 0 w 576"/>
                <a:gd name="T3" fmla="*/ 0 h 240"/>
                <a:gd name="T4" fmla="*/ 0 w 576"/>
                <a:gd name="T5" fmla="*/ 240 h 240"/>
                <a:gd name="T6" fmla="*/ 576 w 576"/>
                <a:gd name="T7" fmla="*/ 240 h 240"/>
                <a:gd name="T8" fmla="*/ 528 w 576"/>
                <a:gd name="T9" fmla="*/ 192 h 240"/>
                <a:gd name="T10" fmla="*/ 576 w 576"/>
                <a:gd name="T11" fmla="*/ 144 h 240"/>
                <a:gd name="T12" fmla="*/ 480 w 576"/>
                <a:gd name="T13" fmla="*/ 144 h 240"/>
                <a:gd name="T14" fmla="*/ 576 w 576"/>
                <a:gd name="T15" fmla="*/ 96 h 240"/>
                <a:gd name="T16" fmla="*/ 528 w 576"/>
                <a:gd name="T17" fmla="*/ 48 h 240"/>
                <a:gd name="T18" fmla="*/ 576 w 576"/>
                <a:gd name="T19" fmla="*/ 0 h 2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76"/>
                <a:gd name="T31" fmla="*/ 0 h 240"/>
                <a:gd name="T32" fmla="*/ 576 w 576"/>
                <a:gd name="T33" fmla="*/ 240 h 2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76" h="240">
                  <a:moveTo>
                    <a:pt x="576" y="0"/>
                  </a:moveTo>
                  <a:lnTo>
                    <a:pt x="0" y="0"/>
                  </a:lnTo>
                  <a:lnTo>
                    <a:pt x="0" y="240"/>
                  </a:lnTo>
                  <a:lnTo>
                    <a:pt x="576" y="240"/>
                  </a:lnTo>
                  <a:lnTo>
                    <a:pt x="528" y="192"/>
                  </a:lnTo>
                  <a:lnTo>
                    <a:pt x="576" y="144"/>
                  </a:lnTo>
                  <a:lnTo>
                    <a:pt x="480" y="144"/>
                  </a:lnTo>
                  <a:lnTo>
                    <a:pt x="576" y="96"/>
                  </a:lnTo>
                  <a:lnTo>
                    <a:pt x="528" y="48"/>
                  </a:lnTo>
                  <a:lnTo>
                    <a:pt x="576" y="0"/>
                  </a:lnTo>
                  <a:close/>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115" name="Group 112"/>
          <p:cNvGrpSpPr/>
          <p:nvPr/>
        </p:nvGrpSpPr>
        <p:grpSpPr bwMode="auto">
          <a:xfrm>
            <a:off x="0" y="1066800"/>
            <a:ext cx="9144000" cy="5791200"/>
            <a:chOff x="0" y="672"/>
            <a:chExt cx="5760" cy="3648"/>
          </a:xfrm>
        </p:grpSpPr>
        <p:sp>
          <p:nvSpPr>
            <p:cNvPr id="9277" name="Rectangle 113"/>
            <p:cNvSpPr>
              <a:spLocks noChangeArrowheads="1"/>
            </p:cNvSpPr>
            <p:nvPr/>
          </p:nvSpPr>
          <p:spPr bwMode="auto">
            <a:xfrm>
              <a:off x="0" y="672"/>
              <a:ext cx="5760" cy="3648"/>
            </a:xfrm>
            <a:prstGeom prst="rect">
              <a:avLst/>
            </a:prstGeom>
            <a:solidFill>
              <a:schemeClr val="bg1"/>
            </a:solidFill>
            <a:ln w="19050">
              <a:solidFill>
                <a:schemeClr val="bg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zh-CN" altLang="zh-CN">
                <a:solidFill>
                  <a:srgbClr val="000000"/>
                </a:solidFill>
                <a:latin typeface="Calibri" panose="020F0502020204030204" charset="0"/>
              </a:endParaRPr>
            </a:p>
          </p:txBody>
        </p:sp>
        <p:sp>
          <p:nvSpPr>
            <p:cNvPr id="9278" name="Text Box 114"/>
            <p:cNvSpPr txBox="1">
              <a:spLocks noChangeArrowheads="1"/>
            </p:cNvSpPr>
            <p:nvPr/>
          </p:nvSpPr>
          <p:spPr bwMode="auto">
            <a:xfrm>
              <a:off x="480" y="2983"/>
              <a:ext cx="2175" cy="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lnSpc>
                  <a:spcPct val="80000"/>
                </a:lnSpc>
              </a:pPr>
              <a:r>
                <a:rPr lang="en-US" altLang="zh-CN" sz="2800">
                  <a:solidFill>
                    <a:srgbClr val="CC9900"/>
                  </a:solidFill>
                  <a:latin typeface="Calibri" panose="020F0502020204030204" charset="0"/>
                </a:rPr>
                <a:t>i: r</a:t>
              </a:r>
              <a:r>
                <a:rPr lang="en-US" altLang="zh-CN" sz="2800" baseline="-25000">
                  <a:solidFill>
                    <a:srgbClr val="CC9900"/>
                  </a:solidFill>
                  <a:latin typeface="Calibri" panose="020F0502020204030204" charset="0"/>
                </a:rPr>
                <a:t>x </a:t>
              </a:r>
              <a:r>
                <a:rPr lang="en-US" altLang="zh-CN" sz="2800">
                  <a:solidFill>
                    <a:srgbClr val="CC9900"/>
                  </a:solidFill>
                  <a:latin typeface="Calibri" panose="020F0502020204030204" charset="0"/>
                  <a:sym typeface="Symbol" panose="05050102010706020507" pitchFamily="18" charset="2"/>
                </a:rPr>
                <a:t> _</a:t>
              </a:r>
            </a:p>
            <a:p>
              <a:pPr eaLnBrk="1" hangingPunct="1">
                <a:lnSpc>
                  <a:spcPct val="80000"/>
                </a:lnSpc>
              </a:pPr>
              <a:r>
                <a:rPr lang="en-US" altLang="zh-CN" sz="2800">
                  <a:solidFill>
                    <a:srgbClr val="CC9900"/>
                  </a:solidFill>
                  <a:latin typeface="Calibri" panose="020F0502020204030204" charset="0"/>
                  <a:sym typeface="Symbol" panose="05050102010706020507" pitchFamily="18" charset="2"/>
                </a:rPr>
                <a:t>bubble</a:t>
              </a:r>
            </a:p>
            <a:p>
              <a:pPr eaLnBrk="1" hangingPunct="1">
                <a:lnSpc>
                  <a:spcPct val="80000"/>
                </a:lnSpc>
              </a:pPr>
              <a:r>
                <a:rPr lang="en-US" altLang="zh-CN" sz="2800">
                  <a:solidFill>
                    <a:srgbClr val="CC9900"/>
                  </a:solidFill>
                  <a:latin typeface="Calibri" panose="020F0502020204030204" charset="0"/>
                  <a:sym typeface="Symbol" panose="05050102010706020507" pitchFamily="18" charset="2"/>
                </a:rPr>
                <a:t>bubble</a:t>
              </a:r>
            </a:p>
            <a:p>
              <a:pPr eaLnBrk="1" hangingPunct="1">
                <a:lnSpc>
                  <a:spcPct val="80000"/>
                </a:lnSpc>
              </a:pPr>
              <a:r>
                <a:rPr lang="en-US" altLang="zh-CN" sz="2800">
                  <a:solidFill>
                    <a:srgbClr val="CC9900"/>
                  </a:solidFill>
                  <a:latin typeface="Calibri" panose="020F0502020204030204" charset="0"/>
                </a:rPr>
                <a:t>j: _ </a:t>
              </a:r>
              <a:r>
                <a:rPr lang="en-US" altLang="zh-CN" sz="2800">
                  <a:solidFill>
                    <a:srgbClr val="CC9900"/>
                  </a:solidFill>
                  <a:latin typeface="Calibri" panose="020F0502020204030204" charset="0"/>
                  <a:sym typeface="Symbol" panose="05050102010706020507" pitchFamily="18" charset="2"/>
                </a:rPr>
                <a:t> </a:t>
              </a:r>
              <a:r>
                <a:rPr lang="en-US" altLang="zh-CN" sz="2800">
                  <a:solidFill>
                    <a:srgbClr val="CC9900"/>
                  </a:solidFill>
                  <a:latin typeface="Calibri" panose="020F0502020204030204" charset="0"/>
                </a:rPr>
                <a:t>r</a:t>
              </a:r>
              <a:r>
                <a:rPr lang="en-US" altLang="zh-CN" sz="2800" baseline="-25000">
                  <a:solidFill>
                    <a:srgbClr val="CC9900"/>
                  </a:solidFill>
                  <a:latin typeface="Calibri" panose="020F0502020204030204" charset="0"/>
                </a:rPr>
                <a:t>x	 </a:t>
              </a:r>
              <a:r>
                <a:rPr lang="en-US" altLang="zh-CN" sz="2800">
                  <a:solidFill>
                    <a:srgbClr val="CC9900"/>
                  </a:solidFill>
                  <a:latin typeface="Calibri" panose="020F0502020204030204" charset="0"/>
                </a:rPr>
                <a:t>dist(i,j)=3</a:t>
              </a:r>
            </a:p>
          </p:txBody>
        </p:sp>
        <p:sp>
          <p:nvSpPr>
            <p:cNvPr id="9279" name="Rectangle 115"/>
            <p:cNvSpPr>
              <a:spLocks noChangeArrowheads="1"/>
            </p:cNvSpPr>
            <p:nvPr/>
          </p:nvSpPr>
          <p:spPr bwMode="auto">
            <a:xfrm>
              <a:off x="5040" y="2832"/>
              <a:ext cx="576" cy="240"/>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IF</a:t>
              </a:r>
            </a:p>
          </p:txBody>
        </p:sp>
        <p:sp>
          <p:nvSpPr>
            <p:cNvPr id="9280" name="Rectangle 116"/>
            <p:cNvSpPr>
              <a:spLocks noChangeArrowheads="1"/>
            </p:cNvSpPr>
            <p:nvPr/>
          </p:nvSpPr>
          <p:spPr bwMode="auto">
            <a:xfrm>
              <a:off x="3696" y="1008"/>
              <a:ext cx="768" cy="2112"/>
            </a:xfrm>
            <a:prstGeom prst="rect">
              <a:avLst/>
            </a:prstGeom>
            <a:solidFill>
              <a:srgbClr val="D49FFF"/>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zh-CN" altLang="zh-CN">
                <a:solidFill>
                  <a:srgbClr val="000000"/>
                </a:solidFill>
                <a:latin typeface="Calibri" panose="020F0502020204030204" charset="0"/>
              </a:endParaRPr>
            </a:p>
          </p:txBody>
        </p:sp>
        <p:sp>
          <p:nvSpPr>
            <p:cNvPr id="9281" name="Rectangle 117"/>
            <p:cNvSpPr>
              <a:spLocks noChangeArrowheads="1"/>
            </p:cNvSpPr>
            <p:nvPr/>
          </p:nvSpPr>
          <p:spPr bwMode="auto">
            <a:xfrm>
              <a:off x="672" y="1392"/>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IF</a:t>
              </a:r>
            </a:p>
          </p:txBody>
        </p:sp>
        <p:sp>
          <p:nvSpPr>
            <p:cNvPr id="9282" name="Rectangle 118"/>
            <p:cNvSpPr>
              <a:spLocks noChangeArrowheads="1"/>
            </p:cNvSpPr>
            <p:nvPr/>
          </p:nvSpPr>
          <p:spPr bwMode="auto">
            <a:xfrm>
              <a:off x="1296" y="1392"/>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ID</a:t>
              </a:r>
            </a:p>
          </p:txBody>
        </p:sp>
        <p:sp>
          <p:nvSpPr>
            <p:cNvPr id="9283" name="Rectangle 119"/>
            <p:cNvSpPr>
              <a:spLocks noChangeArrowheads="1"/>
            </p:cNvSpPr>
            <p:nvPr/>
          </p:nvSpPr>
          <p:spPr bwMode="auto">
            <a:xfrm>
              <a:off x="1920" y="1392"/>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ALU</a:t>
              </a:r>
            </a:p>
          </p:txBody>
        </p:sp>
        <p:sp>
          <p:nvSpPr>
            <p:cNvPr id="9284" name="Rectangle 120"/>
            <p:cNvSpPr>
              <a:spLocks noChangeArrowheads="1"/>
            </p:cNvSpPr>
            <p:nvPr/>
          </p:nvSpPr>
          <p:spPr bwMode="auto">
            <a:xfrm>
              <a:off x="2544" y="1392"/>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MEM</a:t>
              </a:r>
            </a:p>
          </p:txBody>
        </p:sp>
        <p:sp>
          <p:nvSpPr>
            <p:cNvPr id="9285" name="Rectangle 121"/>
            <p:cNvSpPr>
              <a:spLocks noChangeArrowheads="1"/>
            </p:cNvSpPr>
            <p:nvPr/>
          </p:nvSpPr>
          <p:spPr bwMode="auto">
            <a:xfrm>
              <a:off x="1296" y="1680"/>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IF</a:t>
              </a:r>
            </a:p>
          </p:txBody>
        </p:sp>
        <p:sp>
          <p:nvSpPr>
            <p:cNvPr id="9286" name="Rectangle 122"/>
            <p:cNvSpPr>
              <a:spLocks noChangeArrowheads="1"/>
            </p:cNvSpPr>
            <p:nvPr/>
          </p:nvSpPr>
          <p:spPr bwMode="auto">
            <a:xfrm>
              <a:off x="1920" y="1680"/>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ID</a:t>
              </a:r>
            </a:p>
          </p:txBody>
        </p:sp>
        <p:sp>
          <p:nvSpPr>
            <p:cNvPr id="9287" name="Rectangle 123"/>
            <p:cNvSpPr>
              <a:spLocks noChangeArrowheads="1"/>
            </p:cNvSpPr>
            <p:nvPr/>
          </p:nvSpPr>
          <p:spPr bwMode="auto">
            <a:xfrm>
              <a:off x="2544" y="1680"/>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ALU</a:t>
              </a:r>
            </a:p>
          </p:txBody>
        </p:sp>
        <p:sp>
          <p:nvSpPr>
            <p:cNvPr id="9288" name="Rectangle 124"/>
            <p:cNvSpPr>
              <a:spLocks noChangeArrowheads="1"/>
            </p:cNvSpPr>
            <p:nvPr/>
          </p:nvSpPr>
          <p:spPr bwMode="auto">
            <a:xfrm>
              <a:off x="3168" y="1680"/>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MEM</a:t>
              </a:r>
            </a:p>
          </p:txBody>
        </p:sp>
        <p:sp>
          <p:nvSpPr>
            <p:cNvPr id="9289" name="Rectangle 125"/>
            <p:cNvSpPr>
              <a:spLocks noChangeArrowheads="1"/>
            </p:cNvSpPr>
            <p:nvPr/>
          </p:nvSpPr>
          <p:spPr bwMode="auto">
            <a:xfrm>
              <a:off x="1920" y="1968"/>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IF</a:t>
              </a:r>
            </a:p>
          </p:txBody>
        </p:sp>
        <p:sp>
          <p:nvSpPr>
            <p:cNvPr id="9290" name="Rectangle 126"/>
            <p:cNvSpPr>
              <a:spLocks noChangeArrowheads="1"/>
            </p:cNvSpPr>
            <p:nvPr/>
          </p:nvSpPr>
          <p:spPr bwMode="auto">
            <a:xfrm>
              <a:off x="2544" y="1968"/>
              <a:ext cx="576" cy="240"/>
            </a:xfrm>
            <a:prstGeom prst="rect">
              <a:avLst/>
            </a:prstGeom>
            <a:solidFill>
              <a:srgbClr val="C0C0C0"/>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ID</a:t>
              </a:r>
            </a:p>
          </p:txBody>
        </p:sp>
        <p:sp>
          <p:nvSpPr>
            <p:cNvPr id="9291" name="Rectangle 127"/>
            <p:cNvSpPr>
              <a:spLocks noChangeArrowheads="1"/>
            </p:cNvSpPr>
            <p:nvPr/>
          </p:nvSpPr>
          <p:spPr bwMode="auto">
            <a:xfrm>
              <a:off x="4416" y="1968"/>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ALU</a:t>
              </a:r>
            </a:p>
          </p:txBody>
        </p:sp>
        <p:sp>
          <p:nvSpPr>
            <p:cNvPr id="9292" name="Rectangle 128"/>
            <p:cNvSpPr>
              <a:spLocks noChangeArrowheads="1"/>
            </p:cNvSpPr>
            <p:nvPr/>
          </p:nvSpPr>
          <p:spPr bwMode="auto">
            <a:xfrm>
              <a:off x="2544" y="2256"/>
              <a:ext cx="576" cy="240"/>
            </a:xfrm>
            <a:prstGeom prst="rect">
              <a:avLst/>
            </a:prstGeom>
            <a:solidFill>
              <a:srgbClr val="C0C0C0"/>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IF</a:t>
              </a:r>
            </a:p>
          </p:txBody>
        </p:sp>
        <p:sp>
          <p:nvSpPr>
            <p:cNvPr id="9293" name="Rectangle 129"/>
            <p:cNvSpPr>
              <a:spLocks noChangeArrowheads="1"/>
            </p:cNvSpPr>
            <p:nvPr/>
          </p:nvSpPr>
          <p:spPr bwMode="auto">
            <a:xfrm>
              <a:off x="4416" y="2256"/>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ID</a:t>
              </a:r>
            </a:p>
          </p:txBody>
        </p:sp>
        <p:sp>
          <p:nvSpPr>
            <p:cNvPr id="9294" name="Rectangle 130"/>
            <p:cNvSpPr>
              <a:spLocks noChangeArrowheads="1"/>
            </p:cNvSpPr>
            <p:nvPr/>
          </p:nvSpPr>
          <p:spPr bwMode="auto">
            <a:xfrm>
              <a:off x="672" y="1056"/>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t</a:t>
              </a:r>
              <a:r>
                <a:rPr lang="en-US" altLang="zh-CN" sz="2800" baseline="-25000">
                  <a:solidFill>
                    <a:srgbClr val="000000"/>
                  </a:solidFill>
                  <a:latin typeface="Calibri" panose="020F0502020204030204" charset="0"/>
                </a:rPr>
                <a:t>0</a:t>
              </a:r>
            </a:p>
          </p:txBody>
        </p:sp>
        <p:sp>
          <p:nvSpPr>
            <p:cNvPr id="9295" name="Rectangle 131"/>
            <p:cNvSpPr>
              <a:spLocks noChangeArrowheads="1"/>
            </p:cNvSpPr>
            <p:nvPr/>
          </p:nvSpPr>
          <p:spPr bwMode="auto">
            <a:xfrm>
              <a:off x="1296" y="1056"/>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t</a:t>
              </a:r>
              <a:r>
                <a:rPr lang="en-US" altLang="zh-CN" sz="2800" baseline="-25000">
                  <a:solidFill>
                    <a:srgbClr val="000000"/>
                  </a:solidFill>
                  <a:latin typeface="Calibri" panose="020F0502020204030204" charset="0"/>
                </a:rPr>
                <a:t>1</a:t>
              </a:r>
            </a:p>
          </p:txBody>
        </p:sp>
        <p:sp>
          <p:nvSpPr>
            <p:cNvPr id="9296" name="Rectangle 132"/>
            <p:cNvSpPr>
              <a:spLocks noChangeArrowheads="1"/>
            </p:cNvSpPr>
            <p:nvPr/>
          </p:nvSpPr>
          <p:spPr bwMode="auto">
            <a:xfrm>
              <a:off x="1920" y="1056"/>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t</a:t>
              </a:r>
              <a:r>
                <a:rPr lang="en-US" altLang="zh-CN" sz="2800" baseline="-25000">
                  <a:solidFill>
                    <a:srgbClr val="000000"/>
                  </a:solidFill>
                  <a:latin typeface="Calibri" panose="020F0502020204030204" charset="0"/>
                </a:rPr>
                <a:t>2</a:t>
              </a:r>
            </a:p>
          </p:txBody>
        </p:sp>
        <p:sp>
          <p:nvSpPr>
            <p:cNvPr id="9297" name="Rectangle 133"/>
            <p:cNvSpPr>
              <a:spLocks noChangeArrowheads="1"/>
            </p:cNvSpPr>
            <p:nvPr/>
          </p:nvSpPr>
          <p:spPr bwMode="auto">
            <a:xfrm>
              <a:off x="2544" y="1056"/>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t</a:t>
              </a:r>
              <a:r>
                <a:rPr lang="en-US" altLang="zh-CN" sz="2800" baseline="-25000">
                  <a:solidFill>
                    <a:srgbClr val="000000"/>
                  </a:solidFill>
                  <a:latin typeface="Calibri" panose="020F0502020204030204" charset="0"/>
                </a:rPr>
                <a:t>3</a:t>
              </a:r>
            </a:p>
          </p:txBody>
        </p:sp>
        <p:sp>
          <p:nvSpPr>
            <p:cNvPr id="9298" name="Rectangle 134"/>
            <p:cNvSpPr>
              <a:spLocks noChangeArrowheads="1"/>
            </p:cNvSpPr>
            <p:nvPr/>
          </p:nvSpPr>
          <p:spPr bwMode="auto">
            <a:xfrm>
              <a:off x="3168" y="1056"/>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t</a:t>
              </a:r>
              <a:r>
                <a:rPr lang="en-US" altLang="zh-CN" sz="2800" baseline="-25000">
                  <a:solidFill>
                    <a:srgbClr val="000000"/>
                  </a:solidFill>
                  <a:latin typeface="Calibri" panose="020F0502020204030204" charset="0"/>
                </a:rPr>
                <a:t>4</a:t>
              </a:r>
            </a:p>
          </p:txBody>
        </p:sp>
        <p:sp>
          <p:nvSpPr>
            <p:cNvPr id="9299" name="Rectangle 135"/>
            <p:cNvSpPr>
              <a:spLocks noChangeArrowheads="1"/>
            </p:cNvSpPr>
            <p:nvPr/>
          </p:nvSpPr>
          <p:spPr bwMode="auto">
            <a:xfrm>
              <a:off x="3792" y="1056"/>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t</a:t>
              </a:r>
              <a:r>
                <a:rPr lang="en-US" altLang="zh-CN" sz="2800" baseline="-25000">
                  <a:solidFill>
                    <a:srgbClr val="000000"/>
                  </a:solidFill>
                  <a:latin typeface="Calibri" panose="020F0502020204030204" charset="0"/>
                </a:rPr>
                <a:t>5</a:t>
              </a:r>
            </a:p>
          </p:txBody>
        </p:sp>
        <p:sp>
          <p:nvSpPr>
            <p:cNvPr id="9300" name="AutoShape 136"/>
            <p:cNvSpPr>
              <a:spLocks noChangeArrowheads="1"/>
            </p:cNvSpPr>
            <p:nvPr/>
          </p:nvSpPr>
          <p:spPr bwMode="auto">
            <a:xfrm>
              <a:off x="4416" y="1152"/>
              <a:ext cx="1056" cy="144"/>
            </a:xfrm>
            <a:prstGeom prst="rightArrow">
              <a:avLst>
                <a:gd name="adj1" fmla="val 50000"/>
                <a:gd name="adj2" fmla="val 183333"/>
              </a:avLst>
            </a:prstGeom>
            <a:solidFill>
              <a:schemeClr val="tx2"/>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zh-CN" altLang="zh-CN">
                <a:solidFill>
                  <a:srgbClr val="000000"/>
                </a:solidFill>
                <a:latin typeface="Calibri" panose="020F0502020204030204" charset="0"/>
              </a:endParaRPr>
            </a:p>
          </p:txBody>
        </p:sp>
        <p:sp>
          <p:nvSpPr>
            <p:cNvPr id="9301" name="Rectangle 137"/>
            <p:cNvSpPr>
              <a:spLocks noChangeArrowheads="1"/>
            </p:cNvSpPr>
            <p:nvPr/>
          </p:nvSpPr>
          <p:spPr bwMode="auto">
            <a:xfrm>
              <a:off x="4416" y="2544"/>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IF</a:t>
              </a:r>
            </a:p>
          </p:txBody>
        </p:sp>
        <p:sp>
          <p:nvSpPr>
            <p:cNvPr id="9302" name="Rectangle 138"/>
            <p:cNvSpPr>
              <a:spLocks noChangeArrowheads="1"/>
            </p:cNvSpPr>
            <p:nvPr/>
          </p:nvSpPr>
          <p:spPr bwMode="auto">
            <a:xfrm>
              <a:off x="5040" y="1968"/>
              <a:ext cx="576" cy="240"/>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MEM</a:t>
              </a:r>
            </a:p>
          </p:txBody>
        </p:sp>
        <p:sp>
          <p:nvSpPr>
            <p:cNvPr id="9303" name="Rectangle 139"/>
            <p:cNvSpPr>
              <a:spLocks noChangeArrowheads="1"/>
            </p:cNvSpPr>
            <p:nvPr/>
          </p:nvSpPr>
          <p:spPr bwMode="auto">
            <a:xfrm>
              <a:off x="5040" y="2256"/>
              <a:ext cx="576" cy="240"/>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ALU</a:t>
              </a:r>
            </a:p>
          </p:txBody>
        </p:sp>
        <p:sp>
          <p:nvSpPr>
            <p:cNvPr id="9304" name="Rectangle 140"/>
            <p:cNvSpPr>
              <a:spLocks noChangeArrowheads="1"/>
            </p:cNvSpPr>
            <p:nvPr/>
          </p:nvSpPr>
          <p:spPr bwMode="auto">
            <a:xfrm>
              <a:off x="5040" y="2544"/>
              <a:ext cx="576" cy="240"/>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ID</a:t>
              </a:r>
            </a:p>
          </p:txBody>
        </p:sp>
        <p:sp>
          <p:nvSpPr>
            <p:cNvPr id="9305" name="Rectangle 141"/>
            <p:cNvSpPr>
              <a:spLocks noChangeArrowheads="1"/>
            </p:cNvSpPr>
            <p:nvPr/>
          </p:nvSpPr>
          <p:spPr bwMode="auto">
            <a:xfrm>
              <a:off x="48" y="1392"/>
              <a:ext cx="576" cy="240"/>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2800">
                <a:solidFill>
                  <a:srgbClr val="000000"/>
                </a:solidFill>
                <a:latin typeface="Calibri" panose="020F0502020204030204" charset="0"/>
              </a:endParaRPr>
            </a:p>
          </p:txBody>
        </p:sp>
        <p:sp>
          <p:nvSpPr>
            <p:cNvPr id="9306" name="Rectangle 142"/>
            <p:cNvSpPr>
              <a:spLocks noChangeArrowheads="1"/>
            </p:cNvSpPr>
            <p:nvPr/>
          </p:nvSpPr>
          <p:spPr bwMode="auto">
            <a:xfrm>
              <a:off x="48" y="1680"/>
              <a:ext cx="576" cy="240"/>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Inst</a:t>
              </a:r>
              <a:r>
                <a:rPr lang="en-US" altLang="zh-CN" sz="2800" baseline="-25000">
                  <a:solidFill>
                    <a:srgbClr val="000000"/>
                  </a:solidFill>
                  <a:latin typeface="Calibri" panose="020F0502020204030204" charset="0"/>
                </a:rPr>
                <a:t>i</a:t>
              </a:r>
              <a:endParaRPr lang="en-US" altLang="zh-CN" sz="2800">
                <a:solidFill>
                  <a:srgbClr val="000000"/>
                </a:solidFill>
                <a:latin typeface="Calibri" panose="020F0502020204030204" charset="0"/>
              </a:endParaRPr>
            </a:p>
          </p:txBody>
        </p:sp>
        <p:sp>
          <p:nvSpPr>
            <p:cNvPr id="9307" name="Rectangle 143"/>
            <p:cNvSpPr>
              <a:spLocks noChangeArrowheads="1"/>
            </p:cNvSpPr>
            <p:nvPr/>
          </p:nvSpPr>
          <p:spPr bwMode="auto">
            <a:xfrm>
              <a:off x="48" y="1968"/>
              <a:ext cx="576" cy="240"/>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Inst</a:t>
              </a:r>
              <a:r>
                <a:rPr lang="en-US" altLang="zh-CN" sz="2800" baseline="-25000">
                  <a:solidFill>
                    <a:srgbClr val="000000"/>
                  </a:solidFill>
                  <a:latin typeface="Calibri" panose="020F0502020204030204" charset="0"/>
                </a:rPr>
                <a:t>j</a:t>
              </a:r>
              <a:endParaRPr lang="en-US" altLang="zh-CN" sz="2800">
                <a:solidFill>
                  <a:srgbClr val="000000"/>
                </a:solidFill>
                <a:latin typeface="Calibri" panose="020F0502020204030204" charset="0"/>
              </a:endParaRPr>
            </a:p>
          </p:txBody>
        </p:sp>
        <p:sp>
          <p:nvSpPr>
            <p:cNvPr id="9308" name="Rectangle 144"/>
            <p:cNvSpPr>
              <a:spLocks noChangeArrowheads="1"/>
            </p:cNvSpPr>
            <p:nvPr/>
          </p:nvSpPr>
          <p:spPr bwMode="auto">
            <a:xfrm>
              <a:off x="48" y="2256"/>
              <a:ext cx="576" cy="240"/>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Inst</a:t>
              </a:r>
              <a:r>
                <a:rPr lang="en-US" altLang="zh-CN" sz="2800" baseline="-25000">
                  <a:solidFill>
                    <a:srgbClr val="000000"/>
                  </a:solidFill>
                  <a:latin typeface="Calibri" panose="020F0502020204030204" charset="0"/>
                </a:rPr>
                <a:t>k</a:t>
              </a:r>
              <a:endParaRPr lang="en-US" altLang="zh-CN" sz="2800">
                <a:solidFill>
                  <a:srgbClr val="000000"/>
                </a:solidFill>
                <a:latin typeface="Calibri" panose="020F0502020204030204" charset="0"/>
              </a:endParaRPr>
            </a:p>
          </p:txBody>
        </p:sp>
        <p:sp>
          <p:nvSpPr>
            <p:cNvPr id="9309" name="Rectangle 145"/>
            <p:cNvSpPr>
              <a:spLocks noChangeArrowheads="1"/>
            </p:cNvSpPr>
            <p:nvPr/>
          </p:nvSpPr>
          <p:spPr bwMode="auto">
            <a:xfrm>
              <a:off x="48" y="2544"/>
              <a:ext cx="576" cy="240"/>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Inst</a:t>
              </a:r>
              <a:r>
                <a:rPr lang="en-US" altLang="zh-CN" sz="2800" baseline="-25000">
                  <a:solidFill>
                    <a:srgbClr val="000000"/>
                  </a:solidFill>
                  <a:latin typeface="Calibri" panose="020F0502020204030204" charset="0"/>
                </a:rPr>
                <a:t>l</a:t>
              </a:r>
              <a:endParaRPr lang="en-US" altLang="zh-CN" sz="2800">
                <a:solidFill>
                  <a:srgbClr val="000000"/>
                </a:solidFill>
                <a:latin typeface="Calibri" panose="020F0502020204030204" charset="0"/>
              </a:endParaRPr>
            </a:p>
          </p:txBody>
        </p:sp>
        <p:sp>
          <p:nvSpPr>
            <p:cNvPr id="9310" name="AutoShape 146"/>
            <p:cNvSpPr>
              <a:spLocks noChangeArrowheads="1"/>
            </p:cNvSpPr>
            <p:nvPr/>
          </p:nvSpPr>
          <p:spPr bwMode="auto">
            <a:xfrm rot="5400000">
              <a:off x="-216" y="3288"/>
              <a:ext cx="1056" cy="144"/>
            </a:xfrm>
            <a:prstGeom prst="rightArrow">
              <a:avLst>
                <a:gd name="adj1" fmla="val 50000"/>
                <a:gd name="adj2" fmla="val 183333"/>
              </a:avLst>
            </a:prstGeom>
            <a:solidFill>
              <a:schemeClr val="tx2"/>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zh-CN" altLang="zh-CN">
                <a:solidFill>
                  <a:srgbClr val="000000"/>
                </a:solidFill>
                <a:latin typeface="Calibri" panose="020F0502020204030204" charset="0"/>
              </a:endParaRPr>
            </a:p>
          </p:txBody>
        </p:sp>
        <p:sp>
          <p:nvSpPr>
            <p:cNvPr id="9311" name="Freeform 147"/>
            <p:cNvSpPr/>
            <p:nvPr/>
          </p:nvSpPr>
          <p:spPr bwMode="auto">
            <a:xfrm>
              <a:off x="5040" y="1968"/>
              <a:ext cx="576" cy="240"/>
            </a:xfrm>
            <a:custGeom>
              <a:avLst/>
              <a:gdLst>
                <a:gd name="T0" fmla="*/ 576 w 576"/>
                <a:gd name="T1" fmla="*/ 0 h 240"/>
                <a:gd name="T2" fmla="*/ 0 w 576"/>
                <a:gd name="T3" fmla="*/ 0 h 240"/>
                <a:gd name="T4" fmla="*/ 0 w 576"/>
                <a:gd name="T5" fmla="*/ 240 h 240"/>
                <a:gd name="T6" fmla="*/ 576 w 576"/>
                <a:gd name="T7" fmla="*/ 240 h 240"/>
                <a:gd name="T8" fmla="*/ 528 w 576"/>
                <a:gd name="T9" fmla="*/ 192 h 240"/>
                <a:gd name="T10" fmla="*/ 576 w 576"/>
                <a:gd name="T11" fmla="*/ 144 h 240"/>
                <a:gd name="T12" fmla="*/ 480 w 576"/>
                <a:gd name="T13" fmla="*/ 144 h 240"/>
                <a:gd name="T14" fmla="*/ 576 w 576"/>
                <a:gd name="T15" fmla="*/ 96 h 240"/>
                <a:gd name="T16" fmla="*/ 528 w 576"/>
                <a:gd name="T17" fmla="*/ 48 h 240"/>
                <a:gd name="T18" fmla="*/ 576 w 576"/>
                <a:gd name="T19" fmla="*/ 0 h 2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76"/>
                <a:gd name="T31" fmla="*/ 0 h 240"/>
                <a:gd name="T32" fmla="*/ 576 w 576"/>
                <a:gd name="T33" fmla="*/ 240 h 2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76" h="240">
                  <a:moveTo>
                    <a:pt x="576" y="0"/>
                  </a:moveTo>
                  <a:lnTo>
                    <a:pt x="0" y="0"/>
                  </a:lnTo>
                  <a:lnTo>
                    <a:pt x="0" y="240"/>
                  </a:lnTo>
                  <a:lnTo>
                    <a:pt x="576" y="240"/>
                  </a:lnTo>
                  <a:lnTo>
                    <a:pt x="528" y="192"/>
                  </a:lnTo>
                  <a:lnTo>
                    <a:pt x="576" y="144"/>
                  </a:lnTo>
                  <a:lnTo>
                    <a:pt x="480" y="144"/>
                  </a:lnTo>
                  <a:lnTo>
                    <a:pt x="576" y="96"/>
                  </a:lnTo>
                  <a:lnTo>
                    <a:pt x="528" y="48"/>
                  </a:lnTo>
                  <a:lnTo>
                    <a:pt x="576" y="0"/>
                  </a:lnTo>
                  <a:close/>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312" name="Freeform 148"/>
            <p:cNvSpPr/>
            <p:nvPr/>
          </p:nvSpPr>
          <p:spPr bwMode="auto">
            <a:xfrm>
              <a:off x="5040" y="2256"/>
              <a:ext cx="576" cy="240"/>
            </a:xfrm>
            <a:custGeom>
              <a:avLst/>
              <a:gdLst>
                <a:gd name="T0" fmla="*/ 576 w 576"/>
                <a:gd name="T1" fmla="*/ 0 h 240"/>
                <a:gd name="T2" fmla="*/ 0 w 576"/>
                <a:gd name="T3" fmla="*/ 0 h 240"/>
                <a:gd name="T4" fmla="*/ 0 w 576"/>
                <a:gd name="T5" fmla="*/ 240 h 240"/>
                <a:gd name="T6" fmla="*/ 576 w 576"/>
                <a:gd name="T7" fmla="*/ 240 h 240"/>
                <a:gd name="T8" fmla="*/ 528 w 576"/>
                <a:gd name="T9" fmla="*/ 192 h 240"/>
                <a:gd name="T10" fmla="*/ 576 w 576"/>
                <a:gd name="T11" fmla="*/ 144 h 240"/>
                <a:gd name="T12" fmla="*/ 480 w 576"/>
                <a:gd name="T13" fmla="*/ 144 h 240"/>
                <a:gd name="T14" fmla="*/ 576 w 576"/>
                <a:gd name="T15" fmla="*/ 96 h 240"/>
                <a:gd name="T16" fmla="*/ 528 w 576"/>
                <a:gd name="T17" fmla="*/ 48 h 240"/>
                <a:gd name="T18" fmla="*/ 576 w 576"/>
                <a:gd name="T19" fmla="*/ 0 h 2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76"/>
                <a:gd name="T31" fmla="*/ 0 h 240"/>
                <a:gd name="T32" fmla="*/ 576 w 576"/>
                <a:gd name="T33" fmla="*/ 240 h 2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76" h="240">
                  <a:moveTo>
                    <a:pt x="576" y="0"/>
                  </a:moveTo>
                  <a:lnTo>
                    <a:pt x="0" y="0"/>
                  </a:lnTo>
                  <a:lnTo>
                    <a:pt x="0" y="240"/>
                  </a:lnTo>
                  <a:lnTo>
                    <a:pt x="576" y="240"/>
                  </a:lnTo>
                  <a:lnTo>
                    <a:pt x="528" y="192"/>
                  </a:lnTo>
                  <a:lnTo>
                    <a:pt x="576" y="144"/>
                  </a:lnTo>
                  <a:lnTo>
                    <a:pt x="480" y="144"/>
                  </a:lnTo>
                  <a:lnTo>
                    <a:pt x="576" y="96"/>
                  </a:lnTo>
                  <a:lnTo>
                    <a:pt x="528" y="48"/>
                  </a:lnTo>
                  <a:lnTo>
                    <a:pt x="576" y="0"/>
                  </a:lnTo>
                  <a:close/>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313" name="Freeform 149"/>
            <p:cNvSpPr/>
            <p:nvPr/>
          </p:nvSpPr>
          <p:spPr bwMode="auto">
            <a:xfrm>
              <a:off x="5040" y="2544"/>
              <a:ext cx="576" cy="240"/>
            </a:xfrm>
            <a:custGeom>
              <a:avLst/>
              <a:gdLst>
                <a:gd name="T0" fmla="*/ 576 w 576"/>
                <a:gd name="T1" fmla="*/ 0 h 240"/>
                <a:gd name="T2" fmla="*/ 0 w 576"/>
                <a:gd name="T3" fmla="*/ 0 h 240"/>
                <a:gd name="T4" fmla="*/ 0 w 576"/>
                <a:gd name="T5" fmla="*/ 240 h 240"/>
                <a:gd name="T6" fmla="*/ 576 w 576"/>
                <a:gd name="T7" fmla="*/ 240 h 240"/>
                <a:gd name="T8" fmla="*/ 528 w 576"/>
                <a:gd name="T9" fmla="*/ 192 h 240"/>
                <a:gd name="T10" fmla="*/ 576 w 576"/>
                <a:gd name="T11" fmla="*/ 144 h 240"/>
                <a:gd name="T12" fmla="*/ 480 w 576"/>
                <a:gd name="T13" fmla="*/ 144 h 240"/>
                <a:gd name="T14" fmla="*/ 576 w 576"/>
                <a:gd name="T15" fmla="*/ 96 h 240"/>
                <a:gd name="T16" fmla="*/ 528 w 576"/>
                <a:gd name="T17" fmla="*/ 48 h 240"/>
                <a:gd name="T18" fmla="*/ 576 w 576"/>
                <a:gd name="T19" fmla="*/ 0 h 2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76"/>
                <a:gd name="T31" fmla="*/ 0 h 240"/>
                <a:gd name="T32" fmla="*/ 576 w 576"/>
                <a:gd name="T33" fmla="*/ 240 h 2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76" h="240">
                  <a:moveTo>
                    <a:pt x="576" y="0"/>
                  </a:moveTo>
                  <a:lnTo>
                    <a:pt x="0" y="0"/>
                  </a:lnTo>
                  <a:lnTo>
                    <a:pt x="0" y="240"/>
                  </a:lnTo>
                  <a:lnTo>
                    <a:pt x="576" y="240"/>
                  </a:lnTo>
                  <a:lnTo>
                    <a:pt x="528" y="192"/>
                  </a:lnTo>
                  <a:lnTo>
                    <a:pt x="576" y="144"/>
                  </a:lnTo>
                  <a:lnTo>
                    <a:pt x="480" y="144"/>
                  </a:lnTo>
                  <a:lnTo>
                    <a:pt x="576" y="96"/>
                  </a:lnTo>
                  <a:lnTo>
                    <a:pt x="528" y="48"/>
                  </a:lnTo>
                  <a:lnTo>
                    <a:pt x="576" y="0"/>
                  </a:lnTo>
                  <a:close/>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314" name="Freeform 150"/>
            <p:cNvSpPr/>
            <p:nvPr/>
          </p:nvSpPr>
          <p:spPr bwMode="auto">
            <a:xfrm>
              <a:off x="5040" y="2832"/>
              <a:ext cx="576" cy="240"/>
            </a:xfrm>
            <a:custGeom>
              <a:avLst/>
              <a:gdLst>
                <a:gd name="T0" fmla="*/ 576 w 576"/>
                <a:gd name="T1" fmla="*/ 0 h 240"/>
                <a:gd name="T2" fmla="*/ 0 w 576"/>
                <a:gd name="T3" fmla="*/ 0 h 240"/>
                <a:gd name="T4" fmla="*/ 0 w 576"/>
                <a:gd name="T5" fmla="*/ 240 h 240"/>
                <a:gd name="T6" fmla="*/ 576 w 576"/>
                <a:gd name="T7" fmla="*/ 240 h 240"/>
                <a:gd name="T8" fmla="*/ 528 w 576"/>
                <a:gd name="T9" fmla="*/ 192 h 240"/>
                <a:gd name="T10" fmla="*/ 576 w 576"/>
                <a:gd name="T11" fmla="*/ 144 h 240"/>
                <a:gd name="T12" fmla="*/ 480 w 576"/>
                <a:gd name="T13" fmla="*/ 144 h 240"/>
                <a:gd name="T14" fmla="*/ 576 w 576"/>
                <a:gd name="T15" fmla="*/ 96 h 240"/>
                <a:gd name="T16" fmla="*/ 528 w 576"/>
                <a:gd name="T17" fmla="*/ 48 h 240"/>
                <a:gd name="T18" fmla="*/ 576 w 576"/>
                <a:gd name="T19" fmla="*/ 0 h 2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76"/>
                <a:gd name="T31" fmla="*/ 0 h 240"/>
                <a:gd name="T32" fmla="*/ 576 w 576"/>
                <a:gd name="T33" fmla="*/ 240 h 2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76" h="240">
                  <a:moveTo>
                    <a:pt x="576" y="0"/>
                  </a:moveTo>
                  <a:lnTo>
                    <a:pt x="0" y="0"/>
                  </a:lnTo>
                  <a:lnTo>
                    <a:pt x="0" y="240"/>
                  </a:lnTo>
                  <a:lnTo>
                    <a:pt x="576" y="240"/>
                  </a:lnTo>
                  <a:lnTo>
                    <a:pt x="528" y="192"/>
                  </a:lnTo>
                  <a:lnTo>
                    <a:pt x="576" y="144"/>
                  </a:lnTo>
                  <a:lnTo>
                    <a:pt x="480" y="144"/>
                  </a:lnTo>
                  <a:lnTo>
                    <a:pt x="576" y="96"/>
                  </a:lnTo>
                  <a:lnTo>
                    <a:pt x="528" y="48"/>
                  </a:lnTo>
                  <a:lnTo>
                    <a:pt x="576" y="0"/>
                  </a:lnTo>
                  <a:close/>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315" name="Rectangle 151"/>
            <p:cNvSpPr>
              <a:spLocks noChangeArrowheads="1"/>
            </p:cNvSpPr>
            <p:nvPr/>
          </p:nvSpPr>
          <p:spPr bwMode="auto">
            <a:xfrm>
              <a:off x="3168" y="1392"/>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WB</a:t>
              </a:r>
            </a:p>
          </p:txBody>
        </p:sp>
        <p:sp>
          <p:nvSpPr>
            <p:cNvPr id="9316" name="Rectangle 152"/>
            <p:cNvSpPr>
              <a:spLocks noChangeArrowheads="1"/>
            </p:cNvSpPr>
            <p:nvPr/>
          </p:nvSpPr>
          <p:spPr bwMode="auto">
            <a:xfrm>
              <a:off x="3792" y="1680"/>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WB</a:t>
              </a:r>
            </a:p>
          </p:txBody>
        </p:sp>
        <p:sp>
          <p:nvSpPr>
            <p:cNvPr id="9317" name="Text Box 153"/>
            <p:cNvSpPr txBox="1">
              <a:spLocks noChangeArrowheads="1"/>
            </p:cNvSpPr>
            <p:nvPr/>
          </p:nvSpPr>
          <p:spPr bwMode="auto">
            <a:xfrm>
              <a:off x="907" y="1632"/>
              <a:ext cx="16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400">
                  <a:solidFill>
                    <a:srgbClr val="000000"/>
                  </a:solidFill>
                  <a:latin typeface="Calibri" panose="020F0502020204030204" charset="0"/>
                </a:rPr>
                <a:t>i</a:t>
              </a:r>
            </a:p>
          </p:txBody>
        </p:sp>
        <p:sp>
          <p:nvSpPr>
            <p:cNvPr id="9318" name="Text Box 154"/>
            <p:cNvSpPr txBox="1">
              <a:spLocks noChangeArrowheads="1"/>
            </p:cNvSpPr>
            <p:nvPr/>
          </p:nvSpPr>
          <p:spPr bwMode="auto">
            <a:xfrm>
              <a:off x="1519" y="1920"/>
              <a:ext cx="16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400">
                  <a:solidFill>
                    <a:srgbClr val="000000"/>
                  </a:solidFill>
                  <a:latin typeface="Calibri" panose="020F0502020204030204" charset="0"/>
                </a:rPr>
                <a:t>j</a:t>
              </a:r>
            </a:p>
          </p:txBody>
        </p:sp>
        <p:sp>
          <p:nvSpPr>
            <p:cNvPr id="9319" name="Rectangle 155"/>
            <p:cNvSpPr>
              <a:spLocks noChangeArrowheads="1"/>
            </p:cNvSpPr>
            <p:nvPr/>
          </p:nvSpPr>
          <p:spPr bwMode="auto">
            <a:xfrm>
              <a:off x="48" y="1392"/>
              <a:ext cx="576" cy="240"/>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Inst</a:t>
              </a:r>
              <a:r>
                <a:rPr lang="en-US" altLang="zh-CN" sz="2800" baseline="-25000">
                  <a:solidFill>
                    <a:srgbClr val="000000"/>
                  </a:solidFill>
                  <a:latin typeface="Calibri" panose="020F0502020204030204" charset="0"/>
                </a:rPr>
                <a:t>h</a:t>
              </a:r>
              <a:endParaRPr lang="en-US" altLang="zh-CN" sz="2800">
                <a:solidFill>
                  <a:srgbClr val="000000"/>
                </a:solidFill>
                <a:latin typeface="Calibri" panose="020F0502020204030204" charset="0"/>
              </a:endParaRPr>
            </a:p>
          </p:txBody>
        </p:sp>
        <p:sp>
          <p:nvSpPr>
            <p:cNvPr id="9320" name="Rectangle 156"/>
            <p:cNvSpPr>
              <a:spLocks noChangeArrowheads="1"/>
            </p:cNvSpPr>
            <p:nvPr/>
          </p:nvSpPr>
          <p:spPr bwMode="auto">
            <a:xfrm>
              <a:off x="3168" y="1968"/>
              <a:ext cx="576" cy="240"/>
            </a:xfrm>
            <a:prstGeom prst="rect">
              <a:avLst/>
            </a:prstGeom>
            <a:solidFill>
              <a:srgbClr val="C0C0C0"/>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ID</a:t>
              </a:r>
            </a:p>
          </p:txBody>
        </p:sp>
        <p:sp>
          <p:nvSpPr>
            <p:cNvPr id="9321" name="Rectangle 157"/>
            <p:cNvSpPr>
              <a:spLocks noChangeArrowheads="1"/>
            </p:cNvSpPr>
            <p:nvPr/>
          </p:nvSpPr>
          <p:spPr bwMode="auto">
            <a:xfrm>
              <a:off x="3168" y="2256"/>
              <a:ext cx="576" cy="240"/>
            </a:xfrm>
            <a:prstGeom prst="rect">
              <a:avLst/>
            </a:prstGeom>
            <a:solidFill>
              <a:srgbClr val="C0C0C0"/>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IF</a:t>
              </a:r>
            </a:p>
          </p:txBody>
        </p:sp>
        <p:sp>
          <p:nvSpPr>
            <p:cNvPr id="9322" name="Rectangle 158"/>
            <p:cNvSpPr>
              <a:spLocks noChangeArrowheads="1"/>
            </p:cNvSpPr>
            <p:nvPr/>
          </p:nvSpPr>
          <p:spPr bwMode="auto">
            <a:xfrm>
              <a:off x="3792" y="1968"/>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ID</a:t>
              </a:r>
            </a:p>
          </p:txBody>
        </p:sp>
        <p:sp>
          <p:nvSpPr>
            <p:cNvPr id="9323" name="Rectangle 159"/>
            <p:cNvSpPr>
              <a:spLocks noChangeArrowheads="1"/>
            </p:cNvSpPr>
            <p:nvPr/>
          </p:nvSpPr>
          <p:spPr bwMode="auto">
            <a:xfrm>
              <a:off x="3792" y="2256"/>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IF</a:t>
              </a:r>
            </a:p>
          </p:txBody>
        </p:sp>
        <p:sp>
          <p:nvSpPr>
            <p:cNvPr id="9324" name="Freeform 160"/>
            <p:cNvSpPr/>
            <p:nvPr/>
          </p:nvSpPr>
          <p:spPr bwMode="auto">
            <a:xfrm>
              <a:off x="3552" y="1802"/>
              <a:ext cx="1104" cy="291"/>
            </a:xfrm>
            <a:custGeom>
              <a:avLst/>
              <a:gdLst>
                <a:gd name="T0" fmla="*/ 827 w 1104"/>
                <a:gd name="T1" fmla="*/ 0 h 280"/>
                <a:gd name="T2" fmla="*/ 986 w 1104"/>
                <a:gd name="T3" fmla="*/ 171 h 280"/>
                <a:gd name="T4" fmla="*/ 118 w 1104"/>
                <a:gd name="T5" fmla="*/ 250 h 280"/>
                <a:gd name="T6" fmla="*/ 275 w 1104"/>
                <a:gd name="T7" fmla="*/ 498 h 280"/>
                <a:gd name="T8" fmla="*/ 0 60000 65536"/>
                <a:gd name="T9" fmla="*/ 0 60000 65536"/>
                <a:gd name="T10" fmla="*/ 0 60000 65536"/>
                <a:gd name="T11" fmla="*/ 0 60000 65536"/>
                <a:gd name="T12" fmla="*/ 0 w 1104"/>
                <a:gd name="T13" fmla="*/ 0 h 280"/>
                <a:gd name="T14" fmla="*/ 1104 w 1104"/>
                <a:gd name="T15" fmla="*/ 280 h 280"/>
              </a:gdLst>
              <a:ahLst/>
              <a:cxnLst>
                <a:cxn ang="T8">
                  <a:pos x="T0" y="T1"/>
                </a:cxn>
                <a:cxn ang="T9">
                  <a:pos x="T2" y="T3"/>
                </a:cxn>
                <a:cxn ang="T10">
                  <a:pos x="T4" y="T5"/>
                </a:cxn>
                <a:cxn ang="T11">
                  <a:pos x="T6" y="T7"/>
                </a:cxn>
              </a:cxnLst>
              <a:rect l="T12" t="T13" r="T14" b="T15"/>
              <a:pathLst>
                <a:path w="1104" h="280">
                  <a:moveTo>
                    <a:pt x="827" y="0"/>
                  </a:moveTo>
                  <a:cubicBezTo>
                    <a:pt x="852" y="16"/>
                    <a:pt x="1104" y="73"/>
                    <a:pt x="986" y="96"/>
                  </a:cubicBezTo>
                  <a:cubicBezTo>
                    <a:pt x="868" y="119"/>
                    <a:pt x="236" y="109"/>
                    <a:pt x="118" y="140"/>
                  </a:cubicBezTo>
                  <a:cubicBezTo>
                    <a:pt x="0" y="171"/>
                    <a:pt x="242" y="251"/>
                    <a:pt x="275" y="280"/>
                  </a:cubicBezTo>
                </a:path>
              </a:pathLst>
            </a:custGeom>
            <a:noFill/>
            <a:ln w="57150">
              <a:solidFill>
                <a:schemeClr val="accent2"/>
              </a:solidFill>
              <a:rou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9325" name="Line 161"/>
            <p:cNvSpPr>
              <a:spLocks noChangeShapeType="1"/>
            </p:cNvSpPr>
            <p:nvPr/>
          </p:nvSpPr>
          <p:spPr bwMode="auto">
            <a:xfrm flipV="1">
              <a:off x="2544" y="2256"/>
              <a:ext cx="576" cy="24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6" name="Line 162"/>
            <p:cNvSpPr>
              <a:spLocks noChangeShapeType="1"/>
            </p:cNvSpPr>
            <p:nvPr/>
          </p:nvSpPr>
          <p:spPr bwMode="auto">
            <a:xfrm flipV="1">
              <a:off x="2544" y="1968"/>
              <a:ext cx="576" cy="24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7" name="Line 163"/>
            <p:cNvSpPr>
              <a:spLocks noChangeShapeType="1"/>
            </p:cNvSpPr>
            <p:nvPr/>
          </p:nvSpPr>
          <p:spPr bwMode="auto">
            <a:xfrm flipV="1">
              <a:off x="3168" y="1968"/>
              <a:ext cx="576" cy="24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8" name="Line 164"/>
            <p:cNvSpPr>
              <a:spLocks noChangeShapeType="1"/>
            </p:cNvSpPr>
            <p:nvPr/>
          </p:nvSpPr>
          <p:spPr bwMode="auto">
            <a:xfrm flipV="1">
              <a:off x="3168" y="2256"/>
              <a:ext cx="576" cy="24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68" name="Group 165"/>
          <p:cNvGrpSpPr/>
          <p:nvPr/>
        </p:nvGrpSpPr>
        <p:grpSpPr bwMode="auto">
          <a:xfrm>
            <a:off x="0" y="1066800"/>
            <a:ext cx="9144000" cy="5791200"/>
            <a:chOff x="0" y="672"/>
            <a:chExt cx="5760" cy="3648"/>
          </a:xfrm>
        </p:grpSpPr>
        <p:sp>
          <p:nvSpPr>
            <p:cNvPr id="9226" name="Rectangle 166"/>
            <p:cNvSpPr>
              <a:spLocks noChangeArrowheads="1"/>
            </p:cNvSpPr>
            <p:nvPr/>
          </p:nvSpPr>
          <p:spPr bwMode="auto">
            <a:xfrm>
              <a:off x="0" y="672"/>
              <a:ext cx="5760" cy="3648"/>
            </a:xfrm>
            <a:prstGeom prst="rect">
              <a:avLst/>
            </a:prstGeom>
            <a:solidFill>
              <a:schemeClr val="bg1"/>
            </a:solidFill>
            <a:ln w="19050">
              <a:solidFill>
                <a:schemeClr val="bg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zh-CN" altLang="zh-CN">
                <a:solidFill>
                  <a:srgbClr val="000000"/>
                </a:solidFill>
                <a:latin typeface="Calibri" panose="020F0502020204030204" charset="0"/>
              </a:endParaRPr>
            </a:p>
          </p:txBody>
        </p:sp>
        <p:sp>
          <p:nvSpPr>
            <p:cNvPr id="9227" name="Text Box 167"/>
            <p:cNvSpPr txBox="1">
              <a:spLocks noChangeArrowheads="1"/>
            </p:cNvSpPr>
            <p:nvPr/>
          </p:nvSpPr>
          <p:spPr bwMode="auto">
            <a:xfrm>
              <a:off x="480" y="2983"/>
              <a:ext cx="2067" cy="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lnSpc>
                  <a:spcPct val="80000"/>
                </a:lnSpc>
              </a:pPr>
              <a:r>
                <a:rPr lang="en-US" altLang="zh-CN" sz="2400" dirty="0">
                  <a:solidFill>
                    <a:srgbClr val="CC9900"/>
                  </a:solidFill>
                  <a:latin typeface="Calibri" panose="020F0502020204030204" charset="0"/>
                </a:rPr>
                <a:t>i: </a:t>
              </a:r>
              <a:r>
                <a:rPr lang="en-US" altLang="zh-CN" sz="2400" dirty="0" err="1">
                  <a:solidFill>
                    <a:srgbClr val="CC9900"/>
                  </a:solidFill>
                  <a:latin typeface="Calibri" panose="020F0502020204030204" charset="0"/>
                </a:rPr>
                <a:t>r</a:t>
              </a:r>
              <a:r>
                <a:rPr lang="en-US" altLang="zh-CN" sz="2400" baseline="-25000" dirty="0" err="1">
                  <a:solidFill>
                    <a:srgbClr val="CC9900"/>
                  </a:solidFill>
                  <a:latin typeface="Calibri" panose="020F0502020204030204" charset="0"/>
                </a:rPr>
                <a:t>x</a:t>
              </a:r>
              <a:r>
                <a:rPr lang="en-US" altLang="zh-CN" sz="2400" baseline="-25000" dirty="0">
                  <a:solidFill>
                    <a:srgbClr val="CC9900"/>
                  </a:solidFill>
                  <a:latin typeface="Calibri" panose="020F0502020204030204" charset="0"/>
                </a:rPr>
                <a:t> </a:t>
              </a:r>
              <a:r>
                <a:rPr lang="en-US" altLang="zh-CN" sz="2400" dirty="0">
                  <a:solidFill>
                    <a:srgbClr val="CC9900"/>
                  </a:solidFill>
                  <a:latin typeface="Calibri" panose="020F0502020204030204" charset="0"/>
                  <a:sym typeface="Symbol" panose="05050102010706020507" pitchFamily="18" charset="2"/>
                </a:rPr>
                <a:t> _</a:t>
              </a:r>
            </a:p>
            <a:p>
              <a:pPr eaLnBrk="1" hangingPunct="1">
                <a:lnSpc>
                  <a:spcPct val="80000"/>
                </a:lnSpc>
              </a:pPr>
              <a:r>
                <a:rPr lang="en-US" altLang="zh-CN" sz="2400" dirty="0">
                  <a:solidFill>
                    <a:srgbClr val="CC9900"/>
                  </a:solidFill>
                  <a:latin typeface="Calibri" panose="020F0502020204030204" charset="0"/>
                  <a:sym typeface="Symbol" panose="05050102010706020507" pitchFamily="18" charset="2"/>
                </a:rPr>
                <a:t>bubble</a:t>
              </a:r>
            </a:p>
            <a:p>
              <a:pPr eaLnBrk="1" hangingPunct="1">
                <a:lnSpc>
                  <a:spcPct val="80000"/>
                </a:lnSpc>
              </a:pPr>
              <a:r>
                <a:rPr lang="en-US" altLang="zh-CN" sz="2400" dirty="0">
                  <a:solidFill>
                    <a:srgbClr val="CC9900"/>
                  </a:solidFill>
                  <a:latin typeface="Calibri" panose="020F0502020204030204" charset="0"/>
                  <a:sym typeface="Symbol" panose="05050102010706020507" pitchFamily="18" charset="2"/>
                </a:rPr>
                <a:t>bubble</a:t>
              </a:r>
            </a:p>
            <a:p>
              <a:pPr eaLnBrk="1" hangingPunct="1">
                <a:lnSpc>
                  <a:spcPct val="80000"/>
                </a:lnSpc>
              </a:pPr>
              <a:r>
                <a:rPr lang="en-US" altLang="zh-CN" sz="2400" dirty="0">
                  <a:solidFill>
                    <a:srgbClr val="CC9900"/>
                  </a:solidFill>
                  <a:latin typeface="Calibri" panose="020F0502020204030204" charset="0"/>
                  <a:sym typeface="Symbol" panose="05050102010706020507" pitchFamily="18" charset="2"/>
                </a:rPr>
                <a:t>bubble</a:t>
              </a:r>
            </a:p>
            <a:p>
              <a:pPr eaLnBrk="1" hangingPunct="1">
                <a:lnSpc>
                  <a:spcPct val="80000"/>
                </a:lnSpc>
              </a:pPr>
              <a:r>
                <a:rPr lang="en-US" altLang="zh-CN" sz="2400" dirty="0">
                  <a:solidFill>
                    <a:srgbClr val="CC9900"/>
                  </a:solidFill>
                  <a:latin typeface="Calibri" panose="020F0502020204030204" charset="0"/>
                </a:rPr>
                <a:t>j: _ </a:t>
              </a:r>
              <a:r>
                <a:rPr lang="en-US" altLang="zh-CN" sz="2400" dirty="0">
                  <a:solidFill>
                    <a:srgbClr val="CC9900"/>
                  </a:solidFill>
                  <a:latin typeface="Calibri" panose="020F0502020204030204" charset="0"/>
                  <a:sym typeface="Symbol" panose="05050102010706020507" pitchFamily="18" charset="2"/>
                </a:rPr>
                <a:t> </a:t>
              </a:r>
              <a:r>
                <a:rPr lang="en-US" altLang="zh-CN" sz="2400" dirty="0" err="1">
                  <a:solidFill>
                    <a:srgbClr val="CC9900"/>
                  </a:solidFill>
                  <a:latin typeface="Calibri" panose="020F0502020204030204" charset="0"/>
                </a:rPr>
                <a:t>r</a:t>
              </a:r>
              <a:r>
                <a:rPr lang="en-US" altLang="zh-CN" sz="2400" baseline="-25000" dirty="0" err="1">
                  <a:solidFill>
                    <a:srgbClr val="CC9900"/>
                  </a:solidFill>
                  <a:latin typeface="Calibri" panose="020F0502020204030204" charset="0"/>
                </a:rPr>
                <a:t>x</a:t>
              </a:r>
              <a:r>
                <a:rPr lang="en-US" altLang="zh-CN" sz="2400" baseline="-25000" dirty="0">
                  <a:solidFill>
                    <a:srgbClr val="CC9900"/>
                  </a:solidFill>
                  <a:latin typeface="Calibri" panose="020F0502020204030204" charset="0"/>
                </a:rPr>
                <a:t>	 </a:t>
              </a:r>
              <a:r>
                <a:rPr lang="en-US" altLang="zh-CN" sz="2400" dirty="0" err="1">
                  <a:solidFill>
                    <a:srgbClr val="CC9900"/>
                  </a:solidFill>
                  <a:latin typeface="Calibri" panose="020F0502020204030204" charset="0"/>
                </a:rPr>
                <a:t>dist</a:t>
              </a:r>
              <a:r>
                <a:rPr lang="en-US" altLang="zh-CN" sz="2400" dirty="0">
                  <a:solidFill>
                    <a:srgbClr val="CC9900"/>
                  </a:solidFill>
                  <a:latin typeface="Calibri" panose="020F0502020204030204" charset="0"/>
                </a:rPr>
                <a:t>(</a:t>
              </a:r>
              <a:r>
                <a:rPr lang="en-US" altLang="zh-CN" sz="2400" dirty="0" err="1">
                  <a:solidFill>
                    <a:srgbClr val="CC9900"/>
                  </a:solidFill>
                  <a:latin typeface="Calibri" panose="020F0502020204030204" charset="0"/>
                </a:rPr>
                <a:t>i,j</a:t>
              </a:r>
              <a:r>
                <a:rPr lang="en-US" altLang="zh-CN" sz="2400" dirty="0">
                  <a:solidFill>
                    <a:srgbClr val="CC9900"/>
                  </a:solidFill>
                  <a:latin typeface="Calibri" panose="020F0502020204030204" charset="0"/>
                </a:rPr>
                <a:t>)=4</a:t>
              </a:r>
            </a:p>
          </p:txBody>
        </p:sp>
        <p:sp>
          <p:nvSpPr>
            <p:cNvPr id="9228" name="Rectangle 168"/>
            <p:cNvSpPr>
              <a:spLocks noChangeArrowheads="1"/>
            </p:cNvSpPr>
            <p:nvPr/>
          </p:nvSpPr>
          <p:spPr bwMode="auto">
            <a:xfrm>
              <a:off x="5040" y="2544"/>
              <a:ext cx="576" cy="240"/>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IF</a:t>
              </a:r>
            </a:p>
          </p:txBody>
        </p:sp>
        <p:sp>
          <p:nvSpPr>
            <p:cNvPr id="9229" name="Rectangle 169"/>
            <p:cNvSpPr>
              <a:spLocks noChangeArrowheads="1"/>
            </p:cNvSpPr>
            <p:nvPr/>
          </p:nvSpPr>
          <p:spPr bwMode="auto">
            <a:xfrm>
              <a:off x="4320" y="1008"/>
              <a:ext cx="768" cy="2112"/>
            </a:xfrm>
            <a:prstGeom prst="rect">
              <a:avLst/>
            </a:prstGeom>
            <a:solidFill>
              <a:srgbClr val="D49FFF"/>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zh-CN" altLang="zh-CN">
                <a:solidFill>
                  <a:srgbClr val="000000"/>
                </a:solidFill>
                <a:latin typeface="Calibri" panose="020F0502020204030204" charset="0"/>
              </a:endParaRPr>
            </a:p>
          </p:txBody>
        </p:sp>
        <p:sp>
          <p:nvSpPr>
            <p:cNvPr id="9230" name="Rectangle 170"/>
            <p:cNvSpPr>
              <a:spLocks noChangeArrowheads="1"/>
            </p:cNvSpPr>
            <p:nvPr/>
          </p:nvSpPr>
          <p:spPr bwMode="auto">
            <a:xfrm>
              <a:off x="672" y="1392"/>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IF</a:t>
              </a:r>
            </a:p>
          </p:txBody>
        </p:sp>
        <p:sp>
          <p:nvSpPr>
            <p:cNvPr id="9231" name="Rectangle 171"/>
            <p:cNvSpPr>
              <a:spLocks noChangeArrowheads="1"/>
            </p:cNvSpPr>
            <p:nvPr/>
          </p:nvSpPr>
          <p:spPr bwMode="auto">
            <a:xfrm>
              <a:off x="1296" y="1392"/>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ID</a:t>
              </a:r>
            </a:p>
          </p:txBody>
        </p:sp>
        <p:sp>
          <p:nvSpPr>
            <p:cNvPr id="9232" name="Rectangle 172"/>
            <p:cNvSpPr>
              <a:spLocks noChangeArrowheads="1"/>
            </p:cNvSpPr>
            <p:nvPr/>
          </p:nvSpPr>
          <p:spPr bwMode="auto">
            <a:xfrm>
              <a:off x="1920" y="1392"/>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ALU</a:t>
              </a:r>
            </a:p>
          </p:txBody>
        </p:sp>
        <p:sp>
          <p:nvSpPr>
            <p:cNvPr id="9233" name="Rectangle 173"/>
            <p:cNvSpPr>
              <a:spLocks noChangeArrowheads="1"/>
            </p:cNvSpPr>
            <p:nvPr/>
          </p:nvSpPr>
          <p:spPr bwMode="auto">
            <a:xfrm>
              <a:off x="2544" y="1392"/>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MEM</a:t>
              </a:r>
            </a:p>
          </p:txBody>
        </p:sp>
        <p:sp>
          <p:nvSpPr>
            <p:cNvPr id="9234" name="Rectangle 174"/>
            <p:cNvSpPr>
              <a:spLocks noChangeArrowheads="1"/>
            </p:cNvSpPr>
            <p:nvPr/>
          </p:nvSpPr>
          <p:spPr bwMode="auto">
            <a:xfrm>
              <a:off x="1296" y="1680"/>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IF</a:t>
              </a:r>
            </a:p>
          </p:txBody>
        </p:sp>
        <p:sp>
          <p:nvSpPr>
            <p:cNvPr id="9235" name="Rectangle 175"/>
            <p:cNvSpPr>
              <a:spLocks noChangeArrowheads="1"/>
            </p:cNvSpPr>
            <p:nvPr/>
          </p:nvSpPr>
          <p:spPr bwMode="auto">
            <a:xfrm>
              <a:off x="1920" y="1680"/>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ID</a:t>
              </a:r>
            </a:p>
          </p:txBody>
        </p:sp>
        <p:sp>
          <p:nvSpPr>
            <p:cNvPr id="9236" name="Rectangle 176"/>
            <p:cNvSpPr>
              <a:spLocks noChangeArrowheads="1"/>
            </p:cNvSpPr>
            <p:nvPr/>
          </p:nvSpPr>
          <p:spPr bwMode="auto">
            <a:xfrm>
              <a:off x="2544" y="1680"/>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ALU</a:t>
              </a:r>
            </a:p>
          </p:txBody>
        </p:sp>
        <p:sp>
          <p:nvSpPr>
            <p:cNvPr id="9237" name="Rectangle 177"/>
            <p:cNvSpPr>
              <a:spLocks noChangeArrowheads="1"/>
            </p:cNvSpPr>
            <p:nvPr/>
          </p:nvSpPr>
          <p:spPr bwMode="auto">
            <a:xfrm>
              <a:off x="3168" y="1680"/>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MEM</a:t>
              </a:r>
            </a:p>
          </p:txBody>
        </p:sp>
        <p:sp>
          <p:nvSpPr>
            <p:cNvPr id="9238" name="Rectangle 178"/>
            <p:cNvSpPr>
              <a:spLocks noChangeArrowheads="1"/>
            </p:cNvSpPr>
            <p:nvPr/>
          </p:nvSpPr>
          <p:spPr bwMode="auto">
            <a:xfrm>
              <a:off x="1920" y="1968"/>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IF</a:t>
              </a:r>
            </a:p>
          </p:txBody>
        </p:sp>
        <p:sp>
          <p:nvSpPr>
            <p:cNvPr id="9239" name="Rectangle 179"/>
            <p:cNvSpPr>
              <a:spLocks noChangeArrowheads="1"/>
            </p:cNvSpPr>
            <p:nvPr/>
          </p:nvSpPr>
          <p:spPr bwMode="auto">
            <a:xfrm>
              <a:off x="2544" y="1968"/>
              <a:ext cx="576" cy="240"/>
            </a:xfrm>
            <a:prstGeom prst="rect">
              <a:avLst/>
            </a:prstGeom>
            <a:solidFill>
              <a:srgbClr val="C0C0C0"/>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ID</a:t>
              </a:r>
            </a:p>
          </p:txBody>
        </p:sp>
        <p:sp>
          <p:nvSpPr>
            <p:cNvPr id="9240" name="Rectangle 180"/>
            <p:cNvSpPr>
              <a:spLocks noChangeArrowheads="1"/>
            </p:cNvSpPr>
            <p:nvPr/>
          </p:nvSpPr>
          <p:spPr bwMode="auto">
            <a:xfrm>
              <a:off x="2544" y="2256"/>
              <a:ext cx="576" cy="240"/>
            </a:xfrm>
            <a:prstGeom prst="rect">
              <a:avLst/>
            </a:prstGeom>
            <a:solidFill>
              <a:srgbClr val="C0C0C0"/>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IF</a:t>
              </a:r>
            </a:p>
          </p:txBody>
        </p:sp>
        <p:sp>
          <p:nvSpPr>
            <p:cNvPr id="9241" name="Rectangle 181"/>
            <p:cNvSpPr>
              <a:spLocks noChangeArrowheads="1"/>
            </p:cNvSpPr>
            <p:nvPr/>
          </p:nvSpPr>
          <p:spPr bwMode="auto">
            <a:xfrm>
              <a:off x="672" y="1056"/>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t</a:t>
              </a:r>
              <a:r>
                <a:rPr lang="en-US" altLang="zh-CN" sz="2800" baseline="-25000">
                  <a:solidFill>
                    <a:srgbClr val="000000"/>
                  </a:solidFill>
                  <a:latin typeface="Calibri" panose="020F0502020204030204" charset="0"/>
                </a:rPr>
                <a:t>0</a:t>
              </a:r>
            </a:p>
          </p:txBody>
        </p:sp>
        <p:sp>
          <p:nvSpPr>
            <p:cNvPr id="9242" name="Rectangle 182"/>
            <p:cNvSpPr>
              <a:spLocks noChangeArrowheads="1"/>
            </p:cNvSpPr>
            <p:nvPr/>
          </p:nvSpPr>
          <p:spPr bwMode="auto">
            <a:xfrm>
              <a:off x="1296" y="1056"/>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t</a:t>
              </a:r>
              <a:r>
                <a:rPr lang="en-US" altLang="zh-CN" sz="2800" baseline="-25000">
                  <a:solidFill>
                    <a:srgbClr val="000000"/>
                  </a:solidFill>
                  <a:latin typeface="Calibri" panose="020F0502020204030204" charset="0"/>
                </a:rPr>
                <a:t>1</a:t>
              </a:r>
            </a:p>
          </p:txBody>
        </p:sp>
        <p:sp>
          <p:nvSpPr>
            <p:cNvPr id="9243" name="Rectangle 183"/>
            <p:cNvSpPr>
              <a:spLocks noChangeArrowheads="1"/>
            </p:cNvSpPr>
            <p:nvPr/>
          </p:nvSpPr>
          <p:spPr bwMode="auto">
            <a:xfrm>
              <a:off x="1920" y="1056"/>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t</a:t>
              </a:r>
              <a:r>
                <a:rPr lang="en-US" altLang="zh-CN" sz="2800" baseline="-25000">
                  <a:solidFill>
                    <a:srgbClr val="000000"/>
                  </a:solidFill>
                  <a:latin typeface="Calibri" panose="020F0502020204030204" charset="0"/>
                </a:rPr>
                <a:t>2</a:t>
              </a:r>
            </a:p>
          </p:txBody>
        </p:sp>
        <p:sp>
          <p:nvSpPr>
            <p:cNvPr id="9244" name="Rectangle 184"/>
            <p:cNvSpPr>
              <a:spLocks noChangeArrowheads="1"/>
            </p:cNvSpPr>
            <p:nvPr/>
          </p:nvSpPr>
          <p:spPr bwMode="auto">
            <a:xfrm>
              <a:off x="2544" y="1056"/>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t</a:t>
              </a:r>
              <a:r>
                <a:rPr lang="en-US" altLang="zh-CN" sz="2800" baseline="-25000">
                  <a:solidFill>
                    <a:srgbClr val="000000"/>
                  </a:solidFill>
                  <a:latin typeface="Calibri" panose="020F0502020204030204" charset="0"/>
                </a:rPr>
                <a:t>3</a:t>
              </a:r>
            </a:p>
          </p:txBody>
        </p:sp>
        <p:sp>
          <p:nvSpPr>
            <p:cNvPr id="9245" name="Rectangle 185"/>
            <p:cNvSpPr>
              <a:spLocks noChangeArrowheads="1"/>
            </p:cNvSpPr>
            <p:nvPr/>
          </p:nvSpPr>
          <p:spPr bwMode="auto">
            <a:xfrm>
              <a:off x="3168" y="1056"/>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t</a:t>
              </a:r>
              <a:r>
                <a:rPr lang="en-US" altLang="zh-CN" sz="2800" baseline="-25000">
                  <a:solidFill>
                    <a:srgbClr val="000000"/>
                  </a:solidFill>
                  <a:latin typeface="Calibri" panose="020F0502020204030204" charset="0"/>
                </a:rPr>
                <a:t>4</a:t>
              </a:r>
            </a:p>
          </p:txBody>
        </p:sp>
        <p:sp>
          <p:nvSpPr>
            <p:cNvPr id="9246" name="Rectangle 186"/>
            <p:cNvSpPr>
              <a:spLocks noChangeArrowheads="1"/>
            </p:cNvSpPr>
            <p:nvPr/>
          </p:nvSpPr>
          <p:spPr bwMode="auto">
            <a:xfrm>
              <a:off x="3792" y="1056"/>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t</a:t>
              </a:r>
              <a:r>
                <a:rPr lang="en-US" altLang="zh-CN" sz="2800" baseline="-25000">
                  <a:solidFill>
                    <a:srgbClr val="000000"/>
                  </a:solidFill>
                  <a:latin typeface="Calibri" panose="020F0502020204030204" charset="0"/>
                </a:rPr>
                <a:t>5</a:t>
              </a:r>
            </a:p>
          </p:txBody>
        </p:sp>
        <p:sp>
          <p:nvSpPr>
            <p:cNvPr id="9247" name="AutoShape 187"/>
            <p:cNvSpPr>
              <a:spLocks noChangeArrowheads="1"/>
            </p:cNvSpPr>
            <p:nvPr/>
          </p:nvSpPr>
          <p:spPr bwMode="auto">
            <a:xfrm>
              <a:off x="4416" y="1152"/>
              <a:ext cx="1056" cy="144"/>
            </a:xfrm>
            <a:prstGeom prst="rightArrow">
              <a:avLst>
                <a:gd name="adj1" fmla="val 50000"/>
                <a:gd name="adj2" fmla="val 183333"/>
              </a:avLst>
            </a:prstGeom>
            <a:solidFill>
              <a:schemeClr val="tx2"/>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zh-CN" altLang="zh-CN">
                <a:solidFill>
                  <a:srgbClr val="000000"/>
                </a:solidFill>
                <a:latin typeface="Calibri" panose="020F0502020204030204" charset="0"/>
              </a:endParaRPr>
            </a:p>
          </p:txBody>
        </p:sp>
        <p:sp>
          <p:nvSpPr>
            <p:cNvPr id="9248" name="Rectangle 188"/>
            <p:cNvSpPr>
              <a:spLocks noChangeArrowheads="1"/>
            </p:cNvSpPr>
            <p:nvPr/>
          </p:nvSpPr>
          <p:spPr bwMode="auto">
            <a:xfrm>
              <a:off x="5040" y="1968"/>
              <a:ext cx="576" cy="240"/>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ALU</a:t>
              </a:r>
            </a:p>
          </p:txBody>
        </p:sp>
        <p:sp>
          <p:nvSpPr>
            <p:cNvPr id="9249" name="Rectangle 189"/>
            <p:cNvSpPr>
              <a:spLocks noChangeArrowheads="1"/>
            </p:cNvSpPr>
            <p:nvPr/>
          </p:nvSpPr>
          <p:spPr bwMode="auto">
            <a:xfrm>
              <a:off x="5040" y="2256"/>
              <a:ext cx="576" cy="240"/>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ID</a:t>
              </a:r>
            </a:p>
          </p:txBody>
        </p:sp>
        <p:sp>
          <p:nvSpPr>
            <p:cNvPr id="9250" name="Rectangle 190"/>
            <p:cNvSpPr>
              <a:spLocks noChangeArrowheads="1"/>
            </p:cNvSpPr>
            <p:nvPr/>
          </p:nvSpPr>
          <p:spPr bwMode="auto">
            <a:xfrm>
              <a:off x="48" y="1392"/>
              <a:ext cx="576" cy="240"/>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zh-CN" altLang="zh-CN" sz="2800">
                <a:solidFill>
                  <a:srgbClr val="000000"/>
                </a:solidFill>
                <a:latin typeface="Calibri" panose="020F0502020204030204" charset="0"/>
              </a:endParaRPr>
            </a:p>
          </p:txBody>
        </p:sp>
        <p:sp>
          <p:nvSpPr>
            <p:cNvPr id="9251" name="Rectangle 191"/>
            <p:cNvSpPr>
              <a:spLocks noChangeArrowheads="1"/>
            </p:cNvSpPr>
            <p:nvPr/>
          </p:nvSpPr>
          <p:spPr bwMode="auto">
            <a:xfrm>
              <a:off x="48" y="1680"/>
              <a:ext cx="576" cy="240"/>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dirty="0" err="1">
                  <a:solidFill>
                    <a:srgbClr val="000000"/>
                  </a:solidFill>
                  <a:latin typeface="Calibri" panose="020F0502020204030204" charset="0"/>
                </a:rPr>
                <a:t>Inst</a:t>
              </a:r>
              <a:r>
                <a:rPr lang="en-US" altLang="zh-CN" sz="2800" baseline="-25000" dirty="0" err="1">
                  <a:solidFill>
                    <a:srgbClr val="000000"/>
                  </a:solidFill>
                  <a:latin typeface="Calibri" panose="020F0502020204030204" charset="0"/>
                </a:rPr>
                <a:t>i</a:t>
              </a:r>
              <a:endParaRPr lang="en-US" altLang="zh-CN" sz="2800" dirty="0">
                <a:solidFill>
                  <a:srgbClr val="000000"/>
                </a:solidFill>
                <a:latin typeface="Calibri" panose="020F0502020204030204" charset="0"/>
              </a:endParaRPr>
            </a:p>
          </p:txBody>
        </p:sp>
        <p:sp>
          <p:nvSpPr>
            <p:cNvPr id="9252" name="Rectangle 192"/>
            <p:cNvSpPr>
              <a:spLocks noChangeArrowheads="1"/>
            </p:cNvSpPr>
            <p:nvPr/>
          </p:nvSpPr>
          <p:spPr bwMode="auto">
            <a:xfrm>
              <a:off x="48" y="1968"/>
              <a:ext cx="576" cy="240"/>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Inst</a:t>
              </a:r>
              <a:r>
                <a:rPr lang="en-US" altLang="zh-CN" sz="2800" baseline="-25000">
                  <a:solidFill>
                    <a:srgbClr val="000000"/>
                  </a:solidFill>
                  <a:latin typeface="Calibri" panose="020F0502020204030204" charset="0"/>
                </a:rPr>
                <a:t>j</a:t>
              </a:r>
              <a:endParaRPr lang="en-US" altLang="zh-CN" sz="2800">
                <a:solidFill>
                  <a:srgbClr val="000000"/>
                </a:solidFill>
                <a:latin typeface="Calibri" panose="020F0502020204030204" charset="0"/>
              </a:endParaRPr>
            </a:p>
          </p:txBody>
        </p:sp>
        <p:sp>
          <p:nvSpPr>
            <p:cNvPr id="9253" name="Rectangle 193"/>
            <p:cNvSpPr>
              <a:spLocks noChangeArrowheads="1"/>
            </p:cNvSpPr>
            <p:nvPr/>
          </p:nvSpPr>
          <p:spPr bwMode="auto">
            <a:xfrm>
              <a:off x="48" y="2256"/>
              <a:ext cx="576" cy="240"/>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Inst</a:t>
              </a:r>
              <a:r>
                <a:rPr lang="en-US" altLang="zh-CN" sz="2800" baseline="-25000">
                  <a:solidFill>
                    <a:srgbClr val="000000"/>
                  </a:solidFill>
                  <a:latin typeface="Calibri" panose="020F0502020204030204" charset="0"/>
                </a:rPr>
                <a:t>k</a:t>
              </a:r>
              <a:endParaRPr lang="en-US" altLang="zh-CN" sz="2800">
                <a:solidFill>
                  <a:srgbClr val="000000"/>
                </a:solidFill>
                <a:latin typeface="Calibri" panose="020F0502020204030204" charset="0"/>
              </a:endParaRPr>
            </a:p>
          </p:txBody>
        </p:sp>
        <p:sp>
          <p:nvSpPr>
            <p:cNvPr id="9254" name="Rectangle 194"/>
            <p:cNvSpPr>
              <a:spLocks noChangeArrowheads="1"/>
            </p:cNvSpPr>
            <p:nvPr/>
          </p:nvSpPr>
          <p:spPr bwMode="auto">
            <a:xfrm>
              <a:off x="48" y="2544"/>
              <a:ext cx="576" cy="240"/>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Inst</a:t>
              </a:r>
              <a:r>
                <a:rPr lang="en-US" altLang="zh-CN" sz="2800" baseline="-25000">
                  <a:solidFill>
                    <a:srgbClr val="000000"/>
                  </a:solidFill>
                  <a:latin typeface="Calibri" panose="020F0502020204030204" charset="0"/>
                </a:rPr>
                <a:t>l</a:t>
              </a:r>
              <a:endParaRPr lang="en-US" altLang="zh-CN" sz="2800">
                <a:solidFill>
                  <a:srgbClr val="000000"/>
                </a:solidFill>
                <a:latin typeface="Calibri" panose="020F0502020204030204" charset="0"/>
              </a:endParaRPr>
            </a:p>
          </p:txBody>
        </p:sp>
        <p:sp>
          <p:nvSpPr>
            <p:cNvPr id="9255" name="AutoShape 195"/>
            <p:cNvSpPr>
              <a:spLocks noChangeArrowheads="1"/>
            </p:cNvSpPr>
            <p:nvPr/>
          </p:nvSpPr>
          <p:spPr bwMode="auto">
            <a:xfrm rot="5400000">
              <a:off x="-216" y="3288"/>
              <a:ext cx="1056" cy="144"/>
            </a:xfrm>
            <a:prstGeom prst="rightArrow">
              <a:avLst>
                <a:gd name="adj1" fmla="val 50000"/>
                <a:gd name="adj2" fmla="val 183333"/>
              </a:avLst>
            </a:prstGeom>
            <a:solidFill>
              <a:schemeClr val="tx2"/>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endParaRPr lang="zh-CN" altLang="zh-CN">
                <a:solidFill>
                  <a:srgbClr val="000000"/>
                </a:solidFill>
                <a:latin typeface="Calibri" panose="020F0502020204030204" charset="0"/>
              </a:endParaRPr>
            </a:p>
          </p:txBody>
        </p:sp>
        <p:sp>
          <p:nvSpPr>
            <p:cNvPr id="9256" name="Freeform 196"/>
            <p:cNvSpPr/>
            <p:nvPr/>
          </p:nvSpPr>
          <p:spPr bwMode="auto">
            <a:xfrm>
              <a:off x="5040" y="1968"/>
              <a:ext cx="576" cy="240"/>
            </a:xfrm>
            <a:custGeom>
              <a:avLst/>
              <a:gdLst>
                <a:gd name="T0" fmla="*/ 576 w 576"/>
                <a:gd name="T1" fmla="*/ 0 h 240"/>
                <a:gd name="T2" fmla="*/ 0 w 576"/>
                <a:gd name="T3" fmla="*/ 0 h 240"/>
                <a:gd name="T4" fmla="*/ 0 w 576"/>
                <a:gd name="T5" fmla="*/ 240 h 240"/>
                <a:gd name="T6" fmla="*/ 576 w 576"/>
                <a:gd name="T7" fmla="*/ 240 h 240"/>
                <a:gd name="T8" fmla="*/ 528 w 576"/>
                <a:gd name="T9" fmla="*/ 192 h 240"/>
                <a:gd name="T10" fmla="*/ 576 w 576"/>
                <a:gd name="T11" fmla="*/ 144 h 240"/>
                <a:gd name="T12" fmla="*/ 480 w 576"/>
                <a:gd name="T13" fmla="*/ 144 h 240"/>
                <a:gd name="T14" fmla="*/ 576 w 576"/>
                <a:gd name="T15" fmla="*/ 96 h 240"/>
                <a:gd name="T16" fmla="*/ 528 w 576"/>
                <a:gd name="T17" fmla="*/ 48 h 240"/>
                <a:gd name="T18" fmla="*/ 576 w 576"/>
                <a:gd name="T19" fmla="*/ 0 h 2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76"/>
                <a:gd name="T31" fmla="*/ 0 h 240"/>
                <a:gd name="T32" fmla="*/ 576 w 576"/>
                <a:gd name="T33" fmla="*/ 240 h 2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76" h="240">
                  <a:moveTo>
                    <a:pt x="576" y="0"/>
                  </a:moveTo>
                  <a:lnTo>
                    <a:pt x="0" y="0"/>
                  </a:lnTo>
                  <a:lnTo>
                    <a:pt x="0" y="240"/>
                  </a:lnTo>
                  <a:lnTo>
                    <a:pt x="576" y="240"/>
                  </a:lnTo>
                  <a:lnTo>
                    <a:pt x="528" y="192"/>
                  </a:lnTo>
                  <a:lnTo>
                    <a:pt x="576" y="144"/>
                  </a:lnTo>
                  <a:lnTo>
                    <a:pt x="480" y="144"/>
                  </a:lnTo>
                  <a:lnTo>
                    <a:pt x="576" y="96"/>
                  </a:lnTo>
                  <a:lnTo>
                    <a:pt x="528" y="48"/>
                  </a:lnTo>
                  <a:lnTo>
                    <a:pt x="576" y="0"/>
                  </a:lnTo>
                  <a:close/>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257" name="Freeform 197"/>
            <p:cNvSpPr/>
            <p:nvPr/>
          </p:nvSpPr>
          <p:spPr bwMode="auto">
            <a:xfrm>
              <a:off x="5040" y="2256"/>
              <a:ext cx="576" cy="240"/>
            </a:xfrm>
            <a:custGeom>
              <a:avLst/>
              <a:gdLst>
                <a:gd name="T0" fmla="*/ 576 w 576"/>
                <a:gd name="T1" fmla="*/ 0 h 240"/>
                <a:gd name="T2" fmla="*/ 0 w 576"/>
                <a:gd name="T3" fmla="*/ 0 h 240"/>
                <a:gd name="T4" fmla="*/ 0 w 576"/>
                <a:gd name="T5" fmla="*/ 240 h 240"/>
                <a:gd name="T6" fmla="*/ 576 w 576"/>
                <a:gd name="T7" fmla="*/ 240 h 240"/>
                <a:gd name="T8" fmla="*/ 528 w 576"/>
                <a:gd name="T9" fmla="*/ 192 h 240"/>
                <a:gd name="T10" fmla="*/ 576 w 576"/>
                <a:gd name="T11" fmla="*/ 144 h 240"/>
                <a:gd name="T12" fmla="*/ 480 w 576"/>
                <a:gd name="T13" fmla="*/ 144 h 240"/>
                <a:gd name="T14" fmla="*/ 576 w 576"/>
                <a:gd name="T15" fmla="*/ 96 h 240"/>
                <a:gd name="T16" fmla="*/ 528 w 576"/>
                <a:gd name="T17" fmla="*/ 48 h 240"/>
                <a:gd name="T18" fmla="*/ 576 w 576"/>
                <a:gd name="T19" fmla="*/ 0 h 2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76"/>
                <a:gd name="T31" fmla="*/ 0 h 240"/>
                <a:gd name="T32" fmla="*/ 576 w 576"/>
                <a:gd name="T33" fmla="*/ 240 h 2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76" h="240">
                  <a:moveTo>
                    <a:pt x="576" y="0"/>
                  </a:moveTo>
                  <a:lnTo>
                    <a:pt x="0" y="0"/>
                  </a:lnTo>
                  <a:lnTo>
                    <a:pt x="0" y="240"/>
                  </a:lnTo>
                  <a:lnTo>
                    <a:pt x="576" y="240"/>
                  </a:lnTo>
                  <a:lnTo>
                    <a:pt x="528" y="192"/>
                  </a:lnTo>
                  <a:lnTo>
                    <a:pt x="576" y="144"/>
                  </a:lnTo>
                  <a:lnTo>
                    <a:pt x="480" y="144"/>
                  </a:lnTo>
                  <a:lnTo>
                    <a:pt x="576" y="96"/>
                  </a:lnTo>
                  <a:lnTo>
                    <a:pt x="528" y="48"/>
                  </a:lnTo>
                  <a:lnTo>
                    <a:pt x="576" y="0"/>
                  </a:lnTo>
                  <a:close/>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258" name="Freeform 198"/>
            <p:cNvSpPr/>
            <p:nvPr/>
          </p:nvSpPr>
          <p:spPr bwMode="auto">
            <a:xfrm>
              <a:off x="5040" y="2544"/>
              <a:ext cx="576" cy="240"/>
            </a:xfrm>
            <a:custGeom>
              <a:avLst/>
              <a:gdLst>
                <a:gd name="T0" fmla="*/ 576 w 576"/>
                <a:gd name="T1" fmla="*/ 0 h 240"/>
                <a:gd name="T2" fmla="*/ 0 w 576"/>
                <a:gd name="T3" fmla="*/ 0 h 240"/>
                <a:gd name="T4" fmla="*/ 0 w 576"/>
                <a:gd name="T5" fmla="*/ 240 h 240"/>
                <a:gd name="T6" fmla="*/ 576 w 576"/>
                <a:gd name="T7" fmla="*/ 240 h 240"/>
                <a:gd name="T8" fmla="*/ 528 w 576"/>
                <a:gd name="T9" fmla="*/ 192 h 240"/>
                <a:gd name="T10" fmla="*/ 576 w 576"/>
                <a:gd name="T11" fmla="*/ 144 h 240"/>
                <a:gd name="T12" fmla="*/ 480 w 576"/>
                <a:gd name="T13" fmla="*/ 144 h 240"/>
                <a:gd name="T14" fmla="*/ 576 w 576"/>
                <a:gd name="T15" fmla="*/ 96 h 240"/>
                <a:gd name="T16" fmla="*/ 528 w 576"/>
                <a:gd name="T17" fmla="*/ 48 h 240"/>
                <a:gd name="T18" fmla="*/ 576 w 576"/>
                <a:gd name="T19" fmla="*/ 0 h 2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76"/>
                <a:gd name="T31" fmla="*/ 0 h 240"/>
                <a:gd name="T32" fmla="*/ 576 w 576"/>
                <a:gd name="T33" fmla="*/ 240 h 2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76" h="240">
                  <a:moveTo>
                    <a:pt x="576" y="0"/>
                  </a:moveTo>
                  <a:lnTo>
                    <a:pt x="0" y="0"/>
                  </a:lnTo>
                  <a:lnTo>
                    <a:pt x="0" y="240"/>
                  </a:lnTo>
                  <a:lnTo>
                    <a:pt x="576" y="240"/>
                  </a:lnTo>
                  <a:lnTo>
                    <a:pt x="528" y="192"/>
                  </a:lnTo>
                  <a:lnTo>
                    <a:pt x="576" y="144"/>
                  </a:lnTo>
                  <a:lnTo>
                    <a:pt x="480" y="144"/>
                  </a:lnTo>
                  <a:lnTo>
                    <a:pt x="576" y="96"/>
                  </a:lnTo>
                  <a:lnTo>
                    <a:pt x="528" y="48"/>
                  </a:lnTo>
                  <a:lnTo>
                    <a:pt x="576" y="0"/>
                  </a:lnTo>
                  <a:close/>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259" name="Rectangle 199"/>
            <p:cNvSpPr>
              <a:spLocks noChangeArrowheads="1"/>
            </p:cNvSpPr>
            <p:nvPr/>
          </p:nvSpPr>
          <p:spPr bwMode="auto">
            <a:xfrm>
              <a:off x="3168" y="1392"/>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WB</a:t>
              </a:r>
            </a:p>
          </p:txBody>
        </p:sp>
        <p:sp>
          <p:nvSpPr>
            <p:cNvPr id="9260" name="Rectangle 200"/>
            <p:cNvSpPr>
              <a:spLocks noChangeArrowheads="1"/>
            </p:cNvSpPr>
            <p:nvPr/>
          </p:nvSpPr>
          <p:spPr bwMode="auto">
            <a:xfrm>
              <a:off x="3792" y="1680"/>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WB</a:t>
              </a:r>
            </a:p>
          </p:txBody>
        </p:sp>
        <p:sp>
          <p:nvSpPr>
            <p:cNvPr id="9261" name="Text Box 201"/>
            <p:cNvSpPr txBox="1">
              <a:spLocks noChangeArrowheads="1"/>
            </p:cNvSpPr>
            <p:nvPr/>
          </p:nvSpPr>
          <p:spPr bwMode="auto">
            <a:xfrm>
              <a:off x="907" y="1632"/>
              <a:ext cx="16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400">
                  <a:solidFill>
                    <a:srgbClr val="000000"/>
                  </a:solidFill>
                  <a:latin typeface="Calibri" panose="020F0502020204030204" charset="0"/>
                </a:rPr>
                <a:t>i</a:t>
              </a:r>
            </a:p>
          </p:txBody>
        </p:sp>
        <p:sp>
          <p:nvSpPr>
            <p:cNvPr id="9262" name="Text Box 202"/>
            <p:cNvSpPr txBox="1">
              <a:spLocks noChangeArrowheads="1"/>
            </p:cNvSpPr>
            <p:nvPr/>
          </p:nvSpPr>
          <p:spPr bwMode="auto">
            <a:xfrm>
              <a:off x="1519" y="1920"/>
              <a:ext cx="16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400">
                  <a:solidFill>
                    <a:srgbClr val="000000"/>
                  </a:solidFill>
                  <a:latin typeface="Calibri" panose="020F0502020204030204" charset="0"/>
                </a:rPr>
                <a:t>j</a:t>
              </a:r>
            </a:p>
          </p:txBody>
        </p:sp>
        <p:sp>
          <p:nvSpPr>
            <p:cNvPr id="9263" name="Rectangle 203"/>
            <p:cNvSpPr>
              <a:spLocks noChangeArrowheads="1"/>
            </p:cNvSpPr>
            <p:nvPr/>
          </p:nvSpPr>
          <p:spPr bwMode="auto">
            <a:xfrm>
              <a:off x="48" y="1392"/>
              <a:ext cx="576" cy="240"/>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Inst</a:t>
              </a:r>
              <a:r>
                <a:rPr lang="en-US" altLang="zh-CN" sz="2800" baseline="-25000">
                  <a:solidFill>
                    <a:srgbClr val="000000"/>
                  </a:solidFill>
                  <a:latin typeface="Calibri" panose="020F0502020204030204" charset="0"/>
                </a:rPr>
                <a:t>h</a:t>
              </a:r>
              <a:endParaRPr lang="en-US" altLang="zh-CN" sz="2800">
                <a:solidFill>
                  <a:srgbClr val="000000"/>
                </a:solidFill>
                <a:latin typeface="Calibri" panose="020F0502020204030204" charset="0"/>
              </a:endParaRPr>
            </a:p>
          </p:txBody>
        </p:sp>
        <p:sp>
          <p:nvSpPr>
            <p:cNvPr id="9264" name="Rectangle 204"/>
            <p:cNvSpPr>
              <a:spLocks noChangeArrowheads="1"/>
            </p:cNvSpPr>
            <p:nvPr/>
          </p:nvSpPr>
          <p:spPr bwMode="auto">
            <a:xfrm>
              <a:off x="3168" y="1968"/>
              <a:ext cx="576" cy="240"/>
            </a:xfrm>
            <a:prstGeom prst="rect">
              <a:avLst/>
            </a:prstGeom>
            <a:solidFill>
              <a:srgbClr val="C0C0C0"/>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ID</a:t>
              </a:r>
            </a:p>
          </p:txBody>
        </p:sp>
        <p:sp>
          <p:nvSpPr>
            <p:cNvPr id="9265" name="Rectangle 205"/>
            <p:cNvSpPr>
              <a:spLocks noChangeArrowheads="1"/>
            </p:cNvSpPr>
            <p:nvPr/>
          </p:nvSpPr>
          <p:spPr bwMode="auto">
            <a:xfrm>
              <a:off x="3168" y="2256"/>
              <a:ext cx="576" cy="240"/>
            </a:xfrm>
            <a:prstGeom prst="rect">
              <a:avLst/>
            </a:prstGeom>
            <a:solidFill>
              <a:srgbClr val="C0C0C0"/>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IF</a:t>
              </a:r>
            </a:p>
          </p:txBody>
        </p:sp>
        <p:sp>
          <p:nvSpPr>
            <p:cNvPr id="9266" name="Rectangle 206"/>
            <p:cNvSpPr>
              <a:spLocks noChangeArrowheads="1"/>
            </p:cNvSpPr>
            <p:nvPr/>
          </p:nvSpPr>
          <p:spPr bwMode="auto">
            <a:xfrm>
              <a:off x="3792" y="1968"/>
              <a:ext cx="576" cy="240"/>
            </a:xfrm>
            <a:prstGeom prst="rect">
              <a:avLst/>
            </a:prstGeom>
            <a:solidFill>
              <a:srgbClr val="C0C0C0"/>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ID</a:t>
              </a:r>
            </a:p>
          </p:txBody>
        </p:sp>
        <p:sp>
          <p:nvSpPr>
            <p:cNvPr id="9267" name="Rectangle 207"/>
            <p:cNvSpPr>
              <a:spLocks noChangeArrowheads="1"/>
            </p:cNvSpPr>
            <p:nvPr/>
          </p:nvSpPr>
          <p:spPr bwMode="auto">
            <a:xfrm>
              <a:off x="3792" y="2256"/>
              <a:ext cx="576" cy="240"/>
            </a:xfrm>
            <a:prstGeom prst="rect">
              <a:avLst/>
            </a:prstGeom>
            <a:solidFill>
              <a:srgbClr val="C0C0C0"/>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IF</a:t>
              </a:r>
            </a:p>
          </p:txBody>
        </p:sp>
        <p:sp>
          <p:nvSpPr>
            <p:cNvPr id="9268" name="Rectangle 208"/>
            <p:cNvSpPr>
              <a:spLocks noChangeArrowheads="1"/>
            </p:cNvSpPr>
            <p:nvPr/>
          </p:nvSpPr>
          <p:spPr bwMode="auto">
            <a:xfrm>
              <a:off x="4416" y="1968"/>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ID</a:t>
              </a:r>
            </a:p>
          </p:txBody>
        </p:sp>
        <p:sp>
          <p:nvSpPr>
            <p:cNvPr id="9269" name="Rectangle 209"/>
            <p:cNvSpPr>
              <a:spLocks noChangeArrowheads="1"/>
            </p:cNvSpPr>
            <p:nvPr/>
          </p:nvSpPr>
          <p:spPr bwMode="auto">
            <a:xfrm>
              <a:off x="4416" y="2256"/>
              <a:ext cx="576" cy="240"/>
            </a:xfrm>
            <a:prstGeom prst="rect">
              <a:avLst/>
            </a:prstGeom>
            <a:solidFill>
              <a:schemeClr val="bg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MS PGothic" panose="020B0600070205080204" pitchFamily="34" charset="-128"/>
                </a:defRPr>
              </a:lvl1pPr>
              <a:lvl2pPr marL="742950" indent="-285750" eaLnBrk="0" hangingPunct="0">
                <a:defRPr>
                  <a:solidFill>
                    <a:schemeClr val="tx1"/>
                  </a:solidFill>
                  <a:latin typeface="Arial" panose="020B0604020202020204" pitchFamily="34" charset="0"/>
                  <a:ea typeface="MS PGothic" panose="020B0600070205080204" pitchFamily="34" charset="-128"/>
                </a:defRPr>
              </a:lvl2pPr>
              <a:lvl3pPr marL="1143000" indent="-228600" eaLnBrk="0" hangingPunct="0">
                <a:defRPr>
                  <a:solidFill>
                    <a:schemeClr val="tx1"/>
                  </a:solidFill>
                  <a:latin typeface="Arial" panose="020B0604020202020204" pitchFamily="34" charset="0"/>
                  <a:ea typeface="MS PGothic" panose="020B0600070205080204" pitchFamily="34" charset="-128"/>
                </a:defRPr>
              </a:lvl3pPr>
              <a:lvl4pPr marL="1600200" indent="-228600" eaLnBrk="0" hangingPunct="0">
                <a:defRPr>
                  <a:solidFill>
                    <a:schemeClr val="tx1"/>
                  </a:solidFill>
                  <a:latin typeface="Arial" panose="020B0604020202020204" pitchFamily="34" charset="0"/>
                  <a:ea typeface="MS PGothic" panose="020B0600070205080204" pitchFamily="34" charset="-128"/>
                </a:defRPr>
              </a:lvl4pPr>
              <a:lvl5pPr marL="2057400" indent="-228600" eaLnBrk="0" hangingPunct="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zh-CN" sz="2800">
                  <a:solidFill>
                    <a:srgbClr val="000000"/>
                  </a:solidFill>
                  <a:latin typeface="Calibri" panose="020F0502020204030204" charset="0"/>
                </a:rPr>
                <a:t>IF</a:t>
              </a:r>
            </a:p>
          </p:txBody>
        </p:sp>
        <p:sp>
          <p:nvSpPr>
            <p:cNvPr id="9270" name="Line 210"/>
            <p:cNvSpPr>
              <a:spLocks noChangeShapeType="1"/>
            </p:cNvSpPr>
            <p:nvPr/>
          </p:nvSpPr>
          <p:spPr bwMode="auto">
            <a:xfrm>
              <a:off x="4368" y="1776"/>
              <a:ext cx="192" cy="240"/>
            </a:xfrm>
            <a:prstGeom prst="line">
              <a:avLst/>
            </a:prstGeom>
            <a:noFill/>
            <a:ln w="57150">
              <a:solidFill>
                <a:schemeClr val="accent2"/>
              </a:solidFill>
              <a:rou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271" name="Line 211"/>
            <p:cNvSpPr>
              <a:spLocks noChangeShapeType="1"/>
            </p:cNvSpPr>
            <p:nvPr/>
          </p:nvSpPr>
          <p:spPr bwMode="auto">
            <a:xfrm flipV="1">
              <a:off x="2544" y="1968"/>
              <a:ext cx="576" cy="24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72" name="Line 212"/>
            <p:cNvSpPr>
              <a:spLocks noChangeShapeType="1"/>
            </p:cNvSpPr>
            <p:nvPr/>
          </p:nvSpPr>
          <p:spPr bwMode="auto">
            <a:xfrm flipV="1">
              <a:off x="3168" y="1968"/>
              <a:ext cx="576" cy="24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73" name="Line 213"/>
            <p:cNvSpPr>
              <a:spLocks noChangeShapeType="1"/>
            </p:cNvSpPr>
            <p:nvPr/>
          </p:nvSpPr>
          <p:spPr bwMode="auto">
            <a:xfrm flipV="1">
              <a:off x="3792" y="1968"/>
              <a:ext cx="576" cy="24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74" name="Line 214"/>
            <p:cNvSpPr>
              <a:spLocks noChangeShapeType="1"/>
            </p:cNvSpPr>
            <p:nvPr/>
          </p:nvSpPr>
          <p:spPr bwMode="auto">
            <a:xfrm flipV="1">
              <a:off x="3792" y="2256"/>
              <a:ext cx="576" cy="24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75" name="Line 215"/>
            <p:cNvSpPr>
              <a:spLocks noChangeShapeType="1"/>
            </p:cNvSpPr>
            <p:nvPr/>
          </p:nvSpPr>
          <p:spPr bwMode="auto">
            <a:xfrm flipV="1">
              <a:off x="3168" y="2256"/>
              <a:ext cx="576" cy="24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76" name="Line 216"/>
            <p:cNvSpPr>
              <a:spLocks noChangeShapeType="1"/>
            </p:cNvSpPr>
            <p:nvPr/>
          </p:nvSpPr>
          <p:spPr bwMode="auto">
            <a:xfrm flipV="1">
              <a:off x="2544" y="2256"/>
              <a:ext cx="576" cy="24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20" name="Text Box 218"/>
          <p:cNvSpPr txBox="1">
            <a:spLocks noChangeArrowheads="1"/>
          </p:cNvSpPr>
          <p:nvPr/>
        </p:nvSpPr>
        <p:spPr bwMode="auto">
          <a:xfrm>
            <a:off x="4114800" y="5397484"/>
            <a:ext cx="5029200" cy="1323439"/>
          </a:xfrm>
          <a:prstGeom prst="rect">
            <a:avLst/>
          </a:prstGeom>
          <a:noFill/>
          <a:ln w="19050">
            <a:solidFill>
              <a:srgbClr val="FF0000"/>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Arial" panose="020B0604020202020204" pitchFamily="34" charset="0"/>
                <a:ea typeface="MS PGothic" panose="020B0600070205080204" pitchFamily="34" charset="-128"/>
                <a:cs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defRPr/>
            </a:pPr>
            <a:r>
              <a:rPr lang="zh-CN" altLang="en-US" sz="2000" b="0" dirty="0">
                <a:solidFill>
                  <a:srgbClr val="FF0000"/>
                </a:solidFill>
                <a:latin typeface="微软雅黑" panose="020B0503020204020204" pitchFamily="34" charset="-122"/>
                <a:ea typeface="微软雅黑" panose="020B0503020204020204" pitchFamily="34" charset="-122"/>
              </a:rPr>
              <a:t>暂停</a:t>
            </a:r>
            <a:r>
              <a:rPr lang="en-US" sz="2000" b="0" dirty="0">
                <a:solidFill>
                  <a:srgbClr val="FF0000"/>
                </a:solidFill>
                <a:latin typeface="微软雅黑" panose="020B0503020204020204" pitchFamily="34" charset="-122"/>
                <a:ea typeface="微软雅黑" panose="020B0503020204020204" pitchFamily="34" charset="-122"/>
              </a:rPr>
              <a:t> = </a:t>
            </a:r>
            <a:r>
              <a:rPr lang="zh-CN" altLang="en-US" sz="2000" b="0" dirty="0">
                <a:solidFill>
                  <a:srgbClr val="FF0000"/>
                </a:solidFill>
                <a:latin typeface="微软雅黑" panose="020B0503020204020204" pitchFamily="34" charset="-122"/>
                <a:ea typeface="微软雅黑" panose="020B0503020204020204" pitchFamily="34" charset="-122"/>
              </a:rPr>
              <a:t>使相关的指令暂停处理，直到该指令所需要的源数据就绪</a:t>
            </a:r>
            <a:endParaRPr lang="en-US" sz="2000" b="0" dirty="0">
              <a:solidFill>
                <a:srgbClr val="FF0000"/>
              </a:solidFill>
              <a:latin typeface="微软雅黑" panose="020B0503020204020204" pitchFamily="34" charset="-122"/>
              <a:ea typeface="微软雅黑" panose="020B0503020204020204" pitchFamily="34" charset="-122"/>
            </a:endParaRPr>
          </a:p>
          <a:p>
            <a:pPr eaLnBrk="1" hangingPunct="1">
              <a:defRPr/>
            </a:pPr>
            <a:r>
              <a:rPr lang="en-US" sz="2000" b="0" dirty="0">
                <a:solidFill>
                  <a:srgbClr val="FF0000"/>
                </a:solidFill>
                <a:latin typeface="微软雅黑" panose="020B0503020204020204" pitchFamily="34" charset="-122"/>
                <a:ea typeface="微软雅黑" panose="020B0503020204020204" pitchFamily="34" charset="-122"/>
              </a:rPr>
              <a:t>    1. </a:t>
            </a:r>
            <a:r>
              <a:rPr lang="zh-CN" altLang="en-US" sz="2000" b="0" dirty="0">
                <a:solidFill>
                  <a:srgbClr val="FF0000"/>
                </a:solidFill>
                <a:latin typeface="微软雅黑" panose="020B0503020204020204" pitchFamily="34" charset="-122"/>
                <a:ea typeface="微软雅黑" panose="020B0503020204020204" pitchFamily="34" charset="-122"/>
              </a:rPr>
              <a:t>停止所有上游的流水段处理</a:t>
            </a:r>
            <a:endParaRPr lang="en-US" sz="2000" b="0" dirty="0">
              <a:solidFill>
                <a:srgbClr val="FF0000"/>
              </a:solidFill>
              <a:latin typeface="微软雅黑" panose="020B0503020204020204" pitchFamily="34" charset="-122"/>
              <a:ea typeface="微软雅黑" panose="020B0503020204020204" pitchFamily="34" charset="-122"/>
            </a:endParaRPr>
          </a:p>
          <a:p>
            <a:pPr eaLnBrk="1" hangingPunct="1">
              <a:defRPr/>
            </a:pPr>
            <a:r>
              <a:rPr lang="en-US" sz="2000" b="0" dirty="0">
                <a:solidFill>
                  <a:srgbClr val="FF0000"/>
                </a:solidFill>
                <a:latin typeface="微软雅黑" panose="020B0503020204020204" pitchFamily="34" charset="-122"/>
                <a:ea typeface="微软雅黑" panose="020B0503020204020204" pitchFamily="34" charset="-122"/>
              </a:rPr>
              <a:t>    2. </a:t>
            </a:r>
            <a:r>
              <a:rPr lang="zh-CN" altLang="en-US" sz="2000" b="0" dirty="0">
                <a:solidFill>
                  <a:srgbClr val="FF0000"/>
                </a:solidFill>
                <a:latin typeface="微软雅黑" panose="020B0503020204020204" pitchFamily="34" charset="-122"/>
                <a:ea typeface="微软雅黑" panose="020B0503020204020204" pitchFamily="34" charset="-122"/>
              </a:rPr>
              <a:t>排干所有下游的流水段任务</a:t>
            </a:r>
            <a:endParaRPr lang="en-US" sz="2000" b="0" dirty="0">
              <a:solidFill>
                <a:srgbClr val="FF0000"/>
              </a:solidFill>
              <a:latin typeface="微软雅黑" panose="020B0503020204020204" pitchFamily="34" charset="-122"/>
              <a:ea typeface="微软雅黑" panose="020B0503020204020204" pitchFamily="34" charset="-122"/>
            </a:endParaRPr>
          </a:p>
        </p:txBody>
      </p:sp>
      <p:sp>
        <p:nvSpPr>
          <p:cNvPr id="3" name="标题 2"/>
          <p:cNvSpPr>
            <a:spLocks noGrp="1"/>
          </p:cNvSpPr>
          <p:nvPr>
            <p:ph type="title"/>
          </p:nvPr>
        </p:nvSpPr>
        <p:spPr/>
        <p:txBody>
          <a:bodyPr/>
          <a:lstStyle/>
          <a:p>
            <a:r>
              <a:rPr lang="zh-CN" altLang="en-US" dirty="0"/>
              <a:t>通过流水线暂停</a:t>
            </a:r>
            <a:r>
              <a:rPr lang="zh-CN" altLang="en-US" dirty="0" smtClean="0"/>
              <a:t>解决冒险</a:t>
            </a:r>
            <a:endParaRPr lang="zh-CN" alt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Content Placeholder 2"/>
          <p:cNvSpPr>
            <a:spLocks noGrp="1"/>
          </p:cNvSpPr>
          <p:nvPr>
            <p:ph idx="1"/>
          </p:nvPr>
        </p:nvSpPr>
        <p:spPr>
          <a:xfrm>
            <a:off x="481781" y="4996206"/>
            <a:ext cx="8278762" cy="1725268"/>
          </a:xfrm>
        </p:spPr>
        <p:txBody>
          <a:bodyPr/>
          <a:lstStyle/>
          <a:p>
            <a:pPr>
              <a:buFont typeface="Wingdings" panose="05000000000000000000" pitchFamily="2" charset="2"/>
              <a:buNone/>
            </a:pPr>
            <a:endParaRPr lang="en-US" altLang="zh-CN" sz="1000" dirty="0"/>
          </a:p>
          <a:p>
            <a:r>
              <a:rPr lang="zh-CN" altLang="en-US" sz="2400" dirty="0">
                <a:solidFill>
                  <a:schemeClr val="tx1">
                    <a:lumMod val="95000"/>
                    <a:lumOff val="5000"/>
                  </a:schemeClr>
                </a:solidFill>
              </a:rPr>
              <a:t>如何暂停？</a:t>
            </a:r>
            <a:endParaRPr lang="en-US" altLang="zh-CN" sz="2400" dirty="0">
              <a:solidFill>
                <a:schemeClr val="tx1">
                  <a:lumMod val="95000"/>
                  <a:lumOff val="5000"/>
                </a:schemeClr>
              </a:solidFill>
            </a:endParaRPr>
          </a:p>
          <a:p>
            <a:pPr lvl="1">
              <a:buFont typeface="微软雅黑" panose="020B0503020204020204" pitchFamily="34" charset="-122"/>
              <a:buChar char="−"/>
            </a:pPr>
            <a:r>
              <a:rPr lang="zh-CN" altLang="en-US" sz="2000" dirty="0"/>
              <a:t>关闭</a:t>
            </a:r>
            <a:r>
              <a:rPr lang="en-US" altLang="zh-CN" sz="2000" b="1" dirty="0">
                <a:solidFill>
                  <a:schemeClr val="accent2"/>
                </a:solidFill>
              </a:rPr>
              <a:t>PC</a:t>
            </a:r>
            <a:r>
              <a:rPr lang="zh-CN" altLang="en-US" sz="2000" dirty="0"/>
              <a:t>和</a:t>
            </a:r>
            <a:r>
              <a:rPr lang="en-US" altLang="zh-CN" sz="2000" b="1" dirty="0">
                <a:solidFill>
                  <a:schemeClr val="accent2"/>
                </a:solidFill>
              </a:rPr>
              <a:t>IR</a:t>
            </a:r>
            <a:r>
              <a:rPr lang="en-US" altLang="zh-CN" sz="2000" dirty="0"/>
              <a:t> </a:t>
            </a:r>
            <a:r>
              <a:rPr lang="zh-CN" altLang="en-US" sz="2000" dirty="0"/>
              <a:t>的锁存</a:t>
            </a:r>
            <a:r>
              <a:rPr lang="en-US" altLang="zh-CN" sz="2000" dirty="0"/>
              <a:t>; </a:t>
            </a:r>
            <a:r>
              <a:rPr lang="zh-CN" altLang="en-US" sz="2000" dirty="0"/>
              <a:t>确保被暂停的指令停留在其原来的阶段。</a:t>
            </a:r>
            <a:endParaRPr lang="en-US" altLang="zh-CN" sz="2000" dirty="0"/>
          </a:p>
          <a:p>
            <a:pPr lvl="1">
              <a:buFont typeface="微软雅黑" panose="020B0503020204020204" pitchFamily="34" charset="-122"/>
              <a:buChar char="−"/>
            </a:pPr>
            <a:r>
              <a:rPr lang="zh-CN" altLang="en-US" sz="2000" dirty="0"/>
              <a:t>向被阻塞阶段的后续流水段插入</a:t>
            </a:r>
            <a:r>
              <a:rPr lang="en-US" altLang="zh-CN" sz="2000" dirty="0"/>
              <a:t> </a:t>
            </a:r>
            <a:r>
              <a:rPr lang="en-US" altLang="en-US" sz="2000" dirty="0"/>
              <a:t>“</a:t>
            </a:r>
            <a:r>
              <a:rPr lang="en-US" altLang="zh-CN" sz="2000" dirty="0"/>
              <a:t>invalid</a:t>
            </a:r>
            <a:r>
              <a:rPr lang="en-US" altLang="en-US" sz="2000" dirty="0"/>
              <a:t>”</a:t>
            </a:r>
            <a:r>
              <a:rPr lang="en-US" altLang="zh-CN" sz="2000" dirty="0"/>
              <a:t> </a:t>
            </a:r>
            <a:r>
              <a:rPr lang="zh-CN" altLang="en-US" sz="2000" dirty="0">
                <a:solidFill>
                  <a:srgbClr val="FF0000"/>
                </a:solidFill>
              </a:rPr>
              <a:t>指令</a:t>
            </a:r>
            <a:r>
              <a:rPr lang="en-US" altLang="zh-CN" sz="2000" dirty="0">
                <a:solidFill>
                  <a:srgbClr val="FF0000"/>
                </a:solidFill>
              </a:rPr>
              <a:t>/</a:t>
            </a:r>
            <a:r>
              <a:rPr lang="en-US" altLang="zh-CN" sz="2000" dirty="0" err="1">
                <a:solidFill>
                  <a:srgbClr val="FF0000"/>
                </a:solidFill>
              </a:rPr>
              <a:t>nops</a:t>
            </a:r>
            <a:r>
              <a:rPr lang="en-US" altLang="zh-CN" sz="2000" dirty="0"/>
              <a:t> (</a:t>
            </a:r>
            <a:r>
              <a:rPr lang="zh-CN" altLang="en-US" sz="2000" dirty="0"/>
              <a:t>叫做</a:t>
            </a:r>
            <a:r>
              <a:rPr lang="en-US" altLang="zh-CN" sz="2000" dirty="0"/>
              <a:t> </a:t>
            </a:r>
            <a:r>
              <a:rPr lang="en-US" altLang="en-US" sz="2000" dirty="0"/>
              <a:t>“</a:t>
            </a:r>
            <a:r>
              <a:rPr lang="en-US" altLang="zh-CN" sz="2000" dirty="0"/>
              <a:t>bubbles</a:t>
            </a:r>
            <a:r>
              <a:rPr lang="en-US" altLang="en-US" sz="2000" dirty="0"/>
              <a:t>”</a:t>
            </a:r>
            <a:r>
              <a:rPr lang="en-US" altLang="zh-CN" sz="2000" dirty="0"/>
              <a:t>)</a:t>
            </a:r>
          </a:p>
        </p:txBody>
      </p:sp>
      <p:pic>
        <p:nvPicPr>
          <p:cNvPr id="10245" name="Picture 4" descr="F063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0" y="1036867"/>
            <a:ext cx="6629400" cy="450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标题 2"/>
          <p:cNvSpPr>
            <a:spLocks noGrp="1"/>
          </p:cNvSpPr>
          <p:nvPr>
            <p:ph type="title"/>
          </p:nvPr>
        </p:nvSpPr>
        <p:spPr/>
        <p:txBody>
          <a:bodyPr/>
          <a:lstStyle/>
          <a:p>
            <a:r>
              <a:rPr lang="zh-CN" altLang="en-US" dirty="0"/>
              <a:t>如何实现流水线暂停</a:t>
            </a:r>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Content Placeholder 2"/>
          <p:cNvSpPr>
            <a:spLocks noGrp="1"/>
          </p:cNvSpPr>
          <p:nvPr>
            <p:ph idx="1"/>
          </p:nvPr>
        </p:nvSpPr>
        <p:spPr>
          <a:xfrm>
            <a:off x="471948" y="996950"/>
            <a:ext cx="8229600" cy="5194300"/>
          </a:xfrm>
        </p:spPr>
        <p:txBody>
          <a:bodyPr/>
          <a:lstStyle/>
          <a:p>
            <a:pPr fontAlgn="auto">
              <a:spcBef>
                <a:spcPts val="600"/>
              </a:spcBef>
              <a:spcAft>
                <a:spcPts val="600"/>
              </a:spcAft>
              <a:buFont typeface="Arial" panose="020B0604020202020204" pitchFamily="34" charset="0"/>
              <a:buChar char="•"/>
              <a:defRPr/>
            </a:pPr>
            <a:r>
              <a:rPr lang="zh-CN" altLang="en-US" dirty="0"/>
              <a:t>真相关指令</a:t>
            </a:r>
            <a:r>
              <a:rPr lang="en-US" altLang="zh-CN" dirty="0"/>
              <a:t> I</a:t>
            </a:r>
            <a:r>
              <a:rPr lang="en-US" altLang="zh-CN" baseline="-25000" dirty="0"/>
              <a:t>A</a:t>
            </a:r>
            <a:r>
              <a:rPr lang="en-US" altLang="zh-CN" dirty="0"/>
              <a:t> </a:t>
            </a:r>
            <a:r>
              <a:rPr lang="zh-CN" altLang="en-US" dirty="0"/>
              <a:t>和</a:t>
            </a:r>
            <a:r>
              <a:rPr lang="en-US" altLang="zh-CN" dirty="0"/>
              <a:t> I</a:t>
            </a:r>
            <a:r>
              <a:rPr lang="en-US" altLang="zh-CN" baseline="-25000" dirty="0"/>
              <a:t>B</a:t>
            </a:r>
            <a:r>
              <a:rPr lang="en-US" altLang="zh-CN" dirty="0"/>
              <a:t> (I</a:t>
            </a:r>
            <a:r>
              <a:rPr lang="en-US" altLang="zh-CN" baseline="-25000" dirty="0"/>
              <a:t>A</a:t>
            </a:r>
            <a:r>
              <a:rPr lang="en-US" altLang="zh-CN" dirty="0"/>
              <a:t> </a:t>
            </a:r>
            <a:r>
              <a:rPr lang="zh-CN" altLang="en-US" dirty="0"/>
              <a:t>在</a:t>
            </a:r>
            <a:r>
              <a:rPr lang="en-US" altLang="zh-CN" dirty="0"/>
              <a:t>I</a:t>
            </a:r>
            <a:r>
              <a:rPr lang="en-US" altLang="zh-CN" baseline="-25000" dirty="0"/>
              <a:t>B</a:t>
            </a:r>
            <a:r>
              <a:rPr lang="zh-CN" altLang="en-US" dirty="0"/>
              <a:t>之前</a:t>
            </a:r>
            <a:r>
              <a:rPr lang="en-US" altLang="zh-CN" dirty="0"/>
              <a:t>) </a:t>
            </a:r>
            <a:r>
              <a:rPr lang="zh-CN" altLang="en-US" dirty="0"/>
              <a:t>导致流水线冒险，当且仅当：</a:t>
            </a:r>
            <a:endParaRPr lang="en-US" altLang="zh-CN" dirty="0"/>
          </a:p>
          <a:p>
            <a:pPr lvl="1" fontAlgn="auto">
              <a:spcBef>
                <a:spcPts val="600"/>
              </a:spcBef>
              <a:spcAft>
                <a:spcPts val="600"/>
              </a:spcAft>
              <a:buFont typeface="Arial" panose="020B0604020202020204" pitchFamily="34" charset="0"/>
              <a:buChar char="–"/>
              <a:defRPr/>
            </a:pPr>
            <a:r>
              <a:rPr lang="en-US" altLang="zh-CN" dirty="0"/>
              <a:t>I</a:t>
            </a:r>
            <a:r>
              <a:rPr lang="en-US" altLang="zh-CN" baseline="-25000" dirty="0"/>
              <a:t>B</a:t>
            </a:r>
            <a:r>
              <a:rPr lang="en-US" altLang="zh-CN" dirty="0"/>
              <a:t> </a:t>
            </a:r>
            <a:r>
              <a:rPr lang="en-US" altLang="zh-CN" dirty="0">
                <a:solidFill>
                  <a:srgbClr val="FF0000"/>
                </a:solidFill>
              </a:rPr>
              <a:t>(R/I, LW, SW, Br or JR) </a:t>
            </a:r>
            <a:r>
              <a:rPr lang="zh-CN" altLang="en-US" dirty="0"/>
              <a:t>读了一个被</a:t>
            </a:r>
            <a:r>
              <a:rPr lang="en-US" altLang="zh-CN" dirty="0"/>
              <a:t>I</a:t>
            </a:r>
            <a:r>
              <a:rPr lang="en-US" altLang="zh-CN" baseline="-25000" dirty="0"/>
              <a:t>A</a:t>
            </a:r>
            <a:r>
              <a:rPr lang="en-US" altLang="zh-CN" dirty="0"/>
              <a:t> </a:t>
            </a:r>
            <a:r>
              <a:rPr lang="en-US" altLang="zh-CN" dirty="0">
                <a:solidFill>
                  <a:srgbClr val="FF0000"/>
                </a:solidFill>
              </a:rPr>
              <a:t>(R/I or LW)</a:t>
            </a:r>
            <a:r>
              <a:rPr lang="zh-CN" altLang="en-US" dirty="0"/>
              <a:t>写的寄存器</a:t>
            </a:r>
            <a:endParaRPr lang="en-US" altLang="zh-CN" dirty="0"/>
          </a:p>
          <a:p>
            <a:pPr lvl="1" fontAlgn="auto">
              <a:spcBef>
                <a:spcPts val="600"/>
              </a:spcBef>
              <a:spcAft>
                <a:spcPts val="600"/>
              </a:spcAft>
              <a:buFont typeface="Arial" panose="020B0604020202020204" pitchFamily="34" charset="0"/>
              <a:buChar char="–"/>
              <a:defRPr/>
            </a:pPr>
            <a:r>
              <a:rPr lang="en-US" altLang="zh-CN" dirty="0" err="1"/>
              <a:t>dist</a:t>
            </a:r>
            <a:r>
              <a:rPr lang="en-US" altLang="zh-CN" dirty="0"/>
              <a:t>(I</a:t>
            </a:r>
            <a:r>
              <a:rPr lang="en-US" altLang="zh-CN" baseline="-25000" dirty="0"/>
              <a:t>A</a:t>
            </a:r>
            <a:r>
              <a:rPr lang="en-US" altLang="zh-CN" dirty="0"/>
              <a:t>, I</a:t>
            </a:r>
            <a:r>
              <a:rPr lang="en-US" altLang="zh-CN" baseline="-25000" dirty="0"/>
              <a:t>B</a:t>
            </a:r>
            <a:r>
              <a:rPr lang="en-US" altLang="zh-CN" dirty="0"/>
              <a:t>) </a:t>
            </a:r>
            <a:r>
              <a:rPr lang="en-US" altLang="zh-CN" dirty="0">
                <a:sym typeface="Symbol" panose="05050102010706020507" pitchFamily="18" charset="2"/>
              </a:rPr>
              <a:t></a:t>
            </a:r>
            <a:r>
              <a:rPr lang="en-US" altLang="zh-CN" dirty="0"/>
              <a:t> </a:t>
            </a:r>
            <a:r>
              <a:rPr lang="en-US" altLang="zh-CN" dirty="0" err="1"/>
              <a:t>dist</a:t>
            </a:r>
            <a:r>
              <a:rPr lang="en-US" altLang="zh-CN" dirty="0"/>
              <a:t>(ID, WB) = 3</a:t>
            </a:r>
          </a:p>
          <a:p>
            <a:endParaRPr lang="en-US" altLang="zh-CN" dirty="0"/>
          </a:p>
          <a:p>
            <a:r>
              <a:rPr lang="zh-CN" altLang="en-US" dirty="0"/>
              <a:t>当处于</a:t>
            </a:r>
            <a:r>
              <a:rPr lang="en-US" altLang="zh-CN" dirty="0"/>
              <a:t>ID</a:t>
            </a:r>
            <a:r>
              <a:rPr lang="zh-CN" altLang="en-US" dirty="0"/>
              <a:t>段的指令</a:t>
            </a:r>
            <a:r>
              <a:rPr lang="en-US" altLang="zh-CN" dirty="0"/>
              <a:t>I</a:t>
            </a:r>
            <a:r>
              <a:rPr lang="en-US" altLang="zh-CN" baseline="-25000" dirty="0"/>
              <a:t>B</a:t>
            </a:r>
            <a:r>
              <a:rPr lang="en-US" altLang="zh-CN" dirty="0"/>
              <a:t> </a:t>
            </a:r>
            <a:r>
              <a:rPr lang="zh-CN" altLang="en-US" dirty="0"/>
              <a:t>想读一个</a:t>
            </a:r>
            <a:r>
              <a:rPr lang="zh-CN" altLang="en-US" u="sng" dirty="0"/>
              <a:t>处于</a:t>
            </a:r>
            <a:r>
              <a:rPr lang="en-US" altLang="zh-CN" u="sng" dirty="0"/>
              <a:t>EX</a:t>
            </a:r>
            <a:r>
              <a:rPr lang="zh-CN" altLang="en-US" u="sng" dirty="0"/>
              <a:t>，</a:t>
            </a:r>
            <a:r>
              <a:rPr lang="en-US" altLang="zh-CN" u="sng" dirty="0"/>
              <a:t>MEM</a:t>
            </a:r>
            <a:r>
              <a:rPr lang="zh-CN" altLang="en-US" u="sng" dirty="0"/>
              <a:t>，或者</a:t>
            </a:r>
            <a:r>
              <a:rPr lang="en-US" altLang="zh-CN" u="sng" dirty="0"/>
              <a:t>WB</a:t>
            </a:r>
            <a:r>
              <a:rPr lang="zh-CN" altLang="en-US" u="sng" dirty="0"/>
              <a:t>段的指令</a:t>
            </a:r>
            <a:r>
              <a:rPr lang="en-US" altLang="zh-CN" u="sng" dirty="0"/>
              <a:t>I</a:t>
            </a:r>
            <a:r>
              <a:rPr lang="en-US" altLang="zh-CN" u="sng" baseline="-25000" dirty="0"/>
              <a:t>A</a:t>
            </a:r>
            <a:r>
              <a:rPr lang="en-US" altLang="zh-CN" u="sng" dirty="0"/>
              <a:t> </a:t>
            </a:r>
            <a:r>
              <a:rPr lang="zh-CN" altLang="en-US" u="sng" dirty="0"/>
              <a:t>想要写</a:t>
            </a:r>
            <a:r>
              <a:rPr lang="zh-CN" altLang="en-US" dirty="0"/>
              <a:t>的寄存器，那么必须暂停</a:t>
            </a:r>
            <a:r>
              <a:rPr lang="en-US" altLang="zh-CN" dirty="0"/>
              <a:t>ID</a:t>
            </a:r>
            <a:r>
              <a:rPr lang="zh-CN" altLang="en-US" dirty="0"/>
              <a:t>段的处理。</a:t>
            </a:r>
            <a:endParaRPr lang="en-US" altLang="zh-CN" dirty="0"/>
          </a:p>
          <a:p>
            <a:endParaRPr lang="en-US" altLang="zh-CN" dirty="0"/>
          </a:p>
        </p:txBody>
      </p:sp>
      <p:sp>
        <p:nvSpPr>
          <p:cNvPr id="3" name="标题 2"/>
          <p:cNvSpPr>
            <a:spLocks noGrp="1"/>
          </p:cNvSpPr>
          <p:nvPr>
            <p:ph type="title"/>
          </p:nvPr>
        </p:nvSpPr>
        <p:spPr/>
        <p:txBody>
          <a:bodyPr/>
          <a:lstStyle/>
          <a:p>
            <a:r>
              <a:rPr lang="zh-CN" altLang="en-US" dirty="0"/>
              <a:t>暂停条件</a:t>
            </a:r>
          </a:p>
        </p:txBody>
      </p:sp>
    </p:spTree>
  </p:cSld>
  <p:clrMapOvr>
    <a:masterClrMapping/>
  </p:clrMapOvr>
  <p:transition spd="slow"/>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OGE3NjVhZGZjZDQ0Y2MxZjc4MzNhOTZhM2MyNGIxMDEifQ=="/>
  <p:tag name="KSO_WPP_MARK_KEY" val="dd6fe5c8-1ffb-4cbd-b4ee-64ce5a75ad1e"/>
</p:tagLst>
</file>

<file path=ppt/theme/theme1.xml><?xml version="1.0" encoding="utf-8"?>
<a:theme xmlns:a="http://schemas.openxmlformats.org/drawingml/2006/main" name="Default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lumMod val="20000"/>
            <a:lumOff val="80000"/>
          </a:schemeClr>
        </a:solidFill>
        <a:ln>
          <a:headEnd type="none" w="med" len="med"/>
          <a:tailEnd type="none" w="med" len="med"/>
        </a:ln>
      </a:spPr>
      <a:bodyPr vert="horz" wrap="square" lIns="91440" tIns="45720" rIns="91440" bIns="45720" numCol="1" rtlCol="0"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sz="2400" b="0" i="0" u="none" strike="noStrike" cap="none" normalizeH="0" baseline="0" dirty="0" smtClean="0">
            <a:ln>
              <a:noFill/>
            </a:ln>
            <a:solidFill>
              <a:schemeClr val="tx1"/>
            </a:solidFill>
            <a:effectLst/>
          </a:defRPr>
        </a:defPPr>
      </a:lstStyle>
      <a:style>
        <a:lnRef idx="2">
          <a:schemeClr val="accent6"/>
        </a:lnRef>
        <a:fillRef idx="1">
          <a:schemeClr val="lt1"/>
        </a:fillRef>
        <a:effectRef idx="0">
          <a:schemeClr val="accent6"/>
        </a:effectRef>
        <a:fontRef idx="minor">
          <a:schemeClr val="dk1"/>
        </a:fontRef>
      </a:style>
    </a:spDef>
    <a:lnDef>
      <a:spPr bwMode="auto">
        <a:solidFill>
          <a:schemeClr val="accent1"/>
        </a:solidFill>
        <a:ln w="25400" cap="flat" cmpd="sng" algn="ctr">
          <a:solidFill>
            <a:schemeClr val="tx2"/>
          </a:solidFill>
          <a:prstDash val="solid"/>
          <a:round/>
          <a:headEnd type="none" w="med" len="med"/>
          <a:tailEnd type="arrow"/>
        </a:ln>
      </a:spPr>
      <a:body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2064</Words>
  <Application>Microsoft Office PowerPoint</Application>
  <PresentationFormat>全屏显示(4:3)</PresentationFormat>
  <Paragraphs>676</Paragraphs>
  <Slides>27</Slides>
  <Notes>7</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27</vt:i4>
      </vt:variant>
    </vt:vector>
  </HeadingPairs>
  <TitlesOfParts>
    <vt:vector size="40" baseType="lpstr">
      <vt:lpstr>Tw Cen MT</vt:lpstr>
      <vt:lpstr>华文行楷</vt:lpstr>
      <vt:lpstr>Garamond</vt:lpstr>
      <vt:lpstr>Symbol</vt:lpstr>
      <vt:lpstr>MS PGothic</vt:lpstr>
      <vt:lpstr>宋体</vt:lpstr>
      <vt:lpstr>微软雅黑</vt:lpstr>
      <vt:lpstr>Calibri</vt:lpstr>
      <vt:lpstr>Wingdings</vt:lpstr>
      <vt:lpstr>Arial</vt:lpstr>
      <vt:lpstr>Tahoma</vt:lpstr>
      <vt:lpstr>Times New Roman</vt:lpstr>
      <vt:lpstr>Default Design</vt:lpstr>
      <vt:lpstr>计算机体系结构</vt:lpstr>
      <vt:lpstr>回顾：数据相关的类型</vt:lpstr>
      <vt:lpstr>真相关的处理</vt:lpstr>
      <vt:lpstr>基于寄存器读写的流水线冒险分析</vt:lpstr>
      <vt:lpstr>安全/不安全的流水线推进</vt:lpstr>
      <vt:lpstr>MIPS 5级流水线真相关的冒险分析</vt:lpstr>
      <vt:lpstr>通过流水线暂停解决冒险</vt:lpstr>
      <vt:lpstr>如何实现流水线暂停</vt:lpstr>
      <vt:lpstr>暂停条件</vt:lpstr>
      <vt:lpstr>暂停条件的检测逻辑</vt:lpstr>
      <vt:lpstr>流水线暂停的影响</vt:lpstr>
      <vt:lpstr>示例代码 (P&amp;H)</vt:lpstr>
      <vt:lpstr>数据前推（Data Forwarding）</vt:lpstr>
      <vt:lpstr>数据前推的数据流视角解析</vt:lpstr>
      <vt:lpstr>用数据前推解决真相关造成的冒险</vt:lpstr>
      <vt:lpstr>数据前推的路径</vt:lpstr>
      <vt:lpstr>数据前推的逻辑</vt:lpstr>
      <vt:lpstr>数据前推后的冲突分析</vt:lpstr>
      <vt:lpstr>示例代码，无数据前推 (P&amp;H)</vt:lpstr>
      <vt:lpstr>示例代码，有数据前推 (P&amp;H)</vt:lpstr>
      <vt:lpstr>回顾: 控制相关</vt:lpstr>
      <vt:lpstr>不同类型分支的属性</vt:lpstr>
      <vt:lpstr>如何处理可能的暂停？</vt:lpstr>
      <vt:lpstr>暂停流水线是好方案吗?</vt:lpstr>
      <vt:lpstr>一个更好的方案…</vt:lpstr>
      <vt:lpstr>分支预测 – Branch Prediction</vt:lpstr>
      <vt:lpstr>下一个主题是指令级并行性 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3</cp:revision>
  <dcterms:created xsi:type="dcterms:W3CDTF">2013-10-18T04:54:00Z</dcterms:created>
  <dcterms:modified xsi:type="dcterms:W3CDTF">2023-09-28T06:39:00Z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3AB3F859501A4FFA831B5F550C0FB638</vt:lpwstr>
  </property>
  <property fmtid="{D5CDD505-2E9C-101B-9397-08002B2CF9AE}" pid="3" name="KSOProductBuildVer">
    <vt:lpwstr>2052-11.1.0.12358</vt:lpwstr>
  </property>
</Properties>
</file>