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31"/>
  </p:notesMasterIdLst>
  <p:sldIdLst>
    <p:sldId id="256" r:id="rId2"/>
    <p:sldId id="6856" r:id="rId3"/>
    <p:sldId id="6830" r:id="rId4"/>
    <p:sldId id="6831" r:id="rId5"/>
    <p:sldId id="6832" r:id="rId6"/>
    <p:sldId id="6833" r:id="rId7"/>
    <p:sldId id="6834" r:id="rId8"/>
    <p:sldId id="6835" r:id="rId9"/>
    <p:sldId id="6836" r:id="rId10"/>
    <p:sldId id="6837" r:id="rId11"/>
    <p:sldId id="6838" r:id="rId12"/>
    <p:sldId id="6857" r:id="rId13"/>
    <p:sldId id="6840" r:id="rId14"/>
    <p:sldId id="6841" r:id="rId15"/>
    <p:sldId id="6842" r:id="rId16"/>
    <p:sldId id="6843" r:id="rId17"/>
    <p:sldId id="6844" r:id="rId18"/>
    <p:sldId id="6845" r:id="rId19"/>
    <p:sldId id="6846" r:id="rId20"/>
    <p:sldId id="6847" r:id="rId21"/>
    <p:sldId id="6848" r:id="rId22"/>
    <p:sldId id="6849" r:id="rId23"/>
    <p:sldId id="6850" r:id="rId24"/>
    <p:sldId id="6851" r:id="rId25"/>
    <p:sldId id="6852" r:id="rId26"/>
    <p:sldId id="6853" r:id="rId27"/>
    <p:sldId id="6854" r:id="rId28"/>
    <p:sldId id="6855" r:id="rId29"/>
    <p:sldId id="6828" r:id="rId30"/>
  </p:sldIdLst>
  <p:sldSz cx="9144000" cy="6858000" type="screen4x3"/>
  <p:notesSz cx="6858000" cy="9144000"/>
  <p:embeddedFontLst>
    <p:embeddedFont>
      <p:font typeface="华文行楷" panose="02010800040101010101" pitchFamily="2" charset="-122"/>
      <p:regular r:id="rId32"/>
    </p:embeddedFont>
    <p:embeddedFont>
      <p:font typeface="楷体" panose="02010609060101010101" pitchFamily="49" charset="-122"/>
      <p:regular r:id="rId33"/>
    </p:embeddedFont>
    <p:embeddedFont>
      <p:font typeface="微软雅黑" panose="020B0503020204020204" pitchFamily="34" charset="-122"/>
      <p:regular r:id="rId34"/>
      <p:bold r:id="rId35"/>
    </p:embeddedFont>
    <p:embeddedFont>
      <p:font typeface="Tw Cen MT Condensed Extra Bold" panose="020B0803020202020204" pitchFamily="34" charset="0"/>
      <p:regular r:id="rId36"/>
    </p:embeddedFont>
    <p:embeddedFont>
      <p:font typeface="Verdana" panose="020B0604030504040204" pitchFamily="34" charset="0"/>
      <p:regular r:id="rId37"/>
      <p:bold r:id="rId38"/>
      <p:italic r:id="rId39"/>
      <p:boldItalic r:id="rId40"/>
    </p:embeddedFont>
    <p:embeddedFont>
      <p:font typeface="黑体" panose="02010609060101010101" pitchFamily="49" charset="-122"/>
      <p:regular r:id="rId41"/>
    </p:embeddedFont>
    <p:embeddedFont>
      <p:font typeface="Wingdings 2" panose="05020102010507070707" pitchFamily="18" charset="2"/>
      <p:regular r:id="rId42"/>
    </p:embeddedFont>
    <p:embeddedFont>
      <p:font typeface="Agency FB" panose="020B0503020202020204" pitchFamily="34" charset="0"/>
      <p:regular r:id="rId43"/>
      <p:bold r:id="rId44"/>
    </p:embeddedFont>
    <p:embeddedFont>
      <p:font typeface="Calibri" panose="020F0502020204030204" pitchFamily="34" charset="0"/>
      <p:regular r:id="rId45"/>
      <p:bold r:id="rId46"/>
      <p:italic r:id="rId47"/>
      <p:boldItalic r:id="rId48"/>
    </p:embeddedFont>
    <p:embeddedFont>
      <p:font typeface="楷体_GB2312" panose="02010609030101010101" pitchFamily="49" charset="-122"/>
      <p:regular r:id="rId49"/>
    </p:embeddedFont>
    <p:embeddedFont>
      <p:font typeface="Tw Cen MT" panose="020B0602020104020603" pitchFamily="34" charset="0"/>
      <p:regular r:id="rId50"/>
      <p:bold r:id="rId51"/>
      <p:italic r:id="rId52"/>
      <p:boldItalic r:id="rId53"/>
    </p:embeddedFont>
    <p:embeddedFont>
      <p:font typeface="Tahoma" panose="020B0604030504040204" pitchFamily="34" charset="0"/>
      <p:regular r:id="rId54"/>
      <p:bold r:id="rId55"/>
    </p:embeddedFont>
  </p:embeddedFontLst>
  <p:custDataLst>
    <p:tags r:id="rId56"/>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3" d="100"/>
          <a:sy n="103" d="100"/>
        </p:scale>
        <p:origin x="1968" y="10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font" Target="fonts/font19.fntdata"/><Relationship Id="rId55"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openxmlformats.org/officeDocument/2006/relationships/font" Target="fonts/font22.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font" Target="fonts/font18.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font" Target="fonts/font21.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228656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因为一条指令可能依赖于之前多条指令，具体由控制指令决定。</a:t>
            </a:r>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267294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浮点</a:t>
            </a:r>
            <a:r>
              <a:rPr lang="en-US" altLang="zh-CN" dirty="0" smtClean="0"/>
              <a:t>load</a:t>
            </a:r>
            <a:r>
              <a:rPr lang="zh-CN" altLang="en-US" dirty="0" smtClean="0"/>
              <a:t>与浮点</a:t>
            </a:r>
            <a:r>
              <a:rPr lang="en-US" altLang="zh-CN" dirty="0" smtClean="0"/>
              <a:t>store</a:t>
            </a:r>
            <a:r>
              <a:rPr lang="zh-CN" altLang="en-US" dirty="0" smtClean="0"/>
              <a:t>，内容</a:t>
            </a:r>
            <a:r>
              <a:rPr lang="en-US" altLang="zh-CN" dirty="0" smtClean="0"/>
              <a:t>forwarding</a:t>
            </a:r>
            <a:r>
              <a:rPr lang="zh-CN" altLang="en-US" dirty="0" smtClean="0"/>
              <a:t>即可。</a:t>
            </a:r>
            <a:endParaRPr lang="zh-CN" altLang="en-US" dirty="0"/>
          </a:p>
        </p:txBody>
      </p:sp>
      <p:sp>
        <p:nvSpPr>
          <p:cNvPr id="4" name="灯片编号占位符 3"/>
          <p:cNvSpPr>
            <a:spLocks noGrp="1"/>
          </p:cNvSpPr>
          <p:nvPr>
            <p:ph type="sldNum" sz="quarter" idx="10"/>
          </p:nvPr>
        </p:nvSpPr>
        <p:spPr/>
        <p:txBody>
          <a:bodyPr/>
          <a:lstStyle/>
          <a:p>
            <a:fld id="{3FFABDBD-A15D-4120-AC7D-6B6EC1163407}" type="slidenum">
              <a:rPr lang="en-US" altLang="en-US" smtClean="0"/>
              <a:t>14</a:t>
            </a:fld>
            <a:endParaRPr lang="en-US" altLang="en-US"/>
          </a:p>
        </p:txBody>
      </p:sp>
    </p:spTree>
    <p:extLst>
      <p:ext uri="{BB962C8B-B14F-4D97-AF65-F5344CB8AC3E}">
        <p14:creationId xmlns:p14="http://schemas.microsoft.com/office/powerpoint/2010/main" val="54442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418981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620068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64478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smtClean="0"/>
              <a:t>7</a:t>
            </a:r>
            <a:r>
              <a:rPr lang="en-US" altLang="zh-CN" sz="3600" dirty="0"/>
              <a:t>. </a:t>
            </a:r>
            <a:r>
              <a:rPr lang="zh-CN" altLang="en-US" sz="3600" dirty="0"/>
              <a:t>指令级并行性 </a:t>
            </a:r>
            <a:r>
              <a:rPr lang="en-US" altLang="zh-CN" sz="3600" dirty="0"/>
              <a:t>I</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smtClean="0">
                <a:solidFill>
                  <a:srgbClr val="FF0000"/>
                </a:solidFill>
                <a:latin typeface="Tw Cen MT" panose="020B0602020104020603" pitchFamily="34" charset="0"/>
              </a:rPr>
              <a:t>The contents of the slides </a:t>
            </a:r>
            <a:r>
              <a:rPr lang="en-US" altLang="zh-CN" sz="1400" dirty="0">
                <a:solidFill>
                  <a:srgbClr val="FF0000"/>
                </a:solidFill>
                <a:latin typeface="Tw Cen MT" panose="020B0602020104020603" pitchFamily="34" charset="0"/>
              </a:rPr>
              <a:t>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descr="Rectangle: Click to edit Master text styles&#10;Second level&#10;Third level&#10;Fourth level&#10;Fifth level"/>
          <p:cNvSpPr>
            <a:spLocks noGrp="1" noChangeArrowheads="1"/>
          </p:cNvSpPr>
          <p:nvPr>
            <p:ph type="body" idx="4294967295"/>
          </p:nvPr>
        </p:nvSpPr>
        <p:spPr bwMode="auto">
          <a:xfrm>
            <a:off x="467544" y="1131217"/>
            <a:ext cx="8233396" cy="5446564"/>
          </a:xfrm>
          <a:prstGeom prst="rect">
            <a:avLst/>
          </a:prstGeom>
          <a:noFill/>
          <a:ln/>
        </p:spPr>
        <p:txBody>
          <a:bodyPr>
            <a:normAutofit fontScale="92500" lnSpcReduction="20000"/>
          </a:bodyPr>
          <a:lstStyle/>
          <a:p>
            <a:pPr marL="342900" lvl="1" indent="-342900">
              <a:lnSpc>
                <a:spcPct val="120000"/>
              </a:lnSpc>
              <a:spcBef>
                <a:spcPts val="0"/>
              </a:spcBef>
              <a:spcAft>
                <a:spcPts val="0"/>
              </a:spcAft>
              <a:buClr>
                <a:schemeClr val="tx1"/>
              </a:buClr>
              <a:buFont typeface="Arial" pitchFamily="34" charset="0"/>
              <a:buChar char="•"/>
              <a:tabLst>
                <a:tab pos="895350" algn="l"/>
              </a:tabLst>
            </a:pPr>
            <a:r>
              <a:rPr lang="zh-CN" altLang="en-US" sz="3000" dirty="0" smtClean="0">
                <a:latin typeface="微软雅黑" panose="020B0503020204020204" pitchFamily="34" charset="-122"/>
                <a:ea typeface="微软雅黑" panose="020B0503020204020204" pitchFamily="34" charset="-122"/>
              </a:rPr>
              <a:t>特殊场景：有时</a:t>
            </a:r>
            <a:r>
              <a:rPr lang="zh-CN" altLang="en-US" sz="3000" dirty="0">
                <a:latin typeface="微软雅黑" panose="020B0503020204020204" pitchFamily="34" charset="-122"/>
                <a:ea typeface="微软雅黑" panose="020B0503020204020204" pitchFamily="34" charset="-122"/>
              </a:rPr>
              <a:t>不遵守控制相关既不影响异常行为，也不改变数据流。</a:t>
            </a: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这时候可以大胆地进行指令调度，把失败分支中的指令调度到分支指令之前。 </a:t>
            </a:r>
            <a:endParaRPr lang="en-US" altLang="zh-CN" sz="2600"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sym typeface="宋体" pitchFamily="2" charset="-122"/>
              </a:rPr>
              <a:t>示例：</a:t>
            </a:r>
            <a:endParaRPr lang="en-US" altLang="zh-CN" sz="2600" dirty="0">
              <a:latin typeface="微软雅黑" panose="020B0503020204020204" pitchFamily="34" charset="-122"/>
              <a:ea typeface="微软雅黑" panose="020B0503020204020204" pitchFamily="34" charset="-122"/>
              <a:sym typeface="宋体" pitchFamily="2" charset="-122"/>
            </a:endParaRPr>
          </a:p>
          <a:p>
            <a:pPr marL="450850" lvl="1" indent="0">
              <a:lnSpc>
                <a:spcPct val="120000"/>
              </a:lnSpc>
              <a:spcBef>
                <a:spcPts val="0"/>
              </a:spcBef>
              <a:spcAft>
                <a:spcPts val="0"/>
              </a:spcAft>
              <a:buClr>
                <a:schemeClr val="tx1"/>
              </a:buClr>
              <a:buNone/>
              <a:tabLst>
                <a:tab pos="895350" algn="l"/>
              </a:tabLst>
            </a:pPr>
            <a:endParaRPr lang="zh-CN" altLang="en-US" sz="26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zh-CN" altLang="en-US" sz="2200" dirty="0">
                <a:latin typeface="微软雅黑" panose="020B0503020204020204" pitchFamily="34" charset="-122"/>
                <a:ea typeface="微软雅黑" panose="020B0503020204020204" pitchFamily="34" charset="-122"/>
                <a:sym typeface="宋体" pitchFamily="2" charset="-122"/>
              </a:rPr>
              <a:t>                     DADDU     	R1，R2，R3</a:t>
            </a:r>
            <a:endParaRPr lang="en-US" altLang="zh-CN"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BEQZ	R12</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err="1">
                <a:latin typeface="微软雅黑" panose="020B0503020204020204" pitchFamily="34" charset="-122"/>
                <a:ea typeface="微软雅黑" panose="020B0503020204020204" pitchFamily="34" charset="-122"/>
                <a:sym typeface="宋体" pitchFamily="2" charset="-122"/>
              </a:rPr>
              <a:t>Skipnext</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DSUBU	R4</a:t>
            </a:r>
            <a:r>
              <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rPr>
              <a:t>，</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R5</a:t>
            </a:r>
            <a:r>
              <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rPr>
              <a:t>，</a:t>
            </a:r>
            <a:r>
              <a:rPr lang="en-US" altLang="zh-CN" sz="2200" dirty="0">
                <a:solidFill>
                  <a:srgbClr val="9933FF"/>
                </a:solidFill>
                <a:latin typeface="微软雅黑" panose="020B0503020204020204" pitchFamily="34" charset="-122"/>
                <a:ea typeface="微软雅黑" panose="020B0503020204020204" pitchFamily="34" charset="-122"/>
                <a:sym typeface="宋体" pitchFamily="2" charset="-122"/>
              </a:rPr>
              <a:t>R6</a:t>
            </a:r>
            <a:endParaRPr lang="zh-CN" altLang="en-US" sz="2200" dirty="0">
              <a:solidFill>
                <a:srgbClr val="9933FF"/>
              </a:solidFill>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dirty="0">
                <a:latin typeface="微软雅黑" panose="020B0503020204020204" pitchFamily="34" charset="-122"/>
                <a:ea typeface="微软雅黑" panose="020B0503020204020204" pitchFamily="34" charset="-122"/>
                <a:sym typeface="宋体" pitchFamily="2" charset="-122"/>
              </a:rPr>
              <a:t>                     DADDU	R5</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R4</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R9</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r>
              <a:rPr lang="en-US" altLang="zh-CN" sz="2200" b="1" dirty="0">
                <a:latin typeface="微软雅黑" panose="020B0503020204020204" pitchFamily="34" charset="-122"/>
                <a:ea typeface="微软雅黑" panose="020B0503020204020204" pitchFamily="34" charset="-122"/>
                <a:sym typeface="宋体" pitchFamily="2" charset="-122"/>
              </a:rPr>
              <a:t>      skip</a:t>
            </a:r>
            <a:r>
              <a:rPr lang="zh-CN" altLang="en-US" sz="2200" b="1" dirty="0">
                <a:latin typeface="微软雅黑" panose="020B0503020204020204" pitchFamily="34" charset="-122"/>
                <a:ea typeface="微软雅黑" panose="020B0503020204020204" pitchFamily="34" charset="-122"/>
                <a:sym typeface="宋体" pitchFamily="2" charset="-122"/>
              </a:rPr>
              <a:t>：    </a:t>
            </a:r>
            <a:r>
              <a:rPr lang="en-US" altLang="zh-CN" sz="2200" dirty="0">
                <a:latin typeface="微软雅黑" panose="020B0503020204020204" pitchFamily="34" charset="-122"/>
                <a:ea typeface="微软雅黑" panose="020B0503020204020204" pitchFamily="34" charset="-122"/>
                <a:sym typeface="宋体" pitchFamily="2" charset="-122"/>
              </a:rPr>
              <a:t>OR	R7</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R8</a:t>
            </a:r>
            <a:r>
              <a:rPr lang="zh-CN" altLang="en-US" sz="2200" dirty="0">
                <a:latin typeface="微软雅黑" panose="020B0503020204020204" pitchFamily="34" charset="-122"/>
                <a:ea typeface="微软雅黑" panose="020B0503020204020204" pitchFamily="34" charset="-122"/>
                <a:sym typeface="宋体" pitchFamily="2" charset="-122"/>
              </a:rPr>
              <a:t>，</a:t>
            </a:r>
            <a:r>
              <a:rPr lang="en-US" altLang="zh-CN" sz="2200" dirty="0">
                <a:latin typeface="微软雅黑" panose="020B0503020204020204" pitchFamily="34" charset="-122"/>
                <a:ea typeface="微软雅黑" panose="020B0503020204020204" pitchFamily="34" charset="-122"/>
                <a:sym typeface="宋体" pitchFamily="2" charset="-122"/>
              </a:rPr>
              <a:t>R9</a:t>
            </a:r>
            <a:endParaRPr lang="zh-CN" altLang="en-US" sz="2200" dirty="0">
              <a:latin typeface="微软雅黑" panose="020B0503020204020204" pitchFamily="34" charset="-122"/>
              <a:ea typeface="微软雅黑" panose="020B0503020204020204" pitchFamily="34" charset="-122"/>
              <a:sym typeface="宋体" pitchFamily="2" charset="-122"/>
            </a:endParaRPr>
          </a:p>
          <a:p>
            <a:pPr marL="0" lvl="2" indent="-552450" eaLnBrk="1" hangingPunct="1">
              <a:lnSpc>
                <a:spcPct val="120000"/>
              </a:lnSpc>
              <a:spcBef>
                <a:spcPts val="0"/>
              </a:spcBef>
              <a:spcAft>
                <a:spcPts val="0"/>
              </a:spcAft>
              <a:buFont typeface="Wingdings" pitchFamily="2" charset="2"/>
              <a:buNone/>
              <a:tabLst>
                <a:tab pos="3997325" algn="l"/>
              </a:tabLst>
            </a:pPr>
            <a:endParaRPr lang="zh-CN" altLang="en-US" dirty="0">
              <a:latin typeface="微软雅黑" panose="020B0503020204020204" pitchFamily="34" charset="-122"/>
              <a:ea typeface="微软雅黑" panose="020B0503020204020204" pitchFamily="34" charset="-122"/>
              <a:sym typeface="宋体" pitchFamily="2"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sym typeface="宋体" pitchFamily="2" charset="-122"/>
              </a:rPr>
              <a:t>假设 </a:t>
            </a:r>
            <a:r>
              <a:rPr lang="en-US" altLang="zh-CN" sz="2600" b="1" dirty="0">
                <a:latin typeface="微软雅黑" panose="020B0503020204020204" pitchFamily="34" charset="-122"/>
                <a:ea typeface="微软雅黑" panose="020B0503020204020204" pitchFamily="34" charset="-122"/>
                <a:sym typeface="宋体" pitchFamily="2" charset="-122"/>
              </a:rPr>
              <a:t>skip</a:t>
            </a:r>
            <a:r>
              <a:rPr lang="zh-CN" altLang="en-US" sz="2600" b="1" dirty="0" smtClean="0">
                <a:latin typeface="微软雅黑" panose="020B0503020204020204" pitchFamily="34" charset="-122"/>
                <a:ea typeface="微软雅黑" panose="020B0503020204020204" pitchFamily="34" charset="-122"/>
                <a:sym typeface="宋体" pitchFamily="2" charset="-122"/>
              </a:rPr>
              <a:t>后 </a:t>
            </a:r>
            <a:r>
              <a:rPr lang="en-US" altLang="zh-CN" sz="2600" b="1" dirty="0" smtClean="0">
                <a:latin typeface="微软雅黑" panose="020B0503020204020204" pitchFamily="34" charset="-122"/>
                <a:ea typeface="微软雅黑" panose="020B0503020204020204" pitchFamily="34" charset="-122"/>
                <a:sym typeface="宋体" pitchFamily="2" charset="-122"/>
              </a:rPr>
              <a:t>R4</a:t>
            </a:r>
            <a:r>
              <a:rPr lang="zh-CN" altLang="en-US" sz="2600" b="1" dirty="0">
                <a:latin typeface="微软雅黑" panose="020B0503020204020204" pitchFamily="34" charset="-122"/>
                <a:ea typeface="微软雅黑" panose="020B0503020204020204" pitchFamily="34" charset="-122"/>
                <a:sym typeface="宋体" pitchFamily="2" charset="-122"/>
              </a:rPr>
              <a:t>不再使用</a:t>
            </a:r>
            <a:r>
              <a:rPr lang="zh-CN" altLang="en-US" sz="2600" dirty="0">
                <a:latin typeface="微软雅黑" panose="020B0503020204020204" pitchFamily="34" charset="-122"/>
                <a:ea typeface="微软雅黑" panose="020B0503020204020204" pitchFamily="34" charset="-122"/>
                <a:sym typeface="宋体" pitchFamily="2" charset="-122"/>
              </a:rPr>
              <a:t>，且</a:t>
            </a:r>
            <a:r>
              <a:rPr lang="en-US" altLang="zh-CN" sz="2600" b="1" dirty="0">
                <a:latin typeface="微软雅黑" panose="020B0503020204020204" pitchFamily="34" charset="-122"/>
                <a:ea typeface="微软雅黑" panose="020B0503020204020204" pitchFamily="34" charset="-122"/>
                <a:sym typeface="宋体" pitchFamily="2" charset="-122"/>
              </a:rPr>
              <a:t>DSUBU</a:t>
            </a:r>
            <a:r>
              <a:rPr lang="zh-CN" altLang="en-US" sz="2600" b="1" dirty="0">
                <a:latin typeface="微软雅黑" panose="020B0503020204020204" pitchFamily="34" charset="-122"/>
                <a:ea typeface="微软雅黑" panose="020B0503020204020204" pitchFamily="34" charset="-122"/>
                <a:sym typeface="宋体" pitchFamily="2" charset="-122"/>
              </a:rPr>
              <a:t>不产生异常</a:t>
            </a:r>
            <a:r>
              <a:rPr lang="zh-CN" altLang="en-US" sz="2600" dirty="0">
                <a:latin typeface="微软雅黑" panose="020B0503020204020204" pitchFamily="34" charset="-122"/>
                <a:ea typeface="微软雅黑" panose="020B0503020204020204" pitchFamily="34" charset="-122"/>
                <a:sym typeface="宋体" pitchFamily="2" charset="-122"/>
              </a:rPr>
              <a:t>，则可以将</a:t>
            </a:r>
            <a:r>
              <a:rPr lang="en-US" altLang="zh-CN" sz="2600" dirty="0">
                <a:latin typeface="微软雅黑" panose="020B0503020204020204" pitchFamily="34" charset="-122"/>
                <a:ea typeface="微软雅黑" panose="020B0503020204020204" pitchFamily="34" charset="-122"/>
                <a:sym typeface="宋体" pitchFamily="2" charset="-122"/>
              </a:rPr>
              <a:t>DSUBU</a:t>
            </a:r>
            <a:r>
              <a:rPr lang="zh-CN" altLang="en-US" sz="2600" dirty="0">
                <a:latin typeface="微软雅黑" panose="020B0503020204020204" pitchFamily="34" charset="-122"/>
                <a:ea typeface="微软雅黑" panose="020B0503020204020204" pitchFamily="34" charset="-122"/>
                <a:sym typeface="宋体" pitchFamily="2" charset="-122"/>
              </a:rPr>
              <a:t>调度到分支之前。</a:t>
            </a:r>
            <a:endParaRPr lang="zh-CN" altLang="en-US" sz="2600"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0"/>
              </a:spcAft>
              <a:buClr>
                <a:schemeClr val="tx1"/>
              </a:buClr>
              <a:buFont typeface="Tahoma" panose="020B0604030504040204" pitchFamily="34" charset="0"/>
              <a:buChar char="−"/>
              <a:tabLst>
                <a:tab pos="895350" algn="l"/>
              </a:tabLst>
            </a:pPr>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保持控制相关</a:t>
            </a:r>
          </a:p>
        </p:txBody>
      </p:sp>
    </p:spTree>
    <p:extLst>
      <p:ext uri="{BB962C8B-B14F-4D97-AF65-F5344CB8AC3E}">
        <p14:creationId xmlns:p14="http://schemas.microsoft.com/office/powerpoint/2010/main" val="2904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1">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Rectangle: Click to edit Master text styles&#10;Second level&#10;Third level&#10;Fourth level&#10;Fifth level">
            <a:extLst>
              <a:ext uri="{FF2B5EF4-FFF2-40B4-BE49-F238E27FC236}">
                <a16:creationId xmlns:a16="http://schemas.microsoft.com/office/drawing/2014/main" id="{1388390D-AB80-42CA-98F2-21E5E591E62B}"/>
              </a:ext>
            </a:extLst>
          </p:cNvPr>
          <p:cNvSpPr txBox="1">
            <a:spLocks noChangeArrowheads="1"/>
          </p:cNvSpPr>
          <p:nvPr/>
        </p:nvSpPr>
        <p:spPr bwMode="auto">
          <a:xfrm>
            <a:off x="467544" y="1150070"/>
            <a:ext cx="8233396" cy="5498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ts val="4000"/>
              </a:lnSpc>
              <a:spcBef>
                <a:spcPts val="600"/>
              </a:spcBef>
              <a:spcAft>
                <a:spcPts val="600"/>
              </a:spcAft>
              <a:buFont typeface="Arial" panose="020B0604020202020204" pitchFamily="34" charset="0"/>
              <a:buChar char="•"/>
            </a:pPr>
            <a:r>
              <a:rPr lang="en-US" altLang="zh-CN" sz="2800" b="0" dirty="0"/>
              <a:t>ILP</a:t>
            </a:r>
            <a:r>
              <a:rPr lang="zh-CN" altLang="en-US" sz="2800" b="0" dirty="0"/>
              <a:t>相关的基本概念</a:t>
            </a:r>
            <a:r>
              <a:rPr lang="zh-CN" altLang="en-US" sz="2800" b="0" dirty="0" smtClean="0"/>
              <a:t>，到这里就结束了。</a:t>
            </a:r>
            <a:endParaRPr lang="en-US" altLang="zh-CN" sz="2800" b="0" dirty="0"/>
          </a:p>
          <a:p>
            <a:pPr marL="908050" lvl="1" indent="-457200">
              <a:spcBef>
                <a:spcPts val="0"/>
              </a:spcBef>
              <a:spcAft>
                <a:spcPts val="0"/>
              </a:spcAft>
              <a:buClr>
                <a:schemeClr val="tx1"/>
              </a:buClr>
              <a:buFont typeface="Tahoma" panose="020B0604030504040204" pitchFamily="34" charset="0"/>
              <a:buChar char="−"/>
              <a:tabLst>
                <a:tab pos="895350" algn="l"/>
              </a:tabLst>
            </a:pPr>
            <a:r>
              <a:rPr lang="zh-CN" altLang="en-US" sz="2400" b="0" dirty="0" smtClean="0"/>
              <a:t>很抽象，难以理解；</a:t>
            </a:r>
            <a:endParaRPr lang="en-US" altLang="zh-CN" sz="2400" b="0" dirty="0" smtClean="0"/>
          </a:p>
          <a:p>
            <a:pPr marL="908050" lvl="1" indent="-457200">
              <a:spcBef>
                <a:spcPts val="0"/>
              </a:spcBef>
              <a:spcAft>
                <a:spcPts val="0"/>
              </a:spcAft>
              <a:buClr>
                <a:schemeClr val="tx1"/>
              </a:buClr>
              <a:buFont typeface="Tahoma" panose="020B0604030504040204" pitchFamily="34" charset="0"/>
              <a:buChar char="−"/>
              <a:tabLst>
                <a:tab pos="895350" algn="l"/>
              </a:tabLst>
            </a:pPr>
            <a:r>
              <a:rPr lang="zh-CN" altLang="en-US" sz="2400" b="0" dirty="0" smtClean="0"/>
              <a:t>你</a:t>
            </a:r>
            <a:r>
              <a:rPr lang="zh-CN" altLang="en-US" sz="2400" b="0" dirty="0"/>
              <a:t>是否掌握了这些概念？</a:t>
            </a:r>
            <a:endParaRPr lang="en-US" altLang="zh-CN" sz="2400" b="0" dirty="0"/>
          </a:p>
          <a:p>
            <a:pPr eaLnBrk="1" hangingPunct="1">
              <a:lnSpc>
                <a:spcPts val="4000"/>
              </a:lnSpc>
              <a:spcBef>
                <a:spcPts val="600"/>
              </a:spcBef>
              <a:spcAft>
                <a:spcPts val="600"/>
              </a:spcAft>
              <a:buFont typeface="Arial" panose="020B0604020202020204" pitchFamily="34" charset="0"/>
              <a:buChar char="•"/>
            </a:pPr>
            <a:r>
              <a:rPr lang="zh-CN" altLang="en-US" sz="2800" b="0" dirty="0">
                <a:sym typeface="宋体" pitchFamily="2" charset="-122"/>
              </a:rPr>
              <a:t>这不够，同学们需要</a:t>
            </a:r>
            <a:r>
              <a:rPr lang="zh-CN" altLang="en-US" sz="2800" dirty="0">
                <a:sym typeface="宋体" pitchFamily="2" charset="-122"/>
              </a:rPr>
              <a:t>认真</a:t>
            </a:r>
            <a:r>
              <a:rPr lang="zh-CN" altLang="en-US" sz="2800" dirty="0" smtClean="0">
                <a:sym typeface="宋体" pitchFamily="2" charset="-122"/>
              </a:rPr>
              <a:t>阅读教材中的相关内容</a:t>
            </a:r>
            <a:r>
              <a:rPr lang="zh-CN" altLang="en-US" sz="2800" b="0" dirty="0">
                <a:sym typeface="宋体" pitchFamily="2" charset="-122"/>
              </a:rPr>
              <a:t>。</a:t>
            </a:r>
            <a:endParaRPr lang="en-US" altLang="zh-CN" sz="2800" b="0" dirty="0">
              <a:sym typeface="宋体" pitchFamily="2" charset="-122"/>
            </a:endParaRPr>
          </a:p>
          <a:p>
            <a:pPr eaLnBrk="1" hangingPunct="1">
              <a:lnSpc>
                <a:spcPts val="4000"/>
              </a:lnSpc>
              <a:spcBef>
                <a:spcPts val="600"/>
              </a:spcBef>
              <a:spcAft>
                <a:spcPts val="600"/>
              </a:spcAft>
              <a:buFont typeface="Arial" panose="020B0604020202020204" pitchFamily="34" charset="0"/>
              <a:buChar char="•"/>
            </a:pPr>
            <a:r>
              <a:rPr lang="zh-CN" altLang="en-US" sz="2800" b="0" dirty="0">
                <a:sym typeface="宋体" pitchFamily="2" charset="-122"/>
              </a:rPr>
              <a:t>因为：课本的论述逻辑更加清晰，内容更加</a:t>
            </a:r>
            <a:r>
              <a:rPr lang="zh-CN" altLang="en-US" sz="2800" b="0" dirty="0" smtClean="0">
                <a:sym typeface="宋体" pitchFamily="2" charset="-122"/>
              </a:rPr>
              <a:t>具体、详实</a:t>
            </a:r>
            <a:r>
              <a:rPr lang="zh-CN" altLang="en-US" sz="2800" b="0" dirty="0">
                <a:sym typeface="宋体" pitchFamily="2" charset="-122"/>
              </a:rPr>
              <a:t>。</a:t>
            </a:r>
            <a:endParaRPr lang="en-US" altLang="zh-CN" sz="2800" b="0" dirty="0">
              <a:sym typeface="宋体" pitchFamily="2" charset="-122"/>
            </a:endParaRPr>
          </a:p>
          <a:p>
            <a:pPr eaLnBrk="1" hangingPunct="1">
              <a:lnSpc>
                <a:spcPts val="4000"/>
              </a:lnSpc>
              <a:spcBef>
                <a:spcPts val="600"/>
              </a:spcBef>
              <a:spcAft>
                <a:spcPts val="600"/>
              </a:spcAft>
              <a:buFont typeface="Arial" panose="020B0604020202020204" pitchFamily="34" charset="0"/>
              <a:buChar char="•"/>
            </a:pPr>
            <a:r>
              <a:rPr lang="zh-CN" altLang="en-US" sz="2800" b="0" dirty="0" smtClean="0">
                <a:sym typeface="宋体" pitchFamily="2" charset="-122"/>
              </a:rPr>
              <a:t>问题</a:t>
            </a:r>
            <a:r>
              <a:rPr lang="zh-CN" altLang="en-US" sz="2800" b="0" dirty="0">
                <a:sym typeface="宋体" pitchFamily="2" charset="-122"/>
              </a:rPr>
              <a:t>：如何判断一本教材是否优质？</a:t>
            </a:r>
            <a:endParaRPr lang="en-US" altLang="zh-CN" sz="2800" b="0" dirty="0">
              <a:sym typeface="宋体" pitchFamily="2" charset="-122"/>
            </a:endParaRPr>
          </a:p>
          <a:p>
            <a:pPr marL="908050" lvl="1" indent="-457200">
              <a:lnSpc>
                <a:spcPts val="4000"/>
              </a:lnSpc>
              <a:spcBef>
                <a:spcPts val="0"/>
              </a:spcBef>
              <a:spcAft>
                <a:spcPts val="0"/>
              </a:spcAft>
              <a:buClr>
                <a:schemeClr val="tx1"/>
              </a:buClr>
              <a:buFont typeface="Tahoma" panose="020B0604030504040204" pitchFamily="34" charset="0"/>
              <a:buChar char="−"/>
              <a:tabLst>
                <a:tab pos="895350" algn="l"/>
              </a:tabLst>
            </a:pPr>
            <a:r>
              <a:rPr lang="zh-CN" altLang="en-US" sz="2400" b="0" dirty="0" smtClean="0">
                <a:sym typeface="宋体" pitchFamily="2" charset="-122"/>
              </a:rPr>
              <a:t>个人觉得：可以</a:t>
            </a:r>
            <a:r>
              <a:rPr lang="zh-CN" altLang="en-US" sz="2400" b="0" dirty="0">
                <a:sym typeface="宋体" pitchFamily="2" charset="-122"/>
              </a:rPr>
              <a:t>通过这本</a:t>
            </a:r>
            <a:r>
              <a:rPr lang="zh-CN" altLang="en-US" sz="2400" b="0" dirty="0" smtClean="0">
                <a:sym typeface="宋体" pitchFamily="2" charset="-122"/>
              </a:rPr>
              <a:t>书引用的参考</a:t>
            </a:r>
            <a:r>
              <a:rPr lang="zh-CN" altLang="en-US" sz="2400" b="0" dirty="0">
                <a:sym typeface="宋体" pitchFamily="2" charset="-122"/>
              </a:rPr>
              <a:t>文献来判断。</a:t>
            </a:r>
            <a:endParaRPr lang="en-US" altLang="zh-CN" sz="2400" b="0" dirty="0">
              <a:sym typeface="宋体" pitchFamily="2" charset="-122"/>
            </a:endParaRPr>
          </a:p>
          <a:p>
            <a:pPr marL="908050" lvl="1" indent="-457200">
              <a:lnSpc>
                <a:spcPts val="4000"/>
              </a:lnSpc>
              <a:spcBef>
                <a:spcPts val="0"/>
              </a:spcBef>
              <a:spcAft>
                <a:spcPts val="0"/>
              </a:spcAft>
              <a:buClr>
                <a:schemeClr val="tx1"/>
              </a:buClr>
              <a:buFont typeface="Tahoma" panose="020B0604030504040204" pitchFamily="34" charset="0"/>
              <a:buChar char="−"/>
              <a:tabLst>
                <a:tab pos="895350" algn="l"/>
              </a:tabLst>
            </a:pPr>
            <a:r>
              <a:rPr lang="zh-CN" altLang="en-US" sz="2400" b="0" dirty="0" smtClean="0">
                <a:sym typeface="宋体" pitchFamily="2" charset="-122"/>
              </a:rPr>
              <a:t>高质量教材</a:t>
            </a:r>
            <a:r>
              <a:rPr lang="zh-CN" altLang="en-US" sz="2400" dirty="0" smtClean="0">
                <a:sym typeface="宋体" pitchFamily="2" charset="-122"/>
              </a:rPr>
              <a:t>引用</a:t>
            </a:r>
            <a:r>
              <a:rPr lang="zh-CN" altLang="en-US" sz="2400" b="0" dirty="0" smtClean="0">
                <a:sym typeface="宋体" pitchFamily="2" charset="-122"/>
              </a:rPr>
              <a:t>的参考</a:t>
            </a:r>
            <a:r>
              <a:rPr lang="zh-CN" altLang="en-US" sz="2400" b="0" dirty="0">
                <a:sym typeface="宋体" pitchFamily="2" charset="-122"/>
              </a:rPr>
              <a:t>文献应该是</a:t>
            </a:r>
            <a:r>
              <a:rPr lang="zh-CN" altLang="en-US" sz="2400" dirty="0">
                <a:sym typeface="宋体" pitchFamily="2" charset="-122"/>
              </a:rPr>
              <a:t>原始文献</a:t>
            </a:r>
            <a:r>
              <a:rPr lang="zh-CN" altLang="en-US" sz="2400" b="0" dirty="0">
                <a:sym typeface="宋体" pitchFamily="2" charset="-122"/>
              </a:rPr>
              <a:t>、</a:t>
            </a:r>
            <a:r>
              <a:rPr lang="zh-CN" altLang="en-US" sz="2400" dirty="0">
                <a:sym typeface="宋体" pitchFamily="2" charset="-122"/>
              </a:rPr>
              <a:t>论文</a:t>
            </a:r>
            <a:r>
              <a:rPr lang="zh-CN" altLang="en-US" sz="2400" b="0" dirty="0">
                <a:sym typeface="宋体" pitchFamily="2" charset="-122"/>
              </a:rPr>
              <a:t>。</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smtClean="0">
                <a:latin typeface="微软雅黑" panose="020B0503020204020204" pitchFamily="34" charset="-122"/>
                <a:ea typeface="微软雅黑" panose="020B0503020204020204" pitchFamily="34" charset="-122"/>
              </a:rPr>
              <a:t>ILP</a:t>
            </a:r>
            <a:r>
              <a:rPr lang="zh-CN" altLang="en-US" sz="3600" b="0" kern="0" dirty="0" smtClean="0">
                <a:latin typeface="微软雅黑" panose="020B0503020204020204" pitchFamily="34" charset="-122"/>
                <a:ea typeface="微软雅黑" panose="020B0503020204020204" pitchFamily="34" charset="-122"/>
              </a:rPr>
              <a:t>之碎</a:t>
            </a:r>
            <a:r>
              <a:rPr lang="zh-CN" altLang="en-US" sz="3600" b="0" kern="0" dirty="0">
                <a:latin typeface="微软雅黑" panose="020B0503020204020204" pitchFamily="34" charset="-122"/>
                <a:ea typeface="微软雅黑" panose="020B0503020204020204" pitchFamily="34" charset="-122"/>
              </a:rPr>
              <a:t>碎念</a:t>
            </a:r>
          </a:p>
        </p:txBody>
      </p:sp>
    </p:spTree>
    <p:extLst>
      <p:ext uri="{BB962C8B-B14F-4D97-AF65-F5344CB8AC3E}">
        <p14:creationId xmlns:p14="http://schemas.microsoft.com/office/powerpoint/2010/main" val="20884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10550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3" descr="Rectangle: Click to edit Master text styles&#10;Second level&#10;Third level&#10;Fourth level&#10;Fifth level"/>
          <p:cNvSpPr>
            <a:spLocks noGrp="1" noChangeArrowheads="1"/>
          </p:cNvSpPr>
          <p:nvPr>
            <p:ph type="body" idx="4294967295"/>
          </p:nvPr>
        </p:nvSpPr>
        <p:spPr>
          <a:xfrm>
            <a:off x="467543" y="1196752"/>
            <a:ext cx="8214543" cy="5014913"/>
          </a:xfrm>
        </p:spPr>
        <p:txBody>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rPr>
              <a:t>这二种技术的组合可</a:t>
            </a:r>
            <a:r>
              <a:rPr lang="zh-CN" altLang="en-US" sz="2800" dirty="0">
                <a:latin typeface="微软雅黑" panose="020B0503020204020204" pitchFamily="34" charset="-122"/>
                <a:ea typeface="微软雅黑" panose="020B0503020204020204" pitchFamily="34" charset="-122"/>
              </a:rPr>
              <a:t>充分开发</a:t>
            </a:r>
            <a:r>
              <a:rPr lang="en-US" altLang="zh-CN" sz="2800" dirty="0">
                <a:latin typeface="微软雅黑" panose="020B0503020204020204" pitchFamily="34" charset="-122"/>
                <a:ea typeface="微软雅黑" panose="020B0503020204020204" pitchFamily="34" charset="-122"/>
              </a:rPr>
              <a:t>ILP</a:t>
            </a:r>
            <a:r>
              <a:rPr lang="zh-CN" altLang="en-US" sz="2800" dirty="0" smtClean="0">
                <a:latin typeface="微软雅黑" panose="020B0503020204020204" pitchFamily="34" charset="-122"/>
                <a:ea typeface="微软雅黑" panose="020B0503020204020204" pitchFamily="34" charset="-122"/>
              </a:rPr>
              <a:t>，通过构建不相关的</a:t>
            </a:r>
            <a:r>
              <a:rPr lang="zh-CN" altLang="en-US" sz="2800" dirty="0">
                <a:latin typeface="微软雅黑" panose="020B0503020204020204" pitchFamily="34" charset="-122"/>
                <a:ea typeface="微软雅黑" panose="020B0503020204020204" pitchFamily="34" charset="-122"/>
              </a:rPr>
              <a:t>指令序列，</a:t>
            </a:r>
            <a:r>
              <a:rPr lang="zh-CN" altLang="en-US" sz="2800" dirty="0" smtClean="0">
                <a:latin typeface="微软雅黑" panose="020B0503020204020204" pitchFamily="34" charset="-122"/>
                <a:ea typeface="微软雅黑" panose="020B0503020204020204" pitchFamily="34" charset="-122"/>
              </a:rPr>
              <a:t>让流水线高效地稳定地工作。 </a:t>
            </a:r>
            <a:endParaRPr lang="zh-CN" altLang="en-US" sz="2800" dirty="0">
              <a:latin typeface="微软雅黑" panose="020B0503020204020204" pitchFamily="34" charset="-122"/>
              <a:ea typeface="微软雅黑" panose="020B0503020204020204" pitchFamily="34" charset="-122"/>
            </a:endParaRPr>
          </a:p>
          <a:p>
            <a:pPr marL="342900" lvl="1" indent="-342900">
              <a:lnSpc>
                <a:spcPct val="110000"/>
              </a:lnSpc>
              <a:spcBef>
                <a:spcPts val="600"/>
              </a:spcBef>
              <a:spcAft>
                <a:spcPts val="600"/>
              </a:spcAft>
              <a:buClr>
                <a:schemeClr val="tx1"/>
              </a:buClr>
              <a:buFont typeface="Arial" pitchFamily="34" charset="0"/>
              <a:buChar char="•"/>
              <a:tabLst>
                <a:tab pos="895350" algn="l"/>
              </a:tabLst>
            </a:pPr>
            <a:r>
              <a:rPr lang="en-US" altLang="zh-CN" sz="2800" dirty="0" smtClean="0">
                <a:latin typeface="微软雅黑" panose="020B0503020204020204" pitchFamily="34" charset="-122"/>
                <a:ea typeface="微软雅黑" panose="020B0503020204020204" pitchFamily="34" charset="-122"/>
              </a:rPr>
              <a:t>Loop Unrolling &amp; Instruction Scheduling</a:t>
            </a:r>
            <a:r>
              <a:rPr lang="zh-CN" altLang="en-US" sz="2800" dirty="0" smtClean="0">
                <a:latin typeface="微软雅黑" panose="020B0503020204020204" pitchFamily="34" charset="-122"/>
                <a:ea typeface="微软雅黑" panose="020B0503020204020204" pitchFamily="34" charset="-122"/>
              </a:rPr>
              <a:t>是</a:t>
            </a:r>
            <a:r>
              <a:rPr lang="zh-CN" altLang="en-US" sz="2800" dirty="0">
                <a:latin typeface="微软雅黑" panose="020B0503020204020204" pitchFamily="34" charset="-122"/>
                <a:ea typeface="微软雅黑" panose="020B0503020204020204" pitchFamily="34" charset="-122"/>
              </a:rPr>
              <a:t>提升</a:t>
            </a:r>
            <a:r>
              <a:rPr lang="en-US" altLang="zh-CN" sz="2800" dirty="0">
                <a:latin typeface="微软雅黑" panose="020B0503020204020204" pitchFamily="34" charset="-122"/>
                <a:ea typeface="微软雅黑" panose="020B0503020204020204" pitchFamily="34" charset="-122"/>
              </a:rPr>
              <a:t>ILP</a:t>
            </a:r>
            <a:r>
              <a:rPr lang="zh-CN" altLang="en-US" sz="2800" dirty="0">
                <a:latin typeface="微软雅黑" panose="020B0503020204020204" pitchFamily="34" charset="-122"/>
                <a:ea typeface="微软雅黑" panose="020B0503020204020204" pitchFamily="34" charset="-122"/>
              </a:rPr>
              <a:t>最简单和最常用的</a:t>
            </a:r>
            <a:r>
              <a:rPr lang="zh-CN" altLang="en-US" sz="2800" dirty="0" smtClean="0">
                <a:latin typeface="微软雅黑" panose="020B0503020204020204" pitchFamily="34" charset="-122"/>
                <a:ea typeface="微软雅黑" panose="020B0503020204020204" pitchFamily="34" charset="-122"/>
              </a:rPr>
              <a:t>方法</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marL="908050" lvl="1" indent="-457200">
              <a:lnSpc>
                <a:spcPct val="110000"/>
              </a:lnSpc>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开发循环级并行性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循环的不同迭代之间存在的并行性。</a:t>
            </a:r>
          </a:p>
          <a:p>
            <a:pPr marL="908050" lvl="1" indent="-457200">
              <a:lnSpc>
                <a:spcPct val="110000"/>
              </a:lnSpc>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把循环展开后，通过</a:t>
            </a:r>
            <a:r>
              <a:rPr lang="zh-CN" altLang="en-US" sz="2400" b="1" dirty="0">
                <a:latin typeface="微软雅黑" panose="020B0503020204020204" pitchFamily="34" charset="-122"/>
                <a:ea typeface="微软雅黑" panose="020B0503020204020204" pitchFamily="34" charset="-122"/>
              </a:rPr>
              <a:t>寄存器重命名</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指令调度</a:t>
            </a:r>
            <a:r>
              <a:rPr lang="zh-CN" altLang="en-US" sz="2400" dirty="0">
                <a:latin typeface="微软雅黑" panose="020B0503020204020204" pitchFamily="34" charset="-122"/>
                <a:ea typeface="微软雅黑" panose="020B0503020204020204" pitchFamily="34" charset="-122"/>
              </a:rPr>
              <a:t>来开发更多的</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 </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循环展开与指令调度</a:t>
            </a:r>
          </a:p>
        </p:txBody>
      </p:sp>
      <p:sp>
        <p:nvSpPr>
          <p:cNvPr id="2" name="圆角矩形标注 1"/>
          <p:cNvSpPr/>
          <p:nvPr/>
        </p:nvSpPr>
        <p:spPr bwMode="auto">
          <a:xfrm>
            <a:off x="1054359" y="5579706"/>
            <a:ext cx="7436498" cy="765110"/>
          </a:xfrm>
          <a:prstGeom prst="wedgeRoundRectCallout">
            <a:avLst>
              <a:gd name="adj1" fmla="val -12552"/>
              <a:gd name="adj2" fmla="val -96037"/>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eaLnBrk="1" latinLnBrk="0" hangingPunct="1">
              <a:lnSpc>
                <a:spcPct val="100000"/>
              </a:lnSpc>
              <a:buClrTx/>
              <a:buSzTx/>
              <a:buFontTx/>
              <a:buNone/>
            </a:pPr>
            <a:r>
              <a:rPr lang="zh-CN" altLang="en-US" sz="2800" dirty="0">
                <a:solidFill>
                  <a:schemeClr val="bg1"/>
                </a:solidFill>
                <a:latin typeface="+mn-ea"/>
              </a:rPr>
              <a:t>接下来，我们通过一个示例介绍这二项技术。</a:t>
            </a:r>
          </a:p>
        </p:txBody>
      </p:sp>
    </p:spTree>
    <p:extLst>
      <p:ext uri="{BB962C8B-B14F-4D97-AF65-F5344CB8AC3E}">
        <p14:creationId xmlns:p14="http://schemas.microsoft.com/office/powerpoint/2010/main" val="3218995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5" name="Rectangle 3" descr="Rectangle: Click to edit Master text styles&#10;Second level&#10;Third level&#10;Fourth level&#10;Fifth level"/>
          <p:cNvSpPr>
            <a:spLocks noGrp="1" noChangeArrowheads="1"/>
          </p:cNvSpPr>
          <p:nvPr>
            <p:ph type="body" sz="half" idx="4294967295"/>
          </p:nvPr>
        </p:nvSpPr>
        <p:spPr>
          <a:xfrm>
            <a:off x="481780" y="1131216"/>
            <a:ext cx="8180439" cy="2801840"/>
          </a:xfrm>
        </p:spPr>
        <p:txBody>
          <a:bodyPr>
            <a:normAutofit/>
          </a:bodyPr>
          <a:lstStyle/>
          <a:p>
            <a:pPr marL="342900" lvl="1" indent="-342900">
              <a:spcBef>
                <a:spcPts val="600"/>
              </a:spcBef>
              <a:spcAft>
                <a:spcPts val="600"/>
              </a:spcAft>
              <a:buClr>
                <a:schemeClr val="tx1"/>
              </a:buClr>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编译器完成指令调度的能力受限于两个特性：</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程序固有的指令级并行性；</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流水线功能部件的延迟。</a:t>
            </a:r>
          </a:p>
          <a:p>
            <a:pPr marL="342900" lvl="1" indent="-342900">
              <a:spcBef>
                <a:spcPts val="600"/>
              </a:spcBef>
              <a:spcAft>
                <a:spcPts val="600"/>
              </a:spcAft>
              <a:buClr>
                <a:schemeClr val="tx1"/>
              </a:buClr>
              <a:buFont typeface="Arial" pitchFamily="34" charset="0"/>
              <a:buChar char="•"/>
              <a:tabLst>
                <a:tab pos="895350" algn="l"/>
              </a:tabLst>
            </a:pPr>
            <a:r>
              <a:rPr lang="zh-CN" altLang="en-US" sz="2800" b="1" dirty="0">
                <a:latin typeface="微软雅黑" panose="020B0503020204020204" pitchFamily="34" charset="-122"/>
                <a:ea typeface="微软雅黑" panose="020B0503020204020204" pitchFamily="34" charset="-122"/>
              </a:rPr>
              <a:t>示例</a:t>
            </a:r>
            <a:r>
              <a:rPr lang="zh-CN" altLang="en-US" sz="2800" b="1" dirty="0" smtClean="0">
                <a:latin typeface="微软雅黑" panose="020B0503020204020204" pitchFamily="34" charset="-122"/>
                <a:ea typeface="微软雅黑" panose="020B0503020204020204" pitchFamily="34" charset="-122"/>
              </a:rPr>
              <a:t>：</a:t>
            </a:r>
            <a:endParaRPr lang="en-US" altLang="zh-CN" sz="2800" b="1" dirty="0" smtClean="0">
              <a:latin typeface="微软雅黑" panose="020B0503020204020204" pitchFamily="34" charset="-122"/>
              <a:ea typeface="微软雅黑" panose="020B0503020204020204" pitchFamily="34" charset="-122"/>
            </a:endParaRPr>
          </a:p>
          <a:p>
            <a:pPr marL="0" lvl="1" indent="0">
              <a:spcBef>
                <a:spcPts val="600"/>
              </a:spcBef>
              <a:spcAft>
                <a:spcPts val="600"/>
              </a:spcAft>
              <a:buClr>
                <a:schemeClr val="tx1"/>
              </a:buClr>
              <a:buNone/>
              <a:tabLst>
                <a:tab pos="895350" algn="l"/>
              </a:tabLst>
            </a:pPr>
            <a:r>
              <a:rPr lang="zh-CN" altLang="en-US" sz="2800" b="1" dirty="0" smtClean="0">
                <a:latin typeface="微软雅黑" panose="020B0503020204020204" pitchFamily="34" charset="-122"/>
                <a:ea typeface="微软雅黑" panose="020B0503020204020204" pitchFamily="34" charset="-122"/>
                <a:sym typeface="Wingdings 2" panose="05020102010507070707" pitchFamily="18" charset="2"/>
              </a:rPr>
              <a:t>   </a:t>
            </a:r>
            <a:r>
              <a:rPr lang="zh-CN" altLang="en-US" sz="2800" dirty="0">
                <a:latin typeface="微软雅黑" panose="020B0503020204020204" pitchFamily="34" charset="-122"/>
                <a:ea typeface="微软雅黑" panose="020B0503020204020204" pitchFamily="34" charset="-122"/>
              </a:rPr>
              <a:t>假设浮点流水线延迟如下：  </a:t>
            </a:r>
          </a:p>
        </p:txBody>
      </p:sp>
      <p:graphicFrame>
        <p:nvGraphicFramePr>
          <p:cNvPr id="853033" name="Group 41"/>
          <p:cNvGraphicFramePr>
            <a:graphicFrameLocks noGrp="1"/>
          </p:cNvGraphicFramePr>
          <p:nvPr>
            <p:ph sz="half" idx="4294967295"/>
            <p:extLst>
              <p:ext uri="{D42A27DB-BD31-4B8C-83A1-F6EECF244321}">
                <p14:modId xmlns:p14="http://schemas.microsoft.com/office/powerpoint/2010/main" val="1953182957"/>
              </p:ext>
            </p:extLst>
          </p:nvPr>
        </p:nvGraphicFramePr>
        <p:xfrm>
          <a:off x="899318" y="3997116"/>
          <a:ext cx="7345362" cy="2286000"/>
        </p:xfrm>
        <a:graphic>
          <a:graphicData uri="http://schemas.openxmlformats.org/drawingml/2006/table">
            <a:tbl>
              <a:tblPr/>
              <a:tblGrid>
                <a:gridCol w="2305050">
                  <a:extLst>
                    <a:ext uri="{9D8B030D-6E8A-4147-A177-3AD203B41FA5}">
                      <a16:colId xmlns:a16="http://schemas.microsoft.com/office/drawing/2014/main" val="20000"/>
                    </a:ext>
                  </a:extLst>
                </a:gridCol>
                <a:gridCol w="2473325">
                  <a:extLst>
                    <a:ext uri="{9D8B030D-6E8A-4147-A177-3AD203B41FA5}">
                      <a16:colId xmlns:a16="http://schemas.microsoft.com/office/drawing/2014/main" val="20001"/>
                    </a:ext>
                  </a:extLst>
                </a:gridCol>
                <a:gridCol w="2566987">
                  <a:extLst>
                    <a:ext uri="{9D8B030D-6E8A-4147-A177-3AD203B41FA5}">
                      <a16:colId xmlns:a16="http://schemas.microsoft.com/office/drawing/2014/main" val="20002"/>
                    </a:ext>
                  </a:extLst>
                </a:gridCol>
              </a:tblGrid>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产生结果的指令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使用结果的指令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延迟（时钟周期数）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另一个浮点计算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store</a:t>
                      </a:r>
                      <a:r>
                        <a:rPr kumimoji="1" lang="zh-CN" altLang="en-US" sz="2000" b="0" i="0" u="none" strike="noStrike" cap="none" normalizeH="0" baseline="0" dirty="0">
                          <a:ln>
                            <a:noFill/>
                          </a:ln>
                          <a:solidFill>
                            <a:schemeClr val="tx1"/>
                          </a:solidFill>
                          <a:effectLst/>
                          <a:latin typeface="Tahoma" pitchFamily="34" charset="0"/>
                          <a:ea typeface="黑体" pitchFamily="49" charset="-122"/>
                        </a:rPr>
                        <a:t>（</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S.D</a:t>
                      </a:r>
                      <a:r>
                        <a:rPr kumimoji="1" lang="zh-CN" altLang="en-US" sz="2000" b="0" i="0" u="none" strike="noStrike" cap="none" normalizeH="0" baseline="0" dirty="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a:ln>
                            <a:noFill/>
                          </a:ln>
                          <a:solidFill>
                            <a:schemeClr val="tx1"/>
                          </a:solidFill>
                          <a:effectLst/>
                          <a:latin typeface="Tahoma" pitchFamily="34" charset="0"/>
                          <a:ea typeface="黑体" pitchFamily="49" charset="-122"/>
                        </a:rPr>
                        <a:t>load</a:t>
                      </a:r>
                      <a:r>
                        <a:rPr kumimoji="1" lang="zh-CN" altLang="en-US" sz="2000" b="0" i="0" u="none" strike="noStrike" cap="none" normalizeH="0" baseline="0">
                          <a:ln>
                            <a:noFill/>
                          </a:ln>
                          <a:solidFill>
                            <a:schemeClr val="tx1"/>
                          </a:solidFill>
                          <a:effectLst/>
                          <a:latin typeface="Tahoma" pitchFamily="34" charset="0"/>
                          <a:ea typeface="黑体" pitchFamily="49" charset="-122"/>
                        </a:rPr>
                        <a:t>（</a:t>
                      </a:r>
                      <a:r>
                        <a:rPr kumimoji="1" lang="en-US" altLang="zh-CN" sz="2000" b="0" i="0" u="none" strike="noStrike" cap="none" normalizeH="0" baseline="0">
                          <a:ln>
                            <a:noFill/>
                          </a:ln>
                          <a:solidFill>
                            <a:schemeClr val="tx1"/>
                          </a:solidFill>
                          <a:effectLst/>
                          <a:latin typeface="Tahoma" pitchFamily="34" charset="0"/>
                          <a:ea typeface="黑体" pitchFamily="49" charset="-122"/>
                        </a:rPr>
                        <a:t>L.D</a:t>
                      </a:r>
                      <a:r>
                        <a:rPr kumimoji="1" lang="zh-CN" altLang="en-US" sz="2000" b="0" i="0" u="none" strike="noStrike" cap="none" normalizeH="0" baseline="0">
                          <a:ln>
                            <a:noFill/>
                          </a:ln>
                          <a:solidFill>
                            <a:schemeClr val="tx1"/>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浮点计算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a:ln>
                            <a:noFill/>
                          </a:ln>
                          <a:solidFill>
                            <a:srgbClr val="FF0000"/>
                          </a:solidFill>
                          <a:effectLst/>
                          <a:latin typeface="Tahoma" pitchFamily="34" charset="0"/>
                          <a:ea typeface="黑体" pitchFamily="49" charset="-122"/>
                        </a:rPr>
                        <a:t>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a:ln>
                            <a:noFill/>
                          </a:ln>
                          <a:solidFill>
                            <a:schemeClr val="tx1"/>
                          </a:solidFill>
                          <a:effectLst/>
                          <a:latin typeface="Tahoma" pitchFamily="34" charset="0"/>
                          <a:ea typeface="黑体" pitchFamily="49" charset="-122"/>
                        </a:rPr>
                        <a:t>load</a:t>
                      </a:r>
                      <a:r>
                        <a:rPr kumimoji="1" lang="zh-CN" altLang="en-US" sz="2000" b="0" i="0" u="none" strike="noStrike" cap="none" normalizeH="0" baseline="0">
                          <a:ln>
                            <a:noFill/>
                          </a:ln>
                          <a:solidFill>
                            <a:schemeClr val="tx1"/>
                          </a:solidFill>
                          <a:effectLst/>
                          <a:latin typeface="Tahoma" pitchFamily="34" charset="0"/>
                          <a:ea typeface="黑体" pitchFamily="49" charset="-122"/>
                        </a:rPr>
                        <a:t>（</a:t>
                      </a:r>
                      <a:r>
                        <a:rPr kumimoji="1" lang="en-US" altLang="zh-CN" sz="2000" b="0" i="0" u="none" strike="noStrike" cap="none" normalizeH="0" baseline="0">
                          <a:ln>
                            <a:noFill/>
                          </a:ln>
                          <a:solidFill>
                            <a:schemeClr val="tx1"/>
                          </a:solidFill>
                          <a:effectLst/>
                          <a:latin typeface="Tahoma" pitchFamily="34" charset="0"/>
                          <a:ea typeface="黑体" pitchFamily="49" charset="-122"/>
                        </a:rPr>
                        <a:t>L.D</a:t>
                      </a:r>
                      <a:r>
                        <a:rPr kumimoji="1" lang="zh-CN" altLang="en-US" sz="2000" b="0" i="0" u="none" strike="noStrike" cap="none" normalizeH="0" baseline="0">
                          <a:ln>
                            <a:noFill/>
                          </a:ln>
                          <a:solidFill>
                            <a:schemeClr val="tx1"/>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2000" b="0" i="0" u="none" strike="noStrike" cap="none" normalizeH="0" baseline="0" dirty="0">
                          <a:ln>
                            <a:noFill/>
                          </a:ln>
                          <a:solidFill>
                            <a:schemeClr val="tx1"/>
                          </a:solidFill>
                          <a:effectLst/>
                          <a:latin typeface="Tahoma" pitchFamily="34" charset="0"/>
                          <a:ea typeface="黑体" pitchFamily="49" charset="-122"/>
                        </a:rPr>
                        <a:t>浮点</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store</a:t>
                      </a:r>
                      <a:r>
                        <a:rPr kumimoji="1" lang="zh-CN" altLang="en-US" sz="2000" b="0" i="0" u="none" strike="noStrike" cap="none" normalizeH="0" baseline="0" dirty="0">
                          <a:ln>
                            <a:noFill/>
                          </a:ln>
                          <a:solidFill>
                            <a:schemeClr val="tx1"/>
                          </a:solidFill>
                          <a:effectLst/>
                          <a:latin typeface="Tahoma" pitchFamily="34" charset="0"/>
                          <a:ea typeface="黑体" pitchFamily="49" charset="-122"/>
                        </a:rPr>
                        <a:t>（</a:t>
                      </a:r>
                      <a:r>
                        <a:rPr kumimoji="1" lang="en-US" altLang="zh-CN" sz="2000" b="0" i="0" u="none" strike="noStrike" cap="none" normalizeH="0" baseline="0" dirty="0">
                          <a:ln>
                            <a:noFill/>
                          </a:ln>
                          <a:solidFill>
                            <a:schemeClr val="tx1"/>
                          </a:solidFill>
                          <a:effectLst/>
                          <a:latin typeface="Tahoma" pitchFamily="34" charset="0"/>
                          <a:ea typeface="黑体" pitchFamily="49" charset="-122"/>
                        </a:rPr>
                        <a:t>S.D</a:t>
                      </a:r>
                      <a:r>
                        <a:rPr kumimoji="1" lang="zh-CN" altLang="en-US" sz="2000" b="0" i="0" u="none" strike="noStrike" cap="none" normalizeH="0" baseline="0" dirty="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2000" b="1" i="0" u="none" strike="noStrike" cap="none" normalizeH="0" baseline="0" dirty="0">
                          <a:ln>
                            <a:noFill/>
                          </a:ln>
                          <a:solidFill>
                            <a:srgbClr val="FF0000"/>
                          </a:solidFill>
                          <a:effectLst/>
                          <a:latin typeface="Tahoma" pitchFamily="34" charset="0"/>
                          <a:ea typeface="黑体" pitchFamily="49"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2155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3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9" name="Rectangle 3" descr="Rectangle: Click to edit Master text styles&#10;Second level&#10;Third level&#10;Fourth level&#10;Fifth level"/>
          <p:cNvSpPr>
            <a:spLocks noGrp="1" noChangeArrowheads="1"/>
          </p:cNvSpPr>
          <p:nvPr>
            <p:ph type="body" idx="4294967295"/>
          </p:nvPr>
        </p:nvSpPr>
        <p:spPr>
          <a:xfrm>
            <a:off x="467544" y="1196752"/>
            <a:ext cx="8205116" cy="3700463"/>
          </a:xfrm>
        </p:spPr>
        <p:txBody>
          <a:bodyPr/>
          <a:lstStyle/>
          <a:p>
            <a:pPr marL="0" lvl="1" indent="0">
              <a:spcBef>
                <a:spcPts val="600"/>
              </a:spcBef>
              <a:spcAft>
                <a:spcPts val="600"/>
              </a:spcAft>
              <a:buClr>
                <a:schemeClr val="tx1"/>
              </a:buClr>
              <a:buNone/>
              <a:tabLst>
                <a:tab pos="895350" algn="l"/>
              </a:tabLst>
            </a:pP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rPr>
              <a:t>假设采用</a:t>
            </a:r>
            <a:r>
              <a:rPr lang="en-US" altLang="zh-CN" sz="2800" dirty="0">
                <a:latin typeface="微软雅黑" panose="020B0503020204020204" pitchFamily="34" charset="-122"/>
                <a:ea typeface="微软雅黑" panose="020B0503020204020204" pitchFamily="34" charset="-122"/>
              </a:rPr>
              <a:t>MIPS</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5</a:t>
            </a:r>
            <a:r>
              <a:rPr lang="zh-CN" altLang="en-US" sz="2800" dirty="0">
                <a:latin typeface="微软雅黑" panose="020B0503020204020204" pitchFamily="34" charset="-122"/>
                <a:ea typeface="微软雅黑" panose="020B0503020204020204" pitchFamily="34" charset="-122"/>
              </a:rPr>
              <a:t>段流水线：</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分支延迟：</a:t>
            </a:r>
            <a:r>
              <a:rPr lang="en-US" altLang="zh-CN" sz="2400" dirty="0">
                <a:solidFill>
                  <a:srgbClr val="FF0000"/>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个时钟周期</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solidFill>
                  <a:srgbClr val="FF0000"/>
                </a:solidFill>
                <a:latin typeface="微软雅黑" panose="020B0503020204020204" pitchFamily="34" charset="-122"/>
                <a:ea typeface="微软雅黑" panose="020B0503020204020204" pitchFamily="34" charset="-122"/>
              </a:rPr>
              <a:t>请看书本寻找答案</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分支的条件判断和目标计算在</a:t>
            </a:r>
            <a:r>
              <a:rPr lang="en-US" altLang="zh-CN" sz="2400" dirty="0">
                <a:latin typeface="微软雅黑" panose="020B0503020204020204" pitchFamily="34" charset="-122"/>
                <a:ea typeface="微软雅黑" panose="020B0503020204020204" pitchFamily="34" charset="-122"/>
              </a:rPr>
              <a:t>ID</a:t>
            </a:r>
            <a:r>
              <a:rPr lang="zh-CN" altLang="en-US" sz="2400" dirty="0">
                <a:latin typeface="微软雅黑" panose="020B0503020204020204" pitchFamily="34" charset="-122"/>
                <a:ea typeface="微软雅黑" panose="020B0503020204020204" pitchFamily="34" charset="-122"/>
              </a:rPr>
              <a:t>进行；</a:t>
            </a:r>
          </a:p>
          <a:p>
            <a:pPr marL="908050" lvl="1" indent="-457200">
              <a:spcBef>
                <a:spcPts val="600"/>
              </a:spcBef>
              <a:spcAft>
                <a:spcPts val="600"/>
              </a:spcAft>
              <a:buClr>
                <a:schemeClr val="tx1"/>
              </a:buClr>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整数运算部件是全流水或者整数运算部件数量充足</a:t>
            </a:r>
            <a:endParaRPr lang="en-US" altLang="zh-CN" sz="2400" dirty="0">
              <a:latin typeface="微软雅黑" panose="020B0503020204020204" pitchFamily="34" charset="-122"/>
              <a:ea typeface="微软雅黑" panose="020B0503020204020204" pitchFamily="34" charset="-122"/>
            </a:endParaRPr>
          </a:p>
          <a:p>
            <a:pPr lvl="2">
              <a:spcBef>
                <a:spcPts val="600"/>
              </a:spcBef>
              <a:spcAft>
                <a:spcPts val="600"/>
              </a:spcAft>
              <a:buClr>
                <a:schemeClr val="tx1"/>
              </a:buClr>
              <a:buFont typeface="Arial" panose="020B0604020202020204" pitchFamily="34" charset="0"/>
              <a:buChar char="•"/>
              <a:tabLst>
                <a:tab pos="895350" algn="l"/>
              </a:tabLst>
            </a:pPr>
            <a:r>
              <a:rPr lang="zh-CN" altLang="en-US" sz="2000" dirty="0" smtClean="0">
                <a:latin typeface="微软雅黑" panose="020B0503020204020204" pitchFamily="34" charset="-122"/>
                <a:ea typeface="微软雅黑" panose="020B0503020204020204" pitchFamily="34" charset="-122"/>
              </a:rPr>
              <a:t>也就是假定没有</a:t>
            </a:r>
            <a:r>
              <a:rPr lang="zh-CN" altLang="en-US" sz="2000" dirty="0">
                <a:latin typeface="微软雅黑" panose="020B0503020204020204" pitchFamily="34" charset="-122"/>
                <a:ea typeface="微软雅黑" panose="020B0503020204020204" pitchFamily="34" charset="-122"/>
              </a:rPr>
              <a:t>资源冲突</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798889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descr="Rectangle: Click to edit Master text styles&#10;Second level&#10;Third level&#10;Fourth level&#10;Fifth level"/>
          <p:cNvSpPr>
            <a:spLocks noGrp="1" noChangeArrowheads="1"/>
          </p:cNvSpPr>
          <p:nvPr>
            <p:ph type="body" idx="4294967295"/>
          </p:nvPr>
        </p:nvSpPr>
        <p:spPr>
          <a:xfrm>
            <a:off x="492806" y="1196752"/>
            <a:ext cx="8183650" cy="4968875"/>
          </a:xfrm>
        </p:spPr>
        <p:txBody>
          <a:bodyPr>
            <a:normAutofit fontScale="92500" lnSpcReduction="10000"/>
          </a:bodyPr>
          <a:lstStyle/>
          <a:p>
            <a:pPr marL="0" lvl="1" indent="0">
              <a:lnSpc>
                <a:spcPct val="120000"/>
              </a:lnSpc>
              <a:spcBef>
                <a:spcPts val="600"/>
              </a:spcBef>
              <a:spcAft>
                <a:spcPts val="600"/>
              </a:spcAft>
              <a:buClr>
                <a:schemeClr val="tx1"/>
              </a:buClr>
              <a:buNone/>
              <a:tabLst>
                <a:tab pos="895350" algn="l"/>
              </a:tabLst>
            </a:pPr>
            <a:r>
              <a:rPr lang="zh-CN" altLang="en-US" sz="30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3000" dirty="0">
                <a:latin typeface="微软雅黑" panose="020B0503020204020204" pitchFamily="34" charset="-122"/>
                <a:ea typeface="微软雅黑" panose="020B0503020204020204" pitchFamily="34" charset="-122"/>
              </a:rPr>
              <a:t>对于下面的源代码，转换成</a:t>
            </a:r>
            <a:r>
              <a:rPr lang="en-US" altLang="zh-CN" sz="3000" dirty="0">
                <a:latin typeface="微软雅黑" panose="020B0503020204020204" pitchFamily="34" charset="-122"/>
                <a:ea typeface="微软雅黑" panose="020B0503020204020204" pitchFamily="34" charset="-122"/>
              </a:rPr>
              <a:t>MIPS</a:t>
            </a:r>
            <a:r>
              <a:rPr lang="zh-CN" altLang="en-US" sz="3000" dirty="0">
                <a:latin typeface="微软雅黑" panose="020B0503020204020204" pitchFamily="34" charset="-122"/>
                <a:ea typeface="微软雅黑" panose="020B0503020204020204" pitchFamily="34" charset="-122"/>
              </a:rPr>
              <a:t>汇编语言，在不进行指令调度和进行指令调度两种情况下，分析其代码一次循环所需的执行时间。</a:t>
            </a:r>
          </a:p>
          <a:p>
            <a:pPr marL="0" indent="0" eaLnBrk="1" hangingPunct="1">
              <a:lnSpc>
                <a:spcPct val="120000"/>
              </a:lnSpc>
              <a:buFont typeface="Wingdings" pitchFamily="2" charset="2"/>
              <a:buNone/>
            </a:pPr>
            <a:r>
              <a:rPr lang="zh-CN" altLang="en-US" sz="2600" dirty="0">
                <a:solidFill>
                  <a:srgbClr val="330AE0"/>
                </a:solidFill>
                <a:latin typeface="Tw Cen MT Condensed Extra Bold" panose="020B0803020202020204" pitchFamily="34" charset="0"/>
              </a:rPr>
              <a:t>          </a:t>
            </a:r>
            <a:r>
              <a:rPr lang="en-US" altLang="zh-CN" sz="2600" dirty="0">
                <a:solidFill>
                  <a:srgbClr val="330AE0"/>
                </a:solidFill>
                <a:latin typeface="Tw Cen MT Condensed Extra Bold" panose="020B0803020202020204" pitchFamily="34" charset="0"/>
              </a:rPr>
              <a:t>for (</a:t>
            </a:r>
            <a:r>
              <a:rPr lang="en-US" altLang="zh-CN" sz="2600" dirty="0" err="1" smtClean="0">
                <a:solidFill>
                  <a:srgbClr val="330AE0"/>
                </a:solidFill>
                <a:latin typeface="Tw Cen MT Condensed Extra Bold" panose="020B0803020202020204" pitchFamily="34" charset="0"/>
              </a:rPr>
              <a:t>i</a:t>
            </a:r>
            <a:r>
              <a:rPr lang="en-US" altLang="zh-CN" sz="2600" dirty="0" smtClean="0">
                <a:solidFill>
                  <a:srgbClr val="330AE0"/>
                </a:solidFill>
                <a:latin typeface="Tw Cen MT Condensed Extra Bold" panose="020B0803020202020204" pitchFamily="34" charset="0"/>
              </a:rPr>
              <a:t>=1; </a:t>
            </a:r>
            <a:r>
              <a:rPr lang="en-US" altLang="zh-CN" sz="2600" dirty="0" err="1" smtClean="0">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&lt;=</a:t>
            </a:r>
            <a:r>
              <a:rPr lang="en-US" altLang="zh-CN" sz="2600" dirty="0" smtClean="0">
                <a:solidFill>
                  <a:srgbClr val="330AE0"/>
                </a:solidFill>
                <a:latin typeface="Tw Cen MT Condensed Extra Bold" panose="020B0803020202020204" pitchFamily="34" charset="0"/>
              </a:rPr>
              <a:t>1000; </a:t>
            </a:r>
            <a:r>
              <a:rPr lang="en-US" altLang="zh-CN" sz="2600" dirty="0" err="1" smtClean="0">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a:t>
            </a:r>
          </a:p>
          <a:p>
            <a:pPr marL="0" indent="0" eaLnBrk="1" hangingPunct="1">
              <a:lnSpc>
                <a:spcPct val="120000"/>
              </a:lnSpc>
              <a:buFont typeface="Wingdings" pitchFamily="2" charset="2"/>
              <a:buNone/>
            </a:pPr>
            <a:r>
              <a:rPr lang="en-US" altLang="zh-CN" sz="2600" dirty="0">
                <a:solidFill>
                  <a:srgbClr val="330AE0"/>
                </a:solidFill>
                <a:latin typeface="Tw Cen MT Condensed Extra Bold" panose="020B0803020202020204" pitchFamily="34" charset="0"/>
              </a:rPr>
              <a:t>	   x[</a:t>
            </a:r>
            <a:r>
              <a:rPr lang="en-US" altLang="zh-CN" sz="2600" dirty="0" err="1">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 = x[</a:t>
            </a:r>
            <a:r>
              <a:rPr lang="en-US" altLang="zh-CN" sz="2600" dirty="0" err="1">
                <a:solidFill>
                  <a:srgbClr val="330AE0"/>
                </a:solidFill>
                <a:latin typeface="Tw Cen MT Condensed Extra Bold" panose="020B0803020202020204" pitchFamily="34" charset="0"/>
              </a:rPr>
              <a:t>i</a:t>
            </a:r>
            <a:r>
              <a:rPr lang="en-US" altLang="zh-CN" sz="2600" dirty="0">
                <a:solidFill>
                  <a:srgbClr val="330AE0"/>
                </a:solidFill>
                <a:latin typeface="Tw Cen MT Condensed Extra Bold" panose="020B0803020202020204" pitchFamily="34" charset="0"/>
              </a:rPr>
              <a:t>] + s</a:t>
            </a:r>
            <a:r>
              <a:rPr lang="zh-CN" altLang="en-US" sz="2600" dirty="0">
                <a:solidFill>
                  <a:srgbClr val="330AE0"/>
                </a:solidFill>
                <a:latin typeface="Tw Cen MT Condensed Extra Bold" panose="020B0803020202020204" pitchFamily="34" charset="0"/>
              </a:rPr>
              <a:t>；</a:t>
            </a:r>
          </a:p>
          <a:p>
            <a:pPr marL="0" indent="0" eaLnBrk="1" hangingPunct="1">
              <a:lnSpc>
                <a:spcPct val="120000"/>
              </a:lnSpc>
              <a:buFont typeface="Wingdings" pitchFamily="2" charset="2"/>
              <a:buNone/>
            </a:pPr>
            <a:r>
              <a:rPr lang="zh-CN" altLang="en-US" sz="2600" b="1" dirty="0">
                <a:latin typeface="微软雅黑" panose="020B0503020204020204" pitchFamily="34" charset="-122"/>
                <a:ea typeface="微软雅黑" panose="020B0503020204020204" pitchFamily="34" charset="-122"/>
              </a:rPr>
              <a:t>   解： </a:t>
            </a:r>
            <a:r>
              <a:rPr lang="zh-CN" altLang="en-US" sz="2600" b="0" dirty="0">
                <a:latin typeface="微软雅黑" panose="020B0503020204020204" pitchFamily="34" charset="-122"/>
                <a:ea typeface="微软雅黑" panose="020B0503020204020204" pitchFamily="34" charset="-122"/>
              </a:rPr>
              <a:t>把该程序翻译成</a:t>
            </a:r>
            <a:r>
              <a:rPr lang="en-US" altLang="zh-CN" sz="2600" b="0" dirty="0">
                <a:latin typeface="微软雅黑" panose="020B0503020204020204" pitchFamily="34" charset="-122"/>
                <a:ea typeface="微软雅黑" panose="020B0503020204020204" pitchFamily="34" charset="-122"/>
              </a:rPr>
              <a:t>MIPS</a:t>
            </a:r>
            <a:r>
              <a:rPr lang="zh-CN" altLang="en-US" sz="2600" b="0" dirty="0">
                <a:latin typeface="微软雅黑" panose="020B0503020204020204" pitchFamily="34" charset="-122"/>
                <a:ea typeface="微软雅黑" panose="020B0503020204020204" pitchFamily="34" charset="-122"/>
              </a:rPr>
              <a:t>汇编语言代码：</a:t>
            </a:r>
          </a:p>
          <a:p>
            <a:pPr marL="0" indent="0" eaLnBrk="1" hangingPunct="1">
              <a:lnSpc>
                <a:spcPct val="120000"/>
              </a:lnSpc>
              <a:buFont typeface="Wingdings" pitchFamily="2" charset="2"/>
              <a:buNone/>
            </a:pPr>
            <a:r>
              <a:rPr lang="zh-CN" altLang="en-US" sz="2600" b="0" dirty="0">
                <a:latin typeface="微软雅黑" panose="020B0503020204020204" pitchFamily="34" charset="-122"/>
                <a:ea typeface="微软雅黑" panose="020B0503020204020204" pitchFamily="34" charset="-122"/>
              </a:rPr>
              <a:t>   假设：</a:t>
            </a:r>
            <a:endParaRPr lang="en-US" altLang="zh-CN" sz="2600" b="0"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en-US" altLang="zh-CN" sz="2600" b="1" dirty="0">
                <a:latin typeface="微软雅黑" panose="020B0503020204020204" pitchFamily="34" charset="-122"/>
                <a:ea typeface="微软雅黑" panose="020B0503020204020204" pitchFamily="34" charset="-122"/>
              </a:rPr>
              <a:t>R1</a:t>
            </a:r>
            <a:r>
              <a:rPr lang="zh-CN" altLang="en-US" sz="2600" b="1" dirty="0">
                <a:latin typeface="微软雅黑" panose="020B0503020204020204" pitchFamily="34" charset="-122"/>
                <a:ea typeface="微软雅黑" panose="020B0503020204020204" pitchFamily="34" charset="-122"/>
              </a:rPr>
              <a:t>的初值</a:t>
            </a:r>
            <a:r>
              <a:rPr lang="zh-CN" altLang="en-US" sz="2600" b="0" dirty="0">
                <a:latin typeface="微软雅黑" panose="020B0503020204020204" pitchFamily="34" charset="-122"/>
                <a:ea typeface="微软雅黑" panose="020B0503020204020204" pitchFamily="34" charset="-122"/>
              </a:rPr>
              <a:t>是指向</a:t>
            </a:r>
            <a:r>
              <a:rPr lang="zh-CN" altLang="en-US" sz="2600" b="1" dirty="0">
                <a:latin typeface="微软雅黑" panose="020B0503020204020204" pitchFamily="34" charset="-122"/>
                <a:ea typeface="微软雅黑" panose="020B0503020204020204" pitchFamily="34" charset="-122"/>
              </a:rPr>
              <a:t>第一个元素</a:t>
            </a:r>
            <a:endParaRPr lang="en-US" altLang="zh-CN" sz="2600" b="1"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en-US" altLang="zh-CN" sz="2600" b="1" dirty="0">
                <a:latin typeface="微软雅黑" panose="020B0503020204020204" pitchFamily="34" charset="-122"/>
                <a:ea typeface="微软雅黑" panose="020B0503020204020204" pitchFamily="34" charset="-122"/>
              </a:rPr>
              <a:t>8</a:t>
            </a:r>
            <a:r>
              <a:rPr lang="zh-CN" altLang="en-US" sz="2600" b="1" dirty="0">
                <a:latin typeface="微软雅黑" panose="020B0503020204020204" pitchFamily="34" charset="-122"/>
                <a:ea typeface="微软雅黑" panose="020B0503020204020204" pitchFamily="34" charset="-122"/>
              </a:rPr>
              <a:t>（</a:t>
            </a:r>
            <a:r>
              <a:rPr lang="en-US" altLang="zh-CN" sz="2600" b="1" dirty="0">
                <a:latin typeface="微软雅黑" panose="020B0503020204020204" pitchFamily="34" charset="-122"/>
                <a:ea typeface="微软雅黑" panose="020B0503020204020204" pitchFamily="34" charset="-122"/>
              </a:rPr>
              <a:t>R2</a:t>
            </a:r>
            <a:r>
              <a:rPr lang="zh-CN" altLang="en-US" sz="2600" b="1" dirty="0">
                <a:latin typeface="微软雅黑" panose="020B0503020204020204" pitchFamily="34" charset="-122"/>
                <a:ea typeface="微软雅黑" panose="020B0503020204020204" pitchFamily="34" charset="-122"/>
              </a:rPr>
              <a:t>）</a:t>
            </a:r>
            <a:r>
              <a:rPr lang="zh-CN" altLang="en-US" sz="2600" b="0" dirty="0">
                <a:latin typeface="微软雅黑" panose="020B0503020204020204" pitchFamily="34" charset="-122"/>
                <a:ea typeface="微软雅黑" panose="020B0503020204020204" pitchFamily="34" charset="-122"/>
              </a:rPr>
              <a:t>指向</a:t>
            </a:r>
            <a:r>
              <a:rPr lang="zh-CN" altLang="en-US" sz="2600" b="1" dirty="0">
                <a:latin typeface="微软雅黑" panose="020B0503020204020204" pitchFamily="34" charset="-122"/>
                <a:ea typeface="微软雅黑" panose="020B0503020204020204" pitchFamily="34" charset="-122"/>
              </a:rPr>
              <a:t>最后一个</a:t>
            </a:r>
            <a:r>
              <a:rPr lang="zh-CN" altLang="en-US" sz="2600" b="1" dirty="0" smtClean="0">
                <a:latin typeface="微软雅黑" panose="020B0503020204020204" pitchFamily="34" charset="-122"/>
                <a:ea typeface="微软雅黑" panose="020B0503020204020204" pitchFamily="34" charset="-122"/>
              </a:rPr>
              <a:t>元素</a:t>
            </a:r>
            <a:endParaRPr lang="en-US" altLang="zh-CN" sz="2600" b="0" dirty="0">
              <a:latin typeface="微软雅黑" panose="020B0503020204020204" pitchFamily="34" charset="-122"/>
              <a:ea typeface="微软雅黑" panose="020B0503020204020204" pitchFamily="34" charset="-122"/>
            </a:endParaRPr>
          </a:p>
          <a:p>
            <a:pPr marL="1160463" indent="-449263" eaLnBrk="1" hangingPunct="1">
              <a:lnSpc>
                <a:spcPct val="120000"/>
              </a:lnSpc>
              <a:buFont typeface="+mj-ea"/>
              <a:buAutoNum type="circleNumDbPlain"/>
            </a:pPr>
            <a:r>
              <a:rPr lang="zh-CN" altLang="en-US" sz="2600" b="0" dirty="0">
                <a:latin typeface="微软雅黑" panose="020B0503020204020204" pitchFamily="34" charset="-122"/>
                <a:ea typeface="微软雅黑" panose="020B0503020204020204" pitchFamily="34" charset="-122"/>
              </a:rPr>
              <a:t>浮点寄存器</a:t>
            </a:r>
            <a:r>
              <a:rPr lang="en-US" altLang="zh-CN" sz="2600" b="0" dirty="0">
                <a:latin typeface="微软雅黑" panose="020B0503020204020204" pitchFamily="34" charset="-122"/>
                <a:ea typeface="微软雅黑" panose="020B0503020204020204" pitchFamily="34" charset="-122"/>
              </a:rPr>
              <a:t>F2</a:t>
            </a:r>
            <a:r>
              <a:rPr lang="zh-CN" altLang="en-US" sz="2600" b="0" dirty="0">
                <a:latin typeface="微软雅黑" panose="020B0503020204020204" pitchFamily="34" charset="-122"/>
                <a:ea typeface="微软雅黑" panose="020B0503020204020204" pitchFamily="34" charset="-122"/>
              </a:rPr>
              <a:t>：用于保存常数</a:t>
            </a:r>
            <a:r>
              <a:rPr lang="en-US" altLang="zh-CN" sz="2600" b="0" dirty="0" smtClean="0">
                <a:latin typeface="微软雅黑" panose="020B0503020204020204" pitchFamily="34" charset="-122"/>
                <a:ea typeface="微软雅黑" panose="020B0503020204020204" pitchFamily="34" charset="-122"/>
              </a:rPr>
              <a:t>s</a:t>
            </a:r>
            <a:endParaRPr lang="zh-CN" altLang="en-US" sz="2600" b="0" dirty="0">
              <a:latin typeface="微软雅黑" panose="020B0503020204020204" pitchFamily="34" charset="-122"/>
              <a:ea typeface="微软雅黑" panose="020B0503020204020204" pitchFamily="34" charset="-122"/>
            </a:endParaRPr>
          </a:p>
          <a:p>
            <a:pPr marL="0" indent="0" eaLnBrk="1" hangingPunct="1">
              <a:lnSpc>
                <a:spcPct val="120000"/>
              </a:lnSpc>
              <a:buFont typeface="Wingdings" pitchFamily="2" charset="2"/>
              <a:buNone/>
            </a:pPr>
            <a:endParaRPr lang="zh-CN" altLang="en-US" sz="2400" dirty="0">
              <a:latin typeface="微软雅黑"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
        <p:nvSpPr>
          <p:cNvPr id="2" name="文本框 1"/>
          <p:cNvSpPr txBox="1"/>
          <p:nvPr/>
        </p:nvSpPr>
        <p:spPr>
          <a:xfrm>
            <a:off x="973394" y="6165627"/>
            <a:ext cx="7480574" cy="461665"/>
          </a:xfrm>
          <a:prstGeom prst="rect">
            <a:avLst/>
          </a:prstGeom>
          <a:noFill/>
        </p:spPr>
        <p:txBody>
          <a:bodyPr wrap="none" rtlCol="0">
            <a:spAutoFit/>
          </a:bodyPr>
          <a:lstStyle/>
          <a:p>
            <a:r>
              <a:rPr lang="en-US" altLang="zh-CN" sz="2400" dirty="0" smtClean="0">
                <a:solidFill>
                  <a:srgbClr val="FF0000"/>
                </a:solidFill>
              </a:rPr>
              <a:t>Try to write MIPS assembly code for this function!</a:t>
            </a:r>
            <a:endParaRPr lang="zh-CN" altLang="en-US" sz="2400" dirty="0">
              <a:solidFill>
                <a:srgbClr val="FF0000"/>
              </a:solidFill>
            </a:endParaRPr>
          </a:p>
        </p:txBody>
      </p:sp>
    </p:spTree>
    <p:extLst>
      <p:ext uri="{BB962C8B-B14F-4D97-AF65-F5344CB8AC3E}">
        <p14:creationId xmlns:p14="http://schemas.microsoft.com/office/powerpoint/2010/main" val="6628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2563">
                                            <p:txEl>
                                              <p:pRg st="3" end="3"/>
                                            </p:txEl>
                                          </p:spTgt>
                                        </p:tgtEl>
                                        <p:attrNameLst>
                                          <p:attrName>style.visibility</p:attrName>
                                        </p:attrNameLst>
                                      </p:cBhvr>
                                      <p:to>
                                        <p:strVal val="visible"/>
                                      </p:to>
                                    </p:set>
                                    <p:animEffect transition="in" filter="wipe(down)">
                                      <p:cBhvr>
                                        <p:cTn id="7" dur="500"/>
                                        <p:tgtEl>
                                          <p:spTgt spid="32256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2563">
                                            <p:txEl>
                                              <p:pRg st="4" end="4"/>
                                            </p:txEl>
                                          </p:spTgt>
                                        </p:tgtEl>
                                        <p:attrNameLst>
                                          <p:attrName>style.visibility</p:attrName>
                                        </p:attrNameLst>
                                      </p:cBhvr>
                                      <p:to>
                                        <p:strVal val="visible"/>
                                      </p:to>
                                    </p:set>
                                    <p:animEffect transition="in" filter="wipe(down)">
                                      <p:cBhvr>
                                        <p:cTn id="10" dur="500"/>
                                        <p:tgtEl>
                                          <p:spTgt spid="32256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2563">
                                            <p:txEl>
                                              <p:pRg st="5" end="5"/>
                                            </p:txEl>
                                          </p:spTgt>
                                        </p:tgtEl>
                                        <p:attrNameLst>
                                          <p:attrName>style.visibility</p:attrName>
                                        </p:attrNameLst>
                                      </p:cBhvr>
                                      <p:to>
                                        <p:strVal val="visible"/>
                                      </p:to>
                                    </p:set>
                                    <p:animEffect transition="in" filter="wipe(down)">
                                      <p:cBhvr>
                                        <p:cTn id="13" dur="500"/>
                                        <p:tgtEl>
                                          <p:spTgt spid="322563">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2563">
                                            <p:txEl>
                                              <p:pRg st="6" end="6"/>
                                            </p:txEl>
                                          </p:spTgt>
                                        </p:tgtEl>
                                        <p:attrNameLst>
                                          <p:attrName>style.visibility</p:attrName>
                                        </p:attrNameLst>
                                      </p:cBhvr>
                                      <p:to>
                                        <p:strVal val="visible"/>
                                      </p:to>
                                    </p:set>
                                    <p:animEffect transition="in" filter="wipe(down)">
                                      <p:cBhvr>
                                        <p:cTn id="16" dur="500"/>
                                        <p:tgtEl>
                                          <p:spTgt spid="322563">
                                            <p:txEl>
                                              <p:pRg st="6" end="6"/>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2563">
                                            <p:txEl>
                                              <p:pRg st="7" end="7"/>
                                            </p:txEl>
                                          </p:spTgt>
                                        </p:tgtEl>
                                        <p:attrNameLst>
                                          <p:attrName>style.visibility</p:attrName>
                                        </p:attrNameLst>
                                      </p:cBhvr>
                                      <p:to>
                                        <p:strVal val="visible"/>
                                      </p:to>
                                    </p:set>
                                    <p:animEffect transition="in" filter="wipe(down)">
                                      <p:cBhvr>
                                        <p:cTn id="19" dur="500"/>
                                        <p:tgtEl>
                                          <p:spTgt spid="322563">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descr="Rectangle: Click to edit Master text styles&#10;Second level&#10;Third level&#10;Fourth level&#10;Fifth level"/>
          <p:cNvSpPr>
            <a:spLocks noGrp="1" noChangeArrowheads="1"/>
          </p:cNvSpPr>
          <p:nvPr>
            <p:ph type="body" idx="4294967295"/>
          </p:nvPr>
        </p:nvSpPr>
        <p:spPr>
          <a:xfrm>
            <a:off x="491613" y="1196752"/>
            <a:ext cx="7876029" cy="4681538"/>
          </a:xfrm>
        </p:spPr>
        <p:txBody>
          <a:bodyPr>
            <a:normAutofit/>
          </a:bodyPr>
          <a:lstStyle/>
          <a:p>
            <a:pPr marL="457200" indent="-457200" eaLnBrk="1" hangingPunct="1">
              <a:spcBef>
                <a:spcPts val="0"/>
              </a:spcBef>
              <a:buFont typeface="Wingdings" pitchFamily="2" charset="2"/>
              <a:buNone/>
            </a:pPr>
            <a:r>
              <a:rPr lang="en-US" altLang="zh-CN" sz="2400" b="1" dirty="0">
                <a:ea typeface="宋体" pitchFamily="2" charset="-122"/>
              </a:rPr>
              <a:t>Loop:</a:t>
            </a:r>
            <a:r>
              <a:rPr lang="zh-CN" altLang="en-US" sz="2400" b="1" dirty="0">
                <a:ea typeface="宋体" pitchFamily="2" charset="-122"/>
              </a:rPr>
              <a:t>  </a:t>
            </a:r>
            <a:r>
              <a:rPr lang="en-US" altLang="zh-CN" sz="2400" b="1" dirty="0">
                <a:ea typeface="宋体" pitchFamily="2" charset="-122"/>
              </a:rPr>
              <a:t>L.D	  </a:t>
            </a:r>
            <a:r>
              <a:rPr lang="en-US" altLang="zh-CN" sz="2400" b="1" dirty="0">
                <a:solidFill>
                  <a:srgbClr val="D60093"/>
                </a:solidFill>
                <a:ea typeface="宋体" pitchFamily="2" charset="-122"/>
              </a:rPr>
              <a:t>F0</a:t>
            </a:r>
            <a:r>
              <a:rPr lang="en-US" altLang="zh-CN" sz="2400" b="1" dirty="0">
                <a:ea typeface="宋体" pitchFamily="2" charset="-122"/>
              </a:rPr>
              <a:t>,0</a:t>
            </a:r>
            <a:r>
              <a:rPr lang="zh-CN" altLang="en-US" sz="2400" b="1" dirty="0">
                <a:ea typeface="宋体" pitchFamily="2" charset="-122"/>
              </a:rPr>
              <a:t>（</a:t>
            </a:r>
            <a:r>
              <a:rPr lang="en-US" altLang="zh-CN" sz="2400" b="1" dirty="0">
                <a:ea typeface="宋体" pitchFamily="2" charset="-122"/>
              </a:rPr>
              <a:t>R1</a:t>
            </a:r>
            <a:r>
              <a:rPr lang="zh-CN" altLang="en-US" sz="2400" b="1" dirty="0">
                <a:ea typeface="宋体" pitchFamily="2" charset="-122"/>
              </a:rPr>
              <a:t>）</a:t>
            </a:r>
            <a:endParaRPr lang="zh-CN" altLang="en-US" sz="2400" b="1" dirty="0">
              <a:solidFill>
                <a:srgbClr val="000000"/>
              </a:solidFill>
              <a:ea typeface="宋体" pitchFamily="2" charset="-122"/>
            </a:endParaRPr>
          </a:p>
          <a:p>
            <a:pPr marL="457200" indent="-457200" eaLnBrk="1" hangingPunct="1">
              <a:spcBef>
                <a:spcPts val="0"/>
              </a:spcBef>
              <a:buFont typeface="Wingdings" pitchFamily="2" charset="2"/>
              <a:buNone/>
            </a:pPr>
            <a:r>
              <a:rPr lang="zh-CN" altLang="en-US" sz="2400" b="1" dirty="0">
                <a:ea typeface="宋体" pitchFamily="2" charset="-122"/>
              </a:rPr>
              <a:t>            </a:t>
            </a:r>
            <a:r>
              <a:rPr lang="en-US" altLang="zh-CN" sz="2400" b="1" dirty="0">
                <a:ea typeface="宋体" pitchFamily="2" charset="-122"/>
              </a:rPr>
              <a:t>ADD.D	  </a:t>
            </a:r>
            <a:r>
              <a:rPr lang="en-US" altLang="zh-CN" sz="2400" b="1" dirty="0">
                <a:solidFill>
                  <a:srgbClr val="008000"/>
                </a:solidFill>
                <a:ea typeface="宋体" pitchFamily="2" charset="-122"/>
              </a:rPr>
              <a:t>F4</a:t>
            </a:r>
            <a:r>
              <a:rPr lang="en-US" altLang="zh-CN" sz="2400" b="1" dirty="0">
                <a:ea typeface="宋体" pitchFamily="2" charset="-122"/>
              </a:rPr>
              <a:t>,</a:t>
            </a:r>
            <a:r>
              <a:rPr lang="en-US" altLang="zh-CN" sz="2400" b="1" dirty="0">
                <a:solidFill>
                  <a:srgbClr val="D60093"/>
                </a:solidFill>
                <a:ea typeface="宋体" pitchFamily="2" charset="-122"/>
              </a:rPr>
              <a:t>F0</a:t>
            </a:r>
            <a:r>
              <a:rPr lang="en-US" altLang="zh-CN" sz="2400" b="1" dirty="0">
                <a:ea typeface="宋体" pitchFamily="2" charset="-122"/>
              </a:rPr>
              <a:t>,F2	     	   </a:t>
            </a:r>
          </a:p>
          <a:p>
            <a:pPr marL="457200" indent="-457200" eaLnBrk="1" hangingPunct="1">
              <a:spcBef>
                <a:spcPts val="0"/>
              </a:spcBef>
              <a:buFont typeface="Wingdings" pitchFamily="2" charset="2"/>
              <a:buNone/>
            </a:pPr>
            <a:r>
              <a:rPr lang="en-US" altLang="zh-CN" sz="2400" b="1" dirty="0">
                <a:ea typeface="宋体" pitchFamily="2" charset="-122"/>
              </a:rPr>
              <a:t>            S.D	  </a:t>
            </a:r>
            <a:r>
              <a:rPr lang="en-US" altLang="zh-CN" sz="2400" b="1" dirty="0">
                <a:solidFill>
                  <a:srgbClr val="008000"/>
                </a:solidFill>
                <a:ea typeface="宋体" pitchFamily="2" charset="-122"/>
              </a:rPr>
              <a:t>F4</a:t>
            </a:r>
            <a:r>
              <a:rPr lang="en-US" altLang="zh-CN" sz="2400" b="1" dirty="0">
                <a:ea typeface="宋体" pitchFamily="2" charset="-122"/>
              </a:rPr>
              <a:t>, 0</a:t>
            </a:r>
            <a:r>
              <a:rPr lang="zh-CN" altLang="en-US" sz="2400" b="1" dirty="0">
                <a:ea typeface="宋体" pitchFamily="2" charset="-122"/>
              </a:rPr>
              <a:t>（</a:t>
            </a:r>
            <a:r>
              <a:rPr lang="en-US" altLang="zh-CN" sz="2400" b="1" dirty="0">
                <a:ea typeface="宋体" pitchFamily="2" charset="-122"/>
              </a:rPr>
              <a:t>R1</a:t>
            </a:r>
            <a:r>
              <a:rPr lang="zh-CN" altLang="en-US" sz="2400" b="1" dirty="0">
                <a:ea typeface="宋体" pitchFamily="2" charset="-122"/>
              </a:rPr>
              <a:t>）	  </a:t>
            </a:r>
          </a:p>
          <a:p>
            <a:pPr marL="457200" indent="-457200" eaLnBrk="1" hangingPunct="1">
              <a:spcBef>
                <a:spcPts val="0"/>
              </a:spcBef>
              <a:buFont typeface="Wingdings" pitchFamily="2" charset="2"/>
              <a:buNone/>
            </a:pPr>
            <a:r>
              <a:rPr lang="zh-CN" altLang="en-US" sz="2400" b="1" dirty="0">
                <a:ea typeface="宋体" pitchFamily="2" charset="-122"/>
              </a:rPr>
              <a:t>            </a:t>
            </a:r>
            <a:r>
              <a:rPr lang="en-US" altLang="zh-CN" sz="2400" b="1" dirty="0">
                <a:ea typeface="宋体" pitchFamily="2" charset="-122"/>
              </a:rPr>
              <a:t>DADDIU   R1,R1</a:t>
            </a:r>
            <a:r>
              <a:rPr lang="zh-CN" altLang="en-US" sz="2400" b="1" dirty="0">
                <a:ea typeface="宋体" pitchFamily="2" charset="-122"/>
              </a:rPr>
              <a:t>，</a:t>
            </a:r>
            <a:r>
              <a:rPr lang="en-US" altLang="zh-CN" sz="2400" b="1" dirty="0">
                <a:ea typeface="宋体" pitchFamily="2" charset="-122"/>
              </a:rPr>
              <a:t>#-8	                    </a:t>
            </a:r>
            <a:endParaRPr lang="en-US" altLang="zh-CN" sz="2400" b="1" dirty="0">
              <a:solidFill>
                <a:srgbClr val="000000"/>
              </a:solidFill>
              <a:ea typeface="宋体" pitchFamily="2" charset="-122"/>
            </a:endParaRPr>
          </a:p>
          <a:p>
            <a:pPr marL="457200" indent="-457200" eaLnBrk="1" hangingPunct="1">
              <a:spcBef>
                <a:spcPts val="0"/>
              </a:spcBef>
              <a:buFont typeface="Wingdings" pitchFamily="2" charset="2"/>
              <a:buNone/>
            </a:pPr>
            <a:r>
              <a:rPr lang="en-US" altLang="zh-CN" sz="2400" b="1" dirty="0">
                <a:ea typeface="宋体" pitchFamily="2" charset="-122"/>
              </a:rPr>
              <a:t>            BNE	  R1,R2,Loop</a:t>
            </a:r>
          </a:p>
          <a:p>
            <a:pPr marL="457200" indent="-457200" eaLnBrk="1" hangingPunct="1">
              <a:buFont typeface="Wingdings" pitchFamily="2" charset="2"/>
              <a:buNone/>
            </a:pPr>
            <a:r>
              <a:rPr lang="zh-CN" altLang="en-US" sz="2400" b="0" dirty="0">
                <a:latin typeface="微软雅黑" panose="020B0503020204020204" pitchFamily="34" charset="-122"/>
                <a:ea typeface="微软雅黑" panose="020B0503020204020204" pitchFamily="34" charset="-122"/>
              </a:rPr>
              <a:t>其中：</a:t>
            </a:r>
          </a:p>
          <a:p>
            <a:pPr>
              <a:spcBef>
                <a:spcPts val="600"/>
              </a:spcBef>
              <a:spcAft>
                <a:spcPts val="600"/>
              </a:spcAft>
              <a:buClr>
                <a:schemeClr val="tx1"/>
              </a:buClr>
              <a:buSzPct val="100000"/>
              <a:tabLst>
                <a:tab pos="895350" algn="l"/>
              </a:tabLst>
            </a:pPr>
            <a:r>
              <a:rPr lang="zh-CN" altLang="en-US" sz="2400" dirty="0">
                <a:latin typeface="微软雅黑" panose="020B0503020204020204" pitchFamily="34" charset="-122"/>
                <a:ea typeface="微软雅黑" panose="020B0503020204020204" pitchFamily="34" charset="-122"/>
              </a:rPr>
              <a:t>整数寄存器</a:t>
            </a:r>
            <a:r>
              <a:rPr lang="en-US" altLang="zh-CN" sz="2400" dirty="0">
                <a:latin typeface="微软雅黑" panose="020B0503020204020204" pitchFamily="34" charset="-122"/>
                <a:ea typeface="微软雅黑" panose="020B0503020204020204" pitchFamily="34" charset="-122"/>
              </a:rPr>
              <a:t>R1</a:t>
            </a:r>
            <a:r>
              <a:rPr lang="zh-CN" altLang="en-US" sz="2400" dirty="0">
                <a:latin typeface="微软雅黑" panose="020B0503020204020204" pitchFamily="34" charset="-122"/>
                <a:ea typeface="微软雅黑" panose="020B0503020204020204" pitchFamily="34" charset="-122"/>
              </a:rPr>
              <a:t>指向向量中的当前元素</a:t>
            </a:r>
            <a:endParaRPr lang="en-US" altLang="zh-CN" sz="2400" dirty="0">
              <a:latin typeface="微软雅黑" panose="020B0503020204020204" pitchFamily="34" charset="-122"/>
              <a:ea typeface="微软雅黑" panose="020B0503020204020204" pitchFamily="34" charset="-122"/>
            </a:endParaRPr>
          </a:p>
          <a:p>
            <a:pPr>
              <a:spcBef>
                <a:spcPts val="600"/>
              </a:spcBef>
              <a:spcAft>
                <a:spcPts val="600"/>
              </a:spcAft>
              <a:buClr>
                <a:schemeClr val="tx1"/>
              </a:buClr>
              <a:buSzPct val="100000"/>
              <a:tabLst>
                <a:tab pos="895350" algn="l"/>
              </a:tabLst>
            </a:pPr>
            <a:r>
              <a:rPr lang="en-US" altLang="zh-CN" sz="2400" dirty="0">
                <a:latin typeface="微软雅黑" panose="020B0503020204020204" pitchFamily="34" charset="-122"/>
                <a:ea typeface="微软雅黑" panose="020B0503020204020204" pitchFamily="34" charset="-122"/>
              </a:rPr>
              <a:t>R1</a:t>
            </a:r>
            <a:r>
              <a:rPr lang="zh-CN" altLang="en-US" sz="2400" dirty="0">
                <a:latin typeface="微软雅黑" panose="020B0503020204020204" pitchFamily="34" charset="-122"/>
                <a:ea typeface="微软雅黑" panose="020B0503020204020204" pitchFamily="34" charset="-122"/>
              </a:rPr>
              <a:t>初值为向量中最高端元素的地址</a:t>
            </a:r>
          </a:p>
          <a:p>
            <a:pPr marL="457200" indent="-457200" eaLnBrk="1" hangingPunct="1">
              <a:buClr>
                <a:schemeClr val="hlink"/>
              </a:buClr>
              <a:buSzPct val="60000"/>
              <a:buFont typeface="Wingdings" pitchFamily="2" charset="2"/>
              <a:buNone/>
            </a:pPr>
            <a:r>
              <a:rPr lang="zh-CN" altLang="en-US" sz="2000" dirty="0">
                <a:solidFill>
                  <a:srgbClr val="000000"/>
                </a:solidFill>
                <a:latin typeface="宋体" pitchFamily="2" charset="-122"/>
                <a:ea typeface="宋体" pitchFamily="2" charset="-122"/>
              </a:rPr>
              <a:t>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4000133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2" name="Rectangle 4"/>
          <p:cNvSpPr>
            <a:spLocks noChangeArrowheads="1"/>
          </p:cNvSpPr>
          <p:nvPr/>
        </p:nvSpPr>
        <p:spPr bwMode="auto">
          <a:xfrm>
            <a:off x="395536" y="1268760"/>
            <a:ext cx="8208912" cy="5328592"/>
          </a:xfrm>
          <a:prstGeom prst="rect">
            <a:avLst/>
          </a:prstGeom>
          <a:noFill/>
          <a:ln w="9525">
            <a:noFill/>
            <a:miter lim="800000"/>
            <a:headEnd/>
            <a:tailEnd/>
          </a:ln>
        </p:spPr>
        <p:txBody>
          <a:bodyPr/>
          <a:lstStyle/>
          <a:p>
            <a:pPr lvl="1" indent="-457200">
              <a:spcBef>
                <a:spcPts val="600"/>
              </a:spcBef>
              <a:spcAft>
                <a:spcPts val="600"/>
              </a:spcAft>
              <a:buClr>
                <a:schemeClr val="tx1"/>
              </a:buClr>
              <a:buSzPct val="100000"/>
              <a:buFont typeface="Arial" panose="020B0604020202020204"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不进行指令调度的情况下，程序的实际执行情况：</a:t>
            </a:r>
            <a:endParaRPr lang="en-US" altLang="zh-CN" sz="2800" b="0" dirty="0">
              <a:latin typeface="微软雅黑" panose="020B0503020204020204" pitchFamily="34" charset="-122"/>
              <a:ea typeface="微软雅黑" panose="020B0503020204020204" pitchFamily="34" charset="-122"/>
            </a:endParaRPr>
          </a:p>
          <a:p>
            <a:pPr marL="742950" lvl="1" indent="-285750">
              <a:spcBef>
                <a:spcPts val="600"/>
              </a:spcBef>
              <a:spcAft>
                <a:spcPts val="600"/>
              </a:spcAft>
              <a:buClr>
                <a:srgbClr val="33CC33"/>
              </a:buClr>
              <a:buSzPct val="80000"/>
              <a:buFont typeface="Wingdings 2" pitchFamily="18" charset="2"/>
              <a:buNone/>
            </a:pP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E24C05"/>
                </a:solidFill>
                <a:latin typeface="微软雅黑" panose="020B0503020204020204" pitchFamily="34" charset="-122"/>
                <a:ea typeface="微软雅黑" panose="020B0503020204020204" pitchFamily="34" charset="-122"/>
              </a:rPr>
              <a:t>	                   </a:t>
            </a:r>
            <a:r>
              <a:rPr lang="zh-CN" altLang="en-US" sz="2000" b="0" dirty="0">
                <a:solidFill>
                  <a:srgbClr val="E24C05"/>
                </a:solidFill>
                <a:latin typeface="微软雅黑" panose="020B0503020204020204" pitchFamily="34" charset="-122"/>
                <a:ea typeface="微软雅黑" panose="020B0503020204020204" pitchFamily="34" charset="-122"/>
              </a:rPr>
              <a:t>指令流出时钟</a:t>
            </a:r>
          </a:p>
          <a:p>
            <a:pPr marL="1262063" lvl="1" indent="-804863">
              <a:spcBef>
                <a:spcPts val="0"/>
              </a:spcBef>
              <a:spcAft>
                <a:spcPts val="0"/>
              </a:spcAft>
              <a:buClr>
                <a:srgbClr val="33CC33"/>
              </a:buClr>
              <a:buSzPct val="80000"/>
              <a:buFont typeface="Wingdings 2" pitchFamily="18" charset="2"/>
              <a:buNone/>
            </a:pPr>
            <a:r>
              <a:rPr lang="zh-CN" altLang="en-US" sz="2000" dirty="0">
                <a:latin typeface="Tw Cen MT" panose="020B0602020104020603" pitchFamily="34" charset="0"/>
                <a:ea typeface="楷体" panose="02010609060101010101" pitchFamily="49" charset="-122"/>
              </a:rPr>
              <a:t>   </a:t>
            </a:r>
            <a:r>
              <a:rPr lang="en-US" altLang="zh-CN" sz="2000" dirty="0">
                <a:latin typeface="Tw Cen MT" panose="020B0602020104020603" pitchFamily="34" charset="0"/>
                <a:ea typeface="楷体" panose="02010609060101010101" pitchFamily="49" charset="-122"/>
              </a:rPr>
              <a:t>Loop: L.D	  </a:t>
            </a:r>
            <a:r>
              <a:rPr lang="en-US" altLang="zh-CN" sz="2000" dirty="0">
                <a:solidFill>
                  <a:srgbClr val="D60093"/>
                </a:solidFill>
                <a:latin typeface="Tw Cen MT" panose="020B0602020104020603" pitchFamily="34" charset="0"/>
                <a:ea typeface="楷体" panose="02010609060101010101" pitchFamily="49" charset="-122"/>
              </a:rPr>
              <a:t>F0</a:t>
            </a:r>
            <a:r>
              <a:rPr lang="en-US" altLang="zh-CN" sz="2000" dirty="0">
                <a:latin typeface="Tw Cen MT" panose="020B0602020104020603" pitchFamily="34" charset="0"/>
                <a:ea typeface="楷体" panose="02010609060101010101" pitchFamily="49" charset="-122"/>
              </a:rPr>
              <a:t>, 0(R1)</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1</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2</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ADD.D  </a:t>
            </a:r>
            <a:r>
              <a:rPr lang="en-US" altLang="zh-CN" sz="2000" dirty="0">
                <a:solidFill>
                  <a:srgbClr val="008000"/>
                </a:solidFill>
                <a:latin typeface="Tw Cen MT" panose="020B0602020104020603" pitchFamily="34" charset="0"/>
                <a:ea typeface="楷体" panose="02010609060101010101" pitchFamily="49" charset="-122"/>
              </a:rPr>
              <a:t>F4</a:t>
            </a:r>
            <a:r>
              <a:rPr lang="en-US" altLang="zh-CN" sz="2000" dirty="0">
                <a:latin typeface="Tw Cen MT" panose="020B0602020104020603" pitchFamily="34" charset="0"/>
                <a:ea typeface="楷体" panose="02010609060101010101" pitchFamily="49" charset="-122"/>
              </a:rPr>
              <a:t>, </a:t>
            </a:r>
            <a:r>
              <a:rPr lang="en-US" altLang="zh-CN" sz="2000" dirty="0">
                <a:solidFill>
                  <a:srgbClr val="D60093"/>
                </a:solidFill>
                <a:latin typeface="Tw Cen MT" panose="020B0602020104020603" pitchFamily="34" charset="0"/>
                <a:ea typeface="楷体" panose="02010609060101010101" pitchFamily="49" charset="-122"/>
              </a:rPr>
              <a:t>F0</a:t>
            </a:r>
            <a:r>
              <a:rPr lang="en-US" altLang="zh-CN" sz="2000" dirty="0">
                <a:latin typeface="Tw Cen MT" panose="020B0602020104020603" pitchFamily="34" charset="0"/>
                <a:ea typeface="楷体" panose="02010609060101010101" pitchFamily="49" charset="-122"/>
              </a:rPr>
              <a:t>, F2 	               </a:t>
            </a:r>
            <a:r>
              <a:rPr lang="en-US" altLang="zh-CN" sz="2000" dirty="0">
                <a:solidFill>
                  <a:schemeClr val="tx2"/>
                </a:solidFill>
                <a:latin typeface="Tw Cen MT" panose="020B0602020104020603" pitchFamily="34" charset="0"/>
                <a:ea typeface="楷体" panose="02010609060101010101" pitchFamily="49" charset="-122"/>
              </a:rPr>
              <a:t>3</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latin typeface="Tw Cen MT" panose="020B0602020104020603" pitchFamily="34" charset="0"/>
                <a:ea typeface="楷体" panose="02010609060101010101" pitchFamily="49" charset="-122"/>
              </a:rPr>
              <a:t>（</a:t>
            </a:r>
            <a:r>
              <a:rPr lang="zh-CN" altLang="en-US" sz="2000" dirty="0">
                <a:solidFill>
                  <a:srgbClr val="3333FF"/>
                </a:solidFill>
                <a:latin typeface="Tw Cen MT" panose="020B0602020104020603" pitchFamily="34" charset="0"/>
                <a:ea typeface="楷体" panose="02010609060101010101" pitchFamily="49" charset="-122"/>
              </a:rPr>
              <a:t>空转）		               </a:t>
            </a:r>
            <a:r>
              <a:rPr lang="en-US" altLang="zh-CN" sz="2000" dirty="0">
                <a:solidFill>
                  <a:schemeClr val="tx2"/>
                </a:solidFill>
                <a:latin typeface="Tw Cen MT" panose="020B0602020104020603" pitchFamily="34" charset="0"/>
                <a:ea typeface="楷体" panose="02010609060101010101" pitchFamily="49" charset="-122"/>
              </a:rPr>
              <a:t>4</a:t>
            </a:r>
          </a:p>
          <a:p>
            <a:pPr marL="1262063" lvl="1" indent="-804863">
              <a:spcBef>
                <a:spcPts val="0"/>
              </a:spcBef>
              <a:spcAft>
                <a:spcPts val="0"/>
              </a:spcAft>
              <a:buClr>
                <a:srgbClr val="33CC33"/>
              </a:buClr>
              <a:buSzPct val="80000"/>
              <a:buFont typeface="Wingdings 2" pitchFamily="18" charset="2"/>
              <a:buNone/>
            </a:pPr>
            <a:r>
              <a:rPr lang="en-US" altLang="zh-CN" sz="2000" dirty="0">
                <a:solidFill>
                  <a:srgbClr val="3333FF"/>
                </a:solidFill>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5</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S.D	  </a:t>
            </a:r>
            <a:r>
              <a:rPr lang="en-US" altLang="zh-CN" sz="2000" dirty="0">
                <a:solidFill>
                  <a:srgbClr val="008000"/>
                </a:solidFill>
                <a:latin typeface="Tw Cen MT" panose="020B0602020104020603" pitchFamily="34" charset="0"/>
                <a:ea typeface="楷体" panose="02010609060101010101" pitchFamily="49" charset="-122"/>
              </a:rPr>
              <a:t>F4</a:t>
            </a:r>
            <a:r>
              <a:rPr lang="en-US" altLang="zh-CN" sz="2000" dirty="0">
                <a:latin typeface="Tw Cen MT" panose="020B0602020104020603" pitchFamily="34" charset="0"/>
                <a:ea typeface="楷体" panose="02010609060101010101" pitchFamily="49" charset="-122"/>
              </a:rPr>
              <a:t>, 0(R1)</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6</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DADDIU  </a:t>
            </a:r>
            <a:r>
              <a:rPr lang="en-US" altLang="zh-CN" sz="2000" dirty="0">
                <a:solidFill>
                  <a:srgbClr val="E24C05"/>
                </a:solidFill>
                <a:latin typeface="Tw Cen MT" panose="020B0602020104020603" pitchFamily="34" charset="0"/>
                <a:ea typeface="楷体" panose="02010609060101010101" pitchFamily="49" charset="-122"/>
              </a:rPr>
              <a:t>R1</a:t>
            </a:r>
            <a:r>
              <a:rPr lang="en-US" altLang="zh-CN" sz="2000" dirty="0">
                <a:latin typeface="Tw Cen MT" panose="020B0602020104020603" pitchFamily="34" charset="0"/>
                <a:ea typeface="楷体" panose="02010609060101010101" pitchFamily="49" charset="-122"/>
              </a:rPr>
              <a:t>, R1</a:t>
            </a:r>
            <a:r>
              <a:rPr lang="zh-CN" altLang="en-US" sz="2000" dirty="0">
                <a:latin typeface="Tw Cen MT" panose="020B0602020104020603" pitchFamily="34" charset="0"/>
                <a:ea typeface="楷体" panose="02010609060101010101" pitchFamily="49" charset="-122"/>
              </a:rPr>
              <a:t>，</a:t>
            </a:r>
            <a:r>
              <a:rPr lang="en-US" altLang="zh-CN" sz="2000" dirty="0">
                <a:latin typeface="Tw Cen MT" panose="020B0602020104020603" pitchFamily="34" charset="0"/>
                <a:ea typeface="楷体" panose="02010609060101010101" pitchFamily="49" charset="-122"/>
              </a:rPr>
              <a:t># -8 	  </a:t>
            </a:r>
            <a:r>
              <a:rPr lang="en-US" altLang="zh-CN" sz="2000" dirty="0">
                <a:solidFill>
                  <a:schemeClr val="tx2"/>
                </a:solidFill>
                <a:latin typeface="Tw Cen MT" panose="020B0602020104020603" pitchFamily="34" charset="0"/>
                <a:ea typeface="楷体" panose="02010609060101010101" pitchFamily="49" charset="-122"/>
              </a:rPr>
              <a:t>7</a:t>
            </a:r>
          </a:p>
          <a:p>
            <a:pPr marL="1262063" lvl="1" indent="-804863">
              <a:spcBef>
                <a:spcPts val="0"/>
              </a:spcBef>
              <a:spcAft>
                <a:spcPts val="0"/>
              </a:spcAft>
              <a:buClr>
                <a:srgbClr val="33CC33"/>
              </a:buClr>
              <a:buSzPct val="80000"/>
              <a:buFont typeface="Wingdings 2" pitchFamily="18" charset="2"/>
              <a:buNone/>
            </a:pPr>
            <a:r>
              <a:rPr lang="zh-CN" altLang="en-US" sz="2000" dirty="0">
                <a:solidFill>
                  <a:srgbClr val="3333FF"/>
                </a:solidFill>
                <a:latin typeface="Tw Cen MT" panose="020B0602020104020603" pitchFamily="34" charset="0"/>
                <a:ea typeface="楷体" panose="02010609060101010101" pitchFamily="49" charset="-122"/>
              </a:rPr>
              <a:t>           （空转）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8</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BNE	  </a:t>
            </a:r>
            <a:r>
              <a:rPr lang="en-US" altLang="zh-CN" sz="2000" dirty="0">
                <a:solidFill>
                  <a:srgbClr val="E24C05"/>
                </a:solidFill>
                <a:latin typeface="Tw Cen MT" panose="020B0602020104020603" pitchFamily="34" charset="0"/>
                <a:ea typeface="楷体" panose="02010609060101010101" pitchFamily="49" charset="-122"/>
              </a:rPr>
              <a:t>R1</a:t>
            </a:r>
            <a:r>
              <a:rPr lang="en-US" altLang="zh-CN" sz="2000" dirty="0">
                <a:latin typeface="Tw Cen MT" panose="020B0602020104020603" pitchFamily="34" charset="0"/>
                <a:ea typeface="楷体" panose="02010609060101010101" pitchFamily="49" charset="-122"/>
              </a:rPr>
              <a:t>, R2, Loop                     </a:t>
            </a:r>
            <a:r>
              <a:rPr lang="en-US" altLang="zh-CN" sz="2000" dirty="0">
                <a:solidFill>
                  <a:schemeClr val="tx2"/>
                </a:solidFill>
                <a:latin typeface="Tw Cen MT" panose="020B0602020104020603" pitchFamily="34" charset="0"/>
                <a:ea typeface="楷体" panose="02010609060101010101" pitchFamily="49" charset="-122"/>
              </a:rPr>
              <a:t>9</a:t>
            </a:r>
          </a:p>
          <a:p>
            <a:pPr marL="1262063" lvl="1" indent="-804863">
              <a:spcBef>
                <a:spcPts val="0"/>
              </a:spcBef>
              <a:spcAft>
                <a:spcPts val="0"/>
              </a:spcAft>
              <a:buClr>
                <a:srgbClr val="33CC33"/>
              </a:buClr>
              <a:buSzPct val="80000"/>
              <a:buFont typeface="Wingdings 2" pitchFamily="18" charset="2"/>
              <a:buNone/>
            </a:pPr>
            <a:r>
              <a:rPr lang="en-US" altLang="zh-CN" sz="2000" dirty="0">
                <a:latin typeface="Tw Cen MT" panose="020B0602020104020603" pitchFamily="34" charset="0"/>
                <a:ea typeface="楷体" panose="02010609060101010101" pitchFamily="49" charset="-122"/>
              </a:rPr>
              <a:t>	</a:t>
            </a:r>
            <a:r>
              <a:rPr lang="zh-CN" altLang="en-US" sz="2000" dirty="0">
                <a:solidFill>
                  <a:srgbClr val="3333FF"/>
                </a:solidFill>
                <a:latin typeface="Tw Cen MT" panose="020B0602020104020603" pitchFamily="34" charset="0"/>
                <a:ea typeface="楷体" panose="02010609060101010101" pitchFamily="49" charset="-122"/>
              </a:rPr>
              <a:t>（空转）</a:t>
            </a:r>
            <a:r>
              <a:rPr lang="zh-CN" altLang="en-US" sz="2000" dirty="0">
                <a:latin typeface="Tw Cen MT" panose="020B0602020104020603" pitchFamily="34" charset="0"/>
                <a:ea typeface="楷体" panose="02010609060101010101" pitchFamily="49" charset="-122"/>
              </a:rPr>
              <a:t>		              </a:t>
            </a:r>
            <a:r>
              <a:rPr lang="en-US" altLang="zh-CN" sz="2000" dirty="0">
                <a:solidFill>
                  <a:schemeClr val="tx2"/>
                </a:solidFill>
                <a:latin typeface="Tw Cen MT" panose="020B0602020104020603" pitchFamily="34" charset="0"/>
                <a:ea typeface="楷体" panose="02010609060101010101" pitchFamily="49" charset="-122"/>
              </a:rPr>
              <a:t>10</a:t>
            </a:r>
            <a:endParaRPr lang="en-US" altLang="zh-CN" sz="2000" b="1" dirty="0">
              <a:solidFill>
                <a:schemeClr val="tx2"/>
              </a:solidFill>
              <a:latin typeface="宋体" pitchFamily="2" charset="-122"/>
            </a:endParaRP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rPr>
              <a:t>每个元素的操作需要</a:t>
            </a:r>
            <a:r>
              <a:rPr lang="en-US" altLang="zh-CN" sz="2400" b="0" dirty="0">
                <a:latin typeface="微软雅黑" panose="020B0503020204020204" pitchFamily="34" charset="-122"/>
                <a:ea typeface="微软雅黑" panose="020B0503020204020204" pitchFamily="34" charset="-122"/>
              </a:rPr>
              <a:t>10</a:t>
            </a:r>
            <a:r>
              <a:rPr lang="zh-CN" altLang="en-US" sz="2400" b="0" dirty="0">
                <a:latin typeface="微软雅黑" panose="020B0503020204020204" pitchFamily="34" charset="-122"/>
                <a:ea typeface="微软雅黑" panose="020B0503020204020204" pitchFamily="34" charset="-122"/>
              </a:rPr>
              <a:t>个时钟周期，其中</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个是空转周期</a:t>
            </a:r>
            <a:r>
              <a:rPr lang="zh-CN" altLang="en-US" sz="2400" dirty="0">
                <a:latin typeface="微软雅黑" panose="020B0503020204020204" pitchFamily="34" charset="-122"/>
                <a:ea typeface="微软雅黑" panose="020B0503020204020204" pitchFamily="34" charset="-122"/>
              </a:rPr>
              <a:t>。</a:t>
            </a:r>
          </a:p>
        </p:txBody>
      </p:sp>
      <p:sp>
        <p:nvSpPr>
          <p:cNvPr id="2" name="对话气泡: 圆角矩形 1">
            <a:extLst>
              <a:ext uri="{FF2B5EF4-FFF2-40B4-BE49-F238E27FC236}">
                <a16:creationId xmlns:a16="http://schemas.microsoft.com/office/drawing/2014/main" id="{0AB8290E-6803-41D9-AA54-B56F40A331B2}"/>
              </a:ext>
            </a:extLst>
          </p:cNvPr>
          <p:cNvSpPr/>
          <p:nvPr/>
        </p:nvSpPr>
        <p:spPr>
          <a:xfrm>
            <a:off x="6083558" y="3429000"/>
            <a:ext cx="2341985" cy="1066800"/>
          </a:xfrm>
          <a:prstGeom prst="wedgeRoundRectCallout">
            <a:avLst>
              <a:gd name="adj1" fmla="val -116670"/>
              <a:gd name="adj2" fmla="val 52940"/>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smtClean="0">
                <a:latin typeface="Tw Cen MT" panose="020B0602020104020603" pitchFamily="34" charset="0"/>
              </a:rPr>
              <a:t>数据前推在此处没有作用</a:t>
            </a:r>
            <a:r>
              <a:rPr lang="zh-CN" altLang="en-US" sz="2400" dirty="0">
                <a:latin typeface="Tw Cen MT" panose="020B0602020104020603" pitchFamily="34" charset="0"/>
              </a:rPr>
              <a:t>！</a:t>
            </a:r>
          </a:p>
        </p:txBody>
      </p:sp>
      <p:sp>
        <p:nvSpPr>
          <p:cNvPr id="6"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40719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descr="Rectangle: Click to edit Master text styles&#10;Second level&#10;Third level&#10;Fourth level&#10;Fifth level"/>
          <p:cNvSpPr>
            <a:spLocks noGrp="1" noChangeArrowheads="1"/>
          </p:cNvSpPr>
          <p:nvPr>
            <p:ph type="body" idx="4294967295"/>
          </p:nvPr>
        </p:nvSpPr>
        <p:spPr>
          <a:xfrm>
            <a:off x="427112" y="1196752"/>
            <a:ext cx="8249344" cy="4946650"/>
          </a:xfrm>
        </p:spPr>
        <p:txBody>
          <a:bodyPr/>
          <a:lstStyle/>
          <a:p>
            <a:pPr marL="342900" lvl="1" indent="-342900" eaLnBrk="1" hangingPunct="1">
              <a:spcBef>
                <a:spcPts val="600"/>
              </a:spcBef>
              <a:spcAft>
                <a:spcPts val="600"/>
              </a:spcAft>
              <a:buClr>
                <a:schemeClr val="tx1"/>
              </a:buClr>
              <a:buSzPct val="100000"/>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如果进行如下的指令调度：</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DADDIU</a:t>
            </a:r>
            <a:r>
              <a:rPr lang="zh-CN" altLang="en-US" sz="2400" dirty="0">
                <a:latin typeface="微软雅黑" panose="020B0503020204020204" pitchFamily="34" charset="-122"/>
                <a:ea typeface="微软雅黑" panose="020B0503020204020204" pitchFamily="34" charset="-122"/>
              </a:rPr>
              <a:t>指令调度到</a:t>
            </a:r>
            <a:r>
              <a:rPr lang="en-US" altLang="zh-CN" sz="2400" dirty="0">
                <a:latin typeface="微软雅黑" panose="020B0503020204020204" pitchFamily="34" charset="-122"/>
                <a:ea typeface="微软雅黑" panose="020B0503020204020204" pitchFamily="34" charset="-122"/>
              </a:rPr>
              <a:t>L.D</a:t>
            </a:r>
            <a:r>
              <a:rPr lang="zh-CN" altLang="en-US" sz="2400" dirty="0">
                <a:latin typeface="微软雅黑" panose="020B0503020204020204" pitchFamily="34" charset="-122"/>
                <a:ea typeface="微软雅黑" panose="020B0503020204020204" pitchFamily="34" charset="-122"/>
              </a:rPr>
              <a:t>指令和</a:t>
            </a:r>
            <a:r>
              <a:rPr lang="en-US" altLang="zh-CN" sz="2400" dirty="0">
                <a:latin typeface="微软雅黑" panose="020B0503020204020204" pitchFamily="34" charset="-122"/>
                <a:ea typeface="微软雅黑" panose="020B0503020204020204" pitchFamily="34" charset="-122"/>
              </a:rPr>
              <a:t>ADD.D</a:t>
            </a:r>
            <a:r>
              <a:rPr lang="zh-CN" altLang="en-US" sz="2400" dirty="0">
                <a:latin typeface="微软雅黑" panose="020B0503020204020204" pitchFamily="34" charset="-122"/>
                <a:ea typeface="微软雅黑" panose="020B0503020204020204" pitchFamily="34" charset="-122"/>
              </a:rPr>
              <a:t>指令之间的“空转”拍；</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把</a:t>
            </a:r>
            <a:r>
              <a:rPr lang="en-US" altLang="zh-CN" sz="2400" dirty="0">
                <a:latin typeface="微软雅黑" panose="020B0503020204020204" pitchFamily="34" charset="-122"/>
                <a:ea typeface="微软雅黑" panose="020B0503020204020204" pitchFamily="34" charset="-122"/>
              </a:rPr>
              <a:t>S.D</a:t>
            </a:r>
            <a:r>
              <a:rPr lang="zh-CN" altLang="en-US" sz="2400" dirty="0">
                <a:latin typeface="微软雅黑" panose="020B0503020204020204" pitchFamily="34" charset="-122"/>
                <a:ea typeface="微软雅黑" panose="020B0503020204020204" pitchFamily="34" charset="-122"/>
              </a:rPr>
              <a:t>指令放到了分支指令的延迟槽中；</a:t>
            </a:r>
          </a:p>
          <a:p>
            <a:pPr marL="908050" lvl="1" indent="-457200" eaLnBrk="1" fontAlgn="base"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对存储器地址偏移量进行调整；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pic>
        <p:nvPicPr>
          <p:cNvPr id="2" name="图片 1">
            <a:extLst>
              <a:ext uri="{FF2B5EF4-FFF2-40B4-BE49-F238E27FC236}">
                <a16:creationId xmlns:a16="http://schemas.microsoft.com/office/drawing/2014/main" id="{76C2E302-71EE-405B-805B-82F718DFD535}"/>
              </a:ext>
            </a:extLst>
          </p:cNvPr>
          <p:cNvPicPr>
            <a:picLocks noChangeAspect="1"/>
          </p:cNvPicPr>
          <p:nvPr/>
        </p:nvPicPr>
        <p:blipFill>
          <a:blip r:embed="rId2"/>
          <a:stretch>
            <a:fillRect/>
          </a:stretch>
        </p:blipFill>
        <p:spPr>
          <a:xfrm>
            <a:off x="1338605" y="3670077"/>
            <a:ext cx="4267437" cy="2809396"/>
          </a:xfrm>
          <a:prstGeom prst="rect">
            <a:avLst/>
          </a:prstGeom>
        </p:spPr>
      </p:pic>
    </p:spTree>
    <p:extLst>
      <p:ext uri="{BB962C8B-B14F-4D97-AF65-F5344CB8AC3E}">
        <p14:creationId xmlns:p14="http://schemas.microsoft.com/office/powerpoint/2010/main" val="2073131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a:t>
            </a:r>
            <a:r>
              <a:rPr lang="zh-CN" altLang="en-US" dirty="0"/>
              <a:t>讲</a:t>
            </a:r>
            <a:r>
              <a:rPr lang="zh-CN" altLang="en-US" dirty="0" smtClean="0"/>
              <a:t>提纲</a:t>
            </a:r>
            <a:endParaRPr lang="zh-CN" altLang="en-US" dirty="0"/>
          </a:p>
        </p:txBody>
      </p:sp>
      <p:sp>
        <p:nvSpPr>
          <p:cNvPr id="3" name="内容占位符 2"/>
          <p:cNvSpPr>
            <a:spLocks noGrp="1"/>
          </p:cNvSpPr>
          <p:nvPr>
            <p:ph idx="1"/>
          </p:nvPr>
        </p:nvSpPr>
        <p:spPr>
          <a:xfrm>
            <a:off x="471948" y="1104900"/>
            <a:ext cx="8229600" cy="4648200"/>
          </a:xfrm>
        </p:spPr>
        <p:txBody>
          <a:bodyPr/>
          <a:lstStyle/>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指令级并行的概念</a:t>
            </a:r>
            <a:endParaRPr lang="en-US" altLang="zh-CN" b="1" dirty="0">
              <a:solidFill>
                <a:srgbClr val="FF33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09164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9" name="Rectangle 5"/>
          <p:cNvSpPr>
            <a:spLocks noChangeArrowheads="1"/>
          </p:cNvSpPr>
          <p:nvPr/>
        </p:nvSpPr>
        <p:spPr bwMode="auto">
          <a:xfrm>
            <a:off x="36115" y="1341438"/>
            <a:ext cx="5688013" cy="4607078"/>
          </a:xfrm>
          <a:prstGeom prst="rect">
            <a:avLst/>
          </a:prstGeom>
          <a:noFill/>
          <a:ln w="9525">
            <a:noFill/>
            <a:miter lim="800000"/>
            <a:headEnd/>
            <a:tailEnd/>
          </a:ln>
        </p:spPr>
        <p:txBody>
          <a:bodyPr/>
          <a:lstStyle/>
          <a:p>
            <a:pPr marL="342900" indent="-342900">
              <a:lnSpc>
                <a:spcPct val="80000"/>
              </a:lnSpc>
              <a:spcBef>
                <a:spcPct val="20000"/>
              </a:spcBef>
              <a:buClr>
                <a:srgbClr val="33CC33"/>
              </a:buClr>
              <a:buSzPct val="80000"/>
              <a:buFont typeface="Wingdings 2" pitchFamily="18" charset="2"/>
              <a:buNone/>
            </a:pPr>
            <a:endParaRPr lang="en-US" altLang="zh-CN" sz="2000" b="1" dirty="0">
              <a:latin typeface="+mn-lt"/>
              <a:ea typeface="楷体_GB2312" pitchFamily="49" charset="-122"/>
            </a:endParaRPr>
          </a:p>
          <a:p>
            <a:pPr marL="742950" lvl="1" indent="-285750">
              <a:lnSpc>
                <a:spcPct val="80000"/>
              </a:lnSpc>
              <a:spcBef>
                <a:spcPct val="20000"/>
              </a:spcBef>
              <a:buClr>
                <a:srgbClr val="33CC33"/>
              </a:buClr>
              <a:buSzPct val="80000"/>
              <a:buFont typeface="Wingdings 2" pitchFamily="18" charset="2"/>
              <a:buNone/>
            </a:pPr>
            <a:r>
              <a:rPr lang="en-US" altLang="zh-CN" sz="2000" dirty="0">
                <a:latin typeface="+mn-lt"/>
              </a:rPr>
              <a:t>  </a:t>
            </a:r>
            <a:r>
              <a:rPr lang="en-US" altLang="zh-CN" sz="2000" b="1" dirty="0">
                <a:latin typeface="+mn-lt"/>
              </a:rPr>
              <a:t>Loop: L.D	  </a:t>
            </a:r>
            <a:r>
              <a:rPr lang="en-US" altLang="zh-CN" sz="2000" b="1" dirty="0">
                <a:solidFill>
                  <a:srgbClr val="D60093"/>
                </a:solidFill>
                <a:latin typeface="+mn-lt"/>
              </a:rPr>
              <a:t>F0</a:t>
            </a:r>
            <a:r>
              <a:rPr lang="en-US" altLang="zh-CN" sz="2000" b="1" dirty="0">
                <a:latin typeface="+mn-lt"/>
              </a:rPr>
              <a:t>,0</a:t>
            </a:r>
            <a:r>
              <a:rPr lang="zh-CN" altLang="en-US" sz="2000" b="1" dirty="0">
                <a:latin typeface="+mn-lt"/>
              </a:rPr>
              <a:t>（</a:t>
            </a:r>
            <a:r>
              <a:rPr lang="en-US" altLang="zh-CN" sz="2000" b="1" dirty="0">
                <a:latin typeface="+mn-lt"/>
              </a:rPr>
              <a:t>R1</a:t>
            </a:r>
            <a:r>
              <a:rPr lang="zh-CN" altLang="en-US" sz="2000" b="1" dirty="0">
                <a:latin typeface="+mn-lt"/>
              </a:rPr>
              <a:t>） 	  		     </a:t>
            </a: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ADD.D	  </a:t>
            </a:r>
            <a:r>
              <a:rPr lang="en-US" altLang="zh-CN" sz="2000" b="1" dirty="0">
                <a:solidFill>
                  <a:srgbClr val="008000"/>
                </a:solidFill>
                <a:latin typeface="+mn-lt"/>
              </a:rPr>
              <a:t>F4</a:t>
            </a:r>
            <a:r>
              <a:rPr lang="en-US" altLang="zh-CN" sz="2000" b="1" dirty="0">
                <a:latin typeface="+mn-lt"/>
              </a:rPr>
              <a:t>,</a:t>
            </a:r>
            <a:r>
              <a:rPr lang="en-US" altLang="zh-CN" sz="2000" b="1" dirty="0">
                <a:solidFill>
                  <a:srgbClr val="D60093"/>
                </a:solidFill>
                <a:latin typeface="+mn-lt"/>
              </a:rPr>
              <a:t>F0</a:t>
            </a:r>
            <a:r>
              <a:rPr lang="en-US" altLang="zh-CN" sz="2000" b="1" dirty="0">
                <a:latin typeface="+mn-lt"/>
              </a:rPr>
              <a:t>,F2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chemeClr val="hlink"/>
                </a:solidFill>
                <a:latin typeface="+mn-lt"/>
              </a:rPr>
              <a:t>（</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solidFill>
                  <a:srgbClr val="3333FF"/>
                </a:solidFill>
                <a:latin typeface="+mn-lt"/>
              </a:rPr>
              <a:t>		      （空转）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S.D	  </a:t>
            </a:r>
            <a:r>
              <a:rPr lang="en-US" altLang="zh-CN" sz="2000" b="1" dirty="0">
                <a:solidFill>
                  <a:srgbClr val="008000"/>
                </a:solidFill>
                <a:latin typeface="+mn-lt"/>
              </a:rPr>
              <a:t>F4</a:t>
            </a:r>
            <a:r>
              <a:rPr lang="en-US" altLang="zh-CN" sz="2000" b="1" dirty="0">
                <a:latin typeface="+mn-lt"/>
              </a:rPr>
              <a:t>, 0</a:t>
            </a:r>
            <a:r>
              <a:rPr lang="zh-CN" altLang="en-US" sz="2000" b="1" dirty="0">
                <a:latin typeface="+mn-lt"/>
              </a:rPr>
              <a:t>（</a:t>
            </a:r>
            <a:r>
              <a:rPr lang="en-US" altLang="zh-CN" sz="2000" b="1" dirty="0">
                <a:latin typeface="+mn-lt"/>
              </a:rPr>
              <a:t>R1</a:t>
            </a:r>
            <a:r>
              <a:rPr lang="zh-CN" altLang="en-US" sz="2000" b="1" dirty="0">
                <a:latin typeface="+mn-lt"/>
              </a:rPr>
              <a:t>） 	  </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DADDIU    </a:t>
            </a:r>
            <a:r>
              <a:rPr lang="en-US" altLang="zh-CN" sz="2000" b="1" dirty="0">
                <a:solidFill>
                  <a:srgbClr val="E24C05"/>
                </a:solidFill>
                <a:latin typeface="+mn-lt"/>
              </a:rPr>
              <a:t>R1</a:t>
            </a:r>
            <a:r>
              <a:rPr lang="en-US" altLang="zh-CN" sz="2000" b="1" dirty="0">
                <a:latin typeface="+mn-lt"/>
              </a:rPr>
              <a:t>,R1,#-8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rgbClr val="3333FF"/>
                </a:solidFill>
                <a:latin typeface="+mn-lt"/>
              </a:rPr>
              <a:t>（空转）</a:t>
            </a:r>
            <a:endParaRPr lang="zh-CN" altLang="en-US"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BNE	  </a:t>
            </a:r>
            <a:r>
              <a:rPr lang="en-US" altLang="zh-CN" sz="2000" b="1" dirty="0">
                <a:solidFill>
                  <a:srgbClr val="E24C05"/>
                </a:solidFill>
                <a:latin typeface="+mn-lt"/>
              </a:rPr>
              <a:t>R1</a:t>
            </a:r>
            <a:r>
              <a:rPr lang="en-US" altLang="zh-CN" sz="2000" b="1" dirty="0">
                <a:latin typeface="+mn-lt"/>
              </a:rPr>
              <a:t>,R2,Loop        </a:t>
            </a:r>
            <a:endParaRPr lang="en-US" altLang="zh-CN" sz="2000" b="1" dirty="0">
              <a:solidFill>
                <a:schemeClr val="tx2"/>
              </a:solidFill>
              <a:latin typeface="+mn-lt"/>
            </a:endParaRPr>
          </a:p>
          <a:p>
            <a:pPr marL="742950" lvl="1" indent="-285750">
              <a:lnSpc>
                <a:spcPct val="80000"/>
              </a:lnSpc>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rgbClr val="3333FF"/>
                </a:solidFill>
                <a:latin typeface="+mn-lt"/>
              </a:rPr>
              <a:t>（空转）</a:t>
            </a:r>
          </a:p>
        </p:txBody>
      </p:sp>
      <p:grpSp>
        <p:nvGrpSpPr>
          <p:cNvPr id="2" name="Group 6"/>
          <p:cNvGrpSpPr>
            <a:grpSpLocks/>
          </p:cNvGrpSpPr>
          <p:nvPr/>
        </p:nvGrpSpPr>
        <p:grpSpPr bwMode="auto">
          <a:xfrm flipH="1" flipV="1">
            <a:off x="3330202" y="3402935"/>
            <a:ext cx="288925" cy="1239837"/>
            <a:chOff x="576" y="1344"/>
            <a:chExt cx="288" cy="1200"/>
          </a:xfrm>
        </p:grpSpPr>
        <p:sp>
          <p:nvSpPr>
            <p:cNvPr id="326661" name="Arc 7"/>
            <p:cNvSpPr>
              <a:spLocks/>
            </p:cNvSpPr>
            <p:nvPr/>
          </p:nvSpPr>
          <p:spPr bwMode="auto">
            <a:xfrm flipH="1" flipV="1">
              <a:off x="576" y="192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p:spPr>
          <p:txBody>
            <a:bodyPr wrap="none" anchor="ctr"/>
            <a:lstStyle/>
            <a:p>
              <a:endParaRPr lang="zh-CN" altLang="en-US"/>
            </a:p>
          </p:txBody>
        </p:sp>
        <p:sp>
          <p:nvSpPr>
            <p:cNvPr id="326662" name="Arc 8"/>
            <p:cNvSpPr>
              <a:spLocks/>
            </p:cNvSpPr>
            <p:nvPr/>
          </p:nvSpPr>
          <p:spPr bwMode="auto">
            <a:xfrm flipH="1">
              <a:off x="576" y="1344"/>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triangle" w="med" len="med"/>
              <a:tailEnd/>
            </a:ln>
            <a:effectLst/>
          </p:spPr>
          <p:txBody>
            <a:bodyPr wrap="none" anchor="ctr"/>
            <a:lstStyle/>
            <a:p>
              <a:endParaRPr lang="zh-CN" altLang="en-US"/>
            </a:p>
          </p:txBody>
        </p:sp>
      </p:grpSp>
      <p:grpSp>
        <p:nvGrpSpPr>
          <p:cNvPr id="3" name="Group 9"/>
          <p:cNvGrpSpPr>
            <a:grpSpLocks/>
          </p:cNvGrpSpPr>
          <p:nvPr/>
        </p:nvGrpSpPr>
        <p:grpSpPr bwMode="auto">
          <a:xfrm>
            <a:off x="929498" y="2060575"/>
            <a:ext cx="287338" cy="1439863"/>
            <a:chOff x="576" y="1344"/>
            <a:chExt cx="288" cy="1200"/>
          </a:xfrm>
        </p:grpSpPr>
        <p:sp>
          <p:nvSpPr>
            <p:cNvPr id="326664" name="Arc 10"/>
            <p:cNvSpPr>
              <a:spLocks/>
            </p:cNvSpPr>
            <p:nvPr/>
          </p:nvSpPr>
          <p:spPr bwMode="auto">
            <a:xfrm flipH="1" flipV="1">
              <a:off x="576" y="192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a:tailEnd/>
            </a:ln>
            <a:effectLst/>
          </p:spPr>
          <p:txBody>
            <a:bodyPr wrap="none" anchor="ctr"/>
            <a:lstStyle/>
            <a:p>
              <a:endParaRPr lang="zh-CN" altLang="en-US"/>
            </a:p>
          </p:txBody>
        </p:sp>
        <p:sp>
          <p:nvSpPr>
            <p:cNvPr id="326665" name="Arc 11"/>
            <p:cNvSpPr>
              <a:spLocks/>
            </p:cNvSpPr>
            <p:nvPr/>
          </p:nvSpPr>
          <p:spPr bwMode="auto">
            <a:xfrm flipH="1">
              <a:off x="576" y="1344"/>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folHlink"/>
              </a:solidFill>
              <a:round/>
              <a:headEnd type="triangle" w="med" len="med"/>
              <a:tailEnd/>
            </a:ln>
            <a:effectLst/>
          </p:spPr>
          <p:txBody>
            <a:bodyPr wrap="none" anchor="ctr"/>
            <a:lstStyle/>
            <a:p>
              <a:endParaRPr lang="zh-CN" altLang="en-US"/>
            </a:p>
          </p:txBody>
        </p:sp>
      </p:grpSp>
      <p:sp>
        <p:nvSpPr>
          <p:cNvPr id="326666" name="Rectangle 12"/>
          <p:cNvSpPr>
            <a:spLocks noChangeArrowheads="1"/>
          </p:cNvSpPr>
          <p:nvPr/>
        </p:nvSpPr>
        <p:spPr bwMode="auto">
          <a:xfrm>
            <a:off x="4500563" y="1200150"/>
            <a:ext cx="3887861" cy="3600450"/>
          </a:xfrm>
          <a:prstGeom prst="rect">
            <a:avLst/>
          </a:prstGeom>
          <a:noFill/>
          <a:ln w="9525">
            <a:noFill/>
            <a:miter lim="800000"/>
            <a:headEnd/>
            <a:tailEnd/>
          </a:ln>
        </p:spPr>
        <p:txBody>
          <a:bodyPr/>
          <a:lstStyle/>
          <a:p>
            <a:pPr marL="742950" lvl="1" indent="-285750">
              <a:spcBef>
                <a:spcPct val="20000"/>
              </a:spcBef>
              <a:buClr>
                <a:srgbClr val="33CC33"/>
              </a:buClr>
              <a:buSzPct val="80000"/>
              <a:buFont typeface="Wingdings 2" pitchFamily="18" charset="2"/>
              <a:buNone/>
            </a:pPr>
            <a:r>
              <a:rPr lang="en-US" altLang="zh-CN" sz="2000" b="1" dirty="0">
                <a:solidFill>
                  <a:srgbClr val="00FFFF"/>
                </a:solidFill>
                <a:latin typeface="+mn-lt"/>
                <a:ea typeface="楷体_GB2312" pitchFamily="49" charset="-122"/>
              </a:rPr>
              <a:t>			</a:t>
            </a:r>
            <a:endParaRPr lang="en-US" altLang="zh-CN" sz="2000" b="1" dirty="0">
              <a:solidFill>
                <a:schemeClr val="bg1"/>
              </a:solidFill>
              <a:latin typeface="+mn-lt"/>
              <a:ea typeface="楷体_GB2312" pitchFamily="49" charset="-122"/>
            </a:endParaRPr>
          </a:p>
          <a:p>
            <a:pPr marL="742950" lvl="1" indent="-285750">
              <a:spcBef>
                <a:spcPct val="20000"/>
              </a:spcBef>
              <a:buClr>
                <a:srgbClr val="33CC33"/>
              </a:buClr>
              <a:buSzPct val="80000"/>
              <a:buFont typeface="Wingdings 2" pitchFamily="18" charset="2"/>
              <a:buNone/>
            </a:pPr>
            <a:r>
              <a:rPr lang="en-US" altLang="zh-CN" sz="2000" b="1" dirty="0">
                <a:latin typeface="+mn-lt"/>
              </a:rPr>
              <a:t>Loop: L.D    F0, 0(R1)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en-US" altLang="zh-CN" sz="2000" b="1" dirty="0">
                <a:solidFill>
                  <a:srgbClr val="CC3399"/>
                </a:solidFill>
                <a:latin typeface="+mn-lt"/>
              </a:rPr>
              <a:t>DADDIU R1,R1,#-8</a:t>
            </a:r>
            <a:r>
              <a:rPr lang="en-US" altLang="zh-CN" sz="2000" dirty="0">
                <a:latin typeface="+mn-lt"/>
              </a:rPr>
              <a:t> </a:t>
            </a:r>
            <a:r>
              <a:rPr lang="en-US" altLang="zh-CN" sz="2000" b="1" dirty="0">
                <a:latin typeface="+mn-lt"/>
              </a:rPr>
              <a:t>	 </a:t>
            </a:r>
          </a:p>
          <a:p>
            <a:pPr marL="742950" lvl="1" indent="-285750">
              <a:spcBef>
                <a:spcPct val="20000"/>
              </a:spcBef>
              <a:buClr>
                <a:srgbClr val="33CC33"/>
              </a:buClr>
              <a:buSzPct val="80000"/>
              <a:buFont typeface="Wingdings 2" pitchFamily="18" charset="2"/>
              <a:buNone/>
            </a:pPr>
            <a:r>
              <a:rPr lang="en-US" altLang="zh-CN" sz="2000" b="1" dirty="0">
                <a:latin typeface="+mn-lt"/>
              </a:rPr>
              <a:t>		   ADD.D  F4, F0, F2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zh-CN" altLang="en-US" sz="2000" b="1" dirty="0">
                <a:solidFill>
                  <a:schemeClr val="hlink"/>
                </a:solidFill>
                <a:latin typeface="+mn-lt"/>
              </a:rPr>
              <a:t>（空转）</a:t>
            </a:r>
            <a:r>
              <a:rPr lang="zh-CN" altLang="en-US" sz="2000" b="1" dirty="0">
                <a:latin typeface="+mn-lt"/>
              </a:rPr>
              <a:t>		     </a:t>
            </a:r>
          </a:p>
          <a:p>
            <a:pPr marL="742950" lvl="1" indent="-285750">
              <a:spcBef>
                <a:spcPct val="20000"/>
              </a:spcBef>
              <a:buClr>
                <a:srgbClr val="33CC33"/>
              </a:buClr>
              <a:buSzPct val="80000"/>
              <a:buFont typeface="Wingdings 2" pitchFamily="18" charset="2"/>
              <a:buNone/>
            </a:pPr>
            <a:r>
              <a:rPr lang="zh-CN" altLang="en-US" sz="2000" b="1" dirty="0">
                <a:latin typeface="+mn-lt"/>
              </a:rPr>
              <a:t>		   </a:t>
            </a:r>
            <a:r>
              <a:rPr lang="en-US" altLang="zh-CN" sz="2000" b="1" dirty="0">
                <a:latin typeface="+mn-lt"/>
              </a:rPr>
              <a:t>BNE    R1,R2,Loop	           </a:t>
            </a:r>
          </a:p>
          <a:p>
            <a:pPr marL="742950" lvl="1" indent="-285750">
              <a:spcBef>
                <a:spcPct val="20000"/>
              </a:spcBef>
              <a:buClr>
                <a:srgbClr val="33CC33"/>
              </a:buClr>
              <a:buSzPct val="80000"/>
              <a:buFont typeface="Wingdings 2" pitchFamily="18" charset="2"/>
              <a:buNone/>
            </a:pPr>
            <a:r>
              <a:rPr lang="en-US" altLang="zh-CN" sz="2000" b="1" dirty="0">
                <a:latin typeface="+mn-lt"/>
              </a:rPr>
              <a:t>		   </a:t>
            </a:r>
            <a:r>
              <a:rPr lang="en-US" altLang="zh-CN" sz="2000" b="1" dirty="0">
                <a:solidFill>
                  <a:srgbClr val="CC3399"/>
                </a:solidFill>
                <a:latin typeface="+mn-lt"/>
              </a:rPr>
              <a:t>S.D    F4</a:t>
            </a:r>
            <a:r>
              <a:rPr lang="zh-CN" altLang="en-US" sz="2000" b="1" dirty="0">
                <a:solidFill>
                  <a:srgbClr val="CC3399"/>
                </a:solidFill>
                <a:latin typeface="+mn-lt"/>
              </a:rPr>
              <a:t>，</a:t>
            </a:r>
            <a:r>
              <a:rPr lang="en-US" altLang="zh-CN" sz="2000" b="1" dirty="0">
                <a:solidFill>
                  <a:srgbClr val="CC3399"/>
                </a:solidFill>
                <a:latin typeface="+mn-lt"/>
              </a:rPr>
              <a:t>8(R1) </a:t>
            </a:r>
            <a:r>
              <a:rPr lang="en-US" altLang="zh-CN" sz="2000" b="1" dirty="0">
                <a:latin typeface="+mn-lt"/>
              </a:rPr>
              <a:t>	</a:t>
            </a:r>
            <a:r>
              <a:rPr lang="en-US" altLang="zh-CN" sz="2000" b="1" dirty="0">
                <a:solidFill>
                  <a:srgbClr val="00FFFF"/>
                </a:solidFill>
                <a:latin typeface="+mn-lt"/>
                <a:ea typeface="楷体_GB2312" pitchFamily="49" charset="-122"/>
              </a:rPr>
              <a:t>           </a:t>
            </a:r>
            <a:r>
              <a:rPr lang="zh-CN" altLang="en-US" sz="2000" b="1" dirty="0">
                <a:solidFill>
                  <a:schemeClr val="bg1"/>
                </a:solidFill>
                <a:latin typeface="+mn-lt"/>
                <a:ea typeface="楷体_GB2312" pitchFamily="49" charset="-122"/>
              </a:rPr>
              <a:t>　</a:t>
            </a:r>
          </a:p>
        </p:txBody>
      </p:sp>
      <p:sp>
        <p:nvSpPr>
          <p:cNvPr id="4" name="右箭头 3"/>
          <p:cNvSpPr/>
          <p:nvPr/>
        </p:nvSpPr>
        <p:spPr>
          <a:xfrm>
            <a:off x="4355976" y="2809304"/>
            <a:ext cx="936104" cy="191071"/>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32039627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3" name="Rectangle 4"/>
          <p:cNvSpPr>
            <a:spLocks noChangeArrowheads="1"/>
          </p:cNvSpPr>
          <p:nvPr/>
        </p:nvSpPr>
        <p:spPr bwMode="auto">
          <a:xfrm>
            <a:off x="539552" y="1199908"/>
            <a:ext cx="7929618" cy="4679950"/>
          </a:xfrm>
          <a:prstGeom prst="rect">
            <a:avLst/>
          </a:prstGeom>
          <a:noFill/>
          <a:ln w="9525">
            <a:noFill/>
            <a:miter lim="800000"/>
            <a:headEnd/>
            <a:tailEnd/>
          </a:ln>
        </p:spPr>
        <p:txBody>
          <a:bodyPr/>
          <a:lstStyle/>
          <a:p>
            <a:pPr marL="742950" lvl="1" indent="-285750">
              <a:spcBef>
                <a:spcPct val="20000"/>
              </a:spcBef>
              <a:buClr>
                <a:srgbClr val="33CC33"/>
              </a:buClr>
              <a:buSzPct val="80000"/>
              <a:buFont typeface="Wingdings 2" pitchFamily="18" charset="2"/>
              <a:buNone/>
            </a:pPr>
            <a:r>
              <a:rPr lang="en-US" altLang="zh-CN" sz="2000" b="1" dirty="0">
                <a:latin typeface="微软雅黑" panose="020B0503020204020204" pitchFamily="34" charset="-122"/>
                <a:ea typeface="微软雅黑" panose="020B0503020204020204" pitchFamily="34" charset="-122"/>
              </a:rPr>
              <a:t>				       </a:t>
            </a:r>
            <a:r>
              <a:rPr lang="zh-CN" altLang="en-US" sz="2000" dirty="0">
                <a:solidFill>
                  <a:srgbClr val="E24C05"/>
                </a:solidFill>
                <a:latin typeface="微软雅黑" panose="020B0503020204020204" pitchFamily="34" charset="-122"/>
                <a:ea typeface="微软雅黑" panose="020B0503020204020204" pitchFamily="34" charset="-122"/>
              </a:rPr>
              <a:t>指令流出时钟</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Loop: L.D    F0, 0(R1)	                     1</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DADDIU R1, R1, #-8	     2</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ADD.D  F4, F0, F2	     3</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a:t>
            </a:r>
            <a:r>
              <a:rPr lang="zh-CN" altLang="en-US" sz="2000" b="0" dirty="0">
                <a:solidFill>
                  <a:schemeClr val="hlink"/>
                </a:solidFill>
                <a:latin typeface="+mn-lt"/>
                <a:ea typeface="微软雅黑" panose="020B0503020204020204" pitchFamily="34" charset="-122"/>
              </a:rPr>
              <a:t>（空转）</a:t>
            </a:r>
            <a:r>
              <a:rPr lang="zh-CN" altLang="en-US" sz="2000" b="0" dirty="0">
                <a:latin typeface="+mn-lt"/>
                <a:ea typeface="微软雅黑" panose="020B0503020204020204" pitchFamily="34" charset="-122"/>
              </a:rPr>
              <a:t>		     </a:t>
            </a:r>
            <a:r>
              <a:rPr lang="en-US" altLang="zh-CN" sz="2000" b="0" dirty="0">
                <a:latin typeface="+mn-lt"/>
                <a:ea typeface="微软雅黑" panose="020B0503020204020204" pitchFamily="34" charset="-122"/>
              </a:rPr>
              <a:t>4</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BNE    R1, R2, Loop                5</a:t>
            </a:r>
          </a:p>
          <a:p>
            <a:pPr marL="742950" lvl="1" indent="-285750">
              <a:spcBef>
                <a:spcPct val="20000"/>
              </a:spcBef>
              <a:buClr>
                <a:srgbClr val="33CC33"/>
              </a:buClr>
              <a:buSzPct val="80000"/>
              <a:buFont typeface="Wingdings 2" pitchFamily="18" charset="2"/>
              <a:buNone/>
            </a:pPr>
            <a:r>
              <a:rPr lang="en-US" altLang="zh-CN" sz="2000" b="0" dirty="0">
                <a:latin typeface="+mn-lt"/>
                <a:ea typeface="微软雅黑" panose="020B0503020204020204" pitchFamily="34" charset="-122"/>
              </a:rPr>
              <a:t>		   S.D    F4</a:t>
            </a:r>
            <a:r>
              <a:rPr lang="zh-CN" altLang="en-US" sz="2000" b="0" dirty="0">
                <a:latin typeface="+mn-lt"/>
                <a:ea typeface="微软雅黑" panose="020B0503020204020204" pitchFamily="34" charset="-122"/>
              </a:rPr>
              <a:t>，</a:t>
            </a:r>
            <a:r>
              <a:rPr lang="en-US" altLang="zh-CN" sz="2000" b="0" dirty="0">
                <a:latin typeface="+mn-lt"/>
                <a:ea typeface="微软雅黑" panose="020B0503020204020204" pitchFamily="34" charset="-122"/>
              </a:rPr>
              <a:t>8(R1) 	     6</a:t>
            </a:r>
          </a:p>
          <a:p>
            <a:pPr marL="742950" lvl="1" indent="-285750">
              <a:spcBef>
                <a:spcPct val="20000"/>
              </a:spcBef>
              <a:buClr>
                <a:srgbClr val="33CC33"/>
              </a:buClr>
              <a:buSzPct val="80000"/>
              <a:buFont typeface="Wingdings 2" pitchFamily="18" charset="2"/>
              <a:buNone/>
            </a:pPr>
            <a:endParaRPr lang="en-US" altLang="zh-CN" b="1" dirty="0">
              <a:latin typeface="微软雅黑" panose="020B0503020204020204" pitchFamily="34" charset="-122"/>
              <a:ea typeface="微软雅黑" panose="020B0503020204020204" pitchFamily="34" charset="-122"/>
            </a:endParaRPr>
          </a:p>
          <a:p>
            <a:pPr marL="342900" lvl="1" indent="-342900">
              <a:spcBef>
                <a:spcPts val="600"/>
              </a:spcBef>
              <a:spcAft>
                <a:spcPts val="600"/>
              </a:spcAft>
              <a:buClr>
                <a:schemeClr val="tx1"/>
              </a:buClr>
              <a:buSzPct val="100000"/>
              <a:buFont typeface="Arial"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一轮循环的操作时间从</a:t>
            </a:r>
            <a:r>
              <a:rPr lang="en-US" altLang="zh-CN" sz="2800" b="0" dirty="0">
                <a:latin typeface="微软雅黑" panose="020B0503020204020204" pitchFamily="34" charset="-122"/>
                <a:ea typeface="微软雅黑" panose="020B0503020204020204" pitchFamily="34" charset="-122"/>
              </a:rPr>
              <a:t>10</a:t>
            </a:r>
            <a:r>
              <a:rPr lang="zh-CN" altLang="en-US" sz="2800" b="0" dirty="0">
                <a:latin typeface="微软雅黑" panose="020B0503020204020204" pitchFamily="34" charset="-122"/>
                <a:ea typeface="微软雅黑" panose="020B0503020204020204" pitchFamily="34" charset="-122"/>
              </a:rPr>
              <a:t>个时钟周期减少到</a:t>
            </a:r>
            <a:r>
              <a:rPr lang="en-US" altLang="zh-CN" sz="2800" b="0" dirty="0">
                <a:latin typeface="微软雅黑" panose="020B0503020204020204" pitchFamily="34" charset="-122"/>
                <a:ea typeface="微软雅黑" panose="020B0503020204020204" pitchFamily="34" charset="-122"/>
              </a:rPr>
              <a:t>6</a:t>
            </a:r>
            <a:r>
              <a:rPr lang="zh-CN" altLang="en-US" sz="2800" b="0" dirty="0">
                <a:latin typeface="微软雅黑" panose="020B0503020204020204" pitchFamily="34" charset="-122"/>
                <a:ea typeface="微软雅黑" panose="020B0503020204020204" pitchFamily="34" charset="-122"/>
              </a:rPr>
              <a:t>个</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其中</a:t>
            </a:r>
            <a:r>
              <a:rPr lang="en-US" altLang="zh-CN" sz="2800" b="0" dirty="0">
                <a:latin typeface="微软雅黑" panose="020B0503020204020204" pitchFamily="34" charset="-122"/>
                <a:ea typeface="微软雅黑" panose="020B0503020204020204" pitchFamily="34" charset="-122"/>
              </a:rPr>
              <a:t>5</a:t>
            </a:r>
            <a:r>
              <a:rPr lang="zh-CN" altLang="en-US" sz="2800" b="0" dirty="0">
                <a:latin typeface="微软雅黑" panose="020B0503020204020204" pitchFamily="34" charset="-122"/>
                <a:ea typeface="微软雅黑" panose="020B0503020204020204" pitchFamily="34" charset="-122"/>
              </a:rPr>
              <a:t>个周期是有指令执行的，</a:t>
            </a:r>
            <a:r>
              <a:rPr lang="en-US" altLang="zh-CN" sz="2800" b="0" dirty="0">
                <a:latin typeface="微软雅黑" panose="020B0503020204020204" pitchFamily="34" charset="-122"/>
                <a:ea typeface="微软雅黑" panose="020B0503020204020204" pitchFamily="34" charset="-122"/>
              </a:rPr>
              <a:t>1</a:t>
            </a:r>
            <a:r>
              <a:rPr lang="zh-CN" altLang="en-US" sz="2800" b="0" dirty="0">
                <a:latin typeface="微软雅黑" panose="020B0503020204020204" pitchFamily="34" charset="-122"/>
                <a:ea typeface="微软雅黑" panose="020B0503020204020204" pitchFamily="34" charset="-122"/>
              </a:rPr>
              <a:t>个为空转周期。</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3539975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descr="Rectangle: Click to edit Master text styles&#10;Second level&#10;Third level&#10;Fourth level&#10;Fifth level"/>
          <p:cNvSpPr>
            <a:spLocks noGrp="1" noChangeArrowheads="1"/>
          </p:cNvSpPr>
          <p:nvPr>
            <p:ph type="body" idx="4294967295"/>
          </p:nvPr>
        </p:nvSpPr>
        <p:spPr>
          <a:xfrm>
            <a:off x="491612" y="1196752"/>
            <a:ext cx="8160775" cy="4824413"/>
          </a:xfrm>
        </p:spPr>
        <p:txBody>
          <a:bodyPr/>
          <a:lstStyle/>
          <a:p>
            <a:pPr marL="342900" lvl="1" indent="-342900" eaLnBrk="1" hangingPunct="1">
              <a:spcBef>
                <a:spcPts val="600"/>
              </a:spcBef>
              <a:spcAft>
                <a:spcPts val="600"/>
              </a:spcAft>
              <a:buClr>
                <a:schemeClr val="tx1"/>
              </a:buClr>
              <a:buSzPct val="100000"/>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示例的问题及解决方案</a:t>
            </a:r>
          </a:p>
          <a:p>
            <a:pPr marL="908050" lvl="1" indent="-457200" fontAlgn="base">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只有</a:t>
            </a:r>
            <a:r>
              <a:rPr lang="en-US" altLang="zh-CN" sz="2400" dirty="0">
                <a:latin typeface="微软雅黑" panose="020B0503020204020204" pitchFamily="34" charset="-122"/>
                <a:ea typeface="微软雅黑" panose="020B0503020204020204" pitchFamily="34" charset="-122"/>
              </a:rPr>
              <a:t>L.D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ADD.D</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S.D</a:t>
            </a:r>
            <a:r>
              <a:rPr lang="zh-CN" altLang="en-US" sz="2400" dirty="0">
                <a:latin typeface="微软雅黑" panose="020B0503020204020204" pitchFamily="34" charset="-122"/>
                <a:ea typeface="微软雅黑" panose="020B0503020204020204" pitchFamily="34" charset="-122"/>
              </a:rPr>
              <a:t>这</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条指令是真正有用操作。      </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占用</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个时钟周期</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DADDIU</a:t>
            </a:r>
            <a:r>
              <a:rPr lang="zh-CN" altLang="en-US" sz="2000" dirty="0">
                <a:latin typeface="微软雅黑" panose="020B0503020204020204" pitchFamily="34" charset="-122"/>
                <a:ea typeface="微软雅黑" panose="020B0503020204020204" pitchFamily="34" charset="-122"/>
              </a:rPr>
              <a:t>、空转和</a:t>
            </a:r>
            <a:r>
              <a:rPr lang="en-US" altLang="zh-CN" sz="2000" dirty="0">
                <a:latin typeface="微软雅黑" panose="020B0503020204020204" pitchFamily="34" charset="-122"/>
                <a:ea typeface="微软雅黑" panose="020B0503020204020204" pitchFamily="34" charset="-122"/>
              </a:rPr>
              <a:t>BNE</a:t>
            </a:r>
            <a:r>
              <a:rPr lang="zh-CN" altLang="en-US" sz="2000" dirty="0">
                <a:latin typeface="微软雅黑" panose="020B0503020204020204" pitchFamily="34" charset="-122"/>
                <a:ea typeface="微软雅黑" panose="020B0503020204020204" pitchFamily="34" charset="-122"/>
              </a:rPr>
              <a:t>这</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个时钟周期都是附加的循环控制</a:t>
            </a:r>
            <a:r>
              <a:rPr lang="zh-CN" altLang="en-US" sz="2000" dirty="0" smtClean="0">
                <a:latin typeface="微软雅黑" panose="020B0503020204020204" pitchFamily="34" charset="-122"/>
                <a:ea typeface="微软雅黑" panose="020B0503020204020204" pitchFamily="34" charset="-122"/>
              </a:rPr>
              <a:t>开销。（</a:t>
            </a:r>
            <a:r>
              <a:rPr lang="zh-CN" altLang="en-US" sz="2000" b="1" dirty="0" smtClean="0">
                <a:latin typeface="微软雅黑" panose="020B0503020204020204" pitchFamily="34" charset="-122"/>
                <a:ea typeface="微软雅黑" panose="020B0503020204020204" pitchFamily="34" charset="-122"/>
              </a:rPr>
              <a:t>开销是怎么来的呢</a:t>
            </a:r>
            <a:r>
              <a:rPr lang="zh-CN" altLang="en-US"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能否进一步优化？</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rPr>
              <a:t>优化方案：</a:t>
            </a:r>
            <a:r>
              <a:rPr lang="zh-CN" altLang="en-US" sz="2400" dirty="0">
                <a:latin typeface="微软雅黑" panose="020B0503020204020204" pitchFamily="34" charset="-122"/>
                <a:ea typeface="微软雅黑" panose="020B0503020204020204" pitchFamily="34" charset="-122"/>
              </a:rPr>
              <a:t>循环展开技术</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把循环体的代码复制多次并按顺序排列，然后相应调整循环的结束条件。</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这给编译器进行指令调度带来了更大的空间。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指令调度示例</a:t>
            </a:r>
          </a:p>
        </p:txBody>
      </p:sp>
    </p:spTree>
    <p:extLst>
      <p:ext uri="{BB962C8B-B14F-4D97-AF65-F5344CB8AC3E}">
        <p14:creationId xmlns:p14="http://schemas.microsoft.com/office/powerpoint/2010/main" val="1152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70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70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870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8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descr="Rectangle: Click to edit Master text styles&#10;Second level&#10;Third level&#10;Fourth level&#10;Fifth level"/>
          <p:cNvSpPr>
            <a:spLocks noGrp="1" noChangeArrowheads="1"/>
          </p:cNvSpPr>
          <p:nvPr>
            <p:ph type="body" idx="4294967295"/>
          </p:nvPr>
        </p:nvSpPr>
        <p:spPr>
          <a:xfrm>
            <a:off x="511276" y="1196752"/>
            <a:ext cx="8180440" cy="5410525"/>
          </a:xfrm>
        </p:spPr>
        <p:txBody>
          <a:bodyPr>
            <a:normAutofit fontScale="92500" lnSpcReduction="10000"/>
          </a:bodyPr>
          <a:lstStyle/>
          <a:p>
            <a:pPr marL="363538" lvl="1" indent="-342900">
              <a:lnSpc>
                <a:spcPct val="120000"/>
              </a:lnSpc>
              <a:spcBef>
                <a:spcPts val="0"/>
              </a:spcBef>
              <a:spcAft>
                <a:spcPts val="0"/>
              </a:spcAft>
              <a:buClr>
                <a:schemeClr val="tx1"/>
              </a:buClr>
              <a:buFont typeface="Arial" charset="0"/>
              <a:buChar char="•"/>
              <a:tabLst>
                <a:tab pos="895350" algn="l"/>
              </a:tabLst>
            </a:pPr>
            <a:r>
              <a:rPr lang="zh-CN" altLang="en-US" sz="2600" b="1" dirty="0">
                <a:latin typeface="微软雅黑" panose="020B0503020204020204" pitchFamily="34" charset="-122"/>
                <a:ea typeface="微软雅黑" panose="020B0503020204020204" pitchFamily="34" charset="-122"/>
              </a:rPr>
              <a:t>循环展开示例：</a:t>
            </a:r>
            <a:r>
              <a:rPr lang="zh-CN" altLang="en-US" sz="2600" dirty="0">
                <a:latin typeface="微软雅黑" panose="020B0503020204020204" pitchFamily="34" charset="-122"/>
                <a:ea typeface="微软雅黑" panose="020B0503020204020204" pitchFamily="34" charset="-122"/>
              </a:rPr>
              <a:t>将上述例子中的循环展开</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次得到</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个循环体，然后对展开后的指令序列在不调度和调度两种情况下，分析代码的性能。假定</a:t>
            </a:r>
            <a:r>
              <a:rPr lang="en-US" altLang="zh-CN" sz="2600" dirty="0">
                <a:latin typeface="微软雅黑" panose="020B0503020204020204" pitchFamily="34" charset="-122"/>
                <a:ea typeface="微软雅黑" panose="020B0503020204020204" pitchFamily="34" charset="-122"/>
              </a:rPr>
              <a:t>R1</a:t>
            </a:r>
            <a:r>
              <a:rPr lang="zh-CN" altLang="en-US" sz="2600" dirty="0">
                <a:latin typeface="微软雅黑" panose="020B0503020204020204" pitchFamily="34" charset="-122"/>
                <a:ea typeface="微软雅黑" panose="020B0503020204020204" pitchFamily="34" charset="-122"/>
              </a:rPr>
              <a:t>的初值为</a:t>
            </a:r>
            <a:r>
              <a:rPr lang="en-US" altLang="zh-CN" sz="2600" dirty="0">
                <a:latin typeface="微软雅黑" panose="020B0503020204020204" pitchFamily="34" charset="-122"/>
                <a:ea typeface="微软雅黑" panose="020B0503020204020204" pitchFamily="34" charset="-122"/>
              </a:rPr>
              <a:t>32</a:t>
            </a:r>
            <a:r>
              <a:rPr lang="zh-CN" altLang="en-US" sz="2600" dirty="0">
                <a:latin typeface="微软雅黑" panose="020B0503020204020204" pitchFamily="34" charset="-122"/>
                <a:ea typeface="微软雅黑" panose="020B0503020204020204" pitchFamily="34" charset="-122"/>
              </a:rPr>
              <a:t>的倍数，即循环次数为</a:t>
            </a:r>
            <a:r>
              <a:rPr lang="en-US" altLang="zh-CN" sz="2600" dirty="0">
                <a:latin typeface="微软雅黑" panose="020B0503020204020204" pitchFamily="34" charset="-122"/>
                <a:ea typeface="微软雅黑" panose="020B0503020204020204" pitchFamily="34" charset="-122"/>
              </a:rPr>
              <a:t>4</a:t>
            </a:r>
            <a:r>
              <a:rPr lang="zh-CN" altLang="en-US" sz="2600" dirty="0">
                <a:latin typeface="微软雅黑" panose="020B0503020204020204" pitchFamily="34" charset="-122"/>
                <a:ea typeface="微软雅黑" panose="020B0503020204020204" pitchFamily="34" charset="-122"/>
              </a:rPr>
              <a:t>的倍数。消除冗余的指令，并且不要重复使用寄存器。</a:t>
            </a:r>
            <a:endParaRPr lang="en-US" altLang="zh-CN" sz="2600" dirty="0">
              <a:latin typeface="微软雅黑" panose="020B0503020204020204" pitchFamily="34" charset="-122"/>
              <a:ea typeface="微软雅黑" panose="020B0503020204020204" pitchFamily="34" charset="-122"/>
            </a:endParaRPr>
          </a:p>
          <a:p>
            <a:pPr marL="363538" lvl="1" indent="-342900">
              <a:lnSpc>
                <a:spcPct val="120000"/>
              </a:lnSpc>
              <a:spcBef>
                <a:spcPts val="0"/>
              </a:spcBef>
              <a:spcAft>
                <a:spcPts val="0"/>
              </a:spcAft>
              <a:buClr>
                <a:schemeClr val="tx1"/>
              </a:buClr>
              <a:buFont typeface="Arial" charset="0"/>
              <a:buChar char="•"/>
              <a:tabLst>
                <a:tab pos="895350" algn="l"/>
              </a:tabLst>
            </a:pPr>
            <a:endParaRPr lang="zh-CN" altLang="en-US" sz="2800" dirty="0">
              <a:latin typeface="微软雅黑" panose="020B0503020204020204" pitchFamily="34" charset="-122"/>
              <a:ea typeface="微软雅黑" panose="020B0503020204020204" pitchFamily="34" charset="-122"/>
            </a:endParaRPr>
          </a:p>
          <a:p>
            <a:pPr marL="20638" indent="0">
              <a:lnSpc>
                <a:spcPct val="120000"/>
              </a:lnSpc>
              <a:spcBef>
                <a:spcPts val="0"/>
              </a:spcBef>
              <a:spcAft>
                <a:spcPts val="0"/>
              </a:spcAft>
              <a:buNone/>
            </a:pPr>
            <a:r>
              <a:rPr lang="zh-CN" altLang="en-US" sz="2600" b="1" dirty="0">
                <a:latin typeface="微软雅黑" panose="020B0503020204020204" pitchFamily="34" charset="-122"/>
                <a:ea typeface="微软雅黑" panose="020B0503020204020204" pitchFamily="34" charset="-122"/>
              </a:rPr>
              <a:t>解：</a:t>
            </a:r>
            <a:r>
              <a:rPr lang="zh-CN" altLang="en-US" sz="2600" b="0" dirty="0">
                <a:solidFill>
                  <a:srgbClr val="000000"/>
                </a:solidFill>
                <a:latin typeface="微软雅黑" panose="020B0503020204020204" pitchFamily="34" charset="-122"/>
                <a:ea typeface="微软雅黑" panose="020B0503020204020204" pitchFamily="34" charset="-122"/>
              </a:rPr>
              <a:t>无需在循环体后面增加补偿代码，分配</a:t>
            </a:r>
            <a:r>
              <a:rPr lang="zh-CN" altLang="en-US" sz="2600" b="0" dirty="0">
                <a:latin typeface="微软雅黑" panose="020B0503020204020204" pitchFamily="34" charset="-122"/>
                <a:ea typeface="微软雅黑" panose="020B0503020204020204" pitchFamily="34" charset="-122"/>
              </a:rPr>
              <a:t>寄存器（不重复使用寄存器 ）如下：</a:t>
            </a:r>
            <a:endParaRPr lang="en-US" altLang="zh-CN" sz="2600" b="0" dirty="0">
              <a:latin typeface="微软雅黑" panose="020B0503020204020204" pitchFamily="34" charset="-122"/>
              <a:ea typeface="微软雅黑" panose="020B0503020204020204" pitchFamily="34" charset="-122"/>
            </a:endParaRP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F4</a:t>
            </a:r>
            <a:r>
              <a:rPr lang="zh-CN" altLang="en-US" sz="2400" dirty="0">
                <a:latin typeface="微软雅黑" panose="020B0503020204020204" pitchFamily="34" charset="-122"/>
                <a:ea typeface="微软雅黑" panose="020B0503020204020204" pitchFamily="34" charset="-122"/>
              </a:rPr>
              <a:t>：用于展开后的第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F2</a:t>
            </a:r>
            <a:r>
              <a:rPr lang="zh-CN" altLang="en-US" sz="2400" dirty="0">
                <a:latin typeface="微软雅黑" panose="020B0503020204020204" pitchFamily="34" charset="-122"/>
                <a:ea typeface="微软雅黑" panose="020B0503020204020204" pitchFamily="34" charset="-122"/>
              </a:rPr>
              <a:t>：保存常数</a:t>
            </a:r>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F8</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F12</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个循环体</a:t>
            </a:r>
          </a:p>
          <a:p>
            <a:pPr marL="717550" lvl="1" indent="-354013">
              <a:lnSpc>
                <a:spcPct val="120000"/>
              </a:lnSpc>
              <a:spcBef>
                <a:spcPts val="0"/>
              </a:spcBef>
              <a:spcAft>
                <a:spcPts val="0"/>
              </a:spcAft>
              <a:buClr>
                <a:schemeClr val="tx1"/>
              </a:buClr>
            </a:pPr>
            <a:r>
              <a:rPr lang="en-US" altLang="zh-CN" sz="2400" dirty="0">
                <a:latin typeface="微软雅黑" panose="020B0503020204020204" pitchFamily="34" charset="-122"/>
                <a:ea typeface="微软雅黑" panose="020B0503020204020204" pitchFamily="34" charset="-122"/>
              </a:rPr>
              <a:t>F14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F16</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个循环体</a:t>
            </a:r>
            <a:endParaRPr lang="zh-CN" altLang="en-US" sz="2800" dirty="0">
              <a:solidFill>
                <a:srgbClr val="000000"/>
              </a:solidFill>
              <a:latin typeface="微软雅黑" panose="020B0503020204020204" pitchFamily="34" charset="-122"/>
              <a:ea typeface="微软雅黑" panose="020B0503020204020204" pitchFamily="34" charset="-122"/>
            </a:endParaRPr>
          </a:p>
          <a:p>
            <a:pPr marL="201613" lvl="1" indent="-15875" eaLnBrk="1" hangingPunct="1">
              <a:lnSpc>
                <a:spcPct val="120000"/>
              </a:lnSpc>
              <a:spcBef>
                <a:spcPts val="0"/>
              </a:spcBef>
              <a:spcAft>
                <a:spcPts val="0"/>
              </a:spcAft>
              <a:buClr>
                <a:schemeClr val="hlink"/>
              </a:buClr>
              <a:buSzPct val="65000"/>
              <a:buFont typeface="Wingdings" pitchFamily="2" charset="2"/>
              <a:buNone/>
            </a:pPr>
            <a:endParaRPr lang="en-US" altLang="zh-CN" sz="24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循环展开示例</a:t>
            </a:r>
          </a:p>
        </p:txBody>
      </p:sp>
    </p:spTree>
    <p:extLst>
      <p:ext uri="{BB962C8B-B14F-4D97-AF65-F5344CB8AC3E}">
        <p14:creationId xmlns:p14="http://schemas.microsoft.com/office/powerpoint/2010/main" val="12617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29731">
                                            <p:txEl>
                                              <p:pRg st="2" end="2"/>
                                            </p:txEl>
                                          </p:spTgt>
                                        </p:tgtEl>
                                        <p:attrNameLst>
                                          <p:attrName>style.visibility</p:attrName>
                                        </p:attrNameLst>
                                      </p:cBhvr>
                                      <p:to>
                                        <p:strVal val="visible"/>
                                      </p:to>
                                    </p:set>
                                    <p:animEffect transition="in" filter="wipe(down)">
                                      <p:cBhvr>
                                        <p:cTn id="7" dur="500"/>
                                        <p:tgtEl>
                                          <p:spTgt spid="32973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29731">
                                            <p:txEl>
                                              <p:pRg st="3" end="3"/>
                                            </p:txEl>
                                          </p:spTgt>
                                        </p:tgtEl>
                                        <p:attrNameLst>
                                          <p:attrName>style.visibility</p:attrName>
                                        </p:attrNameLst>
                                      </p:cBhvr>
                                      <p:to>
                                        <p:strVal val="visible"/>
                                      </p:to>
                                    </p:set>
                                    <p:animEffect transition="in" filter="wipe(down)">
                                      <p:cBhvr>
                                        <p:cTn id="10" dur="500"/>
                                        <p:tgtEl>
                                          <p:spTgt spid="32973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29731">
                                            <p:txEl>
                                              <p:pRg st="4" end="4"/>
                                            </p:txEl>
                                          </p:spTgt>
                                        </p:tgtEl>
                                        <p:attrNameLst>
                                          <p:attrName>style.visibility</p:attrName>
                                        </p:attrNameLst>
                                      </p:cBhvr>
                                      <p:to>
                                        <p:strVal val="visible"/>
                                      </p:to>
                                    </p:set>
                                    <p:animEffect transition="in" filter="wipe(down)">
                                      <p:cBhvr>
                                        <p:cTn id="13" dur="500"/>
                                        <p:tgtEl>
                                          <p:spTgt spid="32973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29731">
                                            <p:txEl>
                                              <p:pRg st="5" end="5"/>
                                            </p:txEl>
                                          </p:spTgt>
                                        </p:tgtEl>
                                        <p:attrNameLst>
                                          <p:attrName>style.visibility</p:attrName>
                                        </p:attrNameLst>
                                      </p:cBhvr>
                                      <p:to>
                                        <p:strVal val="visible"/>
                                      </p:to>
                                    </p:set>
                                    <p:animEffect transition="in" filter="wipe(down)">
                                      <p:cBhvr>
                                        <p:cTn id="16" dur="500"/>
                                        <p:tgtEl>
                                          <p:spTgt spid="329731">
                                            <p:txEl>
                                              <p:pRg st="5" end="5"/>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29731">
                                            <p:txEl>
                                              <p:pRg st="6" end="6"/>
                                            </p:txEl>
                                          </p:spTgt>
                                        </p:tgtEl>
                                        <p:attrNameLst>
                                          <p:attrName>style.visibility</p:attrName>
                                        </p:attrNameLst>
                                      </p:cBhvr>
                                      <p:to>
                                        <p:strVal val="visible"/>
                                      </p:to>
                                    </p:set>
                                    <p:animEffect transition="in" filter="wipe(down)">
                                      <p:cBhvr>
                                        <p:cTn id="19" dur="500"/>
                                        <p:tgtEl>
                                          <p:spTgt spid="329731">
                                            <p:txEl>
                                              <p:pRg st="6" end="6"/>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29731">
                                            <p:txEl>
                                              <p:pRg st="7" end="7"/>
                                            </p:txEl>
                                          </p:spTgt>
                                        </p:tgtEl>
                                        <p:attrNameLst>
                                          <p:attrName>style.visibility</p:attrName>
                                        </p:attrNameLst>
                                      </p:cBhvr>
                                      <p:to>
                                        <p:strVal val="visible"/>
                                      </p:to>
                                    </p:set>
                                    <p:animEffect transition="in" filter="wipe(down)">
                                      <p:cBhvr>
                                        <p:cTn id="22" dur="500"/>
                                        <p:tgtEl>
                                          <p:spTgt spid="3297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3" descr="Rectangle: Click to edit Master text styles&#10;Second level&#10;Third level&#10;Fourth level&#10;Fifth level"/>
          <p:cNvSpPr>
            <a:spLocks noGrp="1" noChangeArrowheads="1"/>
          </p:cNvSpPr>
          <p:nvPr>
            <p:ph type="body" idx="4294967295"/>
          </p:nvPr>
        </p:nvSpPr>
        <p:spPr>
          <a:xfrm>
            <a:off x="471948" y="332656"/>
            <a:ext cx="7484428" cy="554038"/>
          </a:xfrm>
        </p:spPr>
        <p:txBody>
          <a:bodyPr>
            <a:normAutofit/>
          </a:bodyPr>
          <a:lstStyle/>
          <a:p>
            <a:pPr marL="363538" lvl="1" indent="-342900">
              <a:buClr>
                <a:schemeClr val="tx1"/>
              </a:buClr>
              <a:buSzPct val="80000"/>
              <a:buFont typeface="Arial" charset="0"/>
              <a:buChar char="•"/>
              <a:tabLst>
                <a:tab pos="895350" algn="l"/>
              </a:tabLst>
            </a:pPr>
            <a:r>
              <a:rPr lang="zh-CN" altLang="en-US" dirty="0">
                <a:latin typeface="微软雅黑" panose="020B0503020204020204" pitchFamily="34" charset="-122"/>
                <a:ea typeface="微软雅黑" panose="020B0503020204020204" pitchFamily="34" charset="-122"/>
              </a:rPr>
              <a:t>展开后没有调度的代码如下： </a:t>
            </a:r>
          </a:p>
        </p:txBody>
      </p:sp>
      <p:sp>
        <p:nvSpPr>
          <p:cNvPr id="331779" name="Text Box 4"/>
          <p:cNvSpPr txBox="1">
            <a:spLocks noChangeArrowheads="1"/>
          </p:cNvSpPr>
          <p:nvPr/>
        </p:nvSpPr>
        <p:spPr bwMode="auto">
          <a:xfrm>
            <a:off x="0" y="1052513"/>
            <a:ext cx="5148263" cy="5451475"/>
          </a:xfrm>
          <a:prstGeom prst="rect">
            <a:avLst/>
          </a:prstGeom>
          <a:noFill/>
          <a:ln w="9525">
            <a:noFill/>
            <a:miter lim="800000"/>
            <a:headEnd/>
            <a:tailEnd/>
          </a:ln>
          <a:effectLst/>
        </p:spPr>
        <p:txBody>
          <a:bodyPr>
            <a:spAutoFit/>
          </a:bodyPr>
          <a:lstStyle/>
          <a:p>
            <a:pPr>
              <a:lnSpc>
                <a:spcPct val="110000"/>
              </a:lnSpc>
            </a:pPr>
            <a:r>
              <a:rPr kumimoji="1" lang="en-US" altLang="zh-CN" sz="2000" b="0" dirty="0">
                <a:solidFill>
                  <a:srgbClr val="E24C05"/>
                </a:solidFill>
                <a:latin typeface="+mn-lt"/>
              </a:rPr>
              <a:t>                       </a:t>
            </a:r>
            <a:r>
              <a:rPr kumimoji="1" lang="zh-CN" altLang="en-US" sz="2000" b="0" dirty="0">
                <a:solidFill>
                  <a:srgbClr val="E24C05"/>
                </a:solidFill>
                <a:latin typeface="+mn-lt"/>
                <a:ea typeface="微软雅黑" panose="020B0503020204020204" pitchFamily="34" charset="-122"/>
              </a:rPr>
              <a:t>指令流出时钟</a:t>
            </a:r>
          </a:p>
          <a:p>
            <a:pPr>
              <a:lnSpc>
                <a:spcPct val="110000"/>
              </a:lnSpc>
            </a:pPr>
            <a:r>
              <a:rPr kumimoji="1" lang="en-US" altLang="zh-CN" sz="2000" b="0" dirty="0">
                <a:latin typeface="+mn-lt"/>
              </a:rPr>
              <a:t>Loop:	L.D	F0,0(R1)	</a:t>
            </a:r>
            <a:r>
              <a:rPr kumimoji="1" lang="en-US" altLang="zh-CN" sz="2000" b="0" dirty="0">
                <a:solidFill>
                  <a:srgbClr val="E24C05"/>
                </a:solidFill>
                <a:latin typeface="+mn-lt"/>
              </a:rPr>
              <a:t>1</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a:t>
            </a:r>
          </a:p>
          <a:p>
            <a:pPr>
              <a:lnSpc>
                <a:spcPct val="110000"/>
              </a:lnSpc>
            </a:pPr>
            <a:r>
              <a:rPr kumimoji="1" lang="en-US" altLang="zh-CN" sz="2000" b="0" dirty="0">
                <a:latin typeface="+mn-lt"/>
              </a:rPr>
              <a:t>	ADD.D	F4,F0,F2	</a:t>
            </a:r>
            <a:r>
              <a:rPr kumimoji="1" lang="en-US" altLang="zh-CN" sz="2000" b="0" dirty="0">
                <a:solidFill>
                  <a:srgbClr val="E24C05"/>
                </a:solidFill>
                <a:latin typeface="+mn-lt"/>
              </a:rPr>
              <a:t>3</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4</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5</a:t>
            </a:r>
          </a:p>
          <a:p>
            <a:pPr>
              <a:lnSpc>
                <a:spcPct val="110000"/>
              </a:lnSpc>
            </a:pPr>
            <a:r>
              <a:rPr kumimoji="1" lang="en-US" altLang="zh-CN" sz="2000" b="0" dirty="0">
                <a:latin typeface="+mn-lt"/>
              </a:rPr>
              <a:t>	S.D	F4, 0</a:t>
            </a:r>
            <a:r>
              <a:rPr kumimoji="1" lang="zh-CN" altLang="en-US" sz="2000" b="0" dirty="0">
                <a:latin typeface="+mn-lt"/>
              </a:rPr>
              <a:t>（</a:t>
            </a:r>
            <a:r>
              <a:rPr kumimoji="1" lang="en-US" altLang="zh-CN" sz="2000" b="0" dirty="0">
                <a:latin typeface="+mn-lt"/>
              </a:rPr>
              <a:t>R1</a:t>
            </a:r>
            <a:r>
              <a:rPr kumimoji="1" lang="zh-CN" altLang="en-US" sz="2000" b="0" dirty="0">
                <a:latin typeface="+mn-lt"/>
              </a:rPr>
              <a:t>）	</a:t>
            </a:r>
            <a:r>
              <a:rPr kumimoji="1" lang="en-US" altLang="zh-CN" sz="2000" b="0" dirty="0">
                <a:solidFill>
                  <a:srgbClr val="E24C05"/>
                </a:solidFill>
                <a:latin typeface="+mn-lt"/>
              </a:rPr>
              <a:t>6</a:t>
            </a:r>
          </a:p>
          <a:p>
            <a:pPr>
              <a:lnSpc>
                <a:spcPct val="110000"/>
              </a:lnSpc>
            </a:pPr>
            <a:r>
              <a:rPr kumimoji="1" lang="en-US" altLang="zh-CN" sz="2000" b="0" dirty="0">
                <a:latin typeface="+mn-lt"/>
              </a:rPr>
              <a:t>	L.D	F6,-8(R1)	</a:t>
            </a:r>
            <a:r>
              <a:rPr kumimoji="1" lang="en-US" altLang="zh-CN" sz="2000" b="0" dirty="0">
                <a:solidFill>
                  <a:srgbClr val="E24C05"/>
                </a:solidFill>
                <a:latin typeface="+mn-lt"/>
              </a:rPr>
              <a:t>7</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8</a:t>
            </a:r>
          </a:p>
          <a:p>
            <a:pPr>
              <a:lnSpc>
                <a:spcPct val="110000"/>
              </a:lnSpc>
            </a:pPr>
            <a:r>
              <a:rPr kumimoji="1" lang="en-US" altLang="zh-CN" sz="2000" b="0" dirty="0">
                <a:latin typeface="+mn-lt"/>
              </a:rPr>
              <a:t>	ADD.D	F8,F6,F2	</a:t>
            </a:r>
            <a:r>
              <a:rPr kumimoji="1" lang="en-US" altLang="zh-CN" sz="2000" b="0" dirty="0">
                <a:solidFill>
                  <a:srgbClr val="E24C05"/>
                </a:solidFill>
                <a:latin typeface="+mn-lt"/>
              </a:rPr>
              <a:t>9</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10</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11</a:t>
            </a:r>
          </a:p>
          <a:p>
            <a:pPr>
              <a:lnSpc>
                <a:spcPct val="110000"/>
              </a:lnSpc>
            </a:pPr>
            <a:r>
              <a:rPr kumimoji="1" lang="en-US" altLang="zh-CN" sz="2000" b="0" dirty="0">
                <a:latin typeface="+mn-lt"/>
              </a:rPr>
              <a:t>	S.D	F8, -8</a:t>
            </a:r>
            <a:r>
              <a:rPr kumimoji="1" lang="zh-CN" altLang="en-US" sz="2000" b="0" dirty="0">
                <a:latin typeface="+mn-lt"/>
              </a:rPr>
              <a:t>（</a:t>
            </a:r>
            <a:r>
              <a:rPr kumimoji="1" lang="en-US" altLang="zh-CN" sz="2000" b="0" dirty="0">
                <a:latin typeface="+mn-lt"/>
              </a:rPr>
              <a:t>R1</a:t>
            </a:r>
            <a:r>
              <a:rPr kumimoji="1" lang="zh-CN" altLang="en-US" sz="2000" b="0" dirty="0">
                <a:latin typeface="+mn-lt"/>
              </a:rPr>
              <a:t>）	</a:t>
            </a:r>
            <a:r>
              <a:rPr kumimoji="1" lang="en-US" altLang="zh-CN" sz="2000" b="0" dirty="0">
                <a:solidFill>
                  <a:srgbClr val="E24C05"/>
                </a:solidFill>
                <a:latin typeface="+mn-lt"/>
              </a:rPr>
              <a:t>12</a:t>
            </a:r>
          </a:p>
          <a:p>
            <a:pPr>
              <a:lnSpc>
                <a:spcPct val="110000"/>
              </a:lnSpc>
            </a:pPr>
            <a:r>
              <a:rPr kumimoji="1" lang="en-US" altLang="zh-CN" sz="2000" b="0" dirty="0">
                <a:latin typeface="+mn-lt"/>
              </a:rPr>
              <a:t>	L.D	F10,-16(R1)	</a:t>
            </a:r>
            <a:r>
              <a:rPr kumimoji="1" lang="en-US" altLang="zh-CN" sz="2000" b="0" dirty="0">
                <a:solidFill>
                  <a:srgbClr val="E24C05"/>
                </a:solidFill>
                <a:latin typeface="+mn-lt"/>
              </a:rPr>
              <a:t>13</a:t>
            </a:r>
          </a:p>
          <a:p>
            <a:pPr>
              <a:lnSpc>
                <a:spcPct val="110000"/>
              </a:lnSpc>
            </a:pPr>
            <a:r>
              <a:rPr kumimoji="1" lang="en-US" altLang="zh-CN" sz="2000" b="0" dirty="0">
                <a:latin typeface="+mn-lt"/>
              </a:rPr>
              <a:t>	</a:t>
            </a: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14</a:t>
            </a:r>
          </a:p>
          <a:p>
            <a:pPr>
              <a:lnSpc>
                <a:spcPct val="110000"/>
              </a:lnSpc>
            </a:pPr>
            <a:r>
              <a:rPr kumimoji="1" lang="en-US" altLang="zh-CN" sz="2000" b="0" dirty="0">
                <a:latin typeface="+mn-lt"/>
              </a:rPr>
              <a:t>	</a:t>
            </a:r>
          </a:p>
        </p:txBody>
      </p:sp>
      <p:sp>
        <p:nvSpPr>
          <p:cNvPr id="331780" name="Text Box 5"/>
          <p:cNvSpPr txBox="1">
            <a:spLocks noChangeArrowheads="1"/>
          </p:cNvSpPr>
          <p:nvPr/>
        </p:nvSpPr>
        <p:spPr bwMode="auto">
          <a:xfrm>
            <a:off x="5003800" y="1052513"/>
            <a:ext cx="4321175" cy="5170646"/>
          </a:xfrm>
          <a:prstGeom prst="rect">
            <a:avLst/>
          </a:prstGeom>
          <a:noFill/>
          <a:ln w="9525">
            <a:noFill/>
            <a:miter lim="800000"/>
            <a:headEnd/>
            <a:tailEnd/>
          </a:ln>
          <a:effectLst/>
        </p:spPr>
        <p:txBody>
          <a:bodyPr>
            <a:spAutoFit/>
          </a:bodyPr>
          <a:lstStyle/>
          <a:p>
            <a:pPr>
              <a:lnSpc>
                <a:spcPct val="110000"/>
              </a:lnSpc>
            </a:pPr>
            <a:r>
              <a:rPr kumimoji="1" lang="en-US" altLang="zh-CN" sz="2000" b="0" dirty="0">
                <a:solidFill>
                  <a:srgbClr val="E24C05"/>
                </a:solidFill>
                <a:latin typeface="+mn-lt"/>
              </a:rPr>
              <a:t>                             </a:t>
            </a:r>
            <a:r>
              <a:rPr kumimoji="1" lang="zh-CN" altLang="en-US" sz="2000" b="0" dirty="0">
                <a:solidFill>
                  <a:srgbClr val="E24C05"/>
                </a:solidFill>
                <a:latin typeface="+mn-lt"/>
                <a:ea typeface="微软雅黑" panose="020B0503020204020204" pitchFamily="34" charset="-122"/>
              </a:rPr>
              <a:t>指令流出时钟</a:t>
            </a:r>
          </a:p>
          <a:p>
            <a:pPr>
              <a:lnSpc>
                <a:spcPct val="110000"/>
              </a:lnSpc>
            </a:pPr>
            <a:r>
              <a:rPr kumimoji="1" lang="en-US" altLang="zh-CN" sz="2000" b="0" dirty="0">
                <a:latin typeface="+mn-lt"/>
              </a:rPr>
              <a:t>ADD.D	F12,F10,F2	</a:t>
            </a:r>
            <a:r>
              <a:rPr kumimoji="1" lang="en-US" altLang="zh-CN" sz="2000" b="0" dirty="0">
                <a:solidFill>
                  <a:srgbClr val="E24C05"/>
                </a:solidFill>
                <a:latin typeface="+mn-lt"/>
              </a:rPr>
              <a:t>15</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16</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17</a:t>
            </a:r>
          </a:p>
          <a:p>
            <a:pPr>
              <a:lnSpc>
                <a:spcPct val="110000"/>
              </a:lnSpc>
            </a:pPr>
            <a:r>
              <a:rPr kumimoji="1" lang="en-US" altLang="zh-CN" sz="2000" b="0" dirty="0">
                <a:latin typeface="+mn-lt"/>
              </a:rPr>
              <a:t>S.D	F12,-16(R1)	</a:t>
            </a:r>
            <a:r>
              <a:rPr kumimoji="1" lang="en-US" altLang="zh-CN" sz="2000" b="0" dirty="0">
                <a:solidFill>
                  <a:srgbClr val="E24C05"/>
                </a:solidFill>
                <a:latin typeface="+mn-lt"/>
              </a:rPr>
              <a:t>18</a:t>
            </a:r>
          </a:p>
          <a:p>
            <a:pPr>
              <a:lnSpc>
                <a:spcPct val="110000"/>
              </a:lnSpc>
            </a:pPr>
            <a:r>
              <a:rPr kumimoji="1" lang="en-US" altLang="zh-CN" sz="2000" b="0" dirty="0">
                <a:latin typeface="+mn-lt"/>
              </a:rPr>
              <a:t>L.D	F14,-24(R1)	</a:t>
            </a:r>
            <a:r>
              <a:rPr kumimoji="1" lang="en-US" altLang="zh-CN" sz="2000" b="0" dirty="0">
                <a:solidFill>
                  <a:srgbClr val="E24C05"/>
                </a:solidFill>
                <a:latin typeface="+mn-lt"/>
              </a:rPr>
              <a:t>19</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20</a:t>
            </a:r>
          </a:p>
          <a:p>
            <a:pPr>
              <a:lnSpc>
                <a:spcPct val="110000"/>
              </a:lnSpc>
            </a:pPr>
            <a:r>
              <a:rPr kumimoji="1" lang="en-US" altLang="zh-CN" sz="2000" b="0" dirty="0">
                <a:latin typeface="+mn-lt"/>
              </a:rPr>
              <a:t>ADD.D	F16,F14,F2	</a:t>
            </a:r>
            <a:r>
              <a:rPr kumimoji="1" lang="en-US" altLang="zh-CN" sz="2000" b="0" dirty="0">
                <a:solidFill>
                  <a:srgbClr val="E24C05"/>
                </a:solidFill>
                <a:latin typeface="+mn-lt"/>
              </a:rPr>
              <a:t>21</a:t>
            </a:r>
          </a:p>
          <a:p>
            <a:pPr>
              <a:lnSpc>
                <a:spcPct val="110000"/>
              </a:lnSpc>
            </a:pPr>
            <a:r>
              <a:rPr kumimoji="1" lang="zh-CN" altLang="en-US" sz="2000" b="0" dirty="0">
                <a:solidFill>
                  <a:schemeClr val="hlink"/>
                </a:solidFill>
                <a:latin typeface="+mn-lt"/>
              </a:rPr>
              <a:t>（空转）	</a:t>
            </a:r>
            <a:r>
              <a:rPr kumimoji="1" lang="zh-CN" altLang="en-US" sz="2000" b="0" dirty="0">
                <a:latin typeface="+mn-lt"/>
              </a:rPr>
              <a:t>	</a:t>
            </a:r>
            <a:r>
              <a:rPr kumimoji="1" lang="en-US" altLang="zh-CN" sz="2000" b="0" dirty="0">
                <a:solidFill>
                  <a:srgbClr val="E24C05"/>
                </a:solidFill>
                <a:latin typeface="+mn-lt"/>
              </a:rPr>
              <a:t>22</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23</a:t>
            </a:r>
          </a:p>
          <a:p>
            <a:pPr>
              <a:lnSpc>
                <a:spcPct val="110000"/>
              </a:lnSpc>
            </a:pPr>
            <a:r>
              <a:rPr kumimoji="1" lang="en-US" altLang="zh-CN" sz="2000" b="0" dirty="0">
                <a:latin typeface="+mn-lt"/>
              </a:rPr>
              <a:t>S.D	F16,-24(R1)	</a:t>
            </a:r>
            <a:r>
              <a:rPr kumimoji="1" lang="en-US" altLang="zh-CN" sz="2000" b="0" dirty="0">
                <a:solidFill>
                  <a:srgbClr val="E24C05"/>
                </a:solidFill>
                <a:latin typeface="+mn-lt"/>
              </a:rPr>
              <a:t>24</a:t>
            </a:r>
          </a:p>
          <a:p>
            <a:pPr>
              <a:lnSpc>
                <a:spcPct val="110000"/>
              </a:lnSpc>
            </a:pPr>
            <a:r>
              <a:rPr kumimoji="1" lang="en-US" altLang="zh-CN" sz="2000" b="0" dirty="0">
                <a:solidFill>
                  <a:srgbClr val="D60093"/>
                </a:solidFill>
                <a:latin typeface="+mn-lt"/>
              </a:rPr>
              <a:t>DADDIU	R1,R1,#-32</a:t>
            </a:r>
            <a:r>
              <a:rPr kumimoji="1" lang="en-US" altLang="zh-CN" sz="2000" b="0" dirty="0">
                <a:latin typeface="+mn-lt"/>
              </a:rPr>
              <a:t>	</a:t>
            </a:r>
            <a:r>
              <a:rPr kumimoji="1" lang="en-US" altLang="zh-CN" sz="2000" b="0" dirty="0">
                <a:solidFill>
                  <a:srgbClr val="E24C05"/>
                </a:solidFill>
                <a:latin typeface="+mn-lt"/>
              </a:rPr>
              <a:t>25</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26</a:t>
            </a:r>
          </a:p>
          <a:p>
            <a:pPr>
              <a:lnSpc>
                <a:spcPct val="110000"/>
              </a:lnSpc>
            </a:pPr>
            <a:r>
              <a:rPr kumimoji="1" lang="en-US" altLang="zh-CN" sz="2000" b="0" dirty="0">
                <a:solidFill>
                  <a:srgbClr val="D60093"/>
                </a:solidFill>
                <a:latin typeface="+mn-lt"/>
              </a:rPr>
              <a:t>BNE	R1,R2,Loop</a:t>
            </a:r>
            <a:r>
              <a:rPr kumimoji="1" lang="en-US" altLang="zh-CN" sz="2000" b="0" dirty="0">
                <a:latin typeface="+mn-lt"/>
              </a:rPr>
              <a:t>	</a:t>
            </a:r>
            <a:r>
              <a:rPr kumimoji="1" lang="en-US" altLang="zh-CN" sz="2000" b="0" dirty="0">
                <a:solidFill>
                  <a:srgbClr val="E24C05"/>
                </a:solidFill>
                <a:latin typeface="+mn-lt"/>
              </a:rPr>
              <a:t>27</a:t>
            </a:r>
          </a:p>
          <a:p>
            <a:pPr>
              <a:lnSpc>
                <a:spcPct val="110000"/>
              </a:lnSpc>
            </a:pPr>
            <a:r>
              <a:rPr kumimoji="1" lang="zh-CN" altLang="en-US" sz="2000" b="0" dirty="0">
                <a:solidFill>
                  <a:schemeClr val="hlink"/>
                </a:solidFill>
                <a:latin typeface="+mn-lt"/>
              </a:rPr>
              <a:t>（空转）</a:t>
            </a:r>
            <a:r>
              <a:rPr kumimoji="1" lang="zh-CN" altLang="en-US" sz="2000" b="0" dirty="0">
                <a:latin typeface="+mn-lt"/>
              </a:rPr>
              <a:t>		</a:t>
            </a:r>
            <a:r>
              <a:rPr kumimoji="1" lang="en-US" altLang="zh-CN" sz="2000" b="0" dirty="0">
                <a:solidFill>
                  <a:srgbClr val="E24C05"/>
                </a:solidFill>
                <a:latin typeface="+mn-lt"/>
              </a:rPr>
              <a:t>28</a:t>
            </a:r>
          </a:p>
        </p:txBody>
      </p:sp>
      <p:sp>
        <p:nvSpPr>
          <p:cNvPr id="331781" name="Line 6"/>
          <p:cNvSpPr>
            <a:spLocks noChangeShapeType="1"/>
          </p:cNvSpPr>
          <p:nvPr/>
        </p:nvSpPr>
        <p:spPr bwMode="auto">
          <a:xfrm>
            <a:off x="727075" y="3457575"/>
            <a:ext cx="3384550" cy="0"/>
          </a:xfrm>
          <a:prstGeom prst="line">
            <a:avLst/>
          </a:prstGeom>
          <a:noFill/>
          <a:ln w="9525">
            <a:solidFill>
              <a:srgbClr val="FF0000"/>
            </a:solidFill>
            <a:round/>
            <a:headEnd/>
            <a:tailEnd/>
          </a:ln>
          <a:effectLst/>
        </p:spPr>
        <p:txBody>
          <a:bodyPr wrap="none"/>
          <a:lstStyle/>
          <a:p>
            <a:endParaRPr lang="zh-CN" altLang="en-US"/>
          </a:p>
        </p:txBody>
      </p:sp>
      <p:sp>
        <p:nvSpPr>
          <p:cNvPr id="331782" name="Line 7"/>
          <p:cNvSpPr>
            <a:spLocks noChangeShapeType="1"/>
          </p:cNvSpPr>
          <p:nvPr/>
        </p:nvSpPr>
        <p:spPr bwMode="auto">
          <a:xfrm>
            <a:off x="755650" y="5487988"/>
            <a:ext cx="3384550" cy="0"/>
          </a:xfrm>
          <a:prstGeom prst="line">
            <a:avLst/>
          </a:prstGeom>
          <a:noFill/>
          <a:ln w="9525">
            <a:solidFill>
              <a:srgbClr val="FF0000"/>
            </a:solidFill>
            <a:round/>
            <a:headEnd/>
            <a:tailEnd/>
          </a:ln>
          <a:effectLst/>
        </p:spPr>
        <p:txBody>
          <a:bodyPr wrap="none"/>
          <a:lstStyle/>
          <a:p>
            <a:endParaRPr lang="zh-CN" altLang="en-US"/>
          </a:p>
        </p:txBody>
      </p:sp>
      <p:sp>
        <p:nvSpPr>
          <p:cNvPr id="331783" name="Line 8"/>
          <p:cNvSpPr>
            <a:spLocks noChangeShapeType="1"/>
          </p:cNvSpPr>
          <p:nvPr/>
        </p:nvSpPr>
        <p:spPr bwMode="auto">
          <a:xfrm>
            <a:off x="4960938" y="2795588"/>
            <a:ext cx="3384550" cy="0"/>
          </a:xfrm>
          <a:prstGeom prst="line">
            <a:avLst/>
          </a:prstGeom>
          <a:noFill/>
          <a:ln w="9525">
            <a:solidFill>
              <a:srgbClr val="FF0000"/>
            </a:solidFill>
            <a:round/>
            <a:headEnd/>
            <a:tailEnd/>
          </a:ln>
          <a:effectLst/>
        </p:spPr>
        <p:txBody>
          <a:bodyPr wrap="none"/>
          <a:lstStyle/>
          <a:p>
            <a:endParaRPr lang="zh-CN" altLang="en-US"/>
          </a:p>
        </p:txBody>
      </p:sp>
      <p:sp>
        <p:nvSpPr>
          <p:cNvPr id="331784" name="Line 9"/>
          <p:cNvSpPr>
            <a:spLocks noChangeShapeType="1"/>
          </p:cNvSpPr>
          <p:nvPr/>
        </p:nvSpPr>
        <p:spPr bwMode="auto">
          <a:xfrm>
            <a:off x="4932363" y="4824413"/>
            <a:ext cx="3384550" cy="0"/>
          </a:xfrm>
          <a:prstGeom prst="line">
            <a:avLst/>
          </a:prstGeom>
          <a:noFill/>
          <a:ln w="9525">
            <a:solidFill>
              <a:srgbClr val="FF0000"/>
            </a:solidFill>
            <a:round/>
            <a:headEnd/>
            <a:tailEnd/>
          </a:ln>
          <a:effectLst/>
        </p:spPr>
        <p:txBody>
          <a:bodyPr wrap="none"/>
          <a:lstStyle/>
          <a:p>
            <a:endParaRPr lang="zh-CN" altLang="en-US"/>
          </a:p>
        </p:txBody>
      </p:sp>
    </p:spTree>
    <p:extLst>
      <p:ext uri="{BB962C8B-B14F-4D97-AF65-F5344CB8AC3E}">
        <p14:creationId xmlns:p14="http://schemas.microsoft.com/office/powerpoint/2010/main" val="683526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descr="Rectangle: Click to edit Master text styles&#10;Second level&#10;Third level&#10;Fourth level&#10;Fifth level"/>
          <p:cNvSpPr>
            <a:spLocks noGrp="1" noChangeArrowheads="1"/>
          </p:cNvSpPr>
          <p:nvPr>
            <p:ph type="body" idx="4294967295"/>
          </p:nvPr>
        </p:nvSpPr>
        <p:spPr>
          <a:xfrm>
            <a:off x="459432" y="1196975"/>
            <a:ext cx="8001000" cy="4946650"/>
          </a:xfrm>
        </p:spPr>
        <p:txBody>
          <a:bodyPr/>
          <a:lstStyle/>
          <a:p>
            <a:pPr marL="363538" lvl="1" indent="-342900">
              <a:spcBef>
                <a:spcPts val="0"/>
              </a:spcBef>
              <a:spcAft>
                <a:spcPts val="0"/>
              </a:spcAft>
              <a:buClr>
                <a:schemeClr val="tx1"/>
              </a:buClr>
              <a:buSzPct val="10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性能分析</a:t>
            </a:r>
            <a:r>
              <a:rPr lang="en-US" altLang="zh-CN" sz="2800" dirty="0">
                <a:latin typeface="微软雅黑" panose="020B0503020204020204" pitchFamily="34" charset="-122"/>
                <a:ea typeface="微软雅黑" panose="020B0503020204020204" pitchFamily="34" charset="-122"/>
              </a:rPr>
              <a:t>:</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这个循环每遍共使用了</a:t>
            </a:r>
            <a:r>
              <a:rPr lang="en-US" altLang="zh-CN" sz="2400" dirty="0">
                <a:latin typeface="微软雅黑" panose="020B0503020204020204" pitchFamily="34" charset="-122"/>
                <a:ea typeface="微软雅黑" panose="020B0503020204020204" pitchFamily="34" charset="-122"/>
              </a:rPr>
              <a:t>28</a:t>
            </a:r>
            <a:r>
              <a:rPr lang="zh-CN" altLang="en-US" sz="2400" dirty="0">
                <a:latin typeface="微软雅黑" panose="020B0503020204020204" pitchFamily="34" charset="-122"/>
                <a:ea typeface="微软雅黑" panose="020B0503020204020204" pitchFamily="34" charset="-122"/>
              </a:rPr>
              <a:t>个时钟周期。</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有</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个循环体，完成</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个元素的操作。平均每个元素使用</a:t>
            </a:r>
            <a:r>
              <a:rPr lang="en-US" altLang="zh-CN" sz="2400" dirty="0">
                <a:latin typeface="微软雅黑" panose="020B0503020204020204" pitchFamily="34" charset="-122"/>
                <a:ea typeface="微软雅黑" panose="020B0503020204020204" pitchFamily="34" charset="-122"/>
              </a:rPr>
              <a:t>28/4=7</a:t>
            </a:r>
            <a:r>
              <a:rPr lang="zh-CN" altLang="en-US" sz="2400" dirty="0">
                <a:latin typeface="微软雅黑" panose="020B0503020204020204" pitchFamily="34" charset="-122"/>
                <a:ea typeface="微软雅黑" panose="020B0503020204020204" pitchFamily="34" charset="-122"/>
              </a:rPr>
              <a:t>个时钟周期</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原始循环的每个元素需要</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个时钟周期。节省的时间：从减少循环控制的开销中获得的。</a:t>
            </a:r>
          </a:p>
          <a:p>
            <a:pPr marL="908050" lvl="1" indent="-457200" fontAlgn="base">
              <a:spcBef>
                <a:spcPts val="0"/>
              </a:spcBef>
              <a:spcAft>
                <a:spcPts val="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在整个展开后的循环中，实际指令只有</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条，其他</a:t>
            </a:r>
            <a:r>
              <a:rPr lang="en-US" altLang="zh-CN" sz="2400" dirty="0">
                <a:latin typeface="微软雅黑" panose="020B0503020204020204" pitchFamily="34" charset="-122"/>
                <a:ea typeface="微软雅黑" panose="020B0503020204020204" pitchFamily="34" charset="-122"/>
              </a:rPr>
              <a:t>14</a:t>
            </a:r>
            <a:r>
              <a:rPr lang="zh-CN" altLang="en-US" sz="2400" dirty="0">
                <a:latin typeface="微软雅黑" panose="020B0503020204020204" pitchFamily="34" charset="-122"/>
                <a:ea typeface="微软雅黑" panose="020B0503020204020204" pitchFamily="34" charset="-122"/>
              </a:rPr>
              <a:t>个周期都是空转。</a:t>
            </a:r>
          </a:p>
        </p:txBody>
      </p:sp>
      <p:sp>
        <p:nvSpPr>
          <p:cNvPr id="4" name="圆角矩形标注 3"/>
          <p:cNvSpPr/>
          <p:nvPr/>
        </p:nvSpPr>
        <p:spPr>
          <a:xfrm>
            <a:off x="1447800" y="5190369"/>
            <a:ext cx="4800600" cy="677031"/>
          </a:xfrm>
          <a:prstGeom prst="wedgeRoundRectCallout">
            <a:avLst>
              <a:gd name="adj1" fmla="val 8359"/>
              <a:gd name="adj2" fmla="val -232140"/>
              <a:gd name="adj3" fmla="val 16667"/>
            </a:avLst>
          </a:prstGeom>
          <a:solidFill>
            <a:schemeClr val="tx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总的来说，这样并不高效。</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循环展开示例</a:t>
            </a:r>
          </a:p>
        </p:txBody>
      </p:sp>
    </p:spTree>
    <p:extLst>
      <p:ext uri="{BB962C8B-B14F-4D97-AF65-F5344CB8AC3E}">
        <p14:creationId xmlns:p14="http://schemas.microsoft.com/office/powerpoint/2010/main" val="227737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descr="Rectangle: Click to edit Master text styles&#10;Second level&#10;Third level&#10;Fourth level&#10;Fifth level"/>
          <p:cNvSpPr>
            <a:spLocks noGrp="1" noChangeArrowheads="1"/>
          </p:cNvSpPr>
          <p:nvPr>
            <p:ph type="body" idx="4294967295"/>
          </p:nvPr>
        </p:nvSpPr>
        <p:spPr>
          <a:xfrm>
            <a:off x="462115" y="1203478"/>
            <a:ext cx="8200103" cy="1087438"/>
          </a:xfrm>
        </p:spPr>
        <p:txBody>
          <a:bodyPr>
            <a:normAutofit/>
          </a:bodyPr>
          <a:lstStyle/>
          <a:p>
            <a:pPr marL="363538" lvl="1" indent="-342900">
              <a:lnSpc>
                <a:spcPct val="110000"/>
              </a:lnSpc>
              <a:spcBef>
                <a:spcPts val="600"/>
              </a:spcBef>
              <a:spcAft>
                <a:spcPts val="600"/>
              </a:spcAft>
              <a:buClr>
                <a:schemeClr val="tx1"/>
              </a:buClr>
              <a:buSzPct val="80000"/>
              <a:buFont typeface="Arial" charset="0"/>
              <a:buChar char="•"/>
              <a:tabLst>
                <a:tab pos="895350" algn="l"/>
              </a:tabLst>
            </a:pPr>
            <a:r>
              <a:rPr lang="zh-CN" altLang="en-US" sz="2800" b="1" dirty="0">
                <a:latin typeface="微软雅黑" panose="020B0503020204020204" pitchFamily="34" charset="-122"/>
                <a:ea typeface="微软雅黑" panose="020B0503020204020204" pitchFamily="34" charset="-122"/>
              </a:rPr>
              <a:t>综合示例：</a:t>
            </a:r>
            <a:r>
              <a:rPr lang="zh-CN" altLang="en-US" sz="2800" dirty="0">
                <a:latin typeface="微软雅黑" panose="020B0503020204020204" pitchFamily="34" charset="-122"/>
                <a:ea typeface="微软雅黑" panose="020B0503020204020204" pitchFamily="34" charset="-122"/>
              </a:rPr>
              <a:t>对指令序列进行优化调度，以减少空转周期： </a:t>
            </a:r>
          </a:p>
        </p:txBody>
      </p:sp>
      <p:sp>
        <p:nvSpPr>
          <p:cNvPr id="333827" name="Text Box 4"/>
          <p:cNvSpPr txBox="1">
            <a:spLocks noChangeArrowheads="1"/>
          </p:cNvSpPr>
          <p:nvPr/>
        </p:nvSpPr>
        <p:spPr bwMode="auto">
          <a:xfrm>
            <a:off x="1295400" y="2149019"/>
            <a:ext cx="6265862" cy="4708981"/>
          </a:xfrm>
          <a:prstGeom prst="rect">
            <a:avLst/>
          </a:prstGeom>
          <a:noFill/>
          <a:ln w="9525">
            <a:noFill/>
            <a:miter lim="800000"/>
            <a:headEnd/>
            <a:tailEnd/>
          </a:ln>
          <a:effectLst/>
        </p:spPr>
        <p:txBody>
          <a:bodyPr>
            <a:spAutoFit/>
          </a:bodyPr>
          <a:lstStyle/>
          <a:p>
            <a:r>
              <a:rPr kumimoji="1" lang="en-US" altLang="zh-CN" sz="2000" b="0" dirty="0">
                <a:latin typeface="+mn-lt"/>
              </a:rPr>
              <a:t>			                      </a:t>
            </a:r>
            <a:r>
              <a:rPr kumimoji="1" lang="zh-CN" altLang="en-US" sz="2000" b="0" dirty="0">
                <a:solidFill>
                  <a:srgbClr val="FF0000"/>
                </a:solidFill>
                <a:latin typeface="+mn-lt"/>
                <a:ea typeface="微软雅黑" panose="020B0503020204020204" pitchFamily="34" charset="-122"/>
              </a:rPr>
              <a:t>指令流出时钟</a:t>
            </a:r>
          </a:p>
          <a:p>
            <a:r>
              <a:rPr kumimoji="1" lang="en-US" altLang="zh-CN" sz="2000" b="0" dirty="0">
                <a:latin typeface="+mn-lt"/>
              </a:rPr>
              <a:t>Loop:	</a:t>
            </a:r>
            <a:r>
              <a:rPr kumimoji="1" lang="en-US" altLang="zh-CN" sz="2000" b="0" dirty="0">
                <a:solidFill>
                  <a:srgbClr val="D60093"/>
                </a:solidFill>
                <a:latin typeface="+mn-lt"/>
              </a:rPr>
              <a:t>L.D		F0,0(R1)	                    1</a:t>
            </a:r>
          </a:p>
          <a:p>
            <a:r>
              <a:rPr kumimoji="1" lang="en-US" altLang="zh-CN" sz="2000" b="0" dirty="0">
                <a:solidFill>
                  <a:srgbClr val="D60093"/>
                </a:solidFill>
                <a:latin typeface="+mn-lt"/>
              </a:rPr>
              <a:t>	L.D		F6,-8(R1)	    2</a:t>
            </a:r>
          </a:p>
          <a:p>
            <a:r>
              <a:rPr kumimoji="1" lang="en-US" altLang="zh-CN" sz="2000" b="0" dirty="0">
                <a:solidFill>
                  <a:srgbClr val="D60093"/>
                </a:solidFill>
                <a:latin typeface="+mn-lt"/>
              </a:rPr>
              <a:t>	L.D		F10,-16(R1)	    3</a:t>
            </a:r>
          </a:p>
          <a:p>
            <a:r>
              <a:rPr kumimoji="1" lang="en-US" altLang="zh-CN" sz="2000" b="0" dirty="0">
                <a:solidFill>
                  <a:srgbClr val="D60093"/>
                </a:solidFill>
                <a:latin typeface="+mn-lt"/>
              </a:rPr>
              <a:t>	L.D		F14,-24(R1)	    4</a:t>
            </a:r>
          </a:p>
          <a:p>
            <a:r>
              <a:rPr kumimoji="1" lang="en-US" altLang="zh-CN" sz="2000" b="0" dirty="0">
                <a:latin typeface="+mn-lt"/>
              </a:rPr>
              <a:t>	</a:t>
            </a:r>
            <a:r>
              <a:rPr kumimoji="1" lang="en-US" altLang="zh-CN" sz="2000" b="0" dirty="0">
                <a:solidFill>
                  <a:srgbClr val="9933FF"/>
                </a:solidFill>
                <a:latin typeface="+mn-lt"/>
              </a:rPr>
              <a:t>ADD.D		F4,F0,F2	                    5</a:t>
            </a:r>
          </a:p>
          <a:p>
            <a:r>
              <a:rPr kumimoji="1" lang="en-US" altLang="zh-CN" sz="2000" b="0" dirty="0">
                <a:solidFill>
                  <a:srgbClr val="9933FF"/>
                </a:solidFill>
                <a:latin typeface="+mn-lt"/>
              </a:rPr>
              <a:t>	ADD.D		F8,F6,F2	                    6</a:t>
            </a:r>
          </a:p>
          <a:p>
            <a:r>
              <a:rPr kumimoji="1" lang="en-US" altLang="zh-CN" sz="2000" b="0" dirty="0">
                <a:solidFill>
                  <a:srgbClr val="9933FF"/>
                </a:solidFill>
                <a:latin typeface="+mn-lt"/>
              </a:rPr>
              <a:t>	ADD.D		F12,F10,F2	    7</a:t>
            </a:r>
          </a:p>
          <a:p>
            <a:r>
              <a:rPr kumimoji="1" lang="en-US" altLang="zh-CN" sz="2000" b="0" dirty="0">
                <a:solidFill>
                  <a:srgbClr val="9933FF"/>
                </a:solidFill>
                <a:latin typeface="+mn-lt"/>
              </a:rPr>
              <a:t>	ADD.D		F16,F14,F2	    8</a:t>
            </a:r>
          </a:p>
          <a:p>
            <a:r>
              <a:rPr kumimoji="1" lang="en-US" altLang="zh-CN" sz="2000" b="0" dirty="0">
                <a:latin typeface="+mn-lt"/>
              </a:rPr>
              <a:t>	</a:t>
            </a:r>
            <a:r>
              <a:rPr kumimoji="1" lang="pt-BR" altLang="zh-CN" sz="2000" b="0" dirty="0">
                <a:solidFill>
                  <a:srgbClr val="339933"/>
                </a:solidFill>
                <a:latin typeface="+mn-lt"/>
              </a:rPr>
              <a:t>S.D		F4,0(R1)	                    9</a:t>
            </a:r>
          </a:p>
          <a:p>
            <a:r>
              <a:rPr kumimoji="1" lang="pt-BR" altLang="zh-CN" sz="2000" b="0" dirty="0">
                <a:solidFill>
                  <a:srgbClr val="339933"/>
                </a:solidFill>
                <a:latin typeface="+mn-lt"/>
              </a:rPr>
              <a:t>	S.D		F8,-8(R1)	   10</a:t>
            </a:r>
          </a:p>
          <a:p>
            <a:r>
              <a:rPr kumimoji="1" lang="pt-BR" altLang="zh-CN" sz="2000" b="0" dirty="0">
                <a:solidFill>
                  <a:srgbClr val="339933"/>
                </a:solidFill>
                <a:latin typeface="+mn-lt"/>
              </a:rPr>
              <a:t>	DADDIU		R1,R1,#-32	   12</a:t>
            </a:r>
          </a:p>
          <a:p>
            <a:r>
              <a:rPr kumimoji="1" lang="pt-BR" altLang="zh-CN" sz="2000" b="0" dirty="0">
                <a:solidFill>
                  <a:srgbClr val="339933"/>
                </a:solidFill>
                <a:latin typeface="+mn-lt"/>
              </a:rPr>
              <a:t>	S.D		F12,16(R1)	   11</a:t>
            </a:r>
          </a:p>
          <a:p>
            <a:r>
              <a:rPr kumimoji="1" lang="pt-BR" altLang="zh-CN" sz="2000" b="0" dirty="0">
                <a:solidFill>
                  <a:srgbClr val="339933"/>
                </a:solidFill>
                <a:latin typeface="+mn-lt"/>
              </a:rPr>
              <a:t>	BNE		R1,R2,Loop	   13</a:t>
            </a:r>
          </a:p>
          <a:p>
            <a:r>
              <a:rPr kumimoji="1" lang="pt-BR" altLang="zh-CN" sz="2000" b="0" dirty="0">
                <a:solidFill>
                  <a:srgbClr val="339933"/>
                </a:solidFill>
                <a:latin typeface="+mn-lt"/>
              </a:rPr>
              <a:t>	</a:t>
            </a:r>
            <a:r>
              <a:rPr kumimoji="1" lang="en-US" altLang="zh-CN" sz="2000" b="0" dirty="0">
                <a:solidFill>
                  <a:srgbClr val="339933"/>
                </a:solidFill>
                <a:latin typeface="+mn-lt"/>
              </a:rPr>
              <a:t>S.D		F16,8(R1)	   14</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3947411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descr="Rectangle: Click to edit Master text styles&#10;Second level&#10;Third level&#10;Fourth level&#10;Fifth level"/>
          <p:cNvSpPr>
            <a:spLocks noGrp="1" noChangeArrowheads="1"/>
          </p:cNvSpPr>
          <p:nvPr>
            <p:ph type="body" idx="4294967295"/>
          </p:nvPr>
        </p:nvSpPr>
        <p:spPr>
          <a:xfrm>
            <a:off x="467370" y="1200150"/>
            <a:ext cx="8214514" cy="4752975"/>
          </a:xfrm>
        </p:spPr>
        <p:txBody>
          <a:bodyPr/>
          <a:lstStyle/>
          <a:p>
            <a:pPr marL="363538" lvl="1" indent="-342900">
              <a:spcBef>
                <a:spcPts val="600"/>
              </a:spcBef>
              <a:spcAft>
                <a:spcPts val="600"/>
              </a:spcAft>
              <a:buClr>
                <a:schemeClr val="tx1"/>
              </a:buClr>
              <a:buSzPct val="10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性能分析：</a:t>
            </a:r>
          </a:p>
          <a:p>
            <a:pPr marL="908050" lvl="1" indent="-457200" fontAlgn="base">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没有数据相关引起的空转等待。</a:t>
            </a:r>
          </a:p>
          <a:p>
            <a:pPr marL="1436688" lvl="2" indent="-442913" eaLnBrk="1" hangingPunct="1">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整个循环仅仅使用了</a:t>
            </a:r>
            <a:r>
              <a:rPr lang="en-US" altLang="zh-CN" sz="2000" dirty="0">
                <a:solidFill>
                  <a:srgbClr val="9933FF"/>
                </a:solidFill>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个时钟周期。</a:t>
            </a:r>
          </a:p>
          <a:p>
            <a:pPr marL="1436688" lvl="2" indent="-442913" eaLnBrk="1" hangingPunct="1">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平均每个元素的操作使用</a:t>
            </a:r>
            <a:r>
              <a:rPr lang="en-US" altLang="zh-CN" sz="2000" dirty="0">
                <a:solidFill>
                  <a:srgbClr val="9933FF"/>
                </a:solidFill>
                <a:latin typeface="微软雅黑" panose="020B0503020204020204" pitchFamily="34" charset="-122"/>
                <a:ea typeface="微软雅黑" panose="020B0503020204020204" pitchFamily="34" charset="-122"/>
              </a:rPr>
              <a:t>14/4=3.5</a:t>
            </a:r>
            <a:r>
              <a:rPr lang="zh-CN" altLang="en-US" sz="2000" dirty="0">
                <a:latin typeface="微软雅黑" panose="020B0503020204020204" pitchFamily="34" charset="-122"/>
                <a:ea typeface="微软雅黑" panose="020B0503020204020204" pitchFamily="34" charset="-122"/>
              </a:rPr>
              <a:t>个时钟周期。</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结论：通过循环展开、寄存器重命名和指令调度，可以有效地开发出指令级并行。 </a:t>
            </a: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17012253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descr="Rectangle: Click to edit Master text styles&#10;Second level&#10;Third level&#10;Fourth level&#10;Fifth level"/>
          <p:cNvSpPr>
            <a:spLocks noGrp="1" noChangeArrowheads="1"/>
          </p:cNvSpPr>
          <p:nvPr>
            <p:ph type="body" idx="4294967295"/>
          </p:nvPr>
        </p:nvSpPr>
        <p:spPr>
          <a:xfrm>
            <a:off x="467543" y="1174750"/>
            <a:ext cx="8194675" cy="5530850"/>
          </a:xfrm>
        </p:spPr>
        <p:txBody>
          <a:bodyPr>
            <a:normAutofit lnSpcReduction="10000"/>
          </a:bodyPr>
          <a:lstStyle/>
          <a:p>
            <a:pPr marL="363538" lvl="1" indent="-342900">
              <a:lnSpc>
                <a:spcPct val="110000"/>
              </a:lnSpc>
              <a:spcBef>
                <a:spcPts val="0"/>
              </a:spcBef>
              <a:spcAft>
                <a:spcPts val="600"/>
              </a:spcAft>
              <a:buClr>
                <a:schemeClr val="tx1"/>
              </a:buClr>
              <a:buSzPct val="80000"/>
              <a:buFont typeface="Arial" charset="0"/>
              <a:buChar char="•"/>
              <a:tabLst>
                <a:tab pos="895350" algn="l"/>
              </a:tabLst>
            </a:pPr>
            <a:r>
              <a:rPr lang="zh-CN" altLang="en-US" sz="2800" dirty="0">
                <a:latin typeface="微软雅黑" panose="020B0503020204020204" pitchFamily="34" charset="-122"/>
                <a:ea typeface="微软雅黑" panose="020B0503020204020204" pitchFamily="34" charset="-122"/>
              </a:rPr>
              <a:t>循环展开和指令调度时要注意以下几个方面：</a:t>
            </a:r>
          </a:p>
          <a:p>
            <a:pPr marL="908050" lvl="1" indent="-457200" fontAlgn="base">
              <a:lnSpc>
                <a:spcPct val="11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保证正确性</a:t>
            </a:r>
          </a:p>
          <a:p>
            <a:pPr marL="1436688" lvl="2" indent="-442913">
              <a:lnSpc>
                <a:spcPct val="11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在循环展开和调度过程中尤其要注意两个地方的正确性：</a:t>
            </a:r>
            <a:r>
              <a:rPr lang="zh-CN" altLang="en-US" sz="2000" b="1" dirty="0">
                <a:latin typeface="微软雅黑" panose="020B0503020204020204" pitchFamily="34" charset="-122"/>
                <a:ea typeface="微软雅黑" panose="020B0503020204020204" pitchFamily="34" charset="-122"/>
              </a:rPr>
              <a:t>循环控制</a:t>
            </a:r>
            <a:r>
              <a:rPr lang="zh-CN" altLang="en-US" sz="2000" dirty="0">
                <a:latin typeface="微软雅黑" panose="020B0503020204020204" pitchFamily="34" charset="-122"/>
                <a:ea typeface="微软雅黑" panose="020B0503020204020204" pitchFamily="34" charset="-122"/>
              </a:rPr>
              <a:t>和</a:t>
            </a:r>
            <a:r>
              <a:rPr lang="zh-CN" altLang="en-US" sz="2000" b="1" dirty="0">
                <a:latin typeface="微软雅黑" panose="020B0503020204020204" pitchFamily="34" charset="-122"/>
                <a:ea typeface="微软雅黑" panose="020B0503020204020204" pitchFamily="34" charset="-122"/>
              </a:rPr>
              <a:t>操作数偏移量的修改</a:t>
            </a:r>
            <a:r>
              <a:rPr lang="zh-CN" altLang="en-US" sz="2000" dirty="0">
                <a:latin typeface="微软雅黑" panose="020B0503020204020204" pitchFamily="34" charset="-122"/>
                <a:ea typeface="微软雅黑" panose="020B0503020204020204" pitchFamily="34" charset="-122"/>
              </a:rPr>
              <a:t>。</a:t>
            </a: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注意有效性</a:t>
            </a:r>
          </a:p>
          <a:p>
            <a:pPr marL="1436688" lvl="2" indent="-442913">
              <a:lnSpc>
                <a:spcPct val="12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只有能够找到不同循环体之间的无关性，才能有效地使用循环展开。</a:t>
            </a: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使用不同的寄存器，否则可能导致新的冲突；</a:t>
            </a:r>
            <a:endParaRPr lang="en-US" altLang="zh-CN"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注意对存储器数据的相关性</a:t>
            </a:r>
            <a:r>
              <a:rPr lang="zh-CN" altLang="en-US" dirty="0" smtClean="0">
                <a:latin typeface="微软雅黑" panose="020B0503020204020204" pitchFamily="34" charset="-122"/>
                <a:ea typeface="微软雅黑" panose="020B0503020204020204" pitchFamily="34" charset="-122"/>
              </a:rPr>
              <a:t>分析 （我们不讨论）</a:t>
            </a:r>
            <a:endParaRPr lang="zh-CN" altLang="en-US" dirty="0">
              <a:latin typeface="微软雅黑" panose="020B0503020204020204" pitchFamily="34" charset="-122"/>
              <a:ea typeface="微软雅黑" panose="020B0503020204020204" pitchFamily="34" charset="-122"/>
            </a:endParaRPr>
          </a:p>
          <a:p>
            <a:pPr marL="908050" lvl="1" indent="-457200">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注意新的相关性</a:t>
            </a:r>
          </a:p>
          <a:p>
            <a:pPr marL="1436688" lvl="2" indent="-442913">
              <a:lnSpc>
                <a:spcPct val="130000"/>
              </a:lnSpc>
              <a:spcBef>
                <a:spcPts val="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由于</a:t>
            </a:r>
            <a:r>
              <a:rPr lang="zh-CN" altLang="en-US" sz="2000" dirty="0" smtClean="0">
                <a:latin typeface="微软雅黑" panose="020B0503020204020204" pitchFamily="34" charset="-122"/>
                <a:ea typeface="微软雅黑" panose="020B0503020204020204" pitchFamily="34" charset="-122"/>
              </a:rPr>
              <a:t>原来的循环中不同轮次的</a:t>
            </a:r>
            <a:r>
              <a:rPr lang="zh-CN" altLang="en-US" sz="2000" dirty="0">
                <a:latin typeface="微软雅黑" panose="020B0503020204020204" pitchFamily="34" charset="-122"/>
                <a:ea typeface="微软雅黑" panose="020B0503020204020204" pitchFamily="34" charset="-122"/>
              </a:rPr>
              <a:t>迭代在展开后都到了同一次循环体中，因此</a:t>
            </a:r>
            <a:r>
              <a:rPr lang="zh-CN" altLang="en-US" sz="2000" b="1" dirty="0">
                <a:latin typeface="微软雅黑" panose="020B0503020204020204" pitchFamily="34" charset="-122"/>
                <a:ea typeface="微软雅黑" panose="020B0503020204020204" pitchFamily="34" charset="-122"/>
              </a:rPr>
              <a:t>可能带来新的相关性</a:t>
            </a:r>
            <a:r>
              <a:rPr lang="zh-CN" altLang="en-US" sz="2000" dirty="0">
                <a:latin typeface="微软雅黑" panose="020B0503020204020204" pitchFamily="34" charset="-122"/>
                <a:ea typeface="微软雅黑" panose="020B0503020204020204" pitchFamily="34" charset="-122"/>
              </a:rPr>
              <a:t>。 </a:t>
            </a:r>
          </a:p>
          <a:p>
            <a:pPr marL="900113" lvl="1" indent="-450850" eaLnBrk="1" hangingPunct="1">
              <a:lnSpc>
                <a:spcPct val="110000"/>
              </a:lnSpc>
              <a:spcBef>
                <a:spcPts val="0"/>
              </a:spcBef>
              <a:spcAft>
                <a:spcPts val="600"/>
              </a:spcAft>
            </a:pPr>
            <a:endParaRPr lang="zh-CN" altLang="en-US" sz="24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循环展开</a:t>
            </a:r>
            <a:r>
              <a:rPr lang="en-US" altLang="zh-CN" sz="3600" b="0" kern="0" dirty="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指令调度</a:t>
            </a:r>
          </a:p>
        </p:txBody>
      </p:sp>
    </p:spTree>
    <p:extLst>
      <p:ext uri="{BB962C8B-B14F-4D97-AF65-F5344CB8AC3E}">
        <p14:creationId xmlns:p14="http://schemas.microsoft.com/office/powerpoint/2010/main" val="20774452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361387"/>
            <a:ext cx="8226425" cy="1868629"/>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a:t>
            </a:r>
            <a:r>
              <a:rPr lang="zh-CN" altLang="en-US" dirty="0" smtClean="0">
                <a:solidFill>
                  <a:schemeClr val="bg1"/>
                </a:solidFill>
                <a:latin typeface="华文行楷" panose="02010800040101010101" pitchFamily="2" charset="-122"/>
                <a:ea typeface="华文行楷" panose="02010800040101010101" pitchFamily="2" charset="-122"/>
              </a:rPr>
              <a:t>主题</a:t>
            </a:r>
            <a:r>
              <a:rPr lang="zh-CN" altLang="en-US" dirty="0">
                <a:solidFill>
                  <a:schemeClr val="bg1"/>
                </a:solidFill>
                <a:latin typeface="华文行楷" panose="02010800040101010101" pitchFamily="2" charset="-122"/>
                <a:ea typeface="华文行楷" panose="02010800040101010101" pitchFamily="2" charset="-122"/>
              </a:rPr>
              <a:t>是</a:t>
            </a:r>
            <a:r>
              <a:rPr lang="zh-CN" altLang="en-US" dirty="0" smtClean="0">
                <a:solidFill>
                  <a:schemeClr val="bg1"/>
                </a:solidFill>
                <a:latin typeface="华文行楷" panose="02010800040101010101" pitchFamily="2" charset="-122"/>
                <a:ea typeface="华文行楷" panose="02010800040101010101" pitchFamily="2" charset="-122"/>
              </a:rPr>
              <a:t>指令</a:t>
            </a:r>
            <a:r>
              <a:rPr lang="zh-CN" altLang="en-US" dirty="0">
                <a:solidFill>
                  <a:schemeClr val="bg1"/>
                </a:solidFill>
                <a:latin typeface="华文行楷" panose="02010800040101010101" pitchFamily="2" charset="-122"/>
                <a:ea typeface="华文行楷" panose="02010800040101010101" pitchFamily="2" charset="-122"/>
              </a:rPr>
              <a:t>级并行性 </a:t>
            </a:r>
            <a:r>
              <a:rPr lang="en-US" altLang="zh-CN" dirty="0" smtClean="0">
                <a:solidFill>
                  <a:schemeClr val="bg1"/>
                </a:solidFill>
                <a:latin typeface="+mn-lt"/>
                <a:ea typeface="华文行楷" panose="02010800040101010101" pitchFamily="2" charset="-122"/>
              </a:rPr>
              <a:t>II</a:t>
            </a:r>
            <a:br>
              <a:rPr lang="en-US" altLang="zh-CN" dirty="0" smtClean="0">
                <a:solidFill>
                  <a:schemeClr val="bg1"/>
                </a:solidFill>
                <a:latin typeface="+mn-lt"/>
                <a:ea typeface="华文行楷" panose="02010800040101010101" pitchFamily="2" charset="-122"/>
              </a:rPr>
            </a:br>
            <a:r>
              <a:rPr lang="zh-CN" altLang="en-US" dirty="0" smtClean="0">
                <a:solidFill>
                  <a:schemeClr val="bg1"/>
                </a:solidFill>
                <a:latin typeface="+mn-lt"/>
                <a:ea typeface="华文行楷" panose="02010800040101010101" pitchFamily="2" charset="-122"/>
              </a:rPr>
              <a:t>继续阅读以下内容</a:t>
            </a:r>
            <a:endParaRPr lang="zh-CN" altLang="en-US" dirty="0">
              <a:solidFill>
                <a:schemeClr val="bg1"/>
              </a:solidFill>
              <a:latin typeface="+mn-lt"/>
              <a:ea typeface="华文行楷" panose="02010800040101010101" pitchFamily="2" charset="-122"/>
            </a:endParaRPr>
          </a:p>
        </p:txBody>
      </p:sp>
      <p:pic>
        <p:nvPicPr>
          <p:cNvPr id="4" name="图片 3"/>
          <p:cNvPicPr>
            <a:picLocks noChangeAspect="1"/>
          </p:cNvPicPr>
          <p:nvPr/>
        </p:nvPicPr>
        <p:blipFill>
          <a:blip r:embed="rId3"/>
          <a:stretch>
            <a:fillRect/>
          </a:stretch>
        </p:blipFill>
        <p:spPr>
          <a:xfrm>
            <a:off x="352193" y="2576963"/>
            <a:ext cx="8433263" cy="29103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descr="Rectangle: Click to edit Master text styles&#10;Second level&#10;Third level&#10;Fourth level&#10;Fifth level"/>
          <p:cNvSpPr>
            <a:spLocks noGrp="1" noChangeArrowheads="1"/>
          </p:cNvSpPr>
          <p:nvPr>
            <p:ph type="body" idx="4294967295"/>
          </p:nvPr>
        </p:nvSpPr>
        <p:spPr bwMode="auto">
          <a:xfrm>
            <a:off x="467544" y="1137759"/>
            <a:ext cx="7992888" cy="5300747"/>
          </a:xfrm>
          <a:prstGeom prst="rect">
            <a:avLst/>
          </a:prstGeom>
          <a:noFill/>
          <a:ln/>
        </p:spPr>
        <p:txBody>
          <a:bodyPr>
            <a:normAutofit/>
          </a:bodyPr>
          <a:lstStyle/>
          <a:p>
            <a:pPr marL="342900" indent="-342900" eaLnBrk="1" hangingPunct="1">
              <a:lnSpc>
                <a:spcPts val="3200"/>
              </a:lnSpc>
              <a:spcBef>
                <a:spcPts val="600"/>
              </a:spcBef>
              <a:spcAft>
                <a:spcPts val="600"/>
              </a:spcAft>
              <a:buFont typeface="Arial" panose="020B0604020202020204" pitchFamily="34" charset="0"/>
              <a:buChar char="•"/>
            </a:pPr>
            <a:r>
              <a:rPr lang="zh-CN" altLang="en-US" sz="2800" b="0" dirty="0">
                <a:latin typeface="微软雅黑" panose="020B0503020204020204" pitchFamily="34" charset="-122"/>
                <a:ea typeface="微软雅黑" panose="020B0503020204020204" pitchFamily="34" charset="-122"/>
              </a:rPr>
              <a:t>利用流水线使指令重叠并行处理，以提高性能。这种</a:t>
            </a:r>
            <a:r>
              <a:rPr lang="zh-CN" altLang="en-US" sz="2800" b="0" u="sng" dirty="0">
                <a:latin typeface="微软雅黑" panose="020B0503020204020204" pitchFamily="34" charset="-122"/>
                <a:ea typeface="微软雅黑" panose="020B0503020204020204" pitchFamily="34" charset="-122"/>
              </a:rPr>
              <a:t>指令之间潜在</a:t>
            </a:r>
            <a:r>
              <a:rPr lang="zh-CN" altLang="en-US" sz="2800" u="sng" dirty="0">
                <a:latin typeface="微软雅黑" panose="020B0503020204020204" pitchFamily="34" charset="-122"/>
                <a:ea typeface="微软雅黑" panose="020B0503020204020204" pitchFamily="34" charset="-122"/>
              </a:rPr>
              <a:t>的</a:t>
            </a:r>
            <a:r>
              <a:rPr lang="zh-CN" altLang="en-US" sz="2800" b="0" u="sng" dirty="0">
                <a:latin typeface="微软雅黑" panose="020B0503020204020204" pitchFamily="34" charset="-122"/>
                <a:ea typeface="微软雅黑" panose="020B0503020204020204" pitchFamily="34" charset="-122"/>
              </a:rPr>
              <a:t>并行性</a:t>
            </a:r>
            <a:r>
              <a:rPr lang="zh-CN" altLang="en-US" sz="2800" b="0" dirty="0">
                <a:latin typeface="微软雅黑" panose="020B0503020204020204" pitchFamily="34" charset="-122"/>
                <a:ea typeface="微软雅黑" panose="020B0503020204020204" pitchFamily="34" charset="-122"/>
              </a:rPr>
              <a:t>（重叠处理）称为指令级并行 </a:t>
            </a:r>
            <a:r>
              <a:rPr lang="en-US" sz="2800" b="0" dirty="0">
                <a:latin typeface="微软雅黑" panose="020B0503020204020204" pitchFamily="34" charset="-122"/>
                <a:ea typeface="微软雅黑" panose="020B0503020204020204" pitchFamily="34" charset="-122"/>
                <a:sym typeface="宋体" pitchFamily="2" charset="-122"/>
              </a:rPr>
              <a:t>(</a:t>
            </a:r>
            <a:r>
              <a:rPr lang="en-US" sz="2800" dirty="0">
                <a:solidFill>
                  <a:srgbClr val="FF0000"/>
                </a:solidFill>
                <a:latin typeface="微软雅黑" panose="020B0503020204020204" pitchFamily="34" charset="-122"/>
                <a:ea typeface="微软雅黑" panose="020B0503020204020204" pitchFamily="34" charset="-122"/>
                <a:sym typeface="宋体" pitchFamily="2" charset="-122"/>
              </a:rPr>
              <a:t>Instruction-Level Parallelism</a:t>
            </a:r>
            <a:r>
              <a:rPr lang="en-US" sz="2800" b="0" dirty="0">
                <a:latin typeface="微软雅黑" panose="020B0503020204020204" pitchFamily="34" charset="-122"/>
                <a:ea typeface="微软雅黑" panose="020B0503020204020204" pitchFamily="34" charset="-122"/>
                <a:sym typeface="宋体" pitchFamily="2" charset="-122"/>
              </a:rPr>
              <a:t>)</a:t>
            </a:r>
            <a:r>
              <a:rPr lang="zh-CN" altLang="en-US" sz="2800" b="0" dirty="0">
                <a:latin typeface="微软雅黑" panose="020B0503020204020204" pitchFamily="34" charset="-122"/>
                <a:ea typeface="微软雅黑" panose="020B0503020204020204" pitchFamily="34" charset="-122"/>
                <a:sym typeface="宋体" pitchFamily="2" charset="-122"/>
              </a:rPr>
              <a:t>。</a:t>
            </a:r>
          </a:p>
          <a:p>
            <a:pPr marL="342900" indent="-342900" eaLnBrk="1" hangingPunct="1">
              <a:lnSpc>
                <a:spcPts val="3200"/>
              </a:lnSpc>
              <a:spcBef>
                <a:spcPts val="600"/>
              </a:spcBef>
              <a:spcAft>
                <a:spcPts val="600"/>
              </a:spcAft>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接下来详细介绍</a:t>
            </a:r>
            <a:r>
              <a:rPr lang="en-US" altLang="zh-CN" sz="2800" dirty="0" smtClean="0">
                <a:latin typeface="微软雅黑" panose="020B0503020204020204" pitchFamily="34" charset="-122"/>
                <a:ea typeface="微软雅黑" panose="020B0503020204020204" pitchFamily="34" charset="-122"/>
              </a:rPr>
              <a:t>ILP</a:t>
            </a:r>
            <a:r>
              <a:rPr lang="zh-CN" altLang="en-US" sz="2800" dirty="0" smtClean="0">
                <a:latin typeface="微软雅黑" panose="020B0503020204020204" pitchFamily="34" charset="-122"/>
                <a:ea typeface="微软雅黑" panose="020B0503020204020204" pitchFamily="34" charset="-122"/>
              </a:rPr>
              <a:t>：</a:t>
            </a:r>
            <a:endParaRPr lang="en-US" sz="2800" dirty="0">
              <a:latin typeface="微软雅黑" panose="020B0503020204020204" pitchFamily="34" charset="-122"/>
              <a:ea typeface="微软雅黑" panose="020B0503020204020204" pitchFamily="34" charset="-122"/>
            </a:endParaRPr>
          </a:p>
          <a:p>
            <a:pPr marL="908050" lvl="1" indent="-457200" eaLnBrk="1" hangingPunct="1">
              <a:lnSpc>
                <a:spcPts val="32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ILP</a:t>
            </a:r>
            <a:r>
              <a:rPr lang="zh-CN" altLang="en-US" sz="2400" dirty="0">
                <a:latin typeface="微软雅黑" panose="020B0503020204020204" pitchFamily="34" charset="-122"/>
                <a:ea typeface="微软雅黑" panose="020B0503020204020204" pitchFamily="34" charset="-122"/>
              </a:rPr>
              <a:t>相关的一些基本概念</a:t>
            </a:r>
            <a:endParaRPr lang="en-US" altLang="zh-CN" sz="2400" dirty="0">
              <a:latin typeface="微软雅黑" panose="020B0503020204020204" pitchFamily="34" charset="-122"/>
              <a:ea typeface="微软雅黑" panose="020B0503020204020204" pitchFamily="34" charset="-122"/>
            </a:endParaRPr>
          </a:p>
          <a:p>
            <a:pPr marL="908050" lvl="1" indent="-457200" eaLnBrk="1" hangingPunct="1">
              <a:lnSpc>
                <a:spcPts val="3200"/>
              </a:lnSpc>
              <a:spcBef>
                <a:spcPts val="600"/>
              </a:spcBef>
              <a:spcAft>
                <a:spcPts val="600"/>
              </a:spcAft>
              <a:buClr>
                <a:schemeClr val="tx1"/>
              </a:buClr>
              <a:buFont typeface="Tahoma" panose="020B0604030504040204" pitchFamily="34" charset="0"/>
              <a:buChar char="−"/>
            </a:pPr>
            <a:r>
              <a:rPr lang="zh-CN" altLang="en-US" sz="2400" dirty="0" smtClean="0">
                <a:latin typeface="微软雅黑" panose="020B0503020204020204" pitchFamily="34" charset="-122"/>
                <a:ea typeface="微软雅黑" panose="020B0503020204020204" pitchFamily="34" charset="-122"/>
              </a:rPr>
              <a:t>能有效提升</a:t>
            </a:r>
            <a:r>
              <a:rPr lang="en-US" altLang="zh-CN" sz="2400" dirty="0" smtClean="0">
                <a:latin typeface="微软雅黑" panose="020B0503020204020204" pitchFamily="34" charset="-122"/>
                <a:ea typeface="微软雅黑" panose="020B0503020204020204" pitchFamily="34" charset="-122"/>
              </a:rPr>
              <a:t>ILP</a:t>
            </a:r>
            <a:r>
              <a:rPr lang="zh-CN" altLang="en-US" sz="2400" dirty="0" smtClean="0">
                <a:latin typeface="微软雅黑" panose="020B0503020204020204" pitchFamily="34" charset="-122"/>
                <a:ea typeface="微软雅黑" panose="020B0503020204020204" pitchFamily="34" charset="-122"/>
              </a:rPr>
              <a:t>的硬件和软件</a:t>
            </a:r>
            <a:r>
              <a:rPr lang="zh-CN" altLang="en-US" sz="2400" dirty="0">
                <a:latin typeface="微软雅黑" panose="020B0503020204020204" pitchFamily="34" charset="-122"/>
                <a:ea typeface="微软雅黑" panose="020B0503020204020204" pitchFamily="34" charset="-122"/>
              </a:rPr>
              <a:t>技术</a:t>
            </a:r>
            <a:r>
              <a:rPr lang="en-US" sz="2400" dirty="0">
                <a:latin typeface="微软雅黑" panose="020B0503020204020204" pitchFamily="34" charset="-122"/>
                <a:ea typeface="微软雅黑" panose="020B0503020204020204" pitchFamily="34" charset="-122"/>
              </a:rPr>
              <a:t>: </a:t>
            </a:r>
          </a:p>
          <a:p>
            <a:pPr lvl="2">
              <a:lnSpc>
                <a:spcPts val="32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硬件技术和软件技术互相配合，才能最大限度地 挖掘出 程序中存在的指令级并行</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908050" lvl="1" indent="-457200" eaLnBrk="1" hangingPunct="1">
              <a:lnSpc>
                <a:spcPts val="3200"/>
              </a:lnSpc>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rPr>
              <a:t>感兴趣的同学可阅读：</a:t>
            </a:r>
          </a:p>
          <a:p>
            <a:pPr lvl="2">
              <a:lnSpc>
                <a:spcPts val="3200"/>
              </a:lnSpc>
              <a:spcBef>
                <a:spcPts val="600"/>
              </a:spcBef>
              <a:spcAft>
                <a:spcPts val="600"/>
              </a:spcAft>
              <a:buClr>
                <a:schemeClr val="tx1"/>
              </a:buClr>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a:t>
            </a:r>
            <a:r>
              <a:rPr lang="zh-CN" altLang="en-US" sz="3600" b="0" kern="0" dirty="0" smtClean="0">
                <a:latin typeface="微软雅黑" panose="020B0503020204020204" pitchFamily="34" charset="-122"/>
                <a:ea typeface="微软雅黑" panose="020B0503020204020204" pitchFamily="34" charset="-122"/>
              </a:rPr>
              <a:t>概念</a:t>
            </a:r>
            <a:endParaRPr lang="zh-CN" altLang="en-US" sz="3600" b="0" kern="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4338735" y="4701567"/>
            <a:ext cx="3547838" cy="1857172"/>
          </a:xfrm>
          <a:prstGeom prst="rect">
            <a:avLst/>
          </a:prstGeom>
        </p:spPr>
      </p:pic>
      <p:pic>
        <p:nvPicPr>
          <p:cNvPr id="4" name="图片 3"/>
          <p:cNvPicPr>
            <a:picLocks noChangeAspect="1"/>
          </p:cNvPicPr>
          <p:nvPr/>
        </p:nvPicPr>
        <p:blipFill>
          <a:blip r:embed="rId3"/>
          <a:stretch>
            <a:fillRect/>
          </a:stretch>
        </p:blipFill>
        <p:spPr>
          <a:xfrm>
            <a:off x="1940766" y="5605284"/>
            <a:ext cx="2861667" cy="967986"/>
          </a:xfrm>
          <a:prstGeom prst="rect">
            <a:avLst/>
          </a:prstGeom>
        </p:spPr>
      </p:pic>
    </p:spTree>
    <p:extLst>
      <p:ext uri="{BB962C8B-B14F-4D97-AF65-F5344CB8AC3E}">
        <p14:creationId xmlns:p14="http://schemas.microsoft.com/office/powerpoint/2010/main" val="271287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122">
                                            <p:txEl>
                                              <p:pRg st="1" end="1"/>
                                            </p:txEl>
                                          </p:spTgt>
                                        </p:tgtEl>
                                        <p:attrNameLst>
                                          <p:attrName>style.visibility</p:attrName>
                                        </p:attrNameLst>
                                      </p:cBhvr>
                                      <p:to>
                                        <p:strVal val="visible"/>
                                      </p:to>
                                    </p:set>
                                    <p:animEffect>
                                      <p:cBhvr>
                                        <p:cTn id="7" dur="500"/>
                                        <p:tgtEl>
                                          <p:spTgt spid="5122">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122">
                                            <p:txEl>
                                              <p:pRg st="2" end="2"/>
                                            </p:txEl>
                                          </p:spTgt>
                                        </p:tgtEl>
                                        <p:attrNameLst>
                                          <p:attrName>style.visibility</p:attrName>
                                        </p:attrNameLst>
                                      </p:cBhvr>
                                      <p:to>
                                        <p:strVal val="visible"/>
                                      </p:to>
                                    </p:set>
                                    <p:animEffect>
                                      <p:cBhvr>
                                        <p:cTn id="10" dur="500"/>
                                        <p:tgtEl>
                                          <p:spTgt spid="5122">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122">
                                            <p:txEl>
                                              <p:pRg st="3" end="3"/>
                                            </p:txEl>
                                          </p:spTgt>
                                        </p:tgtEl>
                                        <p:attrNameLst>
                                          <p:attrName>style.visibility</p:attrName>
                                        </p:attrNameLst>
                                      </p:cBhvr>
                                      <p:to>
                                        <p:strVal val="visible"/>
                                      </p:to>
                                    </p:set>
                                    <p:animEffect>
                                      <p:cBhvr>
                                        <p:cTn id="13" dur="500"/>
                                        <p:tgtEl>
                                          <p:spTgt spid="5122">
                                            <p:txEl>
                                              <p:pRg st="3" end="3"/>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5122">
                                            <p:txEl>
                                              <p:pRg st="4" end="4"/>
                                            </p:txEl>
                                          </p:spTgt>
                                        </p:tgtEl>
                                        <p:attrNameLst>
                                          <p:attrName>style.visibility</p:attrName>
                                        </p:attrNameLst>
                                      </p:cBhvr>
                                      <p:to>
                                        <p:strVal val="visible"/>
                                      </p:to>
                                    </p:set>
                                    <p:animEffect>
                                      <p:cBhvr>
                                        <p:cTn id="16" dur="500"/>
                                        <p:tgtEl>
                                          <p:spTgt spid="5122">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type="body" idx="4294967295"/>
          </p:nvPr>
        </p:nvSpPr>
        <p:spPr bwMode="auto">
          <a:xfrm>
            <a:off x="467544" y="1196752"/>
            <a:ext cx="8136904" cy="5072062"/>
          </a:xfrm>
          <a:prstGeom prst="rect">
            <a:avLst/>
          </a:prstGeom>
          <a:noFill/>
          <a:ln/>
        </p:spPr>
        <p:txBody>
          <a:bodyPr>
            <a:normAutofit/>
          </a:bodyPr>
          <a:lstStyle/>
          <a:p>
            <a:pPr marL="342900" indent="-342900">
              <a:lnSpc>
                <a:spcPts val="4000"/>
              </a:lnSpc>
              <a:spcBef>
                <a:spcPts val="600"/>
              </a:spcBef>
              <a:spcAft>
                <a:spcPts val="600"/>
              </a:spcAft>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sym typeface="黑体" pitchFamily="49" charset="-122"/>
              </a:rPr>
              <a:t>流水线处理器的实际</a:t>
            </a:r>
            <a:r>
              <a:rPr lang="en-US" sz="2800" dirty="0">
                <a:latin typeface="微软雅黑" panose="020B0503020204020204" pitchFamily="34" charset="-122"/>
                <a:ea typeface="微软雅黑" panose="020B0503020204020204" pitchFamily="34" charset="-122"/>
                <a:sym typeface="黑体" pitchFamily="49" charset="-122"/>
              </a:rPr>
              <a:t>CPI</a:t>
            </a:r>
            <a:r>
              <a:rPr lang="zh-CN" altLang="en-US" sz="2800" dirty="0">
                <a:latin typeface="微软雅黑" panose="020B0503020204020204" pitchFamily="34" charset="-122"/>
                <a:ea typeface="微软雅黑" panose="020B0503020204020204" pitchFamily="34" charset="-122"/>
                <a:sym typeface="黑体" pitchFamily="49" charset="-122"/>
              </a:rPr>
              <a:t>：</a:t>
            </a:r>
          </a:p>
          <a:p>
            <a:pPr marL="908050" lvl="1" indent="-457200">
              <a:lnSpc>
                <a:spcPts val="40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sym typeface="黑体" pitchFamily="49" charset="-122"/>
              </a:rPr>
              <a:t>理想流水线的</a:t>
            </a:r>
            <a:r>
              <a:rPr lang="en-US"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sym typeface="黑体" pitchFamily="49" charset="-122"/>
              </a:rPr>
              <a:t>加上各类停顿的开销：</a:t>
            </a:r>
          </a:p>
          <a:p>
            <a:pPr marL="942975" indent="-474663" eaLnBrk="1" hangingPunct="1">
              <a:lnSpc>
                <a:spcPts val="4000"/>
              </a:lnSpc>
              <a:spcBef>
                <a:spcPts val="600"/>
              </a:spcBef>
              <a:spcAft>
                <a:spcPts val="600"/>
              </a:spcAft>
              <a:buFont typeface="Wingdings" pitchFamily="2" charset="2"/>
              <a:buNone/>
            </a:pPr>
            <a:r>
              <a:rPr lang="zh-CN" altLang="en-US" sz="200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CPI</a:t>
            </a:r>
            <a:r>
              <a:rPr lang="zh-CN" altLang="en-US" sz="2000" b="0" baseline="-25000" dirty="0">
                <a:latin typeface="微软雅黑" panose="020B0503020204020204" pitchFamily="34" charset="-122"/>
                <a:ea typeface="微软雅黑" panose="020B0503020204020204" pitchFamily="34" charset="-122"/>
                <a:sym typeface="宋体" pitchFamily="2" charset="-122"/>
              </a:rPr>
              <a:t>流水线</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CPI</a:t>
            </a:r>
            <a:r>
              <a:rPr lang="zh-CN" altLang="en-US" sz="2000" b="0" baseline="-25000" dirty="0">
                <a:latin typeface="微软雅黑" panose="020B0503020204020204" pitchFamily="34" charset="-122"/>
                <a:ea typeface="微软雅黑" panose="020B0503020204020204" pitchFamily="34" charset="-122"/>
                <a:sym typeface="宋体" pitchFamily="2" charset="-122"/>
              </a:rPr>
              <a:t>理想</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结构冲突</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数据冲突</a:t>
            </a:r>
            <a:r>
              <a:rPr lang="zh-CN" altLang="en-US" sz="2000" b="0" dirty="0">
                <a:latin typeface="微软雅黑" panose="020B0503020204020204" pitchFamily="34" charset="-122"/>
                <a:ea typeface="微软雅黑" panose="020B0503020204020204" pitchFamily="34" charset="-122"/>
                <a:sym typeface="宋体" pitchFamily="2" charset="-122"/>
              </a:rPr>
              <a:t> </a:t>
            </a:r>
            <a:r>
              <a:rPr lang="en-US" sz="2000" b="0" dirty="0">
                <a:latin typeface="微软雅黑" panose="020B0503020204020204" pitchFamily="34" charset="-122"/>
                <a:ea typeface="微软雅黑" panose="020B0503020204020204" pitchFamily="34" charset="-122"/>
                <a:sym typeface="宋体" pitchFamily="2" charset="-122"/>
              </a:rPr>
              <a:t>+ </a:t>
            </a:r>
            <a:r>
              <a:rPr lang="zh-CN" altLang="en-US" sz="2000" b="0" dirty="0">
                <a:latin typeface="微软雅黑" panose="020B0503020204020204" pitchFamily="34" charset="-122"/>
                <a:ea typeface="微软雅黑" panose="020B0503020204020204" pitchFamily="34" charset="-122"/>
                <a:sym typeface="宋体" pitchFamily="2" charset="-122"/>
              </a:rPr>
              <a:t>停顿</a:t>
            </a:r>
            <a:r>
              <a:rPr lang="zh-CN" altLang="en-US" sz="2000" b="0" baseline="-25000" dirty="0">
                <a:latin typeface="微软雅黑" panose="020B0503020204020204" pitchFamily="34" charset="-122"/>
                <a:ea typeface="微软雅黑" panose="020B0503020204020204" pitchFamily="34" charset="-122"/>
                <a:sym typeface="宋体" pitchFamily="2" charset="-122"/>
              </a:rPr>
              <a:t>控制冲突</a:t>
            </a:r>
          </a:p>
          <a:p>
            <a:pPr marL="908050" lvl="1" indent="-457200">
              <a:lnSpc>
                <a:spcPts val="4000"/>
              </a:lnSpc>
              <a:spcBef>
                <a:spcPts val="600"/>
              </a:spcBef>
              <a:spcAft>
                <a:spcPts val="600"/>
              </a:spcAft>
              <a:buClr>
                <a:schemeClr val="tx1"/>
              </a:buClr>
              <a:buFont typeface="Tahoma" panose="020B0604030504040204" pitchFamily="34" charset="0"/>
              <a:buChar char="−"/>
            </a:pPr>
            <a:r>
              <a:rPr lang="zh-CN" altLang="en-US" sz="2400" dirty="0">
                <a:latin typeface="微软雅黑" panose="020B0503020204020204" pitchFamily="34" charset="-122"/>
                <a:ea typeface="微软雅黑" panose="020B0503020204020204" pitchFamily="34" charset="-122"/>
              </a:rPr>
              <a:t>理想</a:t>
            </a:r>
            <a:r>
              <a:rPr lang="en-US"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rPr>
              <a:t>是衡量流水线最高性能的一个</a:t>
            </a:r>
            <a:r>
              <a:rPr lang="zh-CN" altLang="en-US" sz="2400" dirty="0" smtClean="0">
                <a:latin typeface="微软雅黑" panose="020B0503020204020204" pitchFamily="34" charset="-122"/>
                <a:ea typeface="微软雅黑" panose="020B0503020204020204" pitchFamily="34" charset="-122"/>
              </a:rPr>
              <a:t>指标</a:t>
            </a:r>
            <a:endParaRPr lang="zh-CN" altLang="en-US" sz="2400" dirty="0">
              <a:latin typeface="微软雅黑" panose="020B0503020204020204" pitchFamily="34" charset="-122"/>
              <a:ea typeface="微软雅黑" panose="020B0503020204020204" pitchFamily="34" charset="-122"/>
            </a:endParaRPr>
          </a:p>
          <a:p>
            <a:pPr marL="908050" lvl="1" indent="-457200">
              <a:lnSpc>
                <a:spcPts val="4000"/>
              </a:lnSpc>
              <a:spcBef>
                <a:spcPts val="600"/>
              </a:spcBef>
              <a:spcAft>
                <a:spcPts val="600"/>
              </a:spcAft>
              <a:buClr>
                <a:schemeClr val="tx1"/>
              </a:buClr>
              <a:buFont typeface="Tahoma" panose="020B0604030504040204" pitchFamily="34" charset="0"/>
              <a:buChar char="−"/>
            </a:pPr>
            <a:r>
              <a:rPr lang="en-US" sz="2400" dirty="0">
                <a:latin typeface="微软雅黑" panose="020B0503020204020204" pitchFamily="34" charset="-122"/>
                <a:ea typeface="微软雅黑" panose="020B0503020204020204" pitchFamily="34" charset="-122"/>
                <a:sym typeface="黑体" pitchFamily="49" charset="-122"/>
              </a:rPr>
              <a:t>IPC</a:t>
            </a:r>
            <a:r>
              <a:rPr lang="zh-CN" altLang="en-US" sz="2400" dirty="0">
                <a:latin typeface="微软雅黑" panose="020B0503020204020204" pitchFamily="34" charset="-122"/>
                <a:ea typeface="微软雅黑" panose="020B0503020204020204" pitchFamily="34" charset="-122"/>
                <a:sym typeface="黑体" pitchFamily="49" charset="-122"/>
              </a:rPr>
              <a:t>：</a:t>
            </a:r>
            <a:r>
              <a:rPr lang="en-US" sz="2400" dirty="0">
                <a:latin typeface="微软雅黑" panose="020B0503020204020204" pitchFamily="34" charset="-122"/>
                <a:ea typeface="微软雅黑" panose="020B0503020204020204" pitchFamily="34" charset="-122"/>
                <a:sym typeface="黑体" pitchFamily="49" charset="-122"/>
              </a:rPr>
              <a:t>Instructions Per Cycle</a:t>
            </a:r>
          </a:p>
          <a:p>
            <a:pPr marL="908050" lvl="1" indent="-457200">
              <a:lnSpc>
                <a:spcPts val="4000"/>
              </a:lnSpc>
              <a:spcBef>
                <a:spcPts val="600"/>
              </a:spcBef>
              <a:spcAft>
                <a:spcPts val="600"/>
              </a:spcAft>
              <a:buClr>
                <a:schemeClr val="tx1"/>
              </a:buClr>
              <a:buFont typeface="Tahoma" panose="020B0604030504040204" pitchFamily="34" charset="0"/>
              <a:buChar char="−"/>
            </a:pPr>
            <a:r>
              <a:rPr lang="en-US" altLang="zh-CN" sz="2400" dirty="0">
                <a:latin typeface="微软雅黑" panose="020B0503020204020204" pitchFamily="34" charset="-122"/>
                <a:ea typeface="微软雅黑" panose="020B0503020204020204" pitchFamily="34" charset="-122"/>
                <a:sym typeface="黑体" pitchFamily="49" charset="-122"/>
              </a:rPr>
              <a:t>CPI</a:t>
            </a:r>
            <a:r>
              <a:rPr lang="zh-CN" altLang="en-US" sz="2400" dirty="0">
                <a:latin typeface="微软雅黑" panose="020B0503020204020204" pitchFamily="34" charset="-122"/>
                <a:ea typeface="微软雅黑" panose="020B0503020204020204" pitchFamily="34" charset="-122"/>
                <a:sym typeface="黑体" pitchFamily="49" charset="-122"/>
              </a:rPr>
              <a:t>：</a:t>
            </a:r>
            <a:r>
              <a:rPr lang="en-US" altLang="zh-CN" sz="2400" dirty="0">
                <a:latin typeface="微软雅黑" panose="020B0503020204020204" pitchFamily="34" charset="-122"/>
                <a:ea typeface="微软雅黑" panose="020B0503020204020204" pitchFamily="34" charset="-122"/>
                <a:sym typeface="黑体" pitchFamily="49" charset="-122"/>
              </a:rPr>
              <a:t>Cycles Per Instruction</a:t>
            </a:r>
            <a:endParaRPr lang="zh-CN" altLang="en-US" sz="2400" dirty="0">
              <a:latin typeface="微软雅黑" panose="020B0503020204020204" pitchFamily="34" charset="-122"/>
              <a:ea typeface="微软雅黑" panose="020B0503020204020204" pitchFamily="34" charset="-122"/>
              <a:sym typeface="黑体" pitchFamily="49" charset="-122"/>
            </a:endParaRP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相关概念（绪）</a:t>
            </a:r>
          </a:p>
          <a:p>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5448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descr="Rectangle: Click to edit Master text styles&#10;Second level&#10;Third level&#10;Fourth level&#10;Fifth level"/>
          <p:cNvSpPr>
            <a:spLocks noGrp="1" noChangeArrowheads="1"/>
          </p:cNvSpPr>
          <p:nvPr>
            <p:ph type="body" idx="4294967295"/>
          </p:nvPr>
        </p:nvSpPr>
        <p:spPr bwMode="auto">
          <a:xfrm>
            <a:off x="467544" y="1196752"/>
            <a:ext cx="8224172" cy="5253186"/>
          </a:xfrm>
          <a:prstGeom prst="rect">
            <a:avLst/>
          </a:prstGeom>
          <a:noFill/>
          <a:ln/>
        </p:spPr>
        <p:txBody>
          <a:bodyPr/>
          <a:lstStyle/>
          <a:p>
            <a:pPr marL="342900" indent="-342900">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循环级并行：使一个循环中的不同循环体并行执行。</a:t>
            </a:r>
          </a:p>
          <a:p>
            <a:pPr marL="908050" lvl="1" indent="-457200">
              <a:spcBef>
                <a:spcPts val="600"/>
              </a:spcBef>
              <a:spcAft>
                <a:spcPts val="600"/>
              </a:spcAft>
              <a:buClr>
                <a:schemeClr val="tx1"/>
              </a:buClr>
              <a:buFont typeface="Tahoma" panose="020B0604030504040204" pitchFamily="34" charset="0"/>
              <a:buChar char="−"/>
            </a:pPr>
            <a:r>
              <a:rPr lang="zh-CN" altLang="en-US" dirty="0" smtClean="0">
                <a:latin typeface="微软雅黑" panose="020B0503020204020204" pitchFamily="34" charset="-122"/>
                <a:ea typeface="微软雅黑" panose="020B0503020204020204" pitchFamily="34" charset="-122"/>
                <a:sym typeface="Arial" pitchFamily="34" charset="0"/>
              </a:rPr>
              <a:t>优化循环是最</a:t>
            </a:r>
            <a:r>
              <a:rPr lang="zh-CN" altLang="en-US" dirty="0">
                <a:latin typeface="微软雅黑" panose="020B0503020204020204" pitchFamily="34" charset="-122"/>
                <a:ea typeface="微软雅黑" panose="020B0503020204020204" pitchFamily="34" charset="-122"/>
                <a:sym typeface="Arial" pitchFamily="34" charset="0"/>
              </a:rPr>
              <a:t>常见、最基本的提升</a:t>
            </a:r>
            <a:r>
              <a:rPr lang="en-US" altLang="zh-CN" dirty="0">
                <a:latin typeface="微软雅黑" panose="020B0503020204020204" pitchFamily="34" charset="-122"/>
                <a:ea typeface="微软雅黑" panose="020B0503020204020204" pitchFamily="34" charset="-122"/>
                <a:sym typeface="Arial" pitchFamily="34" charset="0"/>
              </a:rPr>
              <a:t>ILP</a:t>
            </a:r>
            <a:r>
              <a:rPr lang="zh-CN" altLang="en-US" dirty="0">
                <a:latin typeface="微软雅黑" panose="020B0503020204020204" pitchFamily="34" charset="-122"/>
                <a:ea typeface="微软雅黑" panose="020B0503020204020204" pitchFamily="34" charset="-122"/>
                <a:sym typeface="Arial" pitchFamily="34" charset="0"/>
              </a:rPr>
              <a:t>的方法</a:t>
            </a:r>
          </a:p>
          <a:p>
            <a:pPr marL="908050" lvl="1" indent="-457200">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rPr>
              <a:t>是指令级并行研究的</a:t>
            </a:r>
            <a:r>
              <a:rPr lang="zh-CN" altLang="en-US" b="1" dirty="0" smtClean="0">
                <a:latin typeface="微软雅黑" panose="020B0503020204020204" pitchFamily="34" charset="-122"/>
                <a:ea typeface="微软雅黑" panose="020B0503020204020204" pitchFamily="34" charset="-122"/>
              </a:rPr>
              <a:t>重点（</a:t>
            </a:r>
            <a:r>
              <a:rPr lang="en-US" altLang="zh-CN" b="1" dirty="0" smtClean="0">
                <a:latin typeface="微软雅黑" panose="020B0503020204020204" pitchFamily="34" charset="-122"/>
                <a:ea typeface="微软雅黑" panose="020B0503020204020204" pitchFamily="34" charset="-122"/>
              </a:rPr>
              <a:t>80%</a:t>
            </a:r>
            <a:r>
              <a:rPr lang="zh-CN" altLang="en-US" b="1" dirty="0" smtClean="0">
                <a:latin typeface="微软雅黑" panose="020B0503020204020204" pitchFamily="34" charset="-122"/>
                <a:ea typeface="微软雅黑" panose="020B0503020204020204" pitchFamily="34" charset="-122"/>
              </a:rPr>
              <a:t>以上时间用于循环）</a:t>
            </a:r>
            <a:endParaRPr lang="zh-CN" altLang="en-US" b="1" dirty="0">
              <a:latin typeface="微软雅黑" panose="020B0503020204020204" pitchFamily="34" charset="-122"/>
              <a:ea typeface="微软雅黑" panose="020B0503020204020204" pitchFamily="34" charset="-122"/>
            </a:endParaRPr>
          </a:p>
          <a:p>
            <a:pPr marL="908050" lvl="1" indent="-457200">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rPr>
              <a:t>例如，考虑下述循环代码段：</a:t>
            </a:r>
          </a:p>
          <a:p>
            <a:pPr lvl="2">
              <a:spcBef>
                <a:spcPts val="600"/>
              </a:spcBef>
              <a:spcAft>
                <a:spcPts val="600"/>
              </a:spcAft>
              <a:buNone/>
            </a:pPr>
            <a:r>
              <a:rPr lang="zh-CN" altLang="en-US" b="1" dirty="0">
                <a:solidFill>
                  <a:srgbClr val="330AE0"/>
                </a:solidFill>
                <a:latin typeface="Agency FB" panose="020B0503020202020204" pitchFamily="34" charset="0"/>
                <a:ea typeface="微软雅黑" panose="020B0503020204020204" pitchFamily="34" charset="-122"/>
              </a:rPr>
              <a:t>     </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for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=1;</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&lt;=500;</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altLang="zh-CN"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endPar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endParaRPr>
          </a:p>
          <a:p>
            <a:pPr lvl="2" eaLnBrk="1" hangingPunct="1">
              <a:spcBef>
                <a:spcPts val="600"/>
              </a:spcBef>
              <a:spcAft>
                <a:spcPts val="600"/>
              </a:spcAft>
              <a:buFont typeface="Wingdings" pitchFamily="2" charset="2"/>
              <a:buNone/>
            </a:pP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         </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a:t>
            </a:r>
            <a:r>
              <a:rPr lang="en-US"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a:t>
            </a:r>
            <a:r>
              <a:rPr lang="en-US" dirty="0" err="1">
                <a:solidFill>
                  <a:srgbClr val="330AE0"/>
                </a:solidFill>
                <a:latin typeface="Tw Cen MT Condensed Extra Bold" panose="020B0803020202020204" pitchFamily="34" charset="0"/>
                <a:ea typeface="微软雅黑" panose="020B0503020204020204" pitchFamily="34" charset="-122"/>
                <a:sym typeface="宋体" pitchFamily="2" charset="-122"/>
              </a:rPr>
              <a:t>i</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r>
              <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r>
              <a:rPr lang="en-US" dirty="0">
                <a:solidFill>
                  <a:srgbClr val="330AE0"/>
                </a:solidFill>
                <a:latin typeface="Tw Cen MT Condensed Extra Bold" panose="020B0803020202020204" pitchFamily="34" charset="0"/>
                <a:ea typeface="微软雅黑" panose="020B0503020204020204" pitchFamily="34" charset="-122"/>
                <a:sym typeface="宋体" pitchFamily="2" charset="-122"/>
              </a:rPr>
              <a:t>s</a:t>
            </a:r>
            <a:r>
              <a:rPr lang="en-US" altLang="zh-CN" dirty="0">
                <a:solidFill>
                  <a:srgbClr val="330AE0"/>
                </a:solidFill>
                <a:latin typeface="Tw Cen MT Condensed Extra Bold" panose="020B0803020202020204" pitchFamily="34" charset="0"/>
                <a:ea typeface="微软雅黑" panose="020B0503020204020204" pitchFamily="34" charset="-122"/>
                <a:sym typeface="宋体" pitchFamily="2" charset="-122"/>
              </a:rPr>
              <a:t>;</a:t>
            </a:r>
            <a:endParaRPr lang="zh-CN" altLang="en-US" dirty="0">
              <a:solidFill>
                <a:srgbClr val="330AE0"/>
              </a:solidFill>
              <a:latin typeface="Tw Cen MT Condensed Extra Bold" panose="020B0803020202020204" pitchFamily="34" charset="0"/>
              <a:ea typeface="微软雅黑" panose="020B0503020204020204" pitchFamily="34" charset="-122"/>
              <a:sym typeface="宋体" pitchFamily="2" charset="-122"/>
            </a:endParaRP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Arial" pitchFamily="34" charset="0"/>
              </a:rPr>
              <a:t>每一次循环都可以与其他的循环重叠并行执行；</a:t>
            </a:r>
          </a:p>
          <a:p>
            <a:pPr lvl="2">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sym typeface="Arial" pitchFamily="34" charset="0"/>
              </a:rPr>
              <a:t>在每一次循环的内部，却没有任何的指令级并行性。</a:t>
            </a:r>
            <a:r>
              <a:rPr lang="zh-CN" altLang="en-US" sz="2000" dirty="0">
                <a:latin typeface="微软雅黑" panose="020B0503020204020204" pitchFamily="34" charset="-122"/>
                <a:ea typeface="微软雅黑" panose="020B0503020204020204" pitchFamily="34" charset="-122"/>
              </a:rPr>
              <a:t> </a:t>
            </a:r>
          </a:p>
        </p:txBody>
      </p:sp>
      <p:sp>
        <p:nvSpPr>
          <p:cNvPr id="4"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相关概念（绪）</a:t>
            </a:r>
          </a:p>
          <a:p>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397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animEffect>
                                      <p:cBhvr>
                                        <p:cTn id="7" dur="500"/>
                                        <p:tgtEl>
                                          <p:spTgt spid="717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171">
                                            <p:txEl>
                                              <p:pRg st="4" end="4"/>
                                            </p:txEl>
                                          </p:spTgt>
                                        </p:tgtEl>
                                        <p:attrNameLst>
                                          <p:attrName>style.visibility</p:attrName>
                                        </p:attrNameLst>
                                      </p:cBhvr>
                                      <p:to>
                                        <p:strVal val="visible"/>
                                      </p:to>
                                    </p:set>
                                    <p:animEffect>
                                      <p:cBhvr>
                                        <p:cTn id="10" dur="500"/>
                                        <p:tgtEl>
                                          <p:spTgt spid="717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7171">
                                            <p:txEl>
                                              <p:pRg st="5" end="5"/>
                                            </p:txEl>
                                          </p:spTgt>
                                        </p:tgtEl>
                                        <p:attrNameLst>
                                          <p:attrName>style.visibility</p:attrName>
                                        </p:attrNameLst>
                                      </p:cBhvr>
                                      <p:to>
                                        <p:strVal val="visible"/>
                                      </p:to>
                                    </p:set>
                                    <p:animEffect>
                                      <p:cBhvr>
                                        <p:cTn id="13" dur="500"/>
                                        <p:tgtEl>
                                          <p:spTgt spid="717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171">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descr="Rectangle: Click to edit Master text styles&#10;Second level&#10;Third level&#10;Fourth level&#10;Fifth level"/>
          <p:cNvSpPr>
            <a:spLocks noGrp="1" noChangeArrowheads="1"/>
          </p:cNvSpPr>
          <p:nvPr>
            <p:ph type="body" idx="4294967295"/>
          </p:nvPr>
        </p:nvSpPr>
        <p:spPr bwMode="auto">
          <a:xfrm>
            <a:off x="467544" y="1196752"/>
            <a:ext cx="8204508" cy="4953000"/>
          </a:xfrm>
          <a:prstGeom prst="rect">
            <a:avLst/>
          </a:prstGeom>
          <a:noFill/>
          <a:ln/>
        </p:spPr>
        <p:txBody>
          <a:bodyPr>
            <a:normAutofit/>
          </a:bodyPr>
          <a:lstStyle/>
          <a:p>
            <a:pPr marL="342900" indent="-342900">
              <a:lnSpc>
                <a:spcPct val="110000"/>
              </a:lnSpc>
              <a:spcBef>
                <a:spcPts val="600"/>
              </a:spcBef>
              <a:spcAft>
                <a:spcPts val="600"/>
              </a:spcAft>
              <a:buFont typeface="Arial" pitchFamily="34" charset="0"/>
              <a:buChar char="•"/>
            </a:pPr>
            <a:r>
              <a:rPr lang="zh-CN" altLang="en-US" dirty="0">
                <a:latin typeface="微软雅黑" panose="020B0503020204020204" pitchFamily="34" charset="-122"/>
                <a:ea typeface="微软雅黑" panose="020B0503020204020204" pitchFamily="34" charset="-122"/>
              </a:rPr>
              <a:t>相关与流水线冒险之间的关系</a:t>
            </a:r>
          </a:p>
          <a:p>
            <a:pPr marL="908050" lvl="1" indent="-457200">
              <a:lnSpc>
                <a:spcPct val="110000"/>
              </a:lnSpc>
              <a:spcBef>
                <a:spcPts val="600"/>
              </a:spcBef>
              <a:spcAft>
                <a:spcPts val="600"/>
              </a:spcAft>
              <a:buClr>
                <a:schemeClr val="tx1"/>
              </a:buClr>
              <a:buFont typeface="Tahoma" panose="020B0604030504040204" pitchFamily="34" charset="0"/>
              <a:buChar char="−"/>
            </a:pPr>
            <a:r>
              <a:rPr lang="zh-CN" altLang="en-US" dirty="0">
                <a:latin typeface="微软雅黑" panose="020B0503020204020204" pitchFamily="34" charset="-122"/>
                <a:ea typeface="微软雅黑" panose="020B0503020204020204" pitchFamily="34" charset="-122"/>
                <a:sym typeface="黑体" pitchFamily="49" charset="-122"/>
              </a:rPr>
              <a:t>流水线冒险是</a:t>
            </a:r>
            <a:r>
              <a:rPr lang="zh-CN" altLang="en-US" dirty="0" smtClean="0">
                <a:latin typeface="微软雅黑" panose="020B0503020204020204" pitchFamily="34" charset="-122"/>
                <a:ea typeface="微软雅黑" panose="020B0503020204020204" pitchFamily="34" charset="-122"/>
                <a:sym typeface="黑体" pitchFamily="49" charset="-122"/>
              </a:rPr>
              <a:t>指：对于</a:t>
            </a:r>
            <a:r>
              <a:rPr lang="zh-CN" altLang="en-US" dirty="0">
                <a:latin typeface="微软雅黑" panose="020B0503020204020204" pitchFamily="34" charset="-122"/>
                <a:ea typeface="微软雅黑" panose="020B0503020204020204" pitchFamily="34" charset="-122"/>
                <a:sym typeface="黑体" pitchFamily="49" charset="-122"/>
              </a:rPr>
              <a:t>具体的流水线来说，</a:t>
            </a:r>
            <a:r>
              <a:rPr lang="zh-CN" altLang="en-US" b="1" dirty="0">
                <a:latin typeface="微软雅黑" panose="020B0503020204020204" pitchFamily="34" charset="-122"/>
                <a:ea typeface="微软雅黑" panose="020B0503020204020204" pitchFamily="34" charset="-122"/>
                <a:sym typeface="黑体" pitchFamily="49" charset="-122"/>
              </a:rPr>
              <a:t>相关</a:t>
            </a:r>
            <a:r>
              <a:rPr lang="zh-CN" altLang="en-US" dirty="0">
                <a:latin typeface="微软雅黑" panose="020B0503020204020204" pitchFamily="34" charset="-122"/>
                <a:ea typeface="微软雅黑" panose="020B0503020204020204" pitchFamily="34" charset="-122"/>
                <a:sym typeface="黑体" pitchFamily="49" charset="-122"/>
              </a:rPr>
              <a:t>导致指令流中的下一条指令不能在指定的时钟周期</a:t>
            </a:r>
            <a:r>
              <a:rPr lang="zh-CN" altLang="en-US" b="1" dirty="0">
                <a:latin typeface="微软雅黑" panose="020B0503020204020204" pitchFamily="34" charset="-122"/>
                <a:ea typeface="微软雅黑" panose="020B0503020204020204" pitchFamily="34" charset="-122"/>
                <a:sym typeface="黑体" pitchFamily="49" charset="-122"/>
              </a:rPr>
              <a:t>执行</a:t>
            </a:r>
            <a:r>
              <a:rPr lang="zh-CN" altLang="en-US" dirty="0">
                <a:latin typeface="微软雅黑" panose="020B0503020204020204" pitchFamily="34" charset="-122"/>
                <a:ea typeface="微软雅黑" panose="020B0503020204020204" pitchFamily="34" charset="-122"/>
                <a:sym typeface="黑体" pitchFamily="49" charset="-122"/>
              </a:rPr>
              <a:t>。</a:t>
            </a:r>
            <a:endParaRPr lang="en-US" altLang="zh-CN" dirty="0">
              <a:latin typeface="微软雅黑" panose="020B0503020204020204" pitchFamily="34" charset="-122"/>
              <a:ea typeface="微软雅黑" panose="020B0503020204020204" pitchFamily="34" charset="-122"/>
              <a:sym typeface="黑体" pitchFamily="49" charset="-122"/>
            </a:endParaRP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dirty="0">
                <a:latin typeface="微软雅黑" panose="020B0503020204020204" pitchFamily="34" charset="-122"/>
                <a:ea typeface="微软雅黑" panose="020B0503020204020204" pitchFamily="34" charset="-122"/>
              </a:rPr>
              <a:t>相关是程序固有的一种属性，它反映了程序中</a:t>
            </a:r>
            <a:r>
              <a:rPr lang="zh-CN" altLang="zh-CN" u="sng" dirty="0">
                <a:solidFill>
                  <a:srgbClr val="FF0000"/>
                </a:solidFill>
                <a:latin typeface="微软雅黑" panose="020B0503020204020204" pitchFamily="34" charset="-122"/>
                <a:ea typeface="微软雅黑" panose="020B0503020204020204" pitchFamily="34" charset="-122"/>
              </a:rPr>
              <a:t>指令之间的相互依赖关系</a:t>
            </a:r>
            <a:r>
              <a:rPr lang="zh-CN" altLang="zh-CN" dirty="0">
                <a:latin typeface="微软雅黑" panose="020B0503020204020204" pitchFamily="34" charset="-122"/>
                <a:ea typeface="微软雅黑" panose="020B0503020204020204" pitchFamily="34" charset="-122"/>
              </a:rPr>
              <a:t>。</a:t>
            </a: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dirty="0">
                <a:latin typeface="微软雅黑" panose="020B0503020204020204" pitchFamily="34" charset="-122"/>
                <a:ea typeface="微软雅黑" panose="020B0503020204020204" pitchFamily="34" charset="-122"/>
              </a:rPr>
              <a:t>具体的一次相关是否会导致</a:t>
            </a:r>
            <a:r>
              <a:rPr lang="zh-CN" altLang="en-US" dirty="0">
                <a:latin typeface="微软雅黑" panose="020B0503020204020204" pitchFamily="34" charset="-122"/>
                <a:ea typeface="微软雅黑" panose="020B0503020204020204" pitchFamily="34" charset="-122"/>
              </a:rPr>
              <a:t>流水线</a:t>
            </a:r>
            <a:r>
              <a:rPr lang="zh-CN" altLang="en-US" b="1" dirty="0">
                <a:latin typeface="微软雅黑" panose="020B0503020204020204" pitchFamily="34" charset="-122"/>
                <a:ea typeface="微软雅黑" panose="020B0503020204020204" pitchFamily="34" charset="-122"/>
              </a:rPr>
              <a:t>冒险</a:t>
            </a:r>
            <a:r>
              <a:rPr lang="zh-CN" altLang="zh-CN" dirty="0">
                <a:latin typeface="微软雅黑" panose="020B0503020204020204" pitchFamily="34" charset="-122"/>
                <a:ea typeface="微软雅黑" panose="020B0503020204020204" pitchFamily="34" charset="-122"/>
              </a:rPr>
              <a:t>的发生以及该</a:t>
            </a:r>
            <a:r>
              <a:rPr lang="zh-CN" altLang="en-US" dirty="0">
                <a:latin typeface="微软雅黑" panose="020B0503020204020204" pitchFamily="34" charset="-122"/>
                <a:ea typeface="微软雅黑" panose="020B0503020204020204" pitchFamily="34" charset="-122"/>
              </a:rPr>
              <a:t>冒险的解决需要</a:t>
            </a:r>
            <a:r>
              <a:rPr lang="zh-CN" altLang="zh-CN" dirty="0">
                <a:latin typeface="微软雅黑" panose="020B0503020204020204" pitchFamily="34" charset="-122"/>
                <a:ea typeface="微软雅黑" panose="020B0503020204020204" pitchFamily="34" charset="-122"/>
              </a:rPr>
              <a:t>多长</a:t>
            </a:r>
            <a:r>
              <a:rPr lang="zh-CN" altLang="en-US" dirty="0">
                <a:latin typeface="微软雅黑" panose="020B0503020204020204" pitchFamily="34" charset="-122"/>
                <a:ea typeface="微软雅黑" panose="020B0503020204020204" pitchFamily="34" charset="-122"/>
              </a:rPr>
              <a:t>时间</a:t>
            </a:r>
            <a:r>
              <a:rPr lang="zh-CN" altLang="zh-CN" dirty="0">
                <a:latin typeface="微软雅黑" panose="020B0503020204020204" pitchFamily="34" charset="-122"/>
                <a:ea typeface="微软雅黑" panose="020B0503020204020204" pitchFamily="34" charset="-122"/>
              </a:rPr>
              <a:t>的停顿，则</a:t>
            </a:r>
            <a:r>
              <a:rPr lang="zh-CN" altLang="en-US" dirty="0">
                <a:latin typeface="微软雅黑" panose="020B0503020204020204" pitchFamily="34" charset="-122"/>
                <a:ea typeface="微软雅黑" panose="020B0503020204020204" pitchFamily="34" charset="-122"/>
              </a:rPr>
              <a:t>需要结合</a:t>
            </a:r>
            <a:r>
              <a:rPr lang="zh-CN" altLang="zh-CN" dirty="0">
                <a:latin typeface="微软雅黑" panose="020B0503020204020204" pitchFamily="34" charset="-122"/>
                <a:ea typeface="微软雅黑" panose="020B0503020204020204" pitchFamily="34" charset="-122"/>
              </a:rPr>
              <a:t>流水线的属性</a:t>
            </a:r>
            <a:r>
              <a:rPr lang="zh-CN" altLang="en-US" dirty="0">
                <a:latin typeface="微软雅黑" panose="020B0503020204020204" pitchFamily="34" charset="-122"/>
                <a:ea typeface="微软雅黑" panose="020B0503020204020204" pitchFamily="34" charset="-122"/>
              </a:rPr>
              <a:t>来分析</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1308100" lvl="2" indent="-457200">
              <a:lnSpc>
                <a:spcPct val="110000"/>
              </a:lnSpc>
              <a:spcBef>
                <a:spcPts val="600"/>
              </a:spcBef>
              <a:spcAft>
                <a:spcPts val="600"/>
              </a:spcAft>
              <a:buClr>
                <a:schemeClr val="tx1"/>
              </a:buClr>
              <a:buFont typeface="Arial" panose="020B0604020202020204" pitchFamily="34" charset="0"/>
              <a:buChar char="•"/>
              <a:tabLst>
                <a:tab pos="895350" algn="l"/>
              </a:tabLst>
            </a:pPr>
            <a:r>
              <a:rPr lang="zh-CN" altLang="en-US" sz="2000" dirty="0" smtClean="0">
                <a:latin typeface="微软雅黑" panose="020B0503020204020204" pitchFamily="34" charset="-122"/>
                <a:ea typeface="微软雅黑" panose="020B0503020204020204" pitchFamily="34" charset="-122"/>
              </a:rPr>
              <a:t>可以回顾上一个</a:t>
            </a:r>
            <a:r>
              <a:rPr lang="en-US" altLang="zh-CN" sz="2000" dirty="0" smtClean="0">
                <a:latin typeface="微软雅黑" panose="020B0503020204020204" pitchFamily="34" charset="-122"/>
                <a:ea typeface="微软雅黑" panose="020B0503020204020204" pitchFamily="34" charset="-122"/>
              </a:rPr>
              <a:t>topic</a:t>
            </a:r>
            <a:r>
              <a:rPr lang="zh-CN" altLang="en-US" sz="2000" dirty="0" smtClean="0">
                <a:latin typeface="微软雅黑" panose="020B0503020204020204" pitchFamily="34" charset="-122"/>
                <a:ea typeface="微软雅黑" panose="020B0503020204020204" pitchFamily="34" charset="-122"/>
              </a:rPr>
              <a:t>的内容</a:t>
            </a:r>
            <a:endParaRPr lang="zh-CN" altLang="zh-CN" sz="2000" dirty="0">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b="0" kern="0" dirty="0"/>
              <a:t>ILP</a:t>
            </a:r>
            <a:r>
              <a:rPr lang="zh-CN" altLang="en-US" sz="3600" b="0" kern="0" dirty="0">
                <a:latin typeface="微软雅黑" panose="020B0503020204020204" pitchFamily="34" charset="-122"/>
                <a:ea typeface="微软雅黑" panose="020B0503020204020204" pitchFamily="34" charset="-122"/>
              </a:rPr>
              <a:t>相关概念（绪</a:t>
            </a:r>
            <a:r>
              <a:rPr lang="zh-CN" altLang="en-US" sz="3600" b="0" kern="0" dirty="0" smtClean="0">
                <a:latin typeface="微软雅黑" panose="020B0503020204020204" pitchFamily="34" charset="-122"/>
                <a:ea typeface="微软雅黑" panose="020B0503020204020204" pitchFamily="34" charset="-122"/>
              </a:rPr>
              <a:t>）</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39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descr="Rectangle: Click to edit Master text styles&#10;Second level&#10;Third level&#10;Fourth level&#10;Fifth level"/>
          <p:cNvSpPr>
            <a:spLocks noGrp="1" noChangeArrowheads="1"/>
          </p:cNvSpPr>
          <p:nvPr>
            <p:ph type="body" idx="4294967295"/>
          </p:nvPr>
        </p:nvSpPr>
        <p:spPr bwMode="auto">
          <a:xfrm>
            <a:off x="480840" y="1196975"/>
            <a:ext cx="8455770" cy="5356225"/>
          </a:xfrm>
          <a:prstGeom prst="rect">
            <a:avLst/>
          </a:prstGeom>
          <a:noFill/>
          <a:ln/>
        </p:spPr>
        <p:txBody>
          <a:bodyPr>
            <a:normAutofit fontScale="92500" lnSpcReduction="10000"/>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sz="3000" dirty="0"/>
              <a:t>程序顺序</a:t>
            </a:r>
            <a:r>
              <a:rPr lang="zh-CN" altLang="en-US" sz="3000" dirty="0"/>
              <a:t>（</a:t>
            </a:r>
            <a:r>
              <a:rPr lang="en-US" altLang="zh-CN" sz="3000" dirty="0">
                <a:solidFill>
                  <a:srgbClr val="FF0000"/>
                </a:solidFill>
              </a:rPr>
              <a:t>Program Order</a:t>
            </a:r>
            <a:r>
              <a:rPr lang="zh-CN" altLang="en-US" sz="3000" dirty="0"/>
              <a:t>）</a:t>
            </a:r>
            <a:r>
              <a:rPr lang="zh-CN" sz="3000" dirty="0"/>
              <a:t>：由源程序确定的在完全</a:t>
            </a:r>
            <a:r>
              <a:rPr lang="zh-CN" sz="3000" b="1" dirty="0"/>
              <a:t>串行方式</a:t>
            </a:r>
            <a:r>
              <a:rPr lang="zh-CN" sz="3000" dirty="0"/>
              <a:t>下指令的执行顺序。</a:t>
            </a:r>
          </a:p>
          <a:p>
            <a:pPr marL="908050" lvl="1" indent="-457200">
              <a:lnSpc>
                <a:spcPct val="110000"/>
              </a:lnSpc>
              <a:spcBef>
                <a:spcPts val="600"/>
              </a:spcBef>
              <a:spcAft>
                <a:spcPts val="600"/>
              </a:spcAft>
              <a:buClr>
                <a:schemeClr val="tx1"/>
              </a:buClr>
              <a:buSzPct val="100000"/>
              <a:buFont typeface="Tahoma" panose="020B0604030504040204" pitchFamily="34" charset="0"/>
              <a:buChar char="−"/>
              <a:tabLst>
                <a:tab pos="895350" algn="l"/>
              </a:tabLst>
            </a:pPr>
            <a:r>
              <a:rPr lang="zh-CN" altLang="en-US" sz="2600" dirty="0">
                <a:sym typeface="Arial" pitchFamily="34" charset="0"/>
              </a:rPr>
              <a:t>此前所讲的内容里面：由于相关可能影响程序结果的正确性，</a:t>
            </a:r>
            <a:r>
              <a:rPr lang="zh-CN" altLang="en-US" sz="2600" dirty="0" smtClean="0">
                <a:sym typeface="Arial" pitchFamily="34" charset="0"/>
              </a:rPr>
              <a:t>因此指令是按照</a:t>
            </a:r>
            <a:r>
              <a:rPr lang="zh-CN" sz="2600" b="1" dirty="0" smtClean="0">
                <a:sym typeface="Arial" pitchFamily="34" charset="0"/>
              </a:rPr>
              <a:t>程序顺序</a:t>
            </a:r>
            <a:r>
              <a:rPr lang="zh-CN" altLang="en-US" sz="2600" dirty="0" smtClean="0">
                <a:sym typeface="Arial" pitchFamily="34" charset="0"/>
              </a:rPr>
              <a:t>处理的。</a:t>
            </a:r>
            <a:r>
              <a:rPr lang="zh-CN" sz="2600" dirty="0" smtClean="0"/>
              <a:t> </a:t>
            </a:r>
            <a:endParaRPr lang="en-US" altLang="zh-CN" sz="2600" dirty="0"/>
          </a:p>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3000" dirty="0"/>
              <a:t>实际上：</a:t>
            </a:r>
            <a:r>
              <a:rPr lang="zh-CN" altLang="zh-CN" sz="3000" dirty="0"/>
              <a:t>正确地执行程序</a:t>
            </a:r>
            <a:r>
              <a:rPr lang="zh-CN" altLang="en-US" sz="3000" dirty="0"/>
              <a:t>（结果正确）</a:t>
            </a:r>
            <a:r>
              <a:rPr lang="zh-CN" altLang="zh-CN" sz="3000" dirty="0"/>
              <a:t>，必须保持的最关键的两个属性是：</a:t>
            </a:r>
            <a:r>
              <a:rPr lang="zh-CN" altLang="zh-CN" sz="3000" b="1" dirty="0"/>
              <a:t>数据流</a:t>
            </a:r>
            <a:r>
              <a:rPr lang="zh-CN" altLang="zh-CN" sz="3000" dirty="0"/>
              <a:t>和</a:t>
            </a:r>
            <a:r>
              <a:rPr lang="zh-CN" altLang="zh-CN" sz="3000" b="1" dirty="0"/>
              <a:t>异常行为</a:t>
            </a:r>
            <a:r>
              <a:rPr lang="zh-CN" altLang="zh-CN" sz="3000" dirty="0"/>
              <a:t>。</a:t>
            </a: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zh-CN" sz="2600" dirty="0"/>
              <a:t>保持异常行为是指：无论怎么改变指令的执行顺序，都不能改变程序中异常的发生情况。</a:t>
            </a:r>
          </a:p>
          <a:p>
            <a:pPr lvl="2">
              <a:lnSpc>
                <a:spcPct val="110000"/>
              </a:lnSpc>
              <a:spcBef>
                <a:spcPts val="600"/>
              </a:spcBef>
              <a:spcAft>
                <a:spcPts val="600"/>
              </a:spcAft>
              <a:buClr>
                <a:schemeClr val="tx1"/>
              </a:buClr>
              <a:buFont typeface="Arial" panose="020B0604020202020204" pitchFamily="34" charset="0"/>
              <a:buChar char="•"/>
            </a:pPr>
            <a:r>
              <a:rPr lang="zh-CN" altLang="zh-CN" sz="2200" dirty="0"/>
              <a:t>原来程序中</a:t>
            </a:r>
            <a:r>
              <a:rPr lang="zh-CN" altLang="en-US" sz="2200" dirty="0"/>
              <a:t>异常</a:t>
            </a:r>
            <a:r>
              <a:rPr lang="zh-CN" altLang="zh-CN" sz="2200" dirty="0"/>
              <a:t>是怎么发生的，</a:t>
            </a:r>
            <a:r>
              <a:rPr lang="zh-CN" altLang="zh-CN" sz="2200" b="1" dirty="0"/>
              <a:t>改变执行顺序</a:t>
            </a:r>
            <a:r>
              <a:rPr lang="zh-CN" altLang="zh-CN" sz="2200" dirty="0"/>
              <a:t>后还是怎么发生。</a:t>
            </a:r>
          </a:p>
          <a:p>
            <a:pPr lvl="2">
              <a:lnSpc>
                <a:spcPct val="110000"/>
              </a:lnSpc>
              <a:spcBef>
                <a:spcPts val="600"/>
              </a:spcBef>
              <a:spcAft>
                <a:spcPts val="600"/>
              </a:spcAft>
              <a:buClr>
                <a:schemeClr val="tx1"/>
              </a:buClr>
              <a:buFont typeface="Arial" panose="020B0604020202020204" pitchFamily="34" charset="0"/>
              <a:buChar char="•"/>
            </a:pPr>
            <a:r>
              <a:rPr lang="zh-CN" altLang="en-US" sz="2200" dirty="0"/>
              <a:t>为了提升性能，可以</a:t>
            </a:r>
            <a:r>
              <a:rPr lang="zh-CN" altLang="zh-CN" sz="2200" dirty="0"/>
              <a:t>弱化为：</a:t>
            </a:r>
            <a:r>
              <a:rPr lang="zh-CN" altLang="zh-CN" sz="2200" b="1" dirty="0">
                <a:solidFill>
                  <a:srgbClr val="FF0000"/>
                </a:solidFill>
              </a:rPr>
              <a:t>指令执行顺序的改变不能导致程序中发生新的异常。</a:t>
            </a:r>
          </a:p>
          <a:p>
            <a:pPr marL="908050" lvl="1" indent="-457200">
              <a:lnSpc>
                <a:spcPct val="110000"/>
              </a:lnSpc>
              <a:spcBef>
                <a:spcPts val="600"/>
              </a:spcBef>
              <a:spcAft>
                <a:spcPts val="600"/>
              </a:spcAft>
              <a:buClr>
                <a:schemeClr val="tx1"/>
              </a:buClr>
              <a:buSzPct val="100000"/>
              <a:buFont typeface="Tahoma" panose="020B0604030504040204" pitchFamily="34" charset="0"/>
              <a:buChar char="−"/>
              <a:tabLst>
                <a:tab pos="895350" algn="l"/>
              </a:tabLst>
            </a:pPr>
            <a:endParaRPr lang="zh-CN" sz="2400" dirty="0"/>
          </a:p>
        </p:txBody>
      </p:sp>
      <p:sp>
        <p:nvSpPr>
          <p:cNvPr id="2" name="对话气泡: 圆角矩形 1">
            <a:extLst>
              <a:ext uri="{FF2B5EF4-FFF2-40B4-BE49-F238E27FC236}">
                <a16:creationId xmlns:a16="http://schemas.microsoft.com/office/drawing/2014/main" id="{7B84E35C-B5C2-4583-8AD6-5C1B6ABC8867}"/>
              </a:ext>
            </a:extLst>
          </p:cNvPr>
          <p:cNvSpPr/>
          <p:nvPr/>
        </p:nvSpPr>
        <p:spPr>
          <a:xfrm>
            <a:off x="1181100" y="3302358"/>
            <a:ext cx="6781800" cy="1447800"/>
          </a:xfrm>
          <a:prstGeom prst="wedgeRoundRectCallout">
            <a:avLst>
              <a:gd name="adj1" fmla="val 14397"/>
              <a:gd name="adj2" fmla="val 67933"/>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Tw Cen MT" panose="020B0602020104020603" pitchFamily="34" charset="0"/>
              </a:rPr>
              <a:t>换</a:t>
            </a:r>
            <a:r>
              <a:rPr lang="zh-CN" altLang="en-US" dirty="0" smtClean="0">
                <a:latin typeface="Tw Cen MT" panose="020B0602020104020603" pitchFamily="34" charset="0"/>
              </a:rPr>
              <a:t>句话来说，就是程序顺序可以改变！</a:t>
            </a:r>
            <a:r>
              <a:rPr lang="zh-CN" altLang="en-US" sz="3200" dirty="0" smtClean="0">
                <a:latin typeface="Tw Cen MT" panose="020B0602020104020603" pitchFamily="34" charset="0"/>
              </a:rPr>
              <a:t>为什么要改变程序顺序呢？</a:t>
            </a:r>
            <a:endParaRPr lang="zh-CN" altLang="en-US" sz="3200" dirty="0">
              <a:latin typeface="Tw Cen MT" panose="020B0602020104020603" pitchFamily="34" charset="0"/>
            </a:endParaRPr>
          </a:p>
        </p:txBody>
      </p:sp>
      <p:sp>
        <p:nvSpPr>
          <p:cNvPr id="5"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a:latin typeface="微软雅黑" panose="020B0503020204020204" pitchFamily="34" charset="-122"/>
                <a:ea typeface="微软雅黑" panose="020B0503020204020204" pitchFamily="34" charset="-122"/>
              </a:rPr>
              <a:t>ILP</a:t>
            </a:r>
            <a:r>
              <a:rPr lang="zh-CN" altLang="en-US" sz="3600" b="0" kern="0" dirty="0">
                <a:latin typeface="微软雅黑" panose="020B0503020204020204" pitchFamily="34" charset="-122"/>
                <a:ea typeface="微软雅黑" panose="020B0503020204020204" pitchFamily="34" charset="-122"/>
              </a:rPr>
              <a:t>相关概念（绪</a:t>
            </a:r>
            <a:r>
              <a:rPr lang="zh-CN" altLang="en-US" sz="3600" b="0" kern="0" dirty="0" smtClean="0">
                <a:latin typeface="微软雅黑" panose="020B0503020204020204" pitchFamily="34" charset="-122"/>
                <a:ea typeface="微软雅黑" panose="020B0503020204020204" pitchFamily="34" charset="-122"/>
              </a:rPr>
              <a:t>）</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026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descr="Rectangle: Click to edit Master text styles&#10;Second level&#10;Third level&#10;Fourth level&#10;Fifth level"/>
          <p:cNvSpPr>
            <a:spLocks noGrp="1" noChangeArrowheads="1"/>
          </p:cNvSpPr>
          <p:nvPr>
            <p:ph type="body" idx="4294967295"/>
          </p:nvPr>
        </p:nvSpPr>
        <p:spPr bwMode="auto">
          <a:xfrm>
            <a:off x="452284" y="1196752"/>
            <a:ext cx="8224172" cy="4873625"/>
          </a:xfrm>
          <a:prstGeom prst="rect">
            <a:avLst/>
          </a:prstGeom>
          <a:noFill/>
          <a:ln/>
        </p:spPr>
        <p:txBody>
          <a:bodyPr>
            <a:normAutofit/>
          </a:bodyPr>
          <a:lstStyle/>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rPr>
              <a:t>如果能保持程序的数据相关和控制相关，就能保持程序的</a:t>
            </a:r>
            <a:r>
              <a:rPr lang="zh-CN" altLang="en-US" sz="2800" b="1" dirty="0" smtClean="0">
                <a:solidFill>
                  <a:schemeClr val="tx1">
                    <a:lumMod val="95000"/>
                    <a:lumOff val="5000"/>
                  </a:schemeClr>
                </a:solidFill>
                <a:latin typeface="微软雅黑" panose="020B0503020204020204" pitchFamily="34" charset="-122"/>
                <a:ea typeface="微软雅黑" panose="020B0503020204020204" pitchFamily="34" charset="-122"/>
              </a:rPr>
              <a:t>数据流和异常行为。</a:t>
            </a:r>
            <a:endParaRPr lang="en-US" altLang="zh-CN" sz="2800" b="1" dirty="0">
              <a:solidFill>
                <a:schemeClr val="tx1">
                  <a:lumMod val="95000"/>
                  <a:lumOff val="5000"/>
                </a:schemeClr>
              </a:solidFill>
              <a:latin typeface="微软雅黑" panose="020B0503020204020204" pitchFamily="34" charset="-122"/>
              <a:ea typeface="微软雅黑" panose="020B0503020204020204" pitchFamily="34" charset="-122"/>
            </a:endParaRPr>
          </a:p>
          <a:p>
            <a:pPr marL="908050" lvl="1" indent="-457200">
              <a:lnSpc>
                <a:spcPct val="110000"/>
              </a:lnSpc>
              <a:spcBef>
                <a:spcPts val="600"/>
              </a:spcBef>
              <a:spcAft>
                <a:spcPts val="600"/>
              </a:spcAft>
              <a:buClr>
                <a:schemeClr val="tx1"/>
              </a:buClr>
              <a:buFont typeface="Tahoma" panose="020B0604030504040204" pitchFamily="34" charset="0"/>
              <a:buChar char="−"/>
              <a:tabLst>
                <a:tab pos="895350" algn="l"/>
              </a:tabLst>
            </a:pPr>
            <a:r>
              <a:rPr lang="zh-CN" altLang="en-US" dirty="0" smtClean="0">
                <a:latin typeface="微软雅黑" panose="020B0503020204020204" pitchFamily="34" charset="-122"/>
                <a:ea typeface="微软雅黑" panose="020B0503020204020204" pitchFamily="34" charset="-122"/>
              </a:rPr>
              <a:t>从而确保最终指令处理的结果是正确的</a:t>
            </a:r>
            <a:endParaRPr lang="en-US" altLang="zh-CN" dirty="0">
              <a:latin typeface="微软雅黑" panose="020B0503020204020204" pitchFamily="34" charset="-122"/>
              <a:ea typeface="微软雅黑" panose="020B0503020204020204" pitchFamily="34" charset="-122"/>
            </a:endParaRPr>
          </a:p>
          <a:p>
            <a:pPr marL="342900" lvl="1" indent="-342900">
              <a:lnSpc>
                <a:spcPct val="110000"/>
              </a:lnSpc>
              <a:spcBef>
                <a:spcPts val="600"/>
              </a:spcBef>
              <a:spcAft>
                <a:spcPts val="600"/>
              </a:spcAft>
              <a:buClr>
                <a:schemeClr val="tx1"/>
              </a:buClr>
              <a:buFont typeface="Arial"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lvl="2" indent="-247650" eaLnBrk="1" hangingPunct="1">
              <a:spcBef>
                <a:spcPts val="600"/>
              </a:spcBef>
              <a:spcAft>
                <a:spcPts val="600"/>
              </a:spcAft>
              <a:buFont typeface="Wingdings" pitchFamily="2" charset="2"/>
              <a:buNone/>
            </a:pPr>
            <a:r>
              <a:rPr lang="zh-CN" altLang="en-US" sz="2000" dirty="0">
                <a:solidFill>
                  <a:srgbClr val="00B0F0"/>
                </a:solidFill>
                <a:sym typeface="宋体" pitchFamily="2" charset="-122"/>
              </a:rPr>
              <a:t>        </a:t>
            </a:r>
            <a:r>
              <a:rPr lang="en-US" altLang="zh-CN" sz="2000" dirty="0">
                <a:solidFill>
                  <a:srgbClr val="00B0F0"/>
                </a:solidFill>
                <a:sym typeface="宋体" pitchFamily="2" charset="-122"/>
              </a:rPr>
              <a:t>DADDU      R2</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R3</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R4</a:t>
            </a:r>
            <a:endParaRPr lang="zh-CN" altLang="en-US" sz="2000" dirty="0">
              <a:solidFill>
                <a:srgbClr val="00B0F0"/>
              </a:solidFill>
              <a:sym typeface="宋体" pitchFamily="2" charset="-122"/>
            </a:endParaRPr>
          </a:p>
          <a:p>
            <a:pPr lvl="2" indent="-247650" eaLnBrk="1" hangingPunct="1">
              <a:spcBef>
                <a:spcPts val="600"/>
              </a:spcBef>
              <a:spcAft>
                <a:spcPts val="600"/>
              </a:spcAft>
              <a:buFont typeface="Wingdings" pitchFamily="2" charset="2"/>
              <a:buNone/>
            </a:pPr>
            <a:r>
              <a:rPr lang="en-US" altLang="zh-CN" sz="2000" dirty="0">
                <a:solidFill>
                  <a:srgbClr val="00B0F0"/>
                </a:solidFill>
                <a:sym typeface="宋体" pitchFamily="2" charset="-122"/>
              </a:rPr>
              <a:t>        BEQZ       </a:t>
            </a:r>
            <a:r>
              <a:rPr lang="en-US" altLang="zh-CN" sz="2000" dirty="0" smtClean="0">
                <a:solidFill>
                  <a:srgbClr val="00B0F0"/>
                </a:solidFill>
                <a:sym typeface="宋体" pitchFamily="2" charset="-122"/>
              </a:rPr>
              <a:t>   R2</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L1</a:t>
            </a:r>
            <a:endParaRPr lang="zh-CN" altLang="en-US" sz="2000" dirty="0">
              <a:solidFill>
                <a:srgbClr val="00B0F0"/>
              </a:solidFill>
              <a:sym typeface="宋体" pitchFamily="2" charset="-122"/>
            </a:endParaRPr>
          </a:p>
          <a:p>
            <a:pPr lvl="2" indent="-247650" eaLnBrk="1" hangingPunct="1">
              <a:spcBef>
                <a:spcPts val="600"/>
              </a:spcBef>
              <a:spcAft>
                <a:spcPts val="600"/>
              </a:spcAft>
              <a:buFont typeface="Wingdings" pitchFamily="2" charset="2"/>
              <a:buNone/>
            </a:pPr>
            <a:r>
              <a:rPr lang="en-US" altLang="zh-CN" sz="2000" dirty="0">
                <a:solidFill>
                  <a:srgbClr val="00B0F0"/>
                </a:solidFill>
                <a:sym typeface="宋体" pitchFamily="2" charset="-122"/>
              </a:rPr>
              <a:t>        LW         </a:t>
            </a:r>
            <a:r>
              <a:rPr lang="en-US" altLang="zh-CN" sz="2000" dirty="0" smtClean="0">
                <a:solidFill>
                  <a:srgbClr val="00B0F0"/>
                </a:solidFill>
                <a:sym typeface="宋体" pitchFamily="2" charset="-122"/>
              </a:rPr>
              <a:t>     R1</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0</a:t>
            </a:r>
            <a:r>
              <a:rPr lang="zh-CN" altLang="en-US" sz="2000" dirty="0">
                <a:solidFill>
                  <a:srgbClr val="00B0F0"/>
                </a:solidFill>
                <a:sym typeface="宋体" pitchFamily="2" charset="-122"/>
              </a:rPr>
              <a:t>（</a:t>
            </a:r>
            <a:r>
              <a:rPr lang="en-US" altLang="zh-CN" sz="2000" dirty="0">
                <a:solidFill>
                  <a:srgbClr val="00B0F0"/>
                </a:solidFill>
                <a:sym typeface="宋体" pitchFamily="2" charset="-122"/>
              </a:rPr>
              <a:t>R2</a:t>
            </a:r>
            <a:r>
              <a:rPr lang="zh-CN" altLang="en-US" sz="2000" dirty="0">
                <a:solidFill>
                  <a:srgbClr val="00B0F0"/>
                </a:solidFill>
                <a:sym typeface="宋体" pitchFamily="2" charset="-122"/>
              </a:rPr>
              <a:t>）</a:t>
            </a:r>
          </a:p>
          <a:p>
            <a:pPr lvl="2" indent="-247650" eaLnBrk="1" hangingPunct="1">
              <a:spcBef>
                <a:spcPts val="600"/>
              </a:spcBef>
              <a:spcAft>
                <a:spcPts val="600"/>
              </a:spcAft>
              <a:buFont typeface="Wingdings" pitchFamily="2" charset="2"/>
              <a:buNone/>
            </a:pPr>
            <a:r>
              <a:rPr lang="zh-CN" altLang="en-US" sz="2000" dirty="0">
                <a:solidFill>
                  <a:srgbClr val="00B0F0"/>
                </a:solidFill>
                <a:sym typeface="宋体" pitchFamily="2" charset="-122"/>
              </a:rPr>
              <a:t>    </a:t>
            </a:r>
            <a:r>
              <a:rPr lang="en-US" altLang="zh-CN" sz="2000" dirty="0">
                <a:solidFill>
                  <a:srgbClr val="00B0F0"/>
                </a:solidFill>
                <a:sym typeface="宋体" pitchFamily="2" charset="-122"/>
              </a:rPr>
              <a:t>L1 </a:t>
            </a:r>
            <a:r>
              <a:rPr lang="zh-CN" altLang="en-US" sz="2000" dirty="0">
                <a:solidFill>
                  <a:srgbClr val="00B0F0"/>
                </a:solidFill>
                <a:sym typeface="宋体" pitchFamily="2" charset="-122"/>
              </a:rPr>
              <a:t>：</a:t>
            </a:r>
          </a:p>
          <a:p>
            <a:pPr marL="908050" lvl="1" indent="-457200">
              <a:spcBef>
                <a:spcPts val="600"/>
              </a:spcBef>
              <a:spcAft>
                <a:spcPts val="600"/>
              </a:spcAft>
              <a:buClr>
                <a:schemeClr val="tx1"/>
              </a:buClr>
              <a:buFont typeface="Tahoma" panose="020B0604030504040204" pitchFamily="34" charset="0"/>
              <a:buChar char="−"/>
              <a:tabLst>
                <a:tab pos="895350" algn="l"/>
              </a:tabLst>
            </a:pPr>
            <a:endParaRPr lang="zh-CN" sz="2400" dirty="0"/>
          </a:p>
        </p:txBody>
      </p:sp>
      <p:sp>
        <p:nvSpPr>
          <p:cNvPr id="2" name="对话气泡: 圆角矩形 1">
            <a:extLst>
              <a:ext uri="{FF2B5EF4-FFF2-40B4-BE49-F238E27FC236}">
                <a16:creationId xmlns:a16="http://schemas.microsoft.com/office/drawing/2014/main" id="{8CDBF67F-8F13-4976-9190-36D18FAC4560}"/>
              </a:ext>
            </a:extLst>
          </p:cNvPr>
          <p:cNvSpPr/>
          <p:nvPr/>
        </p:nvSpPr>
        <p:spPr>
          <a:xfrm>
            <a:off x="4495800" y="4472791"/>
            <a:ext cx="4167686" cy="1375276"/>
          </a:xfrm>
          <a:prstGeom prst="wedgeRoundRectCallout">
            <a:avLst>
              <a:gd name="adj1" fmla="val -77698"/>
              <a:gd name="adj2" fmla="val -95007"/>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dirty="0">
                <a:solidFill>
                  <a:schemeClr val="bg1"/>
                </a:solidFill>
                <a:latin typeface="+mn-ea"/>
                <a:sym typeface="微软雅黑" pitchFamily="34" charset="-122"/>
              </a:rPr>
              <a:t>必须保持对</a:t>
            </a:r>
            <a:r>
              <a:rPr lang="en-US" altLang="zh-CN" sz="2400" dirty="0">
                <a:solidFill>
                  <a:schemeClr val="bg1"/>
                </a:solidFill>
                <a:latin typeface="+mn-ea"/>
                <a:sym typeface="微软雅黑" pitchFamily="34" charset="-122"/>
              </a:rPr>
              <a:t>R2</a:t>
            </a:r>
            <a:r>
              <a:rPr lang="zh-CN" altLang="en-US" sz="2400" dirty="0">
                <a:solidFill>
                  <a:schemeClr val="bg1"/>
                </a:solidFill>
                <a:latin typeface="+mn-ea"/>
                <a:sym typeface="微软雅黑" pitchFamily="34" charset="-122"/>
              </a:rPr>
              <a:t>的数据相关，</a:t>
            </a:r>
            <a:r>
              <a:rPr lang="zh-CN" altLang="en-US" sz="2400" dirty="0" smtClean="0">
                <a:solidFill>
                  <a:schemeClr val="bg1"/>
                </a:solidFill>
                <a:latin typeface="+mn-ea"/>
                <a:sym typeface="微软雅黑" pitchFamily="34" charset="-122"/>
              </a:rPr>
              <a:t>否则可能会</a:t>
            </a:r>
            <a:r>
              <a:rPr lang="zh-CN" altLang="en-US" sz="2400" dirty="0">
                <a:solidFill>
                  <a:schemeClr val="bg1"/>
                </a:solidFill>
                <a:latin typeface="+mn-ea"/>
                <a:sym typeface="微软雅黑" pitchFamily="34" charset="-122"/>
              </a:rPr>
              <a:t>破坏数据流，从而影响计算结果的正确性！</a:t>
            </a:r>
            <a:endParaRPr lang="zh-CN" altLang="en-US" sz="2400" dirty="0">
              <a:solidFill>
                <a:schemeClr val="bg1"/>
              </a:solidFill>
              <a:latin typeface="+mn-ea"/>
            </a:endParaRPr>
          </a:p>
        </p:txBody>
      </p:sp>
      <p:sp>
        <p:nvSpPr>
          <p:cNvPr id="5"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smtClean="0">
                <a:latin typeface="微软雅黑" panose="020B0503020204020204" pitchFamily="34" charset="-122"/>
                <a:ea typeface="微软雅黑" panose="020B0503020204020204" pitchFamily="34" charset="-122"/>
              </a:rPr>
              <a:t>保持数据相关</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18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descr="Rectangle: Click to edit Master text styles&#10;Second level&#10;Third level&#10;Fourth level&#10;Fifth level"/>
          <p:cNvSpPr>
            <a:spLocks noGrp="1" noChangeArrowheads="1"/>
          </p:cNvSpPr>
          <p:nvPr>
            <p:ph type="body" idx="4294967295"/>
          </p:nvPr>
        </p:nvSpPr>
        <p:spPr bwMode="auto">
          <a:xfrm>
            <a:off x="454646" y="1196752"/>
            <a:ext cx="8460754" cy="5285010"/>
          </a:xfrm>
          <a:prstGeom prst="rect">
            <a:avLst/>
          </a:prstGeom>
          <a:noFill/>
          <a:ln/>
        </p:spPr>
        <p:txBody>
          <a:bodyPr>
            <a:normAutofit fontScale="92500" lnSpcReduction="20000"/>
          </a:bodyPr>
          <a:lstStyle/>
          <a:p>
            <a:pPr marL="342900" lvl="1" indent="-342900">
              <a:lnSpc>
                <a:spcPct val="120000"/>
              </a:lnSpc>
              <a:spcBef>
                <a:spcPts val="600"/>
              </a:spcBef>
              <a:spcAft>
                <a:spcPts val="600"/>
              </a:spcAft>
              <a:buClr>
                <a:schemeClr val="tx1"/>
              </a:buClr>
              <a:buFont typeface="Arial"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数据流：指</a:t>
            </a:r>
            <a:r>
              <a:rPr lang="zh-CN" altLang="en-US" sz="3000" b="1" dirty="0">
                <a:latin typeface="微软雅黑" panose="020B0503020204020204" pitchFamily="34" charset="-122"/>
                <a:ea typeface="微软雅黑" panose="020B0503020204020204" pitchFamily="34" charset="-122"/>
              </a:rPr>
              <a:t>数据值</a:t>
            </a:r>
            <a:r>
              <a:rPr lang="zh-CN" altLang="en-US" sz="3000" dirty="0">
                <a:latin typeface="微软雅黑" panose="020B0503020204020204" pitchFamily="34" charset="-122"/>
                <a:ea typeface="微软雅黑" panose="020B0503020204020204" pitchFamily="34" charset="-122"/>
              </a:rPr>
              <a:t>从其</a:t>
            </a:r>
            <a:r>
              <a:rPr lang="zh-CN" altLang="en-US" sz="3000" b="1" dirty="0">
                <a:latin typeface="微软雅黑" panose="020B0503020204020204" pitchFamily="34" charset="-122"/>
                <a:ea typeface="微软雅黑" panose="020B0503020204020204" pitchFamily="34" charset="-122"/>
              </a:rPr>
              <a:t>产生者指令</a:t>
            </a:r>
            <a:r>
              <a:rPr lang="zh-CN" altLang="en-US" sz="3000" dirty="0">
                <a:latin typeface="微软雅黑" panose="020B0503020204020204" pitchFamily="34" charset="-122"/>
                <a:ea typeface="微软雅黑" panose="020B0503020204020204" pitchFamily="34" charset="-122"/>
              </a:rPr>
              <a:t>到其</a:t>
            </a:r>
            <a:r>
              <a:rPr lang="zh-CN" altLang="en-US" sz="3000" b="1" dirty="0">
                <a:latin typeface="微软雅黑" panose="020B0503020204020204" pitchFamily="34" charset="-122"/>
                <a:ea typeface="微软雅黑" panose="020B0503020204020204" pitchFamily="34" charset="-122"/>
              </a:rPr>
              <a:t>消费者指令</a:t>
            </a:r>
            <a:r>
              <a:rPr lang="zh-CN" altLang="en-US" sz="3000" dirty="0">
                <a:latin typeface="微软雅黑" panose="020B0503020204020204" pitchFamily="34" charset="-122"/>
                <a:ea typeface="微软雅黑" panose="020B0503020204020204" pitchFamily="34" charset="-122"/>
              </a:rPr>
              <a:t>的实际</a:t>
            </a:r>
            <a:r>
              <a:rPr lang="zh-CN" altLang="en-US" sz="3000" b="1" dirty="0">
                <a:latin typeface="微软雅黑" panose="020B0503020204020204" pitchFamily="34" charset="-122"/>
                <a:ea typeface="微软雅黑" panose="020B0503020204020204" pitchFamily="34" charset="-122"/>
              </a:rPr>
              <a:t>流动</a:t>
            </a:r>
            <a:r>
              <a:rPr lang="zh-CN" altLang="en-US" sz="3000" dirty="0">
                <a:latin typeface="微软雅黑" panose="020B0503020204020204" pitchFamily="34" charset="-122"/>
                <a:ea typeface="微软雅黑" panose="020B0503020204020204" pitchFamily="34" charset="-122"/>
              </a:rPr>
              <a:t>。</a:t>
            </a:r>
            <a:r>
              <a:rPr lang="en-US" altLang="zh-CN" sz="3000" dirty="0" smtClean="0">
                <a:latin typeface="微软雅黑" panose="020B0503020204020204" pitchFamily="34" charset="-122"/>
                <a:ea typeface="微软雅黑" panose="020B0503020204020204" pitchFamily="34" charset="-122"/>
              </a:rPr>
              <a:t>【</a:t>
            </a:r>
            <a:r>
              <a:rPr lang="zh-CN" altLang="en-US" sz="3000" dirty="0" smtClean="0">
                <a:latin typeface="微软雅黑" panose="020B0503020204020204" pitchFamily="34" charset="-122"/>
                <a:ea typeface="微软雅黑" panose="020B0503020204020204" pitchFamily="34" charset="-122"/>
              </a:rPr>
              <a:t>例如</a:t>
            </a:r>
            <a:r>
              <a:rPr lang="zh-CN" altLang="en-US" sz="3000" dirty="0">
                <a:latin typeface="微软雅黑" panose="020B0503020204020204" pitchFamily="34" charset="-122"/>
                <a:ea typeface="微软雅黑" panose="020B0503020204020204" pitchFamily="34" charset="-122"/>
              </a:rPr>
              <a:t>：数据前推保持了数据流！</a:t>
            </a:r>
            <a:r>
              <a:rPr lang="en-US" altLang="zh-CN" sz="3000" dirty="0">
                <a:latin typeface="微软雅黑" panose="020B0503020204020204" pitchFamily="34" charset="-122"/>
                <a:ea typeface="微软雅黑" panose="020B0503020204020204" pitchFamily="34" charset="-122"/>
              </a:rPr>
              <a:t>】</a:t>
            </a:r>
            <a:endParaRPr lang="zh-CN" altLang="en-US" sz="3000" dirty="0">
              <a:latin typeface="微软雅黑" panose="020B0503020204020204" pitchFamily="34" charset="-122"/>
              <a:ea typeface="微软雅黑" panose="020B0503020204020204" pitchFamily="34" charset="-122"/>
            </a:endParaRP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r>
              <a:rPr lang="zh-CN" altLang="en-US" sz="2600" dirty="0" smtClean="0">
                <a:latin typeface="微软雅黑" panose="020B0503020204020204" pitchFamily="34" charset="-122"/>
                <a:ea typeface="微软雅黑" panose="020B0503020204020204" pitchFamily="34" charset="-122"/>
              </a:rPr>
              <a:t>然而，分支指令</a:t>
            </a:r>
            <a:r>
              <a:rPr lang="zh-CN" altLang="en-US" sz="2600" dirty="0">
                <a:latin typeface="微软雅黑" panose="020B0503020204020204" pitchFamily="34" charset="-122"/>
                <a:ea typeface="微软雅黑" panose="020B0503020204020204" pitchFamily="34" charset="-122"/>
              </a:rPr>
              <a:t>使得数据流具有动态性，因为它</a:t>
            </a:r>
            <a:r>
              <a:rPr lang="zh-CN" altLang="en-US" sz="2600" dirty="0" smtClean="0">
                <a:latin typeface="微软雅黑" panose="020B0503020204020204" pitchFamily="34" charset="-122"/>
                <a:ea typeface="微软雅黑" panose="020B0503020204020204" pitchFamily="34" charset="-122"/>
              </a:rPr>
              <a:t>使得某条指令</a:t>
            </a:r>
            <a:r>
              <a:rPr lang="zh-CN" altLang="en-US" sz="2600" dirty="0">
                <a:latin typeface="微软雅黑" panose="020B0503020204020204" pitchFamily="34" charset="-122"/>
                <a:ea typeface="微软雅黑" panose="020B0503020204020204" pitchFamily="34" charset="-122"/>
              </a:rPr>
              <a:t>的源</a:t>
            </a:r>
            <a:r>
              <a:rPr lang="zh-CN" altLang="en-US" sz="2600" dirty="0" smtClean="0">
                <a:latin typeface="微软雅黑" panose="020B0503020204020204" pitchFamily="34" charset="-122"/>
                <a:ea typeface="微软雅黑" panose="020B0503020204020204" pitchFamily="34" charset="-122"/>
              </a:rPr>
              <a:t>操作数可能有</a:t>
            </a:r>
            <a:r>
              <a:rPr lang="zh-CN" altLang="en-US" sz="2600" dirty="0">
                <a:latin typeface="微软雅黑" panose="020B0503020204020204" pitchFamily="34" charset="-122"/>
                <a:ea typeface="微软雅黑" panose="020B0503020204020204" pitchFamily="34" charset="-122"/>
              </a:rPr>
              <a:t>多个来源。</a:t>
            </a: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r>
              <a:rPr lang="zh-CN" altLang="en-US" sz="2600" dirty="0" smtClean="0">
                <a:latin typeface="微软雅黑" panose="020B0503020204020204" pitchFamily="34" charset="-122"/>
                <a:ea typeface="微软雅黑" panose="020B0503020204020204" pitchFamily="34" charset="-122"/>
              </a:rPr>
              <a:t>所以，</a:t>
            </a:r>
            <a:r>
              <a:rPr lang="zh-CN" altLang="en-US" sz="2600" dirty="0">
                <a:latin typeface="微软雅黑" panose="020B0503020204020204" pitchFamily="34" charset="-122"/>
                <a:ea typeface="微软雅黑" panose="020B0503020204020204" pitchFamily="34" charset="-122"/>
              </a:rPr>
              <a:t>仅仅保持数据相关性是不够的</a:t>
            </a:r>
            <a:r>
              <a:rPr lang="zh-CN" altLang="en-US" sz="2600" dirty="0" smtClean="0">
                <a:latin typeface="微软雅黑" panose="020B0503020204020204" pitchFamily="34" charset="-122"/>
                <a:ea typeface="微软雅黑" panose="020B0503020204020204" pitchFamily="34" charset="-122"/>
              </a:rPr>
              <a:t>，还须保持</a:t>
            </a:r>
            <a:r>
              <a:rPr lang="zh-CN" altLang="en-US" sz="2600" dirty="0">
                <a:latin typeface="微软雅黑" panose="020B0503020204020204" pitchFamily="34" charset="-122"/>
                <a:ea typeface="微软雅黑" panose="020B0503020204020204" pitchFamily="34" charset="-122"/>
              </a:rPr>
              <a:t>控制相关，才能够</a:t>
            </a:r>
            <a:r>
              <a:rPr lang="zh-CN" altLang="en-US" sz="2600" dirty="0" smtClean="0">
                <a:latin typeface="微软雅黑" panose="020B0503020204020204" pitchFamily="34" charset="-122"/>
                <a:ea typeface="微软雅黑" panose="020B0503020204020204" pitchFamily="34" charset="-122"/>
              </a:rPr>
              <a:t>保持数据流。  </a:t>
            </a:r>
            <a:endParaRPr lang="en-US" altLang="zh-CN" sz="2600" dirty="0">
              <a:latin typeface="微软雅黑" panose="020B0503020204020204" pitchFamily="34" charset="-122"/>
              <a:ea typeface="微软雅黑" panose="020B0503020204020204" pitchFamily="34" charset="-122"/>
            </a:endParaRPr>
          </a:p>
          <a:p>
            <a:pPr marL="342900" lvl="1" indent="-342900">
              <a:lnSpc>
                <a:spcPct val="120000"/>
              </a:lnSpc>
              <a:spcBef>
                <a:spcPts val="600"/>
              </a:spcBef>
              <a:spcAft>
                <a:spcPts val="600"/>
              </a:spcAft>
              <a:buClr>
                <a:schemeClr val="tx1"/>
              </a:buClr>
              <a:buFont typeface="Arial"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sym typeface="宋体" pitchFamily="2" charset="-122"/>
              </a:rPr>
              <a:t>示例：</a:t>
            </a: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DADDU    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R2</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R3</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BEQZ     </a:t>
            </a:r>
            <a:r>
              <a:rPr lang="en-US" altLang="zh-CN" dirty="0" smtClean="0">
                <a:ea typeface="微软雅黑" panose="020B0503020204020204" pitchFamily="34" charset="-122"/>
                <a:sym typeface="宋体" pitchFamily="2" charset="-122"/>
              </a:rPr>
              <a:t>   R4</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L1</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DSUBU    </a:t>
            </a:r>
            <a:r>
              <a:rPr lang="en-US" altLang="zh-CN" dirty="0" smtClean="0">
                <a:ea typeface="微软雅黑" panose="020B0503020204020204" pitchFamily="34" charset="-122"/>
                <a:sym typeface="宋体" pitchFamily="2" charset="-122"/>
              </a:rPr>
              <a:t> 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R5</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R6</a:t>
            </a:r>
            <a:endParaRPr lang="zh-CN" altLang="en-US" dirty="0">
              <a:ea typeface="微软雅黑" panose="020B0503020204020204" pitchFamily="34" charset="-122"/>
              <a:sym typeface="宋体" pitchFamily="2" charset="-122"/>
            </a:endParaRPr>
          </a:p>
          <a:p>
            <a:pPr marL="447675" lvl="2" indent="0" eaLnBrk="1" hangingPunct="1">
              <a:lnSpc>
                <a:spcPct val="120000"/>
              </a:lnSpc>
              <a:spcBef>
                <a:spcPts val="0"/>
              </a:spcBef>
              <a:spcAft>
                <a:spcPts val="0"/>
              </a:spcAft>
              <a:buNone/>
            </a:pPr>
            <a:r>
              <a:rPr lang="en-US" altLang="zh-CN" dirty="0">
                <a:ea typeface="微软雅黑" panose="020B0503020204020204" pitchFamily="34" charset="-122"/>
                <a:sym typeface="宋体" pitchFamily="2" charset="-122"/>
              </a:rPr>
              <a:t>L1 </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a:t>
            </a:r>
            <a:endParaRPr lang="zh-CN" altLang="en-US" dirty="0">
              <a:ea typeface="微软雅黑" panose="020B0503020204020204" pitchFamily="34" charset="-122"/>
              <a:sym typeface="宋体" pitchFamily="2" charset="-122"/>
            </a:endParaRPr>
          </a:p>
          <a:p>
            <a:pPr lvl="2" eaLnBrk="1" hangingPunct="1">
              <a:lnSpc>
                <a:spcPct val="120000"/>
              </a:lnSpc>
              <a:spcBef>
                <a:spcPts val="0"/>
              </a:spcBef>
              <a:spcAft>
                <a:spcPts val="0"/>
              </a:spcAft>
              <a:buFont typeface="Wingdings" pitchFamily="2" charset="2"/>
              <a:buNone/>
            </a:pPr>
            <a:r>
              <a:rPr lang="en-US" altLang="zh-CN" dirty="0">
                <a:ea typeface="微软雅黑" panose="020B0503020204020204" pitchFamily="34" charset="-122"/>
                <a:sym typeface="宋体" pitchFamily="2" charset="-122"/>
              </a:rPr>
              <a:t>OR       </a:t>
            </a:r>
            <a:r>
              <a:rPr lang="en-US" altLang="zh-CN" dirty="0" smtClean="0">
                <a:ea typeface="微软雅黑" panose="020B0503020204020204" pitchFamily="34" charset="-122"/>
                <a:sym typeface="宋体" pitchFamily="2" charset="-122"/>
              </a:rPr>
              <a:t>      R7</a:t>
            </a:r>
            <a:r>
              <a:rPr lang="zh-CN" altLang="en-US" dirty="0">
                <a:ea typeface="微软雅黑" panose="020B0503020204020204" pitchFamily="34" charset="-122"/>
                <a:sym typeface="宋体" pitchFamily="2" charset="-122"/>
              </a:rPr>
              <a:t>，</a:t>
            </a:r>
            <a:r>
              <a:rPr lang="en-US" altLang="zh-CN" dirty="0">
                <a:solidFill>
                  <a:srgbClr val="D60093"/>
                </a:solidFill>
                <a:ea typeface="微软雅黑" panose="020B0503020204020204" pitchFamily="34" charset="-122"/>
                <a:sym typeface="宋体" pitchFamily="2" charset="-122"/>
              </a:rPr>
              <a:t>R1</a:t>
            </a:r>
            <a:r>
              <a:rPr lang="zh-CN" altLang="en-US" dirty="0">
                <a:ea typeface="微软雅黑" panose="020B0503020204020204" pitchFamily="34" charset="-122"/>
                <a:sym typeface="宋体" pitchFamily="2" charset="-122"/>
              </a:rPr>
              <a:t>，</a:t>
            </a:r>
            <a:r>
              <a:rPr lang="en-US" altLang="zh-CN" dirty="0">
                <a:ea typeface="微软雅黑" panose="020B0503020204020204" pitchFamily="34" charset="-122"/>
                <a:sym typeface="宋体" pitchFamily="2" charset="-122"/>
              </a:rPr>
              <a:t>R8</a:t>
            </a:r>
          </a:p>
          <a:p>
            <a:pPr marL="908050" lvl="1" indent="-457200">
              <a:lnSpc>
                <a:spcPct val="120000"/>
              </a:lnSpc>
              <a:spcBef>
                <a:spcPts val="600"/>
              </a:spcBef>
              <a:spcAft>
                <a:spcPts val="600"/>
              </a:spcAft>
              <a:buClr>
                <a:schemeClr val="tx1"/>
              </a:buClr>
              <a:buFont typeface="Tahoma" panose="020B0604030504040204" pitchFamily="34" charset="0"/>
              <a:buChar char="−"/>
              <a:tabLst>
                <a:tab pos="895350" algn="l"/>
              </a:tabLst>
            </a:pPr>
            <a:endParaRPr lang="zh-CN" altLang="en-US" sz="2400" dirty="0">
              <a:latin typeface="微软雅黑" panose="020B0503020204020204" pitchFamily="34" charset="-122"/>
              <a:ea typeface="微软雅黑" panose="020B0503020204020204" pitchFamily="34" charset="-122"/>
            </a:endParaRPr>
          </a:p>
        </p:txBody>
      </p:sp>
      <p:grpSp>
        <p:nvGrpSpPr>
          <p:cNvPr id="5" name="Group 5">
            <a:extLst>
              <a:ext uri="{FF2B5EF4-FFF2-40B4-BE49-F238E27FC236}">
                <a16:creationId xmlns:a16="http://schemas.microsoft.com/office/drawing/2014/main" id="{F0E02401-F081-412B-8AAB-714746B4F6E3}"/>
              </a:ext>
            </a:extLst>
          </p:cNvPr>
          <p:cNvGrpSpPr>
            <a:grpSpLocks/>
          </p:cNvGrpSpPr>
          <p:nvPr/>
        </p:nvGrpSpPr>
        <p:grpSpPr bwMode="auto">
          <a:xfrm flipH="1">
            <a:off x="4663494" y="4531789"/>
            <a:ext cx="360807" cy="1564211"/>
            <a:chOff x="0" y="0"/>
            <a:chExt cx="288" cy="1200"/>
          </a:xfrm>
        </p:grpSpPr>
        <p:sp>
          <p:nvSpPr>
            <p:cNvPr id="6" name="Arc 6">
              <a:extLst>
                <a:ext uri="{FF2B5EF4-FFF2-40B4-BE49-F238E27FC236}">
                  <a16:creationId xmlns:a16="http://schemas.microsoft.com/office/drawing/2014/main" id="{287D723B-CA37-427B-A318-B2439D499F37}"/>
                </a:ext>
              </a:extLst>
            </p:cNvPr>
            <p:cNvSpPr>
              <a:spLocks noChangeArrowheads="1"/>
            </p:cNvSpPr>
            <p:nvPr/>
          </p:nvSpPr>
          <p:spPr bwMode="auto">
            <a:xfrm flipH="1" flipV="1">
              <a:off x="0" y="576"/>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a:tailEnd/>
            </a:ln>
          </p:spPr>
          <p:txBody>
            <a:bodyPr wrap="none" anchor="ctr"/>
            <a:lstStyle/>
            <a:p>
              <a:endParaRPr lang="zh-CN" altLang="zh-CN">
                <a:solidFill>
                  <a:srgbClr val="000000"/>
                </a:solidFill>
                <a:sym typeface="Verdana" pitchFamily="34" charset="0"/>
              </a:endParaRPr>
            </a:p>
          </p:txBody>
        </p:sp>
        <p:sp>
          <p:nvSpPr>
            <p:cNvPr id="7" name="Arc 7">
              <a:extLst>
                <a:ext uri="{FF2B5EF4-FFF2-40B4-BE49-F238E27FC236}">
                  <a16:creationId xmlns:a16="http://schemas.microsoft.com/office/drawing/2014/main" id="{A269CA3B-5AA5-40E2-B001-FDD9EC8167F7}"/>
                </a:ext>
              </a:extLst>
            </p:cNvPr>
            <p:cNvSpPr>
              <a:spLocks/>
            </p:cNvSpPr>
            <p:nvPr/>
          </p:nvSpPr>
          <p:spPr bwMode="auto">
            <a:xfrm flipH="1">
              <a:off x="0" y="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type="triangle" w="med" len="med"/>
              <a:tailEnd/>
            </a:ln>
          </p:spPr>
          <p:txBody>
            <a:bodyPr wrap="none" anchor="ctr"/>
            <a:lstStyle/>
            <a:p>
              <a:endParaRPr lang="zh-CN" altLang="zh-CN">
                <a:solidFill>
                  <a:srgbClr val="000000"/>
                </a:solidFill>
                <a:sym typeface="Verdana" pitchFamily="34" charset="0"/>
              </a:endParaRPr>
            </a:p>
          </p:txBody>
        </p:sp>
      </p:grpSp>
      <p:grpSp>
        <p:nvGrpSpPr>
          <p:cNvPr id="8" name="Group 8">
            <a:extLst>
              <a:ext uri="{FF2B5EF4-FFF2-40B4-BE49-F238E27FC236}">
                <a16:creationId xmlns:a16="http://schemas.microsoft.com/office/drawing/2014/main" id="{02DED994-9AC5-478D-831B-7C99E49DF176}"/>
              </a:ext>
            </a:extLst>
          </p:cNvPr>
          <p:cNvGrpSpPr>
            <a:grpSpLocks/>
          </p:cNvGrpSpPr>
          <p:nvPr/>
        </p:nvGrpSpPr>
        <p:grpSpPr bwMode="auto">
          <a:xfrm flipH="1">
            <a:off x="5181600" y="5282611"/>
            <a:ext cx="289992" cy="813390"/>
            <a:chOff x="0" y="0"/>
            <a:chExt cx="288" cy="1200"/>
          </a:xfrm>
        </p:grpSpPr>
        <p:sp>
          <p:nvSpPr>
            <p:cNvPr id="9" name="Arc 9">
              <a:extLst>
                <a:ext uri="{FF2B5EF4-FFF2-40B4-BE49-F238E27FC236}">
                  <a16:creationId xmlns:a16="http://schemas.microsoft.com/office/drawing/2014/main" id="{8419E48C-A15B-4DF5-BA1F-CCF9DB362C73}"/>
                </a:ext>
              </a:extLst>
            </p:cNvPr>
            <p:cNvSpPr>
              <a:spLocks noChangeArrowheads="1"/>
            </p:cNvSpPr>
            <p:nvPr/>
          </p:nvSpPr>
          <p:spPr bwMode="auto">
            <a:xfrm flipH="1" flipV="1">
              <a:off x="0" y="576"/>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a:tailEnd/>
            </a:ln>
          </p:spPr>
          <p:txBody>
            <a:bodyPr wrap="none" anchor="ctr"/>
            <a:lstStyle/>
            <a:p>
              <a:endParaRPr lang="zh-CN" altLang="zh-CN">
                <a:solidFill>
                  <a:srgbClr val="000000"/>
                </a:solidFill>
                <a:sym typeface="Verdana" pitchFamily="34" charset="0"/>
              </a:endParaRPr>
            </a:p>
          </p:txBody>
        </p:sp>
        <p:sp>
          <p:nvSpPr>
            <p:cNvPr id="10" name="Arc 10">
              <a:extLst>
                <a:ext uri="{FF2B5EF4-FFF2-40B4-BE49-F238E27FC236}">
                  <a16:creationId xmlns:a16="http://schemas.microsoft.com/office/drawing/2014/main" id="{75783945-92A5-475E-BC6E-05DF4B347CC5}"/>
                </a:ext>
              </a:extLst>
            </p:cNvPr>
            <p:cNvSpPr>
              <a:spLocks/>
            </p:cNvSpPr>
            <p:nvPr/>
          </p:nvSpPr>
          <p:spPr bwMode="auto">
            <a:xfrm flipH="1">
              <a:off x="0" y="0"/>
              <a:ext cx="288"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a:moveTo>
                    <a:pt x="-1" y="0"/>
                  </a:moveTo>
                  <a:cubicBezTo>
                    <a:pt x="11929" y="0"/>
                    <a:pt x="21600" y="9670"/>
                    <a:pt x="21600" y="21600"/>
                  </a:cubicBezTo>
                </a:path>
                <a:path w="21600" h="21600">
                  <a:moveTo>
                    <a:pt x="-1" y="0"/>
                  </a:moveTo>
                  <a:cubicBezTo>
                    <a:pt x="11929" y="0"/>
                    <a:pt x="21600" y="9670"/>
                    <a:pt x="21600" y="21600"/>
                  </a:cubicBezTo>
                  <a:lnTo>
                    <a:pt x="0" y="21600"/>
                  </a:lnTo>
                  <a:lnTo>
                    <a:pt x="-1" y="0"/>
                  </a:lnTo>
                  <a:close/>
                </a:path>
              </a:pathLst>
            </a:custGeom>
            <a:noFill/>
            <a:ln w="28575" cmpd="sng">
              <a:solidFill>
                <a:schemeClr val="folHlink"/>
              </a:solidFill>
              <a:bevel/>
              <a:headEnd type="triangle" w="med" len="med"/>
              <a:tailEnd/>
            </a:ln>
          </p:spPr>
          <p:txBody>
            <a:bodyPr wrap="none" anchor="ctr"/>
            <a:lstStyle/>
            <a:p>
              <a:endParaRPr lang="zh-CN" altLang="zh-CN">
                <a:solidFill>
                  <a:srgbClr val="000000"/>
                </a:solidFill>
                <a:sym typeface="Verdana" pitchFamily="34" charset="0"/>
              </a:endParaRPr>
            </a:p>
          </p:txBody>
        </p:sp>
      </p:grpSp>
      <p:sp>
        <p:nvSpPr>
          <p:cNvPr id="12" name="对话气泡: 圆角矩形 11">
            <a:extLst>
              <a:ext uri="{FF2B5EF4-FFF2-40B4-BE49-F238E27FC236}">
                <a16:creationId xmlns:a16="http://schemas.microsoft.com/office/drawing/2014/main" id="{74B49AFC-2E33-4BCD-A9DB-32CC6D05E080}"/>
              </a:ext>
            </a:extLst>
          </p:cNvPr>
          <p:cNvSpPr/>
          <p:nvPr/>
        </p:nvSpPr>
        <p:spPr>
          <a:xfrm>
            <a:off x="5281128" y="4121217"/>
            <a:ext cx="3714578" cy="1223962"/>
          </a:xfrm>
          <a:prstGeom prst="wedgeRoundRectCallout">
            <a:avLst>
              <a:gd name="adj1" fmla="val -102201"/>
              <a:gd name="adj2" fmla="val 91266"/>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400" dirty="0">
                <a:solidFill>
                  <a:schemeClr val="bg1"/>
                </a:solidFill>
                <a:latin typeface="+mn-ea"/>
                <a:sym typeface="微软雅黑" pitchFamily="34" charset="-122"/>
              </a:rPr>
              <a:t>R1</a:t>
            </a:r>
            <a:r>
              <a:rPr lang="zh-CN" altLang="en-US" sz="2400" dirty="0">
                <a:solidFill>
                  <a:schemeClr val="bg1"/>
                </a:solidFill>
                <a:latin typeface="+mn-ea"/>
                <a:sym typeface="微软雅黑" pitchFamily="34" charset="-122"/>
              </a:rPr>
              <a:t>的值依赖于数据流（之前多条指令），具体由</a:t>
            </a:r>
            <a:r>
              <a:rPr lang="zh-CN" altLang="en-US" sz="2400" dirty="0" smtClean="0">
                <a:solidFill>
                  <a:schemeClr val="bg1"/>
                </a:solidFill>
                <a:latin typeface="+mn-ea"/>
                <a:sym typeface="微软雅黑" pitchFamily="34" charset="-122"/>
              </a:rPr>
              <a:t>分支指令的实际情况决定！</a:t>
            </a:r>
            <a:endParaRPr lang="zh-CN" altLang="en-US" sz="2400" dirty="0">
              <a:solidFill>
                <a:schemeClr val="bg1"/>
              </a:solidFill>
              <a:latin typeface="+mn-ea"/>
            </a:endParaRPr>
          </a:p>
        </p:txBody>
      </p:sp>
      <p:sp>
        <p:nvSpPr>
          <p:cNvPr id="13" name="标题 1"/>
          <p:cNvSpPr txBox="1">
            <a:spLocks/>
          </p:cNvSpPr>
          <p:nvPr/>
        </p:nvSpPr>
        <p:spPr>
          <a:xfrm>
            <a:off x="0" y="268542"/>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smtClean="0">
                <a:latin typeface="微软雅黑" panose="020B0503020204020204" pitchFamily="34" charset="-122"/>
                <a:ea typeface="微软雅黑" panose="020B0503020204020204" pitchFamily="34" charset="-122"/>
              </a:rPr>
              <a:t>保持</a:t>
            </a:r>
            <a:r>
              <a:rPr lang="zh-CN" altLang="en-US" sz="3600" b="0" kern="0" dirty="0">
                <a:latin typeface="微软雅黑" panose="020B0503020204020204" pitchFamily="34" charset="-122"/>
                <a:ea typeface="微软雅黑" panose="020B0503020204020204" pitchFamily="34" charset="-122"/>
              </a:rPr>
              <a:t>控制</a:t>
            </a:r>
            <a:r>
              <a:rPr lang="zh-CN" altLang="en-US" sz="3600" b="0" kern="0" dirty="0" smtClean="0">
                <a:latin typeface="微软雅黑" panose="020B0503020204020204" pitchFamily="34" charset="-122"/>
                <a:ea typeface="微软雅黑" panose="020B0503020204020204" pitchFamily="34" charset="-122"/>
              </a:rPr>
              <a:t>相关</a:t>
            </a:r>
            <a:endParaRPr lang="zh-CN" altLang="en-US" sz="3600" b="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876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6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1891</Words>
  <Application>Microsoft Office PowerPoint</Application>
  <PresentationFormat>全屏显示(4:3)</PresentationFormat>
  <Paragraphs>294</Paragraphs>
  <Slides>29</Slides>
  <Notes>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华文行楷</vt:lpstr>
      <vt:lpstr>楷体</vt:lpstr>
      <vt:lpstr>Arial</vt:lpstr>
      <vt:lpstr>宋体</vt:lpstr>
      <vt:lpstr>Wingdings</vt:lpstr>
      <vt:lpstr>微软雅黑</vt:lpstr>
      <vt:lpstr>Times New Roman</vt:lpstr>
      <vt:lpstr>Tw Cen MT Condensed Extra Bold</vt:lpstr>
      <vt:lpstr>Verdana</vt:lpstr>
      <vt:lpstr>黑体</vt:lpstr>
      <vt:lpstr>Wingdings 2</vt:lpstr>
      <vt:lpstr>Agency FB</vt:lpstr>
      <vt:lpstr>Calibri</vt:lpstr>
      <vt:lpstr>楷体_GB2312</vt:lpstr>
      <vt:lpstr>Tw Cen MT</vt:lpstr>
      <vt:lpstr>Tahoma</vt:lpstr>
      <vt:lpstr>Default Design</vt:lpstr>
      <vt:lpstr>计算机体系结构</vt:lpstr>
      <vt:lpstr>本讲提纲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下一个主题是指令级并行性 II 继续阅读以下内容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2023-10-07T07:29:54Z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