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saveSubsetFonts="1">
  <p:sldMasterIdLst>
    <p:sldMasterId id="2147483648" r:id="rId1"/>
  </p:sldMasterIdLst>
  <p:notesMasterIdLst>
    <p:notesMasterId r:id="rId67"/>
  </p:notesMasterIdLst>
  <p:sldIdLst>
    <p:sldId id="256" r:id="rId2"/>
    <p:sldId id="6856" r:id="rId3"/>
    <p:sldId id="851" r:id="rId4"/>
    <p:sldId id="852" r:id="rId5"/>
    <p:sldId id="853" r:id="rId6"/>
    <p:sldId id="854" r:id="rId7"/>
    <p:sldId id="855" r:id="rId8"/>
    <p:sldId id="856" r:id="rId9"/>
    <p:sldId id="857" r:id="rId10"/>
    <p:sldId id="859" r:id="rId11"/>
    <p:sldId id="858" r:id="rId12"/>
    <p:sldId id="694" r:id="rId13"/>
    <p:sldId id="696" r:id="rId14"/>
    <p:sldId id="695" r:id="rId15"/>
    <p:sldId id="697" r:id="rId16"/>
    <p:sldId id="698" r:id="rId17"/>
    <p:sldId id="699" r:id="rId18"/>
    <p:sldId id="700" r:id="rId19"/>
    <p:sldId id="701" r:id="rId20"/>
    <p:sldId id="702" r:id="rId21"/>
    <p:sldId id="703" r:id="rId22"/>
    <p:sldId id="704" r:id="rId23"/>
    <p:sldId id="705" r:id="rId24"/>
    <p:sldId id="706" r:id="rId25"/>
    <p:sldId id="707" r:id="rId26"/>
    <p:sldId id="708" r:id="rId27"/>
    <p:sldId id="709" r:id="rId28"/>
    <p:sldId id="710" r:id="rId29"/>
    <p:sldId id="711" r:id="rId30"/>
    <p:sldId id="712" r:id="rId31"/>
    <p:sldId id="713" r:id="rId32"/>
    <p:sldId id="714" r:id="rId33"/>
    <p:sldId id="715" r:id="rId34"/>
    <p:sldId id="716" r:id="rId35"/>
    <p:sldId id="717" r:id="rId36"/>
    <p:sldId id="718" r:id="rId37"/>
    <p:sldId id="721" r:id="rId38"/>
    <p:sldId id="6857" r:id="rId39"/>
    <p:sldId id="753" r:id="rId40"/>
    <p:sldId id="754" r:id="rId41"/>
    <p:sldId id="755" r:id="rId42"/>
    <p:sldId id="756" r:id="rId43"/>
    <p:sldId id="757" r:id="rId44"/>
    <p:sldId id="758" r:id="rId45"/>
    <p:sldId id="759" r:id="rId46"/>
    <p:sldId id="760" r:id="rId47"/>
    <p:sldId id="761" r:id="rId48"/>
    <p:sldId id="762" r:id="rId49"/>
    <p:sldId id="763" r:id="rId50"/>
    <p:sldId id="764" r:id="rId51"/>
    <p:sldId id="1505" r:id="rId52"/>
    <p:sldId id="766" r:id="rId53"/>
    <p:sldId id="767" r:id="rId54"/>
    <p:sldId id="768" r:id="rId55"/>
    <p:sldId id="770" r:id="rId56"/>
    <p:sldId id="771" r:id="rId57"/>
    <p:sldId id="772" r:id="rId58"/>
    <p:sldId id="773" r:id="rId59"/>
    <p:sldId id="774" r:id="rId60"/>
    <p:sldId id="776" r:id="rId61"/>
    <p:sldId id="777" r:id="rId62"/>
    <p:sldId id="778" r:id="rId63"/>
    <p:sldId id="779" r:id="rId64"/>
    <p:sldId id="6858" r:id="rId65"/>
    <p:sldId id="6828" r:id="rId66"/>
  </p:sldIdLst>
  <p:sldSz cx="9144000" cy="6858000" type="screen4x3"/>
  <p:notesSz cx="6858000" cy="9144000"/>
  <p:embeddedFontLst>
    <p:embeddedFont>
      <p:font typeface="Tahoma" panose="020B0604030504040204" pitchFamily="34" charset="0"/>
      <p:regular r:id="rId68"/>
      <p:bold r:id="rId69"/>
    </p:embeddedFont>
    <p:embeddedFont>
      <p:font typeface="Tw Cen MT" panose="020B0602020104020603" pitchFamily="34" charset="0"/>
      <p:regular r:id="rId70"/>
      <p:bold r:id="rId71"/>
      <p:italic r:id="rId72"/>
      <p:boldItalic r:id="rId73"/>
    </p:embeddedFont>
    <p:embeddedFont>
      <p:font typeface="华文行楷" panose="02010800040101010101" pitchFamily="2" charset="-122"/>
      <p:regular r:id="rId74"/>
    </p:embeddedFont>
    <p:embeddedFont>
      <p:font typeface="Geneva" panose="020B0500000000000000"/>
      <p:regular r:id="rId75"/>
    </p:embeddedFont>
    <p:embeddedFont>
      <p:font typeface="Verdana" panose="020B0604030504040204" pitchFamily="34" charset="0"/>
      <p:regular r:id="rId76"/>
      <p:bold r:id="rId77"/>
      <p:italic r:id="rId78"/>
      <p:boldItalic r:id="rId79"/>
    </p:embeddedFont>
    <p:embeddedFont>
      <p:font typeface="黑体" panose="02010609060101010101" pitchFamily="49" charset="-122"/>
      <p:regular r:id="rId80"/>
    </p:embeddedFont>
    <p:embeddedFont>
      <p:font typeface="微软雅黑" panose="020B0503020204020204" pitchFamily="34" charset="-122"/>
      <p:regular r:id="rId81"/>
      <p:bold r:id="rId82"/>
    </p:embeddedFont>
    <p:embeddedFont>
      <p:font typeface="Wingdings 2" panose="05020102010507070707" pitchFamily="18" charset="2"/>
      <p:regular r:id="rId83"/>
    </p:embeddedFont>
    <p:embeddedFont>
      <p:font typeface="楷体" panose="02010609060101010101" pitchFamily="49" charset="-122"/>
      <p:regular r:id="rId84"/>
    </p:embeddedFont>
    <p:embeddedFont>
      <p:font typeface="Calibri" panose="020F0502020204030204" pitchFamily="34" charset="0"/>
      <p:regular r:id="rId85"/>
      <p:bold r:id="rId86"/>
      <p:italic r:id="rId87"/>
      <p:boldItalic r:id="rId88"/>
    </p:embeddedFont>
  </p:embeddedFontLst>
  <p:custDataLst>
    <p:tags r:id="rId89"/>
  </p:custDataLst>
  <p:defaultTextStyle>
    <a:defPPr>
      <a:defRPr lang="en-US"/>
    </a:defPPr>
    <a:lvl1pPr algn="l" rtl="0" fontAlgn="base">
      <a:spcBef>
        <a:spcPct val="0"/>
      </a:spcBef>
      <a:spcAft>
        <a:spcPct val="0"/>
      </a:spcAft>
      <a:defRPr sz="3200"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200"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4">
          <p15:clr>
            <a:srgbClr val="A4A3A4"/>
          </p15:clr>
        </p15:guide>
      </p15:sldGuideLst>
    </p:ext>
    <p:ext uri="{2D200454-40CA-4A62-9FC3-DE9A4176ACB9}">
      <p15:notesGuideLst xmlns:p15="http://schemas.microsoft.com/office/powerpoint/2012/main">
        <p15:guide id="1" orient="horz" pos="2882">
          <p15:clr>
            <a:srgbClr val="A4A3A4"/>
          </p15:clr>
        </p15:guide>
        <p15:guide id="2" pos="216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003399"/>
    <a:srgbClr val="9A52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9" autoAdjust="0"/>
    <p:restoredTop sz="91754" autoAdjust="0"/>
  </p:normalViewPr>
  <p:slideViewPr>
    <p:cSldViewPr snapToGrid="0">
      <p:cViewPr varScale="1">
        <p:scale>
          <a:sx n="103" d="100"/>
          <a:sy n="103" d="100"/>
        </p:scale>
        <p:origin x="1968" y="102"/>
      </p:cViewPr>
      <p:guideLst>
        <p:guide orient="horz" pos="2162"/>
        <p:guide pos="2884"/>
      </p:guideLst>
    </p:cSldViewPr>
  </p:slideViewPr>
  <p:outlineViewPr>
    <p:cViewPr>
      <p:scale>
        <a:sx n="33" d="100"/>
        <a:sy n="33" d="100"/>
      </p:scale>
      <p:origin x="0" y="696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796" y="78"/>
      </p:cViewPr>
      <p:guideLst>
        <p:guide orient="horz" pos="2882"/>
        <p:guide pos="2163"/>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84" Type="http://schemas.openxmlformats.org/officeDocument/2006/relationships/font" Target="fonts/font17.fntdata"/><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7.fntdata"/><Relationship Id="rId79" Type="http://schemas.openxmlformats.org/officeDocument/2006/relationships/font" Target="fonts/font12.fntdata"/><Relationship Id="rId5" Type="http://schemas.openxmlformats.org/officeDocument/2006/relationships/slide" Target="slides/slide4.xml"/><Relationship Id="rId9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font" Target="fonts/font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80" Type="http://schemas.openxmlformats.org/officeDocument/2006/relationships/font" Target="fonts/font13.fntdata"/><Relationship Id="rId85" Type="http://schemas.openxmlformats.org/officeDocument/2006/relationships/font" Target="fonts/font18.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font" Target="fonts/font8.fntdata"/><Relationship Id="rId83" Type="http://schemas.openxmlformats.org/officeDocument/2006/relationships/font" Target="fonts/font16.fntdata"/><Relationship Id="rId88" Type="http://schemas.openxmlformats.org/officeDocument/2006/relationships/font" Target="fonts/font21.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6.fntdata"/><Relationship Id="rId78" Type="http://schemas.openxmlformats.org/officeDocument/2006/relationships/font" Target="fonts/font11.fntdata"/><Relationship Id="rId81" Type="http://schemas.openxmlformats.org/officeDocument/2006/relationships/font" Target="fonts/font14.fntdata"/><Relationship Id="rId86" Type="http://schemas.openxmlformats.org/officeDocument/2006/relationships/font" Target="fonts/font19.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font" Target="fonts/font4.fntdata"/><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0.fntdata"/><Relationship Id="rId61" Type="http://schemas.openxmlformats.org/officeDocument/2006/relationships/slide" Target="slides/slide60.xml"/><Relationship Id="rId82"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0.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Times New Roman" panose="02020603050405020304" pitchFamily="18" charset="0"/>
              </a:defRPr>
            </a:lvl1pPr>
          </a:lstStyle>
          <a:p>
            <a:endParaRPr lang="en-US" alt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defRPr>
            </a:lvl1pPr>
          </a:lstStyle>
          <a:p>
            <a:endParaRPr lang="en-US" alt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Times New Roman" panose="02020603050405020304" pitchFamily="18" charset="0"/>
              </a:defRPr>
            </a:lvl1pPr>
          </a:lstStyle>
          <a:p>
            <a:endParaRPr lang="en-US" alt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defRPr>
            </a:lvl1pPr>
          </a:lstStyle>
          <a:p>
            <a:fld id="{3FFABDBD-A15D-4120-AC7D-6B6EC1163407}"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FABDBD-A15D-4120-AC7D-6B6EC1163407}" type="slidenum">
              <a:rPr lang="en-US" altLang="en-US" smtClean="0"/>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FFABDBD-A15D-4120-AC7D-6B6EC1163407}" type="slidenum">
              <a:rPr lang="en-US" altLang="en-US" smtClean="0"/>
              <a:t>39</a:t>
            </a:fld>
            <a:endParaRPr lang="en-US" altLang="en-US"/>
          </a:p>
        </p:txBody>
      </p:sp>
    </p:spTree>
    <p:extLst>
      <p:ext uri="{BB962C8B-B14F-4D97-AF65-F5344CB8AC3E}">
        <p14:creationId xmlns:p14="http://schemas.microsoft.com/office/powerpoint/2010/main" val="1170060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43</a:t>
            </a:fld>
            <a:endParaRPr lang="en-US" altLang="zh-CN"/>
          </a:p>
        </p:txBody>
      </p:sp>
    </p:spTree>
    <p:extLst>
      <p:ext uri="{BB962C8B-B14F-4D97-AF65-F5344CB8AC3E}">
        <p14:creationId xmlns:p14="http://schemas.microsoft.com/office/powerpoint/2010/main" val="822497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FFABDBD-A15D-4120-AC7D-6B6EC1163407}" type="slidenum">
              <a:rPr kumimoji="0" lang="en-US"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mn-ea"/>
                <a:cs typeface="+mn-cs"/>
              </a:rPr>
              <a:t>65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Tree>
    <p:extLst>
      <p:ext uri="{BB962C8B-B14F-4D97-AF65-F5344CB8AC3E}">
        <p14:creationId xmlns:p14="http://schemas.microsoft.com/office/powerpoint/2010/main" val="3213563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顺序执行，读写寄存器的顺序与程序顺序一致，所以不存在冒险。</a:t>
            </a:r>
          </a:p>
        </p:txBody>
      </p:sp>
      <p:sp>
        <p:nvSpPr>
          <p:cNvPr id="4" name="灯片编号占位符 3"/>
          <p:cNvSpPr>
            <a:spLocks noGrp="1"/>
          </p:cNvSpPr>
          <p:nvPr>
            <p:ph type="sldNum" sz="quarter" idx="10"/>
          </p:nvPr>
        </p:nvSpPr>
        <p:spPr/>
        <p:txBody>
          <a:bodyPr/>
          <a:lstStyle/>
          <a:p>
            <a:fld id="{3FFABDBD-A15D-4120-AC7D-6B6EC1163407}" type="slidenum">
              <a:rPr lang="en-US" altLang="en-US" smtClean="0"/>
              <a:t>8</a:t>
            </a:fld>
            <a:endParaRPr lang="en-US" altLang="en-US"/>
          </a:p>
        </p:txBody>
      </p:sp>
    </p:spTree>
    <p:extLst>
      <p:ext uri="{BB962C8B-B14F-4D97-AF65-F5344CB8AC3E}">
        <p14:creationId xmlns:p14="http://schemas.microsoft.com/office/powerpoint/2010/main" val="1099242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FABDBD-A15D-4120-AC7D-6B6EC1163407}" type="slidenum">
              <a:rPr lang="en-US" altLang="en-US" smtClean="0"/>
              <a:t>9</a:t>
            </a:fld>
            <a:endParaRPr lang="en-US" altLang="en-US"/>
          </a:p>
        </p:txBody>
      </p:sp>
    </p:spTree>
    <p:extLst>
      <p:ext uri="{BB962C8B-B14F-4D97-AF65-F5344CB8AC3E}">
        <p14:creationId xmlns:p14="http://schemas.microsoft.com/office/powerpoint/2010/main" val="3402043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endParaRPr lang="en-US" altLang="zh-CN"/>
          </a:p>
        </p:txBody>
      </p:sp>
    </p:spTree>
    <p:extLst>
      <p:ext uri="{BB962C8B-B14F-4D97-AF65-F5344CB8AC3E}">
        <p14:creationId xmlns:p14="http://schemas.microsoft.com/office/powerpoint/2010/main" val="268124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body" idx="1"/>
          </p:nvPr>
        </p:nvSpPr>
        <p:spPr>
          <a:xfrm>
            <a:off x="1323764" y="3228896"/>
            <a:ext cx="7280698" cy="3058954"/>
          </a:xfrm>
          <a:noFill/>
          <a:ln/>
        </p:spPr>
        <p:txBody>
          <a:bodyPr lIns="90487" tIns="44450" rIns="90487" bIns="44450"/>
          <a:lstStyle/>
          <a:p>
            <a:endParaRPr lang="en-US" altLang="zh-CN" dirty="0">
              <a:latin typeface="Arial" pitchFamily="34" charset="0"/>
            </a:endParaRPr>
          </a:p>
        </p:txBody>
      </p:sp>
      <p:sp>
        <p:nvSpPr>
          <p:cNvPr id="192515" name="Rectangle 3"/>
          <p:cNvSpPr>
            <a:spLocks noGrp="1" noRot="1" noChangeAspect="1" noChangeArrowheads="1" noTextEdit="1"/>
          </p:cNvSpPr>
          <p:nvPr>
            <p:ph type="sldImg"/>
          </p:nvPr>
        </p:nvSpPr>
        <p:spPr>
          <a:ln w="12700" cap="flat">
            <a:solidFill>
              <a:schemeClr val="tx1"/>
            </a:solidFill>
          </a:ln>
        </p:spPr>
      </p:sp>
      <p:sp>
        <p:nvSpPr>
          <p:cNvPr id="2" name="页脚占位符 1"/>
          <p:cNvSpPr>
            <a:spLocks noGrp="1"/>
          </p:cNvSpPr>
          <p:nvPr>
            <p:ph type="ftr" sz="quarter" idx="10"/>
          </p:nvPr>
        </p:nvSpPr>
        <p:spPr/>
        <p:txBody>
          <a:bodyPr/>
          <a:lstStyle/>
          <a:p>
            <a:pPr>
              <a:defRPr/>
            </a:pP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a:xfrm>
            <a:off x="1323764" y="3228896"/>
            <a:ext cx="7280698" cy="3058954"/>
          </a:xfrm>
          <a:noFill/>
          <a:ln/>
        </p:spPr>
        <p:txBody>
          <a:bodyPr/>
          <a:lstStyle/>
          <a:p>
            <a:endParaRPr lang="zh-CN" altLang="en-US">
              <a:latin typeface="Arial" pitchFamily="34" charset="0"/>
            </a:endParaRPr>
          </a:p>
        </p:txBody>
      </p:sp>
      <p:sp>
        <p:nvSpPr>
          <p:cNvPr id="2" name="页脚占位符 1"/>
          <p:cNvSpPr>
            <a:spLocks noGrp="1"/>
          </p:cNvSpPr>
          <p:nvPr>
            <p:ph type="ftr" sz="quarter" idx="10"/>
          </p:nvPr>
        </p:nvSpPr>
        <p:spPr/>
        <p:txBody>
          <a:bodyPr/>
          <a:lstStyle/>
          <a:p>
            <a:pPr>
              <a:defRPr/>
            </a:pP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A545594-0489-4CCF-B160-A39FEE7E5C70}" type="slidenum">
              <a:rPr lang="en-US" altLang="zh-CN" smtClean="0"/>
              <a:pPr>
                <a:defRPr/>
              </a:pPr>
              <a:t>15</a:t>
            </a:fld>
            <a:endParaRPr lang="en-US" altLang="zh-CN"/>
          </a:p>
        </p:txBody>
      </p:sp>
    </p:spTree>
    <p:extLst>
      <p:ext uri="{BB962C8B-B14F-4D97-AF65-F5344CB8AC3E}">
        <p14:creationId xmlns:p14="http://schemas.microsoft.com/office/powerpoint/2010/main" val="100435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1323764" y="3228896"/>
            <a:ext cx="7280698" cy="3058954"/>
          </a:xfrm>
          <a:noFill/>
          <a:ln/>
        </p:spPr>
        <p:txBody>
          <a:bodyPr lIns="90487" tIns="44450" rIns="90487" bIns="44450"/>
          <a:lstStyle/>
          <a:p>
            <a:endParaRPr lang="en-US" altLang="zh-CN" dirty="0">
              <a:latin typeface="Arial" pitchFamily="34" charset="0"/>
            </a:endParaRPr>
          </a:p>
        </p:txBody>
      </p:sp>
      <p:sp>
        <p:nvSpPr>
          <p:cNvPr id="195587" name="Rectangle 3"/>
          <p:cNvSpPr>
            <a:spLocks noGrp="1" noRot="1" noChangeAspect="1" noChangeArrowheads="1" noTextEdit="1"/>
          </p:cNvSpPr>
          <p:nvPr>
            <p:ph type="sldImg"/>
          </p:nvPr>
        </p:nvSpPr>
        <p:spPr>
          <a:ln w="12700" cap="flat">
            <a:solidFill>
              <a:schemeClr val="tx1"/>
            </a:solidFill>
          </a:ln>
        </p:spPr>
      </p:sp>
      <p:sp>
        <p:nvSpPr>
          <p:cNvPr id="2" name="页脚占位符 1"/>
          <p:cNvSpPr>
            <a:spLocks noGrp="1"/>
          </p:cNvSpPr>
          <p:nvPr>
            <p:ph type="ftr" sz="quarter" idx="10"/>
          </p:nvPr>
        </p:nvSpPr>
        <p:spPr/>
        <p:txBody>
          <a:bodyPr/>
          <a:lstStyle/>
          <a:p>
            <a:pPr>
              <a:defRPr/>
            </a:pP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2286000"/>
            <a:ext cx="8226425" cy="1143000"/>
          </a:xfrm>
        </p:spPr>
        <p:txBody>
          <a:bodyPr/>
          <a:lstStyle>
            <a:lvl1pPr>
              <a:defRPr sz="48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075" name="Rectangle 3"/>
          <p:cNvSpPr>
            <a:spLocks noGrp="1" noChangeArrowheads="1"/>
          </p:cNvSpPr>
          <p:nvPr>
            <p:ph type="subTitle" idx="1" hasCustomPrompt="1"/>
          </p:nvPr>
        </p:nvSpPr>
        <p:spPr>
          <a:xfrm>
            <a:off x="1371600" y="3886200"/>
            <a:ext cx="6400800" cy="393700"/>
          </a:xfrm>
        </p:spPr>
        <p:txBody>
          <a:bodyPr/>
          <a:lstStyle>
            <a:lvl1pPr marL="0" indent="0" algn="ctr">
              <a:defRPr sz="3200">
                <a:latin typeface="微软雅黑" panose="020B0503020204020204" pitchFamily="34" charset="-122"/>
                <a:ea typeface="微软雅黑" panose="020B0503020204020204" pitchFamily="34" charset="-122"/>
              </a:defRPr>
            </a:lvl1pPr>
          </a:lstStyle>
          <a:p>
            <a:endParaRPr lang="en-US"/>
          </a:p>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5"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6" name="Rectangle 12"/>
          <p:cNvSpPr>
            <a:spLocks noGrp="1" noChangeArrowheads="1"/>
          </p:cNvSpPr>
          <p:nvPr>
            <p:ph type="sldNum" sz="quarter" idx="12"/>
          </p:nvPr>
        </p:nvSpPr>
        <p:spPr/>
        <p:txBody>
          <a:bodyPr/>
          <a:lstStyle>
            <a:lvl1pPr>
              <a:defRPr/>
            </a:lvl1pPr>
          </a:lstStyle>
          <a:p>
            <a:fld id="{281828B1-9571-413B-8DF6-88C4749FAF08}" type="slidenum">
              <a:rPr lang="en-US" altLang="en-US"/>
              <a:t>‹#›</a:t>
            </a:fld>
            <a:endParaRPr lang="en-US" altLang="en-US" sz="16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4"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5" name="Rectangle 12"/>
          <p:cNvSpPr>
            <a:spLocks noGrp="1" noChangeArrowheads="1"/>
          </p:cNvSpPr>
          <p:nvPr>
            <p:ph type="sldNum" sz="quarter" idx="12"/>
          </p:nvPr>
        </p:nvSpPr>
        <p:spPr/>
        <p:txBody>
          <a:bodyPr/>
          <a:lstStyle>
            <a:lvl1pPr>
              <a:defRPr/>
            </a:lvl1pPr>
          </a:lstStyle>
          <a:p>
            <a:fld id="{1AEA45D1-D4B8-44CC-BE7C-EE654AA999B5}" type="slidenum">
              <a:rPr lang="en-US" altLang="en-US"/>
              <a:t>‹#›</a:t>
            </a:fld>
            <a:endParaRPr lang="en-US" altLang="en-US"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p:txBody>
          <a:bodyPr/>
          <a:lstStyle>
            <a:lvl1pPr>
              <a:defRPr/>
            </a:lvl1pPr>
          </a:lstStyle>
          <a:p>
            <a:r>
              <a:rPr lang="en-US" altLang="en-US" dirty="0" err="1"/>
              <a:t>Hyeontaek</a:t>
            </a:r>
            <a:r>
              <a:rPr lang="en-US" altLang="en-US" dirty="0"/>
              <a:t> Lim © April 14</a:t>
            </a:r>
          </a:p>
        </p:txBody>
      </p:sp>
      <p:sp>
        <p:nvSpPr>
          <p:cNvPr id="3" name="Rectangle 11"/>
          <p:cNvSpPr>
            <a:spLocks noGrp="1" noChangeArrowheads="1"/>
          </p:cNvSpPr>
          <p:nvPr>
            <p:ph type="ftr" sz="quarter" idx="11"/>
          </p:nvPr>
        </p:nvSpPr>
        <p:spPr/>
        <p:txBody>
          <a:bodyPr/>
          <a:lstStyle>
            <a:lvl1pPr>
              <a:defRPr/>
            </a:lvl1pPr>
          </a:lstStyle>
          <a:p>
            <a:endParaRPr lang="en-US" altLang="en-US" sz="1600" dirty="0">
              <a:latin typeface="Times New Roman" panose="02020603050405020304" pitchFamily="18" charset="0"/>
            </a:endParaRPr>
          </a:p>
        </p:txBody>
      </p:sp>
      <p:sp>
        <p:nvSpPr>
          <p:cNvPr id="4" name="Rectangle 12"/>
          <p:cNvSpPr>
            <a:spLocks noGrp="1" noChangeArrowheads="1"/>
          </p:cNvSpPr>
          <p:nvPr>
            <p:ph type="sldNum" sz="quarter" idx="12"/>
          </p:nvPr>
        </p:nvSpPr>
        <p:spPr/>
        <p:txBody>
          <a:bodyPr/>
          <a:lstStyle>
            <a:lvl1pPr>
              <a:defRPr/>
            </a:lvl1pPr>
          </a:lstStyle>
          <a:p>
            <a:fld id="{73C70C14-1FDF-4DAA-8722-DD1532F46E01}" type="slidenum">
              <a:rPr lang="en-US" altLang="en-US"/>
              <a:t>‹#›</a:t>
            </a:fld>
            <a:endParaRPr lang="en-US" altLang="en-US" sz="16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99159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209550"/>
            <a:ext cx="9144000" cy="685800"/>
          </a:xfrm>
          <a:prstGeom prst="rect">
            <a:avLst/>
          </a:prstGeom>
          <a:noFill/>
          <a:ln>
            <a:noFill/>
          </a:ln>
        </p:spPr>
        <p:txBody>
          <a:bodyPr vert="horz" wrap="square" lIns="91440" tIns="45720" rIns="91440" bIns="45720" numCol="1" anchor="ctr" anchorCtr="0" compatLnSpc="1"/>
          <a:lstStyle/>
          <a:p>
            <a:pPr lvl="0"/>
            <a:r>
              <a:rPr lang="en-US" altLang="en-US"/>
              <a:t>Click to edit Master title style</a:t>
            </a:r>
          </a:p>
        </p:txBody>
      </p:sp>
      <p:sp>
        <p:nvSpPr>
          <p:cNvPr id="1032" name="Line 8"/>
          <p:cNvSpPr>
            <a:spLocks noChangeShapeType="1"/>
          </p:cNvSpPr>
          <p:nvPr/>
        </p:nvSpPr>
        <p:spPr bwMode="auto">
          <a:xfrm>
            <a:off x="457200" y="938213"/>
            <a:ext cx="8229600" cy="0"/>
          </a:xfrm>
          <a:prstGeom prst="line">
            <a:avLst/>
          </a:prstGeom>
          <a:noFill/>
          <a:ln w="25400">
            <a:solidFill>
              <a:srgbClr val="336699"/>
            </a:solidFill>
            <a:round/>
          </a:ln>
          <a:effectLst/>
        </p:spPr>
        <p:txBody>
          <a:bodyPr/>
          <a:lstStyle/>
          <a:p>
            <a:pPr>
              <a:defRPr/>
            </a:pPr>
            <a:endParaRPr lang="en-US"/>
          </a:p>
        </p:txBody>
      </p:sp>
      <p:sp>
        <p:nvSpPr>
          <p:cNvPr id="1034" name="Rectangle 10"/>
          <p:cNvSpPr>
            <a:spLocks noGrp="1" noChangeArrowheads="1"/>
          </p:cNvSpPr>
          <p:nvPr>
            <p:ph type="dt" sz="half" idx="2"/>
          </p:nvPr>
        </p:nvSpPr>
        <p:spPr bwMode="auto">
          <a:xfrm>
            <a:off x="6462713" y="6392863"/>
            <a:ext cx="2320925" cy="381000"/>
          </a:xfrm>
          <a:prstGeom prst="rect">
            <a:avLst/>
          </a:prstGeom>
          <a:noFill/>
          <a:ln w="9525">
            <a:noFill/>
            <a:miter lim="800000"/>
          </a:ln>
          <a:effectLst/>
        </p:spPr>
        <p:txBody>
          <a:bodyPr vert="horz" wrap="square" lIns="101882" tIns="50941" rIns="101882" bIns="50941" numCol="1" anchor="t" anchorCtr="0" compatLnSpc="1"/>
          <a:lstStyle>
            <a:lvl1pPr algn="r" eaLnBrk="0" hangingPunct="0">
              <a:defRPr sz="900" b="0">
                <a:latin typeface="+mn-lt"/>
                <a:cs typeface="Arial" panose="020B0604020202020204" pitchFamily="34" charset="0"/>
              </a:defRPr>
            </a:lvl1pPr>
          </a:lstStyle>
          <a:p>
            <a:r>
              <a:rPr lang="en-US" altLang="en-US" dirty="0" err="1"/>
              <a:t>Hyeontaek</a:t>
            </a:r>
            <a:r>
              <a:rPr lang="en-US" altLang="en-US" dirty="0"/>
              <a:t> Lim © April 14</a:t>
            </a:r>
          </a:p>
        </p:txBody>
      </p:sp>
      <p:sp>
        <p:nvSpPr>
          <p:cNvPr id="1035" name="Rectangle 11"/>
          <p:cNvSpPr>
            <a:spLocks noGrp="1" noChangeArrowheads="1"/>
          </p:cNvSpPr>
          <p:nvPr>
            <p:ph type="ftr" sz="quarter" idx="3"/>
          </p:nvPr>
        </p:nvSpPr>
        <p:spPr bwMode="auto">
          <a:xfrm>
            <a:off x="369888" y="6392863"/>
            <a:ext cx="2286000" cy="381000"/>
          </a:xfrm>
          <a:prstGeom prst="rect">
            <a:avLst/>
          </a:prstGeom>
          <a:noFill/>
          <a:ln w="9525">
            <a:noFill/>
            <a:miter lim="800000"/>
          </a:ln>
          <a:effectLst/>
        </p:spPr>
        <p:txBody>
          <a:bodyPr vert="horz" wrap="square" lIns="101882" tIns="50941" rIns="101882" bIns="50941" numCol="1" anchor="t" anchorCtr="0" compatLnSpc="1"/>
          <a:lstStyle>
            <a:lvl1pPr eaLnBrk="0" hangingPunct="0">
              <a:defRPr sz="900" b="0">
                <a:latin typeface="+mn-lt"/>
                <a:cs typeface="Arial" panose="020B0604020202020204" pitchFamily="34" charset="0"/>
              </a:defRPr>
            </a:lvl1pPr>
          </a:lstStyle>
          <a:p>
            <a:endParaRPr lang="en-US" altLang="en-US" dirty="0"/>
          </a:p>
        </p:txBody>
      </p:sp>
      <p:sp>
        <p:nvSpPr>
          <p:cNvPr id="1036" name="Rectangle 12"/>
          <p:cNvSpPr>
            <a:spLocks noGrp="1" noChangeArrowheads="1"/>
          </p:cNvSpPr>
          <p:nvPr>
            <p:ph type="sldNum" sz="quarter" idx="4"/>
          </p:nvPr>
        </p:nvSpPr>
        <p:spPr bwMode="auto">
          <a:xfrm>
            <a:off x="3681413" y="6392863"/>
            <a:ext cx="1782762" cy="211137"/>
          </a:xfrm>
          <a:prstGeom prst="rect">
            <a:avLst/>
          </a:prstGeom>
          <a:noFill/>
          <a:ln w="9525">
            <a:noFill/>
            <a:miter lim="800000"/>
          </a:ln>
          <a:effectLst/>
        </p:spPr>
        <p:txBody>
          <a:bodyPr vert="horz" wrap="square" lIns="101882" tIns="50941" rIns="101882" bIns="50941" numCol="1" anchor="t" anchorCtr="0" compatLnSpc="1"/>
          <a:lstStyle>
            <a:lvl1pPr algn="ctr" eaLnBrk="0" hangingPunct="0">
              <a:defRPr sz="900" b="0">
                <a:latin typeface="+mn-lt"/>
                <a:cs typeface="Arial" panose="020B0604020202020204" pitchFamily="34" charset="0"/>
              </a:defRPr>
            </a:lvl1pPr>
          </a:lstStyle>
          <a:p>
            <a:fld id="{DD4DE553-3661-4A74-A98D-B84EF2586A6D}" type="slidenum">
              <a:rPr lang="en-US" altLang="en-US" smtClean="0"/>
              <a:t>‹#›</a:t>
            </a:fld>
            <a:endParaRPr lang="en-US" altLang="en-US" dirty="0"/>
          </a:p>
        </p:txBody>
      </p:sp>
      <p:sp>
        <p:nvSpPr>
          <p:cNvPr id="3" name="Rectangle 18"/>
          <p:cNvSpPr>
            <a:spLocks noGrp="1" noChangeArrowheads="1"/>
          </p:cNvSpPr>
          <p:nvPr>
            <p:ph type="body" idx="1"/>
          </p:nvPr>
        </p:nvSpPr>
        <p:spPr bwMode="auto">
          <a:xfrm>
            <a:off x="685800" y="1104900"/>
            <a:ext cx="7772400" cy="4648200"/>
          </a:xfrm>
          <a:prstGeom prst="rect">
            <a:avLst/>
          </a:prstGeom>
          <a:noFill/>
          <a:ln>
            <a:noFill/>
          </a:ln>
        </p:spPr>
        <p:txBody>
          <a:bodyPr vert="horz" wrap="square" lIns="91440" tIns="45720" rIns="91440" bIns="45720" numCol="1" anchor="t" anchorCtr="0" compatLnSpc="1"/>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fontAlgn="base">
        <a:spcBef>
          <a:spcPct val="20000"/>
        </a:spcBef>
        <a:spcAft>
          <a:spcPct val="0"/>
        </a:spcAft>
        <a:buFont typeface="Arial" panose="020B0604020202020204" pitchFamily="34" charset="0"/>
        <a:buChar char="–"/>
        <a:defRPr sz="2000">
          <a:solidFill>
            <a:schemeClr val="tx1"/>
          </a:solidFill>
          <a:latin typeface="+mn-lt"/>
        </a:defRPr>
      </a:lvl6pPr>
      <a:lvl7pPr marL="2971800" indent="-228600" algn="l" rtl="0" fontAlgn="base">
        <a:spcBef>
          <a:spcPct val="20000"/>
        </a:spcBef>
        <a:spcAft>
          <a:spcPct val="0"/>
        </a:spcAft>
        <a:buFont typeface="Arial" panose="020B0604020202020204" pitchFamily="34" charset="0"/>
        <a:buChar char="–"/>
        <a:defRPr sz="2000">
          <a:solidFill>
            <a:schemeClr val="tx1"/>
          </a:solidFill>
          <a:latin typeface="+mn-lt"/>
        </a:defRPr>
      </a:lvl7pPr>
      <a:lvl8pPr marL="3429000" indent="-228600" algn="l" rtl="0" fontAlgn="base">
        <a:spcBef>
          <a:spcPct val="20000"/>
        </a:spcBef>
        <a:spcAft>
          <a:spcPct val="0"/>
        </a:spcAft>
        <a:buFont typeface="Arial" panose="020B0604020202020204" pitchFamily="34" charset="0"/>
        <a:buChar char="–"/>
        <a:defRPr sz="2000">
          <a:solidFill>
            <a:schemeClr val="tx1"/>
          </a:solidFill>
          <a:latin typeface="+mn-lt"/>
        </a:defRPr>
      </a:lvl8pPr>
      <a:lvl9pPr marL="3886200" indent="-228600" algn="l" rtl="0" fontAlgn="base">
        <a:spcBef>
          <a:spcPct val="20000"/>
        </a:spcBef>
        <a:spcAft>
          <a:spcPct val="0"/>
        </a:spcAft>
        <a:buFont typeface="Arial" panose="020B0604020202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Scoreboard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0.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wmf"/><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vmlDrawing" Target="../drawings/vmlDrawing20.vml"/><Relationship Id="rId5" Type="http://schemas.openxmlformats.org/officeDocument/2006/relationships/image" Target="../media/image24.wmf"/><Relationship Id="rId4" Type="http://schemas.openxmlformats.org/officeDocument/2006/relationships/oleObject" Target="../embeddings/oleObject20.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4.xml"/><Relationship Id="rId1" Type="http://schemas.openxmlformats.org/officeDocument/2006/relationships/vmlDrawing" Target="../drawings/vmlDrawing21.vml"/><Relationship Id="rId4" Type="http://schemas.openxmlformats.org/officeDocument/2006/relationships/image" Target="../media/image2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4.xml"/><Relationship Id="rId1" Type="http://schemas.openxmlformats.org/officeDocument/2006/relationships/vmlDrawing" Target="../drawings/vmlDrawing22.vml"/><Relationship Id="rId4" Type="http://schemas.openxmlformats.org/officeDocument/2006/relationships/image" Target="../media/image2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4.xml"/><Relationship Id="rId1" Type="http://schemas.openxmlformats.org/officeDocument/2006/relationships/vmlDrawing" Target="../drawings/vmlDrawing23.vml"/><Relationship Id="rId4" Type="http://schemas.openxmlformats.org/officeDocument/2006/relationships/image" Target="../media/image29.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55613" y="998945"/>
            <a:ext cx="8226425" cy="1143000"/>
          </a:xfrm>
        </p:spPr>
        <p:txBody>
          <a:bodyPr/>
          <a:lstStyle/>
          <a:p>
            <a:pPr eaLnBrk="1" hangingPunct="1"/>
            <a:r>
              <a:rPr lang="zh-CN" altLang="en-US" dirty="0"/>
              <a:t>计算机体系结构</a:t>
            </a:r>
            <a:endParaRPr lang="en-US" altLang="en-US" dirty="0"/>
          </a:p>
        </p:txBody>
      </p:sp>
      <p:sp>
        <p:nvSpPr>
          <p:cNvPr id="3075" name="Rectangle 3"/>
          <p:cNvSpPr>
            <a:spLocks noGrp="1" noChangeArrowheads="1"/>
          </p:cNvSpPr>
          <p:nvPr>
            <p:ph type="subTitle" idx="1"/>
          </p:nvPr>
        </p:nvSpPr>
        <p:spPr>
          <a:xfrm>
            <a:off x="1371600" y="2761069"/>
            <a:ext cx="6400800" cy="755127"/>
          </a:xfrm>
        </p:spPr>
        <p:txBody>
          <a:bodyPr/>
          <a:lstStyle/>
          <a:p>
            <a:pPr eaLnBrk="1" hangingPunct="1">
              <a:buFontTx/>
              <a:buNone/>
            </a:pPr>
            <a:r>
              <a:rPr lang="en-US" altLang="zh-CN" sz="3600" dirty="0" smtClean="0"/>
              <a:t>8</a:t>
            </a:r>
            <a:r>
              <a:rPr lang="en-US" altLang="zh-CN" sz="3600" dirty="0"/>
              <a:t>. </a:t>
            </a:r>
            <a:r>
              <a:rPr lang="zh-CN" altLang="en-US" sz="3600" dirty="0"/>
              <a:t>指令级并行性 </a:t>
            </a:r>
            <a:r>
              <a:rPr lang="en-US" altLang="zh-CN" sz="3600" dirty="0"/>
              <a:t>II</a:t>
            </a:r>
            <a:endParaRPr lang="en-US" altLang="en-US" sz="3600" baseline="30000" dirty="0"/>
          </a:p>
        </p:txBody>
      </p:sp>
      <p:sp>
        <p:nvSpPr>
          <p:cNvPr id="3076" name="Text Box 4"/>
          <p:cNvSpPr txBox="1">
            <a:spLocks noChangeArrowheads="1"/>
          </p:cNvSpPr>
          <p:nvPr/>
        </p:nvSpPr>
        <p:spPr bwMode="auto">
          <a:xfrm>
            <a:off x="476250" y="3767382"/>
            <a:ext cx="8220075" cy="1040285"/>
          </a:xfrm>
          <a:prstGeom prst="rect">
            <a:avLst/>
          </a:prstGeom>
          <a:noFill/>
          <a:ln>
            <a:noFill/>
          </a:ln>
        </p:spPr>
        <p:txBody>
          <a:bodyPr wrap="square">
            <a:spAutoFit/>
          </a:bodyPr>
          <a:lstStyle>
            <a:lvl1pPr eaLnBrk="0" hangingPunct="0">
              <a:defRPr sz="3200" b="1">
                <a:solidFill>
                  <a:schemeClr val="tx1"/>
                </a:solidFill>
                <a:latin typeface="Arial" panose="020B0604020202020204" pitchFamily="34" charset="0"/>
              </a:defRPr>
            </a:lvl1pPr>
            <a:lvl2pPr marL="742950" indent="-285750" eaLnBrk="0" hangingPunct="0">
              <a:defRPr sz="3200" b="1">
                <a:solidFill>
                  <a:schemeClr val="tx1"/>
                </a:solidFill>
                <a:latin typeface="Arial" panose="020B0604020202020204" pitchFamily="34" charset="0"/>
              </a:defRPr>
            </a:lvl2pPr>
            <a:lvl3pPr marL="1143000" indent="-228600" eaLnBrk="0" hangingPunct="0">
              <a:defRPr sz="3200" b="1">
                <a:solidFill>
                  <a:schemeClr val="tx1"/>
                </a:solidFill>
                <a:latin typeface="Arial" panose="020B0604020202020204" pitchFamily="34" charset="0"/>
              </a:defRPr>
            </a:lvl3pPr>
            <a:lvl4pPr marL="1600200" indent="-228600" eaLnBrk="0" hangingPunct="0">
              <a:defRPr sz="3200" b="1">
                <a:solidFill>
                  <a:schemeClr val="tx1"/>
                </a:solidFill>
                <a:latin typeface="Arial" panose="020B0604020202020204" pitchFamily="34" charset="0"/>
              </a:defRPr>
            </a:lvl4pPr>
            <a:lvl5pPr marL="2057400" indent="-228600" eaLnBrk="0" hangingPunct="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李建华</a:t>
            </a:r>
            <a:endParaRPr lang="en-US" altLang="zh-CN" sz="2800" b="0" dirty="0">
              <a:latin typeface="微软雅黑" panose="020B0503020204020204" pitchFamily="34" charset="-122"/>
              <a:ea typeface="微软雅黑" panose="020B0503020204020204" pitchFamily="34" charset="-122"/>
            </a:endParaRPr>
          </a:p>
          <a:p>
            <a:pPr algn="ctr" eaLnBrk="1" hangingPunct="1">
              <a:spcBef>
                <a:spcPct val="20000"/>
              </a:spcBef>
            </a:pPr>
            <a:r>
              <a:rPr lang="zh-CN" altLang="en-US" sz="2800" b="0" dirty="0">
                <a:latin typeface="微软雅黑" panose="020B0503020204020204" pitchFamily="34" charset="-122"/>
                <a:ea typeface="微软雅黑" panose="020B0503020204020204" pitchFamily="34" charset="-122"/>
              </a:rPr>
              <a:t>计算机与信息学院</a:t>
            </a:r>
            <a:endParaRPr lang="en-US" altLang="en-US" sz="2000" b="0"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7A6D5C45-6644-4570-9428-94D06F8874A3}"/>
              </a:ext>
            </a:extLst>
          </p:cNvPr>
          <p:cNvSpPr txBox="1"/>
          <p:nvPr/>
        </p:nvSpPr>
        <p:spPr>
          <a:xfrm>
            <a:off x="455613" y="5712643"/>
            <a:ext cx="8240712" cy="954107"/>
          </a:xfrm>
          <a:prstGeom prst="rect">
            <a:avLst/>
          </a:prstGeom>
          <a:noFill/>
        </p:spPr>
        <p:txBody>
          <a:bodyPr wrap="square" rtlCol="0">
            <a:spAutoFit/>
          </a:bodyPr>
          <a:lstStyle/>
          <a:p>
            <a:pPr algn="just"/>
            <a:r>
              <a:rPr lang="en-US" altLang="zh-CN" sz="1400" dirty="0" smtClean="0">
                <a:solidFill>
                  <a:srgbClr val="FF0000"/>
                </a:solidFill>
                <a:latin typeface="Tw Cen MT" panose="020B0602020104020603" pitchFamily="34" charset="0"/>
              </a:rPr>
              <a:t>The contents of the slides </a:t>
            </a:r>
            <a:r>
              <a:rPr lang="en-US" altLang="zh-CN" sz="1400" dirty="0">
                <a:solidFill>
                  <a:srgbClr val="FF0000"/>
                </a:solidFill>
                <a:latin typeface="Tw Cen MT" panose="020B0602020104020603" pitchFamily="34" charset="0"/>
              </a:rPr>
              <a:t>are adapted from CA course of </a:t>
            </a:r>
            <a:r>
              <a:rPr lang="en-US" altLang="zh-CN" sz="1400" dirty="0" err="1">
                <a:solidFill>
                  <a:srgbClr val="FF0000"/>
                </a:solidFill>
                <a:latin typeface="Tw Cen MT" panose="020B0602020104020603" pitchFamily="34" charset="0"/>
              </a:rPr>
              <a:t>wisc</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princeton</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mit</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berkeley</a:t>
            </a:r>
            <a:r>
              <a:rPr lang="en-US" altLang="zh-CN" sz="1400" dirty="0">
                <a:solidFill>
                  <a:srgbClr val="FF0000"/>
                </a:solidFill>
                <a:latin typeface="Tw Cen MT" panose="020B0602020104020603" pitchFamily="34" charset="0"/>
              </a:rPr>
              <a:t>, </a:t>
            </a:r>
            <a:r>
              <a:rPr lang="en-US" altLang="zh-CN" sz="1400" dirty="0" err="1">
                <a:solidFill>
                  <a:srgbClr val="FF0000"/>
                </a:solidFill>
                <a:latin typeface="Tw Cen MT" panose="020B0602020104020603" pitchFamily="34" charset="0"/>
              </a:rPr>
              <a:t>edinburg</a:t>
            </a:r>
            <a:r>
              <a:rPr lang="en-US" altLang="zh-CN" sz="1400" dirty="0">
                <a:solidFill>
                  <a:srgbClr val="FF0000"/>
                </a:solidFill>
                <a:latin typeface="Tw Cen MT" panose="020B0602020104020603" pitchFamily="34" charset="0"/>
              </a:rPr>
              <a:t>, and eth.</a:t>
            </a:r>
          </a:p>
          <a:p>
            <a:pPr algn="just"/>
            <a:r>
              <a:rPr lang="en-US" altLang="zh-CN" sz="1400" dirty="0">
                <a:solidFill>
                  <a:srgbClr val="FF0000"/>
                </a:solidFill>
                <a:latin typeface="Tw Cen MT" panose="020B0602020104020603" pitchFamily="34" charset="0"/>
              </a:rPr>
              <a:t>The uses of	the slides of this course are for educational purposes only and should be used only in conjunction with the textbook. Derivatives of the slides must acknowledge the copyright notices of this and the originals.</a:t>
            </a:r>
            <a:endParaRPr lang="zh-CN" altLang="en-US" sz="1400" dirty="0">
              <a:solidFill>
                <a:srgbClr val="FF0000"/>
              </a:solidFill>
              <a:latin typeface="Tw Cen MT" panose="020B06020201040206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descr="Rectangle: Click to edit Master text styles&#10;Second level&#10;Third level&#10;Fourth level&#10;Fifth level"/>
          <p:cNvSpPr>
            <a:spLocks noGrp="1" noChangeArrowheads="1"/>
          </p:cNvSpPr>
          <p:nvPr>
            <p:ph type="body" idx="4294967295"/>
          </p:nvPr>
        </p:nvSpPr>
        <p:spPr bwMode="auto">
          <a:xfrm>
            <a:off x="490194" y="1131216"/>
            <a:ext cx="8196606" cy="5517234"/>
          </a:xfrm>
          <a:prstGeom prst="rect">
            <a:avLst/>
          </a:prstGeom>
          <a:noFill/>
          <a:ln/>
        </p:spPr>
        <p:txBody>
          <a:bodyPr>
            <a:normAutofit fontScale="55000" lnSpcReduction="20000"/>
          </a:bodyPr>
          <a:lstStyle/>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59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不精确异常：</a:t>
            </a:r>
            <a:endParaRPr lang="en-US" altLang="zh-CN" sz="59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当执行指令</a:t>
            </a:r>
            <a:r>
              <a:rPr lang="en-US" altLang="zh-CN" sz="5100" dirty="0" err="1">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i</a:t>
            </a: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导致发生异常时处理机的现场（状态）</a:t>
            </a:r>
            <a:r>
              <a:rPr lang="zh-CN" altLang="en-US" sz="5100" dirty="0" smtClean="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与 </a:t>
            </a:r>
            <a:r>
              <a:rPr lang="zh-CN" altLang="en-US" sz="5100" dirty="0" smtClean="0">
                <a:solidFill>
                  <a:srgbClr val="FF0000"/>
                </a:solidFill>
                <a:latin typeface="微软雅黑" panose="020B0503020204020204" pitchFamily="34" charset="-122"/>
                <a:ea typeface="微软雅黑" panose="020B0503020204020204" pitchFamily="34" charset="-122"/>
                <a:sym typeface="黑体" pitchFamily="49" charset="-122"/>
              </a:rPr>
              <a:t>严格</a:t>
            </a:r>
            <a:r>
              <a:rPr lang="zh-CN" altLang="en-US" sz="5100" dirty="0">
                <a:solidFill>
                  <a:srgbClr val="FF0000"/>
                </a:solidFill>
                <a:latin typeface="微软雅黑" panose="020B0503020204020204" pitchFamily="34" charset="-122"/>
                <a:ea typeface="微软雅黑" panose="020B0503020204020204" pitchFamily="34" charset="-122"/>
                <a:sym typeface="黑体" pitchFamily="49" charset="-122"/>
              </a:rPr>
              <a:t>按程序顺序执行指令</a:t>
            </a:r>
            <a:r>
              <a:rPr lang="en-US" altLang="zh-CN" sz="5100" dirty="0" err="1">
                <a:solidFill>
                  <a:srgbClr val="FF0000"/>
                </a:solidFill>
                <a:latin typeface="微软雅黑" panose="020B0503020204020204" pitchFamily="34" charset="-122"/>
                <a:ea typeface="微软雅黑" panose="020B0503020204020204" pitchFamily="34" charset="-122"/>
                <a:sym typeface="黑体" pitchFamily="49" charset="-122"/>
              </a:rPr>
              <a:t>i</a:t>
            </a:r>
            <a:r>
              <a:rPr lang="zh-CN" altLang="en-US" sz="5100" dirty="0">
                <a:solidFill>
                  <a:srgbClr val="FF0000"/>
                </a:solidFill>
                <a:latin typeface="微软雅黑" panose="020B0503020204020204" pitchFamily="34" charset="-122"/>
                <a:ea typeface="微软雅黑" panose="020B0503020204020204" pitchFamily="34" charset="-122"/>
                <a:sym typeface="黑体" pitchFamily="49" charset="-122"/>
              </a:rPr>
              <a:t>发生异常时的现场</a:t>
            </a: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不同。</a:t>
            </a:r>
            <a:endParaRPr lang="en-US" altLang="zh-CN" sz="51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5100" dirty="0" smtClean="0">
                <a:solidFill>
                  <a:schemeClr val="tx1">
                    <a:lumMod val="95000"/>
                    <a:lumOff val="5000"/>
                  </a:schemeClr>
                </a:solidFill>
                <a:latin typeface="微软雅黑" panose="020B0503020204020204" pitchFamily="34" charset="-122"/>
                <a:ea typeface="微软雅黑" panose="020B0503020204020204" pitchFamily="34" charset="-122"/>
              </a:rPr>
              <a:t>不</a:t>
            </a: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rPr>
              <a:t>精确异常使得在异常处理后难以接着继续执行程序。</a:t>
            </a:r>
            <a:endPar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endParaRP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59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精确异常：</a:t>
            </a:r>
            <a:endParaRPr lang="en-US" altLang="zh-CN" sz="59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rPr>
              <a:t>如果发生异常时处理机的现场跟严格</a:t>
            </a:r>
            <a:r>
              <a:rPr lang="zh-CN" altLang="en-US" sz="4400" dirty="0">
                <a:solidFill>
                  <a:srgbClr val="FF0000"/>
                </a:solidFill>
                <a:latin typeface="微软雅黑" panose="020B0503020204020204" pitchFamily="34" charset="-122"/>
                <a:ea typeface="微软雅黑" panose="020B0503020204020204" pitchFamily="34" charset="-122"/>
              </a:rPr>
              <a:t>按程序顺序执行指令</a:t>
            </a:r>
            <a:r>
              <a:rPr lang="en-US" altLang="zh-CN" sz="4400" dirty="0" err="1">
                <a:solidFill>
                  <a:srgbClr val="FF0000"/>
                </a:solidFill>
                <a:latin typeface="微软雅黑" panose="020B0503020204020204" pitchFamily="34" charset="-122"/>
                <a:ea typeface="微软雅黑" panose="020B0503020204020204" pitchFamily="34" charset="-122"/>
              </a:rPr>
              <a:t>i</a:t>
            </a:r>
            <a:r>
              <a:rPr lang="zh-CN" altLang="en-US" sz="4400" dirty="0">
                <a:solidFill>
                  <a:srgbClr val="FF0000"/>
                </a:solidFill>
                <a:latin typeface="微软雅黑" panose="020B0503020204020204" pitchFamily="34" charset="-122"/>
                <a:ea typeface="微软雅黑" panose="020B0503020204020204" pitchFamily="34" charset="-122"/>
              </a:rPr>
              <a:t>发生异常时的现场</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rPr>
              <a:t>相同。</a:t>
            </a:r>
            <a:endParaRPr lang="en-US" altLang="zh-CN" sz="4400" dirty="0">
              <a:solidFill>
                <a:schemeClr val="tx1">
                  <a:lumMod val="95000"/>
                  <a:lumOff val="5000"/>
                </a:schemeClr>
              </a:solidFill>
              <a:latin typeface="微软雅黑" panose="020B0503020204020204" pitchFamily="34" charset="-122"/>
              <a:ea typeface="微软雅黑" panose="020B0503020204020204" pitchFamily="34"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b="1" dirty="0">
                <a:solidFill>
                  <a:schemeClr val="tx1">
                    <a:lumMod val="95000"/>
                    <a:lumOff val="5000"/>
                  </a:schemeClr>
                </a:solidFill>
                <a:latin typeface="微软雅黑" panose="020B0503020204020204" pitchFamily="34" charset="-122"/>
                <a:ea typeface="微软雅黑" panose="020B0503020204020204" pitchFamily="34" charset="-122"/>
              </a:rPr>
              <a:t>思考：</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rPr>
              <a:t>在动态调度下，如何保持精确异常？</a:t>
            </a:r>
            <a:endParaRPr lang="en-US" altLang="zh-CN" sz="4400"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12623133-06E4-4D91-854E-340BDFD64C28}"/>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精确</a:t>
            </a:r>
            <a:r>
              <a:rPr lang="zh-CN" altLang="en-US" sz="3600" b="0" dirty="0" smtClean="0">
                <a:latin typeface="微软雅黑" panose="020B0503020204020204" pitchFamily="34" charset="-122"/>
                <a:ea typeface="微软雅黑" panose="020B0503020204020204" pitchFamily="34" charset="-122"/>
                <a:sym typeface="黑体" pitchFamily="49" charset="-122"/>
              </a:rPr>
              <a:t>与不精确异常</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wipe(down)">
                                      <p:cBhvr>
                                        <p:cTn id="7" dur="500"/>
                                        <p:tgtEl>
                                          <p:spTgt spid="2355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p:cBhvr>
                                        <p:cTn id="12" dur="500"/>
                                        <p:tgtEl>
                                          <p:spTgt spid="23555">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Effect>
                                      <p:cBhvr>
                                        <p:cTn id="15" dur="500"/>
                                        <p:tgtEl>
                                          <p:spTgt spid="23555">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35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descr="Rectangle: Click to edit Master text styles&#10;Second level&#10;Third level&#10;Fourth level&#10;Fifth level"/>
          <p:cNvSpPr>
            <a:spLocks noGrp="1" noChangeArrowheads="1"/>
          </p:cNvSpPr>
          <p:nvPr>
            <p:ph type="body" idx="4294967295"/>
          </p:nvPr>
        </p:nvSpPr>
        <p:spPr bwMode="auto">
          <a:xfrm>
            <a:off x="480766" y="1052560"/>
            <a:ext cx="8191894" cy="5692369"/>
          </a:xfrm>
          <a:prstGeom prst="rect">
            <a:avLst/>
          </a:prstGeom>
          <a:noFill/>
          <a:ln/>
        </p:spPr>
        <p:txBody>
          <a:bodyPr>
            <a:normAutofit fontScale="55000" lnSpcReduction="20000"/>
          </a:bodyPr>
          <a:lstStyle/>
          <a:p>
            <a:pPr marL="342900" lvl="1" indent="-342900" eaLnBrk="1" hangingPunct="1">
              <a:lnSpc>
                <a:spcPct val="120000"/>
              </a:lnSpc>
              <a:spcBef>
                <a:spcPts val="0"/>
              </a:spcBef>
              <a:spcAft>
                <a:spcPts val="0"/>
              </a:spcAft>
              <a:buClr>
                <a:schemeClr val="tx1"/>
              </a:buClr>
              <a:buSzPct val="80000"/>
              <a:buFont typeface="Arial" panose="020B0604020202020204" pitchFamily="34" charset="0"/>
              <a:buChar char="•"/>
              <a:tabLst>
                <a:tab pos="895350" algn="l"/>
              </a:tabLst>
            </a:pP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rPr>
              <a:t>动态调度使得指令乱序完成，会增加异常处理的难度；</a:t>
            </a:r>
            <a:endParaRPr lang="en-US" altLang="zh-CN" sz="5100" dirty="0">
              <a:solidFill>
                <a:schemeClr val="tx1">
                  <a:lumMod val="95000"/>
                  <a:lumOff val="5000"/>
                </a:schemeClr>
              </a:solidFill>
              <a:latin typeface="微软雅黑" panose="020B0503020204020204" pitchFamily="34" charset="-122"/>
              <a:ea typeface="微软雅黑" panose="020B0503020204020204" pitchFamily="34" charset="-122"/>
            </a:endParaRPr>
          </a:p>
          <a:p>
            <a:pPr marL="342900" lvl="1" indent="-342900" eaLnBrk="1" hangingPunct="1">
              <a:lnSpc>
                <a:spcPct val="120000"/>
              </a:lnSpc>
              <a:spcBef>
                <a:spcPts val="0"/>
              </a:spcBef>
              <a:spcAft>
                <a:spcPts val="0"/>
              </a:spcAft>
              <a:buClr>
                <a:schemeClr val="tx1"/>
              </a:buClr>
              <a:buSzPct val="80000"/>
              <a:buFont typeface="Arial" panose="020B0604020202020204" pitchFamily="34" charset="0"/>
              <a:buChar char="•"/>
              <a:tabLst>
                <a:tab pos="895350" algn="l"/>
              </a:tabLst>
            </a:pPr>
            <a:r>
              <a:rPr lang="zh-CN" altLang="en-US" sz="5100" dirty="0" smtClean="0">
                <a:solidFill>
                  <a:schemeClr val="tx1">
                    <a:lumMod val="95000"/>
                    <a:lumOff val="5000"/>
                  </a:schemeClr>
                </a:solidFill>
                <a:latin typeface="微软雅黑" panose="020B0503020204020204" pitchFamily="34" charset="-122"/>
                <a:ea typeface="微软雅黑" panose="020B0503020204020204" pitchFamily="34" charset="-122"/>
              </a:rPr>
              <a:t>要确保程序结果正确，动态调度需要保持正确的异常行为（</a:t>
            </a:r>
            <a:r>
              <a:rPr lang="zh-CN" altLang="en-US" sz="5100" dirty="0">
                <a:solidFill>
                  <a:schemeClr val="tx1">
                    <a:lumMod val="95000"/>
                    <a:lumOff val="5000"/>
                  </a:schemeClr>
                </a:solidFill>
                <a:latin typeface="微软雅黑" panose="020B0503020204020204" pitchFamily="34" charset="-122"/>
                <a:ea typeface="微软雅黑" panose="020B0503020204020204" pitchFamily="34" charset="-122"/>
              </a:rPr>
              <a:t>另外一个需要保持的是</a:t>
            </a:r>
            <a:r>
              <a:rPr lang="zh-CN" altLang="en-US" sz="5100" dirty="0" smtClean="0">
                <a:solidFill>
                  <a:schemeClr val="tx1">
                    <a:lumMod val="95000"/>
                    <a:lumOff val="5000"/>
                  </a:schemeClr>
                </a:solidFill>
                <a:latin typeface="微软雅黑" panose="020B0503020204020204" pitchFamily="34" charset="-122"/>
                <a:ea typeface="微软雅黑" panose="020B0503020204020204" pitchFamily="34" charset="-122"/>
              </a:rPr>
              <a:t>什么？）</a:t>
            </a:r>
            <a:endParaRPr lang="en-US" altLang="zh-CN" sz="5100" dirty="0" smtClean="0">
              <a:solidFill>
                <a:schemeClr val="tx1">
                  <a:lumMod val="95000"/>
                  <a:lumOff val="5000"/>
                </a:schemeClr>
              </a:solidFill>
              <a:latin typeface="微软雅黑" panose="020B0503020204020204" pitchFamily="34" charset="-122"/>
              <a:ea typeface="微软雅黑" panose="020B0503020204020204" pitchFamily="34"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rPr>
              <a:t>对于一条会产生异常的指令来说，只有当处理器</a:t>
            </a:r>
            <a:r>
              <a:rPr lang="zh-CN" altLang="en-US" sz="4400" b="1" dirty="0" smtClean="0">
                <a:solidFill>
                  <a:schemeClr val="tx1">
                    <a:lumMod val="95000"/>
                    <a:lumOff val="5000"/>
                  </a:schemeClr>
                </a:solidFill>
                <a:latin typeface="微软雅黑" panose="020B0503020204020204" pitchFamily="34" charset="-122"/>
                <a:ea typeface="微软雅黑" panose="020B0503020204020204" pitchFamily="34" charset="-122"/>
              </a:rPr>
              <a:t>确切地知道</a:t>
            </a: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rPr>
              <a:t>该指令将被执行后，才允许它产生异常。</a:t>
            </a: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即使</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rPr>
              <a:t>保持了正确的异常行为，动态调度处理机仍可能发生不精确异常。 为什么？</a:t>
            </a:r>
            <a:endParaRPr lang="en-US" altLang="zh-CN" sz="4400" dirty="0">
              <a:solidFill>
                <a:schemeClr val="tx1">
                  <a:lumMod val="95000"/>
                  <a:lumOff val="5000"/>
                </a:schemeClr>
              </a:solidFill>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在动态调度下，指令乱序执行。当</a:t>
            </a: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指令</a:t>
            </a:r>
            <a:r>
              <a:rPr lang="en-US" altLang="zh-CN" sz="4400" i="1" dirty="0" err="1"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i</a:t>
            </a:r>
            <a:r>
              <a:rPr lang="en-US" altLang="zh-CN" sz="4400" i="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 </a:t>
            </a:r>
            <a:r>
              <a:rPr lang="zh-CN" altLang="en-US" sz="4400"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发生</a:t>
            </a:r>
            <a:r>
              <a:rPr lang="zh-CN" altLang="en-US" sz="44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异常时：</a:t>
            </a:r>
          </a:p>
          <a:p>
            <a:pPr marL="1450975" lvl="2" indent="-457200">
              <a:lnSpc>
                <a:spcPct val="120000"/>
              </a:lnSpc>
              <a:spcBef>
                <a:spcPts val="0"/>
              </a:spcBef>
              <a:spcAft>
                <a:spcPts val="0"/>
              </a:spcAft>
              <a:buClr>
                <a:schemeClr val="tx1"/>
              </a:buClr>
              <a:buSzPct val="80000"/>
              <a:buFont typeface="Arial" panose="020B0604020202020204" pitchFamily="34" charset="0"/>
              <a:buChar char="•"/>
              <a:tabLst>
                <a:tab pos="895350" algn="l"/>
              </a:tabLst>
            </a:pP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流水线</a:t>
            </a:r>
            <a:r>
              <a:rPr lang="zh-CN" altLang="en-US" sz="4200" b="1"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可能</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已经执行完</a:t>
            </a:r>
            <a:r>
              <a:rPr lang="zh-CN" altLang="en-US" sz="4200" b="1"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程序顺序下</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位于</a:t>
            </a:r>
            <a:r>
              <a:rPr lang="zh-CN" altLang="en-US" sz="4200" b="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指令 </a:t>
            </a:r>
            <a:r>
              <a:rPr lang="en-US" altLang="zh-CN" sz="4400" i="1" dirty="0" err="1"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i</a:t>
            </a:r>
            <a:r>
              <a:rPr lang="en-US" altLang="zh-CN" sz="4400" i="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 </a:t>
            </a:r>
            <a:r>
              <a:rPr lang="zh-CN" altLang="en-US" sz="4200" b="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之后</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的指令；</a:t>
            </a:r>
            <a:endParaRPr lang="en-US" altLang="zh-CN"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endParaRPr>
          </a:p>
          <a:p>
            <a:pPr marL="1450975" lvl="2" indent="-457200">
              <a:lnSpc>
                <a:spcPct val="120000"/>
              </a:lnSpc>
              <a:spcBef>
                <a:spcPts val="0"/>
              </a:spcBef>
              <a:spcAft>
                <a:spcPts val="0"/>
              </a:spcAft>
              <a:buClr>
                <a:schemeClr val="tx1"/>
              </a:buClr>
              <a:buSzPct val="80000"/>
              <a:buFont typeface="Arial" panose="020B0604020202020204" pitchFamily="34" charset="0"/>
              <a:buChar char="•"/>
              <a:tabLst>
                <a:tab pos="895350" algn="l"/>
              </a:tabLst>
            </a:pP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流水线</a:t>
            </a:r>
            <a:r>
              <a:rPr lang="zh-CN" altLang="en-US" sz="4200" b="1"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可能</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还没完成按</a:t>
            </a:r>
            <a:r>
              <a:rPr lang="zh-CN" altLang="en-US" sz="4200" b="1"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程序顺序下</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位于</a:t>
            </a:r>
            <a:r>
              <a:rPr lang="zh-CN" altLang="en-US" sz="4200" b="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指令 </a:t>
            </a:r>
            <a:r>
              <a:rPr lang="en-US" altLang="en-US" sz="4400" i="1" dirty="0" err="1"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i</a:t>
            </a:r>
            <a:r>
              <a:rPr lang="en-US" altLang="en-US" sz="4400" i="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 </a:t>
            </a:r>
            <a:r>
              <a:rPr lang="zh-CN" altLang="en-US" sz="4200" b="1" dirty="0" smtClean="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之前</a:t>
            </a:r>
            <a:r>
              <a:rPr lang="zh-CN" altLang="en-US" sz="4200" dirty="0">
                <a:solidFill>
                  <a:schemeClr val="tx1">
                    <a:lumMod val="95000"/>
                    <a:lumOff val="5000"/>
                  </a:schemeClr>
                </a:solidFill>
                <a:latin typeface="微软雅黑" panose="020B0503020204020204" pitchFamily="34" charset="-122"/>
                <a:ea typeface="微软雅黑" panose="020B0503020204020204" pitchFamily="34" charset="-122"/>
                <a:sym typeface="宋体" pitchFamily="2" charset="-122"/>
              </a:rPr>
              <a:t>的指令。 </a:t>
            </a:r>
          </a:p>
          <a:p>
            <a:pPr marL="908050" lvl="1" indent="-457200" eaLnBrk="1" hangingPunct="1">
              <a:lnSpc>
                <a:spcPct val="120000"/>
              </a:lnSpc>
              <a:spcBef>
                <a:spcPts val="0"/>
              </a:spcBef>
              <a:spcAft>
                <a:spcPts val="0"/>
              </a:spcAft>
              <a:buClr>
                <a:schemeClr val="tx1"/>
              </a:buClr>
              <a:buSzPct val="80000"/>
              <a:buFont typeface="Tahoma" panose="020B0604030504040204" pitchFamily="34" charset="0"/>
              <a:buChar char="−"/>
              <a:tabLst>
                <a:tab pos="895350" algn="l"/>
              </a:tabLst>
            </a:pPr>
            <a:endParaRPr lang="en-US" altLang="zh-CN" dirty="0" smtClean="0">
              <a:latin typeface="微软雅黑" panose="020B0503020204020204" pitchFamily="34" charset="-122"/>
              <a:ea typeface="微软雅黑" panose="020B0503020204020204" pitchFamily="34" charset="-122"/>
              <a:sym typeface="黑体" pitchFamily="49" charset="-122"/>
            </a:endParaRPr>
          </a:p>
          <a:p>
            <a:pPr marL="908050" lvl="1" indent="-457200" eaLnBrk="1" hangingPunct="1">
              <a:lnSpc>
                <a:spcPct val="120000"/>
              </a:lnSpc>
              <a:spcBef>
                <a:spcPts val="0"/>
              </a:spcBef>
              <a:spcAft>
                <a:spcPts val="0"/>
              </a:spcAft>
              <a:buClr>
                <a:schemeClr val="tx1"/>
              </a:buClr>
              <a:buSzPct val="80000"/>
              <a:buFont typeface="Tahoma" panose="020B0604030504040204" pitchFamily="34" charset="0"/>
              <a:buChar char="−"/>
              <a:tabLst>
                <a:tab pos="895350" algn="l"/>
              </a:tabLst>
            </a:pPr>
            <a:endParaRPr lang="zh-CN" altLang="en-US" dirty="0">
              <a:latin typeface="微软雅黑" panose="020B0503020204020204" pitchFamily="34" charset="-122"/>
              <a:ea typeface="微软雅黑" panose="020B0503020204020204" pitchFamily="34" charset="-122"/>
              <a:sym typeface="黑体" pitchFamily="49" charset="-122"/>
            </a:endParaRPr>
          </a:p>
        </p:txBody>
      </p:sp>
      <p:sp>
        <p:nvSpPr>
          <p:cNvPr id="5" name="标题 1">
            <a:extLst>
              <a:ext uri="{FF2B5EF4-FFF2-40B4-BE49-F238E27FC236}">
                <a16:creationId xmlns:a16="http://schemas.microsoft.com/office/drawing/2014/main" id="{4AB9FBF7-B16E-43FB-ACCA-A506815BCB09}"/>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动态调度与异常</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wipe(down)">
                                      <p:cBhvr>
                                        <p:cTn id="7" dur="500"/>
                                        <p:tgtEl>
                                          <p:spTgt spid="22531">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2531">
                                            <p:txEl>
                                              <p:pRg st="2" end="2"/>
                                            </p:txEl>
                                          </p:spTgt>
                                        </p:tgtEl>
                                        <p:attrNameLst>
                                          <p:attrName>style.visibility</p:attrName>
                                        </p:attrNameLst>
                                      </p:cBhvr>
                                      <p:to>
                                        <p:strVal val="visible"/>
                                      </p:to>
                                    </p:set>
                                    <p:animEffect transition="in" filter="wipe(down)">
                                      <p:cBhvr>
                                        <p:cTn id="10" dur="500"/>
                                        <p:tgtEl>
                                          <p:spTgt spid="2253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9" name="Rectangle 3"/>
          <p:cNvSpPr>
            <a:spLocks noGrp="1" noChangeArrowheads="1"/>
          </p:cNvSpPr>
          <p:nvPr>
            <p:ph idx="1"/>
          </p:nvPr>
        </p:nvSpPr>
        <p:spPr>
          <a:xfrm>
            <a:off x="480767" y="1150070"/>
            <a:ext cx="8220173" cy="5231258"/>
          </a:xfrm>
          <a:noFill/>
          <a:ln/>
        </p:spPr>
        <p:txBody>
          <a:bodyPr lIns="90487" tIns="44450" rIns="90487" bIns="44450">
            <a:normAutofit/>
          </a:bodyPr>
          <a:lstStyle/>
          <a:p>
            <a:pPr marL="342900" lvl="1" indent="-342900" eaLnBrk="1" hangingPunct="1">
              <a:lnSpc>
                <a:spcPts val="4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为</a:t>
            </a:r>
            <a:r>
              <a:rPr lang="en-US" altLang="zh-CN" sz="2800" dirty="0"/>
              <a:t>IBM 360/91</a:t>
            </a:r>
            <a:r>
              <a:rPr lang="zh-CN" altLang="en-US" sz="2800" dirty="0"/>
              <a:t>设计的、在</a:t>
            </a:r>
            <a:r>
              <a:rPr lang="en-US" altLang="zh-CN" sz="2800" dirty="0"/>
              <a:t>CDC 6600</a:t>
            </a:r>
            <a:r>
              <a:rPr lang="zh-CN" altLang="en-US" sz="2800" dirty="0"/>
              <a:t>三年之后 发表</a:t>
            </a:r>
            <a:r>
              <a:rPr lang="en-US" altLang="zh-CN" sz="2800" dirty="0" smtClean="0"/>
              <a:t>(1966</a:t>
            </a:r>
            <a:r>
              <a:rPr lang="en-US" altLang="zh-CN" sz="2800" dirty="0"/>
              <a:t>)</a:t>
            </a:r>
          </a:p>
          <a:p>
            <a:pPr marL="342900" lvl="1" indent="-342900" eaLnBrk="1" hangingPunct="1">
              <a:lnSpc>
                <a:spcPts val="4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目标：即使在</a:t>
            </a:r>
            <a:r>
              <a:rPr lang="zh-CN" altLang="en-US" sz="2800" b="1" dirty="0"/>
              <a:t>没有特殊编译支持</a:t>
            </a:r>
            <a:r>
              <a:rPr lang="zh-CN" altLang="en-US" sz="2800" dirty="0"/>
              <a:t>的情况下，也</a:t>
            </a:r>
            <a:r>
              <a:rPr lang="zh-CN" altLang="en-US" sz="2800" dirty="0" smtClean="0"/>
              <a:t>能让流水线处理器取得</a:t>
            </a:r>
            <a:r>
              <a:rPr lang="zh-CN" altLang="en-US" sz="2800" dirty="0"/>
              <a:t>高性能。</a:t>
            </a:r>
          </a:p>
          <a:p>
            <a:pPr marL="342900" lvl="1" indent="-342900" eaLnBrk="1" hangingPunct="1">
              <a:lnSpc>
                <a:spcPts val="4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为什么要学习</a:t>
            </a:r>
            <a:r>
              <a:rPr lang="en-US" altLang="zh-CN" sz="2800" dirty="0" err="1"/>
              <a:t>Tomasulo</a:t>
            </a:r>
            <a:r>
              <a:rPr lang="zh-CN" altLang="en-US" sz="2800" dirty="0"/>
              <a:t>算法？</a:t>
            </a:r>
          </a:p>
          <a:p>
            <a:pPr marL="908050" lvl="1" indent="-457200" eaLnBrk="1" hangingPunct="1">
              <a:lnSpc>
                <a:spcPts val="4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t>深刻地影响了后续一系列产品的设计： </a:t>
            </a:r>
            <a:r>
              <a:rPr lang="en-US" altLang="zh-CN" sz="2400" dirty="0"/>
              <a:t>Alpha 21264</a:t>
            </a:r>
            <a:r>
              <a:rPr lang="zh-CN" altLang="en-US" sz="2400" dirty="0"/>
              <a:t>、</a:t>
            </a:r>
            <a:r>
              <a:rPr lang="en-US" altLang="zh-CN" sz="2400" dirty="0"/>
              <a:t>HP 8000</a:t>
            </a:r>
            <a:r>
              <a:rPr lang="zh-CN" altLang="en-US" sz="2400" dirty="0"/>
              <a:t>、</a:t>
            </a:r>
            <a:r>
              <a:rPr lang="en-US" altLang="zh-CN" sz="2400" dirty="0"/>
              <a:t>MIPS 10000</a:t>
            </a:r>
            <a:r>
              <a:rPr lang="zh-CN" altLang="en-US" sz="2400" dirty="0"/>
              <a:t>、 </a:t>
            </a:r>
            <a:r>
              <a:rPr lang="en-US" altLang="zh-CN" sz="2400" dirty="0"/>
              <a:t>Pentium II</a:t>
            </a:r>
            <a:r>
              <a:rPr lang="zh-CN" altLang="en-US" sz="2400" dirty="0"/>
              <a:t>、</a:t>
            </a:r>
            <a:r>
              <a:rPr lang="en-US" altLang="zh-CN" sz="2400" dirty="0"/>
              <a:t>PowerPC 604, …</a:t>
            </a:r>
          </a:p>
        </p:txBody>
      </p:sp>
      <p:sp>
        <p:nvSpPr>
          <p:cNvPr id="3" name="标题 2">
            <a:extLst>
              <a:ext uri="{FF2B5EF4-FFF2-40B4-BE49-F238E27FC236}">
                <a16:creationId xmlns:a16="http://schemas.microsoft.com/office/drawing/2014/main" id="{E14EDF6A-F88F-410A-A786-0331E5BA3BC8}"/>
              </a:ext>
            </a:extLst>
          </p:cNvPr>
          <p:cNvSpPr>
            <a:spLocks noGrp="1"/>
          </p:cNvSpPr>
          <p:nvPr>
            <p:ph type="title"/>
          </p:nvPr>
        </p:nvSpPr>
        <p:spPr/>
        <p:txBody>
          <a:bodyPr/>
          <a:lstStyle/>
          <a:p>
            <a:r>
              <a:rPr lang="en-US" altLang="zh-CN" dirty="0" err="1"/>
              <a:t>Tomasulo</a:t>
            </a:r>
            <a:r>
              <a:rPr lang="zh-CN" altLang="en-US" dirty="0"/>
              <a:t>算法</a:t>
            </a:r>
          </a:p>
        </p:txBody>
      </p:sp>
      <p:sp>
        <p:nvSpPr>
          <p:cNvPr id="2" name="文本框 1">
            <a:extLst>
              <a:ext uri="{FF2B5EF4-FFF2-40B4-BE49-F238E27FC236}">
                <a16:creationId xmlns:a16="http://schemas.microsoft.com/office/drawing/2014/main" id="{F3295492-DEF4-4618-8CB8-0BDE0CC3B408}"/>
              </a:ext>
            </a:extLst>
          </p:cNvPr>
          <p:cNvSpPr txBox="1"/>
          <p:nvPr/>
        </p:nvSpPr>
        <p:spPr>
          <a:xfrm>
            <a:off x="0" y="6084043"/>
            <a:ext cx="9144000" cy="461665"/>
          </a:xfrm>
          <a:prstGeom prst="rect">
            <a:avLst/>
          </a:prstGeom>
          <a:noFill/>
        </p:spPr>
        <p:txBody>
          <a:bodyPr wrap="square" rtlCol="0">
            <a:spAutoFit/>
          </a:bodyPr>
          <a:lstStyle/>
          <a:p>
            <a:pPr algn="ctr"/>
            <a:r>
              <a:rPr lang="zh-CN" altLang="en-US" sz="2400" b="0" dirty="0">
                <a:latin typeface="微软雅黑" panose="020B0503020204020204" pitchFamily="34" charset="-122"/>
                <a:ea typeface="微软雅黑" panose="020B0503020204020204" pitchFamily="34" charset="-122"/>
              </a:rPr>
              <a:t>请</a:t>
            </a:r>
            <a:r>
              <a:rPr lang="zh-CN" altLang="en-US" sz="2400" b="0" dirty="0" smtClean="0">
                <a:latin typeface="微软雅黑" panose="020B0503020204020204" pitchFamily="34" charset="-122"/>
                <a:ea typeface="微软雅黑" panose="020B0503020204020204" pitchFamily="34" charset="-122"/>
              </a:rPr>
              <a:t>同学们学习</a:t>
            </a:r>
            <a:r>
              <a:rPr lang="en-US" altLang="zh-CN" sz="2400" b="0" dirty="0" smtClean="0">
                <a:latin typeface="微软雅黑" panose="020B0503020204020204" pitchFamily="34" charset="-122"/>
                <a:ea typeface="微软雅黑" panose="020B0503020204020204" pitchFamily="34" charset="-122"/>
                <a:hlinkClick r:id="rId2"/>
              </a:rPr>
              <a:t>scoreboard</a:t>
            </a:r>
            <a:r>
              <a:rPr lang="zh-CN" altLang="en-US" sz="2400" b="0" dirty="0" smtClean="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不理解</a:t>
            </a:r>
            <a:r>
              <a:rPr lang="zh-CN" altLang="en-US" sz="2400" b="0" dirty="0" smtClean="0">
                <a:latin typeface="微软雅黑" panose="020B0503020204020204" pitchFamily="34" charset="-122"/>
                <a:ea typeface="微软雅黑" panose="020B0503020204020204" pitchFamily="34" charset="-122"/>
              </a:rPr>
              <a:t>的地方来</a:t>
            </a:r>
            <a:r>
              <a:rPr lang="zh-CN" altLang="en-US" sz="2400" b="0" dirty="0">
                <a:latin typeface="微软雅黑" panose="020B0503020204020204" pitchFamily="34" charset="-122"/>
                <a:ea typeface="微软雅黑" panose="020B0503020204020204" pitchFamily="34" charset="-122"/>
              </a:rPr>
              <a:t>找我讨论。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88419">
                                            <p:txEl>
                                              <p:pRg st="2" end="2"/>
                                            </p:txEl>
                                          </p:spTgt>
                                        </p:tgtEl>
                                        <p:attrNameLst>
                                          <p:attrName>style.visibility</p:attrName>
                                        </p:attrNameLst>
                                      </p:cBhvr>
                                      <p:to>
                                        <p:strVal val="visible"/>
                                      </p:to>
                                    </p:set>
                                    <p:animEffect transition="in" filter="wipe(down)">
                                      <p:cBhvr>
                                        <p:cTn id="7" dur="500"/>
                                        <p:tgtEl>
                                          <p:spTgt spid="1884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8419">
                                            <p:txEl>
                                              <p:pRg st="3" end="3"/>
                                            </p:txEl>
                                          </p:spTgt>
                                        </p:tgtEl>
                                        <p:attrNameLst>
                                          <p:attrName>style.visibility</p:attrName>
                                        </p:attrNameLst>
                                      </p:cBhvr>
                                      <p:to>
                                        <p:strVal val="visible"/>
                                      </p:to>
                                    </p:set>
                                    <p:animEffect transition="in" filter="wipe(down)">
                                      <p:cBhvr>
                                        <p:cTn id="12" dur="500"/>
                                        <p:tgtEl>
                                          <p:spTgt spid="188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1491" name="Group 3"/>
          <p:cNvGrpSpPr>
            <a:grpSpLocks/>
          </p:cNvGrpSpPr>
          <p:nvPr/>
        </p:nvGrpSpPr>
        <p:grpSpPr bwMode="auto">
          <a:xfrm>
            <a:off x="468313" y="1268413"/>
            <a:ext cx="8309815" cy="4911601"/>
            <a:chOff x="240" y="480"/>
            <a:chExt cx="5441" cy="3597"/>
          </a:xfrm>
        </p:grpSpPr>
        <p:sp>
          <p:nvSpPr>
            <p:cNvPr id="191492" name="Rectangle 4"/>
            <p:cNvSpPr>
              <a:spLocks noChangeArrowheads="1"/>
            </p:cNvSpPr>
            <p:nvPr/>
          </p:nvSpPr>
          <p:spPr bwMode="auto">
            <a:xfrm>
              <a:off x="288" y="960"/>
              <a:ext cx="641" cy="488"/>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Load</a:t>
              </a:r>
              <a:br>
                <a:rPr kumimoji="1" lang="en-US" altLang="zh-CN" sz="2000" b="1" dirty="0">
                  <a:latin typeface="Arial" pitchFamily="34" charset="0"/>
                </a:rPr>
              </a:br>
              <a:r>
                <a:rPr kumimoji="1" lang="en-US" altLang="zh-CN" sz="2000" b="1" dirty="0">
                  <a:latin typeface="Arial" pitchFamily="34" charset="0"/>
                </a:rPr>
                <a:t>Buffer</a:t>
              </a:r>
            </a:p>
          </p:txBody>
        </p:sp>
        <p:sp>
          <p:nvSpPr>
            <p:cNvPr id="191493" name="Rectangle 5"/>
            <p:cNvSpPr>
              <a:spLocks noChangeArrowheads="1"/>
            </p:cNvSpPr>
            <p:nvPr/>
          </p:nvSpPr>
          <p:spPr bwMode="auto">
            <a:xfrm>
              <a:off x="3648" y="480"/>
              <a:ext cx="1056" cy="563"/>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400" b="1">
                  <a:latin typeface="Arial" pitchFamily="34" charset="0"/>
                </a:rPr>
                <a:t>FP</a:t>
              </a:r>
              <a:br>
                <a:rPr kumimoji="1" lang="en-US" altLang="zh-CN" sz="2400" b="1">
                  <a:latin typeface="Arial" pitchFamily="34" charset="0"/>
                </a:rPr>
              </a:br>
              <a:r>
                <a:rPr kumimoji="1" lang="en-US" altLang="zh-CN" sz="2400" b="1">
                  <a:latin typeface="Arial" pitchFamily="34" charset="0"/>
                </a:rPr>
                <a:t>Registers</a:t>
              </a:r>
            </a:p>
          </p:txBody>
        </p:sp>
        <p:sp>
          <p:nvSpPr>
            <p:cNvPr id="191494" name="Rectangle 6"/>
            <p:cNvSpPr>
              <a:spLocks noChangeArrowheads="1"/>
            </p:cNvSpPr>
            <p:nvPr/>
          </p:nvSpPr>
          <p:spPr bwMode="auto">
            <a:xfrm>
              <a:off x="2064" y="576"/>
              <a:ext cx="1408" cy="323"/>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400" b="1">
                  <a:latin typeface="Arial" pitchFamily="34" charset="0"/>
                </a:rPr>
                <a:t>FP Op Queue</a:t>
              </a:r>
            </a:p>
          </p:txBody>
        </p:sp>
        <p:sp>
          <p:nvSpPr>
            <p:cNvPr id="191495" name="Rectangle 7"/>
            <p:cNvSpPr>
              <a:spLocks noChangeArrowheads="1"/>
            </p:cNvSpPr>
            <p:nvPr/>
          </p:nvSpPr>
          <p:spPr bwMode="auto">
            <a:xfrm>
              <a:off x="5040" y="1968"/>
              <a:ext cx="641" cy="488"/>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Store</a:t>
              </a:r>
              <a:br>
                <a:rPr kumimoji="1" lang="en-US" altLang="zh-CN" sz="2000" b="1" dirty="0">
                  <a:latin typeface="Arial" pitchFamily="34" charset="0"/>
                </a:rPr>
              </a:br>
              <a:r>
                <a:rPr kumimoji="1" lang="en-US" altLang="zh-CN" sz="2000" b="1" dirty="0">
                  <a:latin typeface="Arial" pitchFamily="34" charset="0"/>
                </a:rPr>
                <a:t>Buffer</a:t>
              </a:r>
            </a:p>
          </p:txBody>
        </p:sp>
        <p:sp>
          <p:nvSpPr>
            <p:cNvPr id="191496" name="Rectangle 8"/>
            <p:cNvSpPr>
              <a:spLocks noChangeArrowheads="1"/>
            </p:cNvSpPr>
            <p:nvPr/>
          </p:nvSpPr>
          <p:spPr bwMode="auto">
            <a:xfrm>
              <a:off x="1008" y="3005"/>
              <a:ext cx="727" cy="691"/>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FP Add</a:t>
              </a:r>
              <a:br>
                <a:rPr kumimoji="1" lang="en-US" altLang="zh-CN" sz="2000" b="1" dirty="0">
                  <a:latin typeface="Arial" pitchFamily="34" charset="0"/>
                </a:rPr>
              </a:br>
              <a:r>
                <a:rPr kumimoji="1" lang="en-US" altLang="zh-CN" sz="2000" b="1" dirty="0">
                  <a:latin typeface="Arial" pitchFamily="34" charset="0"/>
                </a:rPr>
                <a:t>Res.</a:t>
              </a:r>
              <a:br>
                <a:rPr kumimoji="1" lang="en-US" altLang="zh-CN" sz="2000" b="1" dirty="0">
                  <a:latin typeface="Arial" pitchFamily="34" charset="0"/>
                </a:rPr>
              </a:br>
              <a:r>
                <a:rPr kumimoji="1" lang="en-US" altLang="zh-CN" sz="2000" b="1" dirty="0">
                  <a:latin typeface="Arial" pitchFamily="34" charset="0"/>
                </a:rPr>
                <a:t>Station</a:t>
              </a:r>
            </a:p>
          </p:txBody>
        </p:sp>
        <p:sp>
          <p:nvSpPr>
            <p:cNvPr id="191497" name="Rectangle 9"/>
            <p:cNvSpPr>
              <a:spLocks noChangeArrowheads="1"/>
            </p:cNvSpPr>
            <p:nvPr/>
          </p:nvSpPr>
          <p:spPr bwMode="auto">
            <a:xfrm>
              <a:off x="3936" y="2880"/>
              <a:ext cx="716" cy="691"/>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FP </a:t>
              </a:r>
              <a:r>
                <a:rPr kumimoji="1" lang="en-US" altLang="zh-CN" sz="2000" b="1" dirty="0" err="1">
                  <a:latin typeface="Arial" pitchFamily="34" charset="0"/>
                </a:rPr>
                <a:t>Mul</a:t>
              </a:r>
              <a:r>
                <a:rPr kumimoji="1" lang="en-US" altLang="zh-CN" sz="2000" b="1" dirty="0">
                  <a:latin typeface="Arial" pitchFamily="34" charset="0"/>
                </a:rPr>
                <a:t/>
              </a:r>
              <a:br>
                <a:rPr kumimoji="1" lang="en-US" altLang="zh-CN" sz="2000" b="1" dirty="0">
                  <a:latin typeface="Arial" pitchFamily="34" charset="0"/>
                </a:rPr>
              </a:br>
              <a:r>
                <a:rPr kumimoji="1" lang="en-US" altLang="zh-CN" sz="2000" b="1" dirty="0">
                  <a:latin typeface="Arial" pitchFamily="34" charset="0"/>
                </a:rPr>
                <a:t>Res.</a:t>
              </a:r>
              <a:br>
                <a:rPr kumimoji="1" lang="en-US" altLang="zh-CN" sz="2000" b="1" dirty="0">
                  <a:latin typeface="Arial" pitchFamily="34" charset="0"/>
                </a:rPr>
              </a:br>
              <a:r>
                <a:rPr kumimoji="1" lang="en-US" altLang="zh-CN" sz="2000" b="1" dirty="0">
                  <a:latin typeface="Arial" pitchFamily="34" charset="0"/>
                </a:rPr>
                <a:t>Station</a:t>
              </a:r>
            </a:p>
          </p:txBody>
        </p:sp>
        <p:sp>
          <p:nvSpPr>
            <p:cNvPr id="191498" name="Rectangle 10"/>
            <p:cNvSpPr>
              <a:spLocks noChangeArrowheads="1"/>
            </p:cNvSpPr>
            <p:nvPr/>
          </p:nvSpPr>
          <p:spPr bwMode="auto">
            <a:xfrm>
              <a:off x="240" y="2256"/>
              <a:ext cx="875" cy="691"/>
            </a:xfrm>
            <a:prstGeom prst="rect">
              <a:avLst/>
            </a:prstGeom>
            <a:noFill/>
            <a:ln w="12700">
              <a:noFill/>
              <a:miter lim="800000"/>
              <a:headEnd/>
              <a:tailEnd/>
            </a:ln>
            <a:effectLst/>
          </p:spPr>
          <p:txBody>
            <a:bodyPr wrap="non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Common</a:t>
              </a:r>
              <a:br>
                <a:rPr kumimoji="1" lang="en-US" altLang="zh-CN" sz="2000" b="1" dirty="0">
                  <a:latin typeface="Arial" pitchFamily="34" charset="0"/>
                </a:rPr>
              </a:br>
              <a:r>
                <a:rPr kumimoji="1" lang="en-US" altLang="zh-CN" sz="2000" b="1" dirty="0">
                  <a:latin typeface="Arial" pitchFamily="34" charset="0"/>
                </a:rPr>
                <a:t>Data</a:t>
              </a:r>
              <a:br>
                <a:rPr kumimoji="1" lang="en-US" altLang="zh-CN" sz="2000" b="1" dirty="0">
                  <a:latin typeface="Arial" pitchFamily="34" charset="0"/>
                </a:rPr>
              </a:br>
              <a:r>
                <a:rPr kumimoji="1" lang="en-US" altLang="zh-CN" sz="2000" b="1" dirty="0">
                  <a:latin typeface="Arial" pitchFamily="34" charset="0"/>
                </a:rPr>
                <a:t>Bus</a:t>
              </a:r>
            </a:p>
          </p:txBody>
        </p:sp>
        <p:grpSp>
          <p:nvGrpSpPr>
            <p:cNvPr id="191499" name="Group 11"/>
            <p:cNvGrpSpPr>
              <a:grpSpLocks/>
            </p:cNvGrpSpPr>
            <p:nvPr/>
          </p:nvGrpSpPr>
          <p:grpSpPr bwMode="auto">
            <a:xfrm>
              <a:off x="3744" y="1248"/>
              <a:ext cx="768" cy="384"/>
              <a:chOff x="3888" y="1296"/>
              <a:chExt cx="474" cy="516"/>
            </a:xfrm>
          </p:grpSpPr>
          <p:grpSp>
            <p:nvGrpSpPr>
              <p:cNvPr id="191500" name="Group 12"/>
              <p:cNvGrpSpPr>
                <a:grpSpLocks/>
              </p:cNvGrpSpPr>
              <p:nvPr/>
            </p:nvGrpSpPr>
            <p:grpSpPr bwMode="auto">
              <a:xfrm>
                <a:off x="3888" y="1296"/>
                <a:ext cx="474" cy="258"/>
                <a:chOff x="3888" y="1296"/>
                <a:chExt cx="474" cy="258"/>
              </a:xfrm>
            </p:grpSpPr>
            <p:sp>
              <p:nvSpPr>
                <p:cNvPr id="191501" name="Rectangle 13"/>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02" name="Rectangle 14"/>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03" name="Group 15"/>
              <p:cNvGrpSpPr>
                <a:grpSpLocks/>
              </p:cNvGrpSpPr>
              <p:nvPr/>
            </p:nvGrpSpPr>
            <p:grpSpPr bwMode="auto">
              <a:xfrm>
                <a:off x="3888" y="1554"/>
                <a:ext cx="474" cy="258"/>
                <a:chOff x="3888" y="1296"/>
                <a:chExt cx="474" cy="258"/>
              </a:xfrm>
            </p:grpSpPr>
            <p:sp>
              <p:nvSpPr>
                <p:cNvPr id="191504" name="Rectangle 16"/>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05" name="Rectangle 17"/>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191506" name="Group 18"/>
            <p:cNvGrpSpPr>
              <a:grpSpLocks/>
            </p:cNvGrpSpPr>
            <p:nvPr/>
          </p:nvGrpSpPr>
          <p:grpSpPr bwMode="auto">
            <a:xfrm>
              <a:off x="4512" y="2016"/>
              <a:ext cx="384" cy="480"/>
              <a:chOff x="4224" y="1968"/>
              <a:chExt cx="480" cy="286"/>
            </a:xfrm>
          </p:grpSpPr>
          <p:sp>
            <p:nvSpPr>
              <p:cNvPr id="191507" name="Rectangle 19"/>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08" name="Rectangle 20"/>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09" name="Rectangle 21"/>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10" name="Group 22"/>
            <p:cNvGrpSpPr>
              <a:grpSpLocks/>
            </p:cNvGrpSpPr>
            <p:nvPr/>
          </p:nvGrpSpPr>
          <p:grpSpPr bwMode="auto">
            <a:xfrm>
              <a:off x="1728" y="2688"/>
              <a:ext cx="912" cy="336"/>
              <a:chOff x="1728" y="2688"/>
              <a:chExt cx="912" cy="336"/>
            </a:xfrm>
          </p:grpSpPr>
          <p:grpSp>
            <p:nvGrpSpPr>
              <p:cNvPr id="191511" name="Group 23"/>
              <p:cNvGrpSpPr>
                <a:grpSpLocks/>
              </p:cNvGrpSpPr>
              <p:nvPr/>
            </p:nvGrpSpPr>
            <p:grpSpPr bwMode="auto">
              <a:xfrm>
                <a:off x="2208" y="2688"/>
                <a:ext cx="432" cy="336"/>
                <a:chOff x="4224" y="1968"/>
                <a:chExt cx="480" cy="286"/>
              </a:xfrm>
            </p:grpSpPr>
            <p:sp>
              <p:nvSpPr>
                <p:cNvPr id="191512" name="Rectangle 24"/>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13" name="Rectangle 25"/>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14" name="Rectangle 26"/>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15" name="Group 27"/>
              <p:cNvGrpSpPr>
                <a:grpSpLocks/>
              </p:cNvGrpSpPr>
              <p:nvPr/>
            </p:nvGrpSpPr>
            <p:grpSpPr bwMode="auto">
              <a:xfrm>
                <a:off x="1852" y="2688"/>
                <a:ext cx="404" cy="336"/>
                <a:chOff x="4224" y="1968"/>
                <a:chExt cx="480" cy="286"/>
              </a:xfrm>
            </p:grpSpPr>
            <p:sp>
              <p:nvSpPr>
                <p:cNvPr id="191516" name="Rectangle 28"/>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17" name="Rectangle 29"/>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18" name="Rectangle 30"/>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19" name="Group 31"/>
              <p:cNvGrpSpPr>
                <a:grpSpLocks/>
              </p:cNvGrpSpPr>
              <p:nvPr/>
            </p:nvGrpSpPr>
            <p:grpSpPr bwMode="auto">
              <a:xfrm>
                <a:off x="1728" y="2688"/>
                <a:ext cx="124" cy="336"/>
                <a:chOff x="4224" y="1968"/>
                <a:chExt cx="480" cy="286"/>
              </a:xfrm>
            </p:grpSpPr>
            <p:sp>
              <p:nvSpPr>
                <p:cNvPr id="191520" name="Rectangle 32"/>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1" name="Rectangle 33"/>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2" name="Rectangle 34"/>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
          <p:nvSpPr>
            <p:cNvPr id="191523" name="Freeform 35" descr="花束"/>
            <p:cNvSpPr>
              <a:spLocks/>
            </p:cNvSpPr>
            <p:nvPr/>
          </p:nvSpPr>
          <p:spPr bwMode="auto">
            <a:xfrm rot="-17722">
              <a:off x="1728" y="3264"/>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sp>
          <p:nvSpPr>
            <p:cNvPr id="191524" name="Freeform 36" descr="花束"/>
            <p:cNvSpPr>
              <a:spLocks/>
            </p:cNvSpPr>
            <p:nvPr/>
          </p:nvSpPr>
          <p:spPr bwMode="auto">
            <a:xfrm rot="-17722">
              <a:off x="3120" y="3120"/>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grpSp>
          <p:nvGrpSpPr>
            <p:cNvPr id="191525" name="Group 37"/>
            <p:cNvGrpSpPr>
              <a:grpSpLocks/>
            </p:cNvGrpSpPr>
            <p:nvPr/>
          </p:nvGrpSpPr>
          <p:grpSpPr bwMode="auto">
            <a:xfrm>
              <a:off x="3072" y="2654"/>
              <a:ext cx="912" cy="226"/>
              <a:chOff x="3120" y="2640"/>
              <a:chExt cx="912" cy="226"/>
            </a:xfrm>
          </p:grpSpPr>
          <p:sp>
            <p:nvSpPr>
              <p:cNvPr id="191526" name="Rectangle 38"/>
              <p:cNvSpPr>
                <a:spLocks noChangeArrowheads="1"/>
              </p:cNvSpPr>
              <p:nvPr/>
            </p:nvSpPr>
            <p:spPr bwMode="auto">
              <a:xfrm>
                <a:off x="3600" y="2640"/>
                <a:ext cx="432"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7" name="Rectangle 39"/>
              <p:cNvSpPr>
                <a:spLocks noChangeArrowheads="1"/>
              </p:cNvSpPr>
              <p:nvPr/>
            </p:nvSpPr>
            <p:spPr bwMode="auto">
              <a:xfrm>
                <a:off x="3600" y="2755"/>
                <a:ext cx="432"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8" name="Rectangle 40"/>
              <p:cNvSpPr>
                <a:spLocks noChangeArrowheads="1"/>
              </p:cNvSpPr>
              <p:nvPr/>
            </p:nvSpPr>
            <p:spPr bwMode="auto">
              <a:xfrm>
                <a:off x="3244" y="2640"/>
                <a:ext cx="40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29" name="Rectangle 41"/>
              <p:cNvSpPr>
                <a:spLocks noChangeArrowheads="1"/>
              </p:cNvSpPr>
              <p:nvPr/>
            </p:nvSpPr>
            <p:spPr bwMode="auto">
              <a:xfrm>
                <a:off x="3244" y="2755"/>
                <a:ext cx="40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30" name="Rectangle 42"/>
              <p:cNvSpPr>
                <a:spLocks noChangeArrowheads="1"/>
              </p:cNvSpPr>
              <p:nvPr/>
            </p:nvSpPr>
            <p:spPr bwMode="auto">
              <a:xfrm>
                <a:off x="3120" y="2640"/>
                <a:ext cx="12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31" name="Rectangle 43"/>
              <p:cNvSpPr>
                <a:spLocks noChangeArrowheads="1"/>
              </p:cNvSpPr>
              <p:nvPr/>
            </p:nvSpPr>
            <p:spPr bwMode="auto">
              <a:xfrm>
                <a:off x="3120" y="2755"/>
                <a:ext cx="12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91532" name="Line 44"/>
            <p:cNvSpPr>
              <a:spLocks noChangeShapeType="1"/>
            </p:cNvSpPr>
            <p:nvPr/>
          </p:nvSpPr>
          <p:spPr bwMode="auto">
            <a:xfrm>
              <a:off x="1488" y="1056"/>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33" name="Line 45"/>
            <p:cNvSpPr>
              <a:spLocks noChangeShapeType="1"/>
            </p:cNvSpPr>
            <p:nvPr/>
          </p:nvSpPr>
          <p:spPr bwMode="auto">
            <a:xfrm>
              <a:off x="2688" y="960"/>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34" name="Text Box 46"/>
            <p:cNvSpPr txBox="1">
              <a:spLocks noChangeArrowheads="1"/>
            </p:cNvSpPr>
            <p:nvPr/>
          </p:nvSpPr>
          <p:spPr bwMode="auto">
            <a:xfrm>
              <a:off x="1041" y="835"/>
              <a:ext cx="912" cy="225"/>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From Memory</a:t>
              </a:r>
            </a:p>
          </p:txBody>
        </p:sp>
        <p:sp>
          <p:nvSpPr>
            <p:cNvPr id="191535" name="Text Box 47"/>
            <p:cNvSpPr txBox="1">
              <a:spLocks noChangeArrowheads="1"/>
            </p:cNvSpPr>
            <p:nvPr/>
          </p:nvSpPr>
          <p:spPr bwMode="auto">
            <a:xfrm>
              <a:off x="1984" y="783"/>
              <a:ext cx="1680" cy="225"/>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From Instruction Unit</a:t>
              </a:r>
            </a:p>
          </p:txBody>
        </p:sp>
        <p:sp>
          <p:nvSpPr>
            <p:cNvPr id="191536" name="Line 48"/>
            <p:cNvSpPr>
              <a:spLocks noChangeShapeType="1"/>
            </p:cNvSpPr>
            <p:nvPr/>
          </p:nvSpPr>
          <p:spPr bwMode="auto">
            <a:xfrm>
              <a:off x="2640" y="1968"/>
              <a:ext cx="0" cy="384"/>
            </a:xfrm>
            <a:prstGeom prst="line">
              <a:avLst/>
            </a:prstGeom>
            <a:noFill/>
            <a:ln w="28575">
              <a:solidFill>
                <a:srgbClr val="008000"/>
              </a:solidFill>
              <a:round/>
              <a:headEnd/>
              <a:tailEnd/>
            </a:ln>
          </p:spPr>
          <p:txBody>
            <a:bodyPr wrap="none" anchor="ctr"/>
            <a:lstStyle/>
            <a:p>
              <a:endParaRPr lang="zh-CN" altLang="en-US"/>
            </a:p>
          </p:txBody>
        </p:sp>
        <p:sp>
          <p:nvSpPr>
            <p:cNvPr id="191537" name="Line 49"/>
            <p:cNvSpPr>
              <a:spLocks noChangeShapeType="1"/>
            </p:cNvSpPr>
            <p:nvPr/>
          </p:nvSpPr>
          <p:spPr bwMode="auto">
            <a:xfrm>
              <a:off x="1776" y="2352"/>
              <a:ext cx="1344" cy="0"/>
            </a:xfrm>
            <a:prstGeom prst="line">
              <a:avLst/>
            </a:prstGeom>
            <a:noFill/>
            <a:ln w="28575">
              <a:solidFill>
                <a:srgbClr val="008000"/>
              </a:solidFill>
              <a:round/>
              <a:headEnd/>
              <a:tailEnd/>
            </a:ln>
          </p:spPr>
          <p:txBody>
            <a:bodyPr wrap="none" anchor="ctr"/>
            <a:lstStyle/>
            <a:p>
              <a:endParaRPr lang="zh-CN" altLang="en-US"/>
            </a:p>
          </p:txBody>
        </p:sp>
        <p:sp>
          <p:nvSpPr>
            <p:cNvPr id="191538" name="Line 50"/>
            <p:cNvSpPr>
              <a:spLocks noChangeShapeType="1"/>
            </p:cNvSpPr>
            <p:nvPr/>
          </p:nvSpPr>
          <p:spPr bwMode="auto">
            <a:xfrm>
              <a:off x="1773"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91539" name="Line 51"/>
            <p:cNvSpPr>
              <a:spLocks noChangeShapeType="1"/>
            </p:cNvSpPr>
            <p:nvPr/>
          </p:nvSpPr>
          <p:spPr bwMode="auto">
            <a:xfrm>
              <a:off x="3120"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91540" name="Line 52"/>
            <p:cNvSpPr>
              <a:spLocks noChangeShapeType="1"/>
            </p:cNvSpPr>
            <p:nvPr/>
          </p:nvSpPr>
          <p:spPr bwMode="auto">
            <a:xfrm>
              <a:off x="3888" y="1632"/>
              <a:ext cx="0" cy="432"/>
            </a:xfrm>
            <a:prstGeom prst="line">
              <a:avLst/>
            </a:prstGeom>
            <a:noFill/>
            <a:ln w="28575">
              <a:solidFill>
                <a:schemeClr val="accent2"/>
              </a:solidFill>
              <a:round/>
              <a:headEnd/>
              <a:tailEnd/>
            </a:ln>
          </p:spPr>
          <p:txBody>
            <a:bodyPr wrap="none" anchor="ctr"/>
            <a:lstStyle/>
            <a:p>
              <a:endParaRPr lang="zh-CN" altLang="en-US"/>
            </a:p>
          </p:txBody>
        </p:sp>
        <p:sp>
          <p:nvSpPr>
            <p:cNvPr id="191541" name="Line 53"/>
            <p:cNvSpPr>
              <a:spLocks noChangeShapeType="1"/>
            </p:cNvSpPr>
            <p:nvPr/>
          </p:nvSpPr>
          <p:spPr bwMode="auto">
            <a:xfrm>
              <a:off x="2112" y="2064"/>
              <a:ext cx="1776" cy="0"/>
            </a:xfrm>
            <a:prstGeom prst="line">
              <a:avLst/>
            </a:prstGeom>
            <a:noFill/>
            <a:ln w="28575">
              <a:solidFill>
                <a:schemeClr val="accent2"/>
              </a:solidFill>
              <a:round/>
              <a:headEnd/>
              <a:tailEnd/>
            </a:ln>
          </p:spPr>
          <p:txBody>
            <a:bodyPr wrap="none" anchor="ctr"/>
            <a:lstStyle/>
            <a:p>
              <a:endParaRPr lang="zh-CN" altLang="en-US"/>
            </a:p>
          </p:txBody>
        </p:sp>
        <p:sp>
          <p:nvSpPr>
            <p:cNvPr id="191542" name="Line 54"/>
            <p:cNvSpPr>
              <a:spLocks noChangeShapeType="1"/>
            </p:cNvSpPr>
            <p:nvPr/>
          </p:nvSpPr>
          <p:spPr bwMode="auto">
            <a:xfrm>
              <a:off x="2097"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191543" name="Line 55"/>
            <p:cNvSpPr>
              <a:spLocks noChangeShapeType="1"/>
            </p:cNvSpPr>
            <p:nvPr/>
          </p:nvSpPr>
          <p:spPr bwMode="auto">
            <a:xfrm>
              <a:off x="3456"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191544" name="Line 56"/>
            <p:cNvSpPr>
              <a:spLocks noChangeShapeType="1"/>
            </p:cNvSpPr>
            <p:nvPr/>
          </p:nvSpPr>
          <p:spPr bwMode="auto">
            <a:xfrm>
              <a:off x="4128" y="1647"/>
              <a:ext cx="0" cy="576"/>
            </a:xfrm>
            <a:prstGeom prst="line">
              <a:avLst/>
            </a:prstGeom>
            <a:noFill/>
            <a:ln w="28575">
              <a:solidFill>
                <a:schemeClr val="accent1"/>
              </a:solidFill>
              <a:round/>
              <a:headEnd/>
              <a:tailEnd/>
            </a:ln>
          </p:spPr>
          <p:txBody>
            <a:bodyPr wrap="none" anchor="ctr"/>
            <a:lstStyle/>
            <a:p>
              <a:endParaRPr lang="zh-CN" altLang="en-US"/>
            </a:p>
          </p:txBody>
        </p:sp>
        <p:sp>
          <p:nvSpPr>
            <p:cNvPr id="191545" name="Line 57"/>
            <p:cNvSpPr>
              <a:spLocks noChangeShapeType="1"/>
            </p:cNvSpPr>
            <p:nvPr/>
          </p:nvSpPr>
          <p:spPr bwMode="auto">
            <a:xfrm>
              <a:off x="2496" y="2208"/>
              <a:ext cx="1632" cy="0"/>
            </a:xfrm>
            <a:prstGeom prst="line">
              <a:avLst/>
            </a:prstGeom>
            <a:noFill/>
            <a:ln w="28575">
              <a:solidFill>
                <a:schemeClr val="accent1"/>
              </a:solidFill>
              <a:round/>
              <a:headEnd/>
              <a:tailEnd/>
            </a:ln>
          </p:spPr>
          <p:txBody>
            <a:bodyPr wrap="none" anchor="ctr"/>
            <a:lstStyle/>
            <a:p>
              <a:endParaRPr lang="zh-CN" altLang="en-US"/>
            </a:p>
          </p:txBody>
        </p:sp>
        <p:sp>
          <p:nvSpPr>
            <p:cNvPr id="191546" name="Line 58"/>
            <p:cNvSpPr>
              <a:spLocks noChangeShapeType="1"/>
            </p:cNvSpPr>
            <p:nvPr/>
          </p:nvSpPr>
          <p:spPr bwMode="auto">
            <a:xfrm>
              <a:off x="2496"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91547" name="Line 59"/>
            <p:cNvSpPr>
              <a:spLocks noChangeShapeType="1"/>
            </p:cNvSpPr>
            <p:nvPr/>
          </p:nvSpPr>
          <p:spPr bwMode="auto">
            <a:xfrm>
              <a:off x="3840"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91548" name="Line 60"/>
            <p:cNvSpPr>
              <a:spLocks noChangeShapeType="1"/>
            </p:cNvSpPr>
            <p:nvPr/>
          </p:nvSpPr>
          <p:spPr bwMode="auto">
            <a:xfrm>
              <a:off x="196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49" name="Line 61"/>
            <p:cNvSpPr>
              <a:spLocks noChangeShapeType="1"/>
            </p:cNvSpPr>
            <p:nvPr/>
          </p:nvSpPr>
          <p:spPr bwMode="auto">
            <a:xfrm>
              <a:off x="244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50" name="Line 62"/>
            <p:cNvSpPr>
              <a:spLocks noChangeShapeType="1"/>
            </p:cNvSpPr>
            <p:nvPr/>
          </p:nvSpPr>
          <p:spPr bwMode="auto">
            <a:xfrm>
              <a:off x="336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51" name="Line 63"/>
            <p:cNvSpPr>
              <a:spLocks noChangeShapeType="1"/>
            </p:cNvSpPr>
            <p:nvPr/>
          </p:nvSpPr>
          <p:spPr bwMode="auto">
            <a:xfrm>
              <a:off x="384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191552" name="Group 64"/>
            <p:cNvGrpSpPr>
              <a:grpSpLocks/>
            </p:cNvGrpSpPr>
            <p:nvPr/>
          </p:nvGrpSpPr>
          <p:grpSpPr bwMode="auto">
            <a:xfrm>
              <a:off x="1182" y="1296"/>
              <a:ext cx="546" cy="576"/>
              <a:chOff x="1182" y="1296"/>
              <a:chExt cx="546" cy="576"/>
            </a:xfrm>
          </p:grpSpPr>
          <p:sp>
            <p:nvSpPr>
              <p:cNvPr id="191553" name="Rectangle 65"/>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4" name="Rectangle 66"/>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5" name="Rectangle 67"/>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6" name="Rectangle 68"/>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7" name="Rectangle 69"/>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58" name="Rectangle 70"/>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1559" name="Group 71"/>
            <p:cNvGrpSpPr>
              <a:grpSpLocks/>
            </p:cNvGrpSpPr>
            <p:nvPr/>
          </p:nvGrpSpPr>
          <p:grpSpPr bwMode="auto">
            <a:xfrm>
              <a:off x="2415" y="1248"/>
              <a:ext cx="480" cy="720"/>
              <a:chOff x="1182" y="1296"/>
              <a:chExt cx="546" cy="576"/>
            </a:xfrm>
          </p:grpSpPr>
          <p:sp>
            <p:nvSpPr>
              <p:cNvPr id="191560" name="Rectangle 72"/>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1" name="Rectangle 73"/>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2" name="Rectangle 74"/>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3" name="Rectangle 75"/>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4" name="Rectangle 76"/>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1565" name="Rectangle 77"/>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91566" name="Line 78"/>
            <p:cNvSpPr>
              <a:spLocks noChangeShapeType="1"/>
            </p:cNvSpPr>
            <p:nvPr/>
          </p:nvSpPr>
          <p:spPr bwMode="auto">
            <a:xfrm>
              <a:off x="2112" y="3504"/>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67" name="Line 79"/>
            <p:cNvSpPr>
              <a:spLocks noChangeShapeType="1"/>
            </p:cNvSpPr>
            <p:nvPr/>
          </p:nvSpPr>
          <p:spPr bwMode="auto">
            <a:xfrm>
              <a:off x="3552" y="3360"/>
              <a:ext cx="0" cy="384"/>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68" name="Line 80"/>
            <p:cNvSpPr>
              <a:spLocks noChangeShapeType="1"/>
            </p:cNvSpPr>
            <p:nvPr/>
          </p:nvSpPr>
          <p:spPr bwMode="auto">
            <a:xfrm>
              <a:off x="816" y="3744"/>
              <a:ext cx="4224" cy="0"/>
            </a:xfrm>
            <a:prstGeom prst="line">
              <a:avLst/>
            </a:prstGeom>
            <a:noFill/>
            <a:ln w="38100">
              <a:solidFill>
                <a:srgbClr val="FF0000"/>
              </a:solidFill>
              <a:round/>
              <a:headEnd/>
              <a:tailEnd/>
            </a:ln>
          </p:spPr>
          <p:txBody>
            <a:bodyPr wrap="none" anchor="ctr"/>
            <a:lstStyle/>
            <a:p>
              <a:endParaRPr lang="zh-CN" altLang="en-US"/>
            </a:p>
          </p:txBody>
        </p:sp>
        <p:sp>
          <p:nvSpPr>
            <p:cNvPr id="191569" name="Line 81"/>
            <p:cNvSpPr>
              <a:spLocks noChangeShapeType="1"/>
            </p:cNvSpPr>
            <p:nvPr/>
          </p:nvSpPr>
          <p:spPr bwMode="auto">
            <a:xfrm flipV="1">
              <a:off x="816" y="2544"/>
              <a:ext cx="0" cy="1200"/>
            </a:xfrm>
            <a:prstGeom prst="line">
              <a:avLst/>
            </a:prstGeom>
            <a:noFill/>
            <a:ln w="38100">
              <a:solidFill>
                <a:srgbClr val="FF0000"/>
              </a:solidFill>
              <a:round/>
              <a:headEnd/>
              <a:tailEnd/>
            </a:ln>
          </p:spPr>
          <p:txBody>
            <a:bodyPr wrap="none" anchor="ctr"/>
            <a:lstStyle/>
            <a:p>
              <a:endParaRPr lang="zh-CN" altLang="en-US"/>
            </a:p>
          </p:txBody>
        </p:sp>
        <p:sp>
          <p:nvSpPr>
            <p:cNvPr id="191570" name="Line 82"/>
            <p:cNvSpPr>
              <a:spLocks noChangeShapeType="1"/>
            </p:cNvSpPr>
            <p:nvPr/>
          </p:nvSpPr>
          <p:spPr bwMode="auto">
            <a:xfrm>
              <a:off x="816" y="2544"/>
              <a:ext cx="576" cy="0"/>
            </a:xfrm>
            <a:prstGeom prst="line">
              <a:avLst/>
            </a:prstGeom>
            <a:noFill/>
            <a:ln w="38100">
              <a:solidFill>
                <a:srgbClr val="FF0000"/>
              </a:solidFill>
              <a:round/>
              <a:headEnd/>
              <a:tailEnd/>
            </a:ln>
          </p:spPr>
          <p:txBody>
            <a:bodyPr wrap="none" anchor="ctr"/>
            <a:lstStyle/>
            <a:p>
              <a:endParaRPr lang="zh-CN" altLang="en-US"/>
            </a:p>
          </p:txBody>
        </p:sp>
        <p:sp>
          <p:nvSpPr>
            <p:cNvPr id="191571" name="Line 83"/>
            <p:cNvSpPr>
              <a:spLocks noChangeShapeType="1"/>
            </p:cNvSpPr>
            <p:nvPr/>
          </p:nvSpPr>
          <p:spPr bwMode="auto">
            <a:xfrm flipV="1">
              <a:off x="1392" y="1872"/>
              <a:ext cx="0" cy="672"/>
            </a:xfrm>
            <a:prstGeom prst="line">
              <a:avLst/>
            </a:prstGeom>
            <a:noFill/>
            <a:ln w="38100">
              <a:solidFill>
                <a:srgbClr val="FF0000"/>
              </a:solidFill>
              <a:round/>
              <a:headEnd/>
              <a:tailEnd/>
            </a:ln>
          </p:spPr>
          <p:txBody>
            <a:bodyPr wrap="none" anchor="ctr"/>
            <a:lstStyle/>
            <a:p>
              <a:endParaRPr lang="zh-CN" altLang="en-US"/>
            </a:p>
          </p:txBody>
        </p:sp>
        <p:sp>
          <p:nvSpPr>
            <p:cNvPr id="191572" name="Line 84"/>
            <p:cNvSpPr>
              <a:spLocks noChangeShapeType="1"/>
            </p:cNvSpPr>
            <p:nvPr/>
          </p:nvSpPr>
          <p:spPr bwMode="auto">
            <a:xfrm flipV="1">
              <a:off x="5040" y="960"/>
              <a:ext cx="0" cy="2784"/>
            </a:xfrm>
            <a:prstGeom prst="line">
              <a:avLst/>
            </a:prstGeom>
            <a:noFill/>
            <a:ln w="38100">
              <a:solidFill>
                <a:srgbClr val="FF0000"/>
              </a:solidFill>
              <a:round/>
              <a:headEnd/>
              <a:tailEnd/>
            </a:ln>
          </p:spPr>
          <p:txBody>
            <a:bodyPr wrap="none" anchor="ctr"/>
            <a:lstStyle/>
            <a:p>
              <a:endParaRPr lang="zh-CN" altLang="en-US"/>
            </a:p>
          </p:txBody>
        </p:sp>
        <p:sp>
          <p:nvSpPr>
            <p:cNvPr id="191573" name="Line 85"/>
            <p:cNvSpPr>
              <a:spLocks noChangeShapeType="1"/>
            </p:cNvSpPr>
            <p:nvPr/>
          </p:nvSpPr>
          <p:spPr bwMode="auto">
            <a:xfrm>
              <a:off x="4080" y="960"/>
              <a:ext cx="960" cy="0"/>
            </a:xfrm>
            <a:prstGeom prst="line">
              <a:avLst/>
            </a:prstGeom>
            <a:noFill/>
            <a:ln w="38100">
              <a:solidFill>
                <a:srgbClr val="FF0000"/>
              </a:solidFill>
              <a:round/>
              <a:headEnd/>
              <a:tailEnd/>
            </a:ln>
          </p:spPr>
          <p:txBody>
            <a:bodyPr wrap="none" anchor="ctr"/>
            <a:lstStyle/>
            <a:p>
              <a:endParaRPr lang="zh-CN" altLang="en-US"/>
            </a:p>
          </p:txBody>
        </p:sp>
        <p:sp>
          <p:nvSpPr>
            <p:cNvPr id="191574" name="Line 86"/>
            <p:cNvSpPr>
              <a:spLocks noChangeShapeType="1"/>
            </p:cNvSpPr>
            <p:nvPr/>
          </p:nvSpPr>
          <p:spPr bwMode="auto">
            <a:xfrm>
              <a:off x="4080" y="960"/>
              <a:ext cx="0" cy="2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91575" name="Line 87"/>
            <p:cNvSpPr>
              <a:spLocks noChangeShapeType="1"/>
            </p:cNvSpPr>
            <p:nvPr/>
          </p:nvSpPr>
          <p:spPr bwMode="auto">
            <a:xfrm>
              <a:off x="4128" y="1728"/>
              <a:ext cx="576" cy="0"/>
            </a:xfrm>
            <a:prstGeom prst="line">
              <a:avLst/>
            </a:prstGeom>
            <a:noFill/>
            <a:ln w="28575">
              <a:solidFill>
                <a:schemeClr val="accent1"/>
              </a:solidFill>
              <a:round/>
              <a:headEnd/>
              <a:tailEnd/>
            </a:ln>
          </p:spPr>
          <p:txBody>
            <a:bodyPr wrap="none" anchor="ctr"/>
            <a:lstStyle/>
            <a:p>
              <a:endParaRPr lang="zh-CN" altLang="en-US"/>
            </a:p>
          </p:txBody>
        </p:sp>
        <p:sp>
          <p:nvSpPr>
            <p:cNvPr id="191576" name="Line 88"/>
            <p:cNvSpPr>
              <a:spLocks noChangeShapeType="1"/>
            </p:cNvSpPr>
            <p:nvPr/>
          </p:nvSpPr>
          <p:spPr bwMode="auto">
            <a:xfrm>
              <a:off x="4704" y="1728"/>
              <a:ext cx="0" cy="288"/>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91577" name="Line 89"/>
            <p:cNvSpPr>
              <a:spLocks noChangeShapeType="1"/>
            </p:cNvSpPr>
            <p:nvPr/>
          </p:nvSpPr>
          <p:spPr bwMode="auto">
            <a:xfrm>
              <a:off x="2112" y="2544"/>
              <a:ext cx="2928" cy="0"/>
            </a:xfrm>
            <a:prstGeom prst="line">
              <a:avLst/>
            </a:prstGeom>
            <a:noFill/>
            <a:ln w="38100">
              <a:solidFill>
                <a:srgbClr val="FF0000"/>
              </a:solidFill>
              <a:round/>
              <a:headEnd/>
              <a:tailEnd/>
            </a:ln>
          </p:spPr>
          <p:txBody>
            <a:bodyPr wrap="none" anchor="ctr"/>
            <a:lstStyle/>
            <a:p>
              <a:endParaRPr lang="zh-CN" altLang="en-US"/>
            </a:p>
          </p:txBody>
        </p:sp>
        <p:sp>
          <p:nvSpPr>
            <p:cNvPr id="191578" name="Line 90"/>
            <p:cNvSpPr>
              <a:spLocks noChangeShapeType="1"/>
            </p:cNvSpPr>
            <p:nvPr/>
          </p:nvSpPr>
          <p:spPr bwMode="auto">
            <a:xfrm>
              <a:off x="4704" y="1728"/>
              <a:ext cx="336" cy="0"/>
            </a:xfrm>
            <a:prstGeom prst="line">
              <a:avLst/>
            </a:prstGeom>
            <a:noFill/>
            <a:ln w="28575">
              <a:solidFill>
                <a:schemeClr val="accent1"/>
              </a:solidFill>
              <a:round/>
              <a:headEnd/>
              <a:tailEnd/>
            </a:ln>
          </p:spPr>
          <p:txBody>
            <a:bodyPr wrap="none" anchor="ctr"/>
            <a:lstStyle/>
            <a:p>
              <a:endParaRPr lang="zh-CN" altLang="en-US"/>
            </a:p>
          </p:txBody>
        </p:sp>
        <p:sp>
          <p:nvSpPr>
            <p:cNvPr id="191579" name="Rectangle 91"/>
            <p:cNvSpPr>
              <a:spLocks noChangeArrowheads="1"/>
            </p:cNvSpPr>
            <p:nvPr/>
          </p:nvSpPr>
          <p:spPr bwMode="auto">
            <a:xfrm>
              <a:off x="2004" y="3792"/>
              <a:ext cx="2608" cy="285"/>
            </a:xfrm>
            <a:prstGeom prst="rect">
              <a:avLst/>
            </a:prstGeom>
            <a:noFill/>
            <a:ln w="12700">
              <a:noFill/>
              <a:miter lim="800000"/>
              <a:headEnd/>
              <a:tailEnd/>
            </a:ln>
            <a:effectLst/>
          </p:spPr>
          <p:txBody>
            <a:bodyPr wrap="square" lIns="111125" tIns="55562" rIns="111125" bIns="55562">
              <a:spAutoFit/>
            </a:bodyPr>
            <a:lstStyle/>
            <a:p>
              <a:pPr defTabSz="1316038" eaLnBrk="0" hangingPunct="0">
                <a:lnSpc>
                  <a:spcPct val="90000"/>
                </a:lnSpc>
                <a:spcBef>
                  <a:spcPct val="30000"/>
                </a:spcBef>
              </a:pPr>
              <a:r>
                <a:rPr kumimoji="1" lang="en-US" altLang="zh-CN" sz="2000" b="1" dirty="0">
                  <a:latin typeface="Arial" pitchFamily="34" charset="0"/>
                </a:rPr>
                <a:t>Common Data Bus(</a:t>
              </a:r>
              <a:r>
                <a:rPr kumimoji="1" lang="en-US" altLang="zh-CN" sz="2000" b="1" dirty="0" err="1">
                  <a:latin typeface="Arial" pitchFamily="34" charset="0"/>
                </a:rPr>
                <a:t>CDB</a:t>
              </a:r>
              <a:r>
                <a:rPr kumimoji="1" lang="en-US" altLang="zh-CN" sz="2000" b="1" dirty="0">
                  <a:latin typeface="Arial" pitchFamily="34" charset="0"/>
                </a:rPr>
                <a:t>)</a:t>
              </a:r>
            </a:p>
          </p:txBody>
        </p:sp>
        <p:sp>
          <p:nvSpPr>
            <p:cNvPr id="191580" name="Line 92"/>
            <p:cNvSpPr>
              <a:spLocks noChangeShapeType="1"/>
            </p:cNvSpPr>
            <p:nvPr/>
          </p:nvSpPr>
          <p:spPr bwMode="auto">
            <a:xfrm>
              <a:off x="4704" y="2496"/>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91581" name="Text Box 93"/>
            <p:cNvSpPr txBox="1">
              <a:spLocks noChangeArrowheads="1"/>
            </p:cNvSpPr>
            <p:nvPr/>
          </p:nvSpPr>
          <p:spPr bwMode="auto">
            <a:xfrm>
              <a:off x="4224" y="2601"/>
              <a:ext cx="912" cy="225"/>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To Memory</a:t>
              </a:r>
            </a:p>
          </p:txBody>
        </p:sp>
        <p:sp>
          <p:nvSpPr>
            <p:cNvPr id="191582" name="Text Box 94"/>
            <p:cNvSpPr txBox="1">
              <a:spLocks noChangeArrowheads="1"/>
            </p:cNvSpPr>
            <p:nvPr/>
          </p:nvSpPr>
          <p:spPr bwMode="auto">
            <a:xfrm>
              <a:off x="2592" y="2851"/>
              <a:ext cx="816" cy="383"/>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Reservation  Station</a:t>
              </a:r>
            </a:p>
          </p:txBody>
        </p:sp>
        <p:sp>
          <p:nvSpPr>
            <p:cNvPr id="191583" name="Text Box 95"/>
            <p:cNvSpPr txBox="1">
              <a:spLocks noChangeArrowheads="1"/>
            </p:cNvSpPr>
            <p:nvPr/>
          </p:nvSpPr>
          <p:spPr bwMode="auto">
            <a:xfrm>
              <a:off x="1433" y="2160"/>
              <a:ext cx="727" cy="425"/>
            </a:xfrm>
            <a:prstGeom prst="rect">
              <a:avLst/>
            </a:prstGeom>
            <a:noFill/>
            <a:ln w="9525">
              <a:noFill/>
              <a:miter lim="800000"/>
              <a:headEnd/>
              <a:tailEnd/>
            </a:ln>
          </p:spPr>
          <p:txBody>
            <a:bodyPr wrap="square">
              <a:spAutoFit/>
            </a:bodyPr>
            <a:lstStyle/>
            <a:p>
              <a:pPr>
                <a:spcBef>
                  <a:spcPct val="50000"/>
                </a:spcBef>
              </a:pPr>
              <a:r>
                <a:rPr kumimoji="1" lang="en-US" altLang="zh-CN" sz="1600" dirty="0">
                  <a:latin typeface="Times New Roman" pitchFamily="18" charset="0"/>
                </a:rPr>
                <a:t>Operation Bus</a:t>
              </a:r>
            </a:p>
          </p:txBody>
        </p:sp>
        <p:sp>
          <p:nvSpPr>
            <p:cNvPr id="191584" name="Text Box 96"/>
            <p:cNvSpPr txBox="1">
              <a:spLocks noChangeArrowheads="1"/>
            </p:cNvSpPr>
            <p:nvPr/>
          </p:nvSpPr>
          <p:spPr bwMode="auto">
            <a:xfrm>
              <a:off x="1023" y="1727"/>
              <a:ext cx="192" cy="224"/>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85" name="Text Box 97"/>
            <p:cNvSpPr txBox="1">
              <a:spLocks noChangeArrowheads="1"/>
            </p:cNvSpPr>
            <p:nvPr/>
          </p:nvSpPr>
          <p:spPr bwMode="auto">
            <a:xfrm>
              <a:off x="1023" y="1629"/>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2</a:t>
              </a:r>
              <a:endParaRPr kumimoji="1" lang="en-US" altLang="zh-CN" sz="2400">
                <a:latin typeface="Times New Roman" pitchFamily="18" charset="0"/>
              </a:endParaRPr>
            </a:p>
          </p:txBody>
        </p:sp>
        <p:sp>
          <p:nvSpPr>
            <p:cNvPr id="191586" name="Text Box 98"/>
            <p:cNvSpPr txBox="1">
              <a:spLocks noChangeArrowheads="1"/>
            </p:cNvSpPr>
            <p:nvPr/>
          </p:nvSpPr>
          <p:spPr bwMode="auto">
            <a:xfrm>
              <a:off x="1023" y="1524"/>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3</a:t>
              </a:r>
              <a:endParaRPr kumimoji="1" lang="en-US" altLang="zh-CN" sz="2400">
                <a:latin typeface="Times New Roman" pitchFamily="18" charset="0"/>
              </a:endParaRPr>
            </a:p>
          </p:txBody>
        </p:sp>
        <p:sp>
          <p:nvSpPr>
            <p:cNvPr id="191587" name="Text Box 99"/>
            <p:cNvSpPr txBox="1">
              <a:spLocks noChangeArrowheads="1"/>
            </p:cNvSpPr>
            <p:nvPr/>
          </p:nvSpPr>
          <p:spPr bwMode="auto">
            <a:xfrm>
              <a:off x="1023" y="1428"/>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4</a:t>
              </a:r>
              <a:endParaRPr kumimoji="1" lang="en-US" altLang="zh-CN" sz="2400">
                <a:latin typeface="Times New Roman" pitchFamily="18" charset="0"/>
              </a:endParaRPr>
            </a:p>
          </p:txBody>
        </p:sp>
        <p:sp>
          <p:nvSpPr>
            <p:cNvPr id="191588" name="Text Box 100"/>
            <p:cNvSpPr txBox="1">
              <a:spLocks noChangeArrowheads="1"/>
            </p:cNvSpPr>
            <p:nvPr/>
          </p:nvSpPr>
          <p:spPr bwMode="auto">
            <a:xfrm>
              <a:off x="1023" y="1335"/>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5</a:t>
              </a:r>
              <a:endParaRPr kumimoji="1" lang="en-US" altLang="zh-CN" sz="2400">
                <a:latin typeface="Times New Roman" pitchFamily="18" charset="0"/>
              </a:endParaRPr>
            </a:p>
          </p:txBody>
        </p:sp>
        <p:sp>
          <p:nvSpPr>
            <p:cNvPr id="191589" name="Text Box 101"/>
            <p:cNvSpPr txBox="1">
              <a:spLocks noChangeArrowheads="1"/>
            </p:cNvSpPr>
            <p:nvPr/>
          </p:nvSpPr>
          <p:spPr bwMode="auto">
            <a:xfrm>
              <a:off x="1023" y="1239"/>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6</a:t>
              </a:r>
              <a:endParaRPr kumimoji="1" lang="en-US" altLang="zh-CN" sz="2400">
                <a:latin typeface="Times New Roman" pitchFamily="18" charset="0"/>
              </a:endParaRPr>
            </a:p>
          </p:txBody>
        </p:sp>
        <p:sp>
          <p:nvSpPr>
            <p:cNvPr id="191590" name="Text Box 102"/>
            <p:cNvSpPr txBox="1">
              <a:spLocks noChangeArrowheads="1"/>
            </p:cNvSpPr>
            <p:nvPr/>
          </p:nvSpPr>
          <p:spPr bwMode="auto">
            <a:xfrm>
              <a:off x="4335" y="2329"/>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91" name="Text Box 103"/>
            <p:cNvSpPr txBox="1">
              <a:spLocks noChangeArrowheads="1"/>
            </p:cNvSpPr>
            <p:nvPr/>
          </p:nvSpPr>
          <p:spPr bwMode="auto">
            <a:xfrm>
              <a:off x="4335" y="2166"/>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2</a:t>
              </a:r>
              <a:endParaRPr kumimoji="1" lang="en-US" altLang="zh-CN" sz="2400">
                <a:latin typeface="Times New Roman" pitchFamily="18" charset="0"/>
              </a:endParaRPr>
            </a:p>
          </p:txBody>
        </p:sp>
        <p:sp>
          <p:nvSpPr>
            <p:cNvPr id="191592" name="Text Box 104"/>
            <p:cNvSpPr txBox="1">
              <a:spLocks noChangeArrowheads="1"/>
            </p:cNvSpPr>
            <p:nvPr/>
          </p:nvSpPr>
          <p:spPr bwMode="auto">
            <a:xfrm>
              <a:off x="4335" y="2016"/>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3</a:t>
              </a:r>
              <a:endParaRPr kumimoji="1" lang="en-US" altLang="zh-CN" sz="2400">
                <a:latin typeface="Times New Roman" pitchFamily="18" charset="0"/>
              </a:endParaRPr>
            </a:p>
          </p:txBody>
        </p:sp>
        <p:sp>
          <p:nvSpPr>
            <p:cNvPr id="191593" name="Text Box 105"/>
            <p:cNvSpPr txBox="1">
              <a:spLocks noChangeArrowheads="1"/>
            </p:cNvSpPr>
            <p:nvPr/>
          </p:nvSpPr>
          <p:spPr bwMode="auto">
            <a:xfrm>
              <a:off x="1560" y="2883"/>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94" name="Text Box 106"/>
            <p:cNvSpPr txBox="1">
              <a:spLocks noChangeArrowheads="1"/>
            </p:cNvSpPr>
            <p:nvPr/>
          </p:nvSpPr>
          <p:spPr bwMode="auto">
            <a:xfrm>
              <a:off x="1560" y="2748"/>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2</a:t>
              </a:r>
              <a:endParaRPr kumimoji="1" lang="en-US" altLang="zh-CN" sz="2400">
                <a:latin typeface="Times New Roman" pitchFamily="18" charset="0"/>
              </a:endParaRPr>
            </a:p>
          </p:txBody>
        </p:sp>
        <p:sp>
          <p:nvSpPr>
            <p:cNvPr id="191595" name="Text Box 107"/>
            <p:cNvSpPr txBox="1">
              <a:spLocks noChangeArrowheads="1"/>
            </p:cNvSpPr>
            <p:nvPr/>
          </p:nvSpPr>
          <p:spPr bwMode="auto">
            <a:xfrm>
              <a:off x="1560" y="2634"/>
              <a:ext cx="192" cy="224"/>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3</a:t>
              </a:r>
              <a:endParaRPr kumimoji="1" lang="en-US" altLang="zh-CN" sz="2400">
                <a:latin typeface="Times New Roman" pitchFamily="18" charset="0"/>
              </a:endParaRPr>
            </a:p>
          </p:txBody>
        </p:sp>
        <p:sp>
          <p:nvSpPr>
            <p:cNvPr id="191596" name="Text Box 108"/>
            <p:cNvSpPr txBox="1">
              <a:spLocks noChangeArrowheads="1"/>
            </p:cNvSpPr>
            <p:nvPr/>
          </p:nvSpPr>
          <p:spPr bwMode="auto">
            <a:xfrm>
              <a:off x="2256" y="1830"/>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97" name="Text Box 109"/>
            <p:cNvSpPr txBox="1">
              <a:spLocks noChangeArrowheads="1"/>
            </p:cNvSpPr>
            <p:nvPr/>
          </p:nvSpPr>
          <p:spPr bwMode="auto">
            <a:xfrm>
              <a:off x="2907" y="2745"/>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1</a:t>
              </a:r>
              <a:endParaRPr kumimoji="1" lang="en-US" altLang="zh-CN" sz="2400">
                <a:latin typeface="Times New Roman" pitchFamily="18" charset="0"/>
              </a:endParaRPr>
            </a:p>
          </p:txBody>
        </p:sp>
        <p:sp>
          <p:nvSpPr>
            <p:cNvPr id="191598" name="Text Box 110"/>
            <p:cNvSpPr txBox="1">
              <a:spLocks noChangeArrowheads="1"/>
            </p:cNvSpPr>
            <p:nvPr/>
          </p:nvSpPr>
          <p:spPr bwMode="auto">
            <a:xfrm>
              <a:off x="2907" y="2601"/>
              <a:ext cx="192" cy="223"/>
            </a:xfrm>
            <a:prstGeom prst="rect">
              <a:avLst/>
            </a:prstGeom>
            <a:noFill/>
            <a:ln w="9525">
              <a:noFill/>
              <a:miter lim="800000"/>
              <a:headEnd/>
              <a:tailEnd/>
            </a:ln>
          </p:spPr>
          <p:txBody>
            <a:bodyPr>
              <a:spAutoFit/>
            </a:bodyPr>
            <a:lstStyle/>
            <a:p>
              <a:pPr>
                <a:spcBef>
                  <a:spcPct val="50000"/>
                </a:spcBef>
              </a:pPr>
              <a:r>
                <a:rPr kumimoji="1" lang="en-US" altLang="zh-CN" sz="1400" b="1">
                  <a:latin typeface="Times New Roman" pitchFamily="18" charset="0"/>
                </a:rPr>
                <a:t>2</a:t>
              </a:r>
              <a:endParaRPr kumimoji="1" lang="en-US" altLang="zh-CN" sz="2400">
                <a:latin typeface="Times New Roman" pitchFamily="18" charset="0"/>
              </a:endParaRPr>
            </a:p>
          </p:txBody>
        </p:sp>
        <p:sp>
          <p:nvSpPr>
            <p:cNvPr id="191599" name="Text Box 111"/>
            <p:cNvSpPr txBox="1">
              <a:spLocks noChangeArrowheads="1"/>
            </p:cNvSpPr>
            <p:nvPr/>
          </p:nvSpPr>
          <p:spPr bwMode="auto">
            <a:xfrm>
              <a:off x="1872" y="3312"/>
              <a:ext cx="528" cy="225"/>
            </a:xfrm>
            <a:prstGeom prst="rect">
              <a:avLst/>
            </a:prstGeom>
            <a:noFill/>
            <a:ln w="9525">
              <a:noFill/>
              <a:miter lim="800000"/>
              <a:headEnd/>
              <a:tailEnd/>
            </a:ln>
          </p:spPr>
          <p:txBody>
            <a:bodyPr>
              <a:spAutoFit/>
            </a:bodyPr>
            <a:lstStyle/>
            <a:p>
              <a:pPr>
                <a:spcBef>
                  <a:spcPct val="50000"/>
                </a:spcBef>
              </a:pPr>
              <a:r>
                <a:rPr kumimoji="1" lang="en-US" altLang="zh-CN" sz="1400" b="1" dirty="0">
                  <a:solidFill>
                    <a:srgbClr val="FF0000"/>
                  </a:solidFill>
                  <a:latin typeface="Times New Roman" pitchFamily="18" charset="0"/>
                </a:rPr>
                <a:t>Adders</a:t>
              </a:r>
            </a:p>
          </p:txBody>
        </p:sp>
        <p:sp>
          <p:nvSpPr>
            <p:cNvPr id="191600" name="Text Box 112"/>
            <p:cNvSpPr txBox="1">
              <a:spLocks noChangeArrowheads="1"/>
            </p:cNvSpPr>
            <p:nvPr/>
          </p:nvSpPr>
          <p:spPr bwMode="auto">
            <a:xfrm>
              <a:off x="3257" y="3170"/>
              <a:ext cx="624" cy="225"/>
            </a:xfrm>
            <a:prstGeom prst="rect">
              <a:avLst/>
            </a:prstGeom>
            <a:noFill/>
            <a:ln w="9525">
              <a:noFill/>
              <a:miter lim="800000"/>
              <a:headEnd/>
              <a:tailEnd/>
            </a:ln>
          </p:spPr>
          <p:txBody>
            <a:bodyPr>
              <a:spAutoFit/>
            </a:bodyPr>
            <a:lstStyle/>
            <a:p>
              <a:pPr>
                <a:spcBef>
                  <a:spcPct val="50000"/>
                </a:spcBef>
              </a:pPr>
              <a:r>
                <a:rPr kumimoji="1" lang="en-US" altLang="zh-CN" sz="1400" b="1" dirty="0" err="1">
                  <a:solidFill>
                    <a:srgbClr val="FF0000"/>
                  </a:solidFill>
                  <a:latin typeface="Times New Roman" pitchFamily="18" charset="0"/>
                </a:rPr>
                <a:t>Multers</a:t>
              </a:r>
              <a:endParaRPr kumimoji="1" lang="en-US" altLang="zh-CN" sz="1400" b="1" dirty="0">
                <a:solidFill>
                  <a:srgbClr val="FF0000"/>
                </a:solidFill>
                <a:latin typeface="Times New Roman" pitchFamily="18" charset="0"/>
              </a:endParaRPr>
            </a:p>
          </p:txBody>
        </p:sp>
      </p:grpSp>
      <p:sp>
        <p:nvSpPr>
          <p:cNvPr id="2" name="思想气泡: 云 1">
            <a:extLst>
              <a:ext uri="{FF2B5EF4-FFF2-40B4-BE49-F238E27FC236}">
                <a16:creationId xmlns:a16="http://schemas.microsoft.com/office/drawing/2014/main" id="{67B27C16-C3F7-47B7-8D48-4198A1000D9B}"/>
              </a:ext>
            </a:extLst>
          </p:cNvPr>
          <p:cNvSpPr/>
          <p:nvPr/>
        </p:nvSpPr>
        <p:spPr>
          <a:xfrm>
            <a:off x="2939419" y="1681861"/>
            <a:ext cx="5412727" cy="1635808"/>
          </a:xfrm>
          <a:prstGeom prst="cloudCallout">
            <a:avLst>
              <a:gd name="adj1" fmla="val -35536"/>
              <a:gd name="adj2" fmla="val 89148"/>
            </a:avLst>
          </a:prstGeom>
          <a:solidFill>
            <a:schemeClr val="tx1">
              <a:lumMod val="95000"/>
              <a:lumOff val="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0" dirty="0">
                <a:solidFill>
                  <a:schemeClr val="bg1"/>
                </a:solidFill>
              </a:rPr>
              <a:t>Reservation Stations </a:t>
            </a:r>
            <a:r>
              <a:rPr lang="en-US" altLang="zh-CN" sz="2400" b="0" dirty="0">
                <a:solidFill>
                  <a:srgbClr val="FF0000"/>
                </a:solidFill>
              </a:rPr>
              <a:t>Virtualize</a:t>
            </a:r>
            <a:r>
              <a:rPr lang="en-US" altLang="zh-CN" sz="2400" b="0" dirty="0">
                <a:solidFill>
                  <a:schemeClr val="bg1"/>
                </a:solidFill>
              </a:rPr>
              <a:t> Functional Units.</a:t>
            </a:r>
            <a:endParaRPr lang="zh-CN" altLang="en-US" sz="2400" b="0" dirty="0">
              <a:solidFill>
                <a:schemeClr val="bg1"/>
              </a:solidFill>
            </a:endParaRPr>
          </a:p>
        </p:txBody>
      </p:sp>
      <p:sp>
        <p:nvSpPr>
          <p:cNvPr id="115" name="标题 2">
            <a:extLst>
              <a:ext uri="{FF2B5EF4-FFF2-40B4-BE49-F238E27FC236}">
                <a16:creationId xmlns:a16="http://schemas.microsoft.com/office/drawing/2014/main" id="{622273FF-35F0-4B60-A8C3-610F9F56F081}"/>
              </a:ext>
            </a:extLst>
          </p:cNvPr>
          <p:cNvSpPr>
            <a:spLocks noGrp="1"/>
          </p:cNvSpPr>
          <p:nvPr>
            <p:ph type="title"/>
          </p:nvPr>
        </p:nvSpPr>
        <p:spPr>
          <a:xfrm>
            <a:off x="0" y="209550"/>
            <a:ext cx="9144000" cy="685800"/>
          </a:xfrm>
        </p:spPr>
        <p:txBody>
          <a:bodyPr/>
          <a:lstStyle/>
          <a:p>
            <a:r>
              <a:rPr lang="en-US" altLang="zh-CN" dirty="0" err="1"/>
              <a:t>Tomasulo</a:t>
            </a:r>
            <a:r>
              <a:rPr lang="zh-CN" altLang="en-US" dirty="0"/>
              <a:t>算法架构图</a:t>
            </a:r>
          </a:p>
        </p:txBody>
      </p:sp>
      <p:sp>
        <p:nvSpPr>
          <p:cNvPr id="3" name="文本框 2">
            <a:extLst>
              <a:ext uri="{FF2B5EF4-FFF2-40B4-BE49-F238E27FC236}">
                <a16:creationId xmlns:a16="http://schemas.microsoft.com/office/drawing/2014/main" id="{D329312C-46F9-427F-9615-93CE8CEA5430}"/>
              </a:ext>
            </a:extLst>
          </p:cNvPr>
          <p:cNvSpPr txBox="1"/>
          <p:nvPr/>
        </p:nvSpPr>
        <p:spPr>
          <a:xfrm>
            <a:off x="320122" y="6245556"/>
            <a:ext cx="2969083" cy="461665"/>
          </a:xfrm>
          <a:prstGeom prst="rect">
            <a:avLst/>
          </a:prstGeom>
          <a:noFill/>
          <a:ln>
            <a:solidFill>
              <a:srgbClr val="FF0000"/>
            </a:solidFill>
          </a:ln>
        </p:spPr>
        <p:txBody>
          <a:bodyPr wrap="none" rtlCol="0">
            <a:spAutoFit/>
          </a:bodyPr>
          <a:lstStyle/>
          <a:p>
            <a:r>
              <a:rPr lang="zh-CN" altLang="en-US" sz="2400" b="0" dirty="0">
                <a:solidFill>
                  <a:srgbClr val="FF0000"/>
                </a:solidFill>
                <a:latin typeface="微软雅黑" panose="020B0503020204020204" pitchFamily="34" charset="-122"/>
                <a:ea typeface="微软雅黑" panose="020B0503020204020204" pitchFamily="34" charset="-122"/>
              </a:rPr>
              <a:t>虚拟化有什么作用？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461912" y="1093509"/>
            <a:ext cx="8286923" cy="5535891"/>
          </a:xfrm>
          <a:noFill/>
          <a:ln/>
        </p:spPr>
        <p:txBody>
          <a:bodyPr lIns="90487" tIns="44450" rIns="90487" bIns="44450">
            <a:normAutofit fontScale="92500" lnSpcReduction="20000"/>
          </a:bodyPr>
          <a:lstStyle/>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600" dirty="0"/>
              <a:t>控制</a:t>
            </a:r>
            <a:r>
              <a:rPr lang="en-US" altLang="zh-CN" sz="2600" dirty="0"/>
              <a:t>&amp;</a:t>
            </a:r>
            <a:r>
              <a:rPr lang="zh-CN" altLang="en-US" sz="2600" dirty="0"/>
              <a:t>缓冲器</a:t>
            </a:r>
            <a:r>
              <a:rPr lang="zh-CN" altLang="en-US" sz="2600" b="1" dirty="0"/>
              <a:t>分布于</a:t>
            </a:r>
            <a:r>
              <a:rPr lang="zh-CN" altLang="en-US" sz="2600" dirty="0"/>
              <a:t>功能部件 </a:t>
            </a:r>
          </a:p>
          <a:p>
            <a:pPr marL="908050" lvl="1" indent="-457200" fontAlgn="base">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200" dirty="0"/>
              <a:t>功能部件配置了</a:t>
            </a:r>
            <a:r>
              <a:rPr lang="zh-CN" altLang="en-US" sz="2200" b="1" dirty="0"/>
              <a:t>缓冲器，</a:t>
            </a:r>
            <a:r>
              <a:rPr lang="zh-CN" altLang="en-US" sz="2200" dirty="0"/>
              <a:t>称为 “</a:t>
            </a:r>
            <a:r>
              <a:rPr lang="zh-CN" altLang="en-US" sz="2200" b="1" dirty="0">
                <a:solidFill>
                  <a:srgbClr val="FF0000"/>
                </a:solidFill>
              </a:rPr>
              <a:t>保留站 </a:t>
            </a:r>
            <a:endParaRPr lang="en-US" altLang="zh-CN" sz="2200" b="1" dirty="0">
              <a:solidFill>
                <a:srgbClr val="FF0000"/>
              </a:solidFill>
            </a:endParaRPr>
          </a:p>
          <a:p>
            <a:pPr marL="450850" lvl="1" indent="0" fontAlgn="base">
              <a:lnSpc>
                <a:spcPct val="120000"/>
              </a:lnSpc>
              <a:spcBef>
                <a:spcPts val="600"/>
              </a:spcBef>
              <a:spcAft>
                <a:spcPts val="600"/>
              </a:spcAft>
              <a:buClr>
                <a:schemeClr val="tx1"/>
              </a:buClr>
              <a:buSzPct val="80000"/>
              <a:buNone/>
              <a:tabLst>
                <a:tab pos="895350" algn="l"/>
              </a:tabLst>
            </a:pPr>
            <a:r>
              <a:rPr lang="en-US" altLang="zh-CN" sz="2200" b="1" dirty="0">
                <a:solidFill>
                  <a:srgbClr val="FF0000"/>
                </a:solidFill>
              </a:rPr>
              <a:t>      (reservation stations)</a:t>
            </a:r>
            <a:r>
              <a:rPr lang="en-US" altLang="zh-CN" sz="2200" dirty="0"/>
              <a:t>”</a:t>
            </a:r>
            <a:r>
              <a:rPr lang="zh-CN" altLang="en-US" sz="2200" dirty="0"/>
              <a:t>，用来</a:t>
            </a:r>
            <a:r>
              <a:rPr lang="zh-CN" altLang="en-US" sz="2200" b="1" dirty="0"/>
              <a:t>存放未决的操作数（值）</a:t>
            </a:r>
            <a:r>
              <a:rPr lang="zh-CN" altLang="en-US" sz="2200" dirty="0"/>
              <a:t>；</a:t>
            </a: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600" dirty="0"/>
              <a:t>指令中的</a:t>
            </a:r>
            <a:r>
              <a:rPr lang="zh-CN" altLang="en-US" sz="2600" b="1" dirty="0">
                <a:solidFill>
                  <a:schemeClr val="tx1">
                    <a:lumMod val="95000"/>
                    <a:lumOff val="5000"/>
                  </a:schemeClr>
                </a:solidFill>
              </a:rPr>
              <a:t>寄存器</a:t>
            </a:r>
            <a:r>
              <a:rPr lang="zh-CN" altLang="en-US" sz="2600" dirty="0" smtClean="0">
                <a:solidFill>
                  <a:schemeClr val="tx1">
                    <a:lumMod val="95000"/>
                    <a:lumOff val="5000"/>
                  </a:schemeClr>
                </a:solidFill>
              </a:rPr>
              <a:t>被动态地换成</a:t>
            </a:r>
            <a:r>
              <a:rPr lang="zh-CN" altLang="en-US" sz="2600" b="1" dirty="0" smtClean="0">
                <a:solidFill>
                  <a:schemeClr val="tx1">
                    <a:lumMod val="95000"/>
                    <a:lumOff val="5000"/>
                  </a:schemeClr>
                </a:solidFill>
              </a:rPr>
              <a:t>数值</a:t>
            </a:r>
            <a:r>
              <a:rPr lang="zh-CN" altLang="en-US" sz="2600" dirty="0">
                <a:solidFill>
                  <a:schemeClr val="tx1">
                    <a:lumMod val="95000"/>
                    <a:lumOff val="5000"/>
                  </a:schemeClr>
                </a:solidFill>
              </a:rPr>
              <a:t>或者</a:t>
            </a:r>
            <a:r>
              <a:rPr lang="zh-CN" altLang="en-US" sz="2600" b="1" dirty="0">
                <a:solidFill>
                  <a:schemeClr val="tx1">
                    <a:lumMod val="95000"/>
                    <a:lumOff val="5000"/>
                  </a:schemeClr>
                </a:solidFill>
              </a:rPr>
              <a:t>指向保留站的</a:t>
            </a:r>
            <a:r>
              <a:rPr lang="zh-CN" altLang="en-US" sz="2600" b="1" dirty="0" smtClean="0">
                <a:solidFill>
                  <a:schemeClr val="tx1">
                    <a:lumMod val="95000"/>
                    <a:lumOff val="5000"/>
                  </a:schemeClr>
                </a:solidFill>
              </a:rPr>
              <a:t>指针</a:t>
            </a:r>
            <a:r>
              <a:rPr lang="zh-CN" altLang="en-US" sz="2600" dirty="0" smtClean="0"/>
              <a:t>，</a:t>
            </a:r>
            <a:r>
              <a:rPr lang="zh-CN" altLang="en-US" sz="2600" dirty="0"/>
              <a:t>这一过程称为：</a:t>
            </a:r>
            <a:r>
              <a:rPr lang="zh-CN" altLang="en-US" sz="2600" b="1" dirty="0"/>
              <a:t>寄存器重命名</a:t>
            </a:r>
            <a:r>
              <a:rPr lang="en-US" altLang="zh-CN" sz="2600" b="1" dirty="0"/>
              <a:t>(register renaming) </a:t>
            </a:r>
            <a:endParaRPr lang="en-US" altLang="zh-CN" sz="2600" dirty="0"/>
          </a:p>
          <a:p>
            <a:pPr marL="908050" lvl="1" indent="-457200" fontAlgn="base">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200" dirty="0"/>
              <a:t>消除</a:t>
            </a:r>
            <a:r>
              <a:rPr lang="en-US" altLang="zh-CN" sz="2200" dirty="0"/>
              <a:t>WAR</a:t>
            </a:r>
            <a:r>
              <a:rPr lang="zh-CN" altLang="en-US" sz="2200" dirty="0"/>
              <a:t>、</a:t>
            </a:r>
            <a:r>
              <a:rPr lang="en-US" altLang="zh-CN" sz="2200" dirty="0"/>
              <a:t>WAW</a:t>
            </a:r>
            <a:r>
              <a:rPr lang="zh-CN" altLang="en-US" sz="2200" dirty="0"/>
              <a:t>相关造成的冒险；</a:t>
            </a:r>
          </a:p>
          <a:p>
            <a:pPr marL="908050" lvl="1" indent="-457200" fontAlgn="base">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200" dirty="0"/>
              <a:t>因为保留站比实际寄存器多，可以完成编译阶段不能完成的一些优化工作；</a:t>
            </a: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600" dirty="0"/>
              <a:t>计算结果从</a:t>
            </a:r>
            <a:r>
              <a:rPr lang="en-US" altLang="zh-CN" sz="2600" dirty="0"/>
              <a:t>RS</a:t>
            </a:r>
            <a:r>
              <a:rPr lang="zh-CN" altLang="en-US" sz="2600" dirty="0"/>
              <a:t>通过公共数据总线（</a:t>
            </a:r>
            <a:r>
              <a:rPr lang="en-US" altLang="zh-CN" sz="2600" dirty="0"/>
              <a:t>Common Data Bus</a:t>
            </a:r>
            <a:r>
              <a:rPr lang="zh-CN" altLang="en-US" sz="2600" dirty="0"/>
              <a:t>）直通</a:t>
            </a:r>
            <a:r>
              <a:rPr lang="en-US" altLang="zh-CN" sz="2600" dirty="0"/>
              <a:t>FU</a:t>
            </a:r>
            <a:r>
              <a:rPr lang="zh-CN" altLang="en-US" sz="2600" dirty="0"/>
              <a:t>，无需通过寄存器；</a:t>
            </a:r>
            <a:endParaRPr lang="en-US" altLang="zh-CN" sz="2600" dirty="0"/>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600" dirty="0"/>
              <a:t>装入（</a:t>
            </a:r>
            <a:r>
              <a:rPr lang="en-US" altLang="zh-CN" sz="2600" dirty="0"/>
              <a:t>Load</a:t>
            </a:r>
            <a:r>
              <a:rPr lang="zh-CN" altLang="en-US" sz="2600" dirty="0"/>
              <a:t>） 和 存储（</a:t>
            </a:r>
            <a:r>
              <a:rPr lang="en-US" altLang="zh-CN" sz="2600" dirty="0"/>
              <a:t>Stores</a:t>
            </a:r>
            <a:r>
              <a:rPr lang="zh-CN" altLang="en-US" sz="2600" dirty="0"/>
              <a:t>）也象其他功能部件一样具有保留站（专门的缓冲器）；</a:t>
            </a:r>
          </a:p>
        </p:txBody>
      </p:sp>
      <p:sp>
        <p:nvSpPr>
          <p:cNvPr id="4" name="标题 2">
            <a:extLst>
              <a:ext uri="{FF2B5EF4-FFF2-40B4-BE49-F238E27FC236}">
                <a16:creationId xmlns:a16="http://schemas.microsoft.com/office/drawing/2014/main" id="{F9B5D89D-7054-448B-8E2C-7CB91B642B21}"/>
              </a:ext>
            </a:extLst>
          </p:cNvPr>
          <p:cNvSpPr>
            <a:spLocks noGrp="1"/>
          </p:cNvSpPr>
          <p:nvPr>
            <p:ph type="title"/>
          </p:nvPr>
        </p:nvSpPr>
        <p:spPr>
          <a:xfrm>
            <a:off x="0" y="209550"/>
            <a:ext cx="9144000" cy="685800"/>
          </a:xfrm>
        </p:spPr>
        <p:txBody>
          <a:bodyPr/>
          <a:lstStyle/>
          <a:p>
            <a:pPr algn="l"/>
            <a:r>
              <a:rPr lang="en-US" altLang="zh-CN" dirty="0"/>
              <a:t>       </a:t>
            </a:r>
            <a:r>
              <a:rPr lang="en-US" altLang="zh-CN" dirty="0" smtClean="0"/>
              <a:t>      </a:t>
            </a:r>
            <a:r>
              <a:rPr lang="en-US" altLang="zh-CN" dirty="0" err="1" smtClean="0"/>
              <a:t>Tomasulo</a:t>
            </a:r>
            <a:r>
              <a:rPr lang="zh-CN" altLang="en-US" dirty="0"/>
              <a:t>算法的特征</a:t>
            </a:r>
          </a:p>
        </p:txBody>
      </p:sp>
      <p:grpSp>
        <p:nvGrpSpPr>
          <p:cNvPr id="115" name="Group 3">
            <a:extLst>
              <a:ext uri="{FF2B5EF4-FFF2-40B4-BE49-F238E27FC236}">
                <a16:creationId xmlns:a16="http://schemas.microsoft.com/office/drawing/2014/main" id="{89EE6332-457C-404C-8F38-86F84832B9CC}"/>
              </a:ext>
            </a:extLst>
          </p:cNvPr>
          <p:cNvGrpSpPr>
            <a:grpSpLocks/>
          </p:cNvGrpSpPr>
          <p:nvPr/>
        </p:nvGrpSpPr>
        <p:grpSpPr bwMode="auto">
          <a:xfrm>
            <a:off x="6777853" y="110371"/>
            <a:ext cx="2290732" cy="1768117"/>
            <a:chOff x="816" y="960"/>
            <a:chExt cx="4224" cy="2784"/>
          </a:xfrm>
        </p:grpSpPr>
        <p:grpSp>
          <p:nvGrpSpPr>
            <p:cNvPr id="116" name="Group 11">
              <a:extLst>
                <a:ext uri="{FF2B5EF4-FFF2-40B4-BE49-F238E27FC236}">
                  <a16:creationId xmlns:a16="http://schemas.microsoft.com/office/drawing/2014/main" id="{48C410AC-9C5D-46E8-923C-43F1A89D2F20}"/>
                </a:ext>
              </a:extLst>
            </p:cNvPr>
            <p:cNvGrpSpPr>
              <a:grpSpLocks/>
            </p:cNvGrpSpPr>
            <p:nvPr/>
          </p:nvGrpSpPr>
          <p:grpSpPr bwMode="auto">
            <a:xfrm>
              <a:off x="3744" y="1248"/>
              <a:ext cx="768" cy="384"/>
              <a:chOff x="3888" y="1296"/>
              <a:chExt cx="474" cy="516"/>
            </a:xfrm>
          </p:grpSpPr>
          <p:grpSp>
            <p:nvGrpSpPr>
              <p:cNvPr id="189" name="Group 12">
                <a:extLst>
                  <a:ext uri="{FF2B5EF4-FFF2-40B4-BE49-F238E27FC236}">
                    <a16:creationId xmlns:a16="http://schemas.microsoft.com/office/drawing/2014/main" id="{DF4C5571-463F-4C8F-A6FF-253E3A8F5F34}"/>
                  </a:ext>
                </a:extLst>
              </p:cNvPr>
              <p:cNvGrpSpPr>
                <a:grpSpLocks/>
              </p:cNvGrpSpPr>
              <p:nvPr/>
            </p:nvGrpSpPr>
            <p:grpSpPr bwMode="auto">
              <a:xfrm>
                <a:off x="3888" y="1296"/>
                <a:ext cx="474" cy="258"/>
                <a:chOff x="3888" y="1296"/>
                <a:chExt cx="474" cy="258"/>
              </a:xfrm>
            </p:grpSpPr>
            <p:sp>
              <p:nvSpPr>
                <p:cNvPr id="193" name="Rectangle 13">
                  <a:extLst>
                    <a:ext uri="{FF2B5EF4-FFF2-40B4-BE49-F238E27FC236}">
                      <a16:creationId xmlns:a16="http://schemas.microsoft.com/office/drawing/2014/main" id="{4CBF7565-9CC7-46B8-B151-A17784708B71}"/>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4" name="Rectangle 14">
                  <a:extLst>
                    <a:ext uri="{FF2B5EF4-FFF2-40B4-BE49-F238E27FC236}">
                      <a16:creationId xmlns:a16="http://schemas.microsoft.com/office/drawing/2014/main" id="{75E475BC-5949-4D90-96CF-C668730B34FC}"/>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90" name="Group 15">
                <a:extLst>
                  <a:ext uri="{FF2B5EF4-FFF2-40B4-BE49-F238E27FC236}">
                    <a16:creationId xmlns:a16="http://schemas.microsoft.com/office/drawing/2014/main" id="{F874C884-65F6-49B3-A9C2-CE1865E00523}"/>
                  </a:ext>
                </a:extLst>
              </p:cNvPr>
              <p:cNvGrpSpPr>
                <a:grpSpLocks/>
              </p:cNvGrpSpPr>
              <p:nvPr/>
            </p:nvGrpSpPr>
            <p:grpSpPr bwMode="auto">
              <a:xfrm>
                <a:off x="3888" y="1554"/>
                <a:ext cx="474" cy="258"/>
                <a:chOff x="3888" y="1296"/>
                <a:chExt cx="474" cy="258"/>
              </a:xfrm>
            </p:grpSpPr>
            <p:sp>
              <p:nvSpPr>
                <p:cNvPr id="191" name="Rectangle 16">
                  <a:extLst>
                    <a:ext uri="{FF2B5EF4-FFF2-40B4-BE49-F238E27FC236}">
                      <a16:creationId xmlns:a16="http://schemas.microsoft.com/office/drawing/2014/main" id="{C184D486-1D2C-49B8-9540-B731D130802E}"/>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92" name="Rectangle 17">
                  <a:extLst>
                    <a:ext uri="{FF2B5EF4-FFF2-40B4-BE49-F238E27FC236}">
                      <a16:creationId xmlns:a16="http://schemas.microsoft.com/office/drawing/2014/main" id="{EB921D31-9061-4C14-A04A-4B5ED88A4CFE}"/>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117" name="Group 18">
              <a:extLst>
                <a:ext uri="{FF2B5EF4-FFF2-40B4-BE49-F238E27FC236}">
                  <a16:creationId xmlns:a16="http://schemas.microsoft.com/office/drawing/2014/main" id="{272EBD63-940F-4000-AE5C-F328AF9D693B}"/>
                </a:ext>
              </a:extLst>
            </p:cNvPr>
            <p:cNvGrpSpPr>
              <a:grpSpLocks/>
            </p:cNvGrpSpPr>
            <p:nvPr/>
          </p:nvGrpSpPr>
          <p:grpSpPr bwMode="auto">
            <a:xfrm>
              <a:off x="4512" y="2016"/>
              <a:ext cx="384" cy="480"/>
              <a:chOff x="4224" y="1968"/>
              <a:chExt cx="480" cy="286"/>
            </a:xfrm>
          </p:grpSpPr>
          <p:sp>
            <p:nvSpPr>
              <p:cNvPr id="186" name="Rectangle 19">
                <a:extLst>
                  <a:ext uri="{FF2B5EF4-FFF2-40B4-BE49-F238E27FC236}">
                    <a16:creationId xmlns:a16="http://schemas.microsoft.com/office/drawing/2014/main" id="{020E5E29-7FD3-4A77-B19E-4A93567D2C4E}"/>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7" name="Rectangle 20">
                <a:extLst>
                  <a:ext uri="{FF2B5EF4-FFF2-40B4-BE49-F238E27FC236}">
                    <a16:creationId xmlns:a16="http://schemas.microsoft.com/office/drawing/2014/main" id="{BAD5BEEE-1DE5-4745-BB45-B29E889381A8}"/>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8" name="Rectangle 21">
                <a:extLst>
                  <a:ext uri="{FF2B5EF4-FFF2-40B4-BE49-F238E27FC236}">
                    <a16:creationId xmlns:a16="http://schemas.microsoft.com/office/drawing/2014/main" id="{6D0BC3A1-29F9-48DF-B648-FF9559CA9D7C}"/>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18" name="Group 22">
              <a:extLst>
                <a:ext uri="{FF2B5EF4-FFF2-40B4-BE49-F238E27FC236}">
                  <a16:creationId xmlns:a16="http://schemas.microsoft.com/office/drawing/2014/main" id="{04704BA0-1D4C-4332-984F-085B2712A5C2}"/>
                </a:ext>
              </a:extLst>
            </p:cNvPr>
            <p:cNvGrpSpPr>
              <a:grpSpLocks/>
            </p:cNvGrpSpPr>
            <p:nvPr/>
          </p:nvGrpSpPr>
          <p:grpSpPr bwMode="auto">
            <a:xfrm>
              <a:off x="1728" y="2688"/>
              <a:ext cx="912" cy="336"/>
              <a:chOff x="1728" y="2688"/>
              <a:chExt cx="912" cy="336"/>
            </a:xfrm>
          </p:grpSpPr>
          <p:grpSp>
            <p:nvGrpSpPr>
              <p:cNvPr id="174" name="Group 23">
                <a:extLst>
                  <a:ext uri="{FF2B5EF4-FFF2-40B4-BE49-F238E27FC236}">
                    <a16:creationId xmlns:a16="http://schemas.microsoft.com/office/drawing/2014/main" id="{D064CC6C-B20C-43A3-B9D8-DA82CD46CF0E}"/>
                  </a:ext>
                </a:extLst>
              </p:cNvPr>
              <p:cNvGrpSpPr>
                <a:grpSpLocks/>
              </p:cNvGrpSpPr>
              <p:nvPr/>
            </p:nvGrpSpPr>
            <p:grpSpPr bwMode="auto">
              <a:xfrm>
                <a:off x="2208" y="2688"/>
                <a:ext cx="432" cy="336"/>
                <a:chOff x="4224" y="1968"/>
                <a:chExt cx="480" cy="286"/>
              </a:xfrm>
            </p:grpSpPr>
            <p:sp>
              <p:nvSpPr>
                <p:cNvPr id="183" name="Rectangle 24">
                  <a:extLst>
                    <a:ext uri="{FF2B5EF4-FFF2-40B4-BE49-F238E27FC236}">
                      <a16:creationId xmlns:a16="http://schemas.microsoft.com/office/drawing/2014/main" id="{0F6D4C44-D074-4031-9092-90E145499D3B}"/>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4" name="Rectangle 25">
                  <a:extLst>
                    <a:ext uri="{FF2B5EF4-FFF2-40B4-BE49-F238E27FC236}">
                      <a16:creationId xmlns:a16="http://schemas.microsoft.com/office/drawing/2014/main" id="{1174214A-2B50-4A2F-BACA-883E028A7A41}"/>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5" name="Rectangle 26">
                  <a:extLst>
                    <a:ext uri="{FF2B5EF4-FFF2-40B4-BE49-F238E27FC236}">
                      <a16:creationId xmlns:a16="http://schemas.microsoft.com/office/drawing/2014/main" id="{9B835563-0A98-41F7-9A09-E3C806D257E7}"/>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75" name="Group 27">
                <a:extLst>
                  <a:ext uri="{FF2B5EF4-FFF2-40B4-BE49-F238E27FC236}">
                    <a16:creationId xmlns:a16="http://schemas.microsoft.com/office/drawing/2014/main" id="{22D64C2E-FC51-4F40-8C03-4BF018459688}"/>
                  </a:ext>
                </a:extLst>
              </p:cNvPr>
              <p:cNvGrpSpPr>
                <a:grpSpLocks/>
              </p:cNvGrpSpPr>
              <p:nvPr/>
            </p:nvGrpSpPr>
            <p:grpSpPr bwMode="auto">
              <a:xfrm>
                <a:off x="1852" y="2688"/>
                <a:ext cx="404" cy="336"/>
                <a:chOff x="4224" y="1968"/>
                <a:chExt cx="480" cy="286"/>
              </a:xfrm>
            </p:grpSpPr>
            <p:sp>
              <p:nvSpPr>
                <p:cNvPr id="180" name="Rectangle 28">
                  <a:extLst>
                    <a:ext uri="{FF2B5EF4-FFF2-40B4-BE49-F238E27FC236}">
                      <a16:creationId xmlns:a16="http://schemas.microsoft.com/office/drawing/2014/main" id="{611189CE-CFD7-4C52-BD5C-4E56B898E6FB}"/>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1" name="Rectangle 29">
                  <a:extLst>
                    <a:ext uri="{FF2B5EF4-FFF2-40B4-BE49-F238E27FC236}">
                      <a16:creationId xmlns:a16="http://schemas.microsoft.com/office/drawing/2014/main" id="{EE54AE47-1668-461D-9FBB-D34C7AFF9DAE}"/>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82" name="Rectangle 30">
                  <a:extLst>
                    <a:ext uri="{FF2B5EF4-FFF2-40B4-BE49-F238E27FC236}">
                      <a16:creationId xmlns:a16="http://schemas.microsoft.com/office/drawing/2014/main" id="{EFED0F1D-D6B6-4957-8CE3-2042116AA4CD}"/>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76" name="Group 31">
                <a:extLst>
                  <a:ext uri="{FF2B5EF4-FFF2-40B4-BE49-F238E27FC236}">
                    <a16:creationId xmlns:a16="http://schemas.microsoft.com/office/drawing/2014/main" id="{5ECFA204-D27C-4CF9-A5A8-E03655C25AD0}"/>
                  </a:ext>
                </a:extLst>
              </p:cNvPr>
              <p:cNvGrpSpPr>
                <a:grpSpLocks/>
              </p:cNvGrpSpPr>
              <p:nvPr/>
            </p:nvGrpSpPr>
            <p:grpSpPr bwMode="auto">
              <a:xfrm>
                <a:off x="1728" y="2688"/>
                <a:ext cx="124" cy="336"/>
                <a:chOff x="4224" y="1968"/>
                <a:chExt cx="480" cy="286"/>
              </a:xfrm>
            </p:grpSpPr>
            <p:sp>
              <p:nvSpPr>
                <p:cNvPr id="177" name="Rectangle 32">
                  <a:extLst>
                    <a:ext uri="{FF2B5EF4-FFF2-40B4-BE49-F238E27FC236}">
                      <a16:creationId xmlns:a16="http://schemas.microsoft.com/office/drawing/2014/main" id="{A5BE02FE-140B-4BE6-B679-F5D6FA9AFF4F}"/>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8" name="Rectangle 33">
                  <a:extLst>
                    <a:ext uri="{FF2B5EF4-FFF2-40B4-BE49-F238E27FC236}">
                      <a16:creationId xmlns:a16="http://schemas.microsoft.com/office/drawing/2014/main" id="{E92CE157-DC02-44AE-9CC0-B874C2F68669}"/>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9" name="Rectangle 34">
                  <a:extLst>
                    <a:ext uri="{FF2B5EF4-FFF2-40B4-BE49-F238E27FC236}">
                      <a16:creationId xmlns:a16="http://schemas.microsoft.com/office/drawing/2014/main" id="{4787DB2C-E8A4-4768-A7A8-240E3DC1F76D}"/>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
          <p:nvSpPr>
            <p:cNvPr id="119" name="Freeform 35" descr="花束">
              <a:extLst>
                <a:ext uri="{FF2B5EF4-FFF2-40B4-BE49-F238E27FC236}">
                  <a16:creationId xmlns:a16="http://schemas.microsoft.com/office/drawing/2014/main" id="{95DE7ED2-DD92-4D27-AC7C-7DF7C01A8392}"/>
                </a:ext>
              </a:extLst>
            </p:cNvPr>
            <p:cNvSpPr>
              <a:spLocks/>
            </p:cNvSpPr>
            <p:nvPr/>
          </p:nvSpPr>
          <p:spPr bwMode="auto">
            <a:xfrm rot="-17722">
              <a:off x="1728" y="3264"/>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sp>
          <p:nvSpPr>
            <p:cNvPr id="120" name="Freeform 36" descr="花束">
              <a:extLst>
                <a:ext uri="{FF2B5EF4-FFF2-40B4-BE49-F238E27FC236}">
                  <a16:creationId xmlns:a16="http://schemas.microsoft.com/office/drawing/2014/main" id="{8CA6D07F-B803-49CD-BCE5-1122D783297D}"/>
                </a:ext>
              </a:extLst>
            </p:cNvPr>
            <p:cNvSpPr>
              <a:spLocks/>
            </p:cNvSpPr>
            <p:nvPr/>
          </p:nvSpPr>
          <p:spPr bwMode="auto">
            <a:xfrm rot="-17722">
              <a:off x="3120" y="3120"/>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grpSp>
          <p:nvGrpSpPr>
            <p:cNvPr id="121" name="Group 37">
              <a:extLst>
                <a:ext uri="{FF2B5EF4-FFF2-40B4-BE49-F238E27FC236}">
                  <a16:creationId xmlns:a16="http://schemas.microsoft.com/office/drawing/2014/main" id="{CB62ED70-4D5F-43E8-B4BF-F194F5CB463F}"/>
                </a:ext>
              </a:extLst>
            </p:cNvPr>
            <p:cNvGrpSpPr>
              <a:grpSpLocks/>
            </p:cNvGrpSpPr>
            <p:nvPr/>
          </p:nvGrpSpPr>
          <p:grpSpPr bwMode="auto">
            <a:xfrm>
              <a:off x="3072" y="2654"/>
              <a:ext cx="912" cy="226"/>
              <a:chOff x="3120" y="2640"/>
              <a:chExt cx="912" cy="226"/>
            </a:xfrm>
          </p:grpSpPr>
          <p:sp>
            <p:nvSpPr>
              <p:cNvPr id="168" name="Rectangle 38">
                <a:extLst>
                  <a:ext uri="{FF2B5EF4-FFF2-40B4-BE49-F238E27FC236}">
                    <a16:creationId xmlns:a16="http://schemas.microsoft.com/office/drawing/2014/main" id="{87322B59-7404-437A-8E19-41FCA69A766B}"/>
                  </a:ext>
                </a:extLst>
              </p:cNvPr>
              <p:cNvSpPr>
                <a:spLocks noChangeArrowheads="1"/>
              </p:cNvSpPr>
              <p:nvPr/>
            </p:nvSpPr>
            <p:spPr bwMode="auto">
              <a:xfrm>
                <a:off x="3600" y="2640"/>
                <a:ext cx="432"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9" name="Rectangle 39">
                <a:extLst>
                  <a:ext uri="{FF2B5EF4-FFF2-40B4-BE49-F238E27FC236}">
                    <a16:creationId xmlns:a16="http://schemas.microsoft.com/office/drawing/2014/main" id="{C74EAADC-8C5A-4B80-A0DB-36448582F48C}"/>
                  </a:ext>
                </a:extLst>
              </p:cNvPr>
              <p:cNvSpPr>
                <a:spLocks noChangeArrowheads="1"/>
              </p:cNvSpPr>
              <p:nvPr/>
            </p:nvSpPr>
            <p:spPr bwMode="auto">
              <a:xfrm>
                <a:off x="3600" y="2755"/>
                <a:ext cx="432"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0" name="Rectangle 40">
                <a:extLst>
                  <a:ext uri="{FF2B5EF4-FFF2-40B4-BE49-F238E27FC236}">
                    <a16:creationId xmlns:a16="http://schemas.microsoft.com/office/drawing/2014/main" id="{FF6025A3-9A33-4924-9E66-100B60F5DEF1}"/>
                  </a:ext>
                </a:extLst>
              </p:cNvPr>
              <p:cNvSpPr>
                <a:spLocks noChangeArrowheads="1"/>
              </p:cNvSpPr>
              <p:nvPr/>
            </p:nvSpPr>
            <p:spPr bwMode="auto">
              <a:xfrm>
                <a:off x="3244" y="2640"/>
                <a:ext cx="40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1" name="Rectangle 41">
                <a:extLst>
                  <a:ext uri="{FF2B5EF4-FFF2-40B4-BE49-F238E27FC236}">
                    <a16:creationId xmlns:a16="http://schemas.microsoft.com/office/drawing/2014/main" id="{F244BB48-F3B7-4225-AC76-430FD589177A}"/>
                  </a:ext>
                </a:extLst>
              </p:cNvPr>
              <p:cNvSpPr>
                <a:spLocks noChangeArrowheads="1"/>
              </p:cNvSpPr>
              <p:nvPr/>
            </p:nvSpPr>
            <p:spPr bwMode="auto">
              <a:xfrm>
                <a:off x="3244" y="2755"/>
                <a:ext cx="40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2" name="Rectangle 42">
                <a:extLst>
                  <a:ext uri="{FF2B5EF4-FFF2-40B4-BE49-F238E27FC236}">
                    <a16:creationId xmlns:a16="http://schemas.microsoft.com/office/drawing/2014/main" id="{DAEAAAF3-3FEA-4EE3-9AF4-F090CB342099}"/>
                  </a:ext>
                </a:extLst>
              </p:cNvPr>
              <p:cNvSpPr>
                <a:spLocks noChangeArrowheads="1"/>
              </p:cNvSpPr>
              <p:nvPr/>
            </p:nvSpPr>
            <p:spPr bwMode="auto">
              <a:xfrm>
                <a:off x="3120" y="2640"/>
                <a:ext cx="12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73" name="Rectangle 43">
                <a:extLst>
                  <a:ext uri="{FF2B5EF4-FFF2-40B4-BE49-F238E27FC236}">
                    <a16:creationId xmlns:a16="http://schemas.microsoft.com/office/drawing/2014/main" id="{EE0760F5-97CD-462A-A5CD-528913D4A90D}"/>
                  </a:ext>
                </a:extLst>
              </p:cNvPr>
              <p:cNvSpPr>
                <a:spLocks noChangeArrowheads="1"/>
              </p:cNvSpPr>
              <p:nvPr/>
            </p:nvSpPr>
            <p:spPr bwMode="auto">
              <a:xfrm>
                <a:off x="3120" y="2755"/>
                <a:ext cx="12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22" name="Line 44">
              <a:extLst>
                <a:ext uri="{FF2B5EF4-FFF2-40B4-BE49-F238E27FC236}">
                  <a16:creationId xmlns:a16="http://schemas.microsoft.com/office/drawing/2014/main" id="{12AC900A-3C09-4B38-83E4-1A3D12FB94B5}"/>
                </a:ext>
              </a:extLst>
            </p:cNvPr>
            <p:cNvSpPr>
              <a:spLocks noChangeShapeType="1"/>
            </p:cNvSpPr>
            <p:nvPr/>
          </p:nvSpPr>
          <p:spPr bwMode="auto">
            <a:xfrm>
              <a:off x="1488" y="1056"/>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3" name="Line 45">
              <a:extLst>
                <a:ext uri="{FF2B5EF4-FFF2-40B4-BE49-F238E27FC236}">
                  <a16:creationId xmlns:a16="http://schemas.microsoft.com/office/drawing/2014/main" id="{B7021321-3002-4C3E-8848-390408CDA7F8}"/>
                </a:ext>
              </a:extLst>
            </p:cNvPr>
            <p:cNvSpPr>
              <a:spLocks noChangeShapeType="1"/>
            </p:cNvSpPr>
            <p:nvPr/>
          </p:nvSpPr>
          <p:spPr bwMode="auto">
            <a:xfrm>
              <a:off x="2688" y="960"/>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4" name="Line 48">
              <a:extLst>
                <a:ext uri="{FF2B5EF4-FFF2-40B4-BE49-F238E27FC236}">
                  <a16:creationId xmlns:a16="http://schemas.microsoft.com/office/drawing/2014/main" id="{7002072F-2854-4C24-9C7B-0E3575E193B5}"/>
                </a:ext>
              </a:extLst>
            </p:cNvPr>
            <p:cNvSpPr>
              <a:spLocks noChangeShapeType="1"/>
            </p:cNvSpPr>
            <p:nvPr/>
          </p:nvSpPr>
          <p:spPr bwMode="auto">
            <a:xfrm>
              <a:off x="2640" y="1968"/>
              <a:ext cx="0" cy="384"/>
            </a:xfrm>
            <a:prstGeom prst="line">
              <a:avLst/>
            </a:prstGeom>
            <a:noFill/>
            <a:ln w="28575">
              <a:solidFill>
                <a:srgbClr val="008000"/>
              </a:solidFill>
              <a:round/>
              <a:headEnd/>
              <a:tailEnd/>
            </a:ln>
          </p:spPr>
          <p:txBody>
            <a:bodyPr wrap="none" anchor="ctr"/>
            <a:lstStyle/>
            <a:p>
              <a:endParaRPr lang="zh-CN" altLang="en-US"/>
            </a:p>
          </p:txBody>
        </p:sp>
        <p:sp>
          <p:nvSpPr>
            <p:cNvPr id="125" name="Line 49">
              <a:extLst>
                <a:ext uri="{FF2B5EF4-FFF2-40B4-BE49-F238E27FC236}">
                  <a16:creationId xmlns:a16="http://schemas.microsoft.com/office/drawing/2014/main" id="{25705F05-15E5-41BD-A7B7-884F9BA597D9}"/>
                </a:ext>
              </a:extLst>
            </p:cNvPr>
            <p:cNvSpPr>
              <a:spLocks noChangeShapeType="1"/>
            </p:cNvSpPr>
            <p:nvPr/>
          </p:nvSpPr>
          <p:spPr bwMode="auto">
            <a:xfrm>
              <a:off x="1776" y="2352"/>
              <a:ext cx="1344" cy="0"/>
            </a:xfrm>
            <a:prstGeom prst="line">
              <a:avLst/>
            </a:prstGeom>
            <a:noFill/>
            <a:ln w="28575">
              <a:solidFill>
                <a:srgbClr val="008000"/>
              </a:solidFill>
              <a:round/>
              <a:headEnd/>
              <a:tailEnd/>
            </a:ln>
          </p:spPr>
          <p:txBody>
            <a:bodyPr wrap="none" anchor="ctr"/>
            <a:lstStyle/>
            <a:p>
              <a:endParaRPr lang="zh-CN" altLang="en-US"/>
            </a:p>
          </p:txBody>
        </p:sp>
        <p:sp>
          <p:nvSpPr>
            <p:cNvPr id="126" name="Line 50">
              <a:extLst>
                <a:ext uri="{FF2B5EF4-FFF2-40B4-BE49-F238E27FC236}">
                  <a16:creationId xmlns:a16="http://schemas.microsoft.com/office/drawing/2014/main" id="{C45BA40A-357F-4A76-B5CF-1A0B3CA2B3B0}"/>
                </a:ext>
              </a:extLst>
            </p:cNvPr>
            <p:cNvSpPr>
              <a:spLocks noChangeShapeType="1"/>
            </p:cNvSpPr>
            <p:nvPr/>
          </p:nvSpPr>
          <p:spPr bwMode="auto">
            <a:xfrm>
              <a:off x="1773"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27" name="Line 51">
              <a:extLst>
                <a:ext uri="{FF2B5EF4-FFF2-40B4-BE49-F238E27FC236}">
                  <a16:creationId xmlns:a16="http://schemas.microsoft.com/office/drawing/2014/main" id="{B3100BC8-6419-4732-B038-5C486FD5A27A}"/>
                </a:ext>
              </a:extLst>
            </p:cNvPr>
            <p:cNvSpPr>
              <a:spLocks noChangeShapeType="1"/>
            </p:cNvSpPr>
            <p:nvPr/>
          </p:nvSpPr>
          <p:spPr bwMode="auto">
            <a:xfrm>
              <a:off x="3120"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28" name="Line 52">
              <a:extLst>
                <a:ext uri="{FF2B5EF4-FFF2-40B4-BE49-F238E27FC236}">
                  <a16:creationId xmlns:a16="http://schemas.microsoft.com/office/drawing/2014/main" id="{6EE782EB-4259-4AEE-ACD5-3584C65ABD50}"/>
                </a:ext>
              </a:extLst>
            </p:cNvPr>
            <p:cNvSpPr>
              <a:spLocks noChangeShapeType="1"/>
            </p:cNvSpPr>
            <p:nvPr/>
          </p:nvSpPr>
          <p:spPr bwMode="auto">
            <a:xfrm>
              <a:off x="3888" y="1632"/>
              <a:ext cx="0" cy="432"/>
            </a:xfrm>
            <a:prstGeom prst="line">
              <a:avLst/>
            </a:prstGeom>
            <a:noFill/>
            <a:ln w="28575">
              <a:solidFill>
                <a:schemeClr val="accent2"/>
              </a:solidFill>
              <a:round/>
              <a:headEnd/>
              <a:tailEnd/>
            </a:ln>
          </p:spPr>
          <p:txBody>
            <a:bodyPr wrap="none" anchor="ctr"/>
            <a:lstStyle/>
            <a:p>
              <a:endParaRPr lang="zh-CN" altLang="en-US"/>
            </a:p>
          </p:txBody>
        </p:sp>
        <p:sp>
          <p:nvSpPr>
            <p:cNvPr id="129" name="Line 53">
              <a:extLst>
                <a:ext uri="{FF2B5EF4-FFF2-40B4-BE49-F238E27FC236}">
                  <a16:creationId xmlns:a16="http://schemas.microsoft.com/office/drawing/2014/main" id="{136392DD-6C75-480B-9C27-4308E684F15D}"/>
                </a:ext>
              </a:extLst>
            </p:cNvPr>
            <p:cNvSpPr>
              <a:spLocks noChangeShapeType="1"/>
            </p:cNvSpPr>
            <p:nvPr/>
          </p:nvSpPr>
          <p:spPr bwMode="auto">
            <a:xfrm>
              <a:off x="2112" y="2064"/>
              <a:ext cx="1776" cy="0"/>
            </a:xfrm>
            <a:prstGeom prst="line">
              <a:avLst/>
            </a:prstGeom>
            <a:noFill/>
            <a:ln w="28575">
              <a:solidFill>
                <a:schemeClr val="accent2"/>
              </a:solidFill>
              <a:round/>
              <a:headEnd/>
              <a:tailEnd/>
            </a:ln>
          </p:spPr>
          <p:txBody>
            <a:bodyPr wrap="none" anchor="ctr"/>
            <a:lstStyle/>
            <a:p>
              <a:endParaRPr lang="zh-CN" altLang="en-US"/>
            </a:p>
          </p:txBody>
        </p:sp>
        <p:sp>
          <p:nvSpPr>
            <p:cNvPr id="130" name="Line 54">
              <a:extLst>
                <a:ext uri="{FF2B5EF4-FFF2-40B4-BE49-F238E27FC236}">
                  <a16:creationId xmlns:a16="http://schemas.microsoft.com/office/drawing/2014/main" id="{563016CC-C8BD-4B5C-AA20-C8D8A9B43DD2}"/>
                </a:ext>
              </a:extLst>
            </p:cNvPr>
            <p:cNvSpPr>
              <a:spLocks noChangeShapeType="1"/>
            </p:cNvSpPr>
            <p:nvPr/>
          </p:nvSpPr>
          <p:spPr bwMode="auto">
            <a:xfrm>
              <a:off x="2097"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131" name="Line 55">
              <a:extLst>
                <a:ext uri="{FF2B5EF4-FFF2-40B4-BE49-F238E27FC236}">
                  <a16:creationId xmlns:a16="http://schemas.microsoft.com/office/drawing/2014/main" id="{CD03CAC3-6F2F-463F-B12B-2B85A3BA694D}"/>
                </a:ext>
              </a:extLst>
            </p:cNvPr>
            <p:cNvSpPr>
              <a:spLocks noChangeShapeType="1"/>
            </p:cNvSpPr>
            <p:nvPr/>
          </p:nvSpPr>
          <p:spPr bwMode="auto">
            <a:xfrm>
              <a:off x="3456"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132" name="Line 56">
              <a:extLst>
                <a:ext uri="{FF2B5EF4-FFF2-40B4-BE49-F238E27FC236}">
                  <a16:creationId xmlns:a16="http://schemas.microsoft.com/office/drawing/2014/main" id="{892CB67A-C172-4543-A3E6-BF8F2697934F}"/>
                </a:ext>
              </a:extLst>
            </p:cNvPr>
            <p:cNvSpPr>
              <a:spLocks noChangeShapeType="1"/>
            </p:cNvSpPr>
            <p:nvPr/>
          </p:nvSpPr>
          <p:spPr bwMode="auto">
            <a:xfrm>
              <a:off x="4128" y="1647"/>
              <a:ext cx="0" cy="576"/>
            </a:xfrm>
            <a:prstGeom prst="line">
              <a:avLst/>
            </a:prstGeom>
            <a:noFill/>
            <a:ln w="28575">
              <a:solidFill>
                <a:schemeClr val="accent1"/>
              </a:solidFill>
              <a:round/>
              <a:headEnd/>
              <a:tailEnd/>
            </a:ln>
          </p:spPr>
          <p:txBody>
            <a:bodyPr wrap="none" anchor="ctr"/>
            <a:lstStyle/>
            <a:p>
              <a:endParaRPr lang="zh-CN" altLang="en-US"/>
            </a:p>
          </p:txBody>
        </p:sp>
        <p:sp>
          <p:nvSpPr>
            <p:cNvPr id="133" name="Line 57">
              <a:extLst>
                <a:ext uri="{FF2B5EF4-FFF2-40B4-BE49-F238E27FC236}">
                  <a16:creationId xmlns:a16="http://schemas.microsoft.com/office/drawing/2014/main" id="{60180DBC-A789-485E-AE8E-1FAB0CC5CD9F}"/>
                </a:ext>
              </a:extLst>
            </p:cNvPr>
            <p:cNvSpPr>
              <a:spLocks noChangeShapeType="1"/>
            </p:cNvSpPr>
            <p:nvPr/>
          </p:nvSpPr>
          <p:spPr bwMode="auto">
            <a:xfrm>
              <a:off x="2496" y="2208"/>
              <a:ext cx="1632" cy="0"/>
            </a:xfrm>
            <a:prstGeom prst="line">
              <a:avLst/>
            </a:prstGeom>
            <a:noFill/>
            <a:ln w="28575">
              <a:solidFill>
                <a:schemeClr val="accent1"/>
              </a:solidFill>
              <a:round/>
              <a:headEnd/>
              <a:tailEnd/>
            </a:ln>
          </p:spPr>
          <p:txBody>
            <a:bodyPr wrap="none" anchor="ctr"/>
            <a:lstStyle/>
            <a:p>
              <a:endParaRPr lang="zh-CN" altLang="en-US"/>
            </a:p>
          </p:txBody>
        </p:sp>
        <p:sp>
          <p:nvSpPr>
            <p:cNvPr id="134" name="Line 58">
              <a:extLst>
                <a:ext uri="{FF2B5EF4-FFF2-40B4-BE49-F238E27FC236}">
                  <a16:creationId xmlns:a16="http://schemas.microsoft.com/office/drawing/2014/main" id="{E4C01F37-1F00-48C9-A7B4-81F10AC2F0CA}"/>
                </a:ext>
              </a:extLst>
            </p:cNvPr>
            <p:cNvSpPr>
              <a:spLocks noChangeShapeType="1"/>
            </p:cNvSpPr>
            <p:nvPr/>
          </p:nvSpPr>
          <p:spPr bwMode="auto">
            <a:xfrm>
              <a:off x="2496"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35" name="Line 59">
              <a:extLst>
                <a:ext uri="{FF2B5EF4-FFF2-40B4-BE49-F238E27FC236}">
                  <a16:creationId xmlns:a16="http://schemas.microsoft.com/office/drawing/2014/main" id="{0A641CF7-DA0B-4722-928A-108FD559F241}"/>
                </a:ext>
              </a:extLst>
            </p:cNvPr>
            <p:cNvSpPr>
              <a:spLocks noChangeShapeType="1"/>
            </p:cNvSpPr>
            <p:nvPr/>
          </p:nvSpPr>
          <p:spPr bwMode="auto">
            <a:xfrm>
              <a:off x="3840"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36" name="Line 60">
              <a:extLst>
                <a:ext uri="{FF2B5EF4-FFF2-40B4-BE49-F238E27FC236}">
                  <a16:creationId xmlns:a16="http://schemas.microsoft.com/office/drawing/2014/main" id="{BE5C1A14-B23C-4979-B371-F096B702275F}"/>
                </a:ext>
              </a:extLst>
            </p:cNvPr>
            <p:cNvSpPr>
              <a:spLocks noChangeShapeType="1"/>
            </p:cNvSpPr>
            <p:nvPr/>
          </p:nvSpPr>
          <p:spPr bwMode="auto">
            <a:xfrm>
              <a:off x="196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7" name="Line 61">
              <a:extLst>
                <a:ext uri="{FF2B5EF4-FFF2-40B4-BE49-F238E27FC236}">
                  <a16:creationId xmlns:a16="http://schemas.microsoft.com/office/drawing/2014/main" id="{05A12C8E-A01B-40E8-8520-A211153D4F0D}"/>
                </a:ext>
              </a:extLst>
            </p:cNvPr>
            <p:cNvSpPr>
              <a:spLocks noChangeShapeType="1"/>
            </p:cNvSpPr>
            <p:nvPr/>
          </p:nvSpPr>
          <p:spPr bwMode="auto">
            <a:xfrm>
              <a:off x="244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8" name="Line 62">
              <a:extLst>
                <a:ext uri="{FF2B5EF4-FFF2-40B4-BE49-F238E27FC236}">
                  <a16:creationId xmlns:a16="http://schemas.microsoft.com/office/drawing/2014/main" id="{7B4107D2-0F27-4366-AD9E-C3A4A0737351}"/>
                </a:ext>
              </a:extLst>
            </p:cNvPr>
            <p:cNvSpPr>
              <a:spLocks noChangeShapeType="1"/>
            </p:cNvSpPr>
            <p:nvPr/>
          </p:nvSpPr>
          <p:spPr bwMode="auto">
            <a:xfrm>
              <a:off x="336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9" name="Line 63">
              <a:extLst>
                <a:ext uri="{FF2B5EF4-FFF2-40B4-BE49-F238E27FC236}">
                  <a16:creationId xmlns:a16="http://schemas.microsoft.com/office/drawing/2014/main" id="{FF02DE77-767F-4575-AEB8-73CCFF146AB9}"/>
                </a:ext>
              </a:extLst>
            </p:cNvPr>
            <p:cNvSpPr>
              <a:spLocks noChangeShapeType="1"/>
            </p:cNvSpPr>
            <p:nvPr/>
          </p:nvSpPr>
          <p:spPr bwMode="auto">
            <a:xfrm>
              <a:off x="384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140" name="Group 64">
              <a:extLst>
                <a:ext uri="{FF2B5EF4-FFF2-40B4-BE49-F238E27FC236}">
                  <a16:creationId xmlns:a16="http://schemas.microsoft.com/office/drawing/2014/main" id="{DDFE6742-C076-4FBF-ABA8-6A7D2E4C8804}"/>
                </a:ext>
              </a:extLst>
            </p:cNvPr>
            <p:cNvGrpSpPr>
              <a:grpSpLocks/>
            </p:cNvGrpSpPr>
            <p:nvPr/>
          </p:nvGrpSpPr>
          <p:grpSpPr bwMode="auto">
            <a:xfrm>
              <a:off x="1182" y="1296"/>
              <a:ext cx="546" cy="576"/>
              <a:chOff x="1182" y="1296"/>
              <a:chExt cx="546" cy="576"/>
            </a:xfrm>
          </p:grpSpPr>
          <p:sp>
            <p:nvSpPr>
              <p:cNvPr id="162" name="Rectangle 65">
                <a:extLst>
                  <a:ext uri="{FF2B5EF4-FFF2-40B4-BE49-F238E27FC236}">
                    <a16:creationId xmlns:a16="http://schemas.microsoft.com/office/drawing/2014/main" id="{3552EB65-D565-43F1-B456-95CB9C587C48}"/>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3" name="Rectangle 66">
                <a:extLst>
                  <a:ext uri="{FF2B5EF4-FFF2-40B4-BE49-F238E27FC236}">
                    <a16:creationId xmlns:a16="http://schemas.microsoft.com/office/drawing/2014/main" id="{57E402C7-A749-4016-ACE8-1B24FFC68A45}"/>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4" name="Rectangle 67">
                <a:extLst>
                  <a:ext uri="{FF2B5EF4-FFF2-40B4-BE49-F238E27FC236}">
                    <a16:creationId xmlns:a16="http://schemas.microsoft.com/office/drawing/2014/main" id="{C2EABE69-E5E4-4C53-95EA-943B9801D774}"/>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5" name="Rectangle 68">
                <a:extLst>
                  <a:ext uri="{FF2B5EF4-FFF2-40B4-BE49-F238E27FC236}">
                    <a16:creationId xmlns:a16="http://schemas.microsoft.com/office/drawing/2014/main" id="{A860314A-F349-48DC-8B2E-08F6150E9D51}"/>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6" name="Rectangle 69">
                <a:extLst>
                  <a:ext uri="{FF2B5EF4-FFF2-40B4-BE49-F238E27FC236}">
                    <a16:creationId xmlns:a16="http://schemas.microsoft.com/office/drawing/2014/main" id="{E7E1B828-AE49-488C-9FB8-FC1C43FFDA12}"/>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7" name="Rectangle 70">
                <a:extLst>
                  <a:ext uri="{FF2B5EF4-FFF2-40B4-BE49-F238E27FC236}">
                    <a16:creationId xmlns:a16="http://schemas.microsoft.com/office/drawing/2014/main" id="{E8D3CC24-235B-4CD7-B9E7-AA02FBCB08D4}"/>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141" name="Group 71">
              <a:extLst>
                <a:ext uri="{FF2B5EF4-FFF2-40B4-BE49-F238E27FC236}">
                  <a16:creationId xmlns:a16="http://schemas.microsoft.com/office/drawing/2014/main" id="{9E7CFE9E-224B-4E31-BBFC-5F360C0CFB99}"/>
                </a:ext>
              </a:extLst>
            </p:cNvPr>
            <p:cNvGrpSpPr>
              <a:grpSpLocks/>
            </p:cNvGrpSpPr>
            <p:nvPr/>
          </p:nvGrpSpPr>
          <p:grpSpPr bwMode="auto">
            <a:xfrm>
              <a:off x="2415" y="1248"/>
              <a:ext cx="480" cy="720"/>
              <a:chOff x="1182" y="1296"/>
              <a:chExt cx="546" cy="576"/>
            </a:xfrm>
          </p:grpSpPr>
          <p:sp>
            <p:nvSpPr>
              <p:cNvPr id="156" name="Rectangle 72">
                <a:extLst>
                  <a:ext uri="{FF2B5EF4-FFF2-40B4-BE49-F238E27FC236}">
                    <a16:creationId xmlns:a16="http://schemas.microsoft.com/office/drawing/2014/main" id="{303FBB7D-304B-4F37-BCCD-09C1F526BE31}"/>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7" name="Rectangle 73">
                <a:extLst>
                  <a:ext uri="{FF2B5EF4-FFF2-40B4-BE49-F238E27FC236}">
                    <a16:creationId xmlns:a16="http://schemas.microsoft.com/office/drawing/2014/main" id="{757AF9E2-12DB-4C0F-8134-C943FB8B0F0F}"/>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8" name="Rectangle 74">
                <a:extLst>
                  <a:ext uri="{FF2B5EF4-FFF2-40B4-BE49-F238E27FC236}">
                    <a16:creationId xmlns:a16="http://schemas.microsoft.com/office/drawing/2014/main" id="{3AC00822-CF72-48D0-A926-25C1B499BD69}"/>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59" name="Rectangle 75">
                <a:extLst>
                  <a:ext uri="{FF2B5EF4-FFF2-40B4-BE49-F238E27FC236}">
                    <a16:creationId xmlns:a16="http://schemas.microsoft.com/office/drawing/2014/main" id="{8A1EBEAF-AF77-4683-B3A7-5CC54D7E25F0}"/>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0" name="Rectangle 76">
                <a:extLst>
                  <a:ext uri="{FF2B5EF4-FFF2-40B4-BE49-F238E27FC236}">
                    <a16:creationId xmlns:a16="http://schemas.microsoft.com/office/drawing/2014/main" id="{778E133E-A3BD-44A0-941A-E4539E52E373}"/>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161" name="Rectangle 77">
                <a:extLst>
                  <a:ext uri="{FF2B5EF4-FFF2-40B4-BE49-F238E27FC236}">
                    <a16:creationId xmlns:a16="http://schemas.microsoft.com/office/drawing/2014/main" id="{50639CBA-0E17-4A7A-BC75-FB095B47CF42}"/>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42" name="Line 78">
              <a:extLst>
                <a:ext uri="{FF2B5EF4-FFF2-40B4-BE49-F238E27FC236}">
                  <a16:creationId xmlns:a16="http://schemas.microsoft.com/office/drawing/2014/main" id="{C6CABB57-D281-4A38-BD3F-47BA947D8B9A}"/>
                </a:ext>
              </a:extLst>
            </p:cNvPr>
            <p:cNvSpPr>
              <a:spLocks noChangeShapeType="1"/>
            </p:cNvSpPr>
            <p:nvPr/>
          </p:nvSpPr>
          <p:spPr bwMode="auto">
            <a:xfrm>
              <a:off x="2112" y="3504"/>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3" name="Line 79">
              <a:extLst>
                <a:ext uri="{FF2B5EF4-FFF2-40B4-BE49-F238E27FC236}">
                  <a16:creationId xmlns:a16="http://schemas.microsoft.com/office/drawing/2014/main" id="{F342F9F6-59A2-4790-B122-5F3FF2E5D661}"/>
                </a:ext>
              </a:extLst>
            </p:cNvPr>
            <p:cNvSpPr>
              <a:spLocks noChangeShapeType="1"/>
            </p:cNvSpPr>
            <p:nvPr/>
          </p:nvSpPr>
          <p:spPr bwMode="auto">
            <a:xfrm>
              <a:off x="3552" y="3360"/>
              <a:ext cx="0" cy="384"/>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4" name="Line 80">
              <a:extLst>
                <a:ext uri="{FF2B5EF4-FFF2-40B4-BE49-F238E27FC236}">
                  <a16:creationId xmlns:a16="http://schemas.microsoft.com/office/drawing/2014/main" id="{2546A615-47BF-4556-9D8D-74B4487841AF}"/>
                </a:ext>
              </a:extLst>
            </p:cNvPr>
            <p:cNvSpPr>
              <a:spLocks noChangeShapeType="1"/>
            </p:cNvSpPr>
            <p:nvPr/>
          </p:nvSpPr>
          <p:spPr bwMode="auto">
            <a:xfrm>
              <a:off x="816" y="3744"/>
              <a:ext cx="4224" cy="0"/>
            </a:xfrm>
            <a:prstGeom prst="line">
              <a:avLst/>
            </a:prstGeom>
            <a:noFill/>
            <a:ln w="38100">
              <a:solidFill>
                <a:srgbClr val="FF0000"/>
              </a:solidFill>
              <a:round/>
              <a:headEnd/>
              <a:tailEnd/>
            </a:ln>
          </p:spPr>
          <p:txBody>
            <a:bodyPr wrap="none" anchor="ctr"/>
            <a:lstStyle/>
            <a:p>
              <a:endParaRPr lang="zh-CN" altLang="en-US"/>
            </a:p>
          </p:txBody>
        </p:sp>
        <p:sp>
          <p:nvSpPr>
            <p:cNvPr id="145" name="Line 81">
              <a:extLst>
                <a:ext uri="{FF2B5EF4-FFF2-40B4-BE49-F238E27FC236}">
                  <a16:creationId xmlns:a16="http://schemas.microsoft.com/office/drawing/2014/main" id="{A7E161E2-A6EB-48E6-A638-B87DF1621869}"/>
                </a:ext>
              </a:extLst>
            </p:cNvPr>
            <p:cNvSpPr>
              <a:spLocks noChangeShapeType="1"/>
            </p:cNvSpPr>
            <p:nvPr/>
          </p:nvSpPr>
          <p:spPr bwMode="auto">
            <a:xfrm flipV="1">
              <a:off x="816" y="2544"/>
              <a:ext cx="0" cy="1200"/>
            </a:xfrm>
            <a:prstGeom prst="line">
              <a:avLst/>
            </a:prstGeom>
            <a:noFill/>
            <a:ln w="38100">
              <a:solidFill>
                <a:srgbClr val="FF0000"/>
              </a:solidFill>
              <a:round/>
              <a:headEnd/>
              <a:tailEnd/>
            </a:ln>
          </p:spPr>
          <p:txBody>
            <a:bodyPr wrap="none" anchor="ctr"/>
            <a:lstStyle/>
            <a:p>
              <a:endParaRPr lang="zh-CN" altLang="en-US"/>
            </a:p>
          </p:txBody>
        </p:sp>
        <p:sp>
          <p:nvSpPr>
            <p:cNvPr id="146" name="Line 82">
              <a:extLst>
                <a:ext uri="{FF2B5EF4-FFF2-40B4-BE49-F238E27FC236}">
                  <a16:creationId xmlns:a16="http://schemas.microsoft.com/office/drawing/2014/main" id="{FC063A3C-79B4-4487-8E37-17B01052AC8D}"/>
                </a:ext>
              </a:extLst>
            </p:cNvPr>
            <p:cNvSpPr>
              <a:spLocks noChangeShapeType="1"/>
            </p:cNvSpPr>
            <p:nvPr/>
          </p:nvSpPr>
          <p:spPr bwMode="auto">
            <a:xfrm>
              <a:off x="816" y="2544"/>
              <a:ext cx="576" cy="0"/>
            </a:xfrm>
            <a:prstGeom prst="line">
              <a:avLst/>
            </a:prstGeom>
            <a:noFill/>
            <a:ln w="38100">
              <a:solidFill>
                <a:srgbClr val="FF0000"/>
              </a:solidFill>
              <a:round/>
              <a:headEnd/>
              <a:tailEnd/>
            </a:ln>
          </p:spPr>
          <p:txBody>
            <a:bodyPr wrap="none" anchor="ctr"/>
            <a:lstStyle/>
            <a:p>
              <a:endParaRPr lang="zh-CN" altLang="en-US"/>
            </a:p>
          </p:txBody>
        </p:sp>
        <p:sp>
          <p:nvSpPr>
            <p:cNvPr id="147" name="Line 83">
              <a:extLst>
                <a:ext uri="{FF2B5EF4-FFF2-40B4-BE49-F238E27FC236}">
                  <a16:creationId xmlns:a16="http://schemas.microsoft.com/office/drawing/2014/main" id="{9107FB69-3C4D-4B0F-9AA7-D2ADE35A3203}"/>
                </a:ext>
              </a:extLst>
            </p:cNvPr>
            <p:cNvSpPr>
              <a:spLocks noChangeShapeType="1"/>
            </p:cNvSpPr>
            <p:nvPr/>
          </p:nvSpPr>
          <p:spPr bwMode="auto">
            <a:xfrm flipV="1">
              <a:off x="1392" y="1872"/>
              <a:ext cx="0" cy="672"/>
            </a:xfrm>
            <a:prstGeom prst="line">
              <a:avLst/>
            </a:prstGeom>
            <a:noFill/>
            <a:ln w="38100">
              <a:solidFill>
                <a:srgbClr val="FF0000"/>
              </a:solidFill>
              <a:round/>
              <a:headEnd/>
              <a:tailEnd/>
            </a:ln>
          </p:spPr>
          <p:txBody>
            <a:bodyPr wrap="none" anchor="ctr"/>
            <a:lstStyle/>
            <a:p>
              <a:endParaRPr lang="zh-CN" altLang="en-US"/>
            </a:p>
          </p:txBody>
        </p:sp>
        <p:sp>
          <p:nvSpPr>
            <p:cNvPr id="148" name="Line 84">
              <a:extLst>
                <a:ext uri="{FF2B5EF4-FFF2-40B4-BE49-F238E27FC236}">
                  <a16:creationId xmlns:a16="http://schemas.microsoft.com/office/drawing/2014/main" id="{F793F663-1A10-4CE2-81D2-EAFADC423178}"/>
                </a:ext>
              </a:extLst>
            </p:cNvPr>
            <p:cNvSpPr>
              <a:spLocks noChangeShapeType="1"/>
            </p:cNvSpPr>
            <p:nvPr/>
          </p:nvSpPr>
          <p:spPr bwMode="auto">
            <a:xfrm flipV="1">
              <a:off x="5040" y="960"/>
              <a:ext cx="0" cy="2784"/>
            </a:xfrm>
            <a:prstGeom prst="line">
              <a:avLst/>
            </a:prstGeom>
            <a:noFill/>
            <a:ln w="38100">
              <a:solidFill>
                <a:srgbClr val="FF0000"/>
              </a:solidFill>
              <a:round/>
              <a:headEnd/>
              <a:tailEnd/>
            </a:ln>
          </p:spPr>
          <p:txBody>
            <a:bodyPr wrap="none" anchor="ctr"/>
            <a:lstStyle/>
            <a:p>
              <a:endParaRPr lang="zh-CN" altLang="en-US"/>
            </a:p>
          </p:txBody>
        </p:sp>
        <p:sp>
          <p:nvSpPr>
            <p:cNvPr id="149" name="Line 85">
              <a:extLst>
                <a:ext uri="{FF2B5EF4-FFF2-40B4-BE49-F238E27FC236}">
                  <a16:creationId xmlns:a16="http://schemas.microsoft.com/office/drawing/2014/main" id="{224EDFC2-33A2-4400-BF2B-83F5B944158B}"/>
                </a:ext>
              </a:extLst>
            </p:cNvPr>
            <p:cNvSpPr>
              <a:spLocks noChangeShapeType="1"/>
            </p:cNvSpPr>
            <p:nvPr/>
          </p:nvSpPr>
          <p:spPr bwMode="auto">
            <a:xfrm>
              <a:off x="4080" y="960"/>
              <a:ext cx="960" cy="0"/>
            </a:xfrm>
            <a:prstGeom prst="line">
              <a:avLst/>
            </a:prstGeom>
            <a:noFill/>
            <a:ln w="38100">
              <a:solidFill>
                <a:srgbClr val="FF0000"/>
              </a:solidFill>
              <a:round/>
              <a:headEnd/>
              <a:tailEnd/>
            </a:ln>
          </p:spPr>
          <p:txBody>
            <a:bodyPr wrap="none" anchor="ctr"/>
            <a:lstStyle/>
            <a:p>
              <a:endParaRPr lang="zh-CN" altLang="en-US"/>
            </a:p>
          </p:txBody>
        </p:sp>
        <p:sp>
          <p:nvSpPr>
            <p:cNvPr id="150" name="Line 86">
              <a:extLst>
                <a:ext uri="{FF2B5EF4-FFF2-40B4-BE49-F238E27FC236}">
                  <a16:creationId xmlns:a16="http://schemas.microsoft.com/office/drawing/2014/main" id="{7CC6F410-BC3E-415C-A25D-CDEBF1716E48}"/>
                </a:ext>
              </a:extLst>
            </p:cNvPr>
            <p:cNvSpPr>
              <a:spLocks noChangeShapeType="1"/>
            </p:cNvSpPr>
            <p:nvPr/>
          </p:nvSpPr>
          <p:spPr bwMode="auto">
            <a:xfrm>
              <a:off x="4080" y="960"/>
              <a:ext cx="0" cy="2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51" name="Line 87">
              <a:extLst>
                <a:ext uri="{FF2B5EF4-FFF2-40B4-BE49-F238E27FC236}">
                  <a16:creationId xmlns:a16="http://schemas.microsoft.com/office/drawing/2014/main" id="{F4539934-A260-4542-889F-2DA36C0E78E5}"/>
                </a:ext>
              </a:extLst>
            </p:cNvPr>
            <p:cNvSpPr>
              <a:spLocks noChangeShapeType="1"/>
            </p:cNvSpPr>
            <p:nvPr/>
          </p:nvSpPr>
          <p:spPr bwMode="auto">
            <a:xfrm>
              <a:off x="4128" y="1728"/>
              <a:ext cx="576" cy="0"/>
            </a:xfrm>
            <a:prstGeom prst="line">
              <a:avLst/>
            </a:prstGeom>
            <a:noFill/>
            <a:ln w="28575">
              <a:solidFill>
                <a:schemeClr val="accent1"/>
              </a:solidFill>
              <a:round/>
              <a:headEnd/>
              <a:tailEnd/>
            </a:ln>
          </p:spPr>
          <p:txBody>
            <a:bodyPr wrap="none" anchor="ctr"/>
            <a:lstStyle/>
            <a:p>
              <a:endParaRPr lang="zh-CN" altLang="en-US"/>
            </a:p>
          </p:txBody>
        </p:sp>
        <p:sp>
          <p:nvSpPr>
            <p:cNvPr id="152" name="Line 88">
              <a:extLst>
                <a:ext uri="{FF2B5EF4-FFF2-40B4-BE49-F238E27FC236}">
                  <a16:creationId xmlns:a16="http://schemas.microsoft.com/office/drawing/2014/main" id="{9D4E7E85-0A28-4FFE-AE3B-8749F0AC3EC7}"/>
                </a:ext>
              </a:extLst>
            </p:cNvPr>
            <p:cNvSpPr>
              <a:spLocks noChangeShapeType="1"/>
            </p:cNvSpPr>
            <p:nvPr/>
          </p:nvSpPr>
          <p:spPr bwMode="auto">
            <a:xfrm>
              <a:off x="4704" y="1728"/>
              <a:ext cx="0" cy="288"/>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153" name="Line 89">
              <a:extLst>
                <a:ext uri="{FF2B5EF4-FFF2-40B4-BE49-F238E27FC236}">
                  <a16:creationId xmlns:a16="http://schemas.microsoft.com/office/drawing/2014/main" id="{2E8852D9-6A99-44E8-8441-E0311E89FA09}"/>
                </a:ext>
              </a:extLst>
            </p:cNvPr>
            <p:cNvSpPr>
              <a:spLocks noChangeShapeType="1"/>
            </p:cNvSpPr>
            <p:nvPr/>
          </p:nvSpPr>
          <p:spPr bwMode="auto">
            <a:xfrm>
              <a:off x="2112" y="2544"/>
              <a:ext cx="2928" cy="0"/>
            </a:xfrm>
            <a:prstGeom prst="line">
              <a:avLst/>
            </a:prstGeom>
            <a:noFill/>
            <a:ln w="38100">
              <a:solidFill>
                <a:srgbClr val="FF0000"/>
              </a:solidFill>
              <a:round/>
              <a:headEnd/>
              <a:tailEnd/>
            </a:ln>
          </p:spPr>
          <p:txBody>
            <a:bodyPr wrap="none" anchor="ctr"/>
            <a:lstStyle/>
            <a:p>
              <a:endParaRPr lang="zh-CN" altLang="en-US"/>
            </a:p>
          </p:txBody>
        </p:sp>
        <p:sp>
          <p:nvSpPr>
            <p:cNvPr id="154" name="Line 90">
              <a:extLst>
                <a:ext uri="{FF2B5EF4-FFF2-40B4-BE49-F238E27FC236}">
                  <a16:creationId xmlns:a16="http://schemas.microsoft.com/office/drawing/2014/main" id="{A1426134-E35B-47C4-A34B-58453FF87ED6}"/>
                </a:ext>
              </a:extLst>
            </p:cNvPr>
            <p:cNvSpPr>
              <a:spLocks noChangeShapeType="1"/>
            </p:cNvSpPr>
            <p:nvPr/>
          </p:nvSpPr>
          <p:spPr bwMode="auto">
            <a:xfrm>
              <a:off x="4704" y="1728"/>
              <a:ext cx="336" cy="0"/>
            </a:xfrm>
            <a:prstGeom prst="line">
              <a:avLst/>
            </a:prstGeom>
            <a:noFill/>
            <a:ln w="28575">
              <a:solidFill>
                <a:schemeClr val="accent1"/>
              </a:solidFill>
              <a:round/>
              <a:headEnd/>
              <a:tailEnd/>
            </a:ln>
          </p:spPr>
          <p:txBody>
            <a:bodyPr wrap="none" anchor="ctr"/>
            <a:lstStyle/>
            <a:p>
              <a:endParaRPr lang="zh-CN" altLang="en-US"/>
            </a:p>
          </p:txBody>
        </p:sp>
        <p:sp>
          <p:nvSpPr>
            <p:cNvPr id="155" name="Line 92">
              <a:extLst>
                <a:ext uri="{FF2B5EF4-FFF2-40B4-BE49-F238E27FC236}">
                  <a16:creationId xmlns:a16="http://schemas.microsoft.com/office/drawing/2014/main" id="{EE461132-CA00-4153-A0A2-951E370907B9}"/>
                </a:ext>
              </a:extLst>
            </p:cNvPr>
            <p:cNvSpPr>
              <a:spLocks noChangeShapeType="1"/>
            </p:cNvSpPr>
            <p:nvPr/>
          </p:nvSpPr>
          <p:spPr bwMode="auto">
            <a:xfrm>
              <a:off x="4704" y="2496"/>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9443">
                                            <p:txEl>
                                              <p:pRg st="3" end="3"/>
                                            </p:txEl>
                                          </p:spTgt>
                                        </p:tgtEl>
                                        <p:attrNameLst>
                                          <p:attrName>style.visibility</p:attrName>
                                        </p:attrNameLst>
                                      </p:cBhvr>
                                      <p:to>
                                        <p:strVal val="visible"/>
                                      </p:to>
                                    </p:set>
                                    <p:animEffect transition="in" filter="slide(fromBottom)">
                                      <p:cBhvr>
                                        <p:cTn id="7" dur="500"/>
                                        <p:tgtEl>
                                          <p:spTgt spid="18944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89443">
                                            <p:txEl>
                                              <p:pRg st="4" end="4"/>
                                            </p:txEl>
                                          </p:spTgt>
                                        </p:tgtEl>
                                        <p:attrNameLst>
                                          <p:attrName>style.visibility</p:attrName>
                                        </p:attrNameLst>
                                      </p:cBhvr>
                                      <p:to>
                                        <p:strVal val="visible"/>
                                      </p:to>
                                    </p:set>
                                    <p:animEffect transition="in" filter="slide(fromBottom)">
                                      <p:cBhvr>
                                        <p:cTn id="10" dur="500"/>
                                        <p:tgtEl>
                                          <p:spTgt spid="189443">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89443">
                                            <p:txEl>
                                              <p:pRg st="5" end="5"/>
                                            </p:txEl>
                                          </p:spTgt>
                                        </p:tgtEl>
                                        <p:attrNameLst>
                                          <p:attrName>style.visibility</p:attrName>
                                        </p:attrNameLst>
                                      </p:cBhvr>
                                      <p:to>
                                        <p:strVal val="visible"/>
                                      </p:to>
                                    </p:set>
                                    <p:animEffect transition="in" filter="slide(fromBottom)">
                                      <p:cBhvr>
                                        <p:cTn id="13" dur="500"/>
                                        <p:tgtEl>
                                          <p:spTgt spid="18944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89443">
                                            <p:txEl>
                                              <p:pRg st="6" end="6"/>
                                            </p:txEl>
                                          </p:spTgt>
                                        </p:tgtEl>
                                        <p:attrNameLst>
                                          <p:attrName>style.visibility</p:attrName>
                                        </p:attrNameLst>
                                      </p:cBhvr>
                                      <p:to>
                                        <p:strVal val="visible"/>
                                      </p:to>
                                    </p:set>
                                    <p:animEffect transition="in" filter="slide(fromBottom)">
                                      <p:cBhvr>
                                        <p:cTn id="18" dur="500"/>
                                        <p:tgtEl>
                                          <p:spTgt spid="18944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89443">
                                            <p:txEl>
                                              <p:pRg st="7" end="7"/>
                                            </p:txEl>
                                          </p:spTgt>
                                        </p:tgtEl>
                                        <p:attrNameLst>
                                          <p:attrName>style.visibility</p:attrName>
                                        </p:attrNameLst>
                                      </p:cBhvr>
                                      <p:to>
                                        <p:strVal val="visible"/>
                                      </p:to>
                                    </p:set>
                                    <p:animEffect transition="in" filter="slide(fromBottom)">
                                      <p:cBhvr>
                                        <p:cTn id="23" dur="500"/>
                                        <p:tgtEl>
                                          <p:spTgt spid="1894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a:xfrm>
            <a:off x="499621" y="1131216"/>
            <a:ext cx="8201319" cy="5410985"/>
          </a:xfrm>
          <a:noFill/>
          <a:ln/>
        </p:spPr>
        <p:txBody>
          <a:bodyPr lIns="90487" tIns="44450" rIns="90487" bIns="44450">
            <a:normAutofit/>
          </a:bodyPr>
          <a:lstStyle/>
          <a:p>
            <a:pPr>
              <a:buFont typeface="Wingdings" pitchFamily="2" charset="2"/>
              <a:buNone/>
            </a:pPr>
            <a:r>
              <a:rPr lang="en-US" altLang="zh-CN" sz="2100" dirty="0">
                <a:solidFill>
                  <a:srgbClr val="FF0000"/>
                </a:solidFill>
              </a:rPr>
              <a:t>1. </a:t>
            </a:r>
            <a:r>
              <a:rPr lang="en-US" altLang="zh-CN" sz="2400" dirty="0">
                <a:solidFill>
                  <a:srgbClr val="FF0000"/>
                </a:solidFill>
              </a:rPr>
              <a:t>Issue</a:t>
            </a:r>
            <a:r>
              <a:rPr lang="en-US" altLang="zh-CN" sz="2400" dirty="0"/>
              <a:t>—</a:t>
            </a:r>
            <a:r>
              <a:rPr lang="zh-CN" altLang="en-US" sz="2400" dirty="0"/>
              <a:t>从</a:t>
            </a:r>
            <a:r>
              <a:rPr lang="en-US" altLang="zh-CN" sz="2400" dirty="0"/>
              <a:t>FP Op Queue</a:t>
            </a:r>
            <a:r>
              <a:rPr lang="zh-CN" altLang="en-US" sz="2400" dirty="0"/>
              <a:t>中取出指令</a:t>
            </a:r>
          </a:p>
          <a:p>
            <a:pPr lvl="1"/>
            <a:r>
              <a:rPr lang="zh-CN" altLang="en-US" sz="2000" dirty="0"/>
              <a:t>如果保留站空闲 </a:t>
            </a:r>
            <a:r>
              <a:rPr lang="en-US" altLang="zh-CN" sz="2000" dirty="0"/>
              <a:t>(</a:t>
            </a:r>
            <a:r>
              <a:rPr lang="zh-CN" altLang="en-US" sz="2000" dirty="0">
                <a:solidFill>
                  <a:srgbClr val="FF0000"/>
                </a:solidFill>
              </a:rPr>
              <a:t>无结构冒险</a:t>
            </a:r>
            <a:r>
              <a:rPr lang="en-US" altLang="zh-CN" sz="2000" dirty="0"/>
              <a:t>), </a:t>
            </a:r>
            <a:r>
              <a:rPr lang="zh-CN" altLang="en-US" sz="2000" dirty="0"/>
              <a:t>控制机制发射指令</a:t>
            </a:r>
            <a:r>
              <a:rPr lang="en-US" altLang="zh-CN" sz="2000" dirty="0"/>
              <a:t>&amp;</a:t>
            </a:r>
            <a:r>
              <a:rPr lang="zh-CN" altLang="en-US" sz="2000" dirty="0"/>
              <a:t>发送操作数</a:t>
            </a:r>
            <a:r>
              <a:rPr lang="en-US" altLang="zh-CN" sz="2000" dirty="0"/>
              <a:t>(</a:t>
            </a:r>
            <a:r>
              <a:rPr lang="zh-CN" altLang="en-US" sz="2000" b="1" dirty="0">
                <a:solidFill>
                  <a:srgbClr val="FF0000"/>
                </a:solidFill>
              </a:rPr>
              <a:t>对寄存器进行换名，消除名相关</a:t>
            </a:r>
            <a:r>
              <a:rPr lang="en-US" altLang="zh-CN" sz="2000" dirty="0"/>
              <a:t>)</a:t>
            </a:r>
            <a:r>
              <a:rPr lang="zh-CN" altLang="en-US" sz="2000" dirty="0"/>
              <a:t>。</a:t>
            </a:r>
          </a:p>
          <a:p>
            <a:pPr>
              <a:buFont typeface="Wingdings" pitchFamily="2" charset="2"/>
              <a:buNone/>
            </a:pPr>
            <a:r>
              <a:rPr lang="en-US" altLang="zh-CN" sz="2100" dirty="0">
                <a:solidFill>
                  <a:srgbClr val="FF0000"/>
                </a:solidFill>
              </a:rPr>
              <a:t>2. </a:t>
            </a:r>
            <a:r>
              <a:rPr lang="en-US" altLang="zh-CN" sz="2400" dirty="0">
                <a:solidFill>
                  <a:srgbClr val="FF0000"/>
                </a:solidFill>
              </a:rPr>
              <a:t>Execution</a:t>
            </a:r>
            <a:r>
              <a:rPr lang="en-US" altLang="zh-CN" sz="2400" dirty="0"/>
              <a:t>—</a:t>
            </a:r>
            <a:r>
              <a:rPr lang="zh-CN" altLang="en-US" sz="2400" dirty="0"/>
              <a:t>对操作数执行操作</a:t>
            </a:r>
            <a:r>
              <a:rPr lang="en-US" altLang="zh-CN" sz="2400" dirty="0"/>
              <a:t>(EX)</a:t>
            </a:r>
          </a:p>
          <a:p>
            <a:pPr lvl="1"/>
            <a:r>
              <a:rPr lang="zh-CN" altLang="en-US" sz="2000" dirty="0"/>
              <a:t>如果</a:t>
            </a:r>
            <a:r>
              <a:rPr lang="zh-CN" altLang="en-US" sz="2000" b="1" dirty="0"/>
              <a:t>两个操作数都已就绪</a:t>
            </a:r>
            <a:r>
              <a:rPr lang="zh-CN" altLang="en-US" sz="2000" dirty="0"/>
              <a:t>，就执行；</a:t>
            </a:r>
            <a:r>
              <a:rPr lang="en-US" altLang="zh-CN" sz="2000" dirty="0"/>
              <a:t>(</a:t>
            </a:r>
            <a:r>
              <a:rPr lang="en-US" altLang="zh-CN" sz="2000" b="1" dirty="0">
                <a:solidFill>
                  <a:srgbClr val="FF0000"/>
                </a:solidFill>
              </a:rPr>
              <a:t>RAW</a:t>
            </a:r>
            <a:r>
              <a:rPr lang="zh-CN" altLang="en-US" sz="2000" b="1" dirty="0">
                <a:solidFill>
                  <a:srgbClr val="FF0000"/>
                </a:solidFill>
              </a:rPr>
              <a:t>的处理</a:t>
            </a:r>
            <a:r>
              <a:rPr lang="en-US" altLang="zh-CN" sz="2000" dirty="0"/>
              <a:t>)</a:t>
            </a:r>
          </a:p>
          <a:p>
            <a:pPr lvl="1"/>
            <a:r>
              <a:rPr lang="zh-CN" altLang="en-US" sz="2000" dirty="0"/>
              <a:t>如果没有就绪，就观测公共数据总线等待所需结果；</a:t>
            </a:r>
          </a:p>
          <a:p>
            <a:pPr>
              <a:buFont typeface="Wingdings" pitchFamily="2" charset="2"/>
              <a:buNone/>
            </a:pPr>
            <a:r>
              <a:rPr lang="en-US" altLang="zh-CN" sz="2400" dirty="0">
                <a:solidFill>
                  <a:srgbClr val="FF0000"/>
                </a:solidFill>
              </a:rPr>
              <a:t>3. Write result</a:t>
            </a:r>
            <a:r>
              <a:rPr lang="en-US" altLang="zh-CN" sz="2400" dirty="0"/>
              <a:t>—</a:t>
            </a:r>
            <a:r>
              <a:rPr lang="zh-CN" altLang="en-US" sz="2400" dirty="0"/>
              <a:t>完成执行</a:t>
            </a:r>
            <a:r>
              <a:rPr lang="en-US" altLang="zh-CN" sz="2400" dirty="0"/>
              <a:t>(WB)</a:t>
            </a:r>
          </a:p>
          <a:p>
            <a:pPr lvl="1"/>
            <a:r>
              <a:rPr lang="zh-CN" altLang="en-US" sz="2000" dirty="0"/>
              <a:t>通过公共数据总线将结果写入到所有等待的部件； </a:t>
            </a:r>
            <a:endParaRPr lang="en-US" altLang="zh-CN" sz="2000" dirty="0"/>
          </a:p>
          <a:p>
            <a:pPr lvl="1"/>
            <a:r>
              <a:rPr lang="zh-CN" altLang="en-US" sz="2000" dirty="0"/>
              <a:t>标记保留站可用 </a:t>
            </a:r>
            <a:r>
              <a:rPr lang="en-US" altLang="zh-CN" sz="2000" dirty="0"/>
              <a:t>(Not busy)</a:t>
            </a:r>
            <a:r>
              <a:rPr lang="zh-CN" altLang="en-US" sz="2000" dirty="0"/>
              <a:t>；</a:t>
            </a:r>
          </a:p>
          <a:p>
            <a:r>
              <a:rPr lang="zh-CN" altLang="en-US" sz="2400" dirty="0">
                <a:solidFill>
                  <a:srgbClr val="FF0000"/>
                </a:solidFill>
              </a:rPr>
              <a:t> </a:t>
            </a:r>
            <a:r>
              <a:rPr lang="zh-CN" altLang="en-US" sz="2400" u="sng" dirty="0">
                <a:solidFill>
                  <a:srgbClr val="FF0000"/>
                </a:solidFill>
              </a:rPr>
              <a:t>公共数据总线</a:t>
            </a:r>
            <a:r>
              <a:rPr lang="en-US" altLang="zh-CN" sz="2400" dirty="0"/>
              <a:t>: </a:t>
            </a:r>
            <a:r>
              <a:rPr lang="zh-CN" altLang="en-US" sz="2400" dirty="0"/>
              <a:t>数据 </a:t>
            </a:r>
            <a:r>
              <a:rPr lang="en-US" altLang="zh-CN" sz="2400" dirty="0"/>
              <a:t>+ </a:t>
            </a:r>
            <a:r>
              <a:rPr lang="zh-CN" altLang="en-US" sz="2400" dirty="0"/>
              <a:t>源</a:t>
            </a:r>
            <a:r>
              <a:rPr lang="zh-CN" altLang="en-US" sz="2400" dirty="0">
                <a:solidFill>
                  <a:srgbClr val="FF0000"/>
                </a:solidFill>
              </a:rPr>
              <a:t> </a:t>
            </a:r>
            <a:r>
              <a:rPr lang="en-US" altLang="zh-CN" sz="2400" dirty="0"/>
              <a:t>(“</a:t>
            </a:r>
            <a:r>
              <a:rPr lang="zh-CN" altLang="en-US" sz="2400" dirty="0"/>
              <a:t>来源”总线</a:t>
            </a:r>
            <a:r>
              <a:rPr lang="en-US" altLang="zh-CN" sz="2400" dirty="0"/>
              <a:t>)</a:t>
            </a:r>
          </a:p>
          <a:p>
            <a:pPr lvl="1"/>
            <a:r>
              <a:rPr lang="en-US" altLang="zh-CN" sz="2000" dirty="0"/>
              <a:t>64</a:t>
            </a:r>
            <a:r>
              <a:rPr lang="zh-CN" altLang="en-US" sz="2000" dirty="0"/>
              <a:t>位数据（</a:t>
            </a:r>
            <a:r>
              <a:rPr lang="en-US" altLang="zh-CN" sz="2000" dirty="0">
                <a:solidFill>
                  <a:srgbClr val="FF0000"/>
                </a:solidFill>
              </a:rPr>
              <a:t>Value</a:t>
            </a:r>
            <a:r>
              <a:rPr lang="zh-CN" altLang="en-US" sz="2000" dirty="0"/>
              <a:t>） </a:t>
            </a:r>
            <a:r>
              <a:rPr lang="en-US" altLang="zh-CN" sz="2000" dirty="0"/>
              <a:t>+ 4</a:t>
            </a:r>
            <a:r>
              <a:rPr lang="zh-CN" altLang="en-US" sz="2000" dirty="0"/>
              <a:t>位功能部件编码 （</a:t>
            </a:r>
            <a:r>
              <a:rPr lang="zh-CN" altLang="en-US" sz="2000" dirty="0">
                <a:solidFill>
                  <a:srgbClr val="FF0000"/>
                </a:solidFill>
              </a:rPr>
              <a:t>指令相关的纽带</a:t>
            </a:r>
            <a:r>
              <a:rPr lang="zh-CN" altLang="en-US" sz="2000" dirty="0"/>
              <a:t>）；</a:t>
            </a:r>
          </a:p>
          <a:p>
            <a:pPr lvl="1"/>
            <a:r>
              <a:rPr lang="zh-CN" altLang="en-US" sz="2000" dirty="0"/>
              <a:t>如果与期望的功能部件匹配，就“写”</a:t>
            </a:r>
            <a:r>
              <a:rPr lang="en-US" altLang="zh-CN" sz="2000" dirty="0"/>
              <a:t>(</a:t>
            </a:r>
            <a:r>
              <a:rPr lang="zh-CN" altLang="en-US" sz="2000" dirty="0"/>
              <a:t>产生结果</a:t>
            </a:r>
            <a:r>
              <a:rPr lang="en-US" altLang="zh-CN" sz="2000" dirty="0"/>
              <a:t>)</a:t>
            </a:r>
            <a:r>
              <a:rPr lang="zh-CN" altLang="en-US" sz="2000" dirty="0"/>
              <a:t>；</a:t>
            </a:r>
            <a:endParaRPr lang="en-US" altLang="zh-CN" sz="2000" dirty="0"/>
          </a:p>
          <a:p>
            <a:pPr lvl="1"/>
            <a:r>
              <a:rPr lang="zh-CN" altLang="en-US" sz="2000" dirty="0"/>
              <a:t>进行广播 </a:t>
            </a:r>
            <a:r>
              <a:rPr lang="en-US" altLang="zh-CN" sz="2000" dirty="0"/>
              <a:t>(broadcast)</a:t>
            </a:r>
            <a:r>
              <a:rPr lang="zh-CN" altLang="en-US" sz="2000" dirty="0"/>
              <a:t>；</a:t>
            </a:r>
          </a:p>
        </p:txBody>
      </p:sp>
      <p:sp>
        <p:nvSpPr>
          <p:cNvPr id="4" name="标题 2">
            <a:extLst>
              <a:ext uri="{FF2B5EF4-FFF2-40B4-BE49-F238E27FC236}">
                <a16:creationId xmlns:a16="http://schemas.microsoft.com/office/drawing/2014/main" id="{C34F92DD-1EA8-48EB-8C46-563E7089294E}"/>
              </a:ext>
            </a:extLst>
          </p:cNvPr>
          <p:cNvSpPr>
            <a:spLocks noGrp="1"/>
          </p:cNvSpPr>
          <p:nvPr>
            <p:ph type="title"/>
          </p:nvPr>
        </p:nvSpPr>
        <p:spPr>
          <a:xfrm>
            <a:off x="0" y="209550"/>
            <a:ext cx="9144000" cy="685800"/>
          </a:xfrm>
        </p:spPr>
        <p:txBody>
          <a:bodyPr/>
          <a:lstStyle/>
          <a:p>
            <a:pPr algn="l"/>
            <a:r>
              <a:rPr lang="en-US" altLang="zh-CN" dirty="0"/>
              <a:t>       </a:t>
            </a:r>
            <a:r>
              <a:rPr lang="en-US" altLang="zh-CN" dirty="0" err="1"/>
              <a:t>Tomasulo</a:t>
            </a:r>
            <a:r>
              <a:rPr lang="zh-CN" altLang="en-US" dirty="0"/>
              <a:t>算法的三个阶段</a:t>
            </a:r>
          </a:p>
        </p:txBody>
      </p:sp>
      <p:grpSp>
        <p:nvGrpSpPr>
          <p:cNvPr id="5" name="Group 3">
            <a:extLst>
              <a:ext uri="{FF2B5EF4-FFF2-40B4-BE49-F238E27FC236}">
                <a16:creationId xmlns:a16="http://schemas.microsoft.com/office/drawing/2014/main" id="{62DD648B-3FC1-4397-B921-C1A8D91C8DBE}"/>
              </a:ext>
            </a:extLst>
          </p:cNvPr>
          <p:cNvGrpSpPr>
            <a:grpSpLocks/>
          </p:cNvGrpSpPr>
          <p:nvPr/>
        </p:nvGrpSpPr>
        <p:grpSpPr bwMode="auto">
          <a:xfrm>
            <a:off x="7192632" y="72665"/>
            <a:ext cx="1800539" cy="1501612"/>
            <a:chOff x="816" y="960"/>
            <a:chExt cx="4224" cy="2784"/>
          </a:xfrm>
        </p:grpSpPr>
        <p:grpSp>
          <p:nvGrpSpPr>
            <p:cNvPr id="6" name="Group 11">
              <a:extLst>
                <a:ext uri="{FF2B5EF4-FFF2-40B4-BE49-F238E27FC236}">
                  <a16:creationId xmlns:a16="http://schemas.microsoft.com/office/drawing/2014/main" id="{6462C8C4-2925-4BBB-9272-85D0AD6618C3}"/>
                </a:ext>
              </a:extLst>
            </p:cNvPr>
            <p:cNvGrpSpPr>
              <a:grpSpLocks/>
            </p:cNvGrpSpPr>
            <p:nvPr/>
          </p:nvGrpSpPr>
          <p:grpSpPr bwMode="auto">
            <a:xfrm>
              <a:off x="3744" y="1248"/>
              <a:ext cx="768" cy="384"/>
              <a:chOff x="3888" y="1296"/>
              <a:chExt cx="474" cy="516"/>
            </a:xfrm>
          </p:grpSpPr>
          <p:grpSp>
            <p:nvGrpSpPr>
              <p:cNvPr id="79" name="Group 12">
                <a:extLst>
                  <a:ext uri="{FF2B5EF4-FFF2-40B4-BE49-F238E27FC236}">
                    <a16:creationId xmlns:a16="http://schemas.microsoft.com/office/drawing/2014/main" id="{564D9F1B-3C73-4A97-95F2-90C69B7826E0}"/>
                  </a:ext>
                </a:extLst>
              </p:cNvPr>
              <p:cNvGrpSpPr>
                <a:grpSpLocks/>
              </p:cNvGrpSpPr>
              <p:nvPr/>
            </p:nvGrpSpPr>
            <p:grpSpPr bwMode="auto">
              <a:xfrm>
                <a:off x="3888" y="1296"/>
                <a:ext cx="474" cy="258"/>
                <a:chOff x="3888" y="1296"/>
                <a:chExt cx="474" cy="258"/>
              </a:xfrm>
            </p:grpSpPr>
            <p:sp>
              <p:nvSpPr>
                <p:cNvPr id="83" name="Rectangle 13">
                  <a:extLst>
                    <a:ext uri="{FF2B5EF4-FFF2-40B4-BE49-F238E27FC236}">
                      <a16:creationId xmlns:a16="http://schemas.microsoft.com/office/drawing/2014/main" id="{4B027A12-6BFC-4E9E-A2B7-D4C7E47836EB}"/>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4" name="Rectangle 14">
                  <a:extLst>
                    <a:ext uri="{FF2B5EF4-FFF2-40B4-BE49-F238E27FC236}">
                      <a16:creationId xmlns:a16="http://schemas.microsoft.com/office/drawing/2014/main" id="{74A5B11B-0F48-4A97-9291-2D300F4D1730}"/>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80" name="Group 15">
                <a:extLst>
                  <a:ext uri="{FF2B5EF4-FFF2-40B4-BE49-F238E27FC236}">
                    <a16:creationId xmlns:a16="http://schemas.microsoft.com/office/drawing/2014/main" id="{54E39F0C-3605-4F11-A8B1-76D52F6A6641}"/>
                  </a:ext>
                </a:extLst>
              </p:cNvPr>
              <p:cNvGrpSpPr>
                <a:grpSpLocks/>
              </p:cNvGrpSpPr>
              <p:nvPr/>
            </p:nvGrpSpPr>
            <p:grpSpPr bwMode="auto">
              <a:xfrm>
                <a:off x="3888" y="1554"/>
                <a:ext cx="474" cy="258"/>
                <a:chOff x="3888" y="1296"/>
                <a:chExt cx="474" cy="258"/>
              </a:xfrm>
            </p:grpSpPr>
            <p:sp>
              <p:nvSpPr>
                <p:cNvPr id="81" name="Rectangle 16">
                  <a:extLst>
                    <a:ext uri="{FF2B5EF4-FFF2-40B4-BE49-F238E27FC236}">
                      <a16:creationId xmlns:a16="http://schemas.microsoft.com/office/drawing/2014/main" id="{D225A2D2-F889-4BD6-8662-5D996C9AAB07}"/>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2" name="Rectangle 17">
                  <a:extLst>
                    <a:ext uri="{FF2B5EF4-FFF2-40B4-BE49-F238E27FC236}">
                      <a16:creationId xmlns:a16="http://schemas.microsoft.com/office/drawing/2014/main" id="{FFFDE578-596D-4FF9-BF43-5A4D95AFBB75}"/>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7" name="Group 18">
              <a:extLst>
                <a:ext uri="{FF2B5EF4-FFF2-40B4-BE49-F238E27FC236}">
                  <a16:creationId xmlns:a16="http://schemas.microsoft.com/office/drawing/2014/main" id="{B416DA72-86BE-4D39-9F44-EE26949C71D0}"/>
                </a:ext>
              </a:extLst>
            </p:cNvPr>
            <p:cNvGrpSpPr>
              <a:grpSpLocks/>
            </p:cNvGrpSpPr>
            <p:nvPr/>
          </p:nvGrpSpPr>
          <p:grpSpPr bwMode="auto">
            <a:xfrm>
              <a:off x="4512" y="2016"/>
              <a:ext cx="384" cy="480"/>
              <a:chOff x="4224" y="1968"/>
              <a:chExt cx="480" cy="286"/>
            </a:xfrm>
          </p:grpSpPr>
          <p:sp>
            <p:nvSpPr>
              <p:cNvPr id="76" name="Rectangle 19">
                <a:extLst>
                  <a:ext uri="{FF2B5EF4-FFF2-40B4-BE49-F238E27FC236}">
                    <a16:creationId xmlns:a16="http://schemas.microsoft.com/office/drawing/2014/main" id="{83AEDDCF-45AA-4D89-A5B8-567D2C1AD6B1}"/>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7" name="Rectangle 20">
                <a:extLst>
                  <a:ext uri="{FF2B5EF4-FFF2-40B4-BE49-F238E27FC236}">
                    <a16:creationId xmlns:a16="http://schemas.microsoft.com/office/drawing/2014/main" id="{1F1FA897-3712-409E-B190-CA2970DF925E}"/>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8" name="Rectangle 21">
                <a:extLst>
                  <a:ext uri="{FF2B5EF4-FFF2-40B4-BE49-F238E27FC236}">
                    <a16:creationId xmlns:a16="http://schemas.microsoft.com/office/drawing/2014/main" id="{6B221CBC-2152-4EA9-876B-39776D73AA74}"/>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8" name="Group 22">
              <a:extLst>
                <a:ext uri="{FF2B5EF4-FFF2-40B4-BE49-F238E27FC236}">
                  <a16:creationId xmlns:a16="http://schemas.microsoft.com/office/drawing/2014/main" id="{7508E92F-9324-4E4D-A9D7-084B886780E5}"/>
                </a:ext>
              </a:extLst>
            </p:cNvPr>
            <p:cNvGrpSpPr>
              <a:grpSpLocks/>
            </p:cNvGrpSpPr>
            <p:nvPr/>
          </p:nvGrpSpPr>
          <p:grpSpPr bwMode="auto">
            <a:xfrm>
              <a:off x="1728" y="2688"/>
              <a:ext cx="912" cy="336"/>
              <a:chOff x="1728" y="2688"/>
              <a:chExt cx="912" cy="336"/>
            </a:xfrm>
          </p:grpSpPr>
          <p:grpSp>
            <p:nvGrpSpPr>
              <p:cNvPr id="64" name="Group 23">
                <a:extLst>
                  <a:ext uri="{FF2B5EF4-FFF2-40B4-BE49-F238E27FC236}">
                    <a16:creationId xmlns:a16="http://schemas.microsoft.com/office/drawing/2014/main" id="{701848C7-1281-4082-A85D-2E6608BF4E74}"/>
                  </a:ext>
                </a:extLst>
              </p:cNvPr>
              <p:cNvGrpSpPr>
                <a:grpSpLocks/>
              </p:cNvGrpSpPr>
              <p:nvPr/>
            </p:nvGrpSpPr>
            <p:grpSpPr bwMode="auto">
              <a:xfrm>
                <a:off x="2208" y="2688"/>
                <a:ext cx="432" cy="336"/>
                <a:chOff x="4224" y="1968"/>
                <a:chExt cx="480" cy="286"/>
              </a:xfrm>
            </p:grpSpPr>
            <p:sp>
              <p:nvSpPr>
                <p:cNvPr id="73" name="Rectangle 24">
                  <a:extLst>
                    <a:ext uri="{FF2B5EF4-FFF2-40B4-BE49-F238E27FC236}">
                      <a16:creationId xmlns:a16="http://schemas.microsoft.com/office/drawing/2014/main" id="{2E697CB4-75C5-488F-B32F-86CB753E3F1C}"/>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4" name="Rectangle 25">
                  <a:extLst>
                    <a:ext uri="{FF2B5EF4-FFF2-40B4-BE49-F238E27FC236}">
                      <a16:creationId xmlns:a16="http://schemas.microsoft.com/office/drawing/2014/main" id="{7A34CF89-D2D3-4F7B-8551-0FBFE75E3005}"/>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5" name="Rectangle 26">
                  <a:extLst>
                    <a:ext uri="{FF2B5EF4-FFF2-40B4-BE49-F238E27FC236}">
                      <a16:creationId xmlns:a16="http://schemas.microsoft.com/office/drawing/2014/main" id="{A29DF860-44CD-4D7B-BFE2-4410B191C5E0}"/>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5" name="Group 27">
                <a:extLst>
                  <a:ext uri="{FF2B5EF4-FFF2-40B4-BE49-F238E27FC236}">
                    <a16:creationId xmlns:a16="http://schemas.microsoft.com/office/drawing/2014/main" id="{45CBFB14-97CF-43F4-AF8F-0179F1A2E480}"/>
                  </a:ext>
                </a:extLst>
              </p:cNvPr>
              <p:cNvGrpSpPr>
                <a:grpSpLocks/>
              </p:cNvGrpSpPr>
              <p:nvPr/>
            </p:nvGrpSpPr>
            <p:grpSpPr bwMode="auto">
              <a:xfrm>
                <a:off x="1852" y="2688"/>
                <a:ext cx="404" cy="336"/>
                <a:chOff x="4224" y="1968"/>
                <a:chExt cx="480" cy="286"/>
              </a:xfrm>
            </p:grpSpPr>
            <p:sp>
              <p:nvSpPr>
                <p:cNvPr id="70" name="Rectangle 28">
                  <a:extLst>
                    <a:ext uri="{FF2B5EF4-FFF2-40B4-BE49-F238E27FC236}">
                      <a16:creationId xmlns:a16="http://schemas.microsoft.com/office/drawing/2014/main" id="{9A613FAF-F03F-4A93-AA1F-DA5C123DE58E}"/>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1" name="Rectangle 29">
                  <a:extLst>
                    <a:ext uri="{FF2B5EF4-FFF2-40B4-BE49-F238E27FC236}">
                      <a16:creationId xmlns:a16="http://schemas.microsoft.com/office/drawing/2014/main" id="{3F9CB2D4-7B0B-4729-81C7-8439F3C35CB2}"/>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2" name="Rectangle 30">
                  <a:extLst>
                    <a:ext uri="{FF2B5EF4-FFF2-40B4-BE49-F238E27FC236}">
                      <a16:creationId xmlns:a16="http://schemas.microsoft.com/office/drawing/2014/main" id="{BB8010B7-B81F-4737-B41D-3A059B64AEB7}"/>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6" name="Group 31">
                <a:extLst>
                  <a:ext uri="{FF2B5EF4-FFF2-40B4-BE49-F238E27FC236}">
                    <a16:creationId xmlns:a16="http://schemas.microsoft.com/office/drawing/2014/main" id="{FC67809A-5513-4BAE-9F89-60B8D479C739}"/>
                  </a:ext>
                </a:extLst>
              </p:cNvPr>
              <p:cNvGrpSpPr>
                <a:grpSpLocks/>
              </p:cNvGrpSpPr>
              <p:nvPr/>
            </p:nvGrpSpPr>
            <p:grpSpPr bwMode="auto">
              <a:xfrm>
                <a:off x="1728" y="2688"/>
                <a:ext cx="124" cy="336"/>
                <a:chOff x="4224" y="1968"/>
                <a:chExt cx="480" cy="286"/>
              </a:xfrm>
            </p:grpSpPr>
            <p:sp>
              <p:nvSpPr>
                <p:cNvPr id="67" name="Rectangle 32">
                  <a:extLst>
                    <a:ext uri="{FF2B5EF4-FFF2-40B4-BE49-F238E27FC236}">
                      <a16:creationId xmlns:a16="http://schemas.microsoft.com/office/drawing/2014/main" id="{FD0B6650-4A57-416A-A719-ABCB30C62F9B}"/>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8" name="Rectangle 33">
                  <a:extLst>
                    <a:ext uri="{FF2B5EF4-FFF2-40B4-BE49-F238E27FC236}">
                      <a16:creationId xmlns:a16="http://schemas.microsoft.com/office/drawing/2014/main" id="{624F4004-FEC8-497B-AD3B-9DCC7C130B69}"/>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9" name="Rectangle 34">
                  <a:extLst>
                    <a:ext uri="{FF2B5EF4-FFF2-40B4-BE49-F238E27FC236}">
                      <a16:creationId xmlns:a16="http://schemas.microsoft.com/office/drawing/2014/main" id="{3010CF30-0F4C-4034-8334-3CED0711F360}"/>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
          <p:nvSpPr>
            <p:cNvPr id="9" name="Freeform 35" descr="花束">
              <a:extLst>
                <a:ext uri="{FF2B5EF4-FFF2-40B4-BE49-F238E27FC236}">
                  <a16:creationId xmlns:a16="http://schemas.microsoft.com/office/drawing/2014/main" id="{1C09CE18-06F5-4DBD-B2FA-6C1448FE6505}"/>
                </a:ext>
              </a:extLst>
            </p:cNvPr>
            <p:cNvSpPr>
              <a:spLocks/>
            </p:cNvSpPr>
            <p:nvPr/>
          </p:nvSpPr>
          <p:spPr bwMode="auto">
            <a:xfrm rot="-17722">
              <a:off x="1728" y="3264"/>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sp>
          <p:nvSpPr>
            <p:cNvPr id="10" name="Freeform 36" descr="花束">
              <a:extLst>
                <a:ext uri="{FF2B5EF4-FFF2-40B4-BE49-F238E27FC236}">
                  <a16:creationId xmlns:a16="http://schemas.microsoft.com/office/drawing/2014/main" id="{92D85266-3FA9-4D0C-916F-83E7936F76B5}"/>
                </a:ext>
              </a:extLst>
            </p:cNvPr>
            <p:cNvSpPr>
              <a:spLocks/>
            </p:cNvSpPr>
            <p:nvPr/>
          </p:nvSpPr>
          <p:spPr bwMode="auto">
            <a:xfrm rot="-17722">
              <a:off x="3120" y="3120"/>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grpSp>
          <p:nvGrpSpPr>
            <p:cNvPr id="11" name="Group 37">
              <a:extLst>
                <a:ext uri="{FF2B5EF4-FFF2-40B4-BE49-F238E27FC236}">
                  <a16:creationId xmlns:a16="http://schemas.microsoft.com/office/drawing/2014/main" id="{0C8E4950-D329-436D-AB2C-AE43B113471D}"/>
                </a:ext>
              </a:extLst>
            </p:cNvPr>
            <p:cNvGrpSpPr>
              <a:grpSpLocks/>
            </p:cNvGrpSpPr>
            <p:nvPr/>
          </p:nvGrpSpPr>
          <p:grpSpPr bwMode="auto">
            <a:xfrm>
              <a:off x="3072" y="2654"/>
              <a:ext cx="912" cy="226"/>
              <a:chOff x="3120" y="2640"/>
              <a:chExt cx="912" cy="226"/>
            </a:xfrm>
          </p:grpSpPr>
          <p:sp>
            <p:nvSpPr>
              <p:cNvPr id="58" name="Rectangle 38">
                <a:extLst>
                  <a:ext uri="{FF2B5EF4-FFF2-40B4-BE49-F238E27FC236}">
                    <a16:creationId xmlns:a16="http://schemas.microsoft.com/office/drawing/2014/main" id="{43509286-7986-4B62-AB58-8006D366056B}"/>
                  </a:ext>
                </a:extLst>
              </p:cNvPr>
              <p:cNvSpPr>
                <a:spLocks noChangeArrowheads="1"/>
              </p:cNvSpPr>
              <p:nvPr/>
            </p:nvSpPr>
            <p:spPr bwMode="auto">
              <a:xfrm>
                <a:off x="3600" y="2640"/>
                <a:ext cx="432"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 name="Rectangle 39">
                <a:extLst>
                  <a:ext uri="{FF2B5EF4-FFF2-40B4-BE49-F238E27FC236}">
                    <a16:creationId xmlns:a16="http://schemas.microsoft.com/office/drawing/2014/main" id="{C1F4D9EC-484F-4B57-91F8-848CA749CAB2}"/>
                  </a:ext>
                </a:extLst>
              </p:cNvPr>
              <p:cNvSpPr>
                <a:spLocks noChangeArrowheads="1"/>
              </p:cNvSpPr>
              <p:nvPr/>
            </p:nvSpPr>
            <p:spPr bwMode="auto">
              <a:xfrm>
                <a:off x="3600" y="2755"/>
                <a:ext cx="432"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0" name="Rectangle 40">
                <a:extLst>
                  <a:ext uri="{FF2B5EF4-FFF2-40B4-BE49-F238E27FC236}">
                    <a16:creationId xmlns:a16="http://schemas.microsoft.com/office/drawing/2014/main" id="{E1440CD7-DB30-44B5-BA2C-30302B54F499}"/>
                  </a:ext>
                </a:extLst>
              </p:cNvPr>
              <p:cNvSpPr>
                <a:spLocks noChangeArrowheads="1"/>
              </p:cNvSpPr>
              <p:nvPr/>
            </p:nvSpPr>
            <p:spPr bwMode="auto">
              <a:xfrm>
                <a:off x="3244" y="2640"/>
                <a:ext cx="40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 name="Rectangle 41">
                <a:extLst>
                  <a:ext uri="{FF2B5EF4-FFF2-40B4-BE49-F238E27FC236}">
                    <a16:creationId xmlns:a16="http://schemas.microsoft.com/office/drawing/2014/main" id="{4B603AE9-B7BA-4E85-BBEF-81A95A8EC96B}"/>
                  </a:ext>
                </a:extLst>
              </p:cNvPr>
              <p:cNvSpPr>
                <a:spLocks noChangeArrowheads="1"/>
              </p:cNvSpPr>
              <p:nvPr/>
            </p:nvSpPr>
            <p:spPr bwMode="auto">
              <a:xfrm>
                <a:off x="3244" y="2755"/>
                <a:ext cx="40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 name="Rectangle 42">
                <a:extLst>
                  <a:ext uri="{FF2B5EF4-FFF2-40B4-BE49-F238E27FC236}">
                    <a16:creationId xmlns:a16="http://schemas.microsoft.com/office/drawing/2014/main" id="{1B44D09B-5C97-427A-844E-D689640985FF}"/>
                  </a:ext>
                </a:extLst>
              </p:cNvPr>
              <p:cNvSpPr>
                <a:spLocks noChangeArrowheads="1"/>
              </p:cNvSpPr>
              <p:nvPr/>
            </p:nvSpPr>
            <p:spPr bwMode="auto">
              <a:xfrm>
                <a:off x="3120" y="2640"/>
                <a:ext cx="12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3" name="Rectangle 43">
                <a:extLst>
                  <a:ext uri="{FF2B5EF4-FFF2-40B4-BE49-F238E27FC236}">
                    <a16:creationId xmlns:a16="http://schemas.microsoft.com/office/drawing/2014/main" id="{F70DEB9B-B508-4A4E-A815-5C2200DF2A77}"/>
                  </a:ext>
                </a:extLst>
              </p:cNvPr>
              <p:cNvSpPr>
                <a:spLocks noChangeArrowheads="1"/>
              </p:cNvSpPr>
              <p:nvPr/>
            </p:nvSpPr>
            <p:spPr bwMode="auto">
              <a:xfrm>
                <a:off x="3120" y="2755"/>
                <a:ext cx="12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2" name="Line 44">
              <a:extLst>
                <a:ext uri="{FF2B5EF4-FFF2-40B4-BE49-F238E27FC236}">
                  <a16:creationId xmlns:a16="http://schemas.microsoft.com/office/drawing/2014/main" id="{648F3569-FB2B-402C-B6A5-CA7CEF2E4A6D}"/>
                </a:ext>
              </a:extLst>
            </p:cNvPr>
            <p:cNvSpPr>
              <a:spLocks noChangeShapeType="1"/>
            </p:cNvSpPr>
            <p:nvPr/>
          </p:nvSpPr>
          <p:spPr bwMode="auto">
            <a:xfrm>
              <a:off x="1488" y="1056"/>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 name="Line 45">
              <a:extLst>
                <a:ext uri="{FF2B5EF4-FFF2-40B4-BE49-F238E27FC236}">
                  <a16:creationId xmlns:a16="http://schemas.microsoft.com/office/drawing/2014/main" id="{9692F9FD-D88B-4EC0-AAF2-F4AC667E7C27}"/>
                </a:ext>
              </a:extLst>
            </p:cNvPr>
            <p:cNvSpPr>
              <a:spLocks noChangeShapeType="1"/>
            </p:cNvSpPr>
            <p:nvPr/>
          </p:nvSpPr>
          <p:spPr bwMode="auto">
            <a:xfrm>
              <a:off x="2688" y="960"/>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4" name="Line 48">
              <a:extLst>
                <a:ext uri="{FF2B5EF4-FFF2-40B4-BE49-F238E27FC236}">
                  <a16:creationId xmlns:a16="http://schemas.microsoft.com/office/drawing/2014/main" id="{9EEF98BB-635A-4892-81F3-34EEFBB4489B}"/>
                </a:ext>
              </a:extLst>
            </p:cNvPr>
            <p:cNvSpPr>
              <a:spLocks noChangeShapeType="1"/>
            </p:cNvSpPr>
            <p:nvPr/>
          </p:nvSpPr>
          <p:spPr bwMode="auto">
            <a:xfrm>
              <a:off x="2640" y="1968"/>
              <a:ext cx="0" cy="384"/>
            </a:xfrm>
            <a:prstGeom prst="line">
              <a:avLst/>
            </a:prstGeom>
            <a:noFill/>
            <a:ln w="28575">
              <a:solidFill>
                <a:srgbClr val="008000"/>
              </a:solidFill>
              <a:round/>
              <a:headEnd/>
              <a:tailEnd/>
            </a:ln>
          </p:spPr>
          <p:txBody>
            <a:bodyPr wrap="none" anchor="ctr"/>
            <a:lstStyle/>
            <a:p>
              <a:endParaRPr lang="zh-CN" altLang="en-US"/>
            </a:p>
          </p:txBody>
        </p:sp>
        <p:sp>
          <p:nvSpPr>
            <p:cNvPr id="15" name="Line 49">
              <a:extLst>
                <a:ext uri="{FF2B5EF4-FFF2-40B4-BE49-F238E27FC236}">
                  <a16:creationId xmlns:a16="http://schemas.microsoft.com/office/drawing/2014/main" id="{1D7A2F73-B2EC-4BB1-850A-31AC6CD11EB1}"/>
                </a:ext>
              </a:extLst>
            </p:cNvPr>
            <p:cNvSpPr>
              <a:spLocks noChangeShapeType="1"/>
            </p:cNvSpPr>
            <p:nvPr/>
          </p:nvSpPr>
          <p:spPr bwMode="auto">
            <a:xfrm>
              <a:off x="1776" y="2352"/>
              <a:ext cx="1344" cy="0"/>
            </a:xfrm>
            <a:prstGeom prst="line">
              <a:avLst/>
            </a:prstGeom>
            <a:noFill/>
            <a:ln w="28575">
              <a:solidFill>
                <a:srgbClr val="008000"/>
              </a:solidFill>
              <a:round/>
              <a:headEnd/>
              <a:tailEnd/>
            </a:ln>
          </p:spPr>
          <p:txBody>
            <a:bodyPr wrap="none" anchor="ctr"/>
            <a:lstStyle/>
            <a:p>
              <a:endParaRPr lang="zh-CN" altLang="en-US"/>
            </a:p>
          </p:txBody>
        </p:sp>
        <p:sp>
          <p:nvSpPr>
            <p:cNvPr id="16" name="Line 50">
              <a:extLst>
                <a:ext uri="{FF2B5EF4-FFF2-40B4-BE49-F238E27FC236}">
                  <a16:creationId xmlns:a16="http://schemas.microsoft.com/office/drawing/2014/main" id="{9C3102A3-98B9-460C-90A9-8F51A46AF97A}"/>
                </a:ext>
              </a:extLst>
            </p:cNvPr>
            <p:cNvSpPr>
              <a:spLocks noChangeShapeType="1"/>
            </p:cNvSpPr>
            <p:nvPr/>
          </p:nvSpPr>
          <p:spPr bwMode="auto">
            <a:xfrm>
              <a:off x="1773"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7" name="Line 51">
              <a:extLst>
                <a:ext uri="{FF2B5EF4-FFF2-40B4-BE49-F238E27FC236}">
                  <a16:creationId xmlns:a16="http://schemas.microsoft.com/office/drawing/2014/main" id="{C33C350E-C865-4259-BA2F-8C4EFA16E1CE}"/>
                </a:ext>
              </a:extLst>
            </p:cNvPr>
            <p:cNvSpPr>
              <a:spLocks noChangeShapeType="1"/>
            </p:cNvSpPr>
            <p:nvPr/>
          </p:nvSpPr>
          <p:spPr bwMode="auto">
            <a:xfrm>
              <a:off x="3120"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8" name="Line 52">
              <a:extLst>
                <a:ext uri="{FF2B5EF4-FFF2-40B4-BE49-F238E27FC236}">
                  <a16:creationId xmlns:a16="http://schemas.microsoft.com/office/drawing/2014/main" id="{DD506E88-B6C7-4C9F-857F-2E42430596EF}"/>
                </a:ext>
              </a:extLst>
            </p:cNvPr>
            <p:cNvSpPr>
              <a:spLocks noChangeShapeType="1"/>
            </p:cNvSpPr>
            <p:nvPr/>
          </p:nvSpPr>
          <p:spPr bwMode="auto">
            <a:xfrm>
              <a:off x="3888" y="1632"/>
              <a:ext cx="0" cy="432"/>
            </a:xfrm>
            <a:prstGeom prst="line">
              <a:avLst/>
            </a:prstGeom>
            <a:noFill/>
            <a:ln w="28575">
              <a:solidFill>
                <a:schemeClr val="accent2"/>
              </a:solidFill>
              <a:round/>
              <a:headEnd/>
              <a:tailEnd/>
            </a:ln>
          </p:spPr>
          <p:txBody>
            <a:bodyPr wrap="none" anchor="ctr"/>
            <a:lstStyle/>
            <a:p>
              <a:endParaRPr lang="zh-CN" altLang="en-US"/>
            </a:p>
          </p:txBody>
        </p:sp>
        <p:sp>
          <p:nvSpPr>
            <p:cNvPr id="19" name="Line 53">
              <a:extLst>
                <a:ext uri="{FF2B5EF4-FFF2-40B4-BE49-F238E27FC236}">
                  <a16:creationId xmlns:a16="http://schemas.microsoft.com/office/drawing/2014/main" id="{05C14A39-0062-4C9E-AABC-0EE94845EDF9}"/>
                </a:ext>
              </a:extLst>
            </p:cNvPr>
            <p:cNvSpPr>
              <a:spLocks noChangeShapeType="1"/>
            </p:cNvSpPr>
            <p:nvPr/>
          </p:nvSpPr>
          <p:spPr bwMode="auto">
            <a:xfrm>
              <a:off x="2112" y="2064"/>
              <a:ext cx="1776" cy="0"/>
            </a:xfrm>
            <a:prstGeom prst="line">
              <a:avLst/>
            </a:prstGeom>
            <a:noFill/>
            <a:ln w="28575">
              <a:solidFill>
                <a:schemeClr val="accent2"/>
              </a:solidFill>
              <a:round/>
              <a:headEnd/>
              <a:tailEnd/>
            </a:ln>
          </p:spPr>
          <p:txBody>
            <a:bodyPr wrap="none" anchor="ctr"/>
            <a:lstStyle/>
            <a:p>
              <a:endParaRPr lang="zh-CN" altLang="en-US"/>
            </a:p>
          </p:txBody>
        </p:sp>
        <p:sp>
          <p:nvSpPr>
            <p:cNvPr id="20" name="Line 54">
              <a:extLst>
                <a:ext uri="{FF2B5EF4-FFF2-40B4-BE49-F238E27FC236}">
                  <a16:creationId xmlns:a16="http://schemas.microsoft.com/office/drawing/2014/main" id="{2A94BAC4-9010-41D6-8F1C-46D38B1B06A7}"/>
                </a:ext>
              </a:extLst>
            </p:cNvPr>
            <p:cNvSpPr>
              <a:spLocks noChangeShapeType="1"/>
            </p:cNvSpPr>
            <p:nvPr/>
          </p:nvSpPr>
          <p:spPr bwMode="auto">
            <a:xfrm>
              <a:off x="2097"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1" name="Line 55">
              <a:extLst>
                <a:ext uri="{FF2B5EF4-FFF2-40B4-BE49-F238E27FC236}">
                  <a16:creationId xmlns:a16="http://schemas.microsoft.com/office/drawing/2014/main" id="{301BC7B3-9A7C-49EE-A23E-43D36B61F0BC}"/>
                </a:ext>
              </a:extLst>
            </p:cNvPr>
            <p:cNvSpPr>
              <a:spLocks noChangeShapeType="1"/>
            </p:cNvSpPr>
            <p:nvPr/>
          </p:nvSpPr>
          <p:spPr bwMode="auto">
            <a:xfrm>
              <a:off x="3456"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2" name="Line 56">
              <a:extLst>
                <a:ext uri="{FF2B5EF4-FFF2-40B4-BE49-F238E27FC236}">
                  <a16:creationId xmlns:a16="http://schemas.microsoft.com/office/drawing/2014/main" id="{6845F014-B08D-4C33-8469-2107615C78B6}"/>
                </a:ext>
              </a:extLst>
            </p:cNvPr>
            <p:cNvSpPr>
              <a:spLocks noChangeShapeType="1"/>
            </p:cNvSpPr>
            <p:nvPr/>
          </p:nvSpPr>
          <p:spPr bwMode="auto">
            <a:xfrm>
              <a:off x="4128" y="1647"/>
              <a:ext cx="0" cy="576"/>
            </a:xfrm>
            <a:prstGeom prst="line">
              <a:avLst/>
            </a:prstGeom>
            <a:noFill/>
            <a:ln w="28575">
              <a:solidFill>
                <a:schemeClr val="accent1"/>
              </a:solidFill>
              <a:round/>
              <a:headEnd/>
              <a:tailEnd/>
            </a:ln>
          </p:spPr>
          <p:txBody>
            <a:bodyPr wrap="none" anchor="ctr"/>
            <a:lstStyle/>
            <a:p>
              <a:endParaRPr lang="zh-CN" altLang="en-US"/>
            </a:p>
          </p:txBody>
        </p:sp>
        <p:sp>
          <p:nvSpPr>
            <p:cNvPr id="23" name="Line 57">
              <a:extLst>
                <a:ext uri="{FF2B5EF4-FFF2-40B4-BE49-F238E27FC236}">
                  <a16:creationId xmlns:a16="http://schemas.microsoft.com/office/drawing/2014/main" id="{2FBBF45F-4828-46BF-A160-8A288B473096}"/>
                </a:ext>
              </a:extLst>
            </p:cNvPr>
            <p:cNvSpPr>
              <a:spLocks noChangeShapeType="1"/>
            </p:cNvSpPr>
            <p:nvPr/>
          </p:nvSpPr>
          <p:spPr bwMode="auto">
            <a:xfrm>
              <a:off x="2496" y="2208"/>
              <a:ext cx="1632" cy="0"/>
            </a:xfrm>
            <a:prstGeom prst="line">
              <a:avLst/>
            </a:prstGeom>
            <a:noFill/>
            <a:ln w="28575">
              <a:solidFill>
                <a:schemeClr val="accent1"/>
              </a:solidFill>
              <a:round/>
              <a:headEnd/>
              <a:tailEnd/>
            </a:ln>
          </p:spPr>
          <p:txBody>
            <a:bodyPr wrap="none" anchor="ctr"/>
            <a:lstStyle/>
            <a:p>
              <a:endParaRPr lang="zh-CN" altLang="en-US"/>
            </a:p>
          </p:txBody>
        </p:sp>
        <p:sp>
          <p:nvSpPr>
            <p:cNvPr id="24" name="Line 58">
              <a:extLst>
                <a:ext uri="{FF2B5EF4-FFF2-40B4-BE49-F238E27FC236}">
                  <a16:creationId xmlns:a16="http://schemas.microsoft.com/office/drawing/2014/main" id="{8E813DAA-89C7-431D-AA9A-622FBABF27CA}"/>
                </a:ext>
              </a:extLst>
            </p:cNvPr>
            <p:cNvSpPr>
              <a:spLocks noChangeShapeType="1"/>
            </p:cNvSpPr>
            <p:nvPr/>
          </p:nvSpPr>
          <p:spPr bwMode="auto">
            <a:xfrm>
              <a:off x="2496"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25" name="Line 59">
              <a:extLst>
                <a:ext uri="{FF2B5EF4-FFF2-40B4-BE49-F238E27FC236}">
                  <a16:creationId xmlns:a16="http://schemas.microsoft.com/office/drawing/2014/main" id="{AE5EB20B-7873-4CA8-9CC0-75CDA4D0E3EC}"/>
                </a:ext>
              </a:extLst>
            </p:cNvPr>
            <p:cNvSpPr>
              <a:spLocks noChangeShapeType="1"/>
            </p:cNvSpPr>
            <p:nvPr/>
          </p:nvSpPr>
          <p:spPr bwMode="auto">
            <a:xfrm>
              <a:off x="3840"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26" name="Line 60">
              <a:extLst>
                <a:ext uri="{FF2B5EF4-FFF2-40B4-BE49-F238E27FC236}">
                  <a16:creationId xmlns:a16="http://schemas.microsoft.com/office/drawing/2014/main" id="{EC1CEA30-4088-4620-9E4F-93156AB54A18}"/>
                </a:ext>
              </a:extLst>
            </p:cNvPr>
            <p:cNvSpPr>
              <a:spLocks noChangeShapeType="1"/>
            </p:cNvSpPr>
            <p:nvPr/>
          </p:nvSpPr>
          <p:spPr bwMode="auto">
            <a:xfrm>
              <a:off x="196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7" name="Line 61">
              <a:extLst>
                <a:ext uri="{FF2B5EF4-FFF2-40B4-BE49-F238E27FC236}">
                  <a16:creationId xmlns:a16="http://schemas.microsoft.com/office/drawing/2014/main" id="{3E4FAA9B-077E-440D-A3D5-0662992E281B}"/>
                </a:ext>
              </a:extLst>
            </p:cNvPr>
            <p:cNvSpPr>
              <a:spLocks noChangeShapeType="1"/>
            </p:cNvSpPr>
            <p:nvPr/>
          </p:nvSpPr>
          <p:spPr bwMode="auto">
            <a:xfrm>
              <a:off x="244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 name="Line 62">
              <a:extLst>
                <a:ext uri="{FF2B5EF4-FFF2-40B4-BE49-F238E27FC236}">
                  <a16:creationId xmlns:a16="http://schemas.microsoft.com/office/drawing/2014/main" id="{7CCF8542-5FA2-4FEE-8C32-A9580CFC64C8}"/>
                </a:ext>
              </a:extLst>
            </p:cNvPr>
            <p:cNvSpPr>
              <a:spLocks noChangeShapeType="1"/>
            </p:cNvSpPr>
            <p:nvPr/>
          </p:nvSpPr>
          <p:spPr bwMode="auto">
            <a:xfrm>
              <a:off x="336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9" name="Line 63">
              <a:extLst>
                <a:ext uri="{FF2B5EF4-FFF2-40B4-BE49-F238E27FC236}">
                  <a16:creationId xmlns:a16="http://schemas.microsoft.com/office/drawing/2014/main" id="{41F6CB95-9C89-4B09-9058-B907E7FC2A21}"/>
                </a:ext>
              </a:extLst>
            </p:cNvPr>
            <p:cNvSpPr>
              <a:spLocks noChangeShapeType="1"/>
            </p:cNvSpPr>
            <p:nvPr/>
          </p:nvSpPr>
          <p:spPr bwMode="auto">
            <a:xfrm>
              <a:off x="384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30" name="Group 64">
              <a:extLst>
                <a:ext uri="{FF2B5EF4-FFF2-40B4-BE49-F238E27FC236}">
                  <a16:creationId xmlns:a16="http://schemas.microsoft.com/office/drawing/2014/main" id="{34573424-19EA-489A-BC6F-0764A939C64F}"/>
                </a:ext>
              </a:extLst>
            </p:cNvPr>
            <p:cNvGrpSpPr>
              <a:grpSpLocks/>
            </p:cNvGrpSpPr>
            <p:nvPr/>
          </p:nvGrpSpPr>
          <p:grpSpPr bwMode="auto">
            <a:xfrm>
              <a:off x="1182" y="1296"/>
              <a:ext cx="546" cy="576"/>
              <a:chOff x="1182" y="1296"/>
              <a:chExt cx="546" cy="576"/>
            </a:xfrm>
          </p:grpSpPr>
          <p:sp>
            <p:nvSpPr>
              <p:cNvPr id="52" name="Rectangle 65">
                <a:extLst>
                  <a:ext uri="{FF2B5EF4-FFF2-40B4-BE49-F238E27FC236}">
                    <a16:creationId xmlns:a16="http://schemas.microsoft.com/office/drawing/2014/main" id="{EDB1673C-0DB4-47F5-87C6-F19CAAC19C31}"/>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3" name="Rectangle 66">
                <a:extLst>
                  <a:ext uri="{FF2B5EF4-FFF2-40B4-BE49-F238E27FC236}">
                    <a16:creationId xmlns:a16="http://schemas.microsoft.com/office/drawing/2014/main" id="{2770FDF5-6B0C-44AB-B8AD-423AF86E84BB}"/>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4" name="Rectangle 67">
                <a:extLst>
                  <a:ext uri="{FF2B5EF4-FFF2-40B4-BE49-F238E27FC236}">
                    <a16:creationId xmlns:a16="http://schemas.microsoft.com/office/drawing/2014/main" id="{4DF4580A-5AFB-4B30-8540-70440002B946}"/>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5" name="Rectangle 68">
                <a:extLst>
                  <a:ext uri="{FF2B5EF4-FFF2-40B4-BE49-F238E27FC236}">
                    <a16:creationId xmlns:a16="http://schemas.microsoft.com/office/drawing/2014/main" id="{B4AF039D-04EE-4276-A6FA-479FDD81007C}"/>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 name="Rectangle 69">
                <a:extLst>
                  <a:ext uri="{FF2B5EF4-FFF2-40B4-BE49-F238E27FC236}">
                    <a16:creationId xmlns:a16="http://schemas.microsoft.com/office/drawing/2014/main" id="{17D8D335-62B4-4FED-8D73-040285189747}"/>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7" name="Rectangle 70">
                <a:extLst>
                  <a:ext uri="{FF2B5EF4-FFF2-40B4-BE49-F238E27FC236}">
                    <a16:creationId xmlns:a16="http://schemas.microsoft.com/office/drawing/2014/main" id="{0E9A82B8-390C-4C05-94E0-7ED1299BEA1F}"/>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31" name="Group 71">
              <a:extLst>
                <a:ext uri="{FF2B5EF4-FFF2-40B4-BE49-F238E27FC236}">
                  <a16:creationId xmlns:a16="http://schemas.microsoft.com/office/drawing/2014/main" id="{413CE5F2-938A-4D9F-99CF-591C85D9899F}"/>
                </a:ext>
              </a:extLst>
            </p:cNvPr>
            <p:cNvGrpSpPr>
              <a:grpSpLocks/>
            </p:cNvGrpSpPr>
            <p:nvPr/>
          </p:nvGrpSpPr>
          <p:grpSpPr bwMode="auto">
            <a:xfrm>
              <a:off x="2415" y="1248"/>
              <a:ext cx="480" cy="720"/>
              <a:chOff x="1182" y="1296"/>
              <a:chExt cx="546" cy="576"/>
            </a:xfrm>
          </p:grpSpPr>
          <p:sp>
            <p:nvSpPr>
              <p:cNvPr id="46" name="Rectangle 72">
                <a:extLst>
                  <a:ext uri="{FF2B5EF4-FFF2-40B4-BE49-F238E27FC236}">
                    <a16:creationId xmlns:a16="http://schemas.microsoft.com/office/drawing/2014/main" id="{B36AB322-1B74-4CD0-81BE-8A8FA57A8296}"/>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 name="Rectangle 73">
                <a:extLst>
                  <a:ext uri="{FF2B5EF4-FFF2-40B4-BE49-F238E27FC236}">
                    <a16:creationId xmlns:a16="http://schemas.microsoft.com/office/drawing/2014/main" id="{0E0CD08C-312B-4555-B08E-C9AFC30B9DB5}"/>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8" name="Rectangle 74">
                <a:extLst>
                  <a:ext uri="{FF2B5EF4-FFF2-40B4-BE49-F238E27FC236}">
                    <a16:creationId xmlns:a16="http://schemas.microsoft.com/office/drawing/2014/main" id="{54D828D3-CF77-4315-A6ED-D01C6182DA03}"/>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 name="Rectangle 75">
                <a:extLst>
                  <a:ext uri="{FF2B5EF4-FFF2-40B4-BE49-F238E27FC236}">
                    <a16:creationId xmlns:a16="http://schemas.microsoft.com/office/drawing/2014/main" id="{F41EA654-B0AF-4C29-9B9E-D047EBD1AAAB}"/>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 name="Rectangle 76">
                <a:extLst>
                  <a:ext uri="{FF2B5EF4-FFF2-40B4-BE49-F238E27FC236}">
                    <a16:creationId xmlns:a16="http://schemas.microsoft.com/office/drawing/2014/main" id="{71FCC574-9373-4859-9866-1A0C9AFAF653}"/>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1" name="Rectangle 77">
                <a:extLst>
                  <a:ext uri="{FF2B5EF4-FFF2-40B4-BE49-F238E27FC236}">
                    <a16:creationId xmlns:a16="http://schemas.microsoft.com/office/drawing/2014/main" id="{78D5E5EF-93C1-406C-A8AE-C34487C6D4FD}"/>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2" name="Line 78">
              <a:extLst>
                <a:ext uri="{FF2B5EF4-FFF2-40B4-BE49-F238E27FC236}">
                  <a16:creationId xmlns:a16="http://schemas.microsoft.com/office/drawing/2014/main" id="{F202954E-D428-47F1-82FD-678261BE51F9}"/>
                </a:ext>
              </a:extLst>
            </p:cNvPr>
            <p:cNvSpPr>
              <a:spLocks noChangeShapeType="1"/>
            </p:cNvSpPr>
            <p:nvPr/>
          </p:nvSpPr>
          <p:spPr bwMode="auto">
            <a:xfrm>
              <a:off x="2112" y="3504"/>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3" name="Line 79">
              <a:extLst>
                <a:ext uri="{FF2B5EF4-FFF2-40B4-BE49-F238E27FC236}">
                  <a16:creationId xmlns:a16="http://schemas.microsoft.com/office/drawing/2014/main" id="{AA5A0062-B311-47AB-A8A1-34575C6B3854}"/>
                </a:ext>
              </a:extLst>
            </p:cNvPr>
            <p:cNvSpPr>
              <a:spLocks noChangeShapeType="1"/>
            </p:cNvSpPr>
            <p:nvPr/>
          </p:nvSpPr>
          <p:spPr bwMode="auto">
            <a:xfrm>
              <a:off x="3552" y="3360"/>
              <a:ext cx="0" cy="384"/>
            </a:xfrm>
            <a:prstGeom prst="line">
              <a:avLst/>
            </a:prstGeom>
            <a:noFill/>
            <a:ln w="9525">
              <a:solidFill>
                <a:schemeClr val="tx1"/>
              </a:solidFill>
              <a:round/>
              <a:headEnd/>
              <a:tailEnd type="triangle" w="med" len="med"/>
            </a:ln>
          </p:spPr>
          <p:txBody>
            <a:bodyPr wrap="none" anchor="ctr"/>
            <a:lstStyle/>
            <a:p>
              <a:endParaRPr lang="zh-CN" altLang="en-US"/>
            </a:p>
          </p:txBody>
        </p:sp>
        <p:sp>
          <p:nvSpPr>
            <p:cNvPr id="34" name="Line 80">
              <a:extLst>
                <a:ext uri="{FF2B5EF4-FFF2-40B4-BE49-F238E27FC236}">
                  <a16:creationId xmlns:a16="http://schemas.microsoft.com/office/drawing/2014/main" id="{346A8529-66E4-4A62-A79F-F5A44631D5AB}"/>
                </a:ext>
              </a:extLst>
            </p:cNvPr>
            <p:cNvSpPr>
              <a:spLocks noChangeShapeType="1"/>
            </p:cNvSpPr>
            <p:nvPr/>
          </p:nvSpPr>
          <p:spPr bwMode="auto">
            <a:xfrm>
              <a:off x="816" y="3744"/>
              <a:ext cx="4224" cy="0"/>
            </a:xfrm>
            <a:prstGeom prst="line">
              <a:avLst/>
            </a:prstGeom>
            <a:noFill/>
            <a:ln w="38100">
              <a:solidFill>
                <a:srgbClr val="FF0000"/>
              </a:solidFill>
              <a:round/>
              <a:headEnd/>
              <a:tailEnd/>
            </a:ln>
          </p:spPr>
          <p:txBody>
            <a:bodyPr wrap="none" anchor="ctr"/>
            <a:lstStyle/>
            <a:p>
              <a:endParaRPr lang="zh-CN" altLang="en-US"/>
            </a:p>
          </p:txBody>
        </p:sp>
        <p:sp>
          <p:nvSpPr>
            <p:cNvPr id="35" name="Line 81">
              <a:extLst>
                <a:ext uri="{FF2B5EF4-FFF2-40B4-BE49-F238E27FC236}">
                  <a16:creationId xmlns:a16="http://schemas.microsoft.com/office/drawing/2014/main" id="{972D4E1D-5934-42FB-8898-FC445214A5C9}"/>
                </a:ext>
              </a:extLst>
            </p:cNvPr>
            <p:cNvSpPr>
              <a:spLocks noChangeShapeType="1"/>
            </p:cNvSpPr>
            <p:nvPr/>
          </p:nvSpPr>
          <p:spPr bwMode="auto">
            <a:xfrm flipV="1">
              <a:off x="816" y="2544"/>
              <a:ext cx="0" cy="1200"/>
            </a:xfrm>
            <a:prstGeom prst="line">
              <a:avLst/>
            </a:prstGeom>
            <a:noFill/>
            <a:ln w="38100">
              <a:solidFill>
                <a:srgbClr val="FF0000"/>
              </a:solidFill>
              <a:round/>
              <a:headEnd/>
              <a:tailEnd/>
            </a:ln>
          </p:spPr>
          <p:txBody>
            <a:bodyPr wrap="none" anchor="ctr"/>
            <a:lstStyle/>
            <a:p>
              <a:endParaRPr lang="zh-CN" altLang="en-US"/>
            </a:p>
          </p:txBody>
        </p:sp>
        <p:sp>
          <p:nvSpPr>
            <p:cNvPr id="36" name="Line 82">
              <a:extLst>
                <a:ext uri="{FF2B5EF4-FFF2-40B4-BE49-F238E27FC236}">
                  <a16:creationId xmlns:a16="http://schemas.microsoft.com/office/drawing/2014/main" id="{68D6101A-3AD3-43A1-BE1A-AE14FD91814C}"/>
                </a:ext>
              </a:extLst>
            </p:cNvPr>
            <p:cNvSpPr>
              <a:spLocks noChangeShapeType="1"/>
            </p:cNvSpPr>
            <p:nvPr/>
          </p:nvSpPr>
          <p:spPr bwMode="auto">
            <a:xfrm>
              <a:off x="816" y="2544"/>
              <a:ext cx="576" cy="0"/>
            </a:xfrm>
            <a:prstGeom prst="line">
              <a:avLst/>
            </a:prstGeom>
            <a:noFill/>
            <a:ln w="38100">
              <a:solidFill>
                <a:srgbClr val="FF0000"/>
              </a:solidFill>
              <a:round/>
              <a:headEnd/>
              <a:tailEnd/>
            </a:ln>
          </p:spPr>
          <p:txBody>
            <a:bodyPr wrap="none" anchor="ctr"/>
            <a:lstStyle/>
            <a:p>
              <a:endParaRPr lang="zh-CN" altLang="en-US"/>
            </a:p>
          </p:txBody>
        </p:sp>
        <p:sp>
          <p:nvSpPr>
            <p:cNvPr id="37" name="Line 83">
              <a:extLst>
                <a:ext uri="{FF2B5EF4-FFF2-40B4-BE49-F238E27FC236}">
                  <a16:creationId xmlns:a16="http://schemas.microsoft.com/office/drawing/2014/main" id="{5CF8851D-D015-4E1E-907C-E027D5F83087}"/>
                </a:ext>
              </a:extLst>
            </p:cNvPr>
            <p:cNvSpPr>
              <a:spLocks noChangeShapeType="1"/>
            </p:cNvSpPr>
            <p:nvPr/>
          </p:nvSpPr>
          <p:spPr bwMode="auto">
            <a:xfrm flipV="1">
              <a:off x="1392" y="1872"/>
              <a:ext cx="0" cy="672"/>
            </a:xfrm>
            <a:prstGeom prst="line">
              <a:avLst/>
            </a:prstGeom>
            <a:noFill/>
            <a:ln w="38100">
              <a:solidFill>
                <a:srgbClr val="FF0000"/>
              </a:solidFill>
              <a:round/>
              <a:headEnd/>
              <a:tailEnd/>
            </a:ln>
          </p:spPr>
          <p:txBody>
            <a:bodyPr wrap="none" anchor="ctr"/>
            <a:lstStyle/>
            <a:p>
              <a:endParaRPr lang="zh-CN" altLang="en-US"/>
            </a:p>
          </p:txBody>
        </p:sp>
        <p:sp>
          <p:nvSpPr>
            <p:cNvPr id="38" name="Line 84">
              <a:extLst>
                <a:ext uri="{FF2B5EF4-FFF2-40B4-BE49-F238E27FC236}">
                  <a16:creationId xmlns:a16="http://schemas.microsoft.com/office/drawing/2014/main" id="{C47B811F-0D37-40B5-A732-C223B611C913}"/>
                </a:ext>
              </a:extLst>
            </p:cNvPr>
            <p:cNvSpPr>
              <a:spLocks noChangeShapeType="1"/>
            </p:cNvSpPr>
            <p:nvPr/>
          </p:nvSpPr>
          <p:spPr bwMode="auto">
            <a:xfrm flipV="1">
              <a:off x="5040" y="960"/>
              <a:ext cx="0" cy="2784"/>
            </a:xfrm>
            <a:prstGeom prst="line">
              <a:avLst/>
            </a:prstGeom>
            <a:noFill/>
            <a:ln w="38100">
              <a:solidFill>
                <a:srgbClr val="FF0000"/>
              </a:solidFill>
              <a:round/>
              <a:headEnd/>
              <a:tailEnd/>
            </a:ln>
          </p:spPr>
          <p:txBody>
            <a:bodyPr wrap="none" anchor="ctr"/>
            <a:lstStyle/>
            <a:p>
              <a:endParaRPr lang="zh-CN" altLang="en-US"/>
            </a:p>
          </p:txBody>
        </p:sp>
        <p:sp>
          <p:nvSpPr>
            <p:cNvPr id="39" name="Line 85">
              <a:extLst>
                <a:ext uri="{FF2B5EF4-FFF2-40B4-BE49-F238E27FC236}">
                  <a16:creationId xmlns:a16="http://schemas.microsoft.com/office/drawing/2014/main" id="{45D06A65-535F-4084-B8D0-C44366DFFD22}"/>
                </a:ext>
              </a:extLst>
            </p:cNvPr>
            <p:cNvSpPr>
              <a:spLocks noChangeShapeType="1"/>
            </p:cNvSpPr>
            <p:nvPr/>
          </p:nvSpPr>
          <p:spPr bwMode="auto">
            <a:xfrm>
              <a:off x="4080" y="960"/>
              <a:ext cx="960" cy="0"/>
            </a:xfrm>
            <a:prstGeom prst="line">
              <a:avLst/>
            </a:prstGeom>
            <a:noFill/>
            <a:ln w="38100">
              <a:solidFill>
                <a:srgbClr val="FF0000"/>
              </a:solidFill>
              <a:round/>
              <a:headEnd/>
              <a:tailEnd/>
            </a:ln>
          </p:spPr>
          <p:txBody>
            <a:bodyPr wrap="none" anchor="ctr"/>
            <a:lstStyle/>
            <a:p>
              <a:endParaRPr lang="zh-CN" altLang="en-US"/>
            </a:p>
          </p:txBody>
        </p:sp>
        <p:sp>
          <p:nvSpPr>
            <p:cNvPr id="40" name="Line 86">
              <a:extLst>
                <a:ext uri="{FF2B5EF4-FFF2-40B4-BE49-F238E27FC236}">
                  <a16:creationId xmlns:a16="http://schemas.microsoft.com/office/drawing/2014/main" id="{747ED14A-0B90-4F9B-AA4F-ADB0A0526DBC}"/>
                </a:ext>
              </a:extLst>
            </p:cNvPr>
            <p:cNvSpPr>
              <a:spLocks noChangeShapeType="1"/>
            </p:cNvSpPr>
            <p:nvPr/>
          </p:nvSpPr>
          <p:spPr bwMode="auto">
            <a:xfrm>
              <a:off x="4080" y="960"/>
              <a:ext cx="0" cy="2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1" name="Line 87">
              <a:extLst>
                <a:ext uri="{FF2B5EF4-FFF2-40B4-BE49-F238E27FC236}">
                  <a16:creationId xmlns:a16="http://schemas.microsoft.com/office/drawing/2014/main" id="{937C2099-D7AF-4A2F-8154-756BE147907E}"/>
                </a:ext>
              </a:extLst>
            </p:cNvPr>
            <p:cNvSpPr>
              <a:spLocks noChangeShapeType="1"/>
            </p:cNvSpPr>
            <p:nvPr/>
          </p:nvSpPr>
          <p:spPr bwMode="auto">
            <a:xfrm>
              <a:off x="4128" y="1728"/>
              <a:ext cx="576" cy="0"/>
            </a:xfrm>
            <a:prstGeom prst="line">
              <a:avLst/>
            </a:prstGeom>
            <a:noFill/>
            <a:ln w="28575">
              <a:solidFill>
                <a:schemeClr val="accent1"/>
              </a:solidFill>
              <a:round/>
              <a:headEnd/>
              <a:tailEnd/>
            </a:ln>
          </p:spPr>
          <p:txBody>
            <a:bodyPr wrap="none" anchor="ctr"/>
            <a:lstStyle/>
            <a:p>
              <a:endParaRPr lang="zh-CN" altLang="en-US"/>
            </a:p>
          </p:txBody>
        </p:sp>
        <p:sp>
          <p:nvSpPr>
            <p:cNvPr id="42" name="Line 88">
              <a:extLst>
                <a:ext uri="{FF2B5EF4-FFF2-40B4-BE49-F238E27FC236}">
                  <a16:creationId xmlns:a16="http://schemas.microsoft.com/office/drawing/2014/main" id="{98DF6488-3DCB-45A5-BBA9-058F9D9311FD}"/>
                </a:ext>
              </a:extLst>
            </p:cNvPr>
            <p:cNvSpPr>
              <a:spLocks noChangeShapeType="1"/>
            </p:cNvSpPr>
            <p:nvPr/>
          </p:nvSpPr>
          <p:spPr bwMode="auto">
            <a:xfrm>
              <a:off x="4704" y="1728"/>
              <a:ext cx="0" cy="288"/>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43" name="Line 89">
              <a:extLst>
                <a:ext uri="{FF2B5EF4-FFF2-40B4-BE49-F238E27FC236}">
                  <a16:creationId xmlns:a16="http://schemas.microsoft.com/office/drawing/2014/main" id="{FEE78C5B-4895-4957-A35F-708C9FCD1AAD}"/>
                </a:ext>
              </a:extLst>
            </p:cNvPr>
            <p:cNvSpPr>
              <a:spLocks noChangeShapeType="1"/>
            </p:cNvSpPr>
            <p:nvPr/>
          </p:nvSpPr>
          <p:spPr bwMode="auto">
            <a:xfrm>
              <a:off x="2112" y="2544"/>
              <a:ext cx="2928" cy="0"/>
            </a:xfrm>
            <a:prstGeom prst="line">
              <a:avLst/>
            </a:prstGeom>
            <a:noFill/>
            <a:ln w="38100">
              <a:solidFill>
                <a:srgbClr val="FF0000"/>
              </a:solidFill>
              <a:round/>
              <a:headEnd/>
              <a:tailEnd/>
            </a:ln>
          </p:spPr>
          <p:txBody>
            <a:bodyPr wrap="none" anchor="ctr"/>
            <a:lstStyle/>
            <a:p>
              <a:endParaRPr lang="zh-CN" altLang="en-US"/>
            </a:p>
          </p:txBody>
        </p:sp>
        <p:sp>
          <p:nvSpPr>
            <p:cNvPr id="44" name="Line 90">
              <a:extLst>
                <a:ext uri="{FF2B5EF4-FFF2-40B4-BE49-F238E27FC236}">
                  <a16:creationId xmlns:a16="http://schemas.microsoft.com/office/drawing/2014/main" id="{EBC4C6EF-5B4E-44DB-8483-5CE2D9F49C70}"/>
                </a:ext>
              </a:extLst>
            </p:cNvPr>
            <p:cNvSpPr>
              <a:spLocks noChangeShapeType="1"/>
            </p:cNvSpPr>
            <p:nvPr/>
          </p:nvSpPr>
          <p:spPr bwMode="auto">
            <a:xfrm>
              <a:off x="4704" y="1728"/>
              <a:ext cx="336" cy="0"/>
            </a:xfrm>
            <a:prstGeom prst="line">
              <a:avLst/>
            </a:prstGeom>
            <a:noFill/>
            <a:ln w="28575">
              <a:solidFill>
                <a:schemeClr val="accent1"/>
              </a:solidFill>
              <a:round/>
              <a:headEnd/>
              <a:tailEnd/>
            </a:ln>
          </p:spPr>
          <p:txBody>
            <a:bodyPr wrap="none" anchor="ctr"/>
            <a:lstStyle/>
            <a:p>
              <a:endParaRPr lang="zh-CN" altLang="en-US"/>
            </a:p>
          </p:txBody>
        </p:sp>
        <p:sp>
          <p:nvSpPr>
            <p:cNvPr id="45" name="Line 92">
              <a:extLst>
                <a:ext uri="{FF2B5EF4-FFF2-40B4-BE49-F238E27FC236}">
                  <a16:creationId xmlns:a16="http://schemas.microsoft.com/office/drawing/2014/main" id="{CBEECDAF-5C46-4D17-B605-F441BB1406A2}"/>
                </a:ext>
              </a:extLst>
            </p:cNvPr>
            <p:cNvSpPr>
              <a:spLocks noChangeShapeType="1"/>
            </p:cNvSpPr>
            <p:nvPr/>
          </p:nvSpPr>
          <p:spPr bwMode="auto">
            <a:xfrm>
              <a:off x="4704" y="2496"/>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39">
                                            <p:txEl>
                                              <p:pRg st="2" end="2"/>
                                            </p:txEl>
                                          </p:spTgt>
                                        </p:tgtEl>
                                        <p:attrNameLst>
                                          <p:attrName>style.visibility</p:attrName>
                                        </p:attrNameLst>
                                      </p:cBhvr>
                                      <p:to>
                                        <p:strVal val="visible"/>
                                      </p:to>
                                    </p:set>
                                    <p:anim calcmode="lin" valueType="num">
                                      <p:cBhvr additive="base">
                                        <p:cTn id="7" dur="500" fill="hold"/>
                                        <p:tgtEl>
                                          <p:spTgt spid="193539">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3539">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3539">
                                            <p:txEl>
                                              <p:pRg st="3" end="3"/>
                                            </p:txEl>
                                          </p:spTgt>
                                        </p:tgtEl>
                                        <p:attrNameLst>
                                          <p:attrName>style.visibility</p:attrName>
                                        </p:attrNameLst>
                                      </p:cBhvr>
                                      <p:to>
                                        <p:strVal val="visible"/>
                                      </p:to>
                                    </p:set>
                                    <p:anim calcmode="lin" valueType="num">
                                      <p:cBhvr additive="base">
                                        <p:cTn id="11" dur="500" fill="hold"/>
                                        <p:tgtEl>
                                          <p:spTgt spid="193539">
                                            <p:txEl>
                                              <p:pRg st="3" end="3"/>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93539">
                                            <p:txEl>
                                              <p:pRg st="3" end="3"/>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93539">
                                            <p:txEl>
                                              <p:pRg st="4" end="4"/>
                                            </p:txEl>
                                          </p:spTgt>
                                        </p:tgtEl>
                                        <p:attrNameLst>
                                          <p:attrName>style.visibility</p:attrName>
                                        </p:attrNameLst>
                                      </p:cBhvr>
                                      <p:to>
                                        <p:strVal val="visible"/>
                                      </p:to>
                                    </p:set>
                                    <p:anim calcmode="lin" valueType="num">
                                      <p:cBhvr additive="base">
                                        <p:cTn id="15" dur="500" fill="hold"/>
                                        <p:tgtEl>
                                          <p:spTgt spid="193539">
                                            <p:txEl>
                                              <p:pRg st="4" end="4"/>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93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93539">
                                            <p:txEl>
                                              <p:pRg st="5" end="5"/>
                                            </p:txEl>
                                          </p:spTgt>
                                        </p:tgtEl>
                                        <p:attrNameLst>
                                          <p:attrName>style.visibility</p:attrName>
                                        </p:attrNameLst>
                                      </p:cBhvr>
                                      <p:to>
                                        <p:strVal val="visible"/>
                                      </p:to>
                                    </p:set>
                                    <p:anim calcmode="lin" valueType="num">
                                      <p:cBhvr additive="base">
                                        <p:cTn id="21" dur="500" fill="hold"/>
                                        <p:tgtEl>
                                          <p:spTgt spid="193539">
                                            <p:txEl>
                                              <p:pRg st="5" end="5"/>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93539">
                                            <p:txEl>
                                              <p:pRg st="5" end="5"/>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93539">
                                            <p:txEl>
                                              <p:pRg st="6" end="6"/>
                                            </p:txEl>
                                          </p:spTgt>
                                        </p:tgtEl>
                                        <p:attrNameLst>
                                          <p:attrName>style.visibility</p:attrName>
                                        </p:attrNameLst>
                                      </p:cBhvr>
                                      <p:to>
                                        <p:strVal val="visible"/>
                                      </p:to>
                                    </p:set>
                                    <p:anim calcmode="lin" valueType="num">
                                      <p:cBhvr additive="base">
                                        <p:cTn id="25" dur="500" fill="hold"/>
                                        <p:tgtEl>
                                          <p:spTgt spid="193539">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3539">
                                            <p:txEl>
                                              <p:pRg st="6" end="6"/>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93539">
                                            <p:txEl>
                                              <p:pRg st="7" end="7"/>
                                            </p:txEl>
                                          </p:spTgt>
                                        </p:tgtEl>
                                        <p:attrNameLst>
                                          <p:attrName>style.visibility</p:attrName>
                                        </p:attrNameLst>
                                      </p:cBhvr>
                                      <p:to>
                                        <p:strVal val="visible"/>
                                      </p:to>
                                    </p:set>
                                    <p:anim calcmode="lin" valueType="num">
                                      <p:cBhvr additive="base">
                                        <p:cTn id="29" dur="500" fill="hold"/>
                                        <p:tgtEl>
                                          <p:spTgt spid="193539">
                                            <p:txEl>
                                              <p:pRg st="7" end="7"/>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935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93539">
                                            <p:txEl>
                                              <p:pRg st="8" end="8"/>
                                            </p:txEl>
                                          </p:spTgt>
                                        </p:tgtEl>
                                        <p:attrNameLst>
                                          <p:attrName>style.visibility</p:attrName>
                                        </p:attrNameLst>
                                      </p:cBhvr>
                                      <p:to>
                                        <p:strVal val="visible"/>
                                      </p:to>
                                    </p:set>
                                    <p:anim calcmode="lin" valueType="num">
                                      <p:cBhvr additive="base">
                                        <p:cTn id="35" dur="500" fill="hold"/>
                                        <p:tgtEl>
                                          <p:spTgt spid="193539">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93539">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0"/>
                                  </p:stCondLst>
                                  <p:childTnLst>
                                    <p:set>
                                      <p:cBhvr>
                                        <p:cTn id="38" dur="1" fill="hold">
                                          <p:stCondLst>
                                            <p:cond delay="0"/>
                                          </p:stCondLst>
                                        </p:cTn>
                                        <p:tgtEl>
                                          <p:spTgt spid="193539">
                                            <p:txEl>
                                              <p:pRg st="9" end="9"/>
                                            </p:txEl>
                                          </p:spTgt>
                                        </p:tgtEl>
                                        <p:attrNameLst>
                                          <p:attrName>style.visibility</p:attrName>
                                        </p:attrNameLst>
                                      </p:cBhvr>
                                      <p:to>
                                        <p:strVal val="visible"/>
                                      </p:to>
                                    </p:set>
                                    <p:anim calcmode="lin" valueType="num">
                                      <p:cBhvr additive="base">
                                        <p:cTn id="39" dur="500" fill="hold"/>
                                        <p:tgtEl>
                                          <p:spTgt spid="193539">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193539">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0"/>
                                  </p:stCondLst>
                                  <p:childTnLst>
                                    <p:set>
                                      <p:cBhvr>
                                        <p:cTn id="42" dur="1" fill="hold">
                                          <p:stCondLst>
                                            <p:cond delay="0"/>
                                          </p:stCondLst>
                                        </p:cTn>
                                        <p:tgtEl>
                                          <p:spTgt spid="193539">
                                            <p:txEl>
                                              <p:pRg st="10" end="10"/>
                                            </p:txEl>
                                          </p:spTgt>
                                        </p:tgtEl>
                                        <p:attrNameLst>
                                          <p:attrName>style.visibility</p:attrName>
                                        </p:attrNameLst>
                                      </p:cBhvr>
                                      <p:to>
                                        <p:strVal val="visible"/>
                                      </p:to>
                                    </p:set>
                                    <p:anim calcmode="lin" valueType="num">
                                      <p:cBhvr additive="base">
                                        <p:cTn id="43" dur="500" fill="hold"/>
                                        <p:tgtEl>
                                          <p:spTgt spid="193539">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93539">
                                            <p:txEl>
                                              <p:pRg st="10" end="10"/>
                                            </p:txEl>
                                          </p:spTgt>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0"/>
                                  </p:stCondLst>
                                  <p:childTnLst>
                                    <p:set>
                                      <p:cBhvr>
                                        <p:cTn id="46" dur="1" fill="hold">
                                          <p:stCondLst>
                                            <p:cond delay="0"/>
                                          </p:stCondLst>
                                        </p:cTn>
                                        <p:tgtEl>
                                          <p:spTgt spid="193539">
                                            <p:txEl>
                                              <p:pRg st="11" end="11"/>
                                            </p:txEl>
                                          </p:spTgt>
                                        </p:tgtEl>
                                        <p:attrNameLst>
                                          <p:attrName>style.visibility</p:attrName>
                                        </p:attrNameLst>
                                      </p:cBhvr>
                                      <p:to>
                                        <p:strVal val="visible"/>
                                      </p:to>
                                    </p:set>
                                    <p:anim calcmode="lin" valueType="num">
                                      <p:cBhvr additive="base">
                                        <p:cTn id="47" dur="500" fill="hold"/>
                                        <p:tgtEl>
                                          <p:spTgt spid="193539">
                                            <p:txEl>
                                              <p:pRg st="11" end="1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193539">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ChangeArrowheads="1"/>
          </p:cNvSpPr>
          <p:nvPr/>
        </p:nvSpPr>
        <p:spPr bwMode="auto">
          <a:xfrm>
            <a:off x="471340" y="1121790"/>
            <a:ext cx="8191894" cy="5126610"/>
          </a:xfrm>
          <a:prstGeom prst="rect">
            <a:avLst/>
          </a:prstGeom>
          <a:noFill/>
          <a:ln w="12700">
            <a:noFill/>
            <a:miter lim="800000"/>
            <a:headEnd/>
            <a:tailEnd/>
          </a:ln>
          <a:effectLst/>
        </p:spPr>
        <p:txBody>
          <a:bodyPr lIns="90487" tIns="44450" rIns="90487" bIns="44450"/>
          <a:lstStyle/>
          <a:p>
            <a:pPr marL="342900" lvl="1" indent="-342900">
              <a:spcBef>
                <a:spcPts val="600"/>
              </a:spcBef>
              <a:spcAft>
                <a:spcPts val="600"/>
              </a:spcAft>
              <a:buClr>
                <a:schemeClr val="tx1"/>
              </a:buClr>
              <a:buSzPct val="80000"/>
              <a:buFont typeface="Arial" pitchFamily="34" charset="0"/>
              <a:buChar char="•"/>
              <a:tabLst>
                <a:tab pos="895350" algn="l"/>
              </a:tabLst>
            </a:pPr>
            <a:r>
              <a:rPr lang="en-US" altLang="zh-CN" sz="2800" b="0" dirty="0">
                <a:solidFill>
                  <a:srgbClr val="FF3300"/>
                </a:solidFill>
                <a:latin typeface="微软雅黑" panose="020B0503020204020204" pitchFamily="34" charset="-122"/>
                <a:ea typeface="微软雅黑" panose="020B0503020204020204" pitchFamily="34" charset="-122"/>
              </a:rPr>
              <a:t>Op</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该部件将完成的具体操作</a:t>
            </a:r>
            <a:endParaRPr lang="en-US" altLang="zh-CN" sz="2800" b="0" dirty="0">
              <a:latin typeface="微软雅黑" panose="020B0503020204020204" pitchFamily="34" charset="-122"/>
              <a:ea typeface="微软雅黑" panose="020B0503020204020204" pitchFamily="34" charset="-122"/>
            </a:endParaRPr>
          </a:p>
          <a:p>
            <a:pPr marL="342900" lvl="1" indent="-342900">
              <a:spcBef>
                <a:spcPts val="600"/>
              </a:spcBef>
              <a:spcAft>
                <a:spcPts val="600"/>
              </a:spcAft>
              <a:buClr>
                <a:schemeClr val="tx1"/>
              </a:buClr>
              <a:buSzPct val="80000"/>
              <a:buFont typeface="Arial" pitchFamily="34" charset="0"/>
              <a:buChar char="•"/>
              <a:tabLst>
                <a:tab pos="895350" algn="l"/>
              </a:tabLst>
            </a:pPr>
            <a:r>
              <a:rPr lang="en-US" altLang="zh-CN" sz="2800" b="0" dirty="0" err="1">
                <a:solidFill>
                  <a:srgbClr val="FF3300"/>
                </a:solidFill>
                <a:latin typeface="微软雅黑" panose="020B0503020204020204" pitchFamily="34" charset="-122"/>
                <a:ea typeface="微软雅黑" panose="020B0503020204020204" pitchFamily="34" charset="-122"/>
              </a:rPr>
              <a:t>Vj</a:t>
            </a:r>
            <a:r>
              <a:rPr lang="en-US" altLang="zh-CN" sz="2800" b="0" dirty="0">
                <a:solidFill>
                  <a:srgbClr val="FF3300"/>
                </a:solidFill>
                <a:latin typeface="微软雅黑" panose="020B0503020204020204" pitchFamily="34" charset="-122"/>
                <a:ea typeface="微软雅黑" panose="020B0503020204020204" pitchFamily="34" charset="-122"/>
              </a:rPr>
              <a:t>, </a:t>
            </a:r>
            <a:r>
              <a:rPr lang="en-US" altLang="zh-CN" sz="2800" b="0" dirty="0" err="1">
                <a:solidFill>
                  <a:srgbClr val="FF3300"/>
                </a:solidFill>
                <a:latin typeface="微软雅黑" panose="020B0503020204020204" pitchFamily="34" charset="-122"/>
                <a:ea typeface="微软雅黑" panose="020B0503020204020204" pitchFamily="34" charset="-122"/>
              </a:rPr>
              <a:t>Vk</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源操作数的实际</a:t>
            </a:r>
            <a:r>
              <a:rPr lang="zh-CN" altLang="en-US" sz="2800" b="0" dirty="0">
                <a:solidFill>
                  <a:srgbClr val="FF0000"/>
                </a:solidFill>
                <a:latin typeface="微软雅黑" panose="020B0503020204020204" pitchFamily="34" charset="-122"/>
                <a:ea typeface="微软雅黑" panose="020B0503020204020204" pitchFamily="34" charset="-122"/>
              </a:rPr>
              <a:t>数值</a:t>
            </a: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latin typeface="微软雅黑" panose="020B0503020204020204" pitchFamily="34" charset="-122"/>
                <a:ea typeface="微软雅黑" panose="020B0503020204020204" pitchFamily="34" charset="-122"/>
              </a:rPr>
              <a:t>存储缓冲器</a:t>
            </a:r>
            <a:r>
              <a:rPr lang="en-US" altLang="zh-CN" sz="2400" b="0" dirty="0">
                <a:latin typeface="微软雅黑" panose="020B0503020204020204" pitchFamily="34" charset="-122"/>
                <a:ea typeface="微软雅黑" panose="020B0503020204020204" pitchFamily="34" charset="-122"/>
              </a:rPr>
              <a:t>(Store buffers)</a:t>
            </a:r>
            <a:r>
              <a:rPr lang="zh-CN" altLang="en-US" sz="2400" b="0" dirty="0">
                <a:latin typeface="微软雅黑" panose="020B0503020204020204" pitchFamily="34" charset="-122"/>
                <a:ea typeface="微软雅黑" panose="020B0503020204020204" pitchFamily="34" charset="-122"/>
              </a:rPr>
              <a:t>设有</a:t>
            </a:r>
            <a:r>
              <a:rPr lang="en-US" altLang="zh-CN" sz="2400" b="0" dirty="0">
                <a:latin typeface="微软雅黑" panose="020B0503020204020204" pitchFamily="34" charset="-122"/>
                <a:ea typeface="微软雅黑" panose="020B0503020204020204" pitchFamily="34" charset="-122"/>
              </a:rPr>
              <a:t>V</a:t>
            </a:r>
            <a:r>
              <a:rPr lang="zh-CN" altLang="en-US" sz="2400" b="0" dirty="0">
                <a:latin typeface="微软雅黑" panose="020B0503020204020204" pitchFamily="34" charset="-122"/>
                <a:ea typeface="微软雅黑" panose="020B0503020204020204" pitchFamily="34" charset="-122"/>
              </a:rPr>
              <a:t>域，存放将存储的结果；</a:t>
            </a:r>
          </a:p>
          <a:p>
            <a:pPr marL="342900" lvl="1" indent="-342900" eaLnBrk="0" hangingPunct="0">
              <a:spcBef>
                <a:spcPts val="600"/>
              </a:spcBef>
              <a:spcAft>
                <a:spcPts val="600"/>
              </a:spcAft>
              <a:buClr>
                <a:schemeClr val="tx1"/>
              </a:buClr>
              <a:buSzPct val="80000"/>
              <a:buFont typeface="Arial" pitchFamily="34" charset="0"/>
              <a:buChar char="•"/>
              <a:tabLst>
                <a:tab pos="895350" algn="l"/>
              </a:tabLst>
            </a:pPr>
            <a:r>
              <a:rPr lang="en-US" altLang="zh-CN" sz="2800" b="0" dirty="0" err="1">
                <a:solidFill>
                  <a:srgbClr val="FF3300"/>
                </a:solidFill>
                <a:latin typeface="微软雅黑" panose="020B0503020204020204" pitchFamily="34" charset="-122"/>
                <a:ea typeface="微软雅黑" panose="020B0503020204020204" pitchFamily="34" charset="-122"/>
              </a:rPr>
              <a:t>Qj</a:t>
            </a:r>
            <a:r>
              <a:rPr lang="en-US" altLang="zh-CN" sz="2800" b="0" dirty="0">
                <a:solidFill>
                  <a:srgbClr val="FF3300"/>
                </a:solidFill>
                <a:latin typeface="微软雅黑" panose="020B0503020204020204" pitchFamily="34" charset="-122"/>
                <a:ea typeface="微软雅黑" panose="020B0503020204020204" pitchFamily="34" charset="-122"/>
              </a:rPr>
              <a:t>, </a:t>
            </a:r>
            <a:r>
              <a:rPr lang="en-US" altLang="zh-CN" sz="2800" b="0" dirty="0" err="1">
                <a:solidFill>
                  <a:srgbClr val="FF3300"/>
                </a:solidFill>
                <a:latin typeface="微软雅黑" panose="020B0503020204020204" pitchFamily="34" charset="-122"/>
                <a:ea typeface="微软雅黑" panose="020B0503020204020204" pitchFamily="34" charset="-122"/>
              </a:rPr>
              <a:t>Qk</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将产生源寄存器值（将写的值）的保留站</a:t>
            </a:r>
            <a:endParaRPr lang="en-US" altLang="zh-CN" sz="2800" b="0" dirty="0">
              <a:latin typeface="微软雅黑" panose="020B0503020204020204" pitchFamily="34" charset="-122"/>
              <a:ea typeface="微软雅黑" panose="020B0503020204020204" pitchFamily="34" charset="-122"/>
            </a:endParaRPr>
          </a:p>
          <a:p>
            <a:pPr marL="342900" lvl="1" indent="-342900" eaLnBrk="0" hangingPunct="0">
              <a:spcBef>
                <a:spcPts val="600"/>
              </a:spcBef>
              <a:spcAft>
                <a:spcPts val="600"/>
              </a:spcAft>
              <a:buClr>
                <a:schemeClr val="tx1"/>
              </a:buClr>
              <a:buSzPct val="80000"/>
              <a:buFont typeface="Arial" pitchFamily="34" charset="0"/>
              <a:buChar char="•"/>
              <a:tabLst>
                <a:tab pos="895350" algn="l"/>
              </a:tabLst>
            </a:pPr>
            <a:r>
              <a:rPr lang="en-US" altLang="zh-CN" sz="2800" b="0" dirty="0">
                <a:solidFill>
                  <a:srgbClr val="FF3300"/>
                </a:solidFill>
                <a:latin typeface="微软雅黑" panose="020B0503020204020204" pitchFamily="34" charset="-122"/>
                <a:ea typeface="微软雅黑" panose="020B0503020204020204" pitchFamily="34" charset="-122"/>
              </a:rPr>
              <a:t>Busy</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指明 </a:t>
            </a:r>
            <a:r>
              <a:rPr lang="en-US" altLang="zh-CN" sz="2800" b="0" dirty="0">
                <a:latin typeface="微软雅黑" panose="020B0503020204020204" pitchFamily="34" charset="-122"/>
                <a:ea typeface="微软雅黑" panose="020B0503020204020204" pitchFamily="34" charset="-122"/>
              </a:rPr>
              <a:t>RS</a:t>
            </a:r>
            <a:r>
              <a:rPr lang="zh-CN" altLang="en-US" sz="2800" b="0" dirty="0">
                <a:latin typeface="微软雅黑" panose="020B0503020204020204" pitchFamily="34" charset="-122"/>
                <a:ea typeface="微软雅黑" panose="020B0503020204020204" pitchFamily="34" charset="-122"/>
              </a:rPr>
              <a:t> 或 </a:t>
            </a:r>
            <a:r>
              <a:rPr lang="en-US" altLang="zh-CN" sz="2800" b="0" dirty="0">
                <a:latin typeface="微软雅黑" panose="020B0503020204020204" pitchFamily="34" charset="-122"/>
                <a:ea typeface="微软雅黑" panose="020B0503020204020204" pitchFamily="34" charset="-122"/>
              </a:rPr>
              <a:t>FU </a:t>
            </a:r>
            <a:r>
              <a:rPr lang="zh-CN" altLang="en-US" sz="2800" b="0" dirty="0">
                <a:latin typeface="微软雅黑" panose="020B0503020204020204" pitchFamily="34" charset="-122"/>
                <a:ea typeface="微软雅黑" panose="020B0503020204020204" pitchFamily="34" charset="-122"/>
              </a:rPr>
              <a:t>处于忙状态</a:t>
            </a:r>
            <a:endParaRPr lang="en-US" altLang="zh-CN" sz="2800" b="0" dirty="0">
              <a:latin typeface="微软雅黑" panose="020B0503020204020204" pitchFamily="34" charset="-122"/>
              <a:ea typeface="微软雅黑" panose="020B0503020204020204" pitchFamily="34" charset="-122"/>
            </a:endParaRPr>
          </a:p>
          <a:p>
            <a:pPr marL="342900" lvl="1" indent="-342900" eaLnBrk="0" hangingPunct="0">
              <a:spcBef>
                <a:spcPts val="600"/>
              </a:spcBef>
              <a:spcAft>
                <a:spcPts val="600"/>
              </a:spcAft>
              <a:buClr>
                <a:schemeClr val="tx1"/>
              </a:buClr>
              <a:buSzPct val="80000"/>
              <a:buFont typeface="Arial" pitchFamily="34" charset="0"/>
              <a:buChar char="•"/>
              <a:tabLst>
                <a:tab pos="895350" algn="l"/>
              </a:tabLst>
            </a:pPr>
            <a:r>
              <a:rPr lang="en-US" altLang="zh-CN" sz="2800" b="0" dirty="0">
                <a:solidFill>
                  <a:srgbClr val="FF3300"/>
                </a:solidFill>
                <a:latin typeface="微软雅黑" panose="020B0503020204020204" pitchFamily="34" charset="-122"/>
                <a:ea typeface="微软雅黑" panose="020B0503020204020204" pitchFamily="34" charset="-122"/>
              </a:rPr>
              <a:t>Register result status</a:t>
            </a:r>
            <a:r>
              <a:rPr lang="en-US" altLang="zh-CN" sz="2800" b="0" dirty="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指明哪个功能部件将写到哪个寄存器</a:t>
            </a:r>
            <a:r>
              <a:rPr lang="en-US" altLang="zh-CN" sz="2800" b="0" dirty="0">
                <a:latin typeface="微软雅黑" panose="020B0503020204020204" pitchFamily="34" charset="-122"/>
                <a:ea typeface="微软雅黑" panose="020B0503020204020204" pitchFamily="34" charset="-122"/>
              </a:rPr>
              <a:t>(Qi)</a:t>
            </a:r>
            <a:r>
              <a:rPr lang="zh-CN" altLang="en-US" sz="2800" b="0" dirty="0">
                <a:latin typeface="微软雅黑" panose="020B0503020204020204" pitchFamily="34" charset="-122"/>
                <a:ea typeface="微软雅黑" panose="020B0503020204020204" pitchFamily="34" charset="-122"/>
              </a:rPr>
              <a:t>。如果没有将写入寄存器的未决指令，该域为空 ；</a:t>
            </a:r>
          </a:p>
          <a:p>
            <a:pPr marL="342900" lvl="1" indent="-342900" eaLnBrk="0" hangingPunct="0">
              <a:spcBef>
                <a:spcPts val="600"/>
              </a:spcBef>
              <a:spcAft>
                <a:spcPts val="600"/>
              </a:spcAft>
              <a:buClr>
                <a:schemeClr val="tx1"/>
              </a:buClr>
              <a:buSzPct val="80000"/>
              <a:buFont typeface="Arial" pitchFamily="34" charset="0"/>
              <a:buChar char="•"/>
              <a:tabLst>
                <a:tab pos="895350" algn="l"/>
              </a:tabLst>
            </a:pPr>
            <a:endParaRPr lang="zh-CN" altLang="en-US" sz="2600" b="0" dirty="0">
              <a:latin typeface="微软雅黑" panose="020B0503020204020204" pitchFamily="34" charset="-122"/>
              <a:ea typeface="微软雅黑" panose="020B0503020204020204" pitchFamily="34" charset="-122"/>
            </a:endParaRPr>
          </a:p>
        </p:txBody>
      </p:sp>
      <p:sp>
        <p:nvSpPr>
          <p:cNvPr id="3" name="标题 2">
            <a:extLst>
              <a:ext uri="{FF2B5EF4-FFF2-40B4-BE49-F238E27FC236}">
                <a16:creationId xmlns:a16="http://schemas.microsoft.com/office/drawing/2014/main" id="{DD4E1BD5-0E51-4447-88FF-B542176F01C8}"/>
              </a:ext>
            </a:extLst>
          </p:cNvPr>
          <p:cNvSpPr>
            <a:spLocks noGrp="1"/>
          </p:cNvSpPr>
          <p:nvPr>
            <p:ph type="title"/>
          </p:nvPr>
        </p:nvSpPr>
        <p:spPr/>
        <p:txBody>
          <a:bodyPr/>
          <a:lstStyle/>
          <a:p>
            <a:pPr algn="l"/>
            <a:r>
              <a:rPr lang="zh-CN" altLang="en-US" dirty="0"/>
              <a:t>              保留站的组成</a:t>
            </a:r>
          </a:p>
        </p:txBody>
      </p:sp>
      <p:grpSp>
        <p:nvGrpSpPr>
          <p:cNvPr id="4" name="Group 3">
            <a:extLst>
              <a:ext uri="{FF2B5EF4-FFF2-40B4-BE49-F238E27FC236}">
                <a16:creationId xmlns:a16="http://schemas.microsoft.com/office/drawing/2014/main" id="{EB471690-ADC4-47CB-80D0-0A7EA9369E36}"/>
              </a:ext>
            </a:extLst>
          </p:cNvPr>
          <p:cNvGrpSpPr>
            <a:grpSpLocks/>
          </p:cNvGrpSpPr>
          <p:nvPr/>
        </p:nvGrpSpPr>
        <p:grpSpPr bwMode="auto">
          <a:xfrm>
            <a:off x="6532757" y="124512"/>
            <a:ext cx="2290732" cy="1768117"/>
            <a:chOff x="816" y="960"/>
            <a:chExt cx="4224" cy="2784"/>
          </a:xfrm>
        </p:grpSpPr>
        <p:grpSp>
          <p:nvGrpSpPr>
            <p:cNvPr id="5" name="Group 11">
              <a:extLst>
                <a:ext uri="{FF2B5EF4-FFF2-40B4-BE49-F238E27FC236}">
                  <a16:creationId xmlns:a16="http://schemas.microsoft.com/office/drawing/2014/main" id="{997E04B2-15D1-4B8B-97A6-602299685A77}"/>
                </a:ext>
              </a:extLst>
            </p:cNvPr>
            <p:cNvGrpSpPr>
              <a:grpSpLocks/>
            </p:cNvGrpSpPr>
            <p:nvPr/>
          </p:nvGrpSpPr>
          <p:grpSpPr bwMode="auto">
            <a:xfrm>
              <a:off x="3744" y="1248"/>
              <a:ext cx="768" cy="384"/>
              <a:chOff x="3888" y="1296"/>
              <a:chExt cx="474" cy="516"/>
            </a:xfrm>
          </p:grpSpPr>
          <p:grpSp>
            <p:nvGrpSpPr>
              <p:cNvPr id="78" name="Group 12">
                <a:extLst>
                  <a:ext uri="{FF2B5EF4-FFF2-40B4-BE49-F238E27FC236}">
                    <a16:creationId xmlns:a16="http://schemas.microsoft.com/office/drawing/2014/main" id="{8D372970-D51A-4196-BDD0-0173B895ED0A}"/>
                  </a:ext>
                </a:extLst>
              </p:cNvPr>
              <p:cNvGrpSpPr>
                <a:grpSpLocks/>
              </p:cNvGrpSpPr>
              <p:nvPr/>
            </p:nvGrpSpPr>
            <p:grpSpPr bwMode="auto">
              <a:xfrm>
                <a:off x="3888" y="1296"/>
                <a:ext cx="474" cy="258"/>
                <a:chOff x="3888" y="1296"/>
                <a:chExt cx="474" cy="258"/>
              </a:xfrm>
            </p:grpSpPr>
            <p:sp>
              <p:nvSpPr>
                <p:cNvPr id="82" name="Rectangle 13">
                  <a:extLst>
                    <a:ext uri="{FF2B5EF4-FFF2-40B4-BE49-F238E27FC236}">
                      <a16:creationId xmlns:a16="http://schemas.microsoft.com/office/drawing/2014/main" id="{6E616218-17BB-400B-BF4A-91BE54FAF55A}"/>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3" name="Rectangle 14">
                  <a:extLst>
                    <a:ext uri="{FF2B5EF4-FFF2-40B4-BE49-F238E27FC236}">
                      <a16:creationId xmlns:a16="http://schemas.microsoft.com/office/drawing/2014/main" id="{F59E0C73-7BE8-43A2-AEB7-193BB9C74525}"/>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79" name="Group 15">
                <a:extLst>
                  <a:ext uri="{FF2B5EF4-FFF2-40B4-BE49-F238E27FC236}">
                    <a16:creationId xmlns:a16="http://schemas.microsoft.com/office/drawing/2014/main" id="{4B15B417-2634-4758-A7B1-DD7AE57A2D2C}"/>
                  </a:ext>
                </a:extLst>
              </p:cNvPr>
              <p:cNvGrpSpPr>
                <a:grpSpLocks/>
              </p:cNvGrpSpPr>
              <p:nvPr/>
            </p:nvGrpSpPr>
            <p:grpSpPr bwMode="auto">
              <a:xfrm>
                <a:off x="3888" y="1554"/>
                <a:ext cx="474" cy="258"/>
                <a:chOff x="3888" y="1296"/>
                <a:chExt cx="474" cy="258"/>
              </a:xfrm>
            </p:grpSpPr>
            <p:sp>
              <p:nvSpPr>
                <p:cNvPr id="80" name="Rectangle 16">
                  <a:extLst>
                    <a:ext uri="{FF2B5EF4-FFF2-40B4-BE49-F238E27FC236}">
                      <a16:creationId xmlns:a16="http://schemas.microsoft.com/office/drawing/2014/main" id="{5334C5AC-FEF4-4A6A-885A-40B6C0819C97}"/>
                    </a:ext>
                  </a:extLst>
                </p:cNvPr>
                <p:cNvSpPr>
                  <a:spLocks noChangeArrowheads="1"/>
                </p:cNvSpPr>
                <p:nvPr/>
              </p:nvSpPr>
              <p:spPr bwMode="auto">
                <a:xfrm>
                  <a:off x="3888" y="1296"/>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81" name="Rectangle 17">
                  <a:extLst>
                    <a:ext uri="{FF2B5EF4-FFF2-40B4-BE49-F238E27FC236}">
                      <a16:creationId xmlns:a16="http://schemas.microsoft.com/office/drawing/2014/main" id="{1E3B80A7-A519-4C42-9F8B-20A217AD7B4D}"/>
                    </a:ext>
                  </a:extLst>
                </p:cNvPr>
                <p:cNvSpPr>
                  <a:spLocks noChangeArrowheads="1"/>
                </p:cNvSpPr>
                <p:nvPr/>
              </p:nvSpPr>
              <p:spPr bwMode="auto">
                <a:xfrm>
                  <a:off x="3888" y="1428"/>
                  <a:ext cx="474" cy="1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grpSp>
          <p:nvGrpSpPr>
            <p:cNvPr id="6" name="Group 18">
              <a:extLst>
                <a:ext uri="{FF2B5EF4-FFF2-40B4-BE49-F238E27FC236}">
                  <a16:creationId xmlns:a16="http://schemas.microsoft.com/office/drawing/2014/main" id="{344E8C37-2587-4694-9A25-33FCB0AE8C56}"/>
                </a:ext>
              </a:extLst>
            </p:cNvPr>
            <p:cNvGrpSpPr>
              <a:grpSpLocks/>
            </p:cNvGrpSpPr>
            <p:nvPr/>
          </p:nvGrpSpPr>
          <p:grpSpPr bwMode="auto">
            <a:xfrm>
              <a:off x="4512" y="2016"/>
              <a:ext cx="384" cy="480"/>
              <a:chOff x="4224" y="1968"/>
              <a:chExt cx="480" cy="286"/>
            </a:xfrm>
          </p:grpSpPr>
          <p:sp>
            <p:nvSpPr>
              <p:cNvPr id="75" name="Rectangle 19">
                <a:extLst>
                  <a:ext uri="{FF2B5EF4-FFF2-40B4-BE49-F238E27FC236}">
                    <a16:creationId xmlns:a16="http://schemas.microsoft.com/office/drawing/2014/main" id="{D0F4DD09-2FE2-419F-9680-0329EF399722}"/>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6" name="Rectangle 20">
                <a:extLst>
                  <a:ext uri="{FF2B5EF4-FFF2-40B4-BE49-F238E27FC236}">
                    <a16:creationId xmlns:a16="http://schemas.microsoft.com/office/drawing/2014/main" id="{6FF86CA4-89A6-45D0-9885-BC35F0DA4C25}"/>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7" name="Rectangle 21">
                <a:extLst>
                  <a:ext uri="{FF2B5EF4-FFF2-40B4-BE49-F238E27FC236}">
                    <a16:creationId xmlns:a16="http://schemas.microsoft.com/office/drawing/2014/main" id="{0EED506A-AB17-40A3-AD7A-187843341DBE}"/>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7" name="Group 22">
              <a:extLst>
                <a:ext uri="{FF2B5EF4-FFF2-40B4-BE49-F238E27FC236}">
                  <a16:creationId xmlns:a16="http://schemas.microsoft.com/office/drawing/2014/main" id="{FBF4E0EB-B000-4E18-B1BE-5BA65E5883F0}"/>
                </a:ext>
              </a:extLst>
            </p:cNvPr>
            <p:cNvGrpSpPr>
              <a:grpSpLocks/>
            </p:cNvGrpSpPr>
            <p:nvPr/>
          </p:nvGrpSpPr>
          <p:grpSpPr bwMode="auto">
            <a:xfrm>
              <a:off x="1728" y="2688"/>
              <a:ext cx="912" cy="336"/>
              <a:chOff x="1728" y="2688"/>
              <a:chExt cx="912" cy="336"/>
            </a:xfrm>
          </p:grpSpPr>
          <p:grpSp>
            <p:nvGrpSpPr>
              <p:cNvPr id="63" name="Group 23">
                <a:extLst>
                  <a:ext uri="{FF2B5EF4-FFF2-40B4-BE49-F238E27FC236}">
                    <a16:creationId xmlns:a16="http://schemas.microsoft.com/office/drawing/2014/main" id="{950116B8-9C1F-4CC6-9C13-EA50F7D200E2}"/>
                  </a:ext>
                </a:extLst>
              </p:cNvPr>
              <p:cNvGrpSpPr>
                <a:grpSpLocks/>
              </p:cNvGrpSpPr>
              <p:nvPr/>
            </p:nvGrpSpPr>
            <p:grpSpPr bwMode="auto">
              <a:xfrm>
                <a:off x="2208" y="2688"/>
                <a:ext cx="432" cy="336"/>
                <a:chOff x="4224" y="1968"/>
                <a:chExt cx="480" cy="286"/>
              </a:xfrm>
            </p:grpSpPr>
            <p:sp>
              <p:nvSpPr>
                <p:cNvPr id="72" name="Rectangle 24">
                  <a:extLst>
                    <a:ext uri="{FF2B5EF4-FFF2-40B4-BE49-F238E27FC236}">
                      <a16:creationId xmlns:a16="http://schemas.microsoft.com/office/drawing/2014/main" id="{E50A6B36-84B2-4721-849A-9BD32EED5BF4}"/>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3" name="Rectangle 25">
                  <a:extLst>
                    <a:ext uri="{FF2B5EF4-FFF2-40B4-BE49-F238E27FC236}">
                      <a16:creationId xmlns:a16="http://schemas.microsoft.com/office/drawing/2014/main" id="{058CADAE-D5B7-41A9-8B8B-EB1728F6CBF3}"/>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4" name="Rectangle 26">
                  <a:extLst>
                    <a:ext uri="{FF2B5EF4-FFF2-40B4-BE49-F238E27FC236}">
                      <a16:creationId xmlns:a16="http://schemas.microsoft.com/office/drawing/2014/main" id="{BC04F1C3-4699-4657-A575-08520809F427}"/>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4" name="Group 27">
                <a:extLst>
                  <a:ext uri="{FF2B5EF4-FFF2-40B4-BE49-F238E27FC236}">
                    <a16:creationId xmlns:a16="http://schemas.microsoft.com/office/drawing/2014/main" id="{5233080B-D9FB-4F0E-871C-B9B64E328EC6}"/>
                  </a:ext>
                </a:extLst>
              </p:cNvPr>
              <p:cNvGrpSpPr>
                <a:grpSpLocks/>
              </p:cNvGrpSpPr>
              <p:nvPr/>
            </p:nvGrpSpPr>
            <p:grpSpPr bwMode="auto">
              <a:xfrm>
                <a:off x="1852" y="2688"/>
                <a:ext cx="404" cy="336"/>
                <a:chOff x="4224" y="1968"/>
                <a:chExt cx="480" cy="286"/>
              </a:xfrm>
            </p:grpSpPr>
            <p:sp>
              <p:nvSpPr>
                <p:cNvPr id="69" name="Rectangle 28">
                  <a:extLst>
                    <a:ext uri="{FF2B5EF4-FFF2-40B4-BE49-F238E27FC236}">
                      <a16:creationId xmlns:a16="http://schemas.microsoft.com/office/drawing/2014/main" id="{78256B75-C13D-43CF-92B3-329D76C3DD2A}"/>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0" name="Rectangle 29">
                  <a:extLst>
                    <a:ext uri="{FF2B5EF4-FFF2-40B4-BE49-F238E27FC236}">
                      <a16:creationId xmlns:a16="http://schemas.microsoft.com/office/drawing/2014/main" id="{A7515C5E-72D4-4915-BB49-95427EE12D7C}"/>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71" name="Rectangle 30">
                  <a:extLst>
                    <a:ext uri="{FF2B5EF4-FFF2-40B4-BE49-F238E27FC236}">
                      <a16:creationId xmlns:a16="http://schemas.microsoft.com/office/drawing/2014/main" id="{B1D806EC-2463-4BFC-99D5-E001BE7612E2}"/>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65" name="Group 31">
                <a:extLst>
                  <a:ext uri="{FF2B5EF4-FFF2-40B4-BE49-F238E27FC236}">
                    <a16:creationId xmlns:a16="http://schemas.microsoft.com/office/drawing/2014/main" id="{ACE655E8-D2D3-4CD8-925D-8D8722FC9CE8}"/>
                  </a:ext>
                </a:extLst>
              </p:cNvPr>
              <p:cNvGrpSpPr>
                <a:grpSpLocks/>
              </p:cNvGrpSpPr>
              <p:nvPr/>
            </p:nvGrpSpPr>
            <p:grpSpPr bwMode="auto">
              <a:xfrm>
                <a:off x="1728" y="2688"/>
                <a:ext cx="124" cy="336"/>
                <a:chOff x="4224" y="1968"/>
                <a:chExt cx="480" cy="286"/>
              </a:xfrm>
            </p:grpSpPr>
            <p:sp>
              <p:nvSpPr>
                <p:cNvPr id="66" name="Rectangle 32">
                  <a:extLst>
                    <a:ext uri="{FF2B5EF4-FFF2-40B4-BE49-F238E27FC236}">
                      <a16:creationId xmlns:a16="http://schemas.microsoft.com/office/drawing/2014/main" id="{359A93E8-FB54-4B12-B26F-E6821D17ACAB}"/>
                    </a:ext>
                  </a:extLst>
                </p:cNvPr>
                <p:cNvSpPr>
                  <a:spLocks noChangeArrowheads="1"/>
                </p:cNvSpPr>
                <p:nvPr/>
              </p:nvSpPr>
              <p:spPr bwMode="auto">
                <a:xfrm>
                  <a:off x="4224" y="1968"/>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7" name="Rectangle 33">
                  <a:extLst>
                    <a:ext uri="{FF2B5EF4-FFF2-40B4-BE49-F238E27FC236}">
                      <a16:creationId xmlns:a16="http://schemas.microsoft.com/office/drawing/2014/main" id="{C2E720A9-5161-4EC0-B92B-CDD6E51CD7C6}"/>
                    </a:ext>
                  </a:extLst>
                </p:cNvPr>
                <p:cNvSpPr>
                  <a:spLocks noChangeArrowheads="1"/>
                </p:cNvSpPr>
                <p:nvPr/>
              </p:nvSpPr>
              <p:spPr bwMode="auto">
                <a:xfrm>
                  <a:off x="4224" y="2066"/>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8" name="Rectangle 34">
                  <a:extLst>
                    <a:ext uri="{FF2B5EF4-FFF2-40B4-BE49-F238E27FC236}">
                      <a16:creationId xmlns:a16="http://schemas.microsoft.com/office/drawing/2014/main" id="{65894B32-CB43-4A4F-B214-25C7E946530F}"/>
                    </a:ext>
                  </a:extLst>
                </p:cNvPr>
                <p:cNvSpPr>
                  <a:spLocks noChangeArrowheads="1"/>
                </p:cNvSpPr>
                <p:nvPr/>
              </p:nvSpPr>
              <p:spPr bwMode="auto">
                <a:xfrm>
                  <a:off x="4224" y="2160"/>
                  <a:ext cx="480" cy="94"/>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sp>
          <p:nvSpPr>
            <p:cNvPr id="8" name="Freeform 35" descr="花束">
              <a:extLst>
                <a:ext uri="{FF2B5EF4-FFF2-40B4-BE49-F238E27FC236}">
                  <a16:creationId xmlns:a16="http://schemas.microsoft.com/office/drawing/2014/main" id="{8E935DBC-90BF-4814-A5E0-2E32108E6436}"/>
                </a:ext>
              </a:extLst>
            </p:cNvPr>
            <p:cNvSpPr>
              <a:spLocks/>
            </p:cNvSpPr>
            <p:nvPr/>
          </p:nvSpPr>
          <p:spPr bwMode="auto">
            <a:xfrm rot="-17722">
              <a:off x="1728" y="3264"/>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sp>
          <p:nvSpPr>
            <p:cNvPr id="9" name="Freeform 36" descr="花束">
              <a:extLst>
                <a:ext uri="{FF2B5EF4-FFF2-40B4-BE49-F238E27FC236}">
                  <a16:creationId xmlns:a16="http://schemas.microsoft.com/office/drawing/2014/main" id="{0378B0AF-93D6-46BA-A0F0-08C9C4A6C654}"/>
                </a:ext>
              </a:extLst>
            </p:cNvPr>
            <p:cNvSpPr>
              <a:spLocks/>
            </p:cNvSpPr>
            <p:nvPr/>
          </p:nvSpPr>
          <p:spPr bwMode="auto">
            <a:xfrm rot="-17722">
              <a:off x="3120" y="3120"/>
              <a:ext cx="816" cy="267"/>
            </a:xfrm>
            <a:custGeom>
              <a:avLst/>
              <a:gdLst/>
              <a:ahLst/>
              <a:cxnLst>
                <a:cxn ang="0">
                  <a:pos x="0" y="10"/>
                </a:cxn>
                <a:cxn ang="0">
                  <a:pos x="394" y="544"/>
                </a:cxn>
                <a:cxn ang="0">
                  <a:pos x="1130" y="544"/>
                </a:cxn>
                <a:cxn ang="0">
                  <a:pos x="1514" y="21"/>
                </a:cxn>
                <a:cxn ang="0">
                  <a:pos x="906" y="21"/>
                </a:cxn>
                <a:cxn ang="0">
                  <a:pos x="768" y="202"/>
                </a:cxn>
                <a:cxn ang="0">
                  <a:pos x="608" y="0"/>
                </a:cxn>
                <a:cxn ang="0">
                  <a:pos x="0" y="10"/>
                </a:cxn>
              </a:cxnLst>
              <a:rect l="0" t="0" r="r" b="b"/>
              <a:pathLst>
                <a:path w="1515" h="545">
                  <a:moveTo>
                    <a:pt x="0" y="10"/>
                  </a:moveTo>
                  <a:lnTo>
                    <a:pt x="394" y="544"/>
                  </a:lnTo>
                  <a:lnTo>
                    <a:pt x="1130" y="544"/>
                  </a:lnTo>
                  <a:lnTo>
                    <a:pt x="1514" y="21"/>
                  </a:lnTo>
                  <a:lnTo>
                    <a:pt x="906" y="21"/>
                  </a:lnTo>
                  <a:lnTo>
                    <a:pt x="768" y="202"/>
                  </a:lnTo>
                  <a:lnTo>
                    <a:pt x="608" y="0"/>
                  </a:lnTo>
                  <a:lnTo>
                    <a:pt x="0" y="10"/>
                  </a:lnTo>
                </a:path>
              </a:pathLst>
            </a:custGeom>
            <a:blipFill dpi="0" rotWithShape="0">
              <a:blip r:embed="rId3" cstate="print"/>
              <a:srcRect/>
              <a:tile tx="0" ty="0" sx="100000" sy="100000" flip="none" algn="tl"/>
            </a:blipFill>
            <a:ln w="25400" cap="rnd" cmpd="sng">
              <a:prstDash val="solid"/>
              <a:round/>
              <a:headEnd type="none" w="med" len="med"/>
              <a:tailEnd type="none" w="med" len="med"/>
            </a:ln>
            <a:effectLst/>
            <a:scene3d>
              <a:camera prst="legacyObliqueTopRight"/>
              <a:lightRig rig="legacyFlat3" dir="b"/>
            </a:scene3d>
            <a:sp3d extrusionH="430200" prstMaterial="legacyMatte">
              <a:bevelT w="13500" h="13500" prst="angle"/>
              <a:bevelB w="13500" h="13500" prst="angle"/>
              <a:extrusionClr>
                <a:srgbClr val="CCCCFF"/>
              </a:extrusionClr>
            </a:sp3d>
          </p:spPr>
          <p:txBody>
            <a:bodyPr>
              <a:flatTx/>
            </a:bodyPr>
            <a:lstStyle/>
            <a:p>
              <a:endParaRPr lang="zh-CN" altLang="en-US"/>
            </a:p>
          </p:txBody>
        </p:sp>
        <p:grpSp>
          <p:nvGrpSpPr>
            <p:cNvPr id="10" name="Group 37">
              <a:extLst>
                <a:ext uri="{FF2B5EF4-FFF2-40B4-BE49-F238E27FC236}">
                  <a16:creationId xmlns:a16="http://schemas.microsoft.com/office/drawing/2014/main" id="{FFF9AABB-4215-477D-8DFE-2AE27751FE26}"/>
                </a:ext>
              </a:extLst>
            </p:cNvPr>
            <p:cNvGrpSpPr>
              <a:grpSpLocks/>
            </p:cNvGrpSpPr>
            <p:nvPr/>
          </p:nvGrpSpPr>
          <p:grpSpPr bwMode="auto">
            <a:xfrm>
              <a:off x="3072" y="2654"/>
              <a:ext cx="912" cy="226"/>
              <a:chOff x="3120" y="2640"/>
              <a:chExt cx="912" cy="226"/>
            </a:xfrm>
          </p:grpSpPr>
          <p:sp>
            <p:nvSpPr>
              <p:cNvPr id="57" name="Rectangle 38">
                <a:extLst>
                  <a:ext uri="{FF2B5EF4-FFF2-40B4-BE49-F238E27FC236}">
                    <a16:creationId xmlns:a16="http://schemas.microsoft.com/office/drawing/2014/main" id="{2A2CB588-4A20-46AB-B7E5-11CF6356F42B}"/>
                  </a:ext>
                </a:extLst>
              </p:cNvPr>
              <p:cNvSpPr>
                <a:spLocks noChangeArrowheads="1"/>
              </p:cNvSpPr>
              <p:nvPr/>
            </p:nvSpPr>
            <p:spPr bwMode="auto">
              <a:xfrm>
                <a:off x="3600" y="2640"/>
                <a:ext cx="432"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8" name="Rectangle 39">
                <a:extLst>
                  <a:ext uri="{FF2B5EF4-FFF2-40B4-BE49-F238E27FC236}">
                    <a16:creationId xmlns:a16="http://schemas.microsoft.com/office/drawing/2014/main" id="{0FB192D5-BCC8-4551-8C2B-C94523274226}"/>
                  </a:ext>
                </a:extLst>
              </p:cNvPr>
              <p:cNvSpPr>
                <a:spLocks noChangeArrowheads="1"/>
              </p:cNvSpPr>
              <p:nvPr/>
            </p:nvSpPr>
            <p:spPr bwMode="auto">
              <a:xfrm>
                <a:off x="3600" y="2755"/>
                <a:ext cx="432"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9" name="Rectangle 40">
                <a:extLst>
                  <a:ext uri="{FF2B5EF4-FFF2-40B4-BE49-F238E27FC236}">
                    <a16:creationId xmlns:a16="http://schemas.microsoft.com/office/drawing/2014/main" id="{0FDCB166-F6AD-45A2-9729-B0D235D0A1CE}"/>
                  </a:ext>
                </a:extLst>
              </p:cNvPr>
              <p:cNvSpPr>
                <a:spLocks noChangeArrowheads="1"/>
              </p:cNvSpPr>
              <p:nvPr/>
            </p:nvSpPr>
            <p:spPr bwMode="auto">
              <a:xfrm>
                <a:off x="3244" y="2640"/>
                <a:ext cx="40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0" name="Rectangle 41">
                <a:extLst>
                  <a:ext uri="{FF2B5EF4-FFF2-40B4-BE49-F238E27FC236}">
                    <a16:creationId xmlns:a16="http://schemas.microsoft.com/office/drawing/2014/main" id="{0775E5BA-04CE-4E17-B19F-4193342A1BED}"/>
                  </a:ext>
                </a:extLst>
              </p:cNvPr>
              <p:cNvSpPr>
                <a:spLocks noChangeArrowheads="1"/>
              </p:cNvSpPr>
              <p:nvPr/>
            </p:nvSpPr>
            <p:spPr bwMode="auto">
              <a:xfrm>
                <a:off x="3244" y="2755"/>
                <a:ext cx="40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1" name="Rectangle 42">
                <a:extLst>
                  <a:ext uri="{FF2B5EF4-FFF2-40B4-BE49-F238E27FC236}">
                    <a16:creationId xmlns:a16="http://schemas.microsoft.com/office/drawing/2014/main" id="{3860FBA0-38F5-406F-8200-642243AC509B}"/>
                  </a:ext>
                </a:extLst>
              </p:cNvPr>
              <p:cNvSpPr>
                <a:spLocks noChangeArrowheads="1"/>
              </p:cNvSpPr>
              <p:nvPr/>
            </p:nvSpPr>
            <p:spPr bwMode="auto">
              <a:xfrm>
                <a:off x="3120" y="2640"/>
                <a:ext cx="124" cy="110"/>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2" name="Rectangle 43">
                <a:extLst>
                  <a:ext uri="{FF2B5EF4-FFF2-40B4-BE49-F238E27FC236}">
                    <a16:creationId xmlns:a16="http://schemas.microsoft.com/office/drawing/2014/main" id="{B781C758-DE3A-4A26-8225-3CBB9F52414C}"/>
                  </a:ext>
                </a:extLst>
              </p:cNvPr>
              <p:cNvSpPr>
                <a:spLocks noChangeArrowheads="1"/>
              </p:cNvSpPr>
              <p:nvPr/>
            </p:nvSpPr>
            <p:spPr bwMode="auto">
              <a:xfrm>
                <a:off x="3120" y="2755"/>
                <a:ext cx="124" cy="111"/>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11" name="Line 44">
              <a:extLst>
                <a:ext uri="{FF2B5EF4-FFF2-40B4-BE49-F238E27FC236}">
                  <a16:creationId xmlns:a16="http://schemas.microsoft.com/office/drawing/2014/main" id="{E381B8DB-FA26-4E42-B6AF-667CF03BF663}"/>
                </a:ext>
              </a:extLst>
            </p:cNvPr>
            <p:cNvSpPr>
              <a:spLocks noChangeShapeType="1"/>
            </p:cNvSpPr>
            <p:nvPr/>
          </p:nvSpPr>
          <p:spPr bwMode="auto">
            <a:xfrm>
              <a:off x="1488" y="1056"/>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12" name="Line 45">
              <a:extLst>
                <a:ext uri="{FF2B5EF4-FFF2-40B4-BE49-F238E27FC236}">
                  <a16:creationId xmlns:a16="http://schemas.microsoft.com/office/drawing/2014/main" id="{AE2A2AC9-9827-4B58-820A-88F1095BAAAE}"/>
                </a:ext>
              </a:extLst>
            </p:cNvPr>
            <p:cNvSpPr>
              <a:spLocks noChangeShapeType="1"/>
            </p:cNvSpPr>
            <p:nvPr/>
          </p:nvSpPr>
          <p:spPr bwMode="auto">
            <a:xfrm>
              <a:off x="2688" y="960"/>
              <a:ext cx="0" cy="288"/>
            </a:xfrm>
            <a:prstGeom prst="line">
              <a:avLst/>
            </a:prstGeom>
            <a:noFill/>
            <a:ln w="9525">
              <a:solidFill>
                <a:schemeClr val="tx1"/>
              </a:solidFill>
              <a:round/>
              <a:headEnd/>
              <a:tailEnd type="triangle" w="med" len="med"/>
            </a:ln>
          </p:spPr>
          <p:txBody>
            <a:bodyPr wrap="none" anchor="ctr"/>
            <a:lstStyle/>
            <a:p>
              <a:endParaRPr lang="zh-CN" altLang="en-US"/>
            </a:p>
          </p:txBody>
        </p:sp>
        <p:sp>
          <p:nvSpPr>
            <p:cNvPr id="13" name="Line 48">
              <a:extLst>
                <a:ext uri="{FF2B5EF4-FFF2-40B4-BE49-F238E27FC236}">
                  <a16:creationId xmlns:a16="http://schemas.microsoft.com/office/drawing/2014/main" id="{236015E3-F922-436A-9813-133E62117A7A}"/>
                </a:ext>
              </a:extLst>
            </p:cNvPr>
            <p:cNvSpPr>
              <a:spLocks noChangeShapeType="1"/>
            </p:cNvSpPr>
            <p:nvPr/>
          </p:nvSpPr>
          <p:spPr bwMode="auto">
            <a:xfrm>
              <a:off x="2640" y="1968"/>
              <a:ext cx="0" cy="384"/>
            </a:xfrm>
            <a:prstGeom prst="line">
              <a:avLst/>
            </a:prstGeom>
            <a:noFill/>
            <a:ln w="28575">
              <a:solidFill>
                <a:srgbClr val="008000"/>
              </a:solidFill>
              <a:round/>
              <a:headEnd/>
              <a:tailEnd/>
            </a:ln>
          </p:spPr>
          <p:txBody>
            <a:bodyPr wrap="none" anchor="ctr"/>
            <a:lstStyle/>
            <a:p>
              <a:endParaRPr lang="zh-CN" altLang="en-US"/>
            </a:p>
          </p:txBody>
        </p:sp>
        <p:sp>
          <p:nvSpPr>
            <p:cNvPr id="14" name="Line 49">
              <a:extLst>
                <a:ext uri="{FF2B5EF4-FFF2-40B4-BE49-F238E27FC236}">
                  <a16:creationId xmlns:a16="http://schemas.microsoft.com/office/drawing/2014/main" id="{34220461-9287-4004-8F32-B6D7957DB5FB}"/>
                </a:ext>
              </a:extLst>
            </p:cNvPr>
            <p:cNvSpPr>
              <a:spLocks noChangeShapeType="1"/>
            </p:cNvSpPr>
            <p:nvPr/>
          </p:nvSpPr>
          <p:spPr bwMode="auto">
            <a:xfrm>
              <a:off x="1776" y="2352"/>
              <a:ext cx="1344" cy="0"/>
            </a:xfrm>
            <a:prstGeom prst="line">
              <a:avLst/>
            </a:prstGeom>
            <a:noFill/>
            <a:ln w="28575">
              <a:solidFill>
                <a:srgbClr val="008000"/>
              </a:solidFill>
              <a:round/>
              <a:headEnd/>
              <a:tailEnd/>
            </a:ln>
          </p:spPr>
          <p:txBody>
            <a:bodyPr wrap="none" anchor="ctr"/>
            <a:lstStyle/>
            <a:p>
              <a:endParaRPr lang="zh-CN" altLang="en-US"/>
            </a:p>
          </p:txBody>
        </p:sp>
        <p:sp>
          <p:nvSpPr>
            <p:cNvPr id="15" name="Line 50">
              <a:extLst>
                <a:ext uri="{FF2B5EF4-FFF2-40B4-BE49-F238E27FC236}">
                  <a16:creationId xmlns:a16="http://schemas.microsoft.com/office/drawing/2014/main" id="{89AC8CB3-CBB3-491C-A42E-F8668BA4D3E0}"/>
                </a:ext>
              </a:extLst>
            </p:cNvPr>
            <p:cNvSpPr>
              <a:spLocks noChangeShapeType="1"/>
            </p:cNvSpPr>
            <p:nvPr/>
          </p:nvSpPr>
          <p:spPr bwMode="auto">
            <a:xfrm>
              <a:off x="1773"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6" name="Line 51">
              <a:extLst>
                <a:ext uri="{FF2B5EF4-FFF2-40B4-BE49-F238E27FC236}">
                  <a16:creationId xmlns:a16="http://schemas.microsoft.com/office/drawing/2014/main" id="{B1D8783D-318F-430F-A961-D16E41A8794C}"/>
                </a:ext>
              </a:extLst>
            </p:cNvPr>
            <p:cNvSpPr>
              <a:spLocks noChangeShapeType="1"/>
            </p:cNvSpPr>
            <p:nvPr/>
          </p:nvSpPr>
          <p:spPr bwMode="auto">
            <a:xfrm>
              <a:off x="3120" y="2352"/>
              <a:ext cx="0" cy="336"/>
            </a:xfrm>
            <a:prstGeom prst="line">
              <a:avLst/>
            </a:prstGeom>
            <a:noFill/>
            <a:ln w="28575">
              <a:solidFill>
                <a:srgbClr val="008000"/>
              </a:solidFill>
              <a:round/>
              <a:headEnd/>
              <a:tailEnd type="triangle" w="med" len="med"/>
            </a:ln>
          </p:spPr>
          <p:txBody>
            <a:bodyPr wrap="none" anchor="ctr"/>
            <a:lstStyle/>
            <a:p>
              <a:endParaRPr lang="zh-CN" altLang="en-US"/>
            </a:p>
          </p:txBody>
        </p:sp>
        <p:sp>
          <p:nvSpPr>
            <p:cNvPr id="17" name="Line 52">
              <a:extLst>
                <a:ext uri="{FF2B5EF4-FFF2-40B4-BE49-F238E27FC236}">
                  <a16:creationId xmlns:a16="http://schemas.microsoft.com/office/drawing/2014/main" id="{60B6FBB4-1AB3-432C-8639-4F64118905FE}"/>
                </a:ext>
              </a:extLst>
            </p:cNvPr>
            <p:cNvSpPr>
              <a:spLocks noChangeShapeType="1"/>
            </p:cNvSpPr>
            <p:nvPr/>
          </p:nvSpPr>
          <p:spPr bwMode="auto">
            <a:xfrm>
              <a:off x="3888" y="1632"/>
              <a:ext cx="0" cy="432"/>
            </a:xfrm>
            <a:prstGeom prst="line">
              <a:avLst/>
            </a:prstGeom>
            <a:noFill/>
            <a:ln w="28575">
              <a:solidFill>
                <a:schemeClr val="accent2"/>
              </a:solidFill>
              <a:round/>
              <a:headEnd/>
              <a:tailEnd/>
            </a:ln>
          </p:spPr>
          <p:txBody>
            <a:bodyPr wrap="none" anchor="ctr"/>
            <a:lstStyle/>
            <a:p>
              <a:endParaRPr lang="zh-CN" altLang="en-US"/>
            </a:p>
          </p:txBody>
        </p:sp>
        <p:sp>
          <p:nvSpPr>
            <p:cNvPr id="18" name="Line 53">
              <a:extLst>
                <a:ext uri="{FF2B5EF4-FFF2-40B4-BE49-F238E27FC236}">
                  <a16:creationId xmlns:a16="http://schemas.microsoft.com/office/drawing/2014/main" id="{DEC5BB95-2D61-4F47-9CAD-2626419B875F}"/>
                </a:ext>
              </a:extLst>
            </p:cNvPr>
            <p:cNvSpPr>
              <a:spLocks noChangeShapeType="1"/>
            </p:cNvSpPr>
            <p:nvPr/>
          </p:nvSpPr>
          <p:spPr bwMode="auto">
            <a:xfrm>
              <a:off x="2112" y="2064"/>
              <a:ext cx="1776" cy="0"/>
            </a:xfrm>
            <a:prstGeom prst="line">
              <a:avLst/>
            </a:prstGeom>
            <a:noFill/>
            <a:ln w="28575">
              <a:solidFill>
                <a:schemeClr val="accent2"/>
              </a:solidFill>
              <a:round/>
              <a:headEnd/>
              <a:tailEnd/>
            </a:ln>
          </p:spPr>
          <p:txBody>
            <a:bodyPr wrap="none" anchor="ctr"/>
            <a:lstStyle/>
            <a:p>
              <a:endParaRPr lang="zh-CN" altLang="en-US"/>
            </a:p>
          </p:txBody>
        </p:sp>
        <p:sp>
          <p:nvSpPr>
            <p:cNvPr id="19" name="Line 54">
              <a:extLst>
                <a:ext uri="{FF2B5EF4-FFF2-40B4-BE49-F238E27FC236}">
                  <a16:creationId xmlns:a16="http://schemas.microsoft.com/office/drawing/2014/main" id="{1DF05E23-F291-46AB-A0C0-7514F36B96B5}"/>
                </a:ext>
              </a:extLst>
            </p:cNvPr>
            <p:cNvSpPr>
              <a:spLocks noChangeShapeType="1"/>
            </p:cNvSpPr>
            <p:nvPr/>
          </p:nvSpPr>
          <p:spPr bwMode="auto">
            <a:xfrm>
              <a:off x="2097"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0" name="Line 55">
              <a:extLst>
                <a:ext uri="{FF2B5EF4-FFF2-40B4-BE49-F238E27FC236}">
                  <a16:creationId xmlns:a16="http://schemas.microsoft.com/office/drawing/2014/main" id="{A8DAC158-AD2E-425A-A6CE-4E0460693CBB}"/>
                </a:ext>
              </a:extLst>
            </p:cNvPr>
            <p:cNvSpPr>
              <a:spLocks noChangeShapeType="1"/>
            </p:cNvSpPr>
            <p:nvPr/>
          </p:nvSpPr>
          <p:spPr bwMode="auto">
            <a:xfrm>
              <a:off x="3456" y="2064"/>
              <a:ext cx="0" cy="624"/>
            </a:xfrm>
            <a:prstGeom prst="line">
              <a:avLst/>
            </a:prstGeom>
            <a:noFill/>
            <a:ln w="28575">
              <a:solidFill>
                <a:schemeClr val="accent2"/>
              </a:solidFill>
              <a:round/>
              <a:headEnd/>
              <a:tailEnd type="triangle" w="med" len="med"/>
            </a:ln>
          </p:spPr>
          <p:txBody>
            <a:bodyPr wrap="none" anchor="ctr"/>
            <a:lstStyle/>
            <a:p>
              <a:endParaRPr lang="zh-CN" altLang="en-US"/>
            </a:p>
          </p:txBody>
        </p:sp>
        <p:sp>
          <p:nvSpPr>
            <p:cNvPr id="21" name="Line 56">
              <a:extLst>
                <a:ext uri="{FF2B5EF4-FFF2-40B4-BE49-F238E27FC236}">
                  <a16:creationId xmlns:a16="http://schemas.microsoft.com/office/drawing/2014/main" id="{057A8142-F8EC-4612-B308-087636A0AE0A}"/>
                </a:ext>
              </a:extLst>
            </p:cNvPr>
            <p:cNvSpPr>
              <a:spLocks noChangeShapeType="1"/>
            </p:cNvSpPr>
            <p:nvPr/>
          </p:nvSpPr>
          <p:spPr bwMode="auto">
            <a:xfrm>
              <a:off x="4128" y="1647"/>
              <a:ext cx="0" cy="576"/>
            </a:xfrm>
            <a:prstGeom prst="line">
              <a:avLst/>
            </a:prstGeom>
            <a:noFill/>
            <a:ln w="28575">
              <a:solidFill>
                <a:schemeClr val="accent1"/>
              </a:solidFill>
              <a:round/>
              <a:headEnd/>
              <a:tailEnd/>
            </a:ln>
          </p:spPr>
          <p:txBody>
            <a:bodyPr wrap="none" anchor="ctr"/>
            <a:lstStyle/>
            <a:p>
              <a:endParaRPr lang="zh-CN" altLang="en-US"/>
            </a:p>
          </p:txBody>
        </p:sp>
        <p:sp>
          <p:nvSpPr>
            <p:cNvPr id="22" name="Line 57">
              <a:extLst>
                <a:ext uri="{FF2B5EF4-FFF2-40B4-BE49-F238E27FC236}">
                  <a16:creationId xmlns:a16="http://schemas.microsoft.com/office/drawing/2014/main" id="{94F943A9-6E33-47DD-9CE5-7C21433803CA}"/>
                </a:ext>
              </a:extLst>
            </p:cNvPr>
            <p:cNvSpPr>
              <a:spLocks noChangeShapeType="1"/>
            </p:cNvSpPr>
            <p:nvPr/>
          </p:nvSpPr>
          <p:spPr bwMode="auto">
            <a:xfrm>
              <a:off x="2496" y="2208"/>
              <a:ext cx="1632" cy="0"/>
            </a:xfrm>
            <a:prstGeom prst="line">
              <a:avLst/>
            </a:prstGeom>
            <a:noFill/>
            <a:ln w="28575">
              <a:solidFill>
                <a:schemeClr val="accent1"/>
              </a:solidFill>
              <a:round/>
              <a:headEnd/>
              <a:tailEnd/>
            </a:ln>
          </p:spPr>
          <p:txBody>
            <a:bodyPr wrap="none" anchor="ctr"/>
            <a:lstStyle/>
            <a:p>
              <a:endParaRPr lang="zh-CN" altLang="en-US"/>
            </a:p>
          </p:txBody>
        </p:sp>
        <p:sp>
          <p:nvSpPr>
            <p:cNvPr id="23" name="Line 58">
              <a:extLst>
                <a:ext uri="{FF2B5EF4-FFF2-40B4-BE49-F238E27FC236}">
                  <a16:creationId xmlns:a16="http://schemas.microsoft.com/office/drawing/2014/main" id="{B938EC4F-334D-403A-AE1D-E62B2AC20E60}"/>
                </a:ext>
              </a:extLst>
            </p:cNvPr>
            <p:cNvSpPr>
              <a:spLocks noChangeShapeType="1"/>
            </p:cNvSpPr>
            <p:nvPr/>
          </p:nvSpPr>
          <p:spPr bwMode="auto">
            <a:xfrm>
              <a:off x="2496"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24" name="Line 59">
              <a:extLst>
                <a:ext uri="{FF2B5EF4-FFF2-40B4-BE49-F238E27FC236}">
                  <a16:creationId xmlns:a16="http://schemas.microsoft.com/office/drawing/2014/main" id="{DA79A73D-70F9-4161-A641-7FEA5C6F97D8}"/>
                </a:ext>
              </a:extLst>
            </p:cNvPr>
            <p:cNvSpPr>
              <a:spLocks noChangeShapeType="1"/>
            </p:cNvSpPr>
            <p:nvPr/>
          </p:nvSpPr>
          <p:spPr bwMode="auto">
            <a:xfrm>
              <a:off x="3840" y="2208"/>
              <a:ext cx="0" cy="480"/>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25" name="Line 60">
              <a:extLst>
                <a:ext uri="{FF2B5EF4-FFF2-40B4-BE49-F238E27FC236}">
                  <a16:creationId xmlns:a16="http://schemas.microsoft.com/office/drawing/2014/main" id="{7932F7F2-1EF4-408F-8DBE-50069667B074}"/>
                </a:ext>
              </a:extLst>
            </p:cNvPr>
            <p:cNvSpPr>
              <a:spLocks noChangeShapeType="1"/>
            </p:cNvSpPr>
            <p:nvPr/>
          </p:nvSpPr>
          <p:spPr bwMode="auto">
            <a:xfrm>
              <a:off x="196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6" name="Line 61">
              <a:extLst>
                <a:ext uri="{FF2B5EF4-FFF2-40B4-BE49-F238E27FC236}">
                  <a16:creationId xmlns:a16="http://schemas.microsoft.com/office/drawing/2014/main" id="{B4110BC5-8E81-4FCC-8846-106F9B63E003}"/>
                </a:ext>
              </a:extLst>
            </p:cNvPr>
            <p:cNvSpPr>
              <a:spLocks noChangeShapeType="1"/>
            </p:cNvSpPr>
            <p:nvPr/>
          </p:nvSpPr>
          <p:spPr bwMode="auto">
            <a:xfrm>
              <a:off x="2448" y="3024"/>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7" name="Line 62">
              <a:extLst>
                <a:ext uri="{FF2B5EF4-FFF2-40B4-BE49-F238E27FC236}">
                  <a16:creationId xmlns:a16="http://schemas.microsoft.com/office/drawing/2014/main" id="{584AAFB2-B787-4BAD-B19D-46E4762D4504}"/>
                </a:ext>
              </a:extLst>
            </p:cNvPr>
            <p:cNvSpPr>
              <a:spLocks noChangeShapeType="1"/>
            </p:cNvSpPr>
            <p:nvPr/>
          </p:nvSpPr>
          <p:spPr bwMode="auto">
            <a:xfrm>
              <a:off x="336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sp>
          <p:nvSpPr>
            <p:cNvPr id="28" name="Line 63">
              <a:extLst>
                <a:ext uri="{FF2B5EF4-FFF2-40B4-BE49-F238E27FC236}">
                  <a16:creationId xmlns:a16="http://schemas.microsoft.com/office/drawing/2014/main" id="{70C244F2-681F-49D2-8B34-533A4E012E0D}"/>
                </a:ext>
              </a:extLst>
            </p:cNvPr>
            <p:cNvSpPr>
              <a:spLocks noChangeShapeType="1"/>
            </p:cNvSpPr>
            <p:nvPr/>
          </p:nvSpPr>
          <p:spPr bwMode="auto">
            <a:xfrm>
              <a:off x="3840" y="2880"/>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nvGrpSpPr>
            <p:cNvPr id="29" name="Group 64">
              <a:extLst>
                <a:ext uri="{FF2B5EF4-FFF2-40B4-BE49-F238E27FC236}">
                  <a16:creationId xmlns:a16="http://schemas.microsoft.com/office/drawing/2014/main" id="{63FBD07A-4B00-42B3-9DB1-EC64EE821E22}"/>
                </a:ext>
              </a:extLst>
            </p:cNvPr>
            <p:cNvGrpSpPr>
              <a:grpSpLocks/>
            </p:cNvGrpSpPr>
            <p:nvPr/>
          </p:nvGrpSpPr>
          <p:grpSpPr bwMode="auto">
            <a:xfrm>
              <a:off x="1182" y="1296"/>
              <a:ext cx="546" cy="576"/>
              <a:chOff x="1182" y="1296"/>
              <a:chExt cx="546" cy="576"/>
            </a:xfrm>
          </p:grpSpPr>
          <p:sp>
            <p:nvSpPr>
              <p:cNvPr id="51" name="Rectangle 65">
                <a:extLst>
                  <a:ext uri="{FF2B5EF4-FFF2-40B4-BE49-F238E27FC236}">
                    <a16:creationId xmlns:a16="http://schemas.microsoft.com/office/drawing/2014/main" id="{27C3AB48-832D-4783-9FCC-528D2DA28DA7}"/>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2" name="Rectangle 66">
                <a:extLst>
                  <a:ext uri="{FF2B5EF4-FFF2-40B4-BE49-F238E27FC236}">
                    <a16:creationId xmlns:a16="http://schemas.microsoft.com/office/drawing/2014/main" id="{C359616E-30FE-42F9-B7C9-44727996DECD}"/>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3" name="Rectangle 67">
                <a:extLst>
                  <a:ext uri="{FF2B5EF4-FFF2-40B4-BE49-F238E27FC236}">
                    <a16:creationId xmlns:a16="http://schemas.microsoft.com/office/drawing/2014/main" id="{2094C7A2-8C03-4C11-977D-BB6C1B696CCE}"/>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4" name="Rectangle 68">
                <a:extLst>
                  <a:ext uri="{FF2B5EF4-FFF2-40B4-BE49-F238E27FC236}">
                    <a16:creationId xmlns:a16="http://schemas.microsoft.com/office/drawing/2014/main" id="{0D39FBD1-8A5B-4282-BF62-902BCC29F599}"/>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5" name="Rectangle 69">
                <a:extLst>
                  <a:ext uri="{FF2B5EF4-FFF2-40B4-BE49-F238E27FC236}">
                    <a16:creationId xmlns:a16="http://schemas.microsoft.com/office/drawing/2014/main" id="{99807E91-CD15-4632-8D85-815EAEFD99BF}"/>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6" name="Rectangle 70">
                <a:extLst>
                  <a:ext uri="{FF2B5EF4-FFF2-40B4-BE49-F238E27FC236}">
                    <a16:creationId xmlns:a16="http://schemas.microsoft.com/office/drawing/2014/main" id="{BC75CE17-4AB5-429C-939D-E773F0231702}"/>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grpSp>
          <p:nvGrpSpPr>
            <p:cNvPr id="30" name="Group 71">
              <a:extLst>
                <a:ext uri="{FF2B5EF4-FFF2-40B4-BE49-F238E27FC236}">
                  <a16:creationId xmlns:a16="http://schemas.microsoft.com/office/drawing/2014/main" id="{BBBEED75-0628-4EE8-8C53-8A5C16A92D42}"/>
                </a:ext>
              </a:extLst>
            </p:cNvPr>
            <p:cNvGrpSpPr>
              <a:grpSpLocks/>
            </p:cNvGrpSpPr>
            <p:nvPr/>
          </p:nvGrpSpPr>
          <p:grpSpPr bwMode="auto">
            <a:xfrm>
              <a:off x="2415" y="1248"/>
              <a:ext cx="480" cy="720"/>
              <a:chOff x="1182" y="1296"/>
              <a:chExt cx="546" cy="576"/>
            </a:xfrm>
          </p:grpSpPr>
          <p:sp>
            <p:nvSpPr>
              <p:cNvPr id="45" name="Rectangle 72">
                <a:extLst>
                  <a:ext uri="{FF2B5EF4-FFF2-40B4-BE49-F238E27FC236}">
                    <a16:creationId xmlns:a16="http://schemas.microsoft.com/office/drawing/2014/main" id="{25E182A9-5A66-4943-9E41-EC0B8F428D95}"/>
                  </a:ext>
                </a:extLst>
              </p:cNvPr>
              <p:cNvSpPr>
                <a:spLocks noChangeArrowheads="1"/>
              </p:cNvSpPr>
              <p:nvPr/>
            </p:nvSpPr>
            <p:spPr bwMode="auto">
              <a:xfrm>
                <a:off x="1182" y="129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6" name="Rectangle 73">
                <a:extLst>
                  <a:ext uri="{FF2B5EF4-FFF2-40B4-BE49-F238E27FC236}">
                    <a16:creationId xmlns:a16="http://schemas.microsoft.com/office/drawing/2014/main" id="{D18584A6-5497-4493-8730-248F5E4925D8}"/>
                  </a:ext>
                </a:extLst>
              </p:cNvPr>
              <p:cNvSpPr>
                <a:spLocks noChangeArrowheads="1"/>
              </p:cNvSpPr>
              <p:nvPr/>
            </p:nvSpPr>
            <p:spPr bwMode="auto">
              <a:xfrm>
                <a:off x="1182" y="1392"/>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7" name="Rectangle 74">
                <a:extLst>
                  <a:ext uri="{FF2B5EF4-FFF2-40B4-BE49-F238E27FC236}">
                    <a16:creationId xmlns:a16="http://schemas.microsoft.com/office/drawing/2014/main" id="{A9F979B9-67F5-4F53-A294-D2D3587937AA}"/>
                  </a:ext>
                </a:extLst>
              </p:cNvPr>
              <p:cNvSpPr>
                <a:spLocks noChangeArrowheads="1"/>
              </p:cNvSpPr>
              <p:nvPr/>
            </p:nvSpPr>
            <p:spPr bwMode="auto">
              <a:xfrm>
                <a:off x="1182" y="1488"/>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8" name="Rectangle 75">
                <a:extLst>
                  <a:ext uri="{FF2B5EF4-FFF2-40B4-BE49-F238E27FC236}">
                    <a16:creationId xmlns:a16="http://schemas.microsoft.com/office/drawing/2014/main" id="{3F2E0C05-7197-41D6-8B81-0E3C6253A0F3}"/>
                  </a:ext>
                </a:extLst>
              </p:cNvPr>
              <p:cNvSpPr>
                <a:spLocks noChangeArrowheads="1"/>
              </p:cNvSpPr>
              <p:nvPr/>
            </p:nvSpPr>
            <p:spPr bwMode="auto">
              <a:xfrm>
                <a:off x="1182" y="1584"/>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49" name="Rectangle 76">
                <a:extLst>
                  <a:ext uri="{FF2B5EF4-FFF2-40B4-BE49-F238E27FC236}">
                    <a16:creationId xmlns:a16="http://schemas.microsoft.com/office/drawing/2014/main" id="{0A56C617-D599-4434-B419-D0BECD01C579}"/>
                  </a:ext>
                </a:extLst>
              </p:cNvPr>
              <p:cNvSpPr>
                <a:spLocks noChangeArrowheads="1"/>
              </p:cNvSpPr>
              <p:nvPr/>
            </p:nvSpPr>
            <p:spPr bwMode="auto">
              <a:xfrm>
                <a:off x="1182" y="1680"/>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50" name="Rectangle 77">
                <a:extLst>
                  <a:ext uri="{FF2B5EF4-FFF2-40B4-BE49-F238E27FC236}">
                    <a16:creationId xmlns:a16="http://schemas.microsoft.com/office/drawing/2014/main" id="{314CBA05-C42C-4F78-AD88-8561EED7A211}"/>
                  </a:ext>
                </a:extLst>
              </p:cNvPr>
              <p:cNvSpPr>
                <a:spLocks noChangeArrowheads="1"/>
              </p:cNvSpPr>
              <p:nvPr/>
            </p:nvSpPr>
            <p:spPr bwMode="auto">
              <a:xfrm>
                <a:off x="1182" y="1776"/>
                <a:ext cx="546" cy="9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grpSp>
        <p:sp>
          <p:nvSpPr>
            <p:cNvPr id="31" name="Line 78">
              <a:extLst>
                <a:ext uri="{FF2B5EF4-FFF2-40B4-BE49-F238E27FC236}">
                  <a16:creationId xmlns:a16="http://schemas.microsoft.com/office/drawing/2014/main" id="{D8760060-776D-48AC-871C-8CA57AC92891}"/>
                </a:ext>
              </a:extLst>
            </p:cNvPr>
            <p:cNvSpPr>
              <a:spLocks noChangeShapeType="1"/>
            </p:cNvSpPr>
            <p:nvPr/>
          </p:nvSpPr>
          <p:spPr bwMode="auto">
            <a:xfrm>
              <a:off x="2112" y="3504"/>
              <a:ext cx="0" cy="240"/>
            </a:xfrm>
            <a:prstGeom prst="line">
              <a:avLst/>
            </a:prstGeom>
            <a:noFill/>
            <a:ln w="9525">
              <a:solidFill>
                <a:schemeClr val="tx1"/>
              </a:solidFill>
              <a:round/>
              <a:headEnd/>
              <a:tailEnd type="triangle" w="med" len="med"/>
            </a:ln>
          </p:spPr>
          <p:txBody>
            <a:bodyPr wrap="none" anchor="ctr"/>
            <a:lstStyle/>
            <a:p>
              <a:endParaRPr lang="zh-CN" altLang="en-US"/>
            </a:p>
          </p:txBody>
        </p:sp>
        <p:sp>
          <p:nvSpPr>
            <p:cNvPr id="32" name="Line 79">
              <a:extLst>
                <a:ext uri="{FF2B5EF4-FFF2-40B4-BE49-F238E27FC236}">
                  <a16:creationId xmlns:a16="http://schemas.microsoft.com/office/drawing/2014/main" id="{ACA4FC32-E1EF-45EF-8B80-628819908343}"/>
                </a:ext>
              </a:extLst>
            </p:cNvPr>
            <p:cNvSpPr>
              <a:spLocks noChangeShapeType="1"/>
            </p:cNvSpPr>
            <p:nvPr/>
          </p:nvSpPr>
          <p:spPr bwMode="auto">
            <a:xfrm>
              <a:off x="3552" y="3360"/>
              <a:ext cx="0" cy="384"/>
            </a:xfrm>
            <a:prstGeom prst="line">
              <a:avLst/>
            </a:prstGeom>
            <a:noFill/>
            <a:ln w="9525">
              <a:solidFill>
                <a:schemeClr val="tx1"/>
              </a:solidFill>
              <a:round/>
              <a:headEnd/>
              <a:tailEnd type="triangle" w="med" len="med"/>
            </a:ln>
          </p:spPr>
          <p:txBody>
            <a:bodyPr wrap="none" anchor="ctr"/>
            <a:lstStyle/>
            <a:p>
              <a:endParaRPr lang="zh-CN" altLang="en-US"/>
            </a:p>
          </p:txBody>
        </p:sp>
        <p:sp>
          <p:nvSpPr>
            <p:cNvPr id="33" name="Line 80">
              <a:extLst>
                <a:ext uri="{FF2B5EF4-FFF2-40B4-BE49-F238E27FC236}">
                  <a16:creationId xmlns:a16="http://schemas.microsoft.com/office/drawing/2014/main" id="{E21F7A95-7250-43D6-A3D5-D353B74BA6DD}"/>
                </a:ext>
              </a:extLst>
            </p:cNvPr>
            <p:cNvSpPr>
              <a:spLocks noChangeShapeType="1"/>
            </p:cNvSpPr>
            <p:nvPr/>
          </p:nvSpPr>
          <p:spPr bwMode="auto">
            <a:xfrm>
              <a:off x="816" y="3744"/>
              <a:ext cx="4224" cy="0"/>
            </a:xfrm>
            <a:prstGeom prst="line">
              <a:avLst/>
            </a:prstGeom>
            <a:noFill/>
            <a:ln w="38100">
              <a:solidFill>
                <a:srgbClr val="FF0000"/>
              </a:solidFill>
              <a:round/>
              <a:headEnd/>
              <a:tailEnd/>
            </a:ln>
          </p:spPr>
          <p:txBody>
            <a:bodyPr wrap="none" anchor="ctr"/>
            <a:lstStyle/>
            <a:p>
              <a:endParaRPr lang="zh-CN" altLang="en-US"/>
            </a:p>
          </p:txBody>
        </p:sp>
        <p:sp>
          <p:nvSpPr>
            <p:cNvPr id="34" name="Line 81">
              <a:extLst>
                <a:ext uri="{FF2B5EF4-FFF2-40B4-BE49-F238E27FC236}">
                  <a16:creationId xmlns:a16="http://schemas.microsoft.com/office/drawing/2014/main" id="{66AA3F17-9D29-4E6D-B2C5-19DCA9437D29}"/>
                </a:ext>
              </a:extLst>
            </p:cNvPr>
            <p:cNvSpPr>
              <a:spLocks noChangeShapeType="1"/>
            </p:cNvSpPr>
            <p:nvPr/>
          </p:nvSpPr>
          <p:spPr bwMode="auto">
            <a:xfrm flipV="1">
              <a:off x="816" y="2544"/>
              <a:ext cx="0" cy="1200"/>
            </a:xfrm>
            <a:prstGeom prst="line">
              <a:avLst/>
            </a:prstGeom>
            <a:noFill/>
            <a:ln w="38100">
              <a:solidFill>
                <a:srgbClr val="FF0000"/>
              </a:solidFill>
              <a:round/>
              <a:headEnd/>
              <a:tailEnd/>
            </a:ln>
          </p:spPr>
          <p:txBody>
            <a:bodyPr wrap="none" anchor="ctr"/>
            <a:lstStyle/>
            <a:p>
              <a:endParaRPr lang="zh-CN" altLang="en-US"/>
            </a:p>
          </p:txBody>
        </p:sp>
        <p:sp>
          <p:nvSpPr>
            <p:cNvPr id="35" name="Line 82">
              <a:extLst>
                <a:ext uri="{FF2B5EF4-FFF2-40B4-BE49-F238E27FC236}">
                  <a16:creationId xmlns:a16="http://schemas.microsoft.com/office/drawing/2014/main" id="{E2636BBD-F34A-4DCF-9DD1-54C4EAAA9BC0}"/>
                </a:ext>
              </a:extLst>
            </p:cNvPr>
            <p:cNvSpPr>
              <a:spLocks noChangeShapeType="1"/>
            </p:cNvSpPr>
            <p:nvPr/>
          </p:nvSpPr>
          <p:spPr bwMode="auto">
            <a:xfrm>
              <a:off x="816" y="2544"/>
              <a:ext cx="576" cy="0"/>
            </a:xfrm>
            <a:prstGeom prst="line">
              <a:avLst/>
            </a:prstGeom>
            <a:noFill/>
            <a:ln w="38100">
              <a:solidFill>
                <a:srgbClr val="FF0000"/>
              </a:solidFill>
              <a:round/>
              <a:headEnd/>
              <a:tailEnd/>
            </a:ln>
          </p:spPr>
          <p:txBody>
            <a:bodyPr wrap="none" anchor="ctr"/>
            <a:lstStyle/>
            <a:p>
              <a:endParaRPr lang="zh-CN" altLang="en-US"/>
            </a:p>
          </p:txBody>
        </p:sp>
        <p:sp>
          <p:nvSpPr>
            <p:cNvPr id="36" name="Line 83">
              <a:extLst>
                <a:ext uri="{FF2B5EF4-FFF2-40B4-BE49-F238E27FC236}">
                  <a16:creationId xmlns:a16="http://schemas.microsoft.com/office/drawing/2014/main" id="{4BF44483-7781-4D88-8109-4FFAFD875832}"/>
                </a:ext>
              </a:extLst>
            </p:cNvPr>
            <p:cNvSpPr>
              <a:spLocks noChangeShapeType="1"/>
            </p:cNvSpPr>
            <p:nvPr/>
          </p:nvSpPr>
          <p:spPr bwMode="auto">
            <a:xfrm flipV="1">
              <a:off x="1392" y="1872"/>
              <a:ext cx="0" cy="672"/>
            </a:xfrm>
            <a:prstGeom prst="line">
              <a:avLst/>
            </a:prstGeom>
            <a:noFill/>
            <a:ln w="38100">
              <a:solidFill>
                <a:srgbClr val="FF0000"/>
              </a:solidFill>
              <a:round/>
              <a:headEnd/>
              <a:tailEnd/>
            </a:ln>
          </p:spPr>
          <p:txBody>
            <a:bodyPr wrap="none" anchor="ctr"/>
            <a:lstStyle/>
            <a:p>
              <a:endParaRPr lang="zh-CN" altLang="en-US"/>
            </a:p>
          </p:txBody>
        </p:sp>
        <p:sp>
          <p:nvSpPr>
            <p:cNvPr id="37" name="Line 84">
              <a:extLst>
                <a:ext uri="{FF2B5EF4-FFF2-40B4-BE49-F238E27FC236}">
                  <a16:creationId xmlns:a16="http://schemas.microsoft.com/office/drawing/2014/main" id="{CFD0E0B5-F2DB-4BF6-BA04-C63B514DAF90}"/>
                </a:ext>
              </a:extLst>
            </p:cNvPr>
            <p:cNvSpPr>
              <a:spLocks noChangeShapeType="1"/>
            </p:cNvSpPr>
            <p:nvPr/>
          </p:nvSpPr>
          <p:spPr bwMode="auto">
            <a:xfrm flipV="1">
              <a:off x="5040" y="960"/>
              <a:ext cx="0" cy="2784"/>
            </a:xfrm>
            <a:prstGeom prst="line">
              <a:avLst/>
            </a:prstGeom>
            <a:noFill/>
            <a:ln w="38100">
              <a:solidFill>
                <a:srgbClr val="FF0000"/>
              </a:solidFill>
              <a:round/>
              <a:headEnd/>
              <a:tailEnd/>
            </a:ln>
          </p:spPr>
          <p:txBody>
            <a:bodyPr wrap="none" anchor="ctr"/>
            <a:lstStyle/>
            <a:p>
              <a:endParaRPr lang="zh-CN" altLang="en-US"/>
            </a:p>
          </p:txBody>
        </p:sp>
        <p:sp>
          <p:nvSpPr>
            <p:cNvPr id="38" name="Line 85">
              <a:extLst>
                <a:ext uri="{FF2B5EF4-FFF2-40B4-BE49-F238E27FC236}">
                  <a16:creationId xmlns:a16="http://schemas.microsoft.com/office/drawing/2014/main" id="{73274C81-CFE6-4BFD-B279-470AAE3F12ED}"/>
                </a:ext>
              </a:extLst>
            </p:cNvPr>
            <p:cNvSpPr>
              <a:spLocks noChangeShapeType="1"/>
            </p:cNvSpPr>
            <p:nvPr/>
          </p:nvSpPr>
          <p:spPr bwMode="auto">
            <a:xfrm>
              <a:off x="4080" y="960"/>
              <a:ext cx="960" cy="0"/>
            </a:xfrm>
            <a:prstGeom prst="line">
              <a:avLst/>
            </a:prstGeom>
            <a:noFill/>
            <a:ln w="38100">
              <a:solidFill>
                <a:srgbClr val="FF0000"/>
              </a:solidFill>
              <a:round/>
              <a:headEnd/>
              <a:tailEnd/>
            </a:ln>
          </p:spPr>
          <p:txBody>
            <a:bodyPr wrap="none" anchor="ctr"/>
            <a:lstStyle/>
            <a:p>
              <a:endParaRPr lang="zh-CN" altLang="en-US"/>
            </a:p>
          </p:txBody>
        </p:sp>
        <p:sp>
          <p:nvSpPr>
            <p:cNvPr id="39" name="Line 86">
              <a:extLst>
                <a:ext uri="{FF2B5EF4-FFF2-40B4-BE49-F238E27FC236}">
                  <a16:creationId xmlns:a16="http://schemas.microsoft.com/office/drawing/2014/main" id="{3A540167-BA77-49F5-AF70-801681509348}"/>
                </a:ext>
              </a:extLst>
            </p:cNvPr>
            <p:cNvSpPr>
              <a:spLocks noChangeShapeType="1"/>
            </p:cNvSpPr>
            <p:nvPr/>
          </p:nvSpPr>
          <p:spPr bwMode="auto">
            <a:xfrm>
              <a:off x="4080" y="960"/>
              <a:ext cx="0" cy="2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0" name="Line 87">
              <a:extLst>
                <a:ext uri="{FF2B5EF4-FFF2-40B4-BE49-F238E27FC236}">
                  <a16:creationId xmlns:a16="http://schemas.microsoft.com/office/drawing/2014/main" id="{68A763E6-A57A-4EB8-95E8-747CBCD39F85}"/>
                </a:ext>
              </a:extLst>
            </p:cNvPr>
            <p:cNvSpPr>
              <a:spLocks noChangeShapeType="1"/>
            </p:cNvSpPr>
            <p:nvPr/>
          </p:nvSpPr>
          <p:spPr bwMode="auto">
            <a:xfrm>
              <a:off x="4128" y="1728"/>
              <a:ext cx="576" cy="0"/>
            </a:xfrm>
            <a:prstGeom prst="line">
              <a:avLst/>
            </a:prstGeom>
            <a:noFill/>
            <a:ln w="28575">
              <a:solidFill>
                <a:schemeClr val="accent1"/>
              </a:solidFill>
              <a:round/>
              <a:headEnd/>
              <a:tailEnd/>
            </a:ln>
          </p:spPr>
          <p:txBody>
            <a:bodyPr wrap="none" anchor="ctr"/>
            <a:lstStyle/>
            <a:p>
              <a:endParaRPr lang="zh-CN" altLang="en-US"/>
            </a:p>
          </p:txBody>
        </p:sp>
        <p:sp>
          <p:nvSpPr>
            <p:cNvPr id="41" name="Line 88">
              <a:extLst>
                <a:ext uri="{FF2B5EF4-FFF2-40B4-BE49-F238E27FC236}">
                  <a16:creationId xmlns:a16="http://schemas.microsoft.com/office/drawing/2014/main" id="{EEC25DFC-1490-4AEA-A841-F54127EF1C8C}"/>
                </a:ext>
              </a:extLst>
            </p:cNvPr>
            <p:cNvSpPr>
              <a:spLocks noChangeShapeType="1"/>
            </p:cNvSpPr>
            <p:nvPr/>
          </p:nvSpPr>
          <p:spPr bwMode="auto">
            <a:xfrm>
              <a:off x="4704" y="1728"/>
              <a:ext cx="0" cy="288"/>
            </a:xfrm>
            <a:prstGeom prst="line">
              <a:avLst/>
            </a:prstGeom>
            <a:noFill/>
            <a:ln w="28575">
              <a:solidFill>
                <a:schemeClr val="accent1"/>
              </a:solidFill>
              <a:round/>
              <a:headEnd/>
              <a:tailEnd type="triangle" w="med" len="med"/>
            </a:ln>
          </p:spPr>
          <p:txBody>
            <a:bodyPr wrap="none" anchor="ctr"/>
            <a:lstStyle/>
            <a:p>
              <a:endParaRPr lang="zh-CN" altLang="en-US"/>
            </a:p>
          </p:txBody>
        </p:sp>
        <p:sp>
          <p:nvSpPr>
            <p:cNvPr id="42" name="Line 89">
              <a:extLst>
                <a:ext uri="{FF2B5EF4-FFF2-40B4-BE49-F238E27FC236}">
                  <a16:creationId xmlns:a16="http://schemas.microsoft.com/office/drawing/2014/main" id="{E0794885-0A75-4B8F-8641-50D7750E744C}"/>
                </a:ext>
              </a:extLst>
            </p:cNvPr>
            <p:cNvSpPr>
              <a:spLocks noChangeShapeType="1"/>
            </p:cNvSpPr>
            <p:nvPr/>
          </p:nvSpPr>
          <p:spPr bwMode="auto">
            <a:xfrm>
              <a:off x="2112" y="2544"/>
              <a:ext cx="2928" cy="0"/>
            </a:xfrm>
            <a:prstGeom prst="line">
              <a:avLst/>
            </a:prstGeom>
            <a:noFill/>
            <a:ln w="38100">
              <a:solidFill>
                <a:srgbClr val="FF0000"/>
              </a:solidFill>
              <a:round/>
              <a:headEnd/>
              <a:tailEnd/>
            </a:ln>
          </p:spPr>
          <p:txBody>
            <a:bodyPr wrap="none" anchor="ctr"/>
            <a:lstStyle/>
            <a:p>
              <a:endParaRPr lang="zh-CN" altLang="en-US"/>
            </a:p>
          </p:txBody>
        </p:sp>
        <p:sp>
          <p:nvSpPr>
            <p:cNvPr id="43" name="Line 90">
              <a:extLst>
                <a:ext uri="{FF2B5EF4-FFF2-40B4-BE49-F238E27FC236}">
                  <a16:creationId xmlns:a16="http://schemas.microsoft.com/office/drawing/2014/main" id="{EA8560DA-053A-4020-881F-D25FF0E23C13}"/>
                </a:ext>
              </a:extLst>
            </p:cNvPr>
            <p:cNvSpPr>
              <a:spLocks noChangeShapeType="1"/>
            </p:cNvSpPr>
            <p:nvPr/>
          </p:nvSpPr>
          <p:spPr bwMode="auto">
            <a:xfrm>
              <a:off x="4704" y="1728"/>
              <a:ext cx="336" cy="0"/>
            </a:xfrm>
            <a:prstGeom prst="line">
              <a:avLst/>
            </a:prstGeom>
            <a:noFill/>
            <a:ln w="28575">
              <a:solidFill>
                <a:schemeClr val="accent1"/>
              </a:solidFill>
              <a:round/>
              <a:headEnd/>
              <a:tailEnd/>
            </a:ln>
          </p:spPr>
          <p:txBody>
            <a:bodyPr wrap="none" anchor="ctr"/>
            <a:lstStyle/>
            <a:p>
              <a:endParaRPr lang="zh-CN" altLang="en-US"/>
            </a:p>
          </p:txBody>
        </p:sp>
        <p:sp>
          <p:nvSpPr>
            <p:cNvPr id="44" name="Line 92">
              <a:extLst>
                <a:ext uri="{FF2B5EF4-FFF2-40B4-BE49-F238E27FC236}">
                  <a16:creationId xmlns:a16="http://schemas.microsoft.com/office/drawing/2014/main" id="{304622C8-20A7-4590-AD04-1A98FB5C5B76}"/>
                </a:ext>
              </a:extLst>
            </p:cNvPr>
            <p:cNvSpPr>
              <a:spLocks noChangeShapeType="1"/>
            </p:cNvSpPr>
            <p:nvPr/>
          </p:nvSpPr>
          <p:spPr bwMode="auto">
            <a:xfrm>
              <a:off x="4704" y="2496"/>
              <a:ext cx="0" cy="192"/>
            </a:xfrm>
            <a:prstGeom prst="line">
              <a:avLst/>
            </a:prstGeom>
            <a:noFill/>
            <a:ln w="9525">
              <a:solidFill>
                <a:schemeClr val="tx1"/>
              </a:solidFill>
              <a:round/>
              <a:headEnd/>
              <a:tailEnd type="triangle" w="med" len="me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6611" name="Object 3"/>
          <p:cNvGraphicFramePr>
            <a:graphicFrameLocks/>
          </p:cNvGraphicFramePr>
          <p:nvPr/>
        </p:nvGraphicFramePr>
        <p:xfrm>
          <a:off x="611188" y="1268413"/>
          <a:ext cx="8281987" cy="4897437"/>
        </p:xfrm>
        <a:graphic>
          <a:graphicData uri="http://schemas.openxmlformats.org/presentationml/2006/ole">
            <mc:AlternateContent xmlns:mc="http://schemas.openxmlformats.org/markup-compatibility/2006">
              <mc:Choice xmlns:v="urn:schemas-microsoft-com:vml" Requires="v">
                <p:oleObj spid="_x0000_s1064" name="工作表" r:id="rId3" imgW="9355680" imgH="5292720" progId="Excel.Sheet.8">
                  <p:embed/>
                </p:oleObj>
              </mc:Choice>
              <mc:Fallback>
                <p:oleObj name="工作表" r:id="rId3" imgW="9355680" imgH="5292720" progId="Excel.Sheet.8">
                  <p:embed/>
                  <p:pic>
                    <p:nvPicPr>
                      <p:cNvPr id="196611"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8281987" cy="48974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6612" name="Text Box 4"/>
          <p:cNvSpPr txBox="1">
            <a:spLocks noChangeArrowheads="1"/>
          </p:cNvSpPr>
          <p:nvPr/>
        </p:nvSpPr>
        <p:spPr bwMode="auto">
          <a:xfrm>
            <a:off x="6837363" y="3676650"/>
            <a:ext cx="2198687" cy="1768475"/>
          </a:xfrm>
          <a:prstGeom prst="rect">
            <a:avLst/>
          </a:prstGeom>
          <a:solidFill>
            <a:srgbClr val="FF0000"/>
          </a:solidFill>
          <a:ln w="12700">
            <a:noFill/>
            <a:miter lim="800000"/>
            <a:headEnd/>
            <a:tailEnd/>
          </a:ln>
          <a:effectLst/>
        </p:spPr>
        <p:txBody>
          <a:bodyPr>
            <a:spAutoFit/>
          </a:bodyPr>
          <a:lstStyle/>
          <a:p>
            <a:pPr eaLnBrk="0" hangingPunct="0">
              <a:spcBef>
                <a:spcPct val="50000"/>
              </a:spcBef>
            </a:pPr>
            <a:r>
              <a:rPr kumimoji="1" lang="en-US" altLang="zh-CN" sz="2000" b="1">
                <a:solidFill>
                  <a:schemeClr val="bg1"/>
                </a:solidFill>
                <a:latin typeface="Times New Roman" pitchFamily="18" charset="0"/>
              </a:rPr>
              <a:t>LD:	2 cycles</a:t>
            </a:r>
          </a:p>
          <a:p>
            <a:pPr eaLnBrk="0" hangingPunct="0">
              <a:spcBef>
                <a:spcPct val="50000"/>
              </a:spcBef>
            </a:pPr>
            <a:r>
              <a:rPr kumimoji="1" lang="en-US" altLang="zh-CN" sz="2000" b="1">
                <a:solidFill>
                  <a:schemeClr val="bg1"/>
                </a:solidFill>
                <a:latin typeface="Times New Roman" pitchFamily="18" charset="0"/>
              </a:rPr>
              <a:t>ADD:	2  cycles</a:t>
            </a:r>
          </a:p>
          <a:p>
            <a:pPr eaLnBrk="0" hangingPunct="0">
              <a:spcBef>
                <a:spcPct val="50000"/>
              </a:spcBef>
            </a:pPr>
            <a:r>
              <a:rPr kumimoji="1" lang="en-US" altLang="zh-CN" sz="2000" b="1">
                <a:solidFill>
                  <a:schemeClr val="bg1"/>
                </a:solidFill>
                <a:latin typeface="Times New Roman" pitchFamily="18" charset="0"/>
              </a:rPr>
              <a:t>Mult:	10 cycles</a:t>
            </a:r>
          </a:p>
          <a:p>
            <a:pPr eaLnBrk="0" hangingPunct="0">
              <a:spcBef>
                <a:spcPct val="50000"/>
              </a:spcBef>
            </a:pPr>
            <a:r>
              <a:rPr kumimoji="1" lang="en-US" altLang="zh-CN" sz="2000" b="1">
                <a:solidFill>
                  <a:schemeClr val="bg1"/>
                </a:solidFill>
                <a:latin typeface="Times New Roman" pitchFamily="18" charset="0"/>
              </a:rPr>
              <a:t>Divd:	40 cycles</a:t>
            </a:r>
          </a:p>
        </p:txBody>
      </p:sp>
      <p:sp>
        <p:nvSpPr>
          <p:cNvPr id="3" name="标题 2">
            <a:extLst>
              <a:ext uri="{FF2B5EF4-FFF2-40B4-BE49-F238E27FC236}">
                <a16:creationId xmlns:a16="http://schemas.microsoft.com/office/drawing/2014/main" id="{996C7F7D-9461-4160-BF1F-9CC8437A636D}"/>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0</a:t>
            </a:r>
            <a:r>
              <a:rPr lang="zh-CN" altLang="en-US" dirty="0"/>
              <a:t>周期</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7635" name="Object 3"/>
          <p:cNvGraphicFramePr>
            <a:graphicFrameLocks/>
          </p:cNvGraphicFramePr>
          <p:nvPr/>
        </p:nvGraphicFramePr>
        <p:xfrm>
          <a:off x="611188" y="1268413"/>
          <a:ext cx="8280400" cy="4895850"/>
        </p:xfrm>
        <a:graphic>
          <a:graphicData uri="http://schemas.openxmlformats.org/presentationml/2006/ole">
            <mc:AlternateContent xmlns:mc="http://schemas.openxmlformats.org/markup-compatibility/2006">
              <mc:Choice xmlns:v="urn:schemas-microsoft-com:vml" Requires="v">
                <p:oleObj spid="_x0000_s2088" name="工作表" r:id="rId3" imgW="8972702" imgH="5419649" progId="Excel.Sheet.8">
                  <p:embed/>
                </p:oleObj>
              </mc:Choice>
              <mc:Fallback>
                <p:oleObj name="工作表" r:id="rId3" imgW="8972702" imgH="5419649" progId="Excel.Sheet.8">
                  <p:embed/>
                  <p:pic>
                    <p:nvPicPr>
                      <p:cNvPr id="19763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68413"/>
                        <a:ext cx="8280400" cy="4895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36" name="AutoShape 4"/>
          <p:cNvSpPr>
            <a:spLocks noChangeArrowheads="1"/>
          </p:cNvSpPr>
          <p:nvPr/>
        </p:nvSpPr>
        <p:spPr bwMode="auto">
          <a:xfrm>
            <a:off x="2339975" y="1412875"/>
            <a:ext cx="1079500" cy="1079500"/>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197637" name="AutoShape 5"/>
          <p:cNvSpPr>
            <a:spLocks noChangeArrowheads="1"/>
          </p:cNvSpPr>
          <p:nvPr/>
        </p:nvSpPr>
        <p:spPr bwMode="auto">
          <a:xfrm>
            <a:off x="6084888" y="1341438"/>
            <a:ext cx="2376487" cy="1223962"/>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197638" name="AutoShape 6"/>
          <p:cNvSpPr>
            <a:spLocks noChangeArrowheads="1"/>
          </p:cNvSpPr>
          <p:nvPr/>
        </p:nvSpPr>
        <p:spPr bwMode="auto">
          <a:xfrm>
            <a:off x="4859338" y="5373688"/>
            <a:ext cx="1258887" cy="1268412"/>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3" name="标题 2">
            <a:extLst>
              <a:ext uri="{FF2B5EF4-FFF2-40B4-BE49-F238E27FC236}">
                <a16:creationId xmlns:a16="http://schemas.microsoft.com/office/drawing/2014/main" id="{489653DF-374E-443D-ABB1-79C3F687148C}"/>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a:t>
            </a:r>
            <a:r>
              <a:rPr lang="zh-CN" altLang="en-US" dirty="0"/>
              <a:t>周期</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8659" name="Object 3"/>
          <p:cNvGraphicFramePr>
            <a:graphicFrameLocks/>
          </p:cNvGraphicFramePr>
          <p:nvPr/>
        </p:nvGraphicFramePr>
        <p:xfrm>
          <a:off x="611188" y="1196975"/>
          <a:ext cx="8208962" cy="4968875"/>
        </p:xfrm>
        <a:graphic>
          <a:graphicData uri="http://schemas.openxmlformats.org/presentationml/2006/ole">
            <mc:AlternateContent xmlns:mc="http://schemas.openxmlformats.org/markup-compatibility/2006">
              <mc:Choice xmlns:v="urn:schemas-microsoft-com:vml" Requires="v">
                <p:oleObj spid="_x0000_s3112" name="工作表" r:id="rId3" imgW="9134551" imgH="5419649" progId="Excel.Sheet.8">
                  <p:embed/>
                </p:oleObj>
              </mc:Choice>
              <mc:Fallback>
                <p:oleObj name="工作表" r:id="rId3" imgW="9134551" imgH="5419649" progId="Excel.Sheet.8">
                  <p:embed/>
                  <p:pic>
                    <p:nvPicPr>
                      <p:cNvPr id="198659"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8208962"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8661" name="AutoShape 5"/>
          <p:cNvSpPr>
            <a:spLocks noChangeArrowheads="1"/>
          </p:cNvSpPr>
          <p:nvPr/>
        </p:nvSpPr>
        <p:spPr bwMode="auto">
          <a:xfrm>
            <a:off x="2368550" y="1557338"/>
            <a:ext cx="979488" cy="1008062"/>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198662" name="AutoShape 6"/>
          <p:cNvSpPr>
            <a:spLocks noChangeArrowheads="1"/>
          </p:cNvSpPr>
          <p:nvPr/>
        </p:nvSpPr>
        <p:spPr bwMode="auto">
          <a:xfrm>
            <a:off x="6156325" y="1628775"/>
            <a:ext cx="2584450" cy="1008063"/>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198663" name="AutoShape 7"/>
          <p:cNvSpPr>
            <a:spLocks noChangeArrowheads="1"/>
          </p:cNvSpPr>
          <p:nvPr/>
        </p:nvSpPr>
        <p:spPr bwMode="auto">
          <a:xfrm>
            <a:off x="2843213" y="5373688"/>
            <a:ext cx="1185862" cy="1196975"/>
          </a:xfrm>
          <a:prstGeom prst="irregularSeal1">
            <a:avLst/>
          </a:prstGeom>
          <a:noFill/>
          <a:ln w="19050">
            <a:solidFill>
              <a:srgbClr val="FF0000"/>
            </a:solidFill>
            <a:miter lim="800000"/>
            <a:headEnd/>
            <a:tailEnd/>
          </a:ln>
          <a:effectLst/>
        </p:spPr>
        <p:txBody>
          <a:bodyPr wrap="none" anchor="ctr"/>
          <a:lstStyle/>
          <a:p>
            <a:endParaRPr lang="zh-CN" altLang="en-US"/>
          </a:p>
        </p:txBody>
      </p:sp>
      <p:sp>
        <p:nvSpPr>
          <p:cNvPr id="3" name="标题 2">
            <a:extLst>
              <a:ext uri="{FF2B5EF4-FFF2-40B4-BE49-F238E27FC236}">
                <a16:creationId xmlns:a16="http://schemas.microsoft.com/office/drawing/2014/main" id="{238F7F4D-B6B8-4455-BF54-EDC33F86DD18}"/>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2</a:t>
            </a:r>
            <a:r>
              <a:rPr lang="zh-CN" altLang="en-US" dirty="0"/>
              <a:t>周期</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本节提纲</a:t>
            </a:r>
          </a:p>
        </p:txBody>
      </p:sp>
      <p:sp>
        <p:nvSpPr>
          <p:cNvPr id="3" name="内容占位符 2"/>
          <p:cNvSpPr>
            <a:spLocks noGrp="1"/>
          </p:cNvSpPr>
          <p:nvPr>
            <p:ph idx="1"/>
          </p:nvPr>
        </p:nvSpPr>
        <p:spPr/>
        <p:txBody>
          <a:bodyPr/>
          <a:lstStyle/>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指令级并行的概念</a:t>
            </a:r>
            <a:endParaRPr lang="en-US" altLang="zh-CN" dirty="0">
              <a:solidFill>
                <a:srgbClr val="0000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b="1" dirty="0">
                <a:solidFill>
                  <a:srgbClr val="FF33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分支预测</a:t>
            </a:r>
            <a:r>
              <a:rPr lang="zh-CN" altLang="en-US" dirty="0" smtClean="0">
                <a:solidFill>
                  <a:srgbClr val="000000"/>
                </a:solidFill>
                <a:sym typeface="微软雅黑" pitchFamily="34" charset="-122"/>
              </a:rPr>
              <a:t>技术简介</a:t>
            </a:r>
            <a:endParaRPr lang="zh-CN" altLang="en-US" dirty="0">
              <a:solidFill>
                <a:srgbClr val="0000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多指令流出技术</a:t>
            </a:r>
          </a:p>
          <a:p>
            <a:endParaRPr lang="zh-CN" altLang="en-US" dirty="0"/>
          </a:p>
        </p:txBody>
      </p:sp>
    </p:spTree>
    <p:extLst>
      <p:ext uri="{BB962C8B-B14F-4D97-AF65-F5344CB8AC3E}">
        <p14:creationId xmlns:p14="http://schemas.microsoft.com/office/powerpoint/2010/main" val="10916401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9683" name="Object 3"/>
          <p:cNvGraphicFramePr>
            <a:graphicFrameLocks/>
          </p:cNvGraphicFramePr>
          <p:nvPr/>
        </p:nvGraphicFramePr>
        <p:xfrm>
          <a:off x="611188" y="1196975"/>
          <a:ext cx="7993062" cy="4032250"/>
        </p:xfrm>
        <a:graphic>
          <a:graphicData uri="http://schemas.openxmlformats.org/presentationml/2006/ole">
            <mc:AlternateContent xmlns:mc="http://schemas.openxmlformats.org/markup-compatibility/2006">
              <mc:Choice xmlns:v="urn:schemas-microsoft-com:vml" Requires="v">
                <p:oleObj spid="_x0000_s4137" name="工作表" r:id="rId3" imgW="9134551" imgH="5419649" progId="Excel.Sheet.8">
                  <p:embed/>
                </p:oleObj>
              </mc:Choice>
              <mc:Fallback>
                <p:oleObj name="工作表" r:id="rId3" imgW="9134551" imgH="5419649" progId="Excel.Sheet.8">
                  <p:embed/>
                  <p:pic>
                    <p:nvPicPr>
                      <p:cNvPr id="19968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032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84" name="Rectangle 4"/>
          <p:cNvSpPr>
            <a:spLocks noChangeArrowheads="1"/>
          </p:cNvSpPr>
          <p:nvPr/>
        </p:nvSpPr>
        <p:spPr bwMode="auto">
          <a:xfrm>
            <a:off x="539552" y="5556796"/>
            <a:ext cx="7936506" cy="844004"/>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保留站中寄存器名被“换名”</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rgbClr val="FF0000"/>
                </a:solidFill>
                <a:latin typeface="微软雅黑" panose="020B0503020204020204" pitchFamily="34" charset="-122"/>
                <a:ea typeface="微软雅黑" panose="020B0503020204020204" pitchFamily="34" charset="-122"/>
              </a:rPr>
              <a:t>F2 -&gt; Load2</a:t>
            </a:r>
          </a:p>
          <a:p>
            <a:pPr marL="285750" indent="-285750" eaLnBrk="0" hangingPunct="0">
              <a:lnSpc>
                <a:spcPct val="90000"/>
              </a:lnSpc>
              <a:spcBef>
                <a:spcPct val="30000"/>
              </a:spcBef>
              <a:buFontTx/>
              <a:buChar char="•"/>
              <a:tabLst>
                <a:tab pos="914400" algn="l"/>
                <a:tab pos="1657350" algn="l"/>
                <a:tab pos="3028950" algn="l"/>
              </a:tabLst>
            </a:pP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Load1</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Load1</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的结果</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 </a:t>
            </a:r>
          </a:p>
        </p:txBody>
      </p:sp>
      <p:sp>
        <p:nvSpPr>
          <p:cNvPr id="3" name="标题 2">
            <a:extLst>
              <a:ext uri="{FF2B5EF4-FFF2-40B4-BE49-F238E27FC236}">
                <a16:creationId xmlns:a16="http://schemas.microsoft.com/office/drawing/2014/main" id="{6118B3AF-0AEB-411D-B2B5-AAB158AE61B7}"/>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3</a:t>
            </a:r>
            <a:r>
              <a:rPr lang="zh-CN" altLang="en-US" dirty="0"/>
              <a:t>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wipe(down)">
                                      <p:cBhvr>
                                        <p:cTn id="7" dur="500"/>
                                        <p:tgtEl>
                                          <p:spTgt spid="199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0707" name="Object 3"/>
          <p:cNvGraphicFramePr>
            <a:graphicFrameLocks/>
          </p:cNvGraphicFramePr>
          <p:nvPr/>
        </p:nvGraphicFramePr>
        <p:xfrm>
          <a:off x="611188" y="1196975"/>
          <a:ext cx="7921625" cy="4392613"/>
        </p:xfrm>
        <a:graphic>
          <a:graphicData uri="http://schemas.openxmlformats.org/presentationml/2006/ole">
            <mc:AlternateContent xmlns:mc="http://schemas.openxmlformats.org/markup-compatibility/2006">
              <mc:Choice xmlns:v="urn:schemas-microsoft-com:vml" Requires="v">
                <p:oleObj spid="_x0000_s5161" name="工作表" r:id="rId3" imgW="9134551" imgH="5419649" progId="Excel.Sheet.8">
                  <p:embed/>
                </p:oleObj>
              </mc:Choice>
              <mc:Fallback>
                <p:oleObj name="工作表" r:id="rId3" imgW="9134551" imgH="5419649" progId="Excel.Sheet.8">
                  <p:embed/>
                  <p:pic>
                    <p:nvPicPr>
                      <p:cNvPr id="200707"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21625"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708" name="Rectangle 4"/>
          <p:cNvSpPr>
            <a:spLocks noChangeArrowheads="1"/>
          </p:cNvSpPr>
          <p:nvPr/>
        </p:nvSpPr>
        <p:spPr bwMode="auto">
          <a:xfrm>
            <a:off x="615950" y="5748338"/>
            <a:ext cx="7956578"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Load2</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将完成，哪些指令在等待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Load2?</a:t>
            </a:r>
          </a:p>
        </p:txBody>
      </p:sp>
      <p:sp>
        <p:nvSpPr>
          <p:cNvPr id="3" name="标题 2">
            <a:extLst>
              <a:ext uri="{FF2B5EF4-FFF2-40B4-BE49-F238E27FC236}">
                <a16:creationId xmlns:a16="http://schemas.microsoft.com/office/drawing/2014/main" id="{7E5FC2CF-2865-4D64-9F83-B3450B8D625F}"/>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4</a:t>
            </a:r>
            <a:r>
              <a:rPr lang="zh-CN" altLang="en-US" dirty="0"/>
              <a:t>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0708"/>
                                        </p:tgtEl>
                                        <p:attrNameLst>
                                          <p:attrName>style.visibility</p:attrName>
                                        </p:attrNameLst>
                                      </p:cBhvr>
                                      <p:to>
                                        <p:strVal val="visible"/>
                                      </p:to>
                                    </p:set>
                                    <p:animEffect transition="in" filter="wipe(down)">
                                      <p:cBhvr>
                                        <p:cTn id="7" dur="500"/>
                                        <p:tgtEl>
                                          <p:spTgt spid="200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1731" name="Object 3"/>
          <p:cNvGraphicFramePr>
            <a:graphicFrameLocks/>
          </p:cNvGraphicFramePr>
          <p:nvPr/>
        </p:nvGraphicFramePr>
        <p:xfrm>
          <a:off x="611188" y="1196975"/>
          <a:ext cx="7993062" cy="4968875"/>
        </p:xfrm>
        <a:graphic>
          <a:graphicData uri="http://schemas.openxmlformats.org/presentationml/2006/ole">
            <mc:AlternateContent xmlns:mc="http://schemas.openxmlformats.org/markup-compatibility/2006">
              <mc:Choice xmlns:v="urn:schemas-microsoft-com:vml" Requires="v">
                <p:oleObj spid="_x0000_s6186" name="工作表" r:id="rId3" imgW="9134551" imgH="5419649" progId="Excel.Sheet.8">
                  <p:embed/>
                </p:oleObj>
              </mc:Choice>
              <mc:Fallback>
                <p:oleObj name="工作表" r:id="rId3" imgW="9134551" imgH="5419649" progId="Excel.Sheet.8">
                  <p:embed/>
                  <p:pic>
                    <p:nvPicPr>
                      <p:cNvPr id="201731"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椭圆 2">
            <a:extLst>
              <a:ext uri="{FF2B5EF4-FFF2-40B4-BE49-F238E27FC236}">
                <a16:creationId xmlns:a16="http://schemas.microsoft.com/office/drawing/2014/main" id="{8849F596-AED4-4EC5-887C-6E465CBA0C07}"/>
              </a:ext>
            </a:extLst>
          </p:cNvPr>
          <p:cNvSpPr/>
          <p:nvPr/>
        </p:nvSpPr>
        <p:spPr>
          <a:xfrm>
            <a:off x="1143000" y="4648200"/>
            <a:ext cx="3886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077C9129-CCFC-4126-B6F4-7514957826F9}"/>
              </a:ext>
            </a:extLst>
          </p:cNvPr>
          <p:cNvSpPr/>
          <p:nvPr/>
        </p:nvSpPr>
        <p:spPr>
          <a:xfrm>
            <a:off x="1143000" y="3810000"/>
            <a:ext cx="3886200" cy="381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a:extLst>
              <a:ext uri="{FF2B5EF4-FFF2-40B4-BE49-F238E27FC236}">
                <a16:creationId xmlns:a16="http://schemas.microsoft.com/office/drawing/2014/main" id="{7BCCF121-2F98-459E-A6D5-7BEE0FA78E3F}"/>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5</a:t>
            </a:r>
            <a:r>
              <a:rPr lang="zh-CN" altLang="en-US" dirty="0"/>
              <a:t>周期</a:t>
            </a:r>
          </a:p>
        </p:txBody>
      </p:sp>
      <p:sp>
        <p:nvSpPr>
          <p:cNvPr id="2" name="圆角矩形标注 1"/>
          <p:cNvSpPr/>
          <p:nvPr/>
        </p:nvSpPr>
        <p:spPr bwMode="auto">
          <a:xfrm>
            <a:off x="6568751" y="3937518"/>
            <a:ext cx="2397967" cy="1091682"/>
          </a:xfrm>
          <a:prstGeom prst="wedgeRoundRectCallout">
            <a:avLst>
              <a:gd name="adj1" fmla="val -106047"/>
              <a:gd name="adj2" fmla="val -32371"/>
              <a:gd name="adj3" fmla="val 16667"/>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en-US" altLang="zh-CN" sz="2400" b="0" i="0" u="none" strike="noStrike" cap="none" normalizeH="0" baseline="0" dirty="0" smtClean="0">
                <a:ln>
                  <a:noFill/>
                </a:ln>
                <a:solidFill>
                  <a:schemeClr val="bg1"/>
                </a:solidFill>
                <a:effectLst/>
              </a:rPr>
              <a:t>SUBD</a:t>
            </a:r>
            <a:r>
              <a:rPr kumimoji="0" lang="zh-CN" altLang="en-US" sz="2400" b="0" i="0" u="none" strike="noStrike" cap="none" normalizeH="0" baseline="0" dirty="0" smtClean="0">
                <a:ln>
                  <a:noFill/>
                </a:ln>
                <a:solidFill>
                  <a:schemeClr val="bg1"/>
                </a:solidFill>
                <a:effectLst/>
              </a:rPr>
              <a:t>与</a:t>
            </a:r>
            <a:r>
              <a:rPr kumimoji="0" lang="en-US" altLang="zh-CN" sz="2400" b="0" i="0" u="none" strike="noStrike" cap="none" normalizeH="0" baseline="0" dirty="0" smtClean="0">
                <a:ln>
                  <a:noFill/>
                </a:ln>
                <a:solidFill>
                  <a:schemeClr val="bg1"/>
                </a:solidFill>
                <a:effectLst/>
              </a:rPr>
              <a:t>MULT</a:t>
            </a:r>
            <a:r>
              <a:rPr kumimoji="0" lang="zh-CN" altLang="en-US" sz="2400" b="0" i="0" u="none" strike="noStrike" cap="none" normalizeH="0" baseline="0" dirty="0" smtClean="0">
                <a:ln>
                  <a:noFill/>
                </a:ln>
                <a:solidFill>
                  <a:schemeClr val="bg1"/>
                </a:solidFill>
                <a:effectLst/>
              </a:rPr>
              <a:t>同时从</a:t>
            </a:r>
            <a:r>
              <a:rPr kumimoji="0" lang="en-US" altLang="zh-CN" sz="2400" b="0" i="0" u="none" strike="noStrike" cap="none" normalizeH="0" baseline="0" dirty="0" smtClean="0">
                <a:ln>
                  <a:noFill/>
                </a:ln>
                <a:solidFill>
                  <a:schemeClr val="bg1"/>
                </a:solidFill>
                <a:effectLst/>
              </a:rPr>
              <a:t>CDB</a:t>
            </a:r>
            <a:r>
              <a:rPr kumimoji="0" lang="zh-CN" altLang="en-US" sz="2400" b="0" i="0" u="none" strike="noStrike" cap="none" normalizeH="0" baseline="0" dirty="0" smtClean="0">
                <a:ln>
                  <a:noFill/>
                </a:ln>
                <a:solidFill>
                  <a:schemeClr val="bg1"/>
                </a:solidFill>
                <a:effectLst/>
              </a:rPr>
              <a:t>获得值。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2755" name="Object 3"/>
          <p:cNvGraphicFramePr>
            <a:graphicFrameLocks/>
          </p:cNvGraphicFramePr>
          <p:nvPr/>
        </p:nvGraphicFramePr>
        <p:xfrm>
          <a:off x="611188" y="1196975"/>
          <a:ext cx="8137525" cy="4824413"/>
        </p:xfrm>
        <a:graphic>
          <a:graphicData uri="http://schemas.openxmlformats.org/presentationml/2006/ole">
            <mc:AlternateContent xmlns:mc="http://schemas.openxmlformats.org/markup-compatibility/2006">
              <mc:Choice xmlns:v="urn:schemas-microsoft-com:vml" Requires="v">
                <p:oleObj spid="_x0000_s7210" name="工作表" r:id="rId3" imgW="9355680" imgH="5292720" progId="Excel.Sheet.8">
                  <p:embed/>
                </p:oleObj>
              </mc:Choice>
              <mc:Fallback>
                <p:oleObj name="工作表" r:id="rId3" imgW="9355680" imgH="5292720" progId="Excel.Sheet.8">
                  <p:embed/>
                  <p:pic>
                    <p:nvPicPr>
                      <p:cNvPr id="20275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8137525" cy="48244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2756" name="Rectangle 4"/>
          <p:cNvSpPr>
            <a:spLocks noChangeArrowheads="1"/>
          </p:cNvSpPr>
          <p:nvPr/>
        </p:nvSpPr>
        <p:spPr bwMode="auto">
          <a:xfrm>
            <a:off x="724653" y="6216030"/>
            <a:ext cx="8024060" cy="432420"/>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发射</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ADDD </a:t>
            </a:r>
          </a:p>
        </p:txBody>
      </p:sp>
      <p:sp>
        <p:nvSpPr>
          <p:cNvPr id="3" name="标题 2">
            <a:extLst>
              <a:ext uri="{FF2B5EF4-FFF2-40B4-BE49-F238E27FC236}">
                <a16:creationId xmlns:a16="http://schemas.microsoft.com/office/drawing/2014/main" id="{A370AFC7-6501-4253-BFD4-303EEA81A243}"/>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6</a:t>
            </a:r>
            <a:r>
              <a:rPr lang="zh-CN" altLang="en-US" dirty="0"/>
              <a:t>周期</a:t>
            </a:r>
          </a:p>
        </p:txBody>
      </p:sp>
      <p:sp>
        <p:nvSpPr>
          <p:cNvPr id="2" name="椭圆 1"/>
          <p:cNvSpPr/>
          <p:nvPr/>
        </p:nvSpPr>
        <p:spPr bwMode="auto">
          <a:xfrm>
            <a:off x="4870580" y="4767943"/>
            <a:ext cx="681134" cy="466530"/>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3779" name="Object 3"/>
          <p:cNvGraphicFramePr>
            <a:graphicFrameLocks/>
          </p:cNvGraphicFramePr>
          <p:nvPr/>
        </p:nvGraphicFramePr>
        <p:xfrm>
          <a:off x="611188" y="1196975"/>
          <a:ext cx="7561262" cy="4319588"/>
        </p:xfrm>
        <a:graphic>
          <a:graphicData uri="http://schemas.openxmlformats.org/presentationml/2006/ole">
            <mc:AlternateContent xmlns:mc="http://schemas.openxmlformats.org/markup-compatibility/2006">
              <mc:Choice xmlns:v="urn:schemas-microsoft-com:vml" Requires="v">
                <p:oleObj spid="_x0000_s8234" name="工作表" r:id="rId3" imgW="9355680" imgH="5292720" progId="Excel.Sheet.8">
                  <p:embed/>
                </p:oleObj>
              </mc:Choice>
              <mc:Fallback>
                <p:oleObj name="工作表" r:id="rId3" imgW="9355680" imgH="5292720" progId="Excel.Sheet.8">
                  <p:embed/>
                  <p:pic>
                    <p:nvPicPr>
                      <p:cNvPr id="203779"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561262" cy="43195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3780" name="Rectangle 4"/>
          <p:cNvSpPr>
            <a:spLocks noChangeArrowheads="1"/>
          </p:cNvSpPr>
          <p:nvPr/>
        </p:nvSpPr>
        <p:spPr bwMode="auto">
          <a:xfrm>
            <a:off x="484188" y="5734050"/>
            <a:ext cx="8088340"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Add1</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Add1?</a:t>
            </a:r>
          </a:p>
        </p:txBody>
      </p:sp>
      <p:sp>
        <p:nvSpPr>
          <p:cNvPr id="3" name="标题 2">
            <a:extLst>
              <a:ext uri="{FF2B5EF4-FFF2-40B4-BE49-F238E27FC236}">
                <a16:creationId xmlns:a16="http://schemas.microsoft.com/office/drawing/2014/main" id="{BD4C5986-D0C9-484F-B80D-51D9C6E12A68}"/>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7</a:t>
            </a:r>
            <a:r>
              <a:rPr lang="zh-CN" altLang="en-US" dirty="0"/>
              <a:t>周期</a:t>
            </a:r>
          </a:p>
        </p:txBody>
      </p:sp>
      <p:sp>
        <p:nvSpPr>
          <p:cNvPr id="2" name="椭圆 1"/>
          <p:cNvSpPr/>
          <p:nvPr/>
        </p:nvSpPr>
        <p:spPr bwMode="auto">
          <a:xfrm>
            <a:off x="4599992" y="3788229"/>
            <a:ext cx="690465" cy="317240"/>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03" name="Object 3"/>
          <p:cNvGraphicFramePr>
            <a:graphicFrameLocks/>
          </p:cNvGraphicFramePr>
          <p:nvPr/>
        </p:nvGraphicFramePr>
        <p:xfrm>
          <a:off x="611188" y="1196975"/>
          <a:ext cx="7993062" cy="4895850"/>
        </p:xfrm>
        <a:graphic>
          <a:graphicData uri="http://schemas.openxmlformats.org/presentationml/2006/ole">
            <mc:AlternateContent xmlns:mc="http://schemas.openxmlformats.org/markup-compatibility/2006">
              <mc:Choice xmlns:v="urn:schemas-microsoft-com:vml" Requires="v">
                <p:oleObj spid="_x0000_s9257" name="工作表" r:id="rId3" imgW="9134551" imgH="5419649" progId="Excel.Sheet.8">
                  <p:embed/>
                </p:oleObj>
              </mc:Choice>
              <mc:Fallback>
                <p:oleObj name="工作表" r:id="rId3" imgW="9134551" imgH="5419649" progId="Excel.Sheet.8">
                  <p:embed/>
                  <p:pic>
                    <p:nvPicPr>
                      <p:cNvPr id="20480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895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F2B900C7-46F3-4A2E-AABF-659B8B0E3435}"/>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8</a:t>
            </a:r>
            <a:r>
              <a:rPr lang="zh-CN" altLang="en-US" dirty="0"/>
              <a:t>周期</a:t>
            </a:r>
          </a:p>
        </p:txBody>
      </p:sp>
      <p:sp>
        <p:nvSpPr>
          <p:cNvPr id="2" name="圆角矩形 1"/>
          <p:cNvSpPr/>
          <p:nvPr/>
        </p:nvSpPr>
        <p:spPr bwMode="auto">
          <a:xfrm>
            <a:off x="1147665" y="4030824"/>
            <a:ext cx="4310743" cy="391886"/>
          </a:xfrm>
          <a:prstGeom prst="roundRect">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6009" name="Group 185"/>
          <p:cNvGrpSpPr>
            <a:grpSpLocks/>
          </p:cNvGrpSpPr>
          <p:nvPr/>
        </p:nvGrpSpPr>
        <p:grpSpPr bwMode="auto">
          <a:xfrm>
            <a:off x="611188" y="1339850"/>
            <a:ext cx="8064500" cy="4968875"/>
            <a:chOff x="385" y="754"/>
            <a:chExt cx="5080" cy="3130"/>
          </a:xfrm>
        </p:grpSpPr>
        <p:sp>
          <p:nvSpPr>
            <p:cNvPr id="205829" name="AutoShape 5"/>
            <p:cNvSpPr>
              <a:spLocks noChangeAspect="1" noChangeArrowheads="1" noTextEdit="1"/>
            </p:cNvSpPr>
            <p:nvPr/>
          </p:nvSpPr>
          <p:spPr bwMode="auto">
            <a:xfrm>
              <a:off x="385" y="754"/>
              <a:ext cx="5080" cy="3130"/>
            </a:xfrm>
            <a:prstGeom prst="rect">
              <a:avLst/>
            </a:prstGeom>
            <a:noFill/>
            <a:ln w="9525">
              <a:noFill/>
              <a:miter lim="800000"/>
              <a:headEnd/>
              <a:tailEnd/>
            </a:ln>
          </p:spPr>
          <p:txBody>
            <a:bodyPr/>
            <a:lstStyle/>
            <a:p>
              <a:endParaRPr lang="zh-CN" altLang="en-US" b="0"/>
            </a:p>
          </p:txBody>
        </p:sp>
        <p:sp>
          <p:nvSpPr>
            <p:cNvPr id="205831" name="Rectangle 7"/>
            <p:cNvSpPr>
              <a:spLocks noChangeArrowheads="1"/>
            </p:cNvSpPr>
            <p:nvPr/>
          </p:nvSpPr>
          <p:spPr bwMode="auto">
            <a:xfrm>
              <a:off x="411" y="776"/>
              <a:ext cx="635"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Instruction</a:t>
              </a:r>
              <a:endParaRPr lang="en-US" altLang="zh-CN" b="0"/>
            </a:p>
          </p:txBody>
        </p:sp>
        <p:sp>
          <p:nvSpPr>
            <p:cNvPr id="205832" name="Rectangle 8"/>
            <p:cNvSpPr>
              <a:spLocks noChangeArrowheads="1"/>
            </p:cNvSpPr>
            <p:nvPr/>
          </p:nvSpPr>
          <p:spPr bwMode="auto">
            <a:xfrm>
              <a:off x="1116" y="771"/>
              <a:ext cx="30"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j</a:t>
              </a:r>
              <a:endParaRPr lang="en-US" altLang="zh-CN" b="0"/>
            </a:p>
          </p:txBody>
        </p:sp>
        <p:sp>
          <p:nvSpPr>
            <p:cNvPr id="205833" name="Rectangle 9"/>
            <p:cNvSpPr>
              <a:spLocks noChangeArrowheads="1"/>
            </p:cNvSpPr>
            <p:nvPr/>
          </p:nvSpPr>
          <p:spPr bwMode="auto">
            <a:xfrm>
              <a:off x="1397" y="771"/>
              <a:ext cx="69"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k</a:t>
              </a:r>
              <a:endParaRPr lang="en-US" altLang="zh-CN" b="0"/>
            </a:p>
          </p:txBody>
        </p:sp>
        <p:sp>
          <p:nvSpPr>
            <p:cNvPr id="205834" name="Rectangle 10"/>
            <p:cNvSpPr>
              <a:spLocks noChangeArrowheads="1"/>
            </p:cNvSpPr>
            <p:nvPr/>
          </p:nvSpPr>
          <p:spPr bwMode="auto">
            <a:xfrm>
              <a:off x="1587" y="771"/>
              <a:ext cx="329"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Issue</a:t>
              </a:r>
              <a:endParaRPr lang="en-US" altLang="zh-CN" b="0"/>
            </a:p>
          </p:txBody>
        </p:sp>
        <p:sp>
          <p:nvSpPr>
            <p:cNvPr id="205835" name="Rectangle 11"/>
            <p:cNvSpPr>
              <a:spLocks noChangeArrowheads="1"/>
            </p:cNvSpPr>
            <p:nvPr/>
          </p:nvSpPr>
          <p:spPr bwMode="auto">
            <a:xfrm>
              <a:off x="1937" y="771"/>
              <a:ext cx="558"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complete</a:t>
              </a:r>
              <a:endParaRPr lang="en-US" altLang="zh-CN" b="0"/>
            </a:p>
          </p:txBody>
        </p:sp>
        <p:sp>
          <p:nvSpPr>
            <p:cNvPr id="205836" name="Rectangle 12"/>
            <p:cNvSpPr>
              <a:spLocks noChangeArrowheads="1"/>
            </p:cNvSpPr>
            <p:nvPr/>
          </p:nvSpPr>
          <p:spPr bwMode="auto">
            <a:xfrm>
              <a:off x="2530" y="771"/>
              <a:ext cx="390"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Result</a:t>
              </a:r>
              <a:endParaRPr lang="en-US" altLang="zh-CN" b="0"/>
            </a:p>
          </p:txBody>
        </p:sp>
        <p:sp>
          <p:nvSpPr>
            <p:cNvPr id="205837" name="Rectangle 13"/>
            <p:cNvSpPr>
              <a:spLocks noChangeArrowheads="1"/>
            </p:cNvSpPr>
            <p:nvPr/>
          </p:nvSpPr>
          <p:spPr bwMode="auto">
            <a:xfrm>
              <a:off x="4104" y="776"/>
              <a:ext cx="30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Busy</a:t>
              </a:r>
              <a:endParaRPr lang="en-US" altLang="zh-CN" b="0"/>
            </a:p>
          </p:txBody>
        </p:sp>
        <p:sp>
          <p:nvSpPr>
            <p:cNvPr id="205838" name="Rectangle 14"/>
            <p:cNvSpPr>
              <a:spLocks noChangeArrowheads="1"/>
            </p:cNvSpPr>
            <p:nvPr/>
          </p:nvSpPr>
          <p:spPr bwMode="auto">
            <a:xfrm>
              <a:off x="4464" y="776"/>
              <a:ext cx="505"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Address</a:t>
              </a:r>
              <a:endParaRPr lang="en-US" altLang="zh-CN" b="0"/>
            </a:p>
          </p:txBody>
        </p:sp>
        <p:sp>
          <p:nvSpPr>
            <p:cNvPr id="205839" name="Rectangle 15"/>
            <p:cNvSpPr>
              <a:spLocks noChangeArrowheads="1"/>
            </p:cNvSpPr>
            <p:nvPr/>
          </p:nvSpPr>
          <p:spPr bwMode="auto">
            <a:xfrm>
              <a:off x="411" y="947"/>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LD</a:t>
              </a:r>
              <a:endParaRPr lang="en-US" altLang="zh-CN" b="0"/>
            </a:p>
          </p:txBody>
        </p:sp>
        <p:sp>
          <p:nvSpPr>
            <p:cNvPr id="205840" name="Rectangle 16"/>
            <p:cNvSpPr>
              <a:spLocks noChangeArrowheads="1"/>
            </p:cNvSpPr>
            <p:nvPr/>
          </p:nvSpPr>
          <p:spPr bwMode="auto">
            <a:xfrm>
              <a:off x="698" y="947"/>
              <a:ext cx="161"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F6</a:t>
              </a:r>
              <a:endParaRPr lang="en-US" altLang="zh-CN" b="0"/>
            </a:p>
          </p:txBody>
        </p:sp>
        <p:sp>
          <p:nvSpPr>
            <p:cNvPr id="205841" name="Rectangle 17"/>
            <p:cNvSpPr>
              <a:spLocks noChangeArrowheads="1"/>
            </p:cNvSpPr>
            <p:nvPr/>
          </p:nvSpPr>
          <p:spPr bwMode="auto">
            <a:xfrm>
              <a:off x="989" y="947"/>
              <a:ext cx="233"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34+</a:t>
              </a:r>
              <a:endParaRPr lang="en-US" altLang="zh-CN" b="0"/>
            </a:p>
          </p:txBody>
        </p:sp>
        <p:sp>
          <p:nvSpPr>
            <p:cNvPr id="205842" name="Rectangle 18"/>
            <p:cNvSpPr>
              <a:spLocks noChangeArrowheads="1"/>
            </p:cNvSpPr>
            <p:nvPr/>
          </p:nvSpPr>
          <p:spPr bwMode="auto">
            <a:xfrm>
              <a:off x="1333" y="947"/>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R2</a:t>
              </a:r>
              <a:endParaRPr lang="en-US" altLang="zh-CN" b="0"/>
            </a:p>
          </p:txBody>
        </p:sp>
        <p:sp>
          <p:nvSpPr>
            <p:cNvPr id="205843" name="Rectangle 19"/>
            <p:cNvSpPr>
              <a:spLocks noChangeArrowheads="1"/>
            </p:cNvSpPr>
            <p:nvPr/>
          </p:nvSpPr>
          <p:spPr bwMode="auto">
            <a:xfrm>
              <a:off x="1704" y="94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1</a:t>
              </a:r>
              <a:endParaRPr lang="en-US" altLang="zh-CN" b="0"/>
            </a:p>
          </p:txBody>
        </p:sp>
        <p:sp>
          <p:nvSpPr>
            <p:cNvPr id="205844" name="Rectangle 20"/>
            <p:cNvSpPr>
              <a:spLocks noChangeArrowheads="1"/>
            </p:cNvSpPr>
            <p:nvPr/>
          </p:nvSpPr>
          <p:spPr bwMode="auto">
            <a:xfrm>
              <a:off x="2175" y="94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3</a:t>
              </a:r>
              <a:endParaRPr lang="en-US" altLang="zh-CN" b="0"/>
            </a:p>
          </p:txBody>
        </p:sp>
        <p:sp>
          <p:nvSpPr>
            <p:cNvPr id="205845" name="Rectangle 21"/>
            <p:cNvSpPr>
              <a:spLocks noChangeArrowheads="1"/>
            </p:cNvSpPr>
            <p:nvPr/>
          </p:nvSpPr>
          <p:spPr bwMode="auto">
            <a:xfrm>
              <a:off x="2763" y="94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4</a:t>
              </a:r>
              <a:endParaRPr lang="en-US" altLang="zh-CN" b="0"/>
            </a:p>
          </p:txBody>
        </p:sp>
        <p:sp>
          <p:nvSpPr>
            <p:cNvPr id="205846" name="Rectangle 22"/>
            <p:cNvSpPr>
              <a:spLocks noChangeArrowheads="1"/>
            </p:cNvSpPr>
            <p:nvPr/>
          </p:nvSpPr>
          <p:spPr bwMode="auto">
            <a:xfrm>
              <a:off x="3706" y="947"/>
              <a:ext cx="384"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Load1</a:t>
              </a:r>
              <a:endParaRPr lang="en-US" altLang="zh-CN" b="0"/>
            </a:p>
          </p:txBody>
        </p:sp>
        <p:sp>
          <p:nvSpPr>
            <p:cNvPr id="205847" name="Rectangle 23"/>
            <p:cNvSpPr>
              <a:spLocks noChangeArrowheads="1"/>
            </p:cNvSpPr>
            <p:nvPr/>
          </p:nvSpPr>
          <p:spPr bwMode="auto">
            <a:xfrm>
              <a:off x="4104" y="947"/>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No</a:t>
              </a:r>
              <a:endParaRPr lang="en-US" altLang="zh-CN" b="0"/>
            </a:p>
          </p:txBody>
        </p:sp>
        <p:sp>
          <p:nvSpPr>
            <p:cNvPr id="205848" name="Rectangle 24"/>
            <p:cNvSpPr>
              <a:spLocks noChangeArrowheads="1"/>
            </p:cNvSpPr>
            <p:nvPr/>
          </p:nvSpPr>
          <p:spPr bwMode="auto">
            <a:xfrm>
              <a:off x="411" y="1117"/>
              <a:ext cx="176"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LD</a:t>
              </a:r>
              <a:endParaRPr lang="en-US" altLang="zh-CN" b="0"/>
            </a:p>
          </p:txBody>
        </p:sp>
        <p:sp>
          <p:nvSpPr>
            <p:cNvPr id="205849" name="Rectangle 25"/>
            <p:cNvSpPr>
              <a:spLocks noChangeArrowheads="1"/>
            </p:cNvSpPr>
            <p:nvPr/>
          </p:nvSpPr>
          <p:spPr bwMode="auto">
            <a:xfrm>
              <a:off x="698" y="1117"/>
              <a:ext cx="161"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F2</a:t>
              </a:r>
              <a:endParaRPr lang="en-US" altLang="zh-CN" b="0"/>
            </a:p>
          </p:txBody>
        </p:sp>
        <p:sp>
          <p:nvSpPr>
            <p:cNvPr id="205850" name="Rectangle 26"/>
            <p:cNvSpPr>
              <a:spLocks noChangeArrowheads="1"/>
            </p:cNvSpPr>
            <p:nvPr/>
          </p:nvSpPr>
          <p:spPr bwMode="auto">
            <a:xfrm>
              <a:off x="989" y="1117"/>
              <a:ext cx="233"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45+</a:t>
              </a:r>
              <a:endParaRPr lang="en-US" altLang="zh-CN" b="0"/>
            </a:p>
          </p:txBody>
        </p:sp>
        <p:sp>
          <p:nvSpPr>
            <p:cNvPr id="205851" name="Rectangle 27"/>
            <p:cNvSpPr>
              <a:spLocks noChangeArrowheads="1"/>
            </p:cNvSpPr>
            <p:nvPr/>
          </p:nvSpPr>
          <p:spPr bwMode="auto">
            <a:xfrm>
              <a:off x="1333" y="1117"/>
              <a:ext cx="176"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R3</a:t>
              </a:r>
              <a:endParaRPr lang="en-US" altLang="zh-CN" b="0"/>
            </a:p>
          </p:txBody>
        </p:sp>
        <p:sp>
          <p:nvSpPr>
            <p:cNvPr id="205852" name="Rectangle 28"/>
            <p:cNvSpPr>
              <a:spLocks noChangeArrowheads="1"/>
            </p:cNvSpPr>
            <p:nvPr/>
          </p:nvSpPr>
          <p:spPr bwMode="auto">
            <a:xfrm>
              <a:off x="1704" y="111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2</a:t>
              </a:r>
              <a:endParaRPr lang="en-US" altLang="zh-CN" b="0"/>
            </a:p>
          </p:txBody>
        </p:sp>
        <p:sp>
          <p:nvSpPr>
            <p:cNvPr id="205853" name="Rectangle 29"/>
            <p:cNvSpPr>
              <a:spLocks noChangeArrowheads="1"/>
            </p:cNvSpPr>
            <p:nvPr/>
          </p:nvSpPr>
          <p:spPr bwMode="auto">
            <a:xfrm>
              <a:off x="2175" y="111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4</a:t>
              </a:r>
              <a:endParaRPr lang="en-US" altLang="zh-CN" b="0"/>
            </a:p>
          </p:txBody>
        </p:sp>
        <p:sp>
          <p:nvSpPr>
            <p:cNvPr id="205854" name="Rectangle 30"/>
            <p:cNvSpPr>
              <a:spLocks noChangeArrowheads="1"/>
            </p:cNvSpPr>
            <p:nvPr/>
          </p:nvSpPr>
          <p:spPr bwMode="auto">
            <a:xfrm>
              <a:off x="2763" y="1117"/>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5</a:t>
              </a:r>
              <a:endParaRPr lang="en-US" altLang="zh-CN" b="0"/>
            </a:p>
          </p:txBody>
        </p:sp>
        <p:sp>
          <p:nvSpPr>
            <p:cNvPr id="205855" name="Rectangle 31"/>
            <p:cNvSpPr>
              <a:spLocks noChangeArrowheads="1"/>
            </p:cNvSpPr>
            <p:nvPr/>
          </p:nvSpPr>
          <p:spPr bwMode="auto">
            <a:xfrm>
              <a:off x="3706" y="1117"/>
              <a:ext cx="384"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Load2</a:t>
              </a:r>
              <a:endParaRPr lang="en-US" altLang="zh-CN" b="0"/>
            </a:p>
          </p:txBody>
        </p:sp>
        <p:sp>
          <p:nvSpPr>
            <p:cNvPr id="205856" name="Rectangle 32"/>
            <p:cNvSpPr>
              <a:spLocks noChangeArrowheads="1"/>
            </p:cNvSpPr>
            <p:nvPr/>
          </p:nvSpPr>
          <p:spPr bwMode="auto">
            <a:xfrm>
              <a:off x="4104" y="1117"/>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No</a:t>
              </a:r>
              <a:endParaRPr lang="en-US" altLang="zh-CN" b="0"/>
            </a:p>
          </p:txBody>
        </p:sp>
        <p:sp>
          <p:nvSpPr>
            <p:cNvPr id="205857" name="Rectangle 33"/>
            <p:cNvSpPr>
              <a:spLocks noChangeArrowheads="1"/>
            </p:cNvSpPr>
            <p:nvPr/>
          </p:nvSpPr>
          <p:spPr bwMode="auto">
            <a:xfrm>
              <a:off x="411" y="1288"/>
              <a:ext cx="462"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MULTD</a:t>
              </a:r>
              <a:endParaRPr lang="en-US" altLang="zh-CN" b="0"/>
            </a:p>
          </p:txBody>
        </p:sp>
        <p:sp>
          <p:nvSpPr>
            <p:cNvPr id="205858" name="Rectangle 34"/>
            <p:cNvSpPr>
              <a:spLocks noChangeArrowheads="1"/>
            </p:cNvSpPr>
            <p:nvPr/>
          </p:nvSpPr>
          <p:spPr bwMode="auto">
            <a:xfrm>
              <a:off x="698" y="1288"/>
              <a:ext cx="161"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F0</a:t>
              </a:r>
              <a:endParaRPr lang="en-US" altLang="zh-CN" b="0"/>
            </a:p>
          </p:txBody>
        </p:sp>
        <p:sp>
          <p:nvSpPr>
            <p:cNvPr id="205859" name="Rectangle 35"/>
            <p:cNvSpPr>
              <a:spLocks noChangeArrowheads="1"/>
            </p:cNvSpPr>
            <p:nvPr/>
          </p:nvSpPr>
          <p:spPr bwMode="auto">
            <a:xfrm>
              <a:off x="989" y="1288"/>
              <a:ext cx="161"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F2</a:t>
              </a:r>
              <a:endParaRPr lang="en-US" altLang="zh-CN" b="0"/>
            </a:p>
          </p:txBody>
        </p:sp>
        <p:sp>
          <p:nvSpPr>
            <p:cNvPr id="205860" name="Rectangle 36"/>
            <p:cNvSpPr>
              <a:spLocks noChangeArrowheads="1"/>
            </p:cNvSpPr>
            <p:nvPr/>
          </p:nvSpPr>
          <p:spPr bwMode="auto">
            <a:xfrm>
              <a:off x="1333" y="1288"/>
              <a:ext cx="161"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F4</a:t>
              </a:r>
              <a:endParaRPr lang="en-US" altLang="zh-CN" b="0"/>
            </a:p>
          </p:txBody>
        </p:sp>
        <p:sp>
          <p:nvSpPr>
            <p:cNvPr id="205861" name="Rectangle 37"/>
            <p:cNvSpPr>
              <a:spLocks noChangeArrowheads="1"/>
            </p:cNvSpPr>
            <p:nvPr/>
          </p:nvSpPr>
          <p:spPr bwMode="auto">
            <a:xfrm>
              <a:off x="1704" y="1288"/>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3</a:t>
              </a:r>
              <a:endParaRPr lang="en-US" altLang="zh-CN" b="0"/>
            </a:p>
          </p:txBody>
        </p:sp>
        <p:sp>
          <p:nvSpPr>
            <p:cNvPr id="205862" name="Rectangle 38"/>
            <p:cNvSpPr>
              <a:spLocks noChangeArrowheads="1"/>
            </p:cNvSpPr>
            <p:nvPr/>
          </p:nvSpPr>
          <p:spPr bwMode="auto">
            <a:xfrm>
              <a:off x="3706" y="1288"/>
              <a:ext cx="384"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Load3</a:t>
              </a:r>
              <a:endParaRPr lang="en-US" altLang="zh-CN" b="0"/>
            </a:p>
          </p:txBody>
        </p:sp>
        <p:sp>
          <p:nvSpPr>
            <p:cNvPr id="205863" name="Rectangle 39"/>
            <p:cNvSpPr>
              <a:spLocks noChangeArrowheads="1"/>
            </p:cNvSpPr>
            <p:nvPr/>
          </p:nvSpPr>
          <p:spPr bwMode="auto">
            <a:xfrm>
              <a:off x="4104" y="1288"/>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No</a:t>
              </a:r>
              <a:endParaRPr lang="en-US" altLang="zh-CN" b="0"/>
            </a:p>
          </p:txBody>
        </p:sp>
        <p:sp>
          <p:nvSpPr>
            <p:cNvPr id="205864" name="Rectangle 40"/>
            <p:cNvSpPr>
              <a:spLocks noChangeArrowheads="1"/>
            </p:cNvSpPr>
            <p:nvPr/>
          </p:nvSpPr>
          <p:spPr bwMode="auto">
            <a:xfrm>
              <a:off x="411" y="1458"/>
              <a:ext cx="382"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SUBD</a:t>
              </a:r>
              <a:endParaRPr lang="en-US" altLang="zh-CN" b="0"/>
            </a:p>
          </p:txBody>
        </p:sp>
        <p:sp>
          <p:nvSpPr>
            <p:cNvPr id="205865" name="Rectangle 41"/>
            <p:cNvSpPr>
              <a:spLocks noChangeArrowheads="1"/>
            </p:cNvSpPr>
            <p:nvPr/>
          </p:nvSpPr>
          <p:spPr bwMode="auto">
            <a:xfrm>
              <a:off x="698" y="1458"/>
              <a:ext cx="161"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F8</a:t>
              </a:r>
              <a:endParaRPr lang="en-US" altLang="zh-CN" b="0"/>
            </a:p>
          </p:txBody>
        </p:sp>
        <p:sp>
          <p:nvSpPr>
            <p:cNvPr id="205866" name="Rectangle 42"/>
            <p:cNvSpPr>
              <a:spLocks noChangeArrowheads="1"/>
            </p:cNvSpPr>
            <p:nvPr/>
          </p:nvSpPr>
          <p:spPr bwMode="auto">
            <a:xfrm>
              <a:off x="989" y="1458"/>
              <a:ext cx="161"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F6</a:t>
              </a:r>
              <a:endParaRPr lang="en-US" altLang="zh-CN" b="0"/>
            </a:p>
          </p:txBody>
        </p:sp>
        <p:sp>
          <p:nvSpPr>
            <p:cNvPr id="205867" name="Rectangle 43"/>
            <p:cNvSpPr>
              <a:spLocks noChangeArrowheads="1"/>
            </p:cNvSpPr>
            <p:nvPr/>
          </p:nvSpPr>
          <p:spPr bwMode="auto">
            <a:xfrm>
              <a:off x="1333" y="1458"/>
              <a:ext cx="161"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F2</a:t>
              </a:r>
              <a:endParaRPr lang="en-US" altLang="zh-CN" b="0"/>
            </a:p>
          </p:txBody>
        </p:sp>
        <p:sp>
          <p:nvSpPr>
            <p:cNvPr id="205868" name="Rectangle 44"/>
            <p:cNvSpPr>
              <a:spLocks noChangeArrowheads="1"/>
            </p:cNvSpPr>
            <p:nvPr/>
          </p:nvSpPr>
          <p:spPr bwMode="auto">
            <a:xfrm>
              <a:off x="1704" y="1458"/>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4</a:t>
              </a:r>
              <a:endParaRPr lang="en-US" altLang="zh-CN" b="0"/>
            </a:p>
          </p:txBody>
        </p:sp>
        <p:sp>
          <p:nvSpPr>
            <p:cNvPr id="205869" name="Rectangle 45"/>
            <p:cNvSpPr>
              <a:spLocks noChangeArrowheads="1"/>
            </p:cNvSpPr>
            <p:nvPr/>
          </p:nvSpPr>
          <p:spPr bwMode="auto">
            <a:xfrm>
              <a:off x="2175" y="1458"/>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7</a:t>
              </a:r>
              <a:endParaRPr lang="en-US" altLang="zh-CN" b="0"/>
            </a:p>
          </p:txBody>
        </p:sp>
        <p:sp>
          <p:nvSpPr>
            <p:cNvPr id="205870" name="Rectangle 46"/>
            <p:cNvSpPr>
              <a:spLocks noChangeArrowheads="1"/>
            </p:cNvSpPr>
            <p:nvPr/>
          </p:nvSpPr>
          <p:spPr bwMode="auto">
            <a:xfrm>
              <a:off x="2763" y="1458"/>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8</a:t>
              </a:r>
              <a:endParaRPr lang="en-US" altLang="zh-CN" b="0"/>
            </a:p>
          </p:txBody>
        </p:sp>
        <p:sp>
          <p:nvSpPr>
            <p:cNvPr id="205871" name="Rectangle 47"/>
            <p:cNvSpPr>
              <a:spLocks noChangeArrowheads="1"/>
            </p:cNvSpPr>
            <p:nvPr/>
          </p:nvSpPr>
          <p:spPr bwMode="auto">
            <a:xfrm>
              <a:off x="411" y="1629"/>
              <a:ext cx="328"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DIVD</a:t>
              </a:r>
              <a:endParaRPr lang="en-US" altLang="zh-CN" b="0"/>
            </a:p>
          </p:txBody>
        </p:sp>
        <p:sp>
          <p:nvSpPr>
            <p:cNvPr id="205872" name="Rectangle 48"/>
            <p:cNvSpPr>
              <a:spLocks noChangeArrowheads="1"/>
            </p:cNvSpPr>
            <p:nvPr/>
          </p:nvSpPr>
          <p:spPr bwMode="auto">
            <a:xfrm>
              <a:off x="698" y="1629"/>
              <a:ext cx="237"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F10</a:t>
              </a:r>
              <a:endParaRPr lang="en-US" altLang="zh-CN" b="0"/>
            </a:p>
          </p:txBody>
        </p:sp>
        <p:sp>
          <p:nvSpPr>
            <p:cNvPr id="205873" name="Rectangle 49"/>
            <p:cNvSpPr>
              <a:spLocks noChangeArrowheads="1"/>
            </p:cNvSpPr>
            <p:nvPr/>
          </p:nvSpPr>
          <p:spPr bwMode="auto">
            <a:xfrm>
              <a:off x="989" y="1629"/>
              <a:ext cx="161"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F0</a:t>
              </a:r>
              <a:endParaRPr lang="en-US" altLang="zh-CN" b="0"/>
            </a:p>
          </p:txBody>
        </p:sp>
        <p:sp>
          <p:nvSpPr>
            <p:cNvPr id="205874" name="Rectangle 50"/>
            <p:cNvSpPr>
              <a:spLocks noChangeArrowheads="1"/>
            </p:cNvSpPr>
            <p:nvPr/>
          </p:nvSpPr>
          <p:spPr bwMode="auto">
            <a:xfrm>
              <a:off x="1333" y="1629"/>
              <a:ext cx="161"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F6</a:t>
              </a:r>
              <a:endParaRPr lang="en-US" altLang="zh-CN" b="0"/>
            </a:p>
          </p:txBody>
        </p:sp>
        <p:sp>
          <p:nvSpPr>
            <p:cNvPr id="205875" name="Rectangle 51"/>
            <p:cNvSpPr>
              <a:spLocks noChangeArrowheads="1"/>
            </p:cNvSpPr>
            <p:nvPr/>
          </p:nvSpPr>
          <p:spPr bwMode="auto">
            <a:xfrm>
              <a:off x="1704" y="1629"/>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5</a:t>
              </a:r>
              <a:endParaRPr lang="en-US" altLang="zh-CN" b="0"/>
            </a:p>
          </p:txBody>
        </p:sp>
        <p:sp>
          <p:nvSpPr>
            <p:cNvPr id="205876" name="Rectangle 52"/>
            <p:cNvSpPr>
              <a:spLocks noChangeArrowheads="1"/>
            </p:cNvSpPr>
            <p:nvPr/>
          </p:nvSpPr>
          <p:spPr bwMode="auto">
            <a:xfrm>
              <a:off x="411" y="1799"/>
              <a:ext cx="389"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ADDD</a:t>
              </a:r>
              <a:endParaRPr lang="en-US" altLang="zh-CN" b="0"/>
            </a:p>
          </p:txBody>
        </p:sp>
        <p:sp>
          <p:nvSpPr>
            <p:cNvPr id="205877" name="Rectangle 53"/>
            <p:cNvSpPr>
              <a:spLocks noChangeArrowheads="1"/>
            </p:cNvSpPr>
            <p:nvPr/>
          </p:nvSpPr>
          <p:spPr bwMode="auto">
            <a:xfrm>
              <a:off x="698" y="1799"/>
              <a:ext cx="161"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F6</a:t>
              </a:r>
              <a:endParaRPr lang="en-US" altLang="zh-CN" b="0"/>
            </a:p>
          </p:txBody>
        </p:sp>
        <p:sp>
          <p:nvSpPr>
            <p:cNvPr id="205878" name="Rectangle 54"/>
            <p:cNvSpPr>
              <a:spLocks noChangeArrowheads="1"/>
            </p:cNvSpPr>
            <p:nvPr/>
          </p:nvSpPr>
          <p:spPr bwMode="auto">
            <a:xfrm>
              <a:off x="989" y="1799"/>
              <a:ext cx="161"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F8</a:t>
              </a:r>
              <a:endParaRPr lang="en-US" altLang="zh-CN" b="0"/>
            </a:p>
          </p:txBody>
        </p:sp>
        <p:sp>
          <p:nvSpPr>
            <p:cNvPr id="205879" name="Rectangle 55"/>
            <p:cNvSpPr>
              <a:spLocks noChangeArrowheads="1"/>
            </p:cNvSpPr>
            <p:nvPr/>
          </p:nvSpPr>
          <p:spPr bwMode="auto">
            <a:xfrm>
              <a:off x="1333" y="1799"/>
              <a:ext cx="161"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F2</a:t>
              </a:r>
              <a:endParaRPr lang="en-US" altLang="zh-CN" b="0"/>
            </a:p>
          </p:txBody>
        </p:sp>
        <p:sp>
          <p:nvSpPr>
            <p:cNvPr id="205880" name="Rectangle 56"/>
            <p:cNvSpPr>
              <a:spLocks noChangeArrowheads="1"/>
            </p:cNvSpPr>
            <p:nvPr/>
          </p:nvSpPr>
          <p:spPr bwMode="auto">
            <a:xfrm>
              <a:off x="1704" y="1799"/>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6</a:t>
              </a:r>
              <a:endParaRPr lang="en-US" altLang="zh-CN" b="0"/>
            </a:p>
          </p:txBody>
        </p:sp>
        <p:sp>
          <p:nvSpPr>
            <p:cNvPr id="205881" name="Rectangle 57"/>
            <p:cNvSpPr>
              <a:spLocks noChangeArrowheads="1"/>
            </p:cNvSpPr>
            <p:nvPr/>
          </p:nvSpPr>
          <p:spPr bwMode="auto">
            <a:xfrm>
              <a:off x="411" y="1970"/>
              <a:ext cx="1270"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Reservation Stations</a:t>
              </a:r>
              <a:endParaRPr lang="en-US" altLang="zh-CN" b="0"/>
            </a:p>
          </p:txBody>
        </p:sp>
        <p:sp>
          <p:nvSpPr>
            <p:cNvPr id="205882" name="Rectangle 58"/>
            <p:cNvSpPr>
              <a:spLocks noChangeArrowheads="1"/>
            </p:cNvSpPr>
            <p:nvPr/>
          </p:nvSpPr>
          <p:spPr bwMode="auto">
            <a:xfrm>
              <a:off x="411" y="2102"/>
              <a:ext cx="1166" cy="11"/>
            </a:xfrm>
            <a:prstGeom prst="rect">
              <a:avLst/>
            </a:prstGeom>
            <a:solidFill>
              <a:srgbClr val="000000"/>
            </a:solidFill>
            <a:ln w="9525">
              <a:noFill/>
              <a:miter lim="800000"/>
              <a:headEnd/>
              <a:tailEnd/>
            </a:ln>
          </p:spPr>
          <p:txBody>
            <a:bodyPr/>
            <a:lstStyle/>
            <a:p>
              <a:endParaRPr lang="zh-CN" altLang="en-US" b="0"/>
            </a:p>
          </p:txBody>
        </p:sp>
        <p:sp>
          <p:nvSpPr>
            <p:cNvPr id="205883" name="Rectangle 59"/>
            <p:cNvSpPr>
              <a:spLocks noChangeArrowheads="1"/>
            </p:cNvSpPr>
            <p:nvPr/>
          </p:nvSpPr>
          <p:spPr bwMode="auto">
            <a:xfrm>
              <a:off x="1937" y="1964"/>
              <a:ext cx="169"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S1</a:t>
              </a:r>
              <a:endParaRPr lang="en-US" altLang="zh-CN" b="0"/>
            </a:p>
          </p:txBody>
        </p:sp>
        <p:sp>
          <p:nvSpPr>
            <p:cNvPr id="205884" name="Rectangle 60"/>
            <p:cNvSpPr>
              <a:spLocks noChangeArrowheads="1"/>
            </p:cNvSpPr>
            <p:nvPr/>
          </p:nvSpPr>
          <p:spPr bwMode="auto">
            <a:xfrm>
              <a:off x="2530" y="1964"/>
              <a:ext cx="169"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S2</a:t>
              </a:r>
              <a:endParaRPr lang="en-US" altLang="zh-CN" b="0"/>
            </a:p>
          </p:txBody>
        </p:sp>
        <p:sp>
          <p:nvSpPr>
            <p:cNvPr id="205885" name="Rectangle 61"/>
            <p:cNvSpPr>
              <a:spLocks noChangeArrowheads="1"/>
            </p:cNvSpPr>
            <p:nvPr/>
          </p:nvSpPr>
          <p:spPr bwMode="auto">
            <a:xfrm>
              <a:off x="3113" y="1964"/>
              <a:ext cx="458"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RS for j</a:t>
              </a:r>
              <a:endParaRPr lang="en-US" altLang="zh-CN" b="0"/>
            </a:p>
          </p:txBody>
        </p:sp>
        <p:sp>
          <p:nvSpPr>
            <p:cNvPr id="205886" name="Rectangle 62"/>
            <p:cNvSpPr>
              <a:spLocks noChangeArrowheads="1"/>
            </p:cNvSpPr>
            <p:nvPr/>
          </p:nvSpPr>
          <p:spPr bwMode="auto">
            <a:xfrm>
              <a:off x="3706" y="1964"/>
              <a:ext cx="497"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RS for k</a:t>
              </a:r>
              <a:endParaRPr lang="en-US" altLang="zh-CN" b="0"/>
            </a:p>
          </p:txBody>
        </p:sp>
        <p:sp>
          <p:nvSpPr>
            <p:cNvPr id="205887" name="Rectangle 63"/>
            <p:cNvSpPr>
              <a:spLocks noChangeArrowheads="1"/>
            </p:cNvSpPr>
            <p:nvPr/>
          </p:nvSpPr>
          <p:spPr bwMode="auto">
            <a:xfrm>
              <a:off x="698" y="2135"/>
              <a:ext cx="304"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Time</a:t>
              </a:r>
              <a:endParaRPr lang="en-US" altLang="zh-CN" b="0"/>
            </a:p>
          </p:txBody>
        </p:sp>
        <p:sp>
          <p:nvSpPr>
            <p:cNvPr id="205888" name="Rectangle 64"/>
            <p:cNvSpPr>
              <a:spLocks noChangeArrowheads="1"/>
            </p:cNvSpPr>
            <p:nvPr/>
          </p:nvSpPr>
          <p:spPr bwMode="auto">
            <a:xfrm>
              <a:off x="989" y="2135"/>
              <a:ext cx="367"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Name</a:t>
              </a:r>
              <a:endParaRPr lang="en-US" altLang="zh-CN" b="0"/>
            </a:p>
          </p:txBody>
        </p:sp>
        <p:sp>
          <p:nvSpPr>
            <p:cNvPr id="205889" name="Rectangle 65"/>
            <p:cNvSpPr>
              <a:spLocks noChangeArrowheads="1"/>
            </p:cNvSpPr>
            <p:nvPr/>
          </p:nvSpPr>
          <p:spPr bwMode="auto">
            <a:xfrm>
              <a:off x="1333" y="2135"/>
              <a:ext cx="306"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Busy</a:t>
              </a:r>
              <a:endParaRPr lang="en-US" altLang="zh-CN" b="0"/>
            </a:p>
          </p:txBody>
        </p:sp>
        <p:sp>
          <p:nvSpPr>
            <p:cNvPr id="205890" name="Rectangle 66"/>
            <p:cNvSpPr>
              <a:spLocks noChangeArrowheads="1"/>
            </p:cNvSpPr>
            <p:nvPr/>
          </p:nvSpPr>
          <p:spPr bwMode="auto">
            <a:xfrm>
              <a:off x="1587" y="2135"/>
              <a:ext cx="184"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Op</a:t>
              </a:r>
              <a:endParaRPr lang="en-US" altLang="zh-CN" b="0"/>
            </a:p>
          </p:txBody>
        </p:sp>
        <p:sp>
          <p:nvSpPr>
            <p:cNvPr id="205891" name="Rectangle 67"/>
            <p:cNvSpPr>
              <a:spLocks noChangeArrowheads="1"/>
            </p:cNvSpPr>
            <p:nvPr/>
          </p:nvSpPr>
          <p:spPr bwMode="auto">
            <a:xfrm>
              <a:off x="1937" y="2135"/>
              <a:ext cx="122"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Vj</a:t>
              </a:r>
              <a:endParaRPr lang="en-US" altLang="zh-CN" b="0"/>
            </a:p>
          </p:txBody>
        </p:sp>
        <p:sp>
          <p:nvSpPr>
            <p:cNvPr id="205892" name="Rectangle 68"/>
            <p:cNvSpPr>
              <a:spLocks noChangeArrowheads="1"/>
            </p:cNvSpPr>
            <p:nvPr/>
          </p:nvSpPr>
          <p:spPr bwMode="auto">
            <a:xfrm>
              <a:off x="2530" y="2135"/>
              <a:ext cx="161"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Vk</a:t>
              </a:r>
              <a:endParaRPr lang="en-US" altLang="zh-CN" b="0"/>
            </a:p>
          </p:txBody>
        </p:sp>
        <p:sp>
          <p:nvSpPr>
            <p:cNvPr id="205893" name="Rectangle 69"/>
            <p:cNvSpPr>
              <a:spLocks noChangeArrowheads="1"/>
            </p:cNvSpPr>
            <p:nvPr/>
          </p:nvSpPr>
          <p:spPr bwMode="auto">
            <a:xfrm>
              <a:off x="3113" y="2135"/>
              <a:ext cx="137"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Qj</a:t>
              </a:r>
              <a:endParaRPr lang="en-US" altLang="zh-CN" b="0"/>
            </a:p>
          </p:txBody>
        </p:sp>
        <p:sp>
          <p:nvSpPr>
            <p:cNvPr id="205894" name="Rectangle 70"/>
            <p:cNvSpPr>
              <a:spLocks noChangeArrowheads="1"/>
            </p:cNvSpPr>
            <p:nvPr/>
          </p:nvSpPr>
          <p:spPr bwMode="auto">
            <a:xfrm>
              <a:off x="3706" y="2135"/>
              <a:ext cx="176"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Qk</a:t>
              </a:r>
              <a:endParaRPr lang="en-US" altLang="zh-CN" b="0"/>
            </a:p>
          </p:txBody>
        </p:sp>
        <p:sp>
          <p:nvSpPr>
            <p:cNvPr id="205895" name="Rectangle 71"/>
            <p:cNvSpPr>
              <a:spLocks noChangeArrowheads="1"/>
            </p:cNvSpPr>
            <p:nvPr/>
          </p:nvSpPr>
          <p:spPr bwMode="auto">
            <a:xfrm>
              <a:off x="872" y="2311"/>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0</a:t>
              </a:r>
              <a:endParaRPr lang="en-US" altLang="zh-CN" b="0"/>
            </a:p>
          </p:txBody>
        </p:sp>
        <p:sp>
          <p:nvSpPr>
            <p:cNvPr id="205896" name="Rectangle 72"/>
            <p:cNvSpPr>
              <a:spLocks noChangeArrowheads="1"/>
            </p:cNvSpPr>
            <p:nvPr/>
          </p:nvSpPr>
          <p:spPr bwMode="auto">
            <a:xfrm>
              <a:off x="989" y="2311"/>
              <a:ext cx="32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Add1</a:t>
              </a:r>
              <a:endParaRPr lang="en-US" altLang="zh-CN" b="0"/>
            </a:p>
          </p:txBody>
        </p:sp>
        <p:sp>
          <p:nvSpPr>
            <p:cNvPr id="205897" name="Rectangle 73"/>
            <p:cNvSpPr>
              <a:spLocks noChangeArrowheads="1"/>
            </p:cNvSpPr>
            <p:nvPr/>
          </p:nvSpPr>
          <p:spPr bwMode="auto">
            <a:xfrm>
              <a:off x="1333" y="2311"/>
              <a:ext cx="176"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No</a:t>
              </a:r>
              <a:endParaRPr lang="en-US" altLang="zh-CN" b="0"/>
            </a:p>
          </p:txBody>
        </p:sp>
        <p:sp>
          <p:nvSpPr>
            <p:cNvPr id="205898" name="Rectangle 74"/>
            <p:cNvSpPr>
              <a:spLocks noChangeArrowheads="1"/>
            </p:cNvSpPr>
            <p:nvPr/>
          </p:nvSpPr>
          <p:spPr bwMode="auto">
            <a:xfrm>
              <a:off x="872" y="2481"/>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1</a:t>
              </a:r>
              <a:endParaRPr lang="en-US" altLang="zh-CN" b="0"/>
            </a:p>
          </p:txBody>
        </p:sp>
        <p:sp>
          <p:nvSpPr>
            <p:cNvPr id="205899" name="Rectangle 75"/>
            <p:cNvSpPr>
              <a:spLocks noChangeArrowheads="1"/>
            </p:cNvSpPr>
            <p:nvPr/>
          </p:nvSpPr>
          <p:spPr bwMode="auto">
            <a:xfrm>
              <a:off x="989" y="2481"/>
              <a:ext cx="32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Add2</a:t>
              </a:r>
              <a:endParaRPr lang="en-US" altLang="zh-CN" b="0"/>
            </a:p>
          </p:txBody>
        </p:sp>
        <p:sp>
          <p:nvSpPr>
            <p:cNvPr id="205900" name="Rectangle 76"/>
            <p:cNvSpPr>
              <a:spLocks noChangeArrowheads="1"/>
            </p:cNvSpPr>
            <p:nvPr/>
          </p:nvSpPr>
          <p:spPr bwMode="auto">
            <a:xfrm>
              <a:off x="1333" y="2481"/>
              <a:ext cx="225"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Yes</a:t>
              </a:r>
              <a:endParaRPr lang="en-US" altLang="zh-CN" b="0"/>
            </a:p>
          </p:txBody>
        </p:sp>
        <p:sp>
          <p:nvSpPr>
            <p:cNvPr id="205901" name="Rectangle 77"/>
            <p:cNvSpPr>
              <a:spLocks noChangeArrowheads="1"/>
            </p:cNvSpPr>
            <p:nvPr/>
          </p:nvSpPr>
          <p:spPr bwMode="auto">
            <a:xfrm>
              <a:off x="1587" y="2481"/>
              <a:ext cx="389"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ADDD</a:t>
              </a:r>
              <a:endParaRPr lang="en-US" altLang="zh-CN" b="0"/>
            </a:p>
          </p:txBody>
        </p:sp>
        <p:sp>
          <p:nvSpPr>
            <p:cNvPr id="205902" name="Rectangle 78"/>
            <p:cNvSpPr>
              <a:spLocks noChangeArrowheads="1"/>
            </p:cNvSpPr>
            <p:nvPr/>
          </p:nvSpPr>
          <p:spPr bwMode="auto">
            <a:xfrm>
              <a:off x="1937" y="2481"/>
              <a:ext cx="455" cy="165"/>
            </a:xfrm>
            <a:prstGeom prst="rect">
              <a:avLst/>
            </a:prstGeom>
            <a:noFill/>
            <a:ln w="9525">
              <a:noFill/>
              <a:miter lim="800000"/>
              <a:headEnd/>
              <a:tailEnd/>
            </a:ln>
          </p:spPr>
          <p:txBody>
            <a:bodyPr wrap="none" lIns="0" tIns="0" rIns="0" bIns="0">
              <a:spAutoFit/>
            </a:bodyPr>
            <a:lstStyle/>
            <a:p>
              <a:r>
                <a:rPr lang="en-US" altLang="zh-CN" sz="1700" b="0" dirty="0">
                  <a:solidFill>
                    <a:srgbClr val="000000"/>
                  </a:solidFill>
                  <a:latin typeface="Arial" pitchFamily="34" charset="0"/>
                </a:rPr>
                <a:t>M()-M()</a:t>
              </a:r>
              <a:endParaRPr lang="en-US" altLang="zh-CN" b="0" dirty="0"/>
            </a:p>
          </p:txBody>
        </p:sp>
        <p:sp>
          <p:nvSpPr>
            <p:cNvPr id="205903" name="Rectangle 79"/>
            <p:cNvSpPr>
              <a:spLocks noChangeArrowheads="1"/>
            </p:cNvSpPr>
            <p:nvPr/>
          </p:nvSpPr>
          <p:spPr bwMode="auto">
            <a:xfrm>
              <a:off x="2530" y="2481"/>
              <a:ext cx="614" cy="165"/>
            </a:xfrm>
            <a:prstGeom prst="rect">
              <a:avLst/>
            </a:prstGeom>
            <a:noFill/>
            <a:ln w="9525">
              <a:noFill/>
              <a:miter lim="800000"/>
              <a:headEnd/>
              <a:tailEnd/>
            </a:ln>
          </p:spPr>
          <p:txBody>
            <a:bodyPr wrap="none" lIns="0" tIns="0" rIns="0" bIns="0">
              <a:spAutoFit/>
            </a:bodyPr>
            <a:lstStyle/>
            <a:p>
              <a:r>
                <a:rPr lang="en-US" altLang="zh-CN" sz="1700" b="0" dirty="0">
                  <a:solidFill>
                    <a:srgbClr val="FF0000"/>
                  </a:solidFill>
                  <a:latin typeface="Arial" pitchFamily="34" charset="0"/>
                </a:rPr>
                <a:t>M(45+R3)</a:t>
              </a:r>
              <a:endParaRPr lang="en-US" altLang="zh-CN" b="0" dirty="0"/>
            </a:p>
          </p:txBody>
        </p:sp>
        <p:sp>
          <p:nvSpPr>
            <p:cNvPr id="205904" name="Rectangle 80"/>
            <p:cNvSpPr>
              <a:spLocks noChangeArrowheads="1"/>
            </p:cNvSpPr>
            <p:nvPr/>
          </p:nvSpPr>
          <p:spPr bwMode="auto">
            <a:xfrm>
              <a:off x="989" y="2652"/>
              <a:ext cx="32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Add3</a:t>
              </a:r>
              <a:endParaRPr lang="en-US" altLang="zh-CN" b="0"/>
            </a:p>
          </p:txBody>
        </p:sp>
        <p:sp>
          <p:nvSpPr>
            <p:cNvPr id="205905" name="Rectangle 81"/>
            <p:cNvSpPr>
              <a:spLocks noChangeArrowheads="1"/>
            </p:cNvSpPr>
            <p:nvPr/>
          </p:nvSpPr>
          <p:spPr bwMode="auto">
            <a:xfrm>
              <a:off x="1333" y="2652"/>
              <a:ext cx="17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No</a:t>
              </a:r>
              <a:endParaRPr lang="en-US" altLang="zh-CN" b="0"/>
            </a:p>
          </p:txBody>
        </p:sp>
        <p:sp>
          <p:nvSpPr>
            <p:cNvPr id="205906" name="Rectangle 82"/>
            <p:cNvSpPr>
              <a:spLocks noChangeArrowheads="1"/>
            </p:cNvSpPr>
            <p:nvPr/>
          </p:nvSpPr>
          <p:spPr bwMode="auto">
            <a:xfrm>
              <a:off x="872" y="2822"/>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6</a:t>
              </a:r>
              <a:endParaRPr lang="en-US" altLang="zh-CN" b="0"/>
            </a:p>
          </p:txBody>
        </p:sp>
        <p:sp>
          <p:nvSpPr>
            <p:cNvPr id="205907" name="Rectangle 83"/>
            <p:cNvSpPr>
              <a:spLocks noChangeArrowheads="1"/>
            </p:cNvSpPr>
            <p:nvPr/>
          </p:nvSpPr>
          <p:spPr bwMode="auto">
            <a:xfrm>
              <a:off x="989" y="2822"/>
              <a:ext cx="33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Mult1</a:t>
              </a:r>
              <a:endParaRPr lang="en-US" altLang="zh-CN" b="0"/>
            </a:p>
          </p:txBody>
        </p:sp>
        <p:sp>
          <p:nvSpPr>
            <p:cNvPr id="205908" name="Rectangle 84"/>
            <p:cNvSpPr>
              <a:spLocks noChangeArrowheads="1"/>
            </p:cNvSpPr>
            <p:nvPr/>
          </p:nvSpPr>
          <p:spPr bwMode="auto">
            <a:xfrm>
              <a:off x="1333" y="2822"/>
              <a:ext cx="225" cy="165"/>
            </a:xfrm>
            <a:prstGeom prst="rect">
              <a:avLst/>
            </a:prstGeom>
            <a:noFill/>
            <a:ln w="9525">
              <a:noFill/>
              <a:miter lim="800000"/>
              <a:headEnd/>
              <a:tailEnd/>
            </a:ln>
          </p:spPr>
          <p:txBody>
            <a:bodyPr wrap="none" lIns="0" tIns="0" rIns="0" bIns="0">
              <a:spAutoFit/>
            </a:bodyPr>
            <a:lstStyle/>
            <a:p>
              <a:r>
                <a:rPr lang="en-US" altLang="zh-CN" sz="1700" b="0">
                  <a:solidFill>
                    <a:srgbClr val="0000FF"/>
                  </a:solidFill>
                  <a:latin typeface="Arial" pitchFamily="34" charset="0"/>
                </a:rPr>
                <a:t>Yes</a:t>
              </a:r>
              <a:endParaRPr lang="en-US" altLang="zh-CN" b="0"/>
            </a:p>
          </p:txBody>
        </p:sp>
        <p:sp>
          <p:nvSpPr>
            <p:cNvPr id="205909" name="Rectangle 85"/>
            <p:cNvSpPr>
              <a:spLocks noChangeArrowheads="1"/>
            </p:cNvSpPr>
            <p:nvPr/>
          </p:nvSpPr>
          <p:spPr bwMode="auto">
            <a:xfrm>
              <a:off x="1587" y="2822"/>
              <a:ext cx="380" cy="136"/>
            </a:xfrm>
            <a:prstGeom prst="rect">
              <a:avLst/>
            </a:prstGeom>
            <a:noFill/>
            <a:ln w="9525">
              <a:noFill/>
              <a:miter lim="800000"/>
              <a:headEnd/>
              <a:tailEnd/>
            </a:ln>
          </p:spPr>
          <p:txBody>
            <a:bodyPr wrap="none" lIns="0" tIns="0" rIns="0" bIns="0">
              <a:spAutoFit/>
            </a:bodyPr>
            <a:lstStyle/>
            <a:p>
              <a:r>
                <a:rPr lang="en-US" altLang="zh-CN" sz="1400" b="0">
                  <a:solidFill>
                    <a:srgbClr val="0000FF"/>
                  </a:solidFill>
                  <a:latin typeface="Arial" pitchFamily="34" charset="0"/>
                </a:rPr>
                <a:t>MULTD</a:t>
              </a:r>
              <a:endParaRPr lang="en-US" altLang="zh-CN" sz="1400" b="0"/>
            </a:p>
          </p:txBody>
        </p:sp>
        <p:sp>
          <p:nvSpPr>
            <p:cNvPr id="205910" name="Rectangle 86"/>
            <p:cNvSpPr>
              <a:spLocks noChangeArrowheads="1"/>
            </p:cNvSpPr>
            <p:nvPr/>
          </p:nvSpPr>
          <p:spPr bwMode="auto">
            <a:xfrm>
              <a:off x="2046" y="2822"/>
              <a:ext cx="504" cy="136"/>
            </a:xfrm>
            <a:prstGeom prst="rect">
              <a:avLst/>
            </a:prstGeom>
            <a:noFill/>
            <a:ln w="9525">
              <a:noFill/>
              <a:miter lim="800000"/>
              <a:headEnd/>
              <a:tailEnd/>
            </a:ln>
          </p:spPr>
          <p:txBody>
            <a:bodyPr wrap="none" lIns="0" tIns="0" rIns="0" bIns="0">
              <a:spAutoFit/>
            </a:bodyPr>
            <a:lstStyle/>
            <a:p>
              <a:r>
                <a:rPr lang="en-US" altLang="zh-CN" sz="1400" b="0" dirty="0">
                  <a:solidFill>
                    <a:srgbClr val="FF0000"/>
                  </a:solidFill>
                  <a:latin typeface="Arial" pitchFamily="34" charset="0"/>
                </a:rPr>
                <a:t>M(45+R3)</a:t>
              </a:r>
              <a:endParaRPr lang="en-US" altLang="zh-CN" sz="1400" b="0" dirty="0"/>
            </a:p>
          </p:txBody>
        </p:sp>
        <p:sp>
          <p:nvSpPr>
            <p:cNvPr id="205911" name="Rectangle 87"/>
            <p:cNvSpPr>
              <a:spLocks noChangeArrowheads="1"/>
            </p:cNvSpPr>
            <p:nvPr/>
          </p:nvSpPr>
          <p:spPr bwMode="auto">
            <a:xfrm>
              <a:off x="2530" y="2822"/>
              <a:ext cx="288" cy="136"/>
            </a:xfrm>
            <a:prstGeom prst="rect">
              <a:avLst/>
            </a:prstGeom>
            <a:noFill/>
            <a:ln w="9525">
              <a:noFill/>
              <a:miter lim="800000"/>
              <a:headEnd/>
              <a:tailEnd/>
            </a:ln>
          </p:spPr>
          <p:txBody>
            <a:bodyPr wrap="none" lIns="0" tIns="0" rIns="0" bIns="0">
              <a:spAutoFit/>
            </a:bodyPr>
            <a:lstStyle/>
            <a:p>
              <a:r>
                <a:rPr lang="en-US" altLang="zh-CN" sz="1400" b="0" dirty="0">
                  <a:solidFill>
                    <a:srgbClr val="0000FF"/>
                  </a:solidFill>
                  <a:latin typeface="Arial" pitchFamily="34" charset="0"/>
                </a:rPr>
                <a:t>R(F4)</a:t>
              </a:r>
              <a:endParaRPr lang="en-US" altLang="zh-CN" sz="1400" b="0" dirty="0"/>
            </a:p>
          </p:txBody>
        </p:sp>
        <p:sp>
          <p:nvSpPr>
            <p:cNvPr id="205912" name="Rectangle 88"/>
            <p:cNvSpPr>
              <a:spLocks noChangeArrowheads="1"/>
            </p:cNvSpPr>
            <p:nvPr/>
          </p:nvSpPr>
          <p:spPr bwMode="auto">
            <a:xfrm>
              <a:off x="872" y="2993"/>
              <a:ext cx="77"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0</a:t>
              </a:r>
              <a:endParaRPr lang="en-US" altLang="zh-CN" b="0"/>
            </a:p>
          </p:txBody>
        </p:sp>
        <p:sp>
          <p:nvSpPr>
            <p:cNvPr id="205913" name="Rectangle 89"/>
            <p:cNvSpPr>
              <a:spLocks noChangeArrowheads="1"/>
            </p:cNvSpPr>
            <p:nvPr/>
          </p:nvSpPr>
          <p:spPr bwMode="auto">
            <a:xfrm>
              <a:off x="989" y="2993"/>
              <a:ext cx="336"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Mult2</a:t>
              </a:r>
              <a:endParaRPr lang="en-US" altLang="zh-CN" b="0"/>
            </a:p>
          </p:txBody>
        </p:sp>
        <p:sp>
          <p:nvSpPr>
            <p:cNvPr id="205914" name="Rectangle 90"/>
            <p:cNvSpPr>
              <a:spLocks noChangeArrowheads="1"/>
            </p:cNvSpPr>
            <p:nvPr/>
          </p:nvSpPr>
          <p:spPr bwMode="auto">
            <a:xfrm>
              <a:off x="1333" y="2993"/>
              <a:ext cx="225"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Yes</a:t>
              </a:r>
              <a:endParaRPr lang="en-US" altLang="zh-CN" b="0"/>
            </a:p>
          </p:txBody>
        </p:sp>
        <p:sp>
          <p:nvSpPr>
            <p:cNvPr id="205915" name="Rectangle 91"/>
            <p:cNvSpPr>
              <a:spLocks noChangeArrowheads="1"/>
            </p:cNvSpPr>
            <p:nvPr/>
          </p:nvSpPr>
          <p:spPr bwMode="auto">
            <a:xfrm>
              <a:off x="1587" y="2993"/>
              <a:ext cx="328"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DIVD</a:t>
              </a:r>
              <a:endParaRPr lang="en-US" altLang="zh-CN" b="0"/>
            </a:p>
          </p:txBody>
        </p:sp>
        <p:sp>
          <p:nvSpPr>
            <p:cNvPr id="205916" name="Rectangle 92"/>
            <p:cNvSpPr>
              <a:spLocks noChangeArrowheads="1"/>
            </p:cNvSpPr>
            <p:nvPr/>
          </p:nvSpPr>
          <p:spPr bwMode="auto">
            <a:xfrm>
              <a:off x="2530" y="2993"/>
              <a:ext cx="614"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M(34+R2)</a:t>
              </a:r>
              <a:endParaRPr lang="en-US" altLang="zh-CN" b="0"/>
            </a:p>
          </p:txBody>
        </p:sp>
        <p:sp>
          <p:nvSpPr>
            <p:cNvPr id="205917" name="Rectangle 93"/>
            <p:cNvSpPr>
              <a:spLocks noChangeArrowheads="1"/>
            </p:cNvSpPr>
            <p:nvPr/>
          </p:nvSpPr>
          <p:spPr bwMode="auto">
            <a:xfrm>
              <a:off x="3113" y="2993"/>
              <a:ext cx="336"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Mult1</a:t>
              </a:r>
              <a:endParaRPr lang="en-US" altLang="zh-CN" b="0"/>
            </a:p>
          </p:txBody>
        </p:sp>
        <p:sp>
          <p:nvSpPr>
            <p:cNvPr id="205918" name="Rectangle 94"/>
            <p:cNvSpPr>
              <a:spLocks noChangeArrowheads="1"/>
            </p:cNvSpPr>
            <p:nvPr/>
          </p:nvSpPr>
          <p:spPr bwMode="auto">
            <a:xfrm>
              <a:off x="411" y="3163"/>
              <a:ext cx="1293"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Register result status</a:t>
              </a:r>
              <a:endParaRPr lang="en-US" altLang="zh-CN" b="0"/>
            </a:p>
          </p:txBody>
        </p:sp>
        <p:sp>
          <p:nvSpPr>
            <p:cNvPr id="205919" name="Rectangle 95"/>
            <p:cNvSpPr>
              <a:spLocks noChangeArrowheads="1"/>
            </p:cNvSpPr>
            <p:nvPr/>
          </p:nvSpPr>
          <p:spPr bwMode="auto">
            <a:xfrm>
              <a:off x="411" y="3295"/>
              <a:ext cx="1208" cy="11"/>
            </a:xfrm>
            <a:prstGeom prst="rect">
              <a:avLst/>
            </a:prstGeom>
            <a:solidFill>
              <a:srgbClr val="000000"/>
            </a:solidFill>
            <a:ln w="9525">
              <a:noFill/>
              <a:miter lim="800000"/>
              <a:headEnd/>
              <a:tailEnd/>
            </a:ln>
          </p:spPr>
          <p:txBody>
            <a:bodyPr/>
            <a:lstStyle/>
            <a:p>
              <a:endParaRPr lang="zh-CN" altLang="en-US" b="0"/>
            </a:p>
          </p:txBody>
        </p:sp>
        <p:sp>
          <p:nvSpPr>
            <p:cNvPr id="205920" name="Rectangle 96"/>
            <p:cNvSpPr>
              <a:spLocks noChangeArrowheads="1"/>
            </p:cNvSpPr>
            <p:nvPr/>
          </p:nvSpPr>
          <p:spPr bwMode="auto">
            <a:xfrm>
              <a:off x="417" y="3334"/>
              <a:ext cx="444" cy="213"/>
            </a:xfrm>
            <a:prstGeom prst="rect">
              <a:avLst/>
            </a:prstGeom>
            <a:noFill/>
            <a:ln w="9525">
              <a:noFill/>
              <a:miter lim="800000"/>
              <a:headEnd/>
              <a:tailEnd/>
            </a:ln>
          </p:spPr>
          <p:txBody>
            <a:bodyPr wrap="none" lIns="0" tIns="0" rIns="0" bIns="0">
              <a:spAutoFit/>
            </a:bodyPr>
            <a:lstStyle/>
            <a:p>
              <a:r>
                <a:rPr lang="en-US" altLang="zh-CN" sz="2200" b="0">
                  <a:solidFill>
                    <a:srgbClr val="000000"/>
                  </a:solidFill>
                  <a:latin typeface="Arial" pitchFamily="34" charset="0"/>
                </a:rPr>
                <a:t>Clock</a:t>
              </a:r>
              <a:endParaRPr lang="en-US" altLang="zh-CN" b="0"/>
            </a:p>
          </p:txBody>
        </p:sp>
        <p:sp>
          <p:nvSpPr>
            <p:cNvPr id="205921" name="Rectangle 97"/>
            <p:cNvSpPr>
              <a:spLocks noChangeArrowheads="1"/>
            </p:cNvSpPr>
            <p:nvPr/>
          </p:nvSpPr>
          <p:spPr bwMode="auto">
            <a:xfrm>
              <a:off x="1593"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F0</a:t>
              </a:r>
              <a:endParaRPr lang="en-US" altLang="zh-CN" b="0"/>
            </a:p>
          </p:txBody>
        </p:sp>
        <p:sp>
          <p:nvSpPr>
            <p:cNvPr id="205922" name="Rectangle 98"/>
            <p:cNvSpPr>
              <a:spLocks noChangeArrowheads="1"/>
            </p:cNvSpPr>
            <p:nvPr/>
          </p:nvSpPr>
          <p:spPr bwMode="auto">
            <a:xfrm>
              <a:off x="1942"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F2</a:t>
              </a:r>
              <a:endParaRPr lang="en-US" altLang="zh-CN" b="0"/>
            </a:p>
          </p:txBody>
        </p:sp>
        <p:sp>
          <p:nvSpPr>
            <p:cNvPr id="205923" name="Rectangle 99"/>
            <p:cNvSpPr>
              <a:spLocks noChangeArrowheads="1"/>
            </p:cNvSpPr>
            <p:nvPr/>
          </p:nvSpPr>
          <p:spPr bwMode="auto">
            <a:xfrm>
              <a:off x="2536"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F4</a:t>
              </a:r>
              <a:endParaRPr lang="en-US" altLang="zh-CN" b="0"/>
            </a:p>
          </p:txBody>
        </p:sp>
        <p:sp>
          <p:nvSpPr>
            <p:cNvPr id="205924" name="Rectangle 100"/>
            <p:cNvSpPr>
              <a:spLocks noChangeArrowheads="1"/>
            </p:cNvSpPr>
            <p:nvPr/>
          </p:nvSpPr>
          <p:spPr bwMode="auto">
            <a:xfrm>
              <a:off x="3118"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F6</a:t>
              </a:r>
              <a:endParaRPr lang="en-US" altLang="zh-CN" b="0"/>
            </a:p>
          </p:txBody>
        </p:sp>
        <p:sp>
          <p:nvSpPr>
            <p:cNvPr id="205925" name="Rectangle 101"/>
            <p:cNvSpPr>
              <a:spLocks noChangeArrowheads="1"/>
            </p:cNvSpPr>
            <p:nvPr/>
          </p:nvSpPr>
          <p:spPr bwMode="auto">
            <a:xfrm>
              <a:off x="3712" y="3334"/>
              <a:ext cx="20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F8</a:t>
              </a:r>
              <a:endParaRPr lang="en-US" altLang="zh-CN" b="0"/>
            </a:p>
          </p:txBody>
        </p:sp>
        <p:sp>
          <p:nvSpPr>
            <p:cNvPr id="205926" name="Rectangle 102"/>
            <p:cNvSpPr>
              <a:spLocks noChangeArrowheads="1"/>
            </p:cNvSpPr>
            <p:nvPr/>
          </p:nvSpPr>
          <p:spPr bwMode="auto">
            <a:xfrm>
              <a:off x="4109" y="3334"/>
              <a:ext cx="307"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F10</a:t>
              </a:r>
              <a:endParaRPr lang="en-US" altLang="zh-CN" b="0"/>
            </a:p>
          </p:txBody>
        </p:sp>
        <p:sp>
          <p:nvSpPr>
            <p:cNvPr id="205927" name="Rectangle 103"/>
            <p:cNvSpPr>
              <a:spLocks noChangeArrowheads="1"/>
            </p:cNvSpPr>
            <p:nvPr/>
          </p:nvSpPr>
          <p:spPr bwMode="auto">
            <a:xfrm>
              <a:off x="4469" y="3334"/>
              <a:ext cx="307"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F12</a:t>
              </a:r>
              <a:endParaRPr lang="en-US" altLang="zh-CN" b="0"/>
            </a:p>
          </p:txBody>
        </p:sp>
        <p:sp>
          <p:nvSpPr>
            <p:cNvPr id="205928" name="Rectangle 104"/>
            <p:cNvSpPr>
              <a:spLocks noChangeArrowheads="1"/>
            </p:cNvSpPr>
            <p:nvPr/>
          </p:nvSpPr>
          <p:spPr bwMode="auto">
            <a:xfrm>
              <a:off x="4798" y="3334"/>
              <a:ext cx="148"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a:t>
              </a:r>
              <a:endParaRPr lang="en-US" altLang="zh-CN" b="0"/>
            </a:p>
          </p:txBody>
        </p:sp>
        <p:sp>
          <p:nvSpPr>
            <p:cNvPr id="205929" name="Rectangle 105"/>
            <p:cNvSpPr>
              <a:spLocks noChangeArrowheads="1"/>
            </p:cNvSpPr>
            <p:nvPr/>
          </p:nvSpPr>
          <p:spPr bwMode="auto">
            <a:xfrm>
              <a:off x="5121" y="3334"/>
              <a:ext cx="307" cy="213"/>
            </a:xfrm>
            <a:prstGeom prst="rect">
              <a:avLst/>
            </a:prstGeom>
            <a:noFill/>
            <a:ln w="9525">
              <a:noFill/>
              <a:miter lim="800000"/>
              <a:headEnd/>
              <a:tailEnd/>
            </a:ln>
          </p:spPr>
          <p:txBody>
            <a:bodyPr wrap="none" lIns="0" tIns="0" rIns="0" bIns="0">
              <a:spAutoFit/>
            </a:bodyPr>
            <a:lstStyle/>
            <a:p>
              <a:r>
                <a:rPr lang="en-US" altLang="zh-CN" sz="2200" b="0" i="1">
                  <a:solidFill>
                    <a:srgbClr val="000000"/>
                  </a:solidFill>
                  <a:latin typeface="Arial" pitchFamily="34" charset="0"/>
                </a:rPr>
                <a:t>F30</a:t>
              </a:r>
              <a:endParaRPr lang="en-US" altLang="zh-CN" b="0"/>
            </a:p>
          </p:txBody>
        </p:sp>
        <p:sp>
          <p:nvSpPr>
            <p:cNvPr id="205930" name="Rectangle 106"/>
            <p:cNvSpPr>
              <a:spLocks noChangeArrowheads="1"/>
            </p:cNvSpPr>
            <p:nvPr/>
          </p:nvSpPr>
          <p:spPr bwMode="auto">
            <a:xfrm>
              <a:off x="581" y="3548"/>
              <a:ext cx="9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Geneva" charset="0"/>
                </a:rPr>
                <a:t>9</a:t>
              </a:r>
              <a:endParaRPr lang="en-US" altLang="zh-CN" b="0"/>
            </a:p>
          </p:txBody>
        </p:sp>
        <p:sp>
          <p:nvSpPr>
            <p:cNvPr id="205931" name="Rectangle 107"/>
            <p:cNvSpPr>
              <a:spLocks noChangeArrowheads="1"/>
            </p:cNvSpPr>
            <p:nvPr/>
          </p:nvSpPr>
          <p:spPr bwMode="auto">
            <a:xfrm>
              <a:off x="1333" y="3554"/>
              <a:ext cx="183" cy="165"/>
            </a:xfrm>
            <a:prstGeom prst="rect">
              <a:avLst/>
            </a:prstGeom>
            <a:noFill/>
            <a:ln w="9525">
              <a:noFill/>
              <a:miter lim="800000"/>
              <a:headEnd/>
              <a:tailEnd/>
            </a:ln>
          </p:spPr>
          <p:txBody>
            <a:bodyPr wrap="none" lIns="0" tIns="0" rIns="0" bIns="0">
              <a:spAutoFit/>
            </a:bodyPr>
            <a:lstStyle/>
            <a:p>
              <a:r>
                <a:rPr lang="en-US" altLang="zh-CN" sz="1700" b="0" i="1">
                  <a:solidFill>
                    <a:srgbClr val="000000"/>
                  </a:solidFill>
                  <a:latin typeface="Arial" pitchFamily="34" charset="0"/>
                </a:rPr>
                <a:t>FU</a:t>
              </a:r>
              <a:endParaRPr lang="en-US" altLang="zh-CN" b="0"/>
            </a:p>
          </p:txBody>
        </p:sp>
        <p:sp>
          <p:nvSpPr>
            <p:cNvPr id="205932" name="Rectangle 108"/>
            <p:cNvSpPr>
              <a:spLocks noChangeArrowheads="1"/>
            </p:cNvSpPr>
            <p:nvPr/>
          </p:nvSpPr>
          <p:spPr bwMode="auto">
            <a:xfrm>
              <a:off x="1587" y="3559"/>
              <a:ext cx="336" cy="165"/>
            </a:xfrm>
            <a:prstGeom prst="rect">
              <a:avLst/>
            </a:prstGeom>
            <a:noFill/>
            <a:ln w="9525">
              <a:noFill/>
              <a:miter lim="800000"/>
              <a:headEnd/>
              <a:tailEnd/>
            </a:ln>
          </p:spPr>
          <p:txBody>
            <a:bodyPr wrap="none" lIns="0" tIns="0" rIns="0" bIns="0">
              <a:spAutoFit/>
            </a:bodyPr>
            <a:lstStyle/>
            <a:p>
              <a:r>
                <a:rPr lang="en-US" altLang="zh-CN" sz="1700" b="0">
                  <a:solidFill>
                    <a:srgbClr val="FF00FF"/>
                  </a:solidFill>
                  <a:latin typeface="Arial" pitchFamily="34" charset="0"/>
                </a:rPr>
                <a:t>Mult1</a:t>
              </a:r>
              <a:endParaRPr lang="en-US" altLang="zh-CN" b="0"/>
            </a:p>
          </p:txBody>
        </p:sp>
        <p:sp>
          <p:nvSpPr>
            <p:cNvPr id="205933" name="Rectangle 109"/>
            <p:cNvSpPr>
              <a:spLocks noChangeArrowheads="1"/>
            </p:cNvSpPr>
            <p:nvPr/>
          </p:nvSpPr>
          <p:spPr bwMode="auto">
            <a:xfrm>
              <a:off x="1937" y="3559"/>
              <a:ext cx="614" cy="165"/>
            </a:xfrm>
            <a:prstGeom prst="rect">
              <a:avLst/>
            </a:prstGeom>
            <a:noFill/>
            <a:ln w="9525">
              <a:noFill/>
              <a:miter lim="800000"/>
              <a:headEnd/>
              <a:tailEnd/>
            </a:ln>
          </p:spPr>
          <p:txBody>
            <a:bodyPr wrap="none" lIns="0" tIns="0" rIns="0" bIns="0">
              <a:spAutoFit/>
            </a:bodyPr>
            <a:lstStyle/>
            <a:p>
              <a:r>
                <a:rPr lang="en-US" altLang="zh-CN" sz="1700" b="0">
                  <a:solidFill>
                    <a:srgbClr val="FF0000"/>
                  </a:solidFill>
                  <a:latin typeface="Arial" pitchFamily="34" charset="0"/>
                </a:rPr>
                <a:t>M(45+R3)</a:t>
              </a:r>
              <a:endParaRPr lang="en-US" altLang="zh-CN" b="0"/>
            </a:p>
          </p:txBody>
        </p:sp>
        <p:sp>
          <p:nvSpPr>
            <p:cNvPr id="205934" name="Rectangle 110"/>
            <p:cNvSpPr>
              <a:spLocks noChangeArrowheads="1"/>
            </p:cNvSpPr>
            <p:nvPr/>
          </p:nvSpPr>
          <p:spPr bwMode="auto">
            <a:xfrm>
              <a:off x="3113" y="3559"/>
              <a:ext cx="322" cy="165"/>
            </a:xfrm>
            <a:prstGeom prst="rect">
              <a:avLst/>
            </a:prstGeom>
            <a:noFill/>
            <a:ln w="9525">
              <a:noFill/>
              <a:miter lim="800000"/>
              <a:headEnd/>
              <a:tailEnd/>
            </a:ln>
          </p:spPr>
          <p:txBody>
            <a:bodyPr wrap="none" lIns="0" tIns="0" rIns="0" bIns="0">
              <a:spAutoFit/>
            </a:bodyPr>
            <a:lstStyle/>
            <a:p>
              <a:r>
                <a:rPr lang="en-US" altLang="zh-CN" sz="1700" b="0">
                  <a:solidFill>
                    <a:srgbClr val="000000"/>
                  </a:solidFill>
                  <a:latin typeface="Arial" pitchFamily="34" charset="0"/>
                </a:rPr>
                <a:t>Add2</a:t>
              </a:r>
              <a:endParaRPr lang="en-US" altLang="zh-CN" b="0"/>
            </a:p>
          </p:txBody>
        </p:sp>
        <p:sp>
          <p:nvSpPr>
            <p:cNvPr id="205935" name="Rectangle 111"/>
            <p:cNvSpPr>
              <a:spLocks noChangeArrowheads="1"/>
            </p:cNvSpPr>
            <p:nvPr/>
          </p:nvSpPr>
          <p:spPr bwMode="auto">
            <a:xfrm>
              <a:off x="3701" y="3576"/>
              <a:ext cx="349" cy="125"/>
            </a:xfrm>
            <a:prstGeom prst="rect">
              <a:avLst/>
            </a:prstGeom>
            <a:noFill/>
            <a:ln w="9525">
              <a:noFill/>
              <a:miter lim="800000"/>
              <a:headEnd/>
              <a:tailEnd/>
            </a:ln>
          </p:spPr>
          <p:txBody>
            <a:bodyPr wrap="none" lIns="0" tIns="0" rIns="0" bIns="0">
              <a:spAutoFit/>
            </a:bodyPr>
            <a:lstStyle/>
            <a:p>
              <a:r>
                <a:rPr lang="en-US" altLang="zh-CN" sz="1300" b="0">
                  <a:solidFill>
                    <a:srgbClr val="000000"/>
                  </a:solidFill>
                  <a:latin typeface="Arial" pitchFamily="34" charset="0"/>
                </a:rPr>
                <a:t>M()-M()</a:t>
              </a:r>
              <a:endParaRPr lang="en-US" altLang="zh-CN" b="0"/>
            </a:p>
          </p:txBody>
        </p:sp>
        <p:sp>
          <p:nvSpPr>
            <p:cNvPr id="205936" name="Rectangle 112"/>
            <p:cNvSpPr>
              <a:spLocks noChangeArrowheads="1"/>
            </p:cNvSpPr>
            <p:nvPr/>
          </p:nvSpPr>
          <p:spPr bwMode="auto">
            <a:xfrm>
              <a:off x="4104" y="3559"/>
              <a:ext cx="336" cy="165"/>
            </a:xfrm>
            <a:prstGeom prst="rect">
              <a:avLst/>
            </a:prstGeom>
            <a:noFill/>
            <a:ln w="9525">
              <a:noFill/>
              <a:miter lim="800000"/>
              <a:headEnd/>
              <a:tailEnd/>
            </a:ln>
          </p:spPr>
          <p:txBody>
            <a:bodyPr wrap="none" lIns="0" tIns="0" rIns="0" bIns="0">
              <a:spAutoFit/>
            </a:bodyPr>
            <a:lstStyle/>
            <a:p>
              <a:r>
                <a:rPr lang="en-US" altLang="zh-CN" sz="1700" b="0">
                  <a:solidFill>
                    <a:srgbClr val="00FF00"/>
                  </a:solidFill>
                  <a:latin typeface="Arial" pitchFamily="34" charset="0"/>
                </a:rPr>
                <a:t>Mult2</a:t>
              </a:r>
              <a:endParaRPr lang="en-US" altLang="zh-CN" b="0"/>
            </a:p>
          </p:txBody>
        </p:sp>
        <p:sp>
          <p:nvSpPr>
            <p:cNvPr id="205937" name="Line 113"/>
            <p:cNvSpPr>
              <a:spLocks noChangeShapeType="1"/>
            </p:cNvSpPr>
            <p:nvPr/>
          </p:nvSpPr>
          <p:spPr bwMode="auto">
            <a:xfrm>
              <a:off x="1566" y="925"/>
              <a:ext cx="1526" cy="0"/>
            </a:xfrm>
            <a:prstGeom prst="line">
              <a:avLst/>
            </a:prstGeom>
            <a:noFill/>
            <a:ln w="0">
              <a:solidFill>
                <a:srgbClr val="000000"/>
              </a:solidFill>
              <a:round/>
              <a:headEnd/>
              <a:tailEnd/>
            </a:ln>
          </p:spPr>
          <p:txBody>
            <a:bodyPr/>
            <a:lstStyle/>
            <a:p>
              <a:endParaRPr lang="zh-CN" altLang="en-US" b="0"/>
            </a:p>
          </p:txBody>
        </p:sp>
        <p:sp>
          <p:nvSpPr>
            <p:cNvPr id="205938" name="Rectangle 114"/>
            <p:cNvSpPr>
              <a:spLocks noChangeArrowheads="1"/>
            </p:cNvSpPr>
            <p:nvPr/>
          </p:nvSpPr>
          <p:spPr bwMode="auto">
            <a:xfrm>
              <a:off x="1566" y="925"/>
              <a:ext cx="1526" cy="5"/>
            </a:xfrm>
            <a:prstGeom prst="rect">
              <a:avLst/>
            </a:prstGeom>
            <a:solidFill>
              <a:srgbClr val="000000"/>
            </a:solidFill>
            <a:ln w="9525">
              <a:noFill/>
              <a:miter lim="800000"/>
              <a:headEnd/>
              <a:tailEnd/>
            </a:ln>
          </p:spPr>
          <p:txBody>
            <a:bodyPr/>
            <a:lstStyle/>
            <a:p>
              <a:endParaRPr lang="zh-CN" altLang="en-US" b="0"/>
            </a:p>
          </p:txBody>
        </p:sp>
        <p:sp>
          <p:nvSpPr>
            <p:cNvPr id="205939" name="Line 115"/>
            <p:cNvSpPr>
              <a:spLocks noChangeShapeType="1"/>
            </p:cNvSpPr>
            <p:nvPr/>
          </p:nvSpPr>
          <p:spPr bwMode="auto">
            <a:xfrm>
              <a:off x="4077" y="925"/>
              <a:ext cx="0" cy="517"/>
            </a:xfrm>
            <a:prstGeom prst="line">
              <a:avLst/>
            </a:prstGeom>
            <a:noFill/>
            <a:ln w="0">
              <a:solidFill>
                <a:srgbClr val="000000"/>
              </a:solidFill>
              <a:round/>
              <a:headEnd/>
              <a:tailEnd/>
            </a:ln>
          </p:spPr>
          <p:txBody>
            <a:bodyPr/>
            <a:lstStyle/>
            <a:p>
              <a:endParaRPr lang="zh-CN" altLang="en-US" b="0"/>
            </a:p>
          </p:txBody>
        </p:sp>
        <p:sp>
          <p:nvSpPr>
            <p:cNvPr id="205940" name="Rectangle 116"/>
            <p:cNvSpPr>
              <a:spLocks noChangeArrowheads="1"/>
            </p:cNvSpPr>
            <p:nvPr/>
          </p:nvSpPr>
          <p:spPr bwMode="auto">
            <a:xfrm>
              <a:off x="4077" y="925"/>
              <a:ext cx="5" cy="517"/>
            </a:xfrm>
            <a:prstGeom prst="rect">
              <a:avLst/>
            </a:prstGeom>
            <a:solidFill>
              <a:srgbClr val="000000"/>
            </a:solidFill>
            <a:ln w="9525">
              <a:noFill/>
              <a:miter lim="800000"/>
              <a:headEnd/>
              <a:tailEnd/>
            </a:ln>
          </p:spPr>
          <p:txBody>
            <a:bodyPr/>
            <a:lstStyle/>
            <a:p>
              <a:endParaRPr lang="zh-CN" altLang="en-US" b="0"/>
            </a:p>
          </p:txBody>
        </p:sp>
        <p:sp>
          <p:nvSpPr>
            <p:cNvPr id="205941" name="Line 117"/>
            <p:cNvSpPr>
              <a:spLocks noChangeShapeType="1"/>
            </p:cNvSpPr>
            <p:nvPr/>
          </p:nvSpPr>
          <p:spPr bwMode="auto">
            <a:xfrm>
              <a:off x="1561" y="925"/>
              <a:ext cx="0" cy="1028"/>
            </a:xfrm>
            <a:prstGeom prst="line">
              <a:avLst/>
            </a:prstGeom>
            <a:noFill/>
            <a:ln w="0">
              <a:solidFill>
                <a:srgbClr val="000000"/>
              </a:solidFill>
              <a:round/>
              <a:headEnd/>
              <a:tailEnd/>
            </a:ln>
          </p:spPr>
          <p:txBody>
            <a:bodyPr/>
            <a:lstStyle/>
            <a:p>
              <a:endParaRPr lang="zh-CN" altLang="en-US" b="0"/>
            </a:p>
          </p:txBody>
        </p:sp>
        <p:sp>
          <p:nvSpPr>
            <p:cNvPr id="205942" name="Rectangle 118"/>
            <p:cNvSpPr>
              <a:spLocks noChangeArrowheads="1"/>
            </p:cNvSpPr>
            <p:nvPr/>
          </p:nvSpPr>
          <p:spPr bwMode="auto">
            <a:xfrm>
              <a:off x="1561" y="925"/>
              <a:ext cx="5" cy="1028"/>
            </a:xfrm>
            <a:prstGeom prst="rect">
              <a:avLst/>
            </a:prstGeom>
            <a:solidFill>
              <a:srgbClr val="000000"/>
            </a:solidFill>
            <a:ln w="9525">
              <a:noFill/>
              <a:miter lim="800000"/>
              <a:headEnd/>
              <a:tailEnd/>
            </a:ln>
          </p:spPr>
          <p:txBody>
            <a:bodyPr/>
            <a:lstStyle/>
            <a:p>
              <a:endParaRPr lang="zh-CN" altLang="en-US" b="0"/>
            </a:p>
          </p:txBody>
        </p:sp>
        <p:sp>
          <p:nvSpPr>
            <p:cNvPr id="205943" name="Line 119"/>
            <p:cNvSpPr>
              <a:spLocks noChangeShapeType="1"/>
            </p:cNvSpPr>
            <p:nvPr/>
          </p:nvSpPr>
          <p:spPr bwMode="auto">
            <a:xfrm>
              <a:off x="1561" y="3537"/>
              <a:ext cx="0" cy="177"/>
            </a:xfrm>
            <a:prstGeom prst="line">
              <a:avLst/>
            </a:prstGeom>
            <a:noFill/>
            <a:ln w="0">
              <a:solidFill>
                <a:srgbClr val="000000"/>
              </a:solidFill>
              <a:round/>
              <a:headEnd/>
              <a:tailEnd/>
            </a:ln>
          </p:spPr>
          <p:txBody>
            <a:bodyPr/>
            <a:lstStyle/>
            <a:p>
              <a:endParaRPr lang="zh-CN" altLang="en-US" b="0"/>
            </a:p>
          </p:txBody>
        </p:sp>
        <p:sp>
          <p:nvSpPr>
            <p:cNvPr id="205944" name="Rectangle 120"/>
            <p:cNvSpPr>
              <a:spLocks noChangeArrowheads="1"/>
            </p:cNvSpPr>
            <p:nvPr/>
          </p:nvSpPr>
          <p:spPr bwMode="auto">
            <a:xfrm>
              <a:off x="1561" y="3537"/>
              <a:ext cx="5" cy="177"/>
            </a:xfrm>
            <a:prstGeom prst="rect">
              <a:avLst/>
            </a:prstGeom>
            <a:solidFill>
              <a:srgbClr val="000000"/>
            </a:solidFill>
            <a:ln w="9525">
              <a:noFill/>
              <a:miter lim="800000"/>
              <a:headEnd/>
              <a:tailEnd/>
            </a:ln>
          </p:spPr>
          <p:txBody>
            <a:bodyPr/>
            <a:lstStyle/>
            <a:p>
              <a:endParaRPr lang="zh-CN" altLang="en-US" b="0"/>
            </a:p>
          </p:txBody>
        </p:sp>
        <p:sp>
          <p:nvSpPr>
            <p:cNvPr id="205945" name="Line 121"/>
            <p:cNvSpPr>
              <a:spLocks noChangeShapeType="1"/>
            </p:cNvSpPr>
            <p:nvPr/>
          </p:nvSpPr>
          <p:spPr bwMode="auto">
            <a:xfrm>
              <a:off x="3087" y="930"/>
              <a:ext cx="0" cy="1023"/>
            </a:xfrm>
            <a:prstGeom prst="line">
              <a:avLst/>
            </a:prstGeom>
            <a:noFill/>
            <a:ln w="0">
              <a:solidFill>
                <a:srgbClr val="000000"/>
              </a:solidFill>
              <a:round/>
              <a:headEnd/>
              <a:tailEnd/>
            </a:ln>
          </p:spPr>
          <p:txBody>
            <a:bodyPr/>
            <a:lstStyle/>
            <a:p>
              <a:endParaRPr lang="zh-CN" altLang="en-US" b="0"/>
            </a:p>
          </p:txBody>
        </p:sp>
        <p:sp>
          <p:nvSpPr>
            <p:cNvPr id="205946" name="Rectangle 122"/>
            <p:cNvSpPr>
              <a:spLocks noChangeArrowheads="1"/>
            </p:cNvSpPr>
            <p:nvPr/>
          </p:nvSpPr>
          <p:spPr bwMode="auto">
            <a:xfrm>
              <a:off x="3087" y="930"/>
              <a:ext cx="5" cy="1023"/>
            </a:xfrm>
            <a:prstGeom prst="rect">
              <a:avLst/>
            </a:prstGeom>
            <a:solidFill>
              <a:srgbClr val="000000"/>
            </a:solidFill>
            <a:ln w="9525">
              <a:noFill/>
              <a:miter lim="800000"/>
              <a:headEnd/>
              <a:tailEnd/>
            </a:ln>
          </p:spPr>
          <p:txBody>
            <a:bodyPr/>
            <a:lstStyle/>
            <a:p>
              <a:endParaRPr lang="zh-CN" altLang="en-US" b="0"/>
            </a:p>
          </p:txBody>
        </p:sp>
        <p:sp>
          <p:nvSpPr>
            <p:cNvPr id="205947" name="Line 123"/>
            <p:cNvSpPr>
              <a:spLocks noChangeShapeType="1"/>
            </p:cNvSpPr>
            <p:nvPr/>
          </p:nvSpPr>
          <p:spPr bwMode="auto">
            <a:xfrm>
              <a:off x="4077" y="2294"/>
              <a:ext cx="0" cy="853"/>
            </a:xfrm>
            <a:prstGeom prst="line">
              <a:avLst/>
            </a:prstGeom>
            <a:noFill/>
            <a:ln w="0">
              <a:solidFill>
                <a:srgbClr val="000000"/>
              </a:solidFill>
              <a:round/>
              <a:headEnd/>
              <a:tailEnd/>
            </a:ln>
          </p:spPr>
          <p:txBody>
            <a:bodyPr/>
            <a:lstStyle/>
            <a:p>
              <a:endParaRPr lang="zh-CN" altLang="en-US" b="0"/>
            </a:p>
          </p:txBody>
        </p:sp>
        <p:sp>
          <p:nvSpPr>
            <p:cNvPr id="205948" name="Rectangle 124"/>
            <p:cNvSpPr>
              <a:spLocks noChangeArrowheads="1"/>
            </p:cNvSpPr>
            <p:nvPr/>
          </p:nvSpPr>
          <p:spPr bwMode="auto">
            <a:xfrm>
              <a:off x="4077" y="2294"/>
              <a:ext cx="5" cy="853"/>
            </a:xfrm>
            <a:prstGeom prst="rect">
              <a:avLst/>
            </a:prstGeom>
            <a:solidFill>
              <a:srgbClr val="000000"/>
            </a:solidFill>
            <a:ln w="9525">
              <a:noFill/>
              <a:miter lim="800000"/>
              <a:headEnd/>
              <a:tailEnd/>
            </a:ln>
          </p:spPr>
          <p:txBody>
            <a:bodyPr/>
            <a:lstStyle/>
            <a:p>
              <a:endParaRPr lang="zh-CN" altLang="en-US" b="0"/>
            </a:p>
          </p:txBody>
        </p:sp>
        <p:sp>
          <p:nvSpPr>
            <p:cNvPr id="205949" name="Line 125"/>
            <p:cNvSpPr>
              <a:spLocks noChangeShapeType="1"/>
            </p:cNvSpPr>
            <p:nvPr/>
          </p:nvSpPr>
          <p:spPr bwMode="auto">
            <a:xfrm>
              <a:off x="4766" y="930"/>
              <a:ext cx="0" cy="512"/>
            </a:xfrm>
            <a:prstGeom prst="line">
              <a:avLst/>
            </a:prstGeom>
            <a:noFill/>
            <a:ln w="0">
              <a:solidFill>
                <a:srgbClr val="000000"/>
              </a:solidFill>
              <a:round/>
              <a:headEnd/>
              <a:tailEnd/>
            </a:ln>
          </p:spPr>
          <p:txBody>
            <a:bodyPr/>
            <a:lstStyle/>
            <a:p>
              <a:endParaRPr lang="zh-CN" altLang="en-US" b="0"/>
            </a:p>
          </p:txBody>
        </p:sp>
        <p:sp>
          <p:nvSpPr>
            <p:cNvPr id="205950" name="Rectangle 126"/>
            <p:cNvSpPr>
              <a:spLocks noChangeArrowheads="1"/>
            </p:cNvSpPr>
            <p:nvPr/>
          </p:nvSpPr>
          <p:spPr bwMode="auto">
            <a:xfrm>
              <a:off x="4766" y="930"/>
              <a:ext cx="5" cy="512"/>
            </a:xfrm>
            <a:prstGeom prst="rect">
              <a:avLst/>
            </a:prstGeom>
            <a:solidFill>
              <a:srgbClr val="000000"/>
            </a:solidFill>
            <a:ln w="9525">
              <a:noFill/>
              <a:miter lim="800000"/>
              <a:headEnd/>
              <a:tailEnd/>
            </a:ln>
          </p:spPr>
          <p:txBody>
            <a:bodyPr/>
            <a:lstStyle/>
            <a:p>
              <a:endParaRPr lang="zh-CN" altLang="en-US" b="0"/>
            </a:p>
          </p:txBody>
        </p:sp>
        <p:sp>
          <p:nvSpPr>
            <p:cNvPr id="205951" name="Line 127"/>
            <p:cNvSpPr>
              <a:spLocks noChangeShapeType="1"/>
            </p:cNvSpPr>
            <p:nvPr/>
          </p:nvSpPr>
          <p:spPr bwMode="auto">
            <a:xfrm>
              <a:off x="1307" y="2289"/>
              <a:ext cx="0" cy="858"/>
            </a:xfrm>
            <a:prstGeom prst="line">
              <a:avLst/>
            </a:prstGeom>
            <a:noFill/>
            <a:ln w="0">
              <a:solidFill>
                <a:srgbClr val="000000"/>
              </a:solidFill>
              <a:round/>
              <a:headEnd/>
              <a:tailEnd/>
            </a:ln>
          </p:spPr>
          <p:txBody>
            <a:bodyPr/>
            <a:lstStyle/>
            <a:p>
              <a:endParaRPr lang="zh-CN" altLang="en-US" b="0"/>
            </a:p>
          </p:txBody>
        </p:sp>
        <p:sp>
          <p:nvSpPr>
            <p:cNvPr id="205952" name="Rectangle 128"/>
            <p:cNvSpPr>
              <a:spLocks noChangeArrowheads="1"/>
            </p:cNvSpPr>
            <p:nvPr/>
          </p:nvSpPr>
          <p:spPr bwMode="auto">
            <a:xfrm>
              <a:off x="1307" y="2289"/>
              <a:ext cx="5" cy="858"/>
            </a:xfrm>
            <a:prstGeom prst="rect">
              <a:avLst/>
            </a:prstGeom>
            <a:solidFill>
              <a:srgbClr val="000000"/>
            </a:solidFill>
            <a:ln w="9525">
              <a:noFill/>
              <a:miter lim="800000"/>
              <a:headEnd/>
              <a:tailEnd/>
            </a:ln>
          </p:spPr>
          <p:txBody>
            <a:bodyPr/>
            <a:lstStyle/>
            <a:p>
              <a:endParaRPr lang="zh-CN" altLang="en-US" b="0"/>
            </a:p>
          </p:txBody>
        </p:sp>
        <p:sp>
          <p:nvSpPr>
            <p:cNvPr id="205953" name="Line 129"/>
            <p:cNvSpPr>
              <a:spLocks noChangeShapeType="1"/>
            </p:cNvSpPr>
            <p:nvPr/>
          </p:nvSpPr>
          <p:spPr bwMode="auto">
            <a:xfrm>
              <a:off x="5460" y="3543"/>
              <a:ext cx="0" cy="171"/>
            </a:xfrm>
            <a:prstGeom prst="line">
              <a:avLst/>
            </a:prstGeom>
            <a:noFill/>
            <a:ln w="0">
              <a:solidFill>
                <a:srgbClr val="000000"/>
              </a:solidFill>
              <a:round/>
              <a:headEnd/>
              <a:tailEnd/>
            </a:ln>
          </p:spPr>
          <p:txBody>
            <a:bodyPr/>
            <a:lstStyle/>
            <a:p>
              <a:endParaRPr lang="zh-CN" altLang="en-US" b="0"/>
            </a:p>
          </p:txBody>
        </p:sp>
        <p:sp>
          <p:nvSpPr>
            <p:cNvPr id="205954" name="Rectangle 130"/>
            <p:cNvSpPr>
              <a:spLocks noChangeArrowheads="1"/>
            </p:cNvSpPr>
            <p:nvPr/>
          </p:nvSpPr>
          <p:spPr bwMode="auto">
            <a:xfrm>
              <a:off x="5460" y="3543"/>
              <a:ext cx="5" cy="171"/>
            </a:xfrm>
            <a:prstGeom prst="rect">
              <a:avLst/>
            </a:prstGeom>
            <a:solidFill>
              <a:srgbClr val="000000"/>
            </a:solidFill>
            <a:ln w="9525">
              <a:noFill/>
              <a:miter lim="800000"/>
              <a:headEnd/>
              <a:tailEnd/>
            </a:ln>
          </p:spPr>
          <p:txBody>
            <a:bodyPr/>
            <a:lstStyle/>
            <a:p>
              <a:endParaRPr lang="zh-CN" altLang="en-US" b="0"/>
            </a:p>
          </p:txBody>
        </p:sp>
        <p:sp>
          <p:nvSpPr>
            <p:cNvPr id="205955" name="Line 131"/>
            <p:cNvSpPr>
              <a:spLocks noChangeShapeType="1"/>
            </p:cNvSpPr>
            <p:nvPr/>
          </p:nvSpPr>
          <p:spPr bwMode="auto">
            <a:xfrm>
              <a:off x="4082" y="925"/>
              <a:ext cx="689" cy="0"/>
            </a:xfrm>
            <a:prstGeom prst="line">
              <a:avLst/>
            </a:prstGeom>
            <a:noFill/>
            <a:ln w="0">
              <a:solidFill>
                <a:srgbClr val="000000"/>
              </a:solidFill>
              <a:round/>
              <a:headEnd/>
              <a:tailEnd/>
            </a:ln>
          </p:spPr>
          <p:txBody>
            <a:bodyPr/>
            <a:lstStyle/>
            <a:p>
              <a:endParaRPr lang="zh-CN" altLang="en-US" b="0"/>
            </a:p>
          </p:txBody>
        </p:sp>
        <p:sp>
          <p:nvSpPr>
            <p:cNvPr id="205956" name="Rectangle 132"/>
            <p:cNvSpPr>
              <a:spLocks noChangeArrowheads="1"/>
            </p:cNvSpPr>
            <p:nvPr/>
          </p:nvSpPr>
          <p:spPr bwMode="auto">
            <a:xfrm>
              <a:off x="4082" y="925"/>
              <a:ext cx="689" cy="5"/>
            </a:xfrm>
            <a:prstGeom prst="rect">
              <a:avLst/>
            </a:prstGeom>
            <a:solidFill>
              <a:srgbClr val="000000"/>
            </a:solidFill>
            <a:ln w="9525">
              <a:noFill/>
              <a:miter lim="800000"/>
              <a:headEnd/>
              <a:tailEnd/>
            </a:ln>
          </p:spPr>
          <p:txBody>
            <a:bodyPr/>
            <a:lstStyle/>
            <a:p>
              <a:endParaRPr lang="zh-CN" altLang="en-US" b="0"/>
            </a:p>
          </p:txBody>
        </p:sp>
        <p:sp>
          <p:nvSpPr>
            <p:cNvPr id="205957" name="Line 133"/>
            <p:cNvSpPr>
              <a:spLocks noChangeShapeType="1"/>
            </p:cNvSpPr>
            <p:nvPr/>
          </p:nvSpPr>
          <p:spPr bwMode="auto">
            <a:xfrm>
              <a:off x="4082" y="1436"/>
              <a:ext cx="689" cy="0"/>
            </a:xfrm>
            <a:prstGeom prst="line">
              <a:avLst/>
            </a:prstGeom>
            <a:noFill/>
            <a:ln w="0">
              <a:solidFill>
                <a:srgbClr val="000000"/>
              </a:solidFill>
              <a:round/>
              <a:headEnd/>
              <a:tailEnd/>
            </a:ln>
          </p:spPr>
          <p:txBody>
            <a:bodyPr/>
            <a:lstStyle/>
            <a:p>
              <a:endParaRPr lang="zh-CN" altLang="en-US" b="0"/>
            </a:p>
          </p:txBody>
        </p:sp>
        <p:sp>
          <p:nvSpPr>
            <p:cNvPr id="205958" name="Rectangle 134"/>
            <p:cNvSpPr>
              <a:spLocks noChangeArrowheads="1"/>
            </p:cNvSpPr>
            <p:nvPr/>
          </p:nvSpPr>
          <p:spPr bwMode="auto">
            <a:xfrm>
              <a:off x="4082" y="1436"/>
              <a:ext cx="689" cy="6"/>
            </a:xfrm>
            <a:prstGeom prst="rect">
              <a:avLst/>
            </a:prstGeom>
            <a:solidFill>
              <a:srgbClr val="000000"/>
            </a:solidFill>
            <a:ln w="9525">
              <a:noFill/>
              <a:miter lim="800000"/>
              <a:headEnd/>
              <a:tailEnd/>
            </a:ln>
          </p:spPr>
          <p:txBody>
            <a:bodyPr/>
            <a:lstStyle/>
            <a:p>
              <a:endParaRPr lang="zh-CN" altLang="en-US" b="0"/>
            </a:p>
          </p:txBody>
        </p:sp>
        <p:sp>
          <p:nvSpPr>
            <p:cNvPr id="205959" name="Line 135"/>
            <p:cNvSpPr>
              <a:spLocks noChangeShapeType="1"/>
            </p:cNvSpPr>
            <p:nvPr/>
          </p:nvSpPr>
          <p:spPr bwMode="auto">
            <a:xfrm>
              <a:off x="1566" y="1948"/>
              <a:ext cx="1526" cy="0"/>
            </a:xfrm>
            <a:prstGeom prst="line">
              <a:avLst/>
            </a:prstGeom>
            <a:noFill/>
            <a:ln w="0">
              <a:solidFill>
                <a:srgbClr val="000000"/>
              </a:solidFill>
              <a:round/>
              <a:headEnd/>
              <a:tailEnd/>
            </a:ln>
          </p:spPr>
          <p:txBody>
            <a:bodyPr/>
            <a:lstStyle/>
            <a:p>
              <a:endParaRPr lang="zh-CN" altLang="en-US" b="0"/>
            </a:p>
          </p:txBody>
        </p:sp>
        <p:sp>
          <p:nvSpPr>
            <p:cNvPr id="205960" name="Rectangle 136"/>
            <p:cNvSpPr>
              <a:spLocks noChangeArrowheads="1"/>
            </p:cNvSpPr>
            <p:nvPr/>
          </p:nvSpPr>
          <p:spPr bwMode="auto">
            <a:xfrm>
              <a:off x="1566" y="1948"/>
              <a:ext cx="1526" cy="5"/>
            </a:xfrm>
            <a:prstGeom prst="rect">
              <a:avLst/>
            </a:prstGeom>
            <a:solidFill>
              <a:srgbClr val="000000"/>
            </a:solidFill>
            <a:ln w="9525">
              <a:noFill/>
              <a:miter lim="800000"/>
              <a:headEnd/>
              <a:tailEnd/>
            </a:ln>
          </p:spPr>
          <p:txBody>
            <a:bodyPr/>
            <a:lstStyle/>
            <a:p>
              <a:endParaRPr lang="zh-CN" altLang="en-US" b="0"/>
            </a:p>
          </p:txBody>
        </p:sp>
        <p:sp>
          <p:nvSpPr>
            <p:cNvPr id="205961" name="Line 137"/>
            <p:cNvSpPr>
              <a:spLocks noChangeShapeType="1"/>
            </p:cNvSpPr>
            <p:nvPr/>
          </p:nvSpPr>
          <p:spPr bwMode="auto">
            <a:xfrm>
              <a:off x="1312" y="2289"/>
              <a:ext cx="2770" cy="0"/>
            </a:xfrm>
            <a:prstGeom prst="line">
              <a:avLst/>
            </a:prstGeom>
            <a:noFill/>
            <a:ln w="0">
              <a:solidFill>
                <a:srgbClr val="000000"/>
              </a:solidFill>
              <a:round/>
              <a:headEnd/>
              <a:tailEnd/>
            </a:ln>
          </p:spPr>
          <p:txBody>
            <a:bodyPr/>
            <a:lstStyle/>
            <a:p>
              <a:endParaRPr lang="zh-CN" altLang="en-US" b="0"/>
            </a:p>
          </p:txBody>
        </p:sp>
        <p:sp>
          <p:nvSpPr>
            <p:cNvPr id="205962" name="Rectangle 138"/>
            <p:cNvSpPr>
              <a:spLocks noChangeArrowheads="1"/>
            </p:cNvSpPr>
            <p:nvPr/>
          </p:nvSpPr>
          <p:spPr bwMode="auto">
            <a:xfrm>
              <a:off x="1312" y="2289"/>
              <a:ext cx="2770" cy="5"/>
            </a:xfrm>
            <a:prstGeom prst="rect">
              <a:avLst/>
            </a:prstGeom>
            <a:solidFill>
              <a:srgbClr val="000000"/>
            </a:solidFill>
            <a:ln w="9525">
              <a:noFill/>
              <a:miter lim="800000"/>
              <a:headEnd/>
              <a:tailEnd/>
            </a:ln>
          </p:spPr>
          <p:txBody>
            <a:bodyPr/>
            <a:lstStyle/>
            <a:p>
              <a:endParaRPr lang="zh-CN" altLang="en-US" b="0"/>
            </a:p>
          </p:txBody>
        </p:sp>
        <p:sp>
          <p:nvSpPr>
            <p:cNvPr id="205963" name="Line 139"/>
            <p:cNvSpPr>
              <a:spLocks noChangeShapeType="1"/>
            </p:cNvSpPr>
            <p:nvPr/>
          </p:nvSpPr>
          <p:spPr bwMode="auto">
            <a:xfrm>
              <a:off x="1312" y="3141"/>
              <a:ext cx="2770" cy="0"/>
            </a:xfrm>
            <a:prstGeom prst="line">
              <a:avLst/>
            </a:prstGeom>
            <a:noFill/>
            <a:ln w="0">
              <a:solidFill>
                <a:srgbClr val="000000"/>
              </a:solidFill>
              <a:round/>
              <a:headEnd/>
              <a:tailEnd/>
            </a:ln>
          </p:spPr>
          <p:txBody>
            <a:bodyPr/>
            <a:lstStyle/>
            <a:p>
              <a:endParaRPr lang="zh-CN" altLang="en-US" b="0"/>
            </a:p>
          </p:txBody>
        </p:sp>
        <p:sp>
          <p:nvSpPr>
            <p:cNvPr id="205964" name="Rectangle 140"/>
            <p:cNvSpPr>
              <a:spLocks noChangeArrowheads="1"/>
            </p:cNvSpPr>
            <p:nvPr/>
          </p:nvSpPr>
          <p:spPr bwMode="auto">
            <a:xfrm>
              <a:off x="1312" y="3141"/>
              <a:ext cx="2770" cy="6"/>
            </a:xfrm>
            <a:prstGeom prst="rect">
              <a:avLst/>
            </a:prstGeom>
            <a:solidFill>
              <a:srgbClr val="000000"/>
            </a:solidFill>
            <a:ln w="9525">
              <a:noFill/>
              <a:miter lim="800000"/>
              <a:headEnd/>
              <a:tailEnd/>
            </a:ln>
          </p:spPr>
          <p:txBody>
            <a:bodyPr/>
            <a:lstStyle/>
            <a:p>
              <a:endParaRPr lang="zh-CN" altLang="en-US" b="0"/>
            </a:p>
          </p:txBody>
        </p:sp>
        <p:sp>
          <p:nvSpPr>
            <p:cNvPr id="205965" name="Line 141"/>
            <p:cNvSpPr>
              <a:spLocks noChangeShapeType="1"/>
            </p:cNvSpPr>
            <p:nvPr/>
          </p:nvSpPr>
          <p:spPr bwMode="auto">
            <a:xfrm>
              <a:off x="1566" y="3537"/>
              <a:ext cx="3899" cy="0"/>
            </a:xfrm>
            <a:prstGeom prst="line">
              <a:avLst/>
            </a:prstGeom>
            <a:noFill/>
            <a:ln w="0">
              <a:solidFill>
                <a:srgbClr val="000000"/>
              </a:solidFill>
              <a:round/>
              <a:headEnd/>
              <a:tailEnd/>
            </a:ln>
          </p:spPr>
          <p:txBody>
            <a:bodyPr/>
            <a:lstStyle/>
            <a:p>
              <a:endParaRPr lang="zh-CN" altLang="en-US" b="0"/>
            </a:p>
          </p:txBody>
        </p:sp>
        <p:sp>
          <p:nvSpPr>
            <p:cNvPr id="205966" name="Rectangle 142"/>
            <p:cNvSpPr>
              <a:spLocks noChangeArrowheads="1"/>
            </p:cNvSpPr>
            <p:nvPr/>
          </p:nvSpPr>
          <p:spPr bwMode="auto">
            <a:xfrm>
              <a:off x="1566" y="3537"/>
              <a:ext cx="3899" cy="6"/>
            </a:xfrm>
            <a:prstGeom prst="rect">
              <a:avLst/>
            </a:prstGeom>
            <a:solidFill>
              <a:srgbClr val="000000"/>
            </a:solidFill>
            <a:ln w="9525">
              <a:noFill/>
              <a:miter lim="800000"/>
              <a:headEnd/>
              <a:tailEnd/>
            </a:ln>
          </p:spPr>
          <p:txBody>
            <a:bodyPr/>
            <a:lstStyle/>
            <a:p>
              <a:endParaRPr lang="zh-CN" altLang="en-US" b="0"/>
            </a:p>
          </p:txBody>
        </p:sp>
        <p:sp>
          <p:nvSpPr>
            <p:cNvPr id="205967" name="Line 143"/>
            <p:cNvSpPr>
              <a:spLocks noChangeShapeType="1"/>
            </p:cNvSpPr>
            <p:nvPr/>
          </p:nvSpPr>
          <p:spPr bwMode="auto">
            <a:xfrm>
              <a:off x="1566" y="3708"/>
              <a:ext cx="3899" cy="0"/>
            </a:xfrm>
            <a:prstGeom prst="line">
              <a:avLst/>
            </a:prstGeom>
            <a:noFill/>
            <a:ln w="0">
              <a:solidFill>
                <a:srgbClr val="000000"/>
              </a:solidFill>
              <a:round/>
              <a:headEnd/>
              <a:tailEnd/>
            </a:ln>
          </p:spPr>
          <p:txBody>
            <a:bodyPr/>
            <a:lstStyle/>
            <a:p>
              <a:endParaRPr lang="zh-CN" altLang="en-US" b="0"/>
            </a:p>
          </p:txBody>
        </p:sp>
        <p:sp>
          <p:nvSpPr>
            <p:cNvPr id="205968" name="Rectangle 144"/>
            <p:cNvSpPr>
              <a:spLocks noChangeArrowheads="1"/>
            </p:cNvSpPr>
            <p:nvPr/>
          </p:nvSpPr>
          <p:spPr bwMode="auto">
            <a:xfrm>
              <a:off x="1566" y="3708"/>
              <a:ext cx="3899" cy="6"/>
            </a:xfrm>
            <a:prstGeom prst="rect">
              <a:avLst/>
            </a:prstGeom>
            <a:solidFill>
              <a:srgbClr val="000000"/>
            </a:solidFill>
            <a:ln w="9525">
              <a:noFill/>
              <a:miter lim="800000"/>
              <a:headEnd/>
              <a:tailEnd/>
            </a:ln>
          </p:spPr>
          <p:txBody>
            <a:bodyPr/>
            <a:lstStyle/>
            <a:p>
              <a:endParaRPr lang="zh-CN" altLang="en-US" b="0"/>
            </a:p>
          </p:txBody>
        </p:sp>
      </p:grpSp>
      <p:sp>
        <p:nvSpPr>
          <p:cNvPr id="3" name="标题 2">
            <a:extLst>
              <a:ext uri="{FF2B5EF4-FFF2-40B4-BE49-F238E27FC236}">
                <a16:creationId xmlns:a16="http://schemas.microsoft.com/office/drawing/2014/main" id="{67835615-D2D6-4C9E-8F5F-6C4B5235996C}"/>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9</a:t>
            </a:r>
            <a:r>
              <a:rPr lang="zh-CN" altLang="en-US" dirty="0"/>
              <a:t>周期</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850" name="Object 2"/>
          <p:cNvGraphicFramePr>
            <a:graphicFrameLocks/>
          </p:cNvGraphicFramePr>
          <p:nvPr/>
        </p:nvGraphicFramePr>
        <p:xfrm>
          <a:off x="611188" y="1196975"/>
          <a:ext cx="7993062" cy="4392613"/>
        </p:xfrm>
        <a:graphic>
          <a:graphicData uri="http://schemas.openxmlformats.org/presentationml/2006/ole">
            <mc:AlternateContent xmlns:mc="http://schemas.openxmlformats.org/markup-compatibility/2006">
              <mc:Choice xmlns:v="urn:schemas-microsoft-com:vml" Requires="v">
                <p:oleObj spid="_x0000_s10281" name="工作表" r:id="rId3" imgW="9134551" imgH="5419649" progId="Excel.Sheet.8">
                  <p:embed/>
                </p:oleObj>
              </mc:Choice>
              <mc:Fallback>
                <p:oleObj name="工作表" r:id="rId3" imgW="9134551" imgH="5419649" progId="Excel.Sheet.8">
                  <p:embed/>
                  <p:pic>
                    <p:nvPicPr>
                      <p:cNvPr id="20685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852" name="Rectangle 4"/>
          <p:cNvSpPr>
            <a:spLocks noChangeArrowheads="1"/>
          </p:cNvSpPr>
          <p:nvPr/>
        </p:nvSpPr>
        <p:spPr bwMode="auto">
          <a:xfrm>
            <a:off x="684212" y="5960295"/>
            <a:ext cx="7888315"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Add2</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Add2?</a:t>
            </a:r>
          </a:p>
        </p:txBody>
      </p:sp>
      <p:sp>
        <p:nvSpPr>
          <p:cNvPr id="3" name="标题 2">
            <a:extLst>
              <a:ext uri="{FF2B5EF4-FFF2-40B4-BE49-F238E27FC236}">
                <a16:creationId xmlns:a16="http://schemas.microsoft.com/office/drawing/2014/main" id="{768A62C1-4369-4C64-9ADA-0F0E56302410}"/>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10</a:t>
            </a:r>
            <a:r>
              <a:rPr lang="zh-CN" altLang="en-US" dirty="0"/>
              <a:t>周期</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875" name="Object 3"/>
          <p:cNvGraphicFramePr>
            <a:graphicFrameLocks/>
          </p:cNvGraphicFramePr>
          <p:nvPr/>
        </p:nvGraphicFramePr>
        <p:xfrm>
          <a:off x="611188" y="1196975"/>
          <a:ext cx="8064500" cy="4392613"/>
        </p:xfrm>
        <a:graphic>
          <a:graphicData uri="http://schemas.openxmlformats.org/presentationml/2006/ole">
            <mc:AlternateContent xmlns:mc="http://schemas.openxmlformats.org/markup-compatibility/2006">
              <mc:Choice xmlns:v="urn:schemas-microsoft-com:vml" Requires="v">
                <p:oleObj spid="_x0000_s11305" name="工作表" r:id="rId3" imgW="9134551" imgH="5419649" progId="Excel.Sheet.8">
                  <p:embed/>
                </p:oleObj>
              </mc:Choice>
              <mc:Fallback>
                <p:oleObj name="工作表" r:id="rId3" imgW="9134551" imgH="5419649" progId="Excel.Sheet.8">
                  <p:embed/>
                  <p:pic>
                    <p:nvPicPr>
                      <p:cNvPr id="20787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8064500"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876" name="Rectangle 4"/>
          <p:cNvSpPr>
            <a:spLocks noChangeArrowheads="1"/>
          </p:cNvSpPr>
          <p:nvPr/>
        </p:nvSpPr>
        <p:spPr bwMode="auto">
          <a:xfrm>
            <a:off x="684212" y="5872868"/>
            <a:ext cx="7888315" cy="460375"/>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ADDD</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在该周期写结果</a:t>
            </a:r>
          </a:p>
        </p:txBody>
      </p:sp>
      <p:sp>
        <p:nvSpPr>
          <p:cNvPr id="3" name="标题 2">
            <a:extLst>
              <a:ext uri="{FF2B5EF4-FFF2-40B4-BE49-F238E27FC236}">
                <a16:creationId xmlns:a16="http://schemas.microsoft.com/office/drawing/2014/main" id="{0C90D594-A66A-4AFD-BEF1-13DC3F283037}"/>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11</a:t>
            </a:r>
            <a:r>
              <a:rPr lang="zh-CN" altLang="en-US" dirty="0"/>
              <a:t>周期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899" name="Object 3"/>
          <p:cNvGraphicFramePr>
            <a:graphicFrameLocks/>
          </p:cNvGraphicFramePr>
          <p:nvPr/>
        </p:nvGraphicFramePr>
        <p:xfrm>
          <a:off x="611188" y="1196975"/>
          <a:ext cx="7705725" cy="4392613"/>
        </p:xfrm>
        <a:graphic>
          <a:graphicData uri="http://schemas.openxmlformats.org/presentationml/2006/ole">
            <mc:AlternateContent xmlns:mc="http://schemas.openxmlformats.org/markup-compatibility/2006">
              <mc:Choice xmlns:v="urn:schemas-microsoft-com:vml" Requires="v">
                <p:oleObj spid="_x0000_s12329" name="工作表" r:id="rId3" imgW="9134551" imgH="5419649" progId="Excel.Sheet.8">
                  <p:embed/>
                </p:oleObj>
              </mc:Choice>
              <mc:Fallback>
                <p:oleObj name="工作表" r:id="rId3" imgW="9134551" imgH="5419649" progId="Excel.Sheet.8">
                  <p:embed/>
                  <p:pic>
                    <p:nvPicPr>
                      <p:cNvPr id="208899"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705725"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900" name="Rectangle 4"/>
          <p:cNvSpPr>
            <a:spLocks noChangeArrowheads="1"/>
          </p:cNvSpPr>
          <p:nvPr/>
        </p:nvSpPr>
        <p:spPr bwMode="auto">
          <a:xfrm>
            <a:off x="668338" y="5880724"/>
            <a:ext cx="7904190" cy="450834"/>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注意：所有短周期指令都已经完成</a:t>
            </a:r>
          </a:p>
        </p:txBody>
      </p:sp>
      <p:sp>
        <p:nvSpPr>
          <p:cNvPr id="3" name="标题 2">
            <a:extLst>
              <a:ext uri="{FF2B5EF4-FFF2-40B4-BE49-F238E27FC236}">
                <a16:creationId xmlns:a16="http://schemas.microsoft.com/office/drawing/2014/main" id="{37487F3F-A597-4F36-99F1-71E5C6AB676C}"/>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12</a:t>
            </a:r>
            <a:r>
              <a:rPr lang="zh-CN" altLang="en-US" dirty="0"/>
              <a:t>周期</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descr="Rectangle: Click to edit Master text styles&#10;Second level&#10;Third level&#10;Fourth level&#10;Fifth level"/>
          <p:cNvSpPr>
            <a:spLocks noGrp="1" noChangeArrowheads="1"/>
          </p:cNvSpPr>
          <p:nvPr>
            <p:ph type="body" idx="4294967295"/>
          </p:nvPr>
        </p:nvSpPr>
        <p:spPr bwMode="auto">
          <a:xfrm>
            <a:off x="467543" y="1121790"/>
            <a:ext cx="8195689" cy="5117085"/>
          </a:xfrm>
          <a:prstGeom prst="rect">
            <a:avLst/>
          </a:prstGeom>
          <a:noFill/>
          <a:ln/>
        </p:spPr>
        <p:txBody>
          <a:bodyPr>
            <a:normAutofit/>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sz="2800" dirty="0"/>
              <a:t>静态调度</a:t>
            </a:r>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sz="2400" dirty="0"/>
              <a:t>依靠编译器对代码进行调度，以减少相关和冲突</a:t>
            </a:r>
            <a:r>
              <a:rPr lang="zh-CN" altLang="en-US" sz="2400" dirty="0"/>
              <a:t>；</a:t>
            </a:r>
            <a:endParaRPr lang="zh-CN" sz="2400" dirty="0"/>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sz="2400" dirty="0"/>
              <a:t>它</a:t>
            </a:r>
            <a:r>
              <a:rPr lang="zh-CN" sz="2400" b="1" dirty="0"/>
              <a:t>不是在程序执行的过程中</a:t>
            </a:r>
            <a:r>
              <a:rPr lang="zh-CN" altLang="en-US" sz="2400" dirty="0"/>
              <a:t>，</a:t>
            </a:r>
            <a:r>
              <a:rPr lang="zh-CN" sz="2400" dirty="0"/>
              <a:t>而是</a:t>
            </a:r>
            <a:r>
              <a:rPr lang="zh-CN" sz="2400" b="1" dirty="0"/>
              <a:t>在编译期间</a:t>
            </a:r>
            <a:r>
              <a:rPr lang="zh-CN" sz="2400" dirty="0"/>
              <a:t>进行代码调度和优化</a:t>
            </a:r>
            <a:r>
              <a:rPr lang="zh-CN" altLang="en-US" sz="2400" dirty="0"/>
              <a:t>；</a:t>
            </a:r>
            <a:endParaRPr lang="en-US" altLang="zh-CN" sz="2400" dirty="0"/>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sz="2400" dirty="0"/>
              <a:t>通过</a:t>
            </a:r>
            <a:r>
              <a:rPr lang="zh-CN" sz="2400" dirty="0">
                <a:solidFill>
                  <a:schemeClr val="tx1">
                    <a:lumMod val="95000"/>
                    <a:lumOff val="5000"/>
                  </a:schemeClr>
                </a:solidFill>
              </a:rPr>
              <a:t>把相关的指令</a:t>
            </a:r>
            <a:r>
              <a:rPr lang="zh-CN" sz="2400" b="1" dirty="0">
                <a:solidFill>
                  <a:schemeClr val="tx1">
                    <a:lumMod val="95000"/>
                    <a:lumOff val="5000"/>
                  </a:schemeClr>
                </a:solidFill>
              </a:rPr>
              <a:t>拉开距离</a:t>
            </a:r>
            <a:r>
              <a:rPr lang="zh-CN" sz="2400" dirty="0">
                <a:solidFill>
                  <a:schemeClr val="tx1">
                    <a:lumMod val="95000"/>
                    <a:lumOff val="5000"/>
                  </a:schemeClr>
                </a:solidFill>
              </a:rPr>
              <a:t>来减少可能的停顿</a:t>
            </a:r>
            <a:r>
              <a:rPr lang="zh-CN" altLang="en-US" dirty="0">
                <a:solidFill>
                  <a:schemeClr val="tx1">
                    <a:lumMod val="95000"/>
                    <a:lumOff val="5000"/>
                  </a:schemeClr>
                </a:solidFill>
              </a:rPr>
              <a:t>；</a:t>
            </a:r>
            <a:endParaRPr lang="en-US" altLang="zh-CN" sz="2400" dirty="0">
              <a:solidFill>
                <a:schemeClr val="tx1">
                  <a:lumMod val="95000"/>
                  <a:lumOff val="5000"/>
                </a:schemeClr>
              </a:solidFill>
            </a:endParaRPr>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t>之前的</a:t>
            </a:r>
            <a:r>
              <a:rPr lang="zh-CN" altLang="en-US" b="1" dirty="0"/>
              <a:t>指令调度</a:t>
            </a:r>
            <a:r>
              <a:rPr lang="zh-CN" altLang="en-US" dirty="0"/>
              <a:t>和</a:t>
            </a:r>
            <a:r>
              <a:rPr lang="zh-CN" altLang="en-US" b="1" dirty="0"/>
              <a:t>循环展开</a:t>
            </a:r>
            <a:r>
              <a:rPr lang="zh-CN" altLang="en-US" dirty="0"/>
              <a:t>，都是静态调度。</a:t>
            </a:r>
            <a:endParaRPr lang="zh-CN" sz="2400" dirty="0"/>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sz="2800" dirty="0"/>
              <a:t>动态调度</a:t>
            </a:r>
          </a:p>
          <a:p>
            <a:pPr marL="908050" lvl="1" indent="-457200" eaLnBrk="1" hangingPunct="1">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sz="2400" dirty="0">
                <a:sym typeface="Arial" pitchFamily="34" charset="0"/>
              </a:rPr>
              <a:t>在程序的执行过程中，依靠</a:t>
            </a:r>
            <a:r>
              <a:rPr lang="zh-CN" sz="2400" b="1" dirty="0" smtClean="0">
                <a:sym typeface="Arial" pitchFamily="34" charset="0"/>
              </a:rPr>
              <a:t>专门</a:t>
            </a:r>
            <a:r>
              <a:rPr lang="zh-CN" altLang="en-US" sz="2400" b="1" dirty="0" smtClean="0">
                <a:sym typeface="Arial" pitchFamily="34" charset="0"/>
              </a:rPr>
              <a:t>的</a:t>
            </a:r>
            <a:r>
              <a:rPr lang="zh-CN" sz="2400" b="1" dirty="0" smtClean="0">
                <a:sym typeface="Arial" pitchFamily="34" charset="0"/>
              </a:rPr>
              <a:t>硬件</a:t>
            </a:r>
            <a:r>
              <a:rPr lang="zh-CN" sz="2400" dirty="0" smtClean="0">
                <a:sym typeface="Arial" pitchFamily="34" charset="0"/>
              </a:rPr>
              <a:t>对</a:t>
            </a:r>
            <a:r>
              <a:rPr lang="zh-CN" altLang="en-US" dirty="0">
                <a:sym typeface="Arial" pitchFamily="34" charset="0"/>
              </a:rPr>
              <a:t>指令</a:t>
            </a:r>
            <a:r>
              <a:rPr lang="zh-CN" sz="2400" dirty="0" smtClean="0">
                <a:sym typeface="Arial" pitchFamily="34" charset="0"/>
              </a:rPr>
              <a:t>进行</a:t>
            </a:r>
            <a:r>
              <a:rPr lang="zh-CN" sz="2400" dirty="0">
                <a:sym typeface="Arial" pitchFamily="34" charset="0"/>
              </a:rPr>
              <a:t>调度</a:t>
            </a:r>
            <a:r>
              <a:rPr lang="zh-CN" sz="2400" dirty="0" smtClean="0">
                <a:sym typeface="Arial" pitchFamily="34" charset="0"/>
              </a:rPr>
              <a:t>，</a:t>
            </a:r>
            <a:r>
              <a:rPr lang="zh-CN" altLang="en-US" sz="2400" dirty="0" smtClean="0">
                <a:sym typeface="Arial" pitchFamily="34" charset="0"/>
              </a:rPr>
              <a:t>以</a:t>
            </a:r>
            <a:r>
              <a:rPr lang="zh-CN" sz="2400" dirty="0" smtClean="0">
                <a:sym typeface="Arial" pitchFamily="34" charset="0"/>
              </a:rPr>
              <a:t>减少</a:t>
            </a:r>
            <a:r>
              <a:rPr lang="zh-CN" sz="2400" dirty="0">
                <a:sym typeface="Arial" pitchFamily="34" charset="0"/>
              </a:rPr>
              <a:t>数据相关导致</a:t>
            </a:r>
            <a:r>
              <a:rPr lang="zh-CN" sz="2400" dirty="0" smtClean="0">
                <a:sym typeface="Arial" pitchFamily="34" charset="0"/>
              </a:rPr>
              <a:t>的</a:t>
            </a:r>
            <a:r>
              <a:rPr lang="zh-CN" altLang="en-US" sz="2400" dirty="0" smtClean="0">
                <a:sym typeface="Arial" pitchFamily="34" charset="0"/>
              </a:rPr>
              <a:t>流水线</a:t>
            </a:r>
            <a:r>
              <a:rPr lang="zh-CN" sz="2400" dirty="0" smtClean="0">
                <a:sym typeface="Arial" pitchFamily="34" charset="0"/>
              </a:rPr>
              <a:t>停顿</a:t>
            </a:r>
            <a:r>
              <a:rPr lang="zh-CN" sz="2400" dirty="0">
                <a:sym typeface="Arial" pitchFamily="34" charset="0"/>
              </a:rPr>
              <a:t>。</a:t>
            </a:r>
            <a:endParaRPr lang="zh-CN" sz="2400" dirty="0"/>
          </a:p>
        </p:txBody>
      </p:sp>
      <p:sp>
        <p:nvSpPr>
          <p:cNvPr id="4" name="标题 1">
            <a:extLst>
              <a:ext uri="{FF2B5EF4-FFF2-40B4-BE49-F238E27FC236}">
                <a16:creationId xmlns:a16="http://schemas.microsoft.com/office/drawing/2014/main" id="{5B4B0026-434A-4C42-988A-BF9BAFF5F1E4}"/>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362">
                                            <p:txEl>
                                              <p:pRg st="5" end="5"/>
                                            </p:txEl>
                                          </p:spTgt>
                                        </p:tgtEl>
                                        <p:attrNameLst>
                                          <p:attrName>style.visibility</p:attrName>
                                        </p:attrNameLst>
                                      </p:cBhvr>
                                      <p:to>
                                        <p:strVal val="visible"/>
                                      </p:to>
                                    </p:set>
                                    <p:animEffect>
                                      <p:cBhvr>
                                        <p:cTn id="7" dur="500"/>
                                        <p:tgtEl>
                                          <p:spTgt spid="15362">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5362">
                                            <p:txEl>
                                              <p:pRg st="6" end="6"/>
                                            </p:txEl>
                                          </p:spTgt>
                                        </p:tgtEl>
                                        <p:attrNameLst>
                                          <p:attrName>style.visibility</p:attrName>
                                        </p:attrNameLst>
                                      </p:cBhvr>
                                      <p:to>
                                        <p:strVal val="visible"/>
                                      </p:to>
                                    </p:set>
                                    <p:animEffect>
                                      <p:cBhvr>
                                        <p:cTn id="10" dur="500"/>
                                        <p:tgtEl>
                                          <p:spTgt spid="153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9923" name="Object 3"/>
          <p:cNvGraphicFramePr>
            <a:graphicFrameLocks/>
          </p:cNvGraphicFramePr>
          <p:nvPr/>
        </p:nvGraphicFramePr>
        <p:xfrm>
          <a:off x="611188" y="1196975"/>
          <a:ext cx="7848600" cy="4968875"/>
        </p:xfrm>
        <a:graphic>
          <a:graphicData uri="http://schemas.openxmlformats.org/presentationml/2006/ole">
            <mc:AlternateContent xmlns:mc="http://schemas.openxmlformats.org/markup-compatibility/2006">
              <mc:Choice xmlns:v="urn:schemas-microsoft-com:vml" Requires="v">
                <p:oleObj spid="_x0000_s13352" name="工作表" r:id="rId3" imgW="9134551" imgH="5419649" progId="Excel.Sheet.8">
                  <p:embed/>
                </p:oleObj>
              </mc:Choice>
              <mc:Fallback>
                <p:oleObj name="工作表" r:id="rId3" imgW="9134551" imgH="5419649" progId="Excel.Sheet.8">
                  <p:embed/>
                  <p:pic>
                    <p:nvPicPr>
                      <p:cNvPr id="20992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848600"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2C9831A7-4737-4968-93CC-E3CCB5EAB859}"/>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13</a:t>
            </a:r>
            <a:r>
              <a:rPr lang="zh-CN" altLang="en-US" dirty="0"/>
              <a:t>周期</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0947" name="Object 3"/>
          <p:cNvGraphicFramePr>
            <a:graphicFrameLocks/>
          </p:cNvGraphicFramePr>
          <p:nvPr/>
        </p:nvGraphicFramePr>
        <p:xfrm>
          <a:off x="620713" y="1196975"/>
          <a:ext cx="7983537" cy="4895850"/>
        </p:xfrm>
        <a:graphic>
          <a:graphicData uri="http://schemas.openxmlformats.org/presentationml/2006/ole">
            <mc:AlternateContent xmlns:mc="http://schemas.openxmlformats.org/markup-compatibility/2006">
              <mc:Choice xmlns:v="urn:schemas-microsoft-com:vml" Requires="v">
                <p:oleObj spid="_x0000_s14376" name="工作表" r:id="rId3" imgW="9134551" imgH="5419649" progId="Excel.Sheet.8">
                  <p:embed/>
                </p:oleObj>
              </mc:Choice>
              <mc:Fallback>
                <p:oleObj name="工作表" r:id="rId3" imgW="9134551" imgH="5419649" progId="Excel.Sheet.8">
                  <p:embed/>
                  <p:pic>
                    <p:nvPicPr>
                      <p:cNvPr id="210947"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713" y="1196975"/>
                        <a:ext cx="7983537" cy="4895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D615B409-99B1-4479-8B62-F45B69D25E2C}"/>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14</a:t>
            </a:r>
            <a:r>
              <a:rPr lang="zh-CN" altLang="en-US" dirty="0"/>
              <a:t>周期</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1971" name="Object 3"/>
          <p:cNvGraphicFramePr>
            <a:graphicFrameLocks/>
          </p:cNvGraphicFramePr>
          <p:nvPr/>
        </p:nvGraphicFramePr>
        <p:xfrm>
          <a:off x="611188" y="1196975"/>
          <a:ext cx="7777162" cy="4392613"/>
        </p:xfrm>
        <a:graphic>
          <a:graphicData uri="http://schemas.openxmlformats.org/presentationml/2006/ole">
            <mc:AlternateContent xmlns:mc="http://schemas.openxmlformats.org/markup-compatibility/2006">
              <mc:Choice xmlns:v="urn:schemas-microsoft-com:vml" Requires="v">
                <p:oleObj spid="_x0000_s15401" name="工作表" r:id="rId3" imgW="9355680" imgH="5292720" progId="Excel.Sheet.8">
                  <p:embed/>
                </p:oleObj>
              </mc:Choice>
              <mc:Fallback>
                <p:oleObj name="工作表" r:id="rId3" imgW="9355680" imgH="5292720" progId="Excel.Sheet.8">
                  <p:embed/>
                  <p:pic>
                    <p:nvPicPr>
                      <p:cNvPr id="211971"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777162"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1972" name="Rectangle 4"/>
          <p:cNvSpPr>
            <a:spLocks noChangeArrowheads="1"/>
          </p:cNvSpPr>
          <p:nvPr/>
        </p:nvSpPr>
        <p:spPr bwMode="auto">
          <a:xfrm>
            <a:off x="684212" y="5814327"/>
            <a:ext cx="7888315"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Mult1 </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完成，哪些指令在等待</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Mult1?</a:t>
            </a:r>
          </a:p>
        </p:txBody>
      </p:sp>
      <p:sp>
        <p:nvSpPr>
          <p:cNvPr id="3" name="标题 2">
            <a:extLst>
              <a:ext uri="{FF2B5EF4-FFF2-40B4-BE49-F238E27FC236}">
                <a16:creationId xmlns:a16="http://schemas.microsoft.com/office/drawing/2014/main" id="{EE1B5752-BBC9-417D-9F6D-5BBB0B55F60E}"/>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15</a:t>
            </a:r>
            <a:r>
              <a:rPr lang="zh-CN" altLang="en-US" dirty="0"/>
              <a:t>周期</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995" name="Object 3"/>
          <p:cNvGraphicFramePr>
            <a:graphicFrameLocks/>
          </p:cNvGraphicFramePr>
          <p:nvPr/>
        </p:nvGraphicFramePr>
        <p:xfrm>
          <a:off x="611188" y="1196975"/>
          <a:ext cx="7993062" cy="4464050"/>
        </p:xfrm>
        <a:graphic>
          <a:graphicData uri="http://schemas.openxmlformats.org/presentationml/2006/ole">
            <mc:AlternateContent xmlns:mc="http://schemas.openxmlformats.org/markup-compatibility/2006">
              <mc:Choice xmlns:v="urn:schemas-microsoft-com:vml" Requires="v">
                <p:oleObj spid="_x0000_s16425" name="工作表" r:id="rId3" imgW="9355680" imgH="5292720" progId="Excel.Sheet.8">
                  <p:embed/>
                </p:oleObj>
              </mc:Choice>
              <mc:Fallback>
                <p:oleObj name="工作表" r:id="rId3" imgW="9355680" imgH="5292720" progId="Excel.Sheet.8">
                  <p:embed/>
                  <p:pic>
                    <p:nvPicPr>
                      <p:cNvPr id="212995"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464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2996" name="Rectangle 4"/>
          <p:cNvSpPr>
            <a:spLocks noChangeArrowheads="1"/>
          </p:cNvSpPr>
          <p:nvPr/>
        </p:nvSpPr>
        <p:spPr bwMode="auto">
          <a:xfrm>
            <a:off x="684212" y="5861870"/>
            <a:ext cx="7888315" cy="450834"/>
          </a:xfrm>
          <a:prstGeom prst="rect">
            <a:avLst/>
          </a:prstGeom>
          <a:noFill/>
          <a:ln w="12700">
            <a:noFill/>
            <a:miter lim="800000"/>
            <a:headEnd/>
            <a:tailEnd/>
          </a:ln>
          <a:effectLst/>
        </p:spPr>
        <p:txBody>
          <a:bodyPr lIns="90487" tIns="44450" rIns="90487" bIns="44450"/>
          <a:lstStyle/>
          <a:p>
            <a:pPr marL="285750" indent="-285750" eaLnBrk="0" hangingPunct="0">
              <a:lnSpc>
                <a:spcPct val="90000"/>
              </a:lnSpc>
              <a:spcBef>
                <a:spcPct val="30000"/>
              </a:spcBef>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注意</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只有除法指令没有完成</a:t>
            </a:r>
          </a:p>
        </p:txBody>
      </p:sp>
      <p:sp>
        <p:nvSpPr>
          <p:cNvPr id="3" name="标题 2">
            <a:extLst>
              <a:ext uri="{FF2B5EF4-FFF2-40B4-BE49-F238E27FC236}">
                <a16:creationId xmlns:a16="http://schemas.microsoft.com/office/drawing/2014/main" id="{4E453272-AE3C-4897-9F0A-080633C5C6E3}"/>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16</a:t>
            </a:r>
            <a:r>
              <a:rPr lang="zh-CN" altLang="en-US" dirty="0"/>
              <a:t>周期</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019" name="Object 3"/>
          <p:cNvGraphicFramePr>
            <a:graphicFrameLocks/>
          </p:cNvGraphicFramePr>
          <p:nvPr/>
        </p:nvGraphicFramePr>
        <p:xfrm>
          <a:off x="611188" y="1196975"/>
          <a:ext cx="7993062" cy="4968875"/>
        </p:xfrm>
        <a:graphic>
          <a:graphicData uri="http://schemas.openxmlformats.org/presentationml/2006/ole">
            <mc:AlternateContent xmlns:mc="http://schemas.openxmlformats.org/markup-compatibility/2006">
              <mc:Choice xmlns:v="urn:schemas-microsoft-com:vml" Requires="v">
                <p:oleObj spid="_x0000_s17448" name="工作表" r:id="rId3" imgW="9355680" imgH="5292720" progId="Excel.Sheet.8">
                  <p:embed/>
                </p:oleObj>
              </mc:Choice>
              <mc:Fallback>
                <p:oleObj name="工作表" r:id="rId3" imgW="9355680" imgH="5292720" progId="Excel.Sheet.8">
                  <p:embed/>
                  <p:pic>
                    <p:nvPicPr>
                      <p:cNvPr id="214019"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93062" cy="4968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标题 2">
            <a:extLst>
              <a:ext uri="{FF2B5EF4-FFF2-40B4-BE49-F238E27FC236}">
                <a16:creationId xmlns:a16="http://schemas.microsoft.com/office/drawing/2014/main" id="{78387951-9804-48A3-B78B-8ED11003915B}"/>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55</a:t>
            </a:r>
            <a:r>
              <a:rPr lang="zh-CN" altLang="en-US" dirty="0"/>
              <a:t>周期</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43" name="Object 3"/>
          <p:cNvGraphicFramePr>
            <a:graphicFrameLocks/>
          </p:cNvGraphicFramePr>
          <p:nvPr/>
        </p:nvGraphicFramePr>
        <p:xfrm>
          <a:off x="611188" y="1196975"/>
          <a:ext cx="7962900" cy="4392613"/>
        </p:xfrm>
        <a:graphic>
          <a:graphicData uri="http://schemas.openxmlformats.org/presentationml/2006/ole">
            <mc:AlternateContent xmlns:mc="http://schemas.openxmlformats.org/markup-compatibility/2006">
              <mc:Choice xmlns:v="urn:schemas-microsoft-com:vml" Requires="v">
                <p:oleObj spid="_x0000_s18473" name="工作表" r:id="rId3" imgW="9355680" imgH="5292720" progId="Excel.Sheet.8">
                  <p:embed/>
                </p:oleObj>
              </mc:Choice>
              <mc:Fallback>
                <p:oleObj name="工作表" r:id="rId3" imgW="9355680" imgH="5292720" progId="Excel.Sheet.8">
                  <p:embed/>
                  <p:pic>
                    <p:nvPicPr>
                      <p:cNvPr id="215043"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962900" cy="43926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044" name="Rectangle 4"/>
          <p:cNvSpPr>
            <a:spLocks noChangeArrowheads="1"/>
          </p:cNvSpPr>
          <p:nvPr/>
        </p:nvSpPr>
        <p:spPr bwMode="auto">
          <a:xfrm>
            <a:off x="679450" y="5849839"/>
            <a:ext cx="7893078" cy="422167"/>
          </a:xfrm>
          <a:prstGeom prst="rect">
            <a:avLst/>
          </a:prstGeom>
          <a:noFill/>
          <a:ln w="12700">
            <a:noFill/>
            <a:miter lim="800000"/>
            <a:headEnd/>
            <a:tailEnd/>
          </a:ln>
          <a:effectLst/>
        </p:spPr>
        <p:txBody>
          <a:bodyPr wrap="square" lIns="90487" tIns="44450" rIns="90487" bIns="44450">
            <a:spAutoFit/>
          </a:bodyPr>
          <a:lstStyle/>
          <a:p>
            <a:pPr eaLnBrk="0" hangingPunct="0">
              <a:lnSpc>
                <a:spcPct val="90000"/>
              </a:lnSpc>
              <a:spcBef>
                <a:spcPct val="30000"/>
              </a:spcBef>
              <a:buFontTx/>
              <a:buChar char="•"/>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 </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Mult2 </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完成</a:t>
            </a:r>
          </a:p>
        </p:txBody>
      </p:sp>
      <p:sp>
        <p:nvSpPr>
          <p:cNvPr id="3" name="标题 2">
            <a:extLst>
              <a:ext uri="{FF2B5EF4-FFF2-40B4-BE49-F238E27FC236}">
                <a16:creationId xmlns:a16="http://schemas.microsoft.com/office/drawing/2014/main" id="{2CEEDF2A-3960-46DA-8857-163FE7F19E11}"/>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56</a:t>
            </a:r>
            <a:r>
              <a:rPr lang="zh-CN" altLang="en-US" dirty="0"/>
              <a:t>周期</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067" name="Object 3"/>
          <p:cNvGraphicFramePr>
            <a:graphicFrameLocks/>
          </p:cNvGraphicFramePr>
          <p:nvPr/>
        </p:nvGraphicFramePr>
        <p:xfrm>
          <a:off x="611188" y="1196975"/>
          <a:ext cx="7848600" cy="4032250"/>
        </p:xfrm>
        <a:graphic>
          <a:graphicData uri="http://schemas.openxmlformats.org/presentationml/2006/ole">
            <mc:AlternateContent xmlns:mc="http://schemas.openxmlformats.org/markup-compatibility/2006">
              <mc:Choice xmlns:v="urn:schemas-microsoft-com:vml" Requires="v">
                <p:oleObj spid="_x0000_s19497" name="工作表" r:id="rId3" imgW="9355680" imgH="5292720" progId="Excel.Sheet.8">
                  <p:embed/>
                </p:oleObj>
              </mc:Choice>
              <mc:Fallback>
                <p:oleObj name="工作表" r:id="rId3" imgW="9355680" imgH="5292720" progId="Excel.Sheet.8">
                  <p:embed/>
                  <p:pic>
                    <p:nvPicPr>
                      <p:cNvPr id="216067"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196975"/>
                        <a:ext cx="7848600" cy="4032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6068" name="AutoShape 4"/>
          <p:cNvSpPr>
            <a:spLocks noChangeArrowheads="1"/>
          </p:cNvSpPr>
          <p:nvPr/>
        </p:nvSpPr>
        <p:spPr bwMode="auto">
          <a:xfrm>
            <a:off x="2598738" y="1657350"/>
            <a:ext cx="204787" cy="1296988"/>
          </a:xfrm>
          <a:prstGeom prst="roundRect">
            <a:avLst>
              <a:gd name="adj" fmla="val 12495"/>
            </a:avLst>
          </a:prstGeom>
          <a:noFill/>
          <a:ln w="12700">
            <a:solidFill>
              <a:srgbClr val="FF0000"/>
            </a:solidFill>
            <a:round/>
            <a:headEnd/>
            <a:tailEnd/>
          </a:ln>
          <a:effectLst/>
        </p:spPr>
        <p:txBody>
          <a:bodyPr wrap="none" anchor="ctr"/>
          <a:lstStyle/>
          <a:p>
            <a:endParaRPr lang="zh-CN" altLang="en-US"/>
          </a:p>
        </p:txBody>
      </p:sp>
      <p:sp>
        <p:nvSpPr>
          <p:cNvPr id="216069" name="AutoShape 5"/>
          <p:cNvSpPr>
            <a:spLocks noChangeArrowheads="1"/>
          </p:cNvSpPr>
          <p:nvPr/>
        </p:nvSpPr>
        <p:spPr bwMode="auto">
          <a:xfrm>
            <a:off x="3276600" y="1916113"/>
            <a:ext cx="277813" cy="1076325"/>
          </a:xfrm>
          <a:prstGeom prst="roundRect">
            <a:avLst>
              <a:gd name="adj" fmla="val 12495"/>
            </a:avLst>
          </a:prstGeom>
          <a:noFill/>
          <a:ln w="12700">
            <a:solidFill>
              <a:srgbClr val="FF0000"/>
            </a:solidFill>
            <a:round/>
            <a:headEnd/>
            <a:tailEnd/>
          </a:ln>
          <a:effectLst/>
        </p:spPr>
        <p:txBody>
          <a:bodyPr wrap="none" anchor="ctr"/>
          <a:lstStyle/>
          <a:p>
            <a:endParaRPr lang="zh-CN" altLang="en-US"/>
          </a:p>
        </p:txBody>
      </p:sp>
      <p:sp>
        <p:nvSpPr>
          <p:cNvPr id="216070" name="AutoShape 6"/>
          <p:cNvSpPr>
            <a:spLocks noChangeArrowheads="1"/>
          </p:cNvSpPr>
          <p:nvPr/>
        </p:nvSpPr>
        <p:spPr bwMode="auto">
          <a:xfrm>
            <a:off x="4211638" y="1989138"/>
            <a:ext cx="288925" cy="931862"/>
          </a:xfrm>
          <a:prstGeom prst="roundRect">
            <a:avLst>
              <a:gd name="adj" fmla="val 12495"/>
            </a:avLst>
          </a:prstGeom>
          <a:noFill/>
          <a:ln w="12700">
            <a:solidFill>
              <a:srgbClr val="FF0000"/>
            </a:solidFill>
            <a:round/>
            <a:headEnd/>
            <a:tailEnd/>
          </a:ln>
          <a:effectLst/>
        </p:spPr>
        <p:txBody>
          <a:bodyPr wrap="none" anchor="ctr"/>
          <a:lstStyle/>
          <a:p>
            <a:endParaRPr lang="zh-CN" altLang="en-US"/>
          </a:p>
        </p:txBody>
      </p:sp>
      <p:sp>
        <p:nvSpPr>
          <p:cNvPr id="216071" name="Rectangle 7"/>
          <p:cNvSpPr>
            <a:spLocks noChangeArrowheads="1"/>
          </p:cNvSpPr>
          <p:nvPr/>
        </p:nvSpPr>
        <p:spPr bwMode="auto">
          <a:xfrm>
            <a:off x="611188" y="5453082"/>
            <a:ext cx="7961340" cy="856238"/>
          </a:xfrm>
          <a:prstGeom prst="rect">
            <a:avLst/>
          </a:prstGeom>
          <a:noFill/>
          <a:ln w="12700">
            <a:noFill/>
            <a:miter lim="800000"/>
            <a:headEnd/>
            <a:tailEnd/>
          </a:ln>
          <a:effectLst/>
        </p:spPr>
        <p:txBody>
          <a:bodyPr lIns="90487" tIns="44450" rIns="90487" bIns="44450"/>
          <a:lstStyle/>
          <a:p>
            <a:pPr marL="285750" indent="-285750" eaLnBrk="0" hangingPunct="0">
              <a:spcBef>
                <a:spcPts val="600"/>
              </a:spcBef>
              <a:spcAft>
                <a:spcPts val="600"/>
              </a:spcAft>
              <a:buFontTx/>
              <a:buChar char="•"/>
              <a:tabLst>
                <a:tab pos="914400" algn="l"/>
                <a:tab pos="1657350" algn="l"/>
                <a:tab pos="3028950" algn="l"/>
              </a:tabLst>
            </a:pP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在基于</a:t>
            </a:r>
            <a:r>
              <a:rPr kumimoji="1" lang="en-US" altLang="zh-CN" sz="2400" b="0" dirty="0" err="1">
                <a:solidFill>
                  <a:schemeClr val="tx1">
                    <a:lumMod val="95000"/>
                    <a:lumOff val="5000"/>
                  </a:schemeClr>
                </a:solidFill>
                <a:latin typeface="微软雅黑" panose="020B0503020204020204" pitchFamily="34" charset="-122"/>
                <a:ea typeface="微软雅黑" panose="020B0503020204020204" pitchFamily="34" charset="-122"/>
              </a:rPr>
              <a:t>tomasulo</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算法的动态调度中</a:t>
            </a:r>
            <a:r>
              <a:rPr kumimoji="1" lang="en-US" altLang="zh-CN" sz="2400" b="0" dirty="0">
                <a:solidFill>
                  <a:schemeClr val="tx1">
                    <a:lumMod val="95000"/>
                    <a:lumOff val="5000"/>
                  </a:schemeClr>
                </a:solidFill>
                <a:latin typeface="微软雅黑" panose="020B0503020204020204" pitchFamily="34" charset="-122"/>
                <a:ea typeface="微软雅黑" panose="020B0503020204020204" pitchFamily="34" charset="-122"/>
              </a:rPr>
              <a:t>,</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指令是：</a:t>
            </a:r>
            <a:r>
              <a:rPr kumimoji="1" lang="zh-CN" altLang="en-US" sz="2400" dirty="0">
                <a:solidFill>
                  <a:schemeClr val="tx1">
                    <a:lumMod val="95000"/>
                    <a:lumOff val="5000"/>
                  </a:schemeClr>
                </a:solidFill>
                <a:latin typeface="微软雅黑" panose="020B0503020204020204" pitchFamily="34" charset="-122"/>
                <a:ea typeface="微软雅黑" panose="020B0503020204020204" pitchFamily="34" charset="-122"/>
              </a:rPr>
              <a:t>按序发送</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a:t>
            </a:r>
            <a:r>
              <a:rPr kumimoji="1" lang="zh-CN" altLang="en-US" sz="2400" dirty="0">
                <a:solidFill>
                  <a:schemeClr val="tx1">
                    <a:lumMod val="95000"/>
                    <a:lumOff val="5000"/>
                  </a:schemeClr>
                </a:solidFill>
                <a:latin typeface="微软雅黑" panose="020B0503020204020204" pitchFamily="34" charset="-122"/>
                <a:ea typeface="微软雅黑" panose="020B0503020204020204" pitchFamily="34" charset="-122"/>
              </a:rPr>
              <a:t>乱序执行</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a:t>
            </a:r>
            <a:r>
              <a:rPr kumimoji="1" lang="zh-CN" altLang="en-US" sz="2400" dirty="0">
                <a:solidFill>
                  <a:schemeClr val="tx1">
                    <a:lumMod val="95000"/>
                    <a:lumOff val="5000"/>
                  </a:schemeClr>
                </a:solidFill>
                <a:latin typeface="微软雅黑" panose="020B0503020204020204" pitchFamily="34" charset="-122"/>
                <a:ea typeface="微软雅黑" panose="020B0503020204020204" pitchFamily="34" charset="-122"/>
              </a:rPr>
              <a:t>乱序完成</a:t>
            </a:r>
            <a:r>
              <a:rPr kumimoji="1" lang="zh-CN" altLang="en-US" sz="2400" b="0" dirty="0">
                <a:solidFill>
                  <a:schemeClr val="tx1">
                    <a:lumMod val="95000"/>
                    <a:lumOff val="5000"/>
                  </a:schemeClr>
                </a:solidFill>
                <a:latin typeface="微软雅黑" panose="020B0503020204020204" pitchFamily="34" charset="-122"/>
                <a:ea typeface="微软雅黑" panose="020B0503020204020204" pitchFamily="34" charset="-122"/>
              </a:rPr>
              <a:t>的。</a:t>
            </a:r>
          </a:p>
        </p:txBody>
      </p:sp>
      <p:sp>
        <p:nvSpPr>
          <p:cNvPr id="3" name="标题 2">
            <a:extLst>
              <a:ext uri="{FF2B5EF4-FFF2-40B4-BE49-F238E27FC236}">
                <a16:creationId xmlns:a16="http://schemas.microsoft.com/office/drawing/2014/main" id="{C3AE359D-3AE7-4537-99D1-6E22C5B7C44F}"/>
              </a:ext>
            </a:extLst>
          </p:cNvPr>
          <p:cNvSpPr>
            <a:spLocks noGrp="1"/>
          </p:cNvSpPr>
          <p:nvPr>
            <p:ph type="title"/>
          </p:nvPr>
        </p:nvSpPr>
        <p:spPr/>
        <p:txBody>
          <a:bodyPr/>
          <a:lstStyle/>
          <a:p>
            <a:r>
              <a:rPr lang="en-US" altLang="zh-CN" dirty="0" err="1"/>
              <a:t>Tomasulo</a:t>
            </a:r>
            <a:r>
              <a:rPr lang="zh-CN" altLang="en-US" dirty="0"/>
              <a:t>示例</a:t>
            </a:r>
            <a:r>
              <a:rPr lang="en-US" altLang="zh-CN" dirty="0"/>
              <a:t>-</a:t>
            </a:r>
            <a:r>
              <a:rPr lang="zh-CN" altLang="en-US" dirty="0"/>
              <a:t>第</a:t>
            </a:r>
            <a:r>
              <a:rPr lang="en-US" altLang="zh-CN" dirty="0"/>
              <a:t>57</a:t>
            </a:r>
            <a:r>
              <a:rPr lang="zh-CN" altLang="en-US" dirty="0"/>
              <a:t>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71"/>
                                        </p:tgtEl>
                                        <p:attrNameLst>
                                          <p:attrName>style.visibility</p:attrName>
                                        </p:attrNameLst>
                                      </p:cBhvr>
                                      <p:to>
                                        <p:strVal val="visible"/>
                                      </p:to>
                                    </p:set>
                                    <p:anim calcmode="lin" valueType="num">
                                      <p:cBhvr additive="base">
                                        <p:cTn id="7" dur="500" fill="hold"/>
                                        <p:tgtEl>
                                          <p:spTgt spid="216071"/>
                                        </p:tgtEl>
                                        <p:attrNameLst>
                                          <p:attrName>ppt_x</p:attrName>
                                        </p:attrNameLst>
                                      </p:cBhvr>
                                      <p:tavLst>
                                        <p:tav tm="0">
                                          <p:val>
                                            <p:strVal val="#ppt_x"/>
                                          </p:val>
                                        </p:tav>
                                        <p:tav tm="100000">
                                          <p:val>
                                            <p:strVal val="#ppt_x"/>
                                          </p:val>
                                        </p:tav>
                                      </p:tavLst>
                                    </p:anim>
                                    <p:anim calcmode="lin" valueType="num">
                                      <p:cBhvr additive="base">
                                        <p:cTn id="8" dur="500" fill="hold"/>
                                        <p:tgtEl>
                                          <p:spTgt spid="2160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1"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9" name="Rectangle 3"/>
          <p:cNvSpPr>
            <a:spLocks noGrp="1" noChangeArrowheads="1"/>
          </p:cNvSpPr>
          <p:nvPr>
            <p:ph idx="1"/>
          </p:nvPr>
        </p:nvSpPr>
        <p:spPr>
          <a:xfrm>
            <a:off x="490195" y="1131216"/>
            <a:ext cx="8153772" cy="5083866"/>
          </a:xfrm>
          <a:noFill/>
          <a:ln/>
        </p:spPr>
        <p:txBody>
          <a:bodyPr lIns="90487" tIns="44450" rIns="90487" bIns="44450">
            <a:normAutofit lnSpcReduction="10000"/>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功能实现</a:t>
            </a:r>
            <a:r>
              <a:rPr lang="zh-CN" altLang="en-US" sz="2800" dirty="0" smtClean="0"/>
              <a:t>复杂，控制复杂</a:t>
            </a:r>
            <a:endParaRPr lang="zh-CN" altLang="en-US" sz="2800" dirty="0"/>
          </a:p>
          <a:p>
            <a:pPr marL="908050" lvl="1" indent="-457200" fontAlgn="base">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t>需要复杂的硬件实现相应的功能</a:t>
            </a:r>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t>需要大量高速的相联存储，存储开销大；</a:t>
            </a:r>
            <a:endParaRPr lang="en-US" altLang="zh-CN" sz="2800" dirty="0"/>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err="1"/>
              <a:t>CDB</a:t>
            </a:r>
            <a:r>
              <a:rPr lang="zh-CN" altLang="en-US" sz="2800" dirty="0"/>
              <a:t>是制约性能增长的瓶颈</a:t>
            </a:r>
          </a:p>
          <a:p>
            <a:pPr marL="908050" lvl="1" indent="-457200">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t>每个</a:t>
            </a:r>
            <a:r>
              <a:rPr lang="en-US" sz="2400" dirty="0"/>
              <a:t>CDB</a:t>
            </a:r>
            <a:r>
              <a:rPr lang="zh-CN" altLang="en-US" sz="2400" dirty="0"/>
              <a:t>必须广播到多个功能部件单元 </a:t>
            </a:r>
            <a:r>
              <a:rPr lang="en-US" sz="2400" dirty="0">
                <a:sym typeface="Symbol" pitchFamily="18" charset="2"/>
              </a:rPr>
              <a:t> </a:t>
            </a:r>
            <a:r>
              <a:rPr lang="zh-CN" altLang="en-US" sz="2400" dirty="0">
                <a:sym typeface="Symbol" pitchFamily="18" charset="2"/>
              </a:rPr>
              <a:t>大容量、写操作密集；</a:t>
            </a:r>
            <a:endParaRPr lang="en-US" sz="2400" dirty="0">
              <a:sym typeface="Symbol" pitchFamily="18" charset="2"/>
            </a:endParaRPr>
          </a:p>
          <a:p>
            <a:pPr marL="908050" lvl="1" indent="-457200">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sym typeface="Symbol" pitchFamily="18" charset="2"/>
              </a:rPr>
              <a:t>每个周期可以同时完成的功能部件数量可能由于</a:t>
            </a:r>
            <a:r>
              <a:rPr lang="zh-CN" altLang="en-US" sz="2400" b="1" dirty="0">
                <a:sym typeface="Symbol" pitchFamily="18" charset="2"/>
              </a:rPr>
              <a:t>单总线</a:t>
            </a:r>
            <a:r>
              <a:rPr lang="zh-CN" altLang="en-US" sz="2400" dirty="0">
                <a:sym typeface="Symbol" pitchFamily="18" charset="2"/>
              </a:rPr>
              <a:t>而受限（最坏情况为“</a:t>
            </a:r>
            <a:r>
              <a:rPr lang="en-US" altLang="zh-CN" sz="2400" dirty="0">
                <a:sym typeface="Symbol" pitchFamily="18" charset="2"/>
              </a:rPr>
              <a:t>1”</a:t>
            </a:r>
            <a:r>
              <a:rPr lang="zh-CN" altLang="en-US" sz="2400" dirty="0">
                <a:sym typeface="Symbol" pitchFamily="18" charset="2"/>
              </a:rPr>
              <a:t>）</a:t>
            </a:r>
            <a:r>
              <a:rPr lang="en-US" sz="2400" dirty="0">
                <a:sym typeface="Symbol" pitchFamily="18" charset="2"/>
              </a:rPr>
              <a:t>!</a:t>
            </a:r>
            <a:endParaRPr lang="en-US" altLang="zh-CN" sz="2400" dirty="0"/>
          </a:p>
          <a:p>
            <a:pPr marL="1436688" lvl="2" indent="-442913">
              <a:lnSpc>
                <a:spcPct val="110000"/>
              </a:lnSpc>
              <a:spcBef>
                <a:spcPts val="600"/>
              </a:spcBef>
              <a:spcAft>
                <a:spcPts val="600"/>
              </a:spcAft>
              <a:buClr>
                <a:schemeClr val="tx1"/>
              </a:buClr>
              <a:buFont typeface="Arial" panose="020B0604020202020204" pitchFamily="34" charset="0"/>
              <a:buChar char="•"/>
            </a:pPr>
            <a:r>
              <a:rPr lang="zh-CN" altLang="en-US" sz="2000" dirty="0"/>
              <a:t>多个</a:t>
            </a:r>
            <a:r>
              <a:rPr lang="en-US" altLang="zh-CN" sz="2000" dirty="0"/>
              <a:t>CDB =&gt; </a:t>
            </a:r>
            <a:r>
              <a:rPr lang="zh-CN" altLang="en-US" sz="2000" dirty="0"/>
              <a:t>为完成并行相联存储，功能部件</a:t>
            </a:r>
            <a:r>
              <a:rPr lang="en-US" altLang="zh-CN" sz="2000" dirty="0"/>
              <a:t>FU</a:t>
            </a:r>
            <a:r>
              <a:rPr lang="zh-CN" altLang="en-US" sz="2000" dirty="0"/>
              <a:t>需要更复杂的逻辑控制；</a:t>
            </a:r>
          </a:p>
        </p:txBody>
      </p:sp>
      <p:sp>
        <p:nvSpPr>
          <p:cNvPr id="3" name="标题 2">
            <a:extLst>
              <a:ext uri="{FF2B5EF4-FFF2-40B4-BE49-F238E27FC236}">
                <a16:creationId xmlns:a16="http://schemas.microsoft.com/office/drawing/2014/main" id="{9AB40B27-DF67-468D-9E21-FDA9DBA4ABDC}"/>
              </a:ext>
            </a:extLst>
          </p:cNvPr>
          <p:cNvSpPr>
            <a:spLocks noGrp="1"/>
          </p:cNvSpPr>
          <p:nvPr>
            <p:ph type="title"/>
          </p:nvPr>
        </p:nvSpPr>
        <p:spPr/>
        <p:txBody>
          <a:bodyPr/>
          <a:lstStyle/>
          <a:p>
            <a:r>
              <a:rPr lang="en-US" altLang="zh-CN" dirty="0" err="1"/>
              <a:t>Tomasulo</a:t>
            </a:r>
            <a:r>
              <a:rPr lang="zh-CN" altLang="en-US" dirty="0"/>
              <a:t>算法的缺点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9139">
                                            <p:txEl>
                                              <p:pRg st="2" end="2"/>
                                            </p:txEl>
                                          </p:spTgt>
                                        </p:tgtEl>
                                        <p:attrNameLst>
                                          <p:attrName>style.visibility</p:attrName>
                                        </p:attrNameLst>
                                      </p:cBhvr>
                                      <p:to>
                                        <p:strVal val="visible"/>
                                      </p:to>
                                    </p:set>
                                    <p:animEffect transition="in" filter="wipe(down)">
                                      <p:cBhvr>
                                        <p:cTn id="7" dur="500"/>
                                        <p:tgtEl>
                                          <p:spTgt spid="2191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19139">
                                            <p:txEl>
                                              <p:pRg st="3" end="3"/>
                                            </p:txEl>
                                          </p:spTgt>
                                        </p:tgtEl>
                                        <p:attrNameLst>
                                          <p:attrName>style.visibility</p:attrName>
                                        </p:attrNameLst>
                                      </p:cBhvr>
                                      <p:to>
                                        <p:strVal val="visible"/>
                                      </p:to>
                                    </p:set>
                                    <p:animEffect transition="in" filter="wipe(down)">
                                      <p:cBhvr>
                                        <p:cTn id="12" dur="500"/>
                                        <p:tgtEl>
                                          <p:spTgt spid="219139">
                                            <p:txEl>
                                              <p:pRg st="3" end="3"/>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219139">
                                            <p:txEl>
                                              <p:pRg st="4" end="4"/>
                                            </p:txEl>
                                          </p:spTgt>
                                        </p:tgtEl>
                                        <p:attrNameLst>
                                          <p:attrName>style.visibility</p:attrName>
                                        </p:attrNameLst>
                                      </p:cBhvr>
                                      <p:to>
                                        <p:strVal val="visible"/>
                                      </p:to>
                                    </p:set>
                                    <p:animEffect transition="in" filter="wipe(down)">
                                      <p:cBhvr>
                                        <p:cTn id="15" dur="500"/>
                                        <p:tgtEl>
                                          <p:spTgt spid="219139">
                                            <p:txEl>
                                              <p:pRg st="4" end="4"/>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219139">
                                            <p:txEl>
                                              <p:pRg st="5" end="5"/>
                                            </p:txEl>
                                          </p:spTgt>
                                        </p:tgtEl>
                                        <p:attrNameLst>
                                          <p:attrName>style.visibility</p:attrName>
                                        </p:attrNameLst>
                                      </p:cBhvr>
                                      <p:to>
                                        <p:strVal val="visible"/>
                                      </p:to>
                                    </p:set>
                                    <p:animEffect transition="in" filter="wipe(down)">
                                      <p:cBhvr>
                                        <p:cTn id="18" dur="500"/>
                                        <p:tgtEl>
                                          <p:spTgt spid="219139">
                                            <p:txEl>
                                              <p:pRg st="5" end="5"/>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19139">
                                            <p:txEl>
                                              <p:pRg st="6" end="6"/>
                                            </p:txEl>
                                          </p:spTgt>
                                        </p:tgtEl>
                                        <p:attrNameLst>
                                          <p:attrName>style.visibility</p:attrName>
                                        </p:attrNameLst>
                                      </p:cBhvr>
                                      <p:to>
                                        <p:strVal val="visible"/>
                                      </p:to>
                                    </p:set>
                                    <p:animEffect transition="in" filter="wipe(down)">
                                      <p:cBhvr>
                                        <p:cTn id="21" dur="500"/>
                                        <p:tgtEl>
                                          <p:spTgt spid="2191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本节提纲</a:t>
            </a:r>
          </a:p>
        </p:txBody>
      </p:sp>
      <p:sp>
        <p:nvSpPr>
          <p:cNvPr id="3" name="内容占位符 2"/>
          <p:cNvSpPr>
            <a:spLocks noGrp="1"/>
          </p:cNvSpPr>
          <p:nvPr>
            <p:ph idx="1"/>
          </p:nvPr>
        </p:nvSpPr>
        <p:spPr/>
        <p:txBody>
          <a:bodyPr/>
          <a:lstStyle/>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指令级并行的概念</a:t>
            </a:r>
            <a:endParaRPr lang="en-US" altLang="zh-CN" dirty="0">
              <a:solidFill>
                <a:srgbClr val="0000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b="1" dirty="0">
                <a:solidFill>
                  <a:srgbClr val="FF3300"/>
                </a:solidFill>
                <a:sym typeface="微软雅黑" pitchFamily="34" charset="-122"/>
              </a:rPr>
              <a:t>分支预测</a:t>
            </a:r>
            <a:r>
              <a:rPr lang="zh-CN" altLang="en-US" b="1" dirty="0" smtClean="0">
                <a:solidFill>
                  <a:srgbClr val="FF3300"/>
                </a:solidFill>
                <a:sym typeface="微软雅黑" pitchFamily="34" charset="-122"/>
              </a:rPr>
              <a:t>技术简介</a:t>
            </a:r>
            <a:endParaRPr lang="zh-CN" altLang="en-US" b="1" dirty="0">
              <a:solidFill>
                <a:srgbClr val="FF33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多指令流出技术</a:t>
            </a:r>
          </a:p>
          <a:p>
            <a:endParaRPr lang="zh-CN" altLang="en-US" dirty="0"/>
          </a:p>
        </p:txBody>
      </p:sp>
      <p:sp>
        <p:nvSpPr>
          <p:cNvPr id="4" name="左大括号 3">
            <a:extLst>
              <a:ext uri="{FF2B5EF4-FFF2-40B4-BE49-F238E27FC236}">
                <a16:creationId xmlns:a16="http://schemas.microsoft.com/office/drawing/2014/main" id="{D5A610C7-76F3-447A-86E1-CC7499194C9A}"/>
              </a:ext>
            </a:extLst>
          </p:cNvPr>
          <p:cNvSpPr/>
          <p:nvPr/>
        </p:nvSpPr>
        <p:spPr>
          <a:xfrm>
            <a:off x="4241348" y="2579922"/>
            <a:ext cx="428628" cy="1785950"/>
          </a:xfrm>
          <a:prstGeom prst="leftBrace">
            <a:avLst>
              <a:gd name="adj1" fmla="val 58629"/>
              <a:gd name="adj2" fmla="val 50391"/>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solidFill>
                <a:srgbClr val="FF0000"/>
              </a:solidFill>
            </a:endParaRPr>
          </a:p>
        </p:txBody>
      </p:sp>
      <p:sp>
        <p:nvSpPr>
          <p:cNvPr id="5" name="TextBox 4">
            <a:extLst>
              <a:ext uri="{FF2B5EF4-FFF2-40B4-BE49-F238E27FC236}">
                <a16:creationId xmlns:a16="http://schemas.microsoft.com/office/drawing/2014/main" id="{E8BD87BD-3367-4625-9541-9698632CFBB8}"/>
              </a:ext>
            </a:extLst>
          </p:cNvPr>
          <p:cNvSpPr txBox="1"/>
          <p:nvPr/>
        </p:nvSpPr>
        <p:spPr>
          <a:xfrm>
            <a:off x="4645968" y="2437047"/>
            <a:ext cx="3071834" cy="2446824"/>
          </a:xfrm>
          <a:prstGeom prst="rect">
            <a:avLst/>
          </a:prstGeom>
          <a:noFill/>
        </p:spPr>
        <p:txBody>
          <a:bodyPr wrap="square" rtlCol="0">
            <a:spAutoFit/>
          </a:bodyPr>
          <a:lstStyle/>
          <a:p>
            <a:pPr>
              <a:lnSpc>
                <a:spcPct val="150000"/>
              </a:lnSpc>
            </a:pPr>
            <a:r>
              <a:rPr lang="zh-CN" altLang="en-US" sz="2800" dirty="0">
                <a:solidFill>
                  <a:srgbClr val="FF3300"/>
                </a:solidFill>
                <a:latin typeface="微软雅黑" panose="020B0503020204020204" pitchFamily="34" charset="-122"/>
                <a:ea typeface="微软雅黑" panose="020B0503020204020204" pitchFamily="34" charset="-122"/>
              </a:rPr>
              <a:t>① </a:t>
            </a:r>
            <a:r>
              <a:rPr lang="en-US" altLang="zh-CN" sz="2800" dirty="0">
                <a:solidFill>
                  <a:srgbClr val="FF3300"/>
                </a:solidFill>
                <a:latin typeface="微软雅黑" panose="020B0503020204020204" pitchFamily="34" charset="-122"/>
                <a:ea typeface="微软雅黑" panose="020B0503020204020204" pitchFamily="34" charset="-122"/>
              </a:rPr>
              <a:t>BHT</a:t>
            </a:r>
          </a:p>
          <a:p>
            <a:pPr>
              <a:lnSpc>
                <a:spcPct val="150000"/>
              </a:lnSpc>
            </a:pPr>
            <a:r>
              <a:rPr lang="zh-CN" altLang="en-US" sz="2800" dirty="0">
                <a:solidFill>
                  <a:srgbClr val="FF3300"/>
                </a:solidFill>
                <a:latin typeface="微软雅黑" panose="020B0503020204020204" pitchFamily="34" charset="-122"/>
                <a:ea typeface="微软雅黑" panose="020B0503020204020204" pitchFamily="34" charset="-122"/>
              </a:rPr>
              <a:t>② </a:t>
            </a:r>
            <a:r>
              <a:rPr lang="en-US" altLang="zh-CN" sz="2800" dirty="0">
                <a:solidFill>
                  <a:srgbClr val="FF3300"/>
                </a:solidFill>
                <a:latin typeface="微软雅黑" panose="020B0503020204020204" pitchFamily="34" charset="-122"/>
                <a:ea typeface="微软雅黑" panose="020B0503020204020204" pitchFamily="34" charset="-122"/>
              </a:rPr>
              <a:t>BTB</a:t>
            </a:r>
          </a:p>
          <a:p>
            <a:pPr>
              <a:lnSpc>
                <a:spcPct val="150000"/>
              </a:lnSpc>
            </a:pPr>
            <a:r>
              <a:rPr lang="zh-CN" altLang="en-US" sz="2800" dirty="0">
                <a:solidFill>
                  <a:srgbClr val="FF3300"/>
                </a:solidFill>
                <a:latin typeface="微软雅黑" panose="020B0503020204020204" pitchFamily="34" charset="-122"/>
                <a:ea typeface="微软雅黑" panose="020B0503020204020204" pitchFamily="34" charset="-122"/>
              </a:rPr>
              <a:t>③ 前瞻执行</a:t>
            </a:r>
          </a:p>
          <a:p>
            <a:pPr>
              <a:lnSpc>
                <a:spcPct val="150000"/>
              </a:lnSpc>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46422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1" name="Rectangle 3" descr="Rectangle: Click to edit Master text styles&#10;Second level&#10;Third level&#10;Fourth level&#10;Fifth level"/>
          <p:cNvSpPr>
            <a:spLocks noGrp="1" noChangeArrowheads="1"/>
          </p:cNvSpPr>
          <p:nvPr>
            <p:ph type="body" idx="4294967295"/>
          </p:nvPr>
        </p:nvSpPr>
        <p:spPr>
          <a:xfrm>
            <a:off x="539552" y="1170654"/>
            <a:ext cx="8132500" cy="5325194"/>
          </a:xfrm>
        </p:spPr>
        <p:txBody>
          <a:bodyPr>
            <a:normAutofit fontScale="92500"/>
          </a:bodyPr>
          <a:lstStyle/>
          <a:p>
            <a:pPr marL="342900" lvl="1" indent="-342900" eaLnBrk="1" hangingPunct="1">
              <a:lnSpc>
                <a:spcPts val="3200"/>
              </a:lnSpc>
              <a:spcBef>
                <a:spcPts val="0"/>
              </a:spcBef>
              <a:spcAft>
                <a:spcPts val="600"/>
              </a:spcAft>
              <a:buClr>
                <a:schemeClr val="tx1"/>
              </a:buClr>
              <a:buSzPct val="80000"/>
              <a:buFont typeface="Arial" panose="020B0604020202020204"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动态分支预测：在程序运行时（</a:t>
            </a:r>
            <a:r>
              <a:rPr lang="en-US" altLang="zh-CN" sz="3000" dirty="0">
                <a:latin typeface="微软雅黑" panose="020B0503020204020204" pitchFamily="34" charset="-122"/>
                <a:ea typeface="微软雅黑" panose="020B0503020204020204" pitchFamily="34" charset="-122"/>
              </a:rPr>
              <a:t>runtime</a:t>
            </a:r>
            <a:r>
              <a:rPr lang="zh-CN" altLang="en-US" sz="3000" dirty="0">
                <a:latin typeface="微软雅黑" panose="020B0503020204020204" pitchFamily="34" charset="-122"/>
                <a:ea typeface="微软雅黑" panose="020B0503020204020204" pitchFamily="34" charset="-122"/>
              </a:rPr>
              <a:t>），根据分支指令</a:t>
            </a:r>
            <a:r>
              <a:rPr lang="zh-CN" altLang="en-US" sz="3000" dirty="0">
                <a:solidFill>
                  <a:srgbClr val="FF0000"/>
                </a:solidFill>
                <a:latin typeface="微软雅黑" panose="020B0503020204020204" pitchFamily="34" charset="-122"/>
                <a:ea typeface="微软雅黑" panose="020B0503020204020204" pitchFamily="34" charset="-122"/>
              </a:rPr>
              <a:t>过去的历史</a:t>
            </a:r>
            <a:r>
              <a:rPr lang="zh-CN" altLang="en-US" sz="3000" dirty="0">
                <a:latin typeface="微软雅黑" panose="020B0503020204020204" pitchFamily="34" charset="-122"/>
                <a:ea typeface="微软雅黑" panose="020B0503020204020204" pitchFamily="34" charset="-122"/>
              </a:rPr>
              <a:t>来</a:t>
            </a:r>
            <a:r>
              <a:rPr lang="zh-CN" altLang="en-US" sz="3000" dirty="0">
                <a:solidFill>
                  <a:srgbClr val="FF0000"/>
                </a:solidFill>
                <a:latin typeface="微软雅黑" panose="020B0503020204020204" pitchFamily="34" charset="-122"/>
                <a:ea typeface="微软雅黑" panose="020B0503020204020204" pitchFamily="34" charset="-122"/>
              </a:rPr>
              <a:t>预测其将来的行为</a:t>
            </a:r>
            <a:r>
              <a:rPr lang="zh-CN" altLang="en-US" sz="3000" dirty="0">
                <a:latin typeface="微软雅黑" panose="020B0503020204020204" pitchFamily="34" charset="-122"/>
                <a:ea typeface="微软雅黑" panose="020B0503020204020204" pitchFamily="34" charset="-122"/>
              </a:rPr>
              <a:t>。</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如果分支行为发生了变化，预测结果也跟着改变；</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solidFill>
                  <a:srgbClr val="FF0000"/>
                </a:solidFill>
                <a:latin typeface="微软雅黑" panose="020B0503020204020204" pitchFamily="34" charset="-122"/>
                <a:ea typeface="微软雅黑" panose="020B0503020204020204" pitchFamily="34" charset="-122"/>
              </a:rPr>
              <a:t>相比于静态预测，有更好的预测准确度和适应性。</a:t>
            </a:r>
          </a:p>
          <a:p>
            <a:pPr marL="342900" lvl="1" indent="-342900" eaLnBrk="1" hangingPunct="1">
              <a:lnSpc>
                <a:spcPts val="3200"/>
              </a:lnSpc>
              <a:spcBef>
                <a:spcPts val="0"/>
              </a:spcBef>
              <a:spcAft>
                <a:spcPts val="600"/>
              </a:spcAft>
              <a:buClr>
                <a:schemeClr val="tx1"/>
              </a:buClr>
              <a:buSzPct val="80000"/>
              <a:buFont typeface="Arial" panose="020B0604020202020204"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分支</a:t>
            </a:r>
            <a:r>
              <a:rPr lang="zh-CN" altLang="en-US" sz="3000" dirty="0" smtClean="0">
                <a:latin typeface="微软雅黑" panose="020B0503020204020204" pitchFamily="34" charset="-122"/>
                <a:ea typeface="微软雅黑" panose="020B0503020204020204" pitchFamily="34" charset="-122"/>
              </a:rPr>
              <a:t>预测带来的性能提升取决于</a:t>
            </a:r>
            <a:r>
              <a:rPr lang="zh-CN" altLang="en-US" sz="3000" dirty="0">
                <a:latin typeface="微软雅黑" panose="020B0503020204020204" pitchFamily="34" charset="-122"/>
                <a:ea typeface="微软雅黑" panose="020B0503020204020204" pitchFamily="34" charset="-122"/>
              </a:rPr>
              <a:t>：</a:t>
            </a:r>
          </a:p>
          <a:p>
            <a:pPr marL="908050" lvl="1" indent="-457200">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预测的准确性 </a:t>
            </a:r>
            <a:r>
              <a:rPr lang="en-US" altLang="zh-CN" sz="2600" dirty="0">
                <a:latin typeface="微软雅黑" panose="020B0503020204020204" pitchFamily="34" charset="-122"/>
                <a:ea typeface="微软雅黑" panose="020B0503020204020204" pitchFamily="34" charset="-122"/>
              </a:rPr>
              <a:t>— </a:t>
            </a:r>
            <a:r>
              <a:rPr lang="zh-CN" altLang="en-US" sz="2600" dirty="0">
                <a:latin typeface="微软雅黑" panose="020B0503020204020204" pitchFamily="34" charset="-122"/>
                <a:ea typeface="微软雅黑" panose="020B0503020204020204" pitchFamily="34" charset="-122"/>
              </a:rPr>
              <a:t>正确率；</a:t>
            </a:r>
          </a:p>
          <a:p>
            <a:pPr marL="908050" lvl="1" indent="-457200">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预测正确以及不正确时的开销。</a:t>
            </a:r>
          </a:p>
          <a:p>
            <a:pPr marL="342900" lvl="1" indent="-342900" eaLnBrk="1" hangingPunct="1">
              <a:lnSpc>
                <a:spcPts val="3200"/>
              </a:lnSpc>
              <a:spcBef>
                <a:spcPts val="0"/>
              </a:spcBef>
              <a:spcAft>
                <a:spcPts val="600"/>
              </a:spcAft>
              <a:buClr>
                <a:schemeClr val="tx1"/>
              </a:buClr>
              <a:buSzPct val="80000"/>
              <a:buFont typeface="Arial" panose="020B0604020202020204"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决定</a:t>
            </a:r>
            <a:r>
              <a:rPr lang="zh-CN" altLang="en-US" sz="3000" dirty="0" smtClean="0">
                <a:latin typeface="微软雅黑" panose="020B0503020204020204" pitchFamily="34" charset="-122"/>
                <a:ea typeface="微软雅黑" panose="020B0503020204020204" pitchFamily="34" charset="-122"/>
              </a:rPr>
              <a:t>分支预测开销</a:t>
            </a:r>
            <a:r>
              <a:rPr lang="zh-CN" altLang="en-US" sz="3000" dirty="0">
                <a:latin typeface="微软雅黑" panose="020B0503020204020204" pitchFamily="34" charset="-122"/>
                <a:ea typeface="微软雅黑" panose="020B0503020204020204" pitchFamily="34" charset="-122"/>
              </a:rPr>
              <a:t>的因素：</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流水线的结构；</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预测方法的开销；</a:t>
            </a:r>
          </a:p>
          <a:p>
            <a:pPr marL="908050" lvl="1" indent="-457200" fontAlgn="base">
              <a:lnSpc>
                <a:spcPts val="32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预测错误时的恢复策略的开销。</a:t>
            </a:r>
          </a:p>
          <a:p>
            <a:pPr marL="457200" indent="-457200" eaLnBrk="1" hangingPunct="1">
              <a:lnSpc>
                <a:spcPts val="3200"/>
              </a:lnSpc>
              <a:spcBef>
                <a:spcPts val="0"/>
              </a:spcBef>
              <a:spcAft>
                <a:spcPts val="600"/>
              </a:spcAft>
              <a:buFont typeface="Wingdings" pitchFamily="2" charset="2"/>
              <a:buAutoNum type="arabicPeriod" startAt="3"/>
            </a:pPr>
            <a:endParaRPr lang="en-US" altLang="zh-CN" sz="2800" dirty="0">
              <a:latin typeface="微软雅黑" panose="020B0503020204020204" pitchFamily="34" charset="-122"/>
              <a:ea typeface="微软雅黑" panose="020B0503020204020204" pitchFamily="34" charset="-122"/>
            </a:endParaRPr>
          </a:p>
        </p:txBody>
      </p:sp>
      <p:sp>
        <p:nvSpPr>
          <p:cNvPr id="5" name="标题 2">
            <a:extLst>
              <a:ext uri="{FF2B5EF4-FFF2-40B4-BE49-F238E27FC236}">
                <a16:creationId xmlns:a16="http://schemas.microsoft.com/office/drawing/2014/main" id="{3B93DAE9-2F3B-49A4-A36C-46E53680525F}"/>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动态分支预测技术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8051">
                                            <p:txEl>
                                              <p:pRg st="3" end="3"/>
                                            </p:txEl>
                                          </p:spTgt>
                                        </p:tgtEl>
                                        <p:attrNameLst>
                                          <p:attrName>style.visibility</p:attrName>
                                        </p:attrNameLst>
                                      </p:cBhvr>
                                      <p:to>
                                        <p:strVal val="visible"/>
                                      </p:to>
                                    </p:set>
                                    <p:animEffect transition="in" filter="slide(fromBottom)">
                                      <p:cBhvr>
                                        <p:cTn id="7" dur="500"/>
                                        <p:tgtEl>
                                          <p:spTgt spid="25805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58051">
                                            <p:txEl>
                                              <p:pRg st="4" end="4"/>
                                            </p:txEl>
                                          </p:spTgt>
                                        </p:tgtEl>
                                        <p:attrNameLst>
                                          <p:attrName>style.visibility</p:attrName>
                                        </p:attrNameLst>
                                      </p:cBhvr>
                                      <p:to>
                                        <p:strVal val="visible"/>
                                      </p:to>
                                    </p:set>
                                    <p:animEffect transition="in" filter="slide(fromBottom)">
                                      <p:cBhvr>
                                        <p:cTn id="10" dur="500"/>
                                        <p:tgtEl>
                                          <p:spTgt spid="258051">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58051">
                                            <p:txEl>
                                              <p:pRg st="5" end="5"/>
                                            </p:txEl>
                                          </p:spTgt>
                                        </p:tgtEl>
                                        <p:attrNameLst>
                                          <p:attrName>style.visibility</p:attrName>
                                        </p:attrNameLst>
                                      </p:cBhvr>
                                      <p:to>
                                        <p:strVal val="visible"/>
                                      </p:to>
                                    </p:set>
                                    <p:animEffect transition="in" filter="slide(fromBottom)">
                                      <p:cBhvr>
                                        <p:cTn id="13" dur="500"/>
                                        <p:tgtEl>
                                          <p:spTgt spid="258051">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8051">
                                            <p:txEl>
                                              <p:pRg st="6" end="6"/>
                                            </p:txEl>
                                          </p:spTgt>
                                        </p:tgtEl>
                                        <p:attrNameLst>
                                          <p:attrName>style.visibility</p:attrName>
                                        </p:attrNameLst>
                                      </p:cBhvr>
                                      <p:to>
                                        <p:strVal val="visible"/>
                                      </p:to>
                                    </p:set>
                                    <p:animEffect transition="in" filter="wipe(down)">
                                      <p:cBhvr>
                                        <p:cTn id="18" dur="500"/>
                                        <p:tgtEl>
                                          <p:spTgt spid="258051">
                                            <p:txEl>
                                              <p:pRg st="6" end="6"/>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58051">
                                            <p:txEl>
                                              <p:pRg st="7" end="7"/>
                                            </p:txEl>
                                          </p:spTgt>
                                        </p:tgtEl>
                                        <p:attrNameLst>
                                          <p:attrName>style.visibility</p:attrName>
                                        </p:attrNameLst>
                                      </p:cBhvr>
                                      <p:to>
                                        <p:strVal val="visible"/>
                                      </p:to>
                                    </p:set>
                                    <p:animEffect transition="in" filter="wipe(down)">
                                      <p:cBhvr>
                                        <p:cTn id="21" dur="500"/>
                                        <p:tgtEl>
                                          <p:spTgt spid="258051">
                                            <p:txEl>
                                              <p:pRg st="7" end="7"/>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58051">
                                            <p:txEl>
                                              <p:pRg st="8" end="8"/>
                                            </p:txEl>
                                          </p:spTgt>
                                        </p:tgtEl>
                                        <p:attrNameLst>
                                          <p:attrName>style.visibility</p:attrName>
                                        </p:attrNameLst>
                                      </p:cBhvr>
                                      <p:to>
                                        <p:strVal val="visible"/>
                                      </p:to>
                                    </p:set>
                                    <p:animEffect transition="in" filter="wipe(down)">
                                      <p:cBhvr>
                                        <p:cTn id="24" dur="500"/>
                                        <p:tgtEl>
                                          <p:spTgt spid="258051">
                                            <p:txEl>
                                              <p:pRg st="8" end="8"/>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258051">
                                            <p:txEl>
                                              <p:pRg st="9" end="9"/>
                                            </p:txEl>
                                          </p:spTgt>
                                        </p:tgtEl>
                                        <p:attrNameLst>
                                          <p:attrName>style.visibility</p:attrName>
                                        </p:attrNameLst>
                                      </p:cBhvr>
                                      <p:to>
                                        <p:strVal val="visible"/>
                                      </p:to>
                                    </p:set>
                                    <p:animEffect transition="in" filter="wipe(down)">
                                      <p:cBhvr>
                                        <p:cTn id="27" dur="500"/>
                                        <p:tgtEl>
                                          <p:spTgt spid="258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descr="Rectangle: Click to edit Master text styles&#10;Second level&#10;Third level&#10;Fourth level&#10;Fifth level"/>
          <p:cNvSpPr>
            <a:spLocks noGrp="1" noChangeArrowheads="1"/>
          </p:cNvSpPr>
          <p:nvPr>
            <p:ph type="body" idx="4294967295"/>
          </p:nvPr>
        </p:nvSpPr>
        <p:spPr bwMode="auto">
          <a:xfrm>
            <a:off x="467544" y="1121791"/>
            <a:ext cx="8205116" cy="4828160"/>
          </a:xfrm>
          <a:prstGeom prst="rect">
            <a:avLst/>
          </a:prstGeom>
          <a:noFill/>
          <a:ln/>
        </p:spPr>
        <p:txBody>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sym typeface="微软雅黑" pitchFamily="34" charset="-122"/>
              </a:rPr>
              <a:t>动态调度的优点：</a:t>
            </a: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sz="2400" dirty="0">
                <a:latin typeface="微软雅黑" panose="020B0503020204020204" pitchFamily="34" charset="-122"/>
                <a:ea typeface="微软雅黑" panose="020B0503020204020204" pitchFamily="34" charset="-122"/>
              </a:rPr>
              <a:t>能够处理一些在编译时情况不明的相关，</a:t>
            </a:r>
            <a:r>
              <a:rPr lang="zh-CN" altLang="en-US" sz="2400" dirty="0">
                <a:latin typeface="微软雅黑" panose="020B0503020204020204" pitchFamily="34" charset="-122"/>
                <a:ea typeface="微软雅黑" panose="020B0503020204020204" pitchFamily="34" charset="-122"/>
              </a:rPr>
              <a:t>可以减轻</a:t>
            </a:r>
            <a:r>
              <a:rPr lang="zh-CN" sz="2400" dirty="0">
                <a:latin typeface="微软雅黑" panose="020B0503020204020204" pitchFamily="34" charset="-122"/>
                <a:ea typeface="微软雅黑" panose="020B0503020204020204" pitchFamily="34" charset="-122"/>
              </a:rPr>
              <a:t>编译器</a:t>
            </a:r>
            <a:r>
              <a:rPr lang="zh-CN" altLang="en-US" sz="2400" dirty="0">
                <a:latin typeface="微软雅黑" panose="020B0503020204020204" pitchFamily="34" charset="-122"/>
                <a:ea typeface="微软雅黑" panose="020B0503020204020204" pitchFamily="34" charset="-122"/>
              </a:rPr>
              <a:t>的负担</a:t>
            </a:r>
            <a:r>
              <a:rPr 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1308100" lvl="2" indent="-4572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zh-CN" sz="2000" dirty="0">
                <a:latin typeface="微软雅黑" panose="020B0503020204020204" pitchFamily="34" charset="-122"/>
                <a:ea typeface="微软雅黑" panose="020B0503020204020204" pitchFamily="34" charset="-122"/>
              </a:rPr>
              <a:t>比如涉及到存储器访问的</a:t>
            </a:r>
            <a:r>
              <a:rPr lang="zh-CN" altLang="zh-CN" sz="2000" dirty="0" smtClean="0">
                <a:latin typeface="微软雅黑" panose="020B0503020204020204" pitchFamily="34" charset="-122"/>
                <a:ea typeface="微软雅黑" panose="020B0503020204020204" pitchFamily="34" charset="-122"/>
              </a:rPr>
              <a:t>相关</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访存地址是在</a:t>
            </a:r>
            <a:r>
              <a:rPr lang="zh-CN" altLang="en-US" sz="2000" b="1" dirty="0" smtClean="0">
                <a:latin typeface="微软雅黑" panose="020B0503020204020204" pitchFamily="34" charset="-122"/>
                <a:ea typeface="微软雅黑" panose="020B0503020204020204" pitchFamily="34" charset="-122"/>
              </a:rPr>
              <a:t>执行段</a:t>
            </a:r>
            <a:r>
              <a:rPr lang="zh-CN" altLang="en-US" sz="2000" dirty="0" smtClean="0">
                <a:latin typeface="微软雅黑" panose="020B0503020204020204" pitchFamily="34" charset="-122"/>
                <a:ea typeface="微软雅黑" panose="020B0503020204020204" pitchFamily="34" charset="-122"/>
              </a:rPr>
              <a:t>进行计算的，</a:t>
            </a:r>
            <a:r>
              <a:rPr lang="zh-CN" altLang="en-US" sz="2000" dirty="0" smtClean="0">
                <a:solidFill>
                  <a:srgbClr val="FF0000"/>
                </a:solidFill>
                <a:latin typeface="微软雅黑" panose="020B0503020204020204" pitchFamily="34" charset="-122"/>
                <a:ea typeface="微软雅黑" panose="020B0503020204020204" pitchFamily="34" charset="-122"/>
              </a:rPr>
              <a:t>编译期间不知道具体的访存地址</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a:t>
            </a:r>
            <a:endParaRPr lang="zh-CN" sz="2000" dirty="0">
              <a:latin typeface="微软雅黑" panose="020B0503020204020204" pitchFamily="34" charset="-122"/>
              <a:ea typeface="微软雅黑" panose="020B0503020204020204" pitchFamily="34" charset="-122"/>
            </a:endParaRP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sz="2400" dirty="0">
                <a:latin typeface="微软雅黑" panose="020B0503020204020204" pitchFamily="34" charset="-122"/>
                <a:ea typeface="微软雅黑" panose="020B0503020204020204" pitchFamily="34" charset="-122"/>
              </a:rPr>
              <a:t>能够使本来是面向某一流水线优化编译的代码在其他的流水线（动态调度）上也能高效地执行。</a:t>
            </a:r>
          </a:p>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sym typeface="微软雅黑" pitchFamily="34" charset="-122"/>
              </a:rPr>
              <a:t>动态调度的缺点：</a:t>
            </a: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sz="2400" dirty="0" smtClean="0">
                <a:latin typeface="微软雅黑" panose="020B0503020204020204" pitchFamily="34" charset="-122"/>
                <a:ea typeface="微软雅黑" panose="020B0503020204020204" pitchFamily="34" charset="-122"/>
              </a:rPr>
              <a:t>硬件</a:t>
            </a:r>
            <a:r>
              <a:rPr lang="zh-CN" altLang="en-US" sz="2400" dirty="0" smtClean="0">
                <a:latin typeface="微软雅黑" panose="020B0503020204020204" pitchFamily="34" charset="-122"/>
                <a:ea typeface="微软雅黑" panose="020B0503020204020204" pitchFamily="34" charset="-122"/>
              </a:rPr>
              <a:t>开销会</a:t>
            </a:r>
            <a:r>
              <a:rPr lang="zh-CN" sz="2400" dirty="0" smtClean="0">
                <a:latin typeface="微软雅黑" panose="020B0503020204020204" pitchFamily="34" charset="-122"/>
                <a:ea typeface="微软雅黑" panose="020B0503020204020204" pitchFamily="34" charset="-122"/>
              </a:rPr>
              <a:t>显著</a:t>
            </a:r>
            <a:r>
              <a:rPr lang="zh-CN" sz="2400" dirty="0">
                <a:latin typeface="微软雅黑" panose="020B0503020204020204" pitchFamily="34" charset="-122"/>
                <a:ea typeface="微软雅黑" panose="020B0503020204020204" pitchFamily="34" charset="-122"/>
              </a:rPr>
              <a:t>增加</a:t>
            </a:r>
            <a:endParaRPr lang="en-US" altLang="zh-CN" sz="2400" dirty="0">
              <a:latin typeface="微软雅黑" panose="020B0503020204020204" pitchFamily="34" charset="-122"/>
              <a:ea typeface="微软雅黑" panose="020B0503020204020204" pitchFamily="34" charset="-122"/>
            </a:endParaRP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dirty="0" smtClean="0">
                <a:latin typeface="微软雅黑" panose="020B0503020204020204" pitchFamily="34" charset="-122"/>
                <a:ea typeface="微软雅黑" panose="020B0503020204020204" pitchFamily="34" charset="-122"/>
              </a:rPr>
              <a:t>需要更复杂的控制</a:t>
            </a:r>
            <a:r>
              <a:rPr lang="zh-CN" altLang="en-US" dirty="0">
                <a:latin typeface="微软雅黑" panose="020B0503020204020204" pitchFamily="34" charset="-122"/>
                <a:ea typeface="微软雅黑" panose="020B0503020204020204" pitchFamily="34" charset="-122"/>
              </a:rPr>
              <a:t>、更多通路、更多</a:t>
            </a:r>
            <a:r>
              <a:rPr lang="zh-CN" altLang="en-US" dirty="0" smtClean="0">
                <a:latin typeface="微软雅黑" panose="020B0503020204020204" pitchFamily="34" charset="-122"/>
                <a:ea typeface="微软雅黑" panose="020B0503020204020204" pitchFamily="34" charset="-122"/>
              </a:rPr>
              <a:t>存储空间</a:t>
            </a:r>
            <a:endParaRPr lang="zh-CN" sz="2400" dirty="0">
              <a:latin typeface="微软雅黑" panose="020B0503020204020204" pitchFamily="34" charset="-122"/>
              <a:ea typeface="微软雅黑" panose="020B0503020204020204" pitchFamily="34" charset="-122"/>
            </a:endParaRPr>
          </a:p>
        </p:txBody>
      </p:sp>
      <p:sp>
        <p:nvSpPr>
          <p:cNvPr id="5" name="标题 1">
            <a:extLst>
              <a:ext uri="{FF2B5EF4-FFF2-40B4-BE49-F238E27FC236}">
                <a16:creationId xmlns:a16="http://schemas.microsoft.com/office/drawing/2014/main" id="{10326E5A-8D6E-43E7-A783-591153A6DDDD}"/>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7">
                                            <p:txEl>
                                              <p:pRg st="4" end="4"/>
                                            </p:txEl>
                                          </p:spTgt>
                                        </p:tgtEl>
                                        <p:attrNameLst>
                                          <p:attrName>style.visibility</p:attrName>
                                        </p:attrNameLst>
                                      </p:cBhvr>
                                      <p:to>
                                        <p:strVal val="visible"/>
                                      </p:to>
                                    </p:set>
                                    <p:animEffect transition="in" filter="wipe(down)">
                                      <p:cBhvr>
                                        <p:cTn id="7" dur="500"/>
                                        <p:tgtEl>
                                          <p:spTgt spid="16387">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6387">
                                            <p:txEl>
                                              <p:pRg st="5" end="5"/>
                                            </p:txEl>
                                          </p:spTgt>
                                        </p:tgtEl>
                                        <p:attrNameLst>
                                          <p:attrName>style.visibility</p:attrName>
                                        </p:attrNameLst>
                                      </p:cBhvr>
                                      <p:to>
                                        <p:strVal val="visible"/>
                                      </p:to>
                                    </p:set>
                                    <p:animEffect transition="in" filter="wipe(down)">
                                      <p:cBhvr>
                                        <p:cTn id="10" dur="500"/>
                                        <p:tgtEl>
                                          <p:spTgt spid="16387">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6387">
                                            <p:txEl>
                                              <p:pRg st="6" end="6"/>
                                            </p:txEl>
                                          </p:spTgt>
                                        </p:tgtEl>
                                        <p:attrNameLst>
                                          <p:attrName>style.visibility</p:attrName>
                                        </p:attrNameLst>
                                      </p:cBhvr>
                                      <p:to>
                                        <p:strVal val="visible"/>
                                      </p:to>
                                    </p:set>
                                    <p:animEffect transition="in" filter="wipe(down)">
                                      <p:cBhvr>
                                        <p:cTn id="13"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3" descr="Rectangle: Click to edit Master text styles&#10;Second level&#10;Third level&#10;Fourth level&#10;Fifth level"/>
          <p:cNvSpPr>
            <a:spLocks noGrp="1" noChangeArrowheads="1"/>
          </p:cNvSpPr>
          <p:nvPr>
            <p:ph type="body" idx="4294967295"/>
          </p:nvPr>
        </p:nvSpPr>
        <p:spPr>
          <a:xfrm>
            <a:off x="480768" y="1131216"/>
            <a:ext cx="8201320" cy="5250924"/>
          </a:xfrm>
        </p:spPr>
        <p:txBody>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动态分支预测技术的二个任务：</a:t>
            </a:r>
          </a:p>
          <a:p>
            <a:pPr marL="450850" lvl="1" indent="0">
              <a:lnSpc>
                <a:spcPts val="3200"/>
              </a:lnSpc>
              <a:spcBef>
                <a:spcPts val="600"/>
              </a:spcBef>
              <a:spcAft>
                <a:spcPts val="600"/>
              </a:spcAft>
              <a:buClr>
                <a:schemeClr val="tx1"/>
              </a:buClr>
              <a:buSzPct val="80000"/>
              <a:buNone/>
              <a:tabLst>
                <a:tab pos="895350" algn="l"/>
              </a:tabLst>
            </a:pPr>
            <a:r>
              <a:rPr lang="zh-CN" altLang="en-US" sz="24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400" dirty="0">
                <a:latin typeface="微软雅黑" panose="020B0503020204020204" pitchFamily="34" charset="-122"/>
                <a:ea typeface="微软雅黑" panose="020B0503020204020204" pitchFamily="34" charset="-122"/>
              </a:rPr>
              <a:t>预测分支是否成功</a:t>
            </a:r>
          </a:p>
          <a:p>
            <a:pPr marL="450850" lvl="1" indent="0">
              <a:lnSpc>
                <a:spcPts val="3200"/>
              </a:lnSpc>
              <a:spcBef>
                <a:spcPts val="600"/>
              </a:spcBef>
              <a:spcAft>
                <a:spcPts val="600"/>
              </a:spcAft>
              <a:buClr>
                <a:schemeClr val="tx1"/>
              </a:buClr>
              <a:buSzPct val="80000"/>
              <a:buNone/>
              <a:tabLst>
                <a:tab pos="895350" algn="l"/>
              </a:tabLst>
            </a:pPr>
            <a:r>
              <a:rPr lang="zh-CN" altLang="en-US" sz="2400" dirty="0">
                <a:latin typeface="微软雅黑" panose="020B0503020204020204" pitchFamily="34" charset="-122"/>
                <a:ea typeface="微软雅黑" panose="020B0503020204020204" pitchFamily="34" charset="-122"/>
                <a:sym typeface="Wingdings 2" panose="05020102010507070707" pitchFamily="18" charset="2"/>
              </a:rPr>
              <a:t> </a:t>
            </a:r>
            <a:r>
              <a:rPr lang="zh-CN" altLang="en-US" sz="2400" dirty="0">
                <a:latin typeface="微软雅黑" panose="020B0503020204020204" pitchFamily="34" charset="-122"/>
                <a:ea typeface="微软雅黑" panose="020B0503020204020204" pitchFamily="34" charset="-122"/>
              </a:rPr>
              <a:t>预测分支目标地址</a:t>
            </a:r>
          </a:p>
          <a:p>
            <a:pPr marL="1258888" lvl="2" indent="-265113">
              <a:lnSpc>
                <a:spcPts val="3200"/>
              </a:lnSpc>
              <a:spcBef>
                <a:spcPts val="600"/>
              </a:spcBef>
              <a:spcAft>
                <a:spcPts val="600"/>
              </a:spcAft>
              <a:buClr>
                <a:schemeClr val="tx1"/>
              </a:buClr>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避免控制相关造成流水线停顿</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smtClean="0">
                <a:latin typeface="微软雅黑" panose="020B0503020204020204" pitchFamily="34" charset="-122"/>
                <a:ea typeface="微软雅黑" panose="020B0503020204020204" pitchFamily="34" charset="-122"/>
              </a:rPr>
              <a:t>对于任务</a:t>
            </a:r>
            <a:r>
              <a:rPr lang="zh-CN" altLang="en-US" sz="2800"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800" dirty="0">
                <a:latin typeface="微软雅黑" panose="020B0503020204020204" pitchFamily="34" charset="-122"/>
                <a:ea typeface="微软雅黑" panose="020B0503020204020204" pitchFamily="34" charset="-122"/>
              </a:rPr>
              <a:t>，需要</a:t>
            </a:r>
            <a:r>
              <a:rPr lang="zh-CN" altLang="en-US" sz="2800" dirty="0" smtClean="0">
                <a:latin typeface="微软雅黑" panose="020B0503020204020204" pitchFamily="34" charset="-122"/>
                <a:ea typeface="微软雅黑" panose="020B0503020204020204" pitchFamily="34" charset="-122"/>
              </a:rPr>
              <a:t>解决二个关键</a:t>
            </a:r>
            <a:r>
              <a:rPr lang="zh-CN" altLang="en-US" sz="2800" dirty="0">
                <a:latin typeface="微软雅黑" panose="020B0503020204020204" pitchFamily="34" charset="-122"/>
                <a:ea typeface="微软雅黑" panose="020B0503020204020204" pitchFamily="34" charset="-122"/>
              </a:rPr>
              <a:t>问题：</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如何记录</a:t>
            </a:r>
            <a:r>
              <a:rPr lang="zh-CN" altLang="en-US" sz="2400" b="1" dirty="0">
                <a:latin typeface="微软雅黑" panose="020B0503020204020204" pitchFamily="34" charset="-122"/>
                <a:ea typeface="微软雅黑" panose="020B0503020204020204" pitchFamily="34" charset="-122"/>
              </a:rPr>
              <a:t>分支成功与否</a:t>
            </a:r>
            <a:r>
              <a:rPr lang="zh-CN" altLang="en-US" sz="2400" dirty="0">
                <a:latin typeface="微软雅黑" panose="020B0503020204020204" pitchFamily="34" charset="-122"/>
                <a:ea typeface="微软雅黑" panose="020B0503020204020204" pitchFamily="34" charset="-122"/>
              </a:rPr>
              <a:t>的历史信息？</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如何根据历史信息来预测分支</a:t>
            </a:r>
            <a:r>
              <a:rPr lang="zh-CN" altLang="en-US" sz="2400"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zh-CN" altLang="en-US" sz="2400" b="1" dirty="0" smtClean="0">
                <a:latin typeface="微软雅黑" panose="020B0503020204020204" pitchFamily="34" charset="-122"/>
                <a:ea typeface="微软雅黑" panose="020B0503020204020204" pitchFamily="34" charset="-122"/>
              </a:rPr>
              <a:t>预测的</a:t>
            </a:r>
            <a:r>
              <a:rPr lang="zh-CN" altLang="en-US" b="1" dirty="0" smtClean="0">
                <a:latin typeface="微软雅黑" panose="020B0503020204020204" pitchFamily="34" charset="-122"/>
                <a:ea typeface="微软雅黑" panose="020B0503020204020204" pitchFamily="34" charset="-122"/>
              </a:rPr>
              <a:t>策略</a:t>
            </a:r>
            <a:r>
              <a:rPr lang="en-US" altLang="zh-CN"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smtClean="0">
                <a:latin typeface="微软雅黑" panose="020B0503020204020204" pitchFamily="34" charset="-122"/>
                <a:ea typeface="微软雅黑" panose="020B0503020204020204" pitchFamily="34" charset="-122"/>
              </a:rPr>
              <a:t>动态分支预测技术的后勤保障：</a:t>
            </a:r>
            <a:endParaRPr lang="en-US" altLang="zh-CN" sz="2800" dirty="0" smtClean="0">
              <a:latin typeface="微软雅黑" panose="020B0503020204020204" pitchFamily="34" charset="-122"/>
              <a:ea typeface="微软雅黑" panose="020B0503020204020204" pitchFamily="34" charset="-122"/>
            </a:endParaRPr>
          </a:p>
          <a:p>
            <a:pPr marL="908050" lvl="1" indent="-457200">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smtClean="0">
                <a:latin typeface="微软雅黑" panose="020B0503020204020204" pitchFamily="34" charset="-122"/>
                <a:ea typeface="微软雅黑" panose="020B0503020204020204" pitchFamily="34" charset="-122"/>
              </a:rPr>
              <a:t>预测失败时，如何</a:t>
            </a:r>
            <a:r>
              <a:rPr lang="zh-CN" altLang="en-US" dirty="0">
                <a:latin typeface="微软雅黑" panose="020B0503020204020204" pitchFamily="34" charset="-122"/>
                <a:ea typeface="微软雅黑" panose="020B0503020204020204" pitchFamily="34" charset="-122"/>
              </a:rPr>
              <a:t>保持</a:t>
            </a:r>
            <a:r>
              <a:rPr lang="zh-CN" altLang="en-US" dirty="0">
                <a:solidFill>
                  <a:srgbClr val="FF0000"/>
                </a:solidFill>
                <a:latin typeface="微软雅黑" panose="020B0503020204020204" pitchFamily="34" charset="-122"/>
                <a:ea typeface="微软雅黑" panose="020B0503020204020204" pitchFamily="34" charset="-122"/>
              </a:rPr>
              <a:t>正确性红</a:t>
            </a:r>
            <a:r>
              <a:rPr lang="zh-CN" altLang="en-US" dirty="0" smtClean="0">
                <a:solidFill>
                  <a:srgbClr val="FF0000"/>
                </a:solidFill>
                <a:latin typeface="微软雅黑" panose="020B0503020204020204" pitchFamily="34" charset="-122"/>
                <a:ea typeface="微软雅黑" panose="020B0503020204020204" pitchFamily="34" charset="-122"/>
              </a:rPr>
              <a:t>线</a:t>
            </a:r>
            <a:r>
              <a:rPr lang="zh-CN" altLang="en-US" dirty="0" smtClean="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Keep in mind</a:t>
            </a:r>
            <a:r>
              <a:rPr lang="en-US" altLang="zh-CN" dirty="0" smtClean="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5" name="标题 2">
            <a:extLst>
              <a:ext uri="{FF2B5EF4-FFF2-40B4-BE49-F238E27FC236}">
                <a16:creationId xmlns:a16="http://schemas.microsoft.com/office/drawing/2014/main" id="{F3122A01-E7CA-4BC5-8973-15E157F1C5FD}"/>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动态分支预测技术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59075">
                                            <p:txEl>
                                              <p:pRg st="4" end="4"/>
                                            </p:txEl>
                                          </p:spTgt>
                                        </p:tgtEl>
                                        <p:attrNameLst>
                                          <p:attrName>style.visibility</p:attrName>
                                        </p:attrNameLst>
                                      </p:cBhvr>
                                      <p:to>
                                        <p:strVal val="visible"/>
                                      </p:to>
                                    </p:set>
                                    <p:animEffect transition="in" filter="slide(fromBottom)">
                                      <p:cBhvr>
                                        <p:cTn id="7" dur="500"/>
                                        <p:tgtEl>
                                          <p:spTgt spid="259075">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59075">
                                            <p:txEl>
                                              <p:pRg st="5" end="5"/>
                                            </p:txEl>
                                          </p:spTgt>
                                        </p:tgtEl>
                                        <p:attrNameLst>
                                          <p:attrName>style.visibility</p:attrName>
                                        </p:attrNameLst>
                                      </p:cBhvr>
                                      <p:to>
                                        <p:strVal val="visible"/>
                                      </p:to>
                                    </p:set>
                                    <p:animEffect transition="in" filter="slide(fromBottom)">
                                      <p:cBhvr>
                                        <p:cTn id="10" dur="500"/>
                                        <p:tgtEl>
                                          <p:spTgt spid="259075">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59075">
                                            <p:txEl>
                                              <p:pRg st="6" end="6"/>
                                            </p:txEl>
                                          </p:spTgt>
                                        </p:tgtEl>
                                        <p:attrNameLst>
                                          <p:attrName>style.visibility</p:attrName>
                                        </p:attrNameLst>
                                      </p:cBhvr>
                                      <p:to>
                                        <p:strVal val="visible"/>
                                      </p:to>
                                    </p:set>
                                    <p:animEffect transition="in" filter="slide(fromBottom)">
                                      <p:cBhvr>
                                        <p:cTn id="13" dur="500"/>
                                        <p:tgtEl>
                                          <p:spTgt spid="25907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59075">
                                            <p:txEl>
                                              <p:pRg st="7" end="7"/>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59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9" name="Rectangle 3" descr="Rectangle: Click to edit Master text styles&#10;Second level&#10;Third level&#10;Fourth level&#10;Fifth level"/>
          <p:cNvSpPr>
            <a:spLocks noGrp="1" noChangeArrowheads="1"/>
          </p:cNvSpPr>
          <p:nvPr>
            <p:ph type="body" idx="4294967295"/>
          </p:nvPr>
        </p:nvSpPr>
        <p:spPr>
          <a:xfrm>
            <a:off x="499621" y="1196975"/>
            <a:ext cx="8191891" cy="1446213"/>
          </a:xfrm>
        </p:spPr>
        <p:txBody>
          <a:bodyPr>
            <a:noAutofit/>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在预测错误时，必须具备</a:t>
            </a:r>
            <a:r>
              <a:rPr lang="zh-CN" altLang="en-US" sz="2800" dirty="0">
                <a:solidFill>
                  <a:srgbClr val="FF0000"/>
                </a:solidFill>
                <a:latin typeface="微软雅黑" panose="020B0503020204020204" pitchFamily="34" charset="-122"/>
                <a:ea typeface="微软雅黑" panose="020B0503020204020204" pitchFamily="34" charset="-122"/>
              </a:rPr>
              <a:t>作废已经取指</a:t>
            </a:r>
            <a:r>
              <a:rPr lang="zh-CN" altLang="en-US" sz="2800" dirty="0" smtClean="0">
                <a:solidFill>
                  <a:srgbClr val="FF0000"/>
                </a:solidFill>
                <a:latin typeface="微软雅黑" panose="020B0503020204020204" pitchFamily="34" charset="-122"/>
                <a:ea typeface="微软雅黑" panose="020B0503020204020204" pitchFamily="34" charset="-122"/>
              </a:rPr>
              <a:t>并</a:t>
            </a:r>
            <a:r>
              <a:rPr lang="zh-CN" altLang="en-US" sz="2800" dirty="0">
                <a:solidFill>
                  <a:srgbClr val="FF0000"/>
                </a:solidFill>
                <a:latin typeface="微软雅黑" panose="020B0503020204020204" pitchFamily="34" charset="-122"/>
                <a:ea typeface="微软雅黑" panose="020B0503020204020204" pitchFamily="34" charset="-122"/>
              </a:rPr>
              <a:t>进</a:t>
            </a:r>
            <a:r>
              <a:rPr lang="zh-CN" altLang="en-US" sz="2800" dirty="0" smtClean="0">
                <a:solidFill>
                  <a:srgbClr val="FF0000"/>
                </a:solidFill>
                <a:latin typeface="微软雅黑" panose="020B0503020204020204" pitchFamily="34" charset="-122"/>
                <a:ea typeface="微软雅黑" panose="020B0503020204020204" pitchFamily="34" charset="-122"/>
              </a:rPr>
              <a:t>入后续流水段</a:t>
            </a:r>
            <a:r>
              <a:rPr lang="zh-CN" altLang="en-US" sz="2800" dirty="0">
                <a:solidFill>
                  <a:srgbClr val="FF0000"/>
                </a:solidFill>
                <a:latin typeface="微软雅黑" panose="020B0503020204020204" pitchFamily="34" charset="-122"/>
                <a:ea typeface="微软雅黑" panose="020B0503020204020204" pitchFamily="34" charset="-122"/>
              </a:rPr>
              <a:t>处理的指令，恢复现场，并从另一条分支路径重新取指令</a:t>
            </a:r>
            <a:r>
              <a:rPr lang="zh-CN" altLang="en-US" sz="2800" dirty="0">
                <a:latin typeface="微软雅黑" panose="020B0503020204020204" pitchFamily="34" charset="-122"/>
                <a:ea typeface="微软雅黑" panose="020B0503020204020204" pitchFamily="34" charset="-122"/>
              </a:rPr>
              <a:t>（的能力）</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260100" name="Picture 4"/>
          <p:cNvPicPr>
            <a:picLocks noChangeAspect="1" noChangeArrowheads="1"/>
          </p:cNvPicPr>
          <p:nvPr/>
        </p:nvPicPr>
        <p:blipFill>
          <a:blip r:embed="rId2" cstate="print"/>
          <a:srcRect/>
          <a:stretch>
            <a:fillRect/>
          </a:stretch>
        </p:blipFill>
        <p:spPr bwMode="auto">
          <a:xfrm>
            <a:off x="1763688" y="2938463"/>
            <a:ext cx="4999037" cy="2722562"/>
          </a:xfrm>
          <a:prstGeom prst="rect">
            <a:avLst/>
          </a:prstGeom>
          <a:solidFill>
            <a:schemeClr val="bg1"/>
          </a:solidFill>
          <a:ln w="9525">
            <a:noFill/>
            <a:miter lim="800000"/>
            <a:headEnd/>
            <a:tailEnd/>
          </a:ln>
        </p:spPr>
      </p:pic>
      <p:sp>
        <p:nvSpPr>
          <p:cNvPr id="6" name="标题 2">
            <a:extLst>
              <a:ext uri="{FF2B5EF4-FFF2-40B4-BE49-F238E27FC236}">
                <a16:creationId xmlns:a16="http://schemas.microsoft.com/office/drawing/2014/main" id="{D3A44CAA-5A9C-4562-9651-0918006CFFA1}"/>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动态分支预测</a:t>
            </a:r>
            <a:r>
              <a:rPr lang="zh-CN" altLang="en-US" sz="3600" b="0" kern="0" dirty="0" smtClean="0">
                <a:latin typeface="微软雅黑" panose="020B0503020204020204" pitchFamily="34" charset="-122"/>
                <a:ea typeface="微软雅黑" panose="020B0503020204020204" pitchFamily="34" charset="-122"/>
              </a:rPr>
              <a:t>技术后勤保障</a:t>
            </a:r>
            <a:endParaRPr lang="zh-CN" altLang="en-US" sz="3600" b="0" kern="0" dirty="0">
              <a:latin typeface="微软雅黑" panose="020B0503020204020204" pitchFamily="34" charset="-122"/>
              <a:ea typeface="微软雅黑" panose="020B0503020204020204" pitchFamily="34" charset="-122"/>
            </a:endParaRPr>
          </a:p>
        </p:txBody>
      </p:sp>
      <p:sp>
        <p:nvSpPr>
          <p:cNvPr id="3" name="AutoShape 2" descr="Talk is cheap. Show me the code. - Linus Torvald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片 3"/>
          <p:cNvPicPr>
            <a:picLocks noChangeAspect="1"/>
          </p:cNvPicPr>
          <p:nvPr/>
        </p:nvPicPr>
        <p:blipFill>
          <a:blip r:embed="rId3"/>
          <a:stretch>
            <a:fillRect/>
          </a:stretch>
        </p:blipFill>
        <p:spPr>
          <a:xfrm>
            <a:off x="932057" y="2686768"/>
            <a:ext cx="6270218" cy="29742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3" name="Rectangle 3" descr="Rectangle: Click to edit Master text styles&#10;Second level&#10;Third level&#10;Fourth level&#10;Fifth level"/>
          <p:cNvSpPr>
            <a:spLocks noGrp="1" noChangeArrowheads="1"/>
          </p:cNvSpPr>
          <p:nvPr>
            <p:ph type="body" idx="4294967295"/>
          </p:nvPr>
        </p:nvSpPr>
        <p:spPr>
          <a:xfrm>
            <a:off x="480767" y="1150990"/>
            <a:ext cx="8220173" cy="5014913"/>
          </a:xfrm>
        </p:spPr>
        <p:txBody>
          <a:bodyPr>
            <a:normAutofit/>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smtClean="0">
                <a:latin typeface="微软雅黑" panose="020B0503020204020204" pitchFamily="34" charset="-122"/>
                <a:ea typeface="微软雅黑" panose="020B0503020204020204" pitchFamily="34" charset="-122"/>
              </a:rPr>
              <a:t>BHT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Branch History Table</a:t>
            </a:r>
            <a:r>
              <a:rPr lang="zh-CN" altLang="en-US" sz="2800" dirty="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或（</a:t>
            </a:r>
            <a:r>
              <a:rPr lang="en-US" altLang="zh-CN" sz="2800" dirty="0">
                <a:latin typeface="微软雅黑" panose="020B0503020204020204" pitchFamily="34" charset="-122"/>
                <a:ea typeface="微软雅黑" panose="020B0503020204020204" pitchFamily="34" charset="-122"/>
              </a:rPr>
              <a:t>Branch Prediction Buffer</a:t>
            </a:r>
            <a:r>
              <a:rPr lang="zh-CN" altLang="en-US" sz="2800" dirty="0">
                <a:latin typeface="微软雅黑" panose="020B0503020204020204" pitchFamily="34" charset="-122"/>
                <a:ea typeface="微软雅黑" panose="020B0503020204020204" pitchFamily="34" charset="-122"/>
              </a:rPr>
              <a:t>）</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最简单的动态分支预测方法； </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BHT</a:t>
            </a:r>
            <a:r>
              <a:rPr lang="zh-CN" altLang="en-US" sz="2400" dirty="0">
                <a:latin typeface="微软雅黑" panose="020B0503020204020204" pitchFamily="34" charset="-122"/>
                <a:ea typeface="微软雅黑" panose="020B0503020204020204" pitchFamily="34" charset="-122"/>
              </a:rPr>
              <a:t>来记录分支指令</a:t>
            </a:r>
            <a:r>
              <a:rPr lang="zh-CN" altLang="en-US" sz="2400" dirty="0">
                <a:solidFill>
                  <a:srgbClr val="FF0000"/>
                </a:solidFill>
                <a:latin typeface="微软雅黑" panose="020B0503020204020204" pitchFamily="34" charset="-122"/>
                <a:ea typeface="微软雅黑" panose="020B0503020204020204" pitchFamily="34" charset="-122"/>
              </a:rPr>
              <a:t>最近一次或几次</a:t>
            </a:r>
            <a:r>
              <a:rPr lang="zh-CN" altLang="en-US" sz="2400" dirty="0">
                <a:latin typeface="微软雅黑" panose="020B0503020204020204" pitchFamily="34" charset="-122"/>
                <a:ea typeface="微软雅黑" panose="020B0503020204020204" pitchFamily="34" charset="-122"/>
              </a:rPr>
              <a:t>的执行情况（成功或不成功），并据此进行预测； </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smtClean="0">
                <a:latin typeface="微软雅黑" panose="020B0503020204020204" pitchFamily="34" charset="-122"/>
                <a:ea typeface="微软雅黑" panose="020B0503020204020204" pitchFamily="34" charset="-122"/>
              </a:rPr>
              <a:t>Naïve Method</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只有</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个预测位的分支预测缓冲 </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记录分支指令</a:t>
            </a:r>
            <a:r>
              <a:rPr lang="zh-CN" altLang="en-US" sz="2400" dirty="0">
                <a:solidFill>
                  <a:srgbClr val="FF0000"/>
                </a:solidFill>
                <a:latin typeface="微软雅黑" panose="020B0503020204020204" pitchFamily="34" charset="-122"/>
                <a:ea typeface="微软雅黑" panose="020B0503020204020204" pitchFamily="34" charset="-122"/>
              </a:rPr>
              <a:t>最近一次的历史</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BHT</a:t>
            </a:r>
            <a:r>
              <a:rPr lang="zh-CN" altLang="en-US" sz="2400" dirty="0">
                <a:latin typeface="微软雅黑" panose="020B0503020204020204" pitchFamily="34" charset="-122"/>
                <a:ea typeface="微软雅黑" panose="020B0503020204020204" pitchFamily="34" charset="-122"/>
              </a:rPr>
              <a:t>中只需要</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位二进制位。</a:t>
            </a:r>
            <a:endParaRPr lang="en-US" altLang="zh-CN" sz="2400" dirty="0">
              <a:latin typeface="微软雅黑" panose="020B0503020204020204" pitchFamily="34" charset="-122"/>
              <a:ea typeface="微软雅黑" panose="020B0503020204020204" pitchFamily="34" charset="-122"/>
            </a:endParaRP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该</a:t>
            </a:r>
            <a:r>
              <a:rPr lang="zh-CN" altLang="en-US" sz="2400" dirty="0" smtClean="0">
                <a:latin typeface="微软雅黑" panose="020B0503020204020204" pitchFamily="34" charset="-122"/>
                <a:ea typeface="微软雅黑" panose="020B0503020204020204" pitchFamily="34" charset="-122"/>
              </a:rPr>
              <a:t>方法</a:t>
            </a:r>
            <a:r>
              <a:rPr lang="zh-CN" altLang="en-US" dirty="0" smtClean="0">
                <a:latin typeface="微软雅黑" panose="020B0503020204020204" pitchFamily="34" charset="-122"/>
                <a:ea typeface="微软雅黑" panose="020B0503020204020204" pitchFamily="34" charset="-122"/>
              </a:rPr>
              <a:t>优点是：</a:t>
            </a:r>
            <a:r>
              <a:rPr lang="zh-CN" altLang="en-US" sz="2400" dirty="0" smtClean="0">
                <a:latin typeface="微软雅黑" panose="020B0503020204020204" pitchFamily="34" charset="-122"/>
                <a:ea typeface="微软雅黑" panose="020B0503020204020204" pitchFamily="34" charset="-122"/>
              </a:rPr>
              <a:t>简单，缺点是：预测</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精度并不</a:t>
            </a:r>
            <a:r>
              <a:rPr lang="zh-CN" altLang="en-US" sz="2400" dirty="0">
                <a:latin typeface="微软雅黑" panose="020B0503020204020204" pitchFamily="34" charset="-122"/>
                <a:ea typeface="微软雅黑" panose="020B0503020204020204" pitchFamily="34" charset="-122"/>
              </a:rPr>
              <a:t>高。</a:t>
            </a:r>
          </a:p>
        </p:txBody>
      </p:sp>
      <p:sp>
        <p:nvSpPr>
          <p:cNvPr id="4" name="标题 2">
            <a:extLst>
              <a:ext uri="{FF2B5EF4-FFF2-40B4-BE49-F238E27FC236}">
                <a16:creationId xmlns:a16="http://schemas.microsoft.com/office/drawing/2014/main" id="{3CAFA2DB-2B1B-4A02-8EAF-71005CF5DD22}"/>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kern="0" dirty="0" smtClean="0">
                <a:latin typeface="微软雅黑" panose="020B0503020204020204" pitchFamily="34" charset="-122"/>
                <a:ea typeface="微软雅黑" panose="020B0503020204020204" pitchFamily="34" charset="-122"/>
              </a:rPr>
              <a:t>预测跳转</a:t>
            </a:r>
            <a:r>
              <a:rPr lang="zh-CN" altLang="en-US" sz="3600" b="0" kern="0" dirty="0" smtClean="0">
                <a:latin typeface="微软雅黑" panose="020B0503020204020204" pitchFamily="34" charset="-122"/>
                <a:ea typeface="微软雅黑" panose="020B0503020204020204" pitchFamily="34" charset="-122"/>
              </a:rPr>
              <a:t>：</a:t>
            </a:r>
            <a:r>
              <a:rPr lang="zh-CN" altLang="en-US" sz="3600" b="0" kern="0" dirty="0">
                <a:latin typeface="微软雅黑" panose="020B0503020204020204" pitchFamily="34" charset="-122"/>
                <a:ea typeface="微软雅黑" panose="020B0503020204020204" pitchFamily="34" charset="-122"/>
              </a:rPr>
              <a:t>分支历史表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1123">
                                            <p:txEl>
                                              <p:pRg st="3" end="3"/>
                                            </p:txEl>
                                          </p:spTgt>
                                        </p:tgtEl>
                                        <p:attrNameLst>
                                          <p:attrName>style.visibility</p:attrName>
                                        </p:attrNameLst>
                                      </p:cBhvr>
                                      <p:to>
                                        <p:strVal val="visible"/>
                                      </p:to>
                                    </p:set>
                                    <p:animEffect transition="in" filter="wipe(down)">
                                      <p:cBhvr>
                                        <p:cTn id="7" dur="500"/>
                                        <p:tgtEl>
                                          <p:spTgt spid="26112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61123">
                                            <p:txEl>
                                              <p:pRg st="4" end="4"/>
                                            </p:txEl>
                                          </p:spTgt>
                                        </p:tgtEl>
                                        <p:attrNameLst>
                                          <p:attrName>style.visibility</p:attrName>
                                        </p:attrNameLst>
                                      </p:cBhvr>
                                      <p:to>
                                        <p:strVal val="visible"/>
                                      </p:to>
                                    </p:set>
                                    <p:animEffect transition="in" filter="wipe(down)">
                                      <p:cBhvr>
                                        <p:cTn id="10" dur="500"/>
                                        <p:tgtEl>
                                          <p:spTgt spid="261123">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61123">
                                            <p:txEl>
                                              <p:pRg st="5" end="5"/>
                                            </p:txEl>
                                          </p:spTgt>
                                        </p:tgtEl>
                                        <p:attrNameLst>
                                          <p:attrName>style.visibility</p:attrName>
                                        </p:attrNameLst>
                                      </p:cBhvr>
                                      <p:to>
                                        <p:strVal val="visible"/>
                                      </p:to>
                                    </p:set>
                                    <p:animEffect transition="in" filter="wipe(down)">
                                      <p:cBhvr>
                                        <p:cTn id="13" dur="500"/>
                                        <p:tgtEl>
                                          <p:spTgt spid="261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8" name="Rectangle 3" descr="Rectangle: Click to edit Master text styles&#10;Second level&#10;Third level&#10;Fourth level&#10;Fifth level"/>
          <p:cNvSpPr>
            <a:spLocks noGrp="1" noChangeArrowheads="1"/>
          </p:cNvSpPr>
          <p:nvPr>
            <p:ph type="body" sz="half" idx="4294967295"/>
          </p:nvPr>
        </p:nvSpPr>
        <p:spPr>
          <a:xfrm>
            <a:off x="471340" y="1153015"/>
            <a:ext cx="8229600" cy="2876922"/>
          </a:xfrm>
        </p:spPr>
        <p:txBody>
          <a:bodyPr>
            <a:normAutofit/>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b="1" dirty="0" smtClean="0">
                <a:latin typeface="微软雅黑" panose="020B0503020204020204" pitchFamily="34" charset="-122"/>
                <a:ea typeface="微软雅黑" panose="020B0503020204020204" pitchFamily="34" charset="-122"/>
              </a:rPr>
              <a:t>优化：</a:t>
            </a:r>
            <a:r>
              <a:rPr lang="zh-CN" altLang="en-US" sz="2800" dirty="0" smtClean="0">
                <a:latin typeface="微软雅黑" panose="020B0503020204020204" pitchFamily="34" charset="-122"/>
                <a:ea typeface="微软雅黑" panose="020B0503020204020204" pitchFamily="34" charset="-122"/>
              </a:rPr>
              <a:t>用更多比特来记录历史，提高精度</a:t>
            </a:r>
            <a:r>
              <a:rPr lang="zh-CN" altLang="en-US" sz="2800" dirty="0">
                <a:latin typeface="微软雅黑" panose="020B0503020204020204" pitchFamily="34" charset="-122"/>
                <a:ea typeface="微软雅黑" panose="020B0503020204020204" pitchFamily="34" charset="-122"/>
              </a:rPr>
              <a:t>。</a:t>
            </a:r>
          </a:p>
          <a:p>
            <a:pPr marL="908050" lvl="1" indent="-457200" fontAlgn="base">
              <a:lnSpc>
                <a:spcPct val="120000"/>
              </a:lnSpc>
              <a:spcBef>
                <a:spcPts val="0"/>
              </a:spcBef>
              <a:buClr>
                <a:schemeClr val="tx1"/>
              </a:buClr>
              <a:buSzPct val="80000"/>
              <a:buFont typeface="Tahoma" panose="020B0604030504040204" pitchFamily="34" charset="0"/>
              <a:buChar char="−"/>
              <a:tabLst>
                <a:tab pos="895350" algn="l"/>
              </a:tabLst>
            </a:pPr>
            <a:r>
              <a:rPr lang="zh-CN" altLang="en-US" sz="2400" dirty="0" smtClean="0">
                <a:latin typeface="微软雅黑" panose="020B0503020204020204" pitchFamily="34" charset="-122"/>
                <a:ea typeface="微软雅黑" panose="020B0503020204020204" pitchFamily="34" charset="-122"/>
              </a:rPr>
              <a:t>采用</a:t>
            </a:r>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个比特记录分时历史，提高</a:t>
            </a:r>
            <a:r>
              <a:rPr lang="zh-CN" altLang="en-US" sz="2400" dirty="0">
                <a:latin typeface="微软雅黑" panose="020B0503020204020204" pitchFamily="34" charset="-122"/>
                <a:ea typeface="微软雅黑" panose="020B0503020204020204" pitchFamily="34" charset="-122"/>
              </a:rPr>
              <a:t>预测的准确度；</a:t>
            </a:r>
          </a:p>
          <a:p>
            <a:pPr marL="908050" lvl="1" indent="-457200" fontAlgn="base">
              <a:lnSpc>
                <a:spcPct val="120000"/>
              </a:lnSpc>
              <a:spcBef>
                <a:spcPts val="0"/>
              </a:spcBef>
              <a:buClr>
                <a:schemeClr val="tx1"/>
              </a:buClr>
              <a:buSzPct val="80000"/>
              <a:buFont typeface="Tahoma" panose="020B0604030504040204" pitchFamily="34" charset="0"/>
              <a:buChar char="−"/>
              <a:tabLst>
                <a:tab pos="895350" algn="l"/>
              </a:tabLst>
            </a:pPr>
            <a:r>
              <a:rPr lang="zh-CN" altLang="en-US" sz="2400" b="1" dirty="0">
                <a:latin typeface="微软雅黑" panose="020B0503020204020204" pitchFamily="34" charset="-122"/>
                <a:ea typeface="微软雅黑" panose="020B0503020204020204" pitchFamily="34" charset="-122"/>
              </a:rPr>
              <a:t>研究表明：</a:t>
            </a:r>
            <a:r>
              <a:rPr lang="zh-CN" altLang="en-US" sz="2400" dirty="0">
                <a:solidFill>
                  <a:srgbClr val="FF0000"/>
                </a:solidFill>
                <a:latin typeface="微软雅黑" panose="020B0503020204020204" pitchFamily="34" charset="-122"/>
                <a:ea typeface="微软雅黑" panose="020B0503020204020204" pitchFamily="34" charset="-122"/>
              </a:rPr>
              <a:t>两位分支预测的性能与</a:t>
            </a:r>
            <a:r>
              <a:rPr lang="en-US" altLang="zh-CN" sz="2400" dirty="0">
                <a:solidFill>
                  <a:srgbClr val="FF0000"/>
                </a:solidFill>
                <a:latin typeface="微软雅黑" panose="020B0503020204020204" pitchFamily="34" charset="-122"/>
                <a:ea typeface="微软雅黑" panose="020B0503020204020204" pitchFamily="34" charset="-122"/>
              </a:rPr>
              <a:t>n</a:t>
            </a:r>
            <a:r>
              <a:rPr lang="zh-CN" altLang="en-US" sz="2400" dirty="0">
                <a:solidFill>
                  <a:srgbClr val="FF0000"/>
                </a:solidFill>
                <a:latin typeface="微软雅黑" panose="020B0503020204020204" pitchFamily="34" charset="-122"/>
                <a:ea typeface="微软雅黑" panose="020B0503020204020204" pitchFamily="34" charset="-122"/>
              </a:rPr>
              <a:t>位（</a:t>
            </a:r>
            <a:r>
              <a:rPr lang="en-US" altLang="zh-CN" sz="2400" dirty="0">
                <a:solidFill>
                  <a:srgbClr val="FF0000"/>
                </a:solidFill>
                <a:latin typeface="微软雅黑" panose="020B0503020204020204" pitchFamily="34" charset="-122"/>
                <a:ea typeface="微软雅黑" panose="020B0503020204020204" pitchFamily="34" charset="-122"/>
              </a:rPr>
              <a:t>n&gt;2</a:t>
            </a:r>
            <a:r>
              <a:rPr lang="zh-CN" altLang="en-US" sz="2400" dirty="0">
                <a:solidFill>
                  <a:srgbClr val="FF0000"/>
                </a:solidFill>
                <a:latin typeface="微软雅黑" panose="020B0503020204020204" pitchFamily="34" charset="-122"/>
                <a:ea typeface="微软雅黑" panose="020B0503020204020204" pitchFamily="34" charset="-122"/>
              </a:rPr>
              <a:t>）分支预测的性能差不多</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很神奇</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两位分支预测的状态转换如下所示：  </a:t>
            </a:r>
          </a:p>
        </p:txBody>
      </p:sp>
      <p:graphicFrame>
        <p:nvGraphicFramePr>
          <p:cNvPr id="262149" name="Object 4"/>
          <p:cNvGraphicFramePr>
            <a:graphicFrameLocks noGrp="1" noChangeAspect="1"/>
          </p:cNvGraphicFramePr>
          <p:nvPr>
            <p:ph sz="half" idx="4294967295"/>
            <p:extLst>
              <p:ext uri="{D42A27DB-BD31-4B8C-83A1-F6EECF244321}">
                <p14:modId xmlns:p14="http://schemas.microsoft.com/office/powerpoint/2010/main" val="2132880261"/>
              </p:ext>
            </p:extLst>
          </p:nvPr>
        </p:nvGraphicFramePr>
        <p:xfrm>
          <a:off x="1277429" y="3953730"/>
          <a:ext cx="6594648" cy="2245227"/>
        </p:xfrm>
        <a:graphic>
          <a:graphicData uri="http://schemas.openxmlformats.org/presentationml/2006/ole">
            <mc:AlternateContent xmlns:mc="http://schemas.openxmlformats.org/markup-compatibility/2006">
              <mc:Choice xmlns:v="urn:schemas-microsoft-com:vml" Requires="v">
                <p:oleObj spid="_x0000_s20522" name="Picture2" r:id="rId4" imgW="4568952" imgH="1555242" progId="Word.Picture.8">
                  <p:embed/>
                </p:oleObj>
              </mc:Choice>
              <mc:Fallback>
                <p:oleObj name="Picture2" r:id="rId4" imgW="4568952" imgH="1555242" progId="Word.Picture.8">
                  <p:embed/>
                  <p:pic>
                    <p:nvPicPr>
                      <p:cNvPr id="26214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7429" y="3953730"/>
                        <a:ext cx="6594648" cy="2245227"/>
                      </a:xfrm>
                      <a:prstGeom prst="rect">
                        <a:avLst/>
                      </a:prstGeom>
                      <a:noFill/>
                    </p:spPr>
                  </p:pic>
                </p:oleObj>
              </mc:Fallback>
            </mc:AlternateContent>
          </a:graphicData>
        </a:graphic>
      </p:graphicFrame>
      <p:sp>
        <p:nvSpPr>
          <p:cNvPr id="5" name="标题 2">
            <a:extLst>
              <a:ext uri="{FF2B5EF4-FFF2-40B4-BE49-F238E27FC236}">
                <a16:creationId xmlns:a16="http://schemas.microsoft.com/office/drawing/2014/main" id="{28D19140-D4E8-42A4-8D53-7CCC4FD02BE7}"/>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sz="3600" b="0" kern="0" dirty="0" smtClean="0">
                <a:latin typeface="微软雅黑" panose="020B0503020204020204" pitchFamily="34" charset="-122"/>
                <a:ea typeface="微软雅黑" panose="020B0503020204020204" pitchFamily="34" charset="-122"/>
              </a:rPr>
              <a:t>2bits</a:t>
            </a:r>
            <a:r>
              <a:rPr lang="zh-CN" altLang="en-US" sz="3600" b="0" kern="0" dirty="0" smtClean="0">
                <a:latin typeface="微软雅黑" panose="020B0503020204020204" pitchFamily="34" charset="-122"/>
                <a:ea typeface="微软雅黑" panose="020B0503020204020204" pitchFamily="34" charset="-122"/>
              </a:rPr>
              <a:t>分支</a:t>
            </a:r>
            <a:r>
              <a:rPr lang="zh-CN" altLang="en-US" sz="3600" b="0" kern="0" dirty="0">
                <a:latin typeface="微软雅黑" panose="020B0503020204020204" pitchFamily="34" charset="-122"/>
                <a:ea typeface="微软雅黑" panose="020B0503020204020204" pitchFamily="34" charset="-122"/>
              </a:rPr>
              <a:t>历史</a:t>
            </a:r>
            <a:r>
              <a:rPr lang="zh-CN" altLang="en-US" sz="3600" b="0" kern="0" dirty="0" smtClean="0">
                <a:latin typeface="微软雅黑" panose="020B0503020204020204" pitchFamily="34" charset="-122"/>
                <a:ea typeface="微软雅黑" panose="020B0503020204020204" pitchFamily="34" charset="-122"/>
              </a:rPr>
              <a:t>表</a:t>
            </a:r>
            <a:endParaRPr lang="zh-CN" altLang="en-US" sz="3600" b="0" kern="0" dirty="0">
              <a:latin typeface="微软雅黑" panose="020B0503020204020204" pitchFamily="34" charset="-122"/>
              <a:ea typeface="微软雅黑" panose="020B0503020204020204" pitchFamily="34" charset="-122"/>
            </a:endParaRPr>
          </a:p>
        </p:txBody>
      </p:sp>
      <p:sp>
        <p:nvSpPr>
          <p:cNvPr id="2" name="圆角矩形标注 1"/>
          <p:cNvSpPr/>
          <p:nvPr/>
        </p:nvSpPr>
        <p:spPr bwMode="auto">
          <a:xfrm>
            <a:off x="6993846" y="3187546"/>
            <a:ext cx="1684320" cy="1017037"/>
          </a:xfrm>
          <a:prstGeom prst="wedgeRoundRectCallout">
            <a:avLst>
              <a:gd name="adj1" fmla="val -102820"/>
              <a:gd name="adj2" fmla="val -84289"/>
              <a:gd name="adj3" fmla="val 16667"/>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i="0" u="none" strike="noStrike" cap="none" normalizeH="0" baseline="0" dirty="0" smtClean="0">
                <a:ln>
                  <a:noFill/>
                </a:ln>
                <a:solidFill>
                  <a:schemeClr val="bg1"/>
                </a:solidFill>
                <a:effectLst/>
              </a:rPr>
              <a:t>考虑循环的首尾！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62148">
                                            <p:txEl>
                                              <p:pRg st="3" end="3"/>
                                            </p:txEl>
                                          </p:spTgt>
                                        </p:tgtEl>
                                        <p:attrNameLst>
                                          <p:attrName>style.visibility</p:attrName>
                                        </p:attrNameLst>
                                      </p:cBhvr>
                                      <p:to>
                                        <p:strVal val="visible"/>
                                      </p:to>
                                    </p:set>
                                    <p:animEffect transition="in" filter="wipe(down)">
                                      <p:cBhvr>
                                        <p:cTn id="7" dur="500"/>
                                        <p:tgtEl>
                                          <p:spTgt spid="262148">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62149"/>
                                        </p:tgtEl>
                                        <p:attrNameLst>
                                          <p:attrName>style.visibility</p:attrName>
                                        </p:attrNameLst>
                                      </p:cBhvr>
                                      <p:to>
                                        <p:strVal val="visible"/>
                                      </p:to>
                                    </p:set>
                                    <p:animEffect transition="in" filter="wipe(down)">
                                      <p:cBhvr>
                                        <p:cTn id="10" dur="500"/>
                                        <p:tgtEl>
                                          <p:spTgt spid="26214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Rectangle 3" descr="Rectangle: Click to edit Master text styles&#10;Second level&#10;Third level&#10;Fourth level&#10;Fifth level"/>
          <p:cNvSpPr>
            <a:spLocks noGrp="1" noChangeArrowheads="1"/>
          </p:cNvSpPr>
          <p:nvPr>
            <p:ph type="body" idx="4294967295"/>
          </p:nvPr>
        </p:nvSpPr>
        <p:spPr>
          <a:xfrm>
            <a:off x="480767" y="1071820"/>
            <a:ext cx="8210746" cy="5496128"/>
          </a:xfrm>
        </p:spPr>
        <p:txBody>
          <a:bodyPr>
            <a:normAutofit fontScale="77500" lnSpcReduction="20000"/>
          </a:bodyPr>
          <a:lstStyle/>
          <a:p>
            <a:pPr marL="342900" lvl="1" indent="-342900" eaLnBrk="1" hangingPunct="1">
              <a:lnSpc>
                <a:spcPct val="120000"/>
              </a:lnSpc>
              <a:spcBef>
                <a:spcPts val="0"/>
              </a:spcBef>
              <a:spcAft>
                <a:spcPts val="600"/>
              </a:spcAft>
              <a:buClr>
                <a:schemeClr val="tx1"/>
              </a:buClr>
              <a:buSzPct val="80000"/>
              <a:buFont typeface="Arial" panose="020B0604020202020204" pitchFamily="34" charset="0"/>
              <a:buChar char="•"/>
              <a:tabLst>
                <a:tab pos="895350" algn="l"/>
              </a:tabLst>
            </a:pPr>
            <a:r>
              <a:rPr lang="zh-CN" altLang="en-US" sz="3400" dirty="0">
                <a:latin typeface="微软雅黑" panose="020B0503020204020204" pitchFamily="34" charset="-122"/>
                <a:ea typeface="微软雅黑" panose="020B0503020204020204" pitchFamily="34" charset="-122"/>
              </a:rPr>
              <a:t>分支历史表方案的步骤：</a:t>
            </a:r>
          </a:p>
          <a:p>
            <a:pPr marL="450850" lvl="1" indent="0" fontAlgn="base">
              <a:lnSpc>
                <a:spcPct val="120000"/>
              </a:lnSpc>
              <a:spcBef>
                <a:spcPts val="0"/>
              </a:spcBef>
              <a:spcAft>
                <a:spcPts val="600"/>
              </a:spcAft>
              <a:buClr>
                <a:schemeClr val="tx1"/>
              </a:buClr>
              <a:buSzPct val="80000"/>
              <a:buNone/>
              <a:tabLst>
                <a:tab pos="895350" algn="l"/>
              </a:tabLst>
            </a:pPr>
            <a:r>
              <a:rPr lang="en-US" altLang="zh-CN" sz="3100" dirty="0">
                <a:latin typeface="微软雅黑" panose="020B0503020204020204" pitchFamily="34" charset="-122"/>
                <a:ea typeface="微软雅黑" panose="020B0503020204020204" pitchFamily="34" charset="-122"/>
              </a:rPr>
              <a:t>Step 1: </a:t>
            </a:r>
            <a:r>
              <a:rPr lang="zh-CN" altLang="en-US" sz="3100" dirty="0">
                <a:latin typeface="微软雅黑" panose="020B0503020204020204" pitchFamily="34" charset="-122"/>
                <a:ea typeface="微软雅黑" panose="020B0503020204020204" pitchFamily="34" charset="-122"/>
              </a:rPr>
              <a:t>分支预测</a:t>
            </a:r>
          </a:p>
          <a:p>
            <a:pPr marL="1436688" lvl="2" indent="-442913">
              <a:lnSpc>
                <a:spcPct val="120000"/>
              </a:lnSpc>
              <a:spcBef>
                <a:spcPts val="0"/>
              </a:spcBef>
              <a:spcAft>
                <a:spcPts val="600"/>
              </a:spcAft>
              <a:buClr>
                <a:schemeClr val="tx1"/>
              </a:buClr>
            </a:pPr>
            <a:r>
              <a:rPr lang="zh-CN" altLang="en-US" sz="2900" dirty="0" smtClean="0">
                <a:latin typeface="微软雅黑" panose="020B0503020204020204" pitchFamily="34" charset="-122"/>
                <a:ea typeface="微软雅黑" panose="020B0503020204020204" pitchFamily="34" charset="-122"/>
              </a:rPr>
              <a:t>当一条</a:t>
            </a:r>
            <a:r>
              <a:rPr lang="zh-CN" altLang="en-US" sz="2900" dirty="0" smtClean="0">
                <a:solidFill>
                  <a:srgbClr val="FF0000"/>
                </a:solidFill>
                <a:latin typeface="微软雅黑" panose="020B0503020204020204" pitchFamily="34" charset="-122"/>
                <a:ea typeface="微软雅黑" panose="020B0503020204020204" pitchFamily="34" charset="-122"/>
              </a:rPr>
              <a:t>分支指令</a:t>
            </a:r>
            <a:r>
              <a:rPr lang="zh-CN" altLang="en-US" sz="2900" dirty="0">
                <a:latin typeface="微软雅黑" panose="020B0503020204020204" pitchFamily="34" charset="-122"/>
                <a:ea typeface="微软雅黑" panose="020B0503020204020204" pitchFamily="34" charset="-122"/>
              </a:rPr>
              <a:t>到达译码段（</a:t>
            </a:r>
            <a:r>
              <a:rPr lang="en-US" altLang="zh-CN" sz="2900" dirty="0">
                <a:latin typeface="微软雅黑" panose="020B0503020204020204" pitchFamily="34" charset="-122"/>
                <a:ea typeface="微软雅黑" panose="020B0503020204020204" pitchFamily="34" charset="-122"/>
              </a:rPr>
              <a:t>ID</a:t>
            </a:r>
            <a:r>
              <a:rPr lang="zh-CN" altLang="en-US" sz="2900" dirty="0">
                <a:latin typeface="微软雅黑" panose="020B0503020204020204" pitchFamily="34" charset="-122"/>
                <a:ea typeface="微软雅黑" panose="020B0503020204020204" pitchFamily="34" charset="-122"/>
              </a:rPr>
              <a:t>）的</a:t>
            </a:r>
            <a:r>
              <a:rPr lang="zh-CN" altLang="en-US" sz="2900" b="1" dirty="0">
                <a:latin typeface="微软雅黑" panose="020B0503020204020204" pitchFamily="34" charset="-122"/>
                <a:ea typeface="微软雅黑" panose="020B0503020204020204" pitchFamily="34" charset="-122"/>
              </a:rPr>
              <a:t>同时</a:t>
            </a:r>
            <a:r>
              <a:rPr lang="zh-CN" altLang="en-US" sz="2900" dirty="0">
                <a:latin typeface="微软雅黑" panose="020B0503020204020204" pitchFamily="34" charset="-122"/>
                <a:ea typeface="微软雅黑" panose="020B0503020204020204" pitchFamily="34" charset="-122"/>
              </a:rPr>
              <a:t>，根据从</a:t>
            </a:r>
            <a:r>
              <a:rPr lang="en-US" altLang="zh-CN" sz="2900" dirty="0">
                <a:latin typeface="微软雅黑" panose="020B0503020204020204" pitchFamily="34" charset="-122"/>
                <a:ea typeface="微软雅黑" panose="020B0503020204020204" pitchFamily="34" charset="-122"/>
              </a:rPr>
              <a:t>BHT</a:t>
            </a:r>
            <a:r>
              <a:rPr lang="zh-CN" altLang="en-US" sz="2900" dirty="0">
                <a:latin typeface="微软雅黑" panose="020B0503020204020204" pitchFamily="34" charset="-122"/>
                <a:ea typeface="微软雅黑" panose="020B0503020204020204" pitchFamily="34" charset="-122"/>
              </a:rPr>
              <a:t>读出的信息进行分支预测，取指 。</a:t>
            </a:r>
          </a:p>
          <a:p>
            <a:pPr marL="1436688" lvl="2" indent="-442913">
              <a:lnSpc>
                <a:spcPct val="120000"/>
              </a:lnSpc>
              <a:spcBef>
                <a:spcPts val="0"/>
              </a:spcBef>
              <a:spcAft>
                <a:spcPts val="600"/>
              </a:spcAft>
              <a:buClr>
                <a:schemeClr val="tx1"/>
              </a:buClr>
            </a:pPr>
            <a:r>
              <a:rPr lang="zh-CN" altLang="en-US" sz="2900" dirty="0">
                <a:latin typeface="微软雅黑" panose="020B0503020204020204" pitchFamily="34" charset="-122"/>
                <a:ea typeface="微软雅黑" panose="020B0503020204020204" pitchFamily="34" charset="-122"/>
              </a:rPr>
              <a:t>若预测正确，就继续处理后续的指令，流水线没有断流。否则，就要作废已经预取和分析的指令，恢复现场，并从另一条分支路径重新取指令。 </a:t>
            </a:r>
          </a:p>
          <a:p>
            <a:pPr marL="450850" lvl="1" indent="0" fontAlgn="base">
              <a:lnSpc>
                <a:spcPct val="120000"/>
              </a:lnSpc>
              <a:spcBef>
                <a:spcPts val="0"/>
              </a:spcBef>
              <a:spcAft>
                <a:spcPts val="600"/>
              </a:spcAft>
              <a:buClr>
                <a:schemeClr val="tx1"/>
              </a:buClr>
              <a:buSzPct val="80000"/>
              <a:buNone/>
              <a:tabLst>
                <a:tab pos="895350" algn="l"/>
              </a:tabLst>
            </a:pPr>
            <a:r>
              <a:rPr lang="en-US" altLang="zh-CN" sz="3100" dirty="0">
                <a:latin typeface="微软雅黑" panose="020B0503020204020204" pitchFamily="34" charset="-122"/>
                <a:ea typeface="微软雅黑" panose="020B0503020204020204" pitchFamily="34" charset="-122"/>
              </a:rPr>
              <a:t>Step 2: </a:t>
            </a:r>
            <a:r>
              <a:rPr lang="zh-CN" altLang="en-US" sz="3100" dirty="0">
                <a:latin typeface="微软雅黑" panose="020B0503020204020204" pitchFamily="34" charset="-122"/>
                <a:ea typeface="微软雅黑" panose="020B0503020204020204" pitchFamily="34" charset="-122"/>
              </a:rPr>
              <a:t>状态修改</a:t>
            </a:r>
            <a:r>
              <a:rPr lang="zh-CN" altLang="en-US" sz="3100" dirty="0" smtClean="0">
                <a:latin typeface="微软雅黑" panose="020B0503020204020204" pitchFamily="34" charset="-122"/>
                <a:ea typeface="微软雅黑" panose="020B0503020204020204" pitchFamily="34" charset="-122"/>
              </a:rPr>
              <a:t>，更新</a:t>
            </a:r>
            <a:r>
              <a:rPr lang="en-US" altLang="zh-CN" sz="3100" dirty="0" smtClean="0">
                <a:latin typeface="微软雅黑" panose="020B0503020204020204" pitchFamily="34" charset="-122"/>
                <a:ea typeface="微软雅黑" panose="020B0503020204020204" pitchFamily="34" charset="-122"/>
              </a:rPr>
              <a:t>BHT</a:t>
            </a:r>
            <a:r>
              <a:rPr lang="zh-CN" altLang="en-US" sz="3100" dirty="0">
                <a:latin typeface="微软雅黑" panose="020B0503020204020204" pitchFamily="34" charset="-122"/>
                <a:ea typeface="微软雅黑" panose="020B0503020204020204" pitchFamily="34" charset="-122"/>
              </a:rPr>
              <a:t>的状态。</a:t>
            </a:r>
          </a:p>
          <a:p>
            <a:pPr marL="342900" lvl="1" indent="-342900" eaLnBrk="1" hangingPunct="1">
              <a:lnSpc>
                <a:spcPct val="120000"/>
              </a:lnSpc>
              <a:spcBef>
                <a:spcPts val="0"/>
              </a:spcBef>
              <a:spcAft>
                <a:spcPts val="600"/>
              </a:spcAft>
              <a:buClr>
                <a:schemeClr val="tx1"/>
              </a:buClr>
              <a:buSzPct val="80000"/>
              <a:buFont typeface="Arial" panose="020B0604020202020204" pitchFamily="34" charset="0"/>
              <a:buChar char="•"/>
              <a:tabLst>
                <a:tab pos="895350" algn="l"/>
              </a:tabLst>
            </a:pPr>
            <a:r>
              <a:rPr lang="en-US" altLang="zh-CN" sz="3400" dirty="0">
                <a:latin typeface="微软雅黑" panose="020B0503020204020204" pitchFamily="34" charset="-122"/>
                <a:ea typeface="微软雅黑" panose="020B0503020204020204" pitchFamily="34" charset="-122"/>
              </a:rPr>
              <a:t>BHT</a:t>
            </a:r>
            <a:r>
              <a:rPr lang="zh-CN" altLang="en-US" sz="3400" dirty="0">
                <a:latin typeface="微软雅黑" panose="020B0503020204020204" pitchFamily="34" charset="-122"/>
                <a:ea typeface="微软雅黑" panose="020B0503020204020204" pitchFamily="34" charset="-122"/>
              </a:rPr>
              <a:t>方法只在以下情况下才有用：</a:t>
            </a:r>
          </a:p>
          <a:p>
            <a:pPr marL="908050" lvl="1" indent="-457200" fontAlgn="base">
              <a:lnSpc>
                <a:spcPct val="120000"/>
              </a:lnSpc>
              <a:spcBef>
                <a:spcPts val="0"/>
              </a:spcBef>
              <a:spcAft>
                <a:spcPts val="600"/>
              </a:spcAft>
              <a:buClr>
                <a:schemeClr val="tx1"/>
              </a:buClr>
              <a:buSzPct val="80000"/>
              <a:buFont typeface="Tahoma" panose="020B0604030504040204" pitchFamily="34" charset="0"/>
              <a:buChar char="−"/>
              <a:tabLst>
                <a:tab pos="895350" algn="l"/>
              </a:tabLst>
            </a:pPr>
            <a:r>
              <a:rPr lang="zh-CN" altLang="en-US" sz="2900" dirty="0">
                <a:solidFill>
                  <a:srgbClr val="FF0000"/>
                </a:solidFill>
                <a:latin typeface="微软雅黑" panose="020B0503020204020204" pitchFamily="34" charset="-122"/>
                <a:ea typeface="微软雅黑" panose="020B0503020204020204" pitchFamily="34" charset="-122"/>
              </a:rPr>
              <a:t>判定分支是否成功</a:t>
            </a:r>
            <a:r>
              <a:rPr lang="zh-CN" altLang="en-US" sz="2900" dirty="0">
                <a:latin typeface="微软雅黑" panose="020B0503020204020204" pitchFamily="34" charset="-122"/>
                <a:ea typeface="微软雅黑" panose="020B0503020204020204" pitchFamily="34" charset="-122"/>
              </a:rPr>
              <a:t>所需要的时间大于</a:t>
            </a:r>
            <a:r>
              <a:rPr lang="zh-CN" altLang="en-US" sz="2900" dirty="0">
                <a:solidFill>
                  <a:srgbClr val="FF0000"/>
                </a:solidFill>
                <a:latin typeface="微软雅黑" panose="020B0503020204020204" pitchFamily="34" charset="-122"/>
                <a:ea typeface="微软雅黑" panose="020B0503020204020204" pitchFamily="34" charset="-122"/>
              </a:rPr>
              <a:t>确定分支目标地址</a:t>
            </a:r>
            <a:r>
              <a:rPr lang="zh-CN" altLang="en-US" sz="2900" dirty="0">
                <a:latin typeface="微软雅黑" panose="020B0503020204020204" pitchFamily="34" charset="-122"/>
                <a:ea typeface="微软雅黑" panose="020B0503020204020204" pitchFamily="34" charset="-122"/>
              </a:rPr>
              <a:t>所需要的时间。</a:t>
            </a:r>
          </a:p>
          <a:p>
            <a:pPr marL="1450975" lvl="2" indent="-457200">
              <a:lnSpc>
                <a:spcPct val="120000"/>
              </a:lnSpc>
              <a:spcBef>
                <a:spcPts val="0"/>
              </a:spcBef>
              <a:spcAft>
                <a:spcPts val="600"/>
              </a:spcAft>
              <a:buClr>
                <a:schemeClr val="tx1"/>
              </a:buClr>
              <a:buFont typeface="Arial" panose="020B0604020202020204" pitchFamily="34" charset="0"/>
              <a:buChar char="•"/>
            </a:pPr>
            <a:r>
              <a:rPr lang="en-US" altLang="zh-CN" sz="2600" dirty="0">
                <a:solidFill>
                  <a:srgbClr val="FF0000"/>
                </a:solidFill>
                <a:latin typeface="微软雅黑" panose="020B0503020204020204" pitchFamily="34" charset="-122"/>
                <a:ea typeface="微软雅黑" panose="020B0503020204020204" pitchFamily="34" charset="-122"/>
              </a:rPr>
              <a:t>BHT</a:t>
            </a:r>
            <a:r>
              <a:rPr lang="zh-CN" altLang="en-US" sz="2600" dirty="0">
                <a:solidFill>
                  <a:srgbClr val="FF0000"/>
                </a:solidFill>
                <a:latin typeface="微软雅黑" panose="020B0503020204020204" pitchFamily="34" charset="-122"/>
                <a:ea typeface="微软雅黑" panose="020B0503020204020204" pitchFamily="34" charset="-122"/>
              </a:rPr>
              <a:t>只是预测分支</a:t>
            </a:r>
            <a:r>
              <a:rPr lang="zh-CN" altLang="en-US" sz="2600" dirty="0" smtClean="0">
                <a:solidFill>
                  <a:srgbClr val="FF0000"/>
                </a:solidFill>
                <a:latin typeface="微软雅黑" panose="020B0503020204020204" pitchFamily="34" charset="-122"/>
                <a:ea typeface="微软雅黑" panose="020B0503020204020204" pitchFamily="34" charset="-122"/>
              </a:rPr>
              <a:t>的成功与否；</a:t>
            </a:r>
            <a:endParaRPr lang="en-US" altLang="zh-CN" sz="2600" dirty="0" smtClean="0">
              <a:solidFill>
                <a:srgbClr val="FF0000"/>
              </a:solidFill>
              <a:latin typeface="微软雅黑" panose="020B0503020204020204" pitchFamily="34" charset="-122"/>
              <a:ea typeface="微软雅黑" panose="020B0503020204020204" pitchFamily="34" charset="-122"/>
            </a:endParaRPr>
          </a:p>
          <a:p>
            <a:pPr marL="1450975" lvl="2" indent="-457200">
              <a:lnSpc>
                <a:spcPct val="120000"/>
              </a:lnSpc>
              <a:spcBef>
                <a:spcPts val="0"/>
              </a:spcBef>
              <a:spcAft>
                <a:spcPts val="600"/>
              </a:spcAft>
              <a:buClr>
                <a:schemeClr val="tx1"/>
              </a:buClr>
              <a:buFont typeface="Arial" panose="020B0604020202020204" pitchFamily="34" charset="0"/>
              <a:buChar char="•"/>
            </a:pPr>
            <a:r>
              <a:rPr lang="en-US" altLang="zh-CN" sz="2600" dirty="0" smtClean="0">
                <a:solidFill>
                  <a:srgbClr val="FF0000"/>
                </a:solidFill>
                <a:latin typeface="微软雅黑" panose="020B0503020204020204" pitchFamily="34" charset="-122"/>
                <a:ea typeface="微软雅黑" panose="020B0503020204020204" pitchFamily="34" charset="-122"/>
              </a:rPr>
              <a:t>BHT</a:t>
            </a:r>
            <a:r>
              <a:rPr lang="zh-CN" altLang="en-US" sz="2600" dirty="0" smtClean="0">
                <a:solidFill>
                  <a:srgbClr val="FF0000"/>
                </a:solidFill>
                <a:latin typeface="微软雅黑" panose="020B0503020204020204" pitchFamily="34" charset="-122"/>
                <a:ea typeface="微软雅黑" panose="020B0503020204020204" pitchFamily="34" charset="-122"/>
              </a:rPr>
              <a:t>并没有计算分支的目标地址。</a:t>
            </a:r>
            <a:endParaRPr lang="zh-CN" altLang="en-US" sz="2600" dirty="0">
              <a:solidFill>
                <a:srgbClr val="FF0000"/>
              </a:solidFill>
              <a:latin typeface="微软雅黑" panose="020B0503020204020204" pitchFamily="34" charset="-122"/>
              <a:ea typeface="微软雅黑" panose="020B0503020204020204" pitchFamily="34" charset="-122"/>
            </a:endParaRPr>
          </a:p>
        </p:txBody>
      </p:sp>
      <p:sp>
        <p:nvSpPr>
          <p:cNvPr id="4" name="标题 2">
            <a:extLst>
              <a:ext uri="{FF2B5EF4-FFF2-40B4-BE49-F238E27FC236}">
                <a16:creationId xmlns:a16="http://schemas.microsoft.com/office/drawing/2014/main" id="{418F3835-C397-4056-8B13-2385398D17FF}"/>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分支历史表的工作原理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3171">
                                            <p:txEl>
                                              <p:pRg st="5" end="5"/>
                                            </p:txEl>
                                          </p:spTgt>
                                        </p:tgtEl>
                                        <p:attrNameLst>
                                          <p:attrName>style.visibility</p:attrName>
                                        </p:attrNameLst>
                                      </p:cBhvr>
                                      <p:to>
                                        <p:strVal val="visible"/>
                                      </p:to>
                                    </p:set>
                                    <p:animEffect transition="in" filter="slide(fromBottom)">
                                      <p:cBhvr>
                                        <p:cTn id="7" dur="500"/>
                                        <p:tgtEl>
                                          <p:spTgt spid="263171">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63171">
                                            <p:txEl>
                                              <p:pRg st="6" end="6"/>
                                            </p:txEl>
                                          </p:spTgt>
                                        </p:tgtEl>
                                        <p:attrNameLst>
                                          <p:attrName>style.visibility</p:attrName>
                                        </p:attrNameLst>
                                      </p:cBhvr>
                                      <p:to>
                                        <p:strVal val="visible"/>
                                      </p:to>
                                    </p:set>
                                    <p:animEffect transition="in" filter="slide(fromBottom)">
                                      <p:cBhvr>
                                        <p:cTn id="10" dur="500"/>
                                        <p:tgtEl>
                                          <p:spTgt spid="263171">
                                            <p:txEl>
                                              <p:pRg st="6" end="6"/>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63171">
                                            <p:txEl>
                                              <p:pRg st="7" end="7"/>
                                            </p:txEl>
                                          </p:spTgt>
                                        </p:tgtEl>
                                        <p:attrNameLst>
                                          <p:attrName>style.visibility</p:attrName>
                                        </p:attrNameLst>
                                      </p:cBhvr>
                                      <p:to>
                                        <p:strVal val="visible"/>
                                      </p:to>
                                    </p:set>
                                    <p:animEffect transition="in" filter="slide(fromBottom)">
                                      <p:cBhvr>
                                        <p:cTn id="13" dur="500"/>
                                        <p:tgtEl>
                                          <p:spTgt spid="263171">
                                            <p:txEl>
                                              <p:pRg st="7" end="7"/>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63171">
                                            <p:txEl>
                                              <p:pRg st="8" end="8"/>
                                            </p:txEl>
                                          </p:spTgt>
                                        </p:tgtEl>
                                        <p:attrNameLst>
                                          <p:attrName>style.visibility</p:attrName>
                                        </p:attrNameLst>
                                      </p:cBhvr>
                                      <p:to>
                                        <p:strVal val="visible"/>
                                      </p:to>
                                    </p:set>
                                    <p:animEffect transition="in" filter="slide(fromBottom)">
                                      <p:cBhvr>
                                        <p:cTn id="16" dur="500"/>
                                        <p:tgtEl>
                                          <p:spTgt spid="2631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5" name="Rectangle 3" descr="Rectangle: Click to edit Master text styles&#10;Second level&#10;Third level&#10;Fourth level&#10;Fifth level"/>
          <p:cNvSpPr>
            <a:spLocks noGrp="1" noChangeArrowheads="1"/>
          </p:cNvSpPr>
          <p:nvPr>
            <p:ph type="body" idx="4294967295"/>
          </p:nvPr>
        </p:nvSpPr>
        <p:spPr>
          <a:xfrm>
            <a:off x="466627" y="1121789"/>
            <a:ext cx="8210746" cy="4890172"/>
          </a:xfrm>
        </p:spPr>
        <p:txBody>
          <a:bodyPr>
            <a:normAutofit/>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研究表明：对于</a:t>
            </a:r>
            <a:r>
              <a:rPr lang="en-US" altLang="zh-CN" sz="2800" dirty="0">
                <a:latin typeface="微软雅黑" panose="020B0503020204020204" pitchFamily="34" charset="-122"/>
                <a:ea typeface="微软雅黑" panose="020B0503020204020204" pitchFamily="34" charset="-122"/>
              </a:rPr>
              <a:t>SPEC89</a:t>
            </a:r>
            <a:r>
              <a:rPr lang="zh-CN" altLang="en-US" sz="2800" dirty="0">
                <a:latin typeface="微软雅黑" panose="020B0503020204020204" pitchFamily="34" charset="-122"/>
                <a:ea typeface="微软雅黑" panose="020B0503020204020204" pitchFamily="34" charset="-122"/>
              </a:rPr>
              <a:t>测试程序来说，具有大小为</a:t>
            </a:r>
            <a:r>
              <a:rPr lang="en-US" altLang="zh-CN" sz="2800" dirty="0">
                <a:latin typeface="微软雅黑" panose="020B0503020204020204" pitchFamily="34" charset="-122"/>
                <a:ea typeface="微软雅黑" panose="020B0503020204020204" pitchFamily="34" charset="-122"/>
              </a:rPr>
              <a:t>4K</a:t>
            </a:r>
            <a:r>
              <a:rPr lang="zh-CN" altLang="en-US" sz="2800" dirty="0">
                <a:latin typeface="微软雅黑" panose="020B0503020204020204" pitchFamily="34" charset="-122"/>
                <a:ea typeface="微软雅黑" panose="020B0503020204020204" pitchFamily="34" charset="-122"/>
              </a:rPr>
              <a:t>的</a:t>
            </a:r>
            <a:r>
              <a:rPr lang="en-US" altLang="zh-CN" sz="2800" dirty="0">
                <a:latin typeface="微软雅黑" panose="020B0503020204020204" pitchFamily="34" charset="-122"/>
                <a:ea typeface="微软雅黑" panose="020B0503020204020204" pitchFamily="34" charset="-122"/>
              </a:rPr>
              <a:t>BHT</a:t>
            </a:r>
            <a:r>
              <a:rPr lang="zh-CN" altLang="en-US" sz="2800" dirty="0">
                <a:latin typeface="微软雅黑" panose="020B0503020204020204" pitchFamily="34" charset="-122"/>
                <a:ea typeface="微软雅黑" panose="020B0503020204020204" pitchFamily="34" charset="-122"/>
              </a:rPr>
              <a:t>的预测准确率为</a:t>
            </a:r>
            <a:r>
              <a:rPr lang="en-US" altLang="zh-CN" sz="2800" dirty="0">
                <a:latin typeface="微软雅黑" panose="020B0503020204020204" pitchFamily="34" charset="-122"/>
                <a:ea typeface="微软雅黑" panose="020B0503020204020204" pitchFamily="34" charset="-122"/>
              </a:rPr>
              <a:t>82%</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99%</a:t>
            </a:r>
            <a:r>
              <a:rPr lang="zh-CN" altLang="en-US" sz="2800" dirty="0">
                <a:latin typeface="微软雅黑" panose="020B0503020204020204" pitchFamily="34" charset="-122"/>
                <a:ea typeface="微软雅黑" panose="020B0503020204020204" pitchFamily="34" charset="-122"/>
              </a:rPr>
              <a:t>。 </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一般来说，采用</a:t>
            </a:r>
            <a:r>
              <a:rPr lang="en-US" altLang="zh-CN" dirty="0">
                <a:latin typeface="微软雅黑" panose="020B0503020204020204" pitchFamily="34" charset="-122"/>
                <a:ea typeface="微软雅黑" panose="020B0503020204020204" pitchFamily="34" charset="-122"/>
              </a:rPr>
              <a:t>4K</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BHT</a:t>
            </a:r>
            <a:r>
              <a:rPr lang="zh-CN" altLang="en-US" dirty="0">
                <a:latin typeface="微软雅黑" panose="020B0503020204020204" pitchFamily="34" charset="-122"/>
                <a:ea typeface="微软雅黑" panose="020B0503020204020204" pitchFamily="34" charset="-122"/>
              </a:rPr>
              <a:t>就可以了。 </a:t>
            </a:r>
            <a:endParaRPr lang="en-US" altLang="zh-CN" dirty="0">
              <a:latin typeface="微软雅黑" panose="020B0503020204020204" pitchFamily="34" charset="-122"/>
              <a:ea typeface="微软雅黑" panose="020B0503020204020204" pitchFamily="34" charset="-122"/>
            </a:endParaRP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b="1" dirty="0">
                <a:latin typeface="微软雅黑" panose="020B0503020204020204" pitchFamily="34" charset="-122"/>
                <a:ea typeface="微软雅黑" panose="020B0503020204020204" pitchFamily="34" charset="-122"/>
              </a:rPr>
              <a:t>问题：</a:t>
            </a:r>
            <a:r>
              <a:rPr lang="zh-CN" altLang="en-US" sz="2800" dirty="0">
                <a:latin typeface="微软雅黑" panose="020B0503020204020204" pitchFamily="34" charset="-122"/>
                <a:ea typeface="微软雅黑" panose="020B0503020204020204" pitchFamily="34" charset="-122"/>
              </a:rPr>
              <a:t>对于现在的程序，</a:t>
            </a:r>
            <a:r>
              <a:rPr lang="en-US" altLang="zh-CN" sz="2800" dirty="0">
                <a:latin typeface="微软雅黑" panose="020B0503020204020204" pitchFamily="34" charset="-122"/>
                <a:ea typeface="微软雅黑" panose="020B0503020204020204" pitchFamily="34" charset="-122"/>
              </a:rPr>
              <a:t>4K BHT</a:t>
            </a:r>
            <a:r>
              <a:rPr lang="zh-CN" altLang="en-US" sz="2800" dirty="0">
                <a:latin typeface="微软雅黑" panose="020B0503020204020204" pitchFamily="34" charset="-122"/>
                <a:ea typeface="微软雅黑" panose="020B0503020204020204" pitchFamily="34" charset="-122"/>
              </a:rPr>
              <a:t>够好吗</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908050" lvl="1" indent="-457200">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en-US" altLang="zh-CN" dirty="0">
                <a:latin typeface="微软雅黑" panose="020B0503020204020204" pitchFamily="34" charset="-122"/>
                <a:ea typeface="微软雅黑" panose="020B0503020204020204" pitchFamily="34" charset="-122"/>
              </a:rPr>
              <a:t>You can try…</a:t>
            </a:r>
            <a:endParaRPr lang="zh-CN" altLang="en-US" dirty="0">
              <a:latin typeface="微软雅黑" panose="020B0503020204020204" pitchFamily="34" charset="-122"/>
              <a:ea typeface="微软雅黑" panose="020B0503020204020204" pitchFamily="34" charset="-122"/>
            </a:endParaRP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实现方案：</a:t>
            </a:r>
            <a:endParaRPr lang="en-US" altLang="zh-CN" sz="2800" dirty="0">
              <a:latin typeface="微软雅黑" panose="020B0503020204020204" pitchFamily="34" charset="-122"/>
              <a:ea typeface="微软雅黑" panose="020B0503020204020204" pitchFamily="34" charset="-122"/>
            </a:endParaRPr>
          </a:p>
          <a:p>
            <a:pPr marL="908050" lvl="1" indent="-457200">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en-US" altLang="zh-CN" sz="2400" dirty="0">
                <a:latin typeface="微软雅黑" panose="020B0503020204020204" pitchFamily="34" charset="-122"/>
                <a:ea typeface="微软雅黑" panose="020B0503020204020204" pitchFamily="34" charset="-122"/>
              </a:rPr>
              <a:t>BHT</a:t>
            </a:r>
            <a:r>
              <a:rPr lang="zh-CN" altLang="en-US" sz="2400" dirty="0">
                <a:latin typeface="微软雅黑" panose="020B0503020204020204" pitchFamily="34" charset="-122"/>
                <a:ea typeface="微软雅黑" panose="020B0503020204020204" pitchFamily="34" charset="-122"/>
              </a:rPr>
              <a:t>可以与分支指令一起存放在指令</a:t>
            </a:r>
            <a:r>
              <a:rPr lang="zh-CN" altLang="en-US" sz="2400" dirty="0" smtClean="0">
                <a:latin typeface="微软雅黑" panose="020B0503020204020204" pitchFamily="34" charset="-122"/>
                <a:ea typeface="微软雅黑" panose="020B0503020204020204" pitchFamily="34" charset="-122"/>
              </a:rPr>
              <a:t>缓存</a:t>
            </a:r>
            <a:r>
              <a:rPr lang="zh-CN" altLang="en-US" sz="2400" baseline="30000" dirty="0" smtClean="0">
                <a:latin typeface="微软雅黑" panose="020B0503020204020204" pitchFamily="34" charset="-122"/>
                <a:ea typeface="微软雅黑" panose="020B0503020204020204" pitchFamily="34" charset="-122"/>
                <a:sym typeface="Wingdings 2" panose="05020102010507070707" pitchFamily="18" charset="2"/>
              </a:rPr>
              <a:t>*</a:t>
            </a:r>
            <a:r>
              <a:rPr lang="zh-CN" altLang="en-US" sz="2400" dirty="0" smtClean="0">
                <a:latin typeface="微软雅黑" panose="020B0503020204020204" pitchFamily="34" charset="-122"/>
                <a:ea typeface="微软雅黑" panose="020B0503020204020204" pitchFamily="34" charset="-122"/>
              </a:rPr>
              <a:t>中</a:t>
            </a:r>
            <a:endParaRPr lang="en-US" altLang="zh-CN" sz="2400" dirty="0">
              <a:latin typeface="微软雅黑" panose="020B0503020204020204" pitchFamily="34" charset="-122"/>
              <a:ea typeface="微软雅黑" panose="020B0503020204020204" pitchFamily="34" charset="-122"/>
            </a:endParaRPr>
          </a:p>
          <a:p>
            <a:pPr marL="908050" lvl="1" indent="-457200">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也可以用一个专门的硬件结构来</a:t>
            </a:r>
            <a:r>
              <a:rPr lang="zh-CN" altLang="en-US" dirty="0">
                <a:latin typeface="微软雅黑" panose="020B0503020204020204" pitchFamily="34" charset="-122"/>
                <a:ea typeface="微软雅黑" panose="020B0503020204020204" pitchFamily="34" charset="-122"/>
              </a:rPr>
              <a:t>存储</a:t>
            </a:r>
            <a:r>
              <a:rPr lang="en-US" altLang="zh-CN" dirty="0">
                <a:latin typeface="微软雅黑" panose="020B0503020204020204" pitchFamily="34" charset="-122"/>
                <a:ea typeface="微软雅黑" panose="020B0503020204020204" pitchFamily="34" charset="-122"/>
              </a:rPr>
              <a:t>BHT</a:t>
            </a:r>
            <a:r>
              <a:rPr lang="zh-CN" altLang="en-US" sz="2400" dirty="0">
                <a:latin typeface="微软雅黑" panose="020B0503020204020204" pitchFamily="34" charset="-122"/>
                <a:ea typeface="微软雅黑" panose="020B0503020204020204" pitchFamily="34" charset="-122"/>
              </a:rPr>
              <a:t> </a:t>
            </a:r>
          </a:p>
        </p:txBody>
      </p:sp>
      <p:sp>
        <p:nvSpPr>
          <p:cNvPr id="4" name="标题 2">
            <a:extLst>
              <a:ext uri="{FF2B5EF4-FFF2-40B4-BE49-F238E27FC236}">
                <a16:creationId xmlns:a16="http://schemas.microsoft.com/office/drawing/2014/main" id="{B4634F53-BB13-4B7B-9EAE-1985EC7A7743}"/>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分支历史</a:t>
            </a:r>
            <a:r>
              <a:rPr lang="zh-CN" altLang="en-US" sz="3600" b="0" kern="0" dirty="0" smtClean="0">
                <a:latin typeface="微软雅黑" panose="020B0503020204020204" pitchFamily="34" charset="-122"/>
                <a:ea typeface="微软雅黑" panose="020B0503020204020204" pitchFamily="34" charset="-122"/>
              </a:rPr>
              <a:t>表</a:t>
            </a:r>
            <a:endParaRPr lang="zh-CN" altLang="en-US" sz="3600" b="0" kern="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835742" y="5751871"/>
            <a:ext cx="5899355" cy="400110"/>
          </a:xfrm>
          <a:prstGeom prst="rect">
            <a:avLst/>
          </a:prstGeom>
          <a:noFill/>
        </p:spPr>
        <p:txBody>
          <a:bodyPr wrap="square" rtlCol="0">
            <a:spAutoFit/>
          </a:bodyPr>
          <a:lstStyle/>
          <a:p>
            <a:r>
              <a:rPr lang="zh-CN" altLang="en-US" sz="2000" baseline="30000" dirty="0" smtClean="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 </a:t>
            </a:r>
            <a:r>
              <a:rPr lang="zh-CN" altLang="en-US" sz="2000" b="0" dirty="0" smtClean="0">
                <a:solidFill>
                  <a:srgbClr val="FF0000"/>
                </a:solidFill>
                <a:latin typeface="微软雅黑" panose="020B0503020204020204" pitchFamily="34" charset="-122"/>
                <a:ea typeface="微软雅黑" panose="020B0503020204020204" pitchFamily="34" charset="-122"/>
              </a:rPr>
              <a:t>下一个主题就介绍存储层次架构，包括缓存。</a:t>
            </a:r>
            <a:endParaRPr lang="zh-CN" altLang="en-US" sz="2000"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animEffect transition="in" filter="slide(fromBottom)">
                                      <p:cBhvr>
                                        <p:cTn id="7" dur="500"/>
                                        <p:tgtEl>
                                          <p:spTgt spid="264195">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64195">
                                            <p:txEl>
                                              <p:pRg st="1" end="1"/>
                                            </p:txEl>
                                          </p:spTgt>
                                        </p:tgtEl>
                                        <p:attrNameLst>
                                          <p:attrName>style.visibility</p:attrName>
                                        </p:attrNameLst>
                                      </p:cBhvr>
                                      <p:to>
                                        <p:strVal val="visible"/>
                                      </p:to>
                                    </p:set>
                                    <p:animEffect transition="in" filter="slide(fromBottom)">
                                      <p:cBhvr>
                                        <p:cTn id="10" dur="500"/>
                                        <p:tgtEl>
                                          <p:spTgt spid="264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264195">
                                            <p:txEl>
                                              <p:pRg st="2" end="2"/>
                                            </p:txEl>
                                          </p:spTgt>
                                        </p:tgtEl>
                                        <p:attrNameLst>
                                          <p:attrName>style.visibility</p:attrName>
                                        </p:attrNameLst>
                                      </p:cBhvr>
                                      <p:to>
                                        <p:strVal val="visible"/>
                                      </p:to>
                                    </p:set>
                                    <p:animEffect transition="in" filter="fade">
                                      <p:cBhvr>
                                        <p:cTn id="15" dur="1000"/>
                                        <p:tgtEl>
                                          <p:spTgt spid="264195">
                                            <p:txEl>
                                              <p:pRg st="2" end="2"/>
                                            </p:txEl>
                                          </p:spTgt>
                                        </p:tgtEl>
                                      </p:cBhvr>
                                    </p:animEffect>
                                    <p:anim calcmode="lin" valueType="num">
                                      <p:cBhvr>
                                        <p:cTn id="16" dur="1000" fill="hold"/>
                                        <p:tgtEl>
                                          <p:spTgt spid="264195">
                                            <p:txEl>
                                              <p:pRg st="2" end="2"/>
                                            </p:txEl>
                                          </p:spTgt>
                                        </p:tgtEl>
                                        <p:attrNameLst>
                                          <p:attrName>ppt_x</p:attrName>
                                        </p:attrNameLst>
                                      </p:cBhvr>
                                      <p:tavLst>
                                        <p:tav tm="0">
                                          <p:val>
                                            <p:strVal val="#ppt_x"/>
                                          </p:val>
                                        </p:tav>
                                        <p:tav tm="100000">
                                          <p:val>
                                            <p:strVal val="#ppt_x"/>
                                          </p:val>
                                        </p:tav>
                                      </p:tavLst>
                                    </p:anim>
                                    <p:anim calcmode="lin" valueType="num">
                                      <p:cBhvr>
                                        <p:cTn id="17" dur="1000" fill="hold"/>
                                        <p:tgtEl>
                                          <p:spTgt spid="264195">
                                            <p:txEl>
                                              <p:pRg st="2" end="2"/>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264195">
                                            <p:txEl>
                                              <p:pRg st="3" end="3"/>
                                            </p:txEl>
                                          </p:spTgt>
                                        </p:tgtEl>
                                        <p:attrNameLst>
                                          <p:attrName>style.visibility</p:attrName>
                                        </p:attrNameLst>
                                      </p:cBhvr>
                                      <p:to>
                                        <p:strVal val="visible"/>
                                      </p:to>
                                    </p:set>
                                    <p:animEffect transition="in" filter="fade">
                                      <p:cBhvr>
                                        <p:cTn id="20" dur="1000"/>
                                        <p:tgtEl>
                                          <p:spTgt spid="264195">
                                            <p:txEl>
                                              <p:pRg st="3" end="3"/>
                                            </p:txEl>
                                          </p:spTgt>
                                        </p:tgtEl>
                                      </p:cBhvr>
                                    </p:animEffect>
                                    <p:anim calcmode="lin" valueType="num">
                                      <p:cBhvr>
                                        <p:cTn id="21" dur="1000" fill="hold"/>
                                        <p:tgtEl>
                                          <p:spTgt spid="264195">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26419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264195">
                                            <p:txEl>
                                              <p:pRg st="4" end="4"/>
                                            </p:txEl>
                                          </p:spTgt>
                                        </p:tgtEl>
                                        <p:attrNameLst>
                                          <p:attrName>style.visibility</p:attrName>
                                        </p:attrNameLst>
                                      </p:cBhvr>
                                      <p:to>
                                        <p:strVal val="visible"/>
                                      </p:to>
                                    </p:set>
                                    <p:animEffect transition="in" filter="slide(fromBottom)">
                                      <p:cBhvr>
                                        <p:cTn id="27" dur="500"/>
                                        <p:tgtEl>
                                          <p:spTgt spid="264195">
                                            <p:txEl>
                                              <p:pRg st="4" end="4"/>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264195">
                                            <p:txEl>
                                              <p:pRg st="5" end="5"/>
                                            </p:txEl>
                                          </p:spTgt>
                                        </p:tgtEl>
                                        <p:attrNameLst>
                                          <p:attrName>style.visibility</p:attrName>
                                        </p:attrNameLst>
                                      </p:cBhvr>
                                      <p:to>
                                        <p:strVal val="visible"/>
                                      </p:to>
                                    </p:set>
                                    <p:animEffect transition="in" filter="slide(fromBottom)">
                                      <p:cBhvr>
                                        <p:cTn id="30" dur="500"/>
                                        <p:tgtEl>
                                          <p:spTgt spid="264195">
                                            <p:txEl>
                                              <p:pRg st="5" end="5"/>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264195">
                                            <p:txEl>
                                              <p:pRg st="6" end="6"/>
                                            </p:txEl>
                                          </p:spTgt>
                                        </p:tgtEl>
                                        <p:attrNameLst>
                                          <p:attrName>style.visibility</p:attrName>
                                        </p:attrNameLst>
                                      </p:cBhvr>
                                      <p:to>
                                        <p:strVal val="visible"/>
                                      </p:to>
                                    </p:set>
                                    <p:animEffect transition="in" filter="slide(fromBottom)">
                                      <p:cBhvr>
                                        <p:cTn id="33" dur="500"/>
                                        <p:tgtEl>
                                          <p:spTgt spid="264195">
                                            <p:txEl>
                                              <p:pRg st="6" end="6"/>
                                            </p:txEl>
                                          </p:spTgt>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9" name="Rectangle 3" descr="Rectangle: Click to edit Master text styles&#10;Second level&#10;Third level&#10;Fourth level&#10;Fifth level"/>
          <p:cNvSpPr>
            <a:spLocks noGrp="1" noChangeArrowheads="1"/>
          </p:cNvSpPr>
          <p:nvPr>
            <p:ph type="body" idx="4294967295"/>
          </p:nvPr>
        </p:nvSpPr>
        <p:spPr>
          <a:xfrm>
            <a:off x="490194" y="1140643"/>
            <a:ext cx="8210746" cy="5341119"/>
          </a:xfrm>
        </p:spPr>
        <p:txBody>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目标：将</a:t>
            </a:r>
            <a:r>
              <a:rPr lang="zh-CN" altLang="en-US" sz="2800" dirty="0" smtClean="0">
                <a:latin typeface="微软雅黑" panose="020B0503020204020204" pitchFamily="34" charset="-122"/>
                <a:ea typeface="微软雅黑" panose="020B0503020204020204" pitchFamily="34" charset="-122"/>
              </a:rPr>
              <a:t>分支成功时的</a:t>
            </a:r>
            <a:r>
              <a:rPr lang="zh-CN" altLang="en-US" sz="2800" dirty="0">
                <a:latin typeface="微软雅黑" panose="020B0503020204020204" pitchFamily="34" charset="-122"/>
                <a:ea typeface="微软雅黑" panose="020B0503020204020204" pitchFamily="34" charset="-122"/>
              </a:rPr>
              <a:t>开销降为 </a:t>
            </a:r>
            <a:r>
              <a:rPr lang="en-US" altLang="zh-CN" sz="2800" dirty="0">
                <a:latin typeface="微软雅黑" panose="020B0503020204020204" pitchFamily="34" charset="-122"/>
                <a:ea typeface="微软雅黑" panose="020B0503020204020204" pitchFamily="34" charset="-122"/>
              </a:rPr>
              <a:t>0</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方法：利用分支目标缓冲器</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将</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分支成功的分支指令的地址</a:t>
            </a:r>
            <a:r>
              <a:rPr lang="zh-CN" altLang="en-US" sz="2400" dirty="0">
                <a:latin typeface="微软雅黑" panose="020B0503020204020204" pitchFamily="34" charset="-122"/>
                <a:ea typeface="微软雅黑" panose="020B0503020204020204" pitchFamily="34" charset="-122"/>
              </a:rPr>
              <a:t>和它的</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分支目标地址</a:t>
            </a:r>
            <a:r>
              <a:rPr lang="zh-CN" altLang="en-US" sz="2400" dirty="0">
                <a:latin typeface="微软雅黑" panose="020B0503020204020204" pitchFamily="34" charset="-122"/>
                <a:ea typeface="微软雅黑" panose="020B0503020204020204" pitchFamily="34" charset="-122"/>
              </a:rPr>
              <a:t>都放到一个缓冲区中保存起来，缓冲区以</a:t>
            </a:r>
            <a:r>
              <a:rPr lang="zh-CN" altLang="en-US" sz="2400" b="1" dirty="0">
                <a:solidFill>
                  <a:schemeClr val="tx1">
                    <a:lumMod val="95000"/>
                    <a:lumOff val="5000"/>
                  </a:schemeClr>
                </a:solidFill>
                <a:latin typeface="微软雅黑" panose="020B0503020204020204" pitchFamily="34" charset="-122"/>
                <a:ea typeface="微软雅黑" panose="020B0503020204020204" pitchFamily="34" charset="-122"/>
              </a:rPr>
              <a:t>分支指令的地址</a:t>
            </a:r>
            <a:r>
              <a:rPr lang="zh-CN" altLang="en-US" sz="2400" dirty="0">
                <a:latin typeface="微软雅黑" panose="020B0503020204020204" pitchFamily="34" charset="-122"/>
                <a:ea typeface="微软雅黑" panose="020B0503020204020204" pitchFamily="34" charset="-122"/>
              </a:rPr>
              <a:t>作为标识。</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这个缓冲区就是分支目标缓冲器（</a:t>
            </a:r>
            <a:r>
              <a:rPr lang="en-US" altLang="zh-CN" sz="2400" dirty="0">
                <a:latin typeface="微软雅黑" panose="020B0503020204020204" pitchFamily="34" charset="-122"/>
                <a:ea typeface="微软雅黑" panose="020B0503020204020204" pitchFamily="34" charset="-122"/>
              </a:rPr>
              <a:t>Branch-Target Buffer</a:t>
            </a:r>
            <a:r>
              <a:rPr lang="zh-CN" altLang="en-US" sz="2400" dirty="0">
                <a:latin typeface="微软雅黑" panose="020B0503020204020204" pitchFamily="34" charset="-122"/>
                <a:ea typeface="微软雅黑" panose="020B0503020204020204" pitchFamily="34" charset="-122"/>
              </a:rPr>
              <a:t>，简记为</a:t>
            </a:r>
            <a:r>
              <a:rPr lang="en-US" altLang="zh-CN" sz="2400" dirty="0">
                <a:latin typeface="微软雅黑" panose="020B0503020204020204" pitchFamily="34" charset="-122"/>
                <a:ea typeface="微软雅黑" panose="020B0503020204020204" pitchFamily="34" charset="-122"/>
              </a:rPr>
              <a:t>BTB</a:t>
            </a:r>
            <a:r>
              <a:rPr lang="zh-CN" altLang="en-US" sz="2400" dirty="0">
                <a:latin typeface="微软雅黑" panose="020B0503020204020204" pitchFamily="34" charset="-122"/>
                <a:ea typeface="微软雅黑" panose="020B0503020204020204" pitchFamily="34" charset="-122"/>
              </a:rPr>
              <a:t>）。 </a:t>
            </a:r>
          </a:p>
        </p:txBody>
      </p:sp>
      <p:sp>
        <p:nvSpPr>
          <p:cNvPr id="4" name="标题 2">
            <a:extLst>
              <a:ext uri="{FF2B5EF4-FFF2-40B4-BE49-F238E27FC236}">
                <a16:creationId xmlns:a16="http://schemas.microsoft.com/office/drawing/2014/main" id="{C66C45D3-CE3A-4E5A-8851-B4F6FBA09238}"/>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kern="0" dirty="0">
                <a:latin typeface="微软雅黑" panose="020B0503020204020204" pitchFamily="34" charset="-122"/>
                <a:ea typeface="微软雅黑" panose="020B0503020204020204" pitchFamily="34" charset="-122"/>
              </a:rPr>
              <a:t>预测目标</a:t>
            </a:r>
            <a:r>
              <a:rPr lang="zh-CN" altLang="en-US" sz="3600" b="0" kern="0" dirty="0">
                <a:latin typeface="微软雅黑" panose="020B0503020204020204" pitchFamily="34" charset="-122"/>
                <a:ea typeface="微软雅黑" panose="020B0503020204020204" pitchFamily="34" charset="-122"/>
              </a:rPr>
              <a:t>：分支目标缓冲器</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44" name="Object 4"/>
          <p:cNvGraphicFramePr>
            <a:graphicFrameLocks noGrp="1" noChangeAspect="1"/>
          </p:cNvGraphicFramePr>
          <p:nvPr>
            <p:ph sz="half" idx="4294967295"/>
            <p:extLst>
              <p:ext uri="{D42A27DB-BD31-4B8C-83A1-F6EECF244321}">
                <p14:modId xmlns:p14="http://schemas.microsoft.com/office/powerpoint/2010/main" val="527461101"/>
              </p:ext>
            </p:extLst>
          </p:nvPr>
        </p:nvGraphicFramePr>
        <p:xfrm>
          <a:off x="1410016" y="1324288"/>
          <a:ext cx="6123322" cy="5155172"/>
        </p:xfrm>
        <a:graphic>
          <a:graphicData uri="http://schemas.openxmlformats.org/presentationml/2006/ole">
            <mc:AlternateContent xmlns:mc="http://schemas.openxmlformats.org/markup-compatibility/2006">
              <mc:Choice xmlns:v="urn:schemas-microsoft-com:vml" Requires="v">
                <p:oleObj spid="_x0000_s21545" name="Picture" r:id="rId3" imgW="3291840" imgH="2772360" progId="Word.Picture.8">
                  <p:embed/>
                </p:oleObj>
              </mc:Choice>
              <mc:Fallback>
                <p:oleObj name="Picture" r:id="rId3" imgW="3291840" imgH="2772360" progId="Word.Picture.8">
                  <p:embed/>
                  <p:pic>
                    <p:nvPicPr>
                      <p:cNvPr id="266244" name="Object 4"/>
                      <p:cNvPicPr>
                        <a:picLocks noChangeAspect="1" noChangeArrowheads="1"/>
                      </p:cNvPicPr>
                      <p:nvPr/>
                    </p:nvPicPr>
                    <p:blipFill>
                      <a:blip r:embed="rId4"/>
                      <a:srcRect/>
                      <a:stretch>
                        <a:fillRect/>
                      </a:stretch>
                    </p:blipFill>
                    <p:spPr bwMode="auto">
                      <a:xfrm>
                        <a:off x="1410016" y="1324288"/>
                        <a:ext cx="6123322" cy="5155172"/>
                      </a:xfrm>
                      <a:prstGeom prst="rect">
                        <a:avLst/>
                      </a:prstGeom>
                      <a:noFill/>
                      <a:extLst/>
                    </p:spPr>
                  </p:pic>
                </p:oleObj>
              </mc:Fallback>
            </mc:AlternateContent>
          </a:graphicData>
        </a:graphic>
      </p:graphicFrame>
      <p:sp>
        <p:nvSpPr>
          <p:cNvPr id="4" name="标题 2">
            <a:extLst>
              <a:ext uri="{FF2B5EF4-FFF2-40B4-BE49-F238E27FC236}">
                <a16:creationId xmlns:a16="http://schemas.microsoft.com/office/drawing/2014/main" id="{1E0563A5-B8C5-4275-BB5D-7CD63261BBC1}"/>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分支目标缓冲器的原理</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7" name="Rectangle 3" descr="Rectangle: Click to edit Master text styles&#10;Second level&#10;Third level&#10;Fourth level&#10;Fifth level"/>
          <p:cNvSpPr>
            <a:spLocks noGrp="1" noChangeArrowheads="1"/>
          </p:cNvSpPr>
          <p:nvPr>
            <p:ph type="body" idx="4294967295"/>
          </p:nvPr>
        </p:nvSpPr>
        <p:spPr>
          <a:xfrm>
            <a:off x="471340" y="1200150"/>
            <a:ext cx="8201320" cy="5037138"/>
          </a:xfrm>
        </p:spPr>
        <p:txBody>
          <a:bodyPr/>
          <a:lstStyle/>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a:latin typeface="微软雅黑" panose="020B0503020204020204" pitchFamily="34" charset="-122"/>
                <a:ea typeface="微软雅黑" panose="020B0503020204020204" pitchFamily="34" charset="-122"/>
              </a:rPr>
              <a:t>BTB</a:t>
            </a:r>
            <a:r>
              <a:rPr lang="zh-CN" altLang="en-US" sz="2800" dirty="0">
                <a:latin typeface="微软雅黑" panose="020B0503020204020204" pitchFamily="34" charset="-122"/>
                <a:ea typeface="微软雅黑" panose="020B0503020204020204" pitchFamily="34" charset="-122"/>
              </a:rPr>
              <a:t>可以是用专门的硬件实现的一张表 </a:t>
            </a:r>
          </a:p>
          <a:p>
            <a:pPr marL="342900" lvl="1" indent="-342900" eaLnBrk="1" hangingPunct="1">
              <a:lnSpc>
                <a:spcPts val="32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表中的每一项通常有两个字段： </a:t>
            </a: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执行过的成功分支指令的地址</a:t>
            </a:r>
            <a:endParaRPr lang="en-US" altLang="zh-CN" dirty="0">
              <a:latin typeface="微软雅黑" panose="020B0503020204020204" pitchFamily="34" charset="-122"/>
              <a:ea typeface="微软雅黑" panose="020B0503020204020204" pitchFamily="34" charset="-122"/>
            </a:endParaRPr>
          </a:p>
          <a:p>
            <a:pPr marL="1436688" lvl="2" indent="-442913">
              <a:lnSpc>
                <a:spcPts val="3200"/>
              </a:lnSpc>
              <a:spcBef>
                <a:spcPts val="600"/>
              </a:spcBef>
              <a:spcAft>
                <a:spcPts val="600"/>
              </a:spcAft>
              <a:buClr>
                <a:schemeClr val="tx1"/>
              </a:buClr>
              <a:buSzPct val="100000"/>
              <a:buFont typeface="Arial" panose="020B0604020202020204" pitchFamily="34" charset="0"/>
              <a:buChar char="•"/>
              <a:tabLst>
                <a:tab pos="895350" algn="l"/>
              </a:tabLst>
            </a:pPr>
            <a:r>
              <a:rPr lang="zh-CN" altLang="en-US" sz="2000" dirty="0">
                <a:latin typeface="微软雅黑" panose="020B0503020204020204" pitchFamily="34" charset="-122"/>
                <a:ea typeface="微软雅黑" panose="020B0503020204020204" pitchFamily="34" charset="-122"/>
              </a:rPr>
              <a:t>通常是</a:t>
            </a:r>
            <a:r>
              <a:rPr lang="en-US" altLang="zh-CN" sz="2000" b="1" dirty="0">
                <a:solidFill>
                  <a:srgbClr val="FF0000"/>
                </a:solidFill>
                <a:latin typeface="微软雅黑" panose="020B0503020204020204" pitchFamily="34" charset="-122"/>
                <a:ea typeface="微软雅黑" panose="020B0503020204020204" pitchFamily="34" charset="-122"/>
              </a:rPr>
              <a:t>PC</a:t>
            </a:r>
            <a:r>
              <a:rPr lang="zh-CN" altLang="en-US" sz="2000" b="1" dirty="0">
                <a:solidFill>
                  <a:srgbClr val="FF0000"/>
                </a:solidFill>
                <a:latin typeface="微软雅黑" panose="020B0503020204020204" pitchFamily="34" charset="-122"/>
                <a:ea typeface="微软雅黑" panose="020B0503020204020204" pitchFamily="34" charset="-122"/>
              </a:rPr>
              <a:t>的低位比特 </a:t>
            </a:r>
            <a:r>
              <a:rPr lang="zh-CN" altLang="en-US" sz="2000"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没</a:t>
            </a:r>
            <a:r>
              <a:rPr lang="zh-CN" altLang="en-US" sz="2000" b="1" dirty="0" smtClean="0">
                <a:latin typeface="微软雅黑" panose="020B0503020204020204" pitchFamily="34" charset="-122"/>
                <a:ea typeface="微软雅黑" panose="020B0503020204020204" pitchFamily="34" charset="-122"/>
              </a:rPr>
              <a:t>必要保存完整</a:t>
            </a:r>
            <a:r>
              <a:rPr lang="zh-CN" altLang="en-US" sz="2000" b="1" dirty="0">
                <a:latin typeface="微软雅黑" panose="020B0503020204020204" pitchFamily="34" charset="-122"/>
                <a:ea typeface="微软雅黑" panose="020B0503020204020204" pitchFamily="34" charset="-122"/>
              </a:rPr>
              <a:t>的</a:t>
            </a:r>
            <a:r>
              <a:rPr lang="en-US" altLang="zh-CN" sz="2000" b="1" dirty="0">
                <a:latin typeface="微软雅黑" panose="020B0503020204020204" pitchFamily="34" charset="-122"/>
                <a:ea typeface="微软雅黑" panose="020B0503020204020204" pitchFamily="34" charset="-122"/>
              </a:rPr>
              <a:t>PC</a:t>
            </a:r>
            <a:r>
              <a:rPr lang="zh-CN" altLang="en-US" sz="2000" dirty="0">
                <a:latin typeface="微软雅黑" panose="020B0503020204020204" pitchFamily="34" charset="-122"/>
                <a:ea typeface="微软雅黑" panose="020B0503020204020204" pitchFamily="34" charset="-122"/>
              </a:rPr>
              <a:t>）</a:t>
            </a:r>
          </a:p>
          <a:p>
            <a:pPr marL="1436688" lvl="2" indent="-442913">
              <a:lnSpc>
                <a:spcPts val="32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作为该表的匹配标识 </a:t>
            </a:r>
            <a:r>
              <a:rPr lang="en-US" altLang="zh-CN" sz="2000" dirty="0">
                <a:latin typeface="微软雅黑" panose="020B0503020204020204" pitchFamily="34" charset="-122"/>
                <a:ea typeface="微软雅黑" panose="020B0503020204020204" pitchFamily="34" charset="-122"/>
              </a:rPr>
              <a:t>(key)</a:t>
            </a:r>
            <a:endParaRPr lang="zh-CN" altLang="en-US" sz="2000" dirty="0">
              <a:latin typeface="微软雅黑" panose="020B0503020204020204" pitchFamily="34" charset="-122"/>
              <a:ea typeface="微软雅黑" panose="020B0503020204020204" pitchFamily="34" charset="-122"/>
            </a:endParaRPr>
          </a:p>
          <a:p>
            <a:pPr marL="908050" lvl="1" indent="-457200" fontAlgn="base">
              <a:lnSpc>
                <a:spcPts val="32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预测的分支目标地址</a:t>
            </a:r>
          </a:p>
        </p:txBody>
      </p:sp>
      <p:sp>
        <p:nvSpPr>
          <p:cNvPr id="4" name="标题 2">
            <a:extLst>
              <a:ext uri="{FF2B5EF4-FFF2-40B4-BE49-F238E27FC236}">
                <a16:creationId xmlns:a16="http://schemas.microsoft.com/office/drawing/2014/main" id="{DFE41EB3-57DD-4929-930A-A0A28C9D2F0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分支目标缓冲器的原理</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290" name="Object 4"/>
          <p:cNvGraphicFramePr>
            <a:graphicFrameLocks noGrp="1" noChangeAspect="1"/>
          </p:cNvGraphicFramePr>
          <p:nvPr>
            <p:ph idx="4294967295"/>
          </p:nvPr>
        </p:nvGraphicFramePr>
        <p:xfrm>
          <a:off x="-36512" y="1268561"/>
          <a:ext cx="8893175" cy="5184775"/>
        </p:xfrm>
        <a:graphic>
          <a:graphicData uri="http://schemas.openxmlformats.org/presentationml/2006/ole">
            <mc:AlternateContent xmlns:mc="http://schemas.openxmlformats.org/markup-compatibility/2006">
              <mc:Choice xmlns:v="urn:schemas-microsoft-com:vml" Requires="v">
                <p:oleObj spid="_x0000_s22568" name="图片" r:id="rId3" imgW="5895514" imgH="3413353" progId="Word.Picture.8">
                  <p:embed/>
                </p:oleObj>
              </mc:Choice>
              <mc:Fallback>
                <p:oleObj name="图片" r:id="rId3" imgW="5895514" imgH="3413353" progId="Word.Picture.8">
                  <p:embed/>
                  <p:pic>
                    <p:nvPicPr>
                      <p:cNvPr id="26829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2" y="1268561"/>
                        <a:ext cx="8893175" cy="5184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标题 2">
            <a:extLst>
              <a:ext uri="{FF2B5EF4-FFF2-40B4-BE49-F238E27FC236}">
                <a16:creationId xmlns:a16="http://schemas.microsoft.com/office/drawing/2014/main" id="{2210B5F1-376F-4EA2-8806-0A9E42F21F8D}"/>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基于</a:t>
            </a:r>
            <a:r>
              <a:rPr lang="en-US" altLang="zh-CN" sz="3600" b="0" kern="0" dirty="0">
                <a:latin typeface="微软雅黑" panose="020B0503020204020204" pitchFamily="34" charset="-122"/>
                <a:ea typeface="微软雅黑" panose="020B0503020204020204" pitchFamily="34" charset="-122"/>
              </a:rPr>
              <a:t>BTB</a:t>
            </a:r>
            <a:r>
              <a:rPr lang="zh-CN" altLang="en-US" sz="3600" b="0" kern="0" dirty="0">
                <a:latin typeface="微软雅黑" panose="020B0503020204020204" pitchFamily="34" charset="-122"/>
                <a:ea typeface="微软雅黑" panose="020B0503020204020204" pitchFamily="34" charset="-122"/>
              </a:rPr>
              <a:t>的流水线处理</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descr="Rectangle: Click to edit Master text styles&#10;Second level&#10;Third level&#10;Fourth level&#10;Fifth level"/>
          <p:cNvSpPr>
            <a:spLocks noGrp="1" noChangeArrowheads="1"/>
          </p:cNvSpPr>
          <p:nvPr>
            <p:ph type="body" idx="4294967295"/>
          </p:nvPr>
        </p:nvSpPr>
        <p:spPr bwMode="auto">
          <a:xfrm>
            <a:off x="480767" y="1150070"/>
            <a:ext cx="8201319" cy="5279010"/>
          </a:xfrm>
          <a:prstGeom prst="rect">
            <a:avLst/>
          </a:prstGeom>
          <a:noFill/>
          <a:ln/>
        </p:spPr>
        <p:txBody>
          <a:bodyPr>
            <a:normAutofit/>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前面，我们所讨论的流水线的最大的局限性</a:t>
            </a:r>
            <a:r>
              <a:rPr lang="en-US" altLang="zh-CN"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a:p>
            <a:pPr marL="908050" lvl="1" indent="-457200" eaLnBrk="1" hangingPunct="1">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指令必须按序流出（进入流水线）和执行，也就是：</a:t>
            </a:r>
            <a:r>
              <a:rPr lang="en-US" altLang="zh-CN" dirty="0">
                <a:latin typeface="微软雅黑" panose="020B0503020204020204" pitchFamily="34" charset="-122"/>
                <a:ea typeface="微软雅黑" panose="020B0503020204020204" pitchFamily="34" charset="-122"/>
              </a:rPr>
              <a:t>In-Order Execution</a:t>
            </a:r>
            <a:r>
              <a:rPr lang="zh-CN" altLang="en-US" dirty="0">
                <a:latin typeface="微软雅黑" panose="020B0503020204020204" pitchFamily="34" charset="-122"/>
                <a:ea typeface="微软雅黑" panose="020B0503020204020204" pitchFamily="34" charset="-122"/>
              </a:rPr>
              <a:t>（顺序执行）</a:t>
            </a:r>
          </a:p>
          <a:p>
            <a:pPr marL="908050" lvl="1" indent="-457200" eaLnBrk="1" hangingPunct="1">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考虑</a:t>
            </a:r>
            <a:r>
              <a:rPr lang="zh-CN" altLang="en-US" dirty="0" smtClean="0">
                <a:latin typeface="微软雅黑" panose="020B0503020204020204" pitchFamily="34" charset="-122"/>
                <a:ea typeface="微软雅黑" panose="020B0503020204020204" pitchFamily="34" charset="-122"/>
              </a:rPr>
              <a:t>下面的代码</a:t>
            </a:r>
            <a:r>
              <a:rPr lang="zh-CN" altLang="en-US" dirty="0">
                <a:latin typeface="微软雅黑" panose="020B0503020204020204" pitchFamily="34" charset="-122"/>
                <a:ea typeface="微软雅黑" panose="020B0503020204020204" pitchFamily="34" charset="-122"/>
              </a:rPr>
              <a:t>段：</a:t>
            </a:r>
          </a:p>
          <a:p>
            <a:pPr marL="801688" lvl="2" indent="92075" eaLnBrk="1" hangingPunct="1">
              <a:lnSpc>
                <a:spcPct val="110000"/>
              </a:lnSpc>
              <a:spcBef>
                <a:spcPct val="0"/>
              </a:spcBef>
              <a:spcAft>
                <a:spcPts val="0"/>
              </a:spcAft>
              <a:buFont typeface="Wingdings" pitchFamily="2" charset="2"/>
              <a:buNone/>
            </a:pPr>
            <a:r>
              <a:rPr lang="en-US" dirty="0">
                <a:solidFill>
                  <a:srgbClr val="330AE0"/>
                </a:solidFill>
                <a:latin typeface="Tw Cen MT" panose="020B0602020104020603" pitchFamily="34" charset="0"/>
                <a:sym typeface="宋体" pitchFamily="2" charset="-122"/>
              </a:rPr>
              <a:t>DIV.D	</a:t>
            </a:r>
            <a:r>
              <a:rPr lang="en-US" b="1" dirty="0">
                <a:solidFill>
                  <a:srgbClr val="FF0000"/>
                </a:solidFill>
                <a:latin typeface="Tw Cen MT" panose="020B0602020104020603" pitchFamily="34" charset="0"/>
                <a:sym typeface="宋体" pitchFamily="2" charset="-122"/>
              </a:rPr>
              <a:t>F4</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F0</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F2</a:t>
            </a:r>
            <a:endParaRPr lang="zh-CN" altLang="en-US" dirty="0">
              <a:solidFill>
                <a:srgbClr val="330AE0"/>
              </a:solidFill>
              <a:latin typeface="Tw Cen MT" panose="020B0602020104020603" pitchFamily="34" charset="0"/>
              <a:sym typeface="宋体" pitchFamily="2" charset="-122"/>
            </a:endParaRPr>
          </a:p>
          <a:p>
            <a:pPr marL="801688" lvl="2" indent="92075" eaLnBrk="1" hangingPunct="1">
              <a:lnSpc>
                <a:spcPct val="110000"/>
              </a:lnSpc>
              <a:spcBef>
                <a:spcPct val="0"/>
              </a:spcBef>
              <a:spcAft>
                <a:spcPts val="0"/>
              </a:spcAft>
              <a:buFont typeface="Wingdings" pitchFamily="2" charset="2"/>
              <a:buNone/>
            </a:pPr>
            <a:r>
              <a:rPr lang="en-US" dirty="0">
                <a:solidFill>
                  <a:srgbClr val="330AE0"/>
                </a:solidFill>
                <a:latin typeface="Tw Cen MT" panose="020B0602020104020603" pitchFamily="34" charset="0"/>
                <a:sym typeface="宋体" pitchFamily="2" charset="-122"/>
              </a:rPr>
              <a:t>SUB.D	F10</a:t>
            </a:r>
            <a:r>
              <a:rPr lang="zh-CN" altLang="en-US" dirty="0">
                <a:solidFill>
                  <a:srgbClr val="330AE0"/>
                </a:solidFill>
                <a:latin typeface="Tw Cen MT" panose="020B0602020104020603" pitchFamily="34" charset="0"/>
                <a:sym typeface="宋体" pitchFamily="2" charset="-122"/>
              </a:rPr>
              <a:t>，</a:t>
            </a:r>
            <a:r>
              <a:rPr lang="en-US" b="1" dirty="0">
                <a:solidFill>
                  <a:srgbClr val="FF0000"/>
                </a:solidFill>
                <a:latin typeface="Tw Cen MT" panose="020B0602020104020603" pitchFamily="34" charset="0"/>
                <a:sym typeface="宋体" pitchFamily="2" charset="-122"/>
              </a:rPr>
              <a:t>F4</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F6 </a:t>
            </a:r>
            <a:endParaRPr lang="zh-CN" altLang="en-US" dirty="0">
              <a:solidFill>
                <a:srgbClr val="330AE0"/>
              </a:solidFill>
              <a:latin typeface="Tw Cen MT" panose="020B0602020104020603" pitchFamily="34" charset="0"/>
              <a:sym typeface="宋体" pitchFamily="2" charset="-122"/>
            </a:endParaRPr>
          </a:p>
          <a:p>
            <a:pPr marL="801688" lvl="2" indent="92075" eaLnBrk="1" hangingPunct="1">
              <a:lnSpc>
                <a:spcPct val="110000"/>
              </a:lnSpc>
              <a:spcBef>
                <a:spcPct val="0"/>
              </a:spcBef>
              <a:spcAft>
                <a:spcPts val="1200"/>
              </a:spcAft>
              <a:buFont typeface="Wingdings" pitchFamily="2" charset="2"/>
              <a:buNone/>
            </a:pPr>
            <a:r>
              <a:rPr lang="en-US" dirty="0">
                <a:solidFill>
                  <a:srgbClr val="330AE0"/>
                </a:solidFill>
                <a:latin typeface="Tw Cen MT" panose="020B0602020104020603" pitchFamily="34" charset="0"/>
                <a:sym typeface="宋体" pitchFamily="2" charset="-122"/>
              </a:rPr>
              <a:t>ADD.D	F12</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F6</a:t>
            </a:r>
            <a:r>
              <a:rPr lang="zh-CN" altLang="en-US" dirty="0">
                <a:solidFill>
                  <a:srgbClr val="330AE0"/>
                </a:solidFill>
                <a:latin typeface="Tw Cen MT" panose="020B0602020104020603" pitchFamily="34" charset="0"/>
                <a:sym typeface="宋体" pitchFamily="2" charset="-122"/>
              </a:rPr>
              <a:t>，</a:t>
            </a:r>
            <a:r>
              <a:rPr lang="en-US" dirty="0">
                <a:solidFill>
                  <a:srgbClr val="330AE0"/>
                </a:solidFill>
                <a:latin typeface="Tw Cen MT" panose="020B0602020104020603" pitchFamily="34" charset="0"/>
                <a:sym typeface="宋体" pitchFamily="2" charset="-122"/>
              </a:rPr>
              <a:t>F14</a:t>
            </a:r>
            <a:endParaRPr lang="zh-CN" altLang="en-US" dirty="0">
              <a:solidFill>
                <a:srgbClr val="330AE0"/>
              </a:solidFill>
              <a:latin typeface="Tw Cen MT" panose="020B0602020104020603" pitchFamily="34" charset="0"/>
              <a:sym typeface="宋体" pitchFamily="2" charset="-122"/>
            </a:endParaRPr>
          </a:p>
          <a:p>
            <a:pPr marL="1450975" lvl="2" indent="-457200">
              <a:lnSpc>
                <a:spcPct val="110000"/>
              </a:lnSpc>
              <a:spcBef>
                <a:spcPts val="0"/>
              </a:spcBef>
              <a:spcAft>
                <a:spcPts val="600"/>
              </a:spcAft>
              <a:buClr>
                <a:schemeClr val="tx1"/>
              </a:buClr>
              <a:buFont typeface="Arial" panose="020B0604020202020204" pitchFamily="34" charset="0"/>
              <a:buChar char="•"/>
            </a:pPr>
            <a:r>
              <a:rPr lang="en-US" sz="2000" dirty="0">
                <a:latin typeface="微软雅黑" panose="020B0503020204020204" pitchFamily="34" charset="-122"/>
                <a:ea typeface="微软雅黑" panose="020B0503020204020204" pitchFamily="34" charset="-122"/>
                <a:sym typeface="宋体" pitchFamily="2" charset="-122"/>
              </a:rPr>
              <a:t>SUB.D</a:t>
            </a:r>
            <a:r>
              <a:rPr lang="zh-CN" altLang="en-US" sz="2000" dirty="0">
                <a:latin typeface="微软雅黑" panose="020B0503020204020204" pitchFamily="34" charset="-122"/>
                <a:ea typeface="微软雅黑" panose="020B0503020204020204" pitchFamily="34" charset="-122"/>
                <a:sym typeface="宋体" pitchFamily="2" charset="-122"/>
              </a:rPr>
              <a:t>指令与</a:t>
            </a:r>
            <a:r>
              <a:rPr lang="en-US" sz="2000" dirty="0">
                <a:latin typeface="微软雅黑" panose="020B0503020204020204" pitchFamily="34" charset="-122"/>
                <a:ea typeface="微软雅黑" panose="020B0503020204020204" pitchFamily="34" charset="-122"/>
                <a:sym typeface="宋体" pitchFamily="2" charset="-122"/>
              </a:rPr>
              <a:t>DIV.D</a:t>
            </a:r>
            <a:r>
              <a:rPr lang="zh-CN" altLang="en-US" sz="2000" dirty="0">
                <a:latin typeface="微软雅黑" panose="020B0503020204020204" pitchFamily="34" charset="-122"/>
                <a:ea typeface="微软雅黑" panose="020B0503020204020204" pitchFamily="34" charset="-122"/>
                <a:sym typeface="宋体" pitchFamily="2" charset="-122"/>
              </a:rPr>
              <a:t>指令关于</a:t>
            </a:r>
            <a:r>
              <a:rPr lang="en-US" sz="2000" dirty="0">
                <a:latin typeface="微软雅黑" panose="020B0503020204020204" pitchFamily="34" charset="-122"/>
                <a:ea typeface="微软雅黑" panose="020B0503020204020204" pitchFamily="34" charset="-122"/>
                <a:sym typeface="宋体" pitchFamily="2" charset="-122"/>
              </a:rPr>
              <a:t>F4</a:t>
            </a:r>
            <a:r>
              <a:rPr lang="zh-CN" altLang="en-US" sz="2000" dirty="0">
                <a:latin typeface="微软雅黑" panose="020B0503020204020204" pitchFamily="34" charset="-122"/>
                <a:ea typeface="微软雅黑" panose="020B0503020204020204" pitchFamily="34" charset="-122"/>
                <a:sym typeface="宋体" pitchFamily="2" charset="-122"/>
              </a:rPr>
              <a:t>相关，导致流水线停顿；</a:t>
            </a:r>
          </a:p>
          <a:p>
            <a:pPr marL="1450975" lvl="2" indent="-457200">
              <a:lnSpc>
                <a:spcPct val="110000"/>
              </a:lnSpc>
              <a:buClr>
                <a:schemeClr val="tx1"/>
              </a:buClr>
              <a:buFont typeface="Arial" panose="020B0604020202020204" pitchFamily="34" charset="0"/>
              <a:buChar char="•"/>
            </a:pPr>
            <a:r>
              <a:rPr lang="en-US" sz="2000" b="1" dirty="0">
                <a:latin typeface="微软雅黑" panose="020B0503020204020204" pitchFamily="34" charset="-122"/>
                <a:ea typeface="微软雅黑" panose="020B0503020204020204" pitchFamily="34" charset="-122"/>
                <a:sym typeface="宋体" pitchFamily="2" charset="-122"/>
              </a:rPr>
              <a:t>ADD.D</a:t>
            </a:r>
            <a:r>
              <a:rPr lang="zh-CN" altLang="en-US" sz="2000" b="1" dirty="0">
                <a:latin typeface="微软雅黑" panose="020B0503020204020204" pitchFamily="34" charset="-122"/>
                <a:ea typeface="微软雅黑" panose="020B0503020204020204" pitchFamily="34" charset="-122"/>
                <a:sym typeface="宋体" pitchFamily="2" charset="-122"/>
              </a:rPr>
              <a:t>指令与前面的指令都没有关系，但其处理也因此受阻</a:t>
            </a:r>
            <a:r>
              <a:rPr lang="zh-CN" altLang="en-US" sz="2000" dirty="0">
                <a:latin typeface="微软雅黑" panose="020B0503020204020204" pitchFamily="34" charset="-122"/>
                <a:ea typeface="微软雅黑" panose="020B0503020204020204" pitchFamily="34" charset="-122"/>
                <a:sym typeface="宋体" pitchFamily="2" charset="-122"/>
              </a:rPr>
              <a:t>；</a:t>
            </a:r>
            <a:endParaRPr lang="en-US" altLang="zh-CN" sz="2000" dirty="0">
              <a:latin typeface="微软雅黑" panose="020B0503020204020204" pitchFamily="34" charset="-122"/>
              <a:ea typeface="微软雅黑" panose="020B0503020204020204" pitchFamily="34" charset="-122"/>
              <a:sym typeface="宋体" pitchFamily="2" charset="-122"/>
            </a:endParaRPr>
          </a:p>
          <a:p>
            <a:pPr marL="1450975" lvl="2" indent="-457200">
              <a:lnSpc>
                <a:spcPct val="110000"/>
              </a:lnSpc>
              <a:buClr>
                <a:schemeClr val="tx1"/>
              </a:buClr>
              <a:buFont typeface="Arial" panose="020B0604020202020204" pitchFamily="34" charset="0"/>
              <a:buChar char="•"/>
            </a:pPr>
            <a:r>
              <a:rPr lang="zh-CN" altLang="en-US" sz="2000" dirty="0" smtClean="0">
                <a:solidFill>
                  <a:srgbClr val="FF0000"/>
                </a:solidFill>
                <a:latin typeface="微软雅黑" panose="020B0503020204020204" pitchFamily="34" charset="-122"/>
                <a:ea typeface="微软雅黑" panose="020B0503020204020204" pitchFamily="34" charset="-122"/>
              </a:rPr>
              <a:t>有没有方法来突破这里的限制，继续</a:t>
            </a:r>
            <a:r>
              <a:rPr lang="zh-CN" altLang="en-US" sz="2000" dirty="0">
                <a:solidFill>
                  <a:srgbClr val="FF0000"/>
                </a:solidFill>
                <a:latin typeface="微软雅黑" panose="020B0503020204020204" pitchFamily="34" charset="-122"/>
                <a:ea typeface="微软雅黑" panose="020B0503020204020204" pitchFamily="34" charset="-122"/>
              </a:rPr>
              <a:t>提升流水线性能？</a:t>
            </a:r>
          </a:p>
        </p:txBody>
      </p:sp>
      <p:sp>
        <p:nvSpPr>
          <p:cNvPr id="5" name="标题 1">
            <a:extLst>
              <a:ext uri="{FF2B5EF4-FFF2-40B4-BE49-F238E27FC236}">
                <a16:creationId xmlns:a16="http://schemas.microsoft.com/office/drawing/2014/main" id="{8146D135-C4D5-43F9-8A68-E11244DB7DBF}"/>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wipe(down)">
                                      <p:cBhvr>
                                        <p:cTn id="7" dur="500"/>
                                        <p:tgtEl>
                                          <p:spTgt spid="17411">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7411">
                                            <p:txEl>
                                              <p:pRg st="3" end="3"/>
                                            </p:txEl>
                                          </p:spTgt>
                                        </p:tgtEl>
                                        <p:attrNameLst>
                                          <p:attrName>style.visibility</p:attrName>
                                        </p:attrNameLst>
                                      </p:cBhvr>
                                      <p:to>
                                        <p:strVal val="visible"/>
                                      </p:to>
                                    </p:set>
                                    <p:animEffect transition="in" filter="wipe(down)">
                                      <p:cBhvr>
                                        <p:cTn id="10" dur="500"/>
                                        <p:tgtEl>
                                          <p:spTgt spid="17411">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Effect transition="in" filter="wipe(down)">
                                      <p:cBhvr>
                                        <p:cTn id="13" dur="500"/>
                                        <p:tgtEl>
                                          <p:spTgt spid="17411">
                                            <p:txEl>
                                              <p:pRg st="4" end="4"/>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17411">
                                            <p:txEl>
                                              <p:pRg st="5" end="5"/>
                                            </p:txEl>
                                          </p:spTgt>
                                        </p:tgtEl>
                                        <p:attrNameLst>
                                          <p:attrName>style.visibility</p:attrName>
                                        </p:attrNameLst>
                                      </p:cBhvr>
                                      <p:to>
                                        <p:strVal val="visible"/>
                                      </p:to>
                                    </p:set>
                                    <p:animEffect transition="in" filter="wipe(down)">
                                      <p:cBhvr>
                                        <p:cTn id="16" dur="500"/>
                                        <p:tgtEl>
                                          <p:spTgt spid="17411">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7411">
                                            <p:txEl>
                                              <p:pRg st="6" end="6"/>
                                            </p:txEl>
                                          </p:spTgt>
                                        </p:tgtEl>
                                        <p:attrNameLst>
                                          <p:attrName>style.visibility</p:attrName>
                                        </p:attrNameLst>
                                      </p:cBhvr>
                                      <p:to>
                                        <p:strVal val="visible"/>
                                      </p:to>
                                    </p:set>
                                    <p:animEffect transition="in" filter="wipe(down)">
                                      <p:cBhvr>
                                        <p:cTn id="21" dur="500"/>
                                        <p:tgtEl>
                                          <p:spTgt spid="17411">
                                            <p:txEl>
                                              <p:pRg st="6" end="6"/>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17411">
                                            <p:txEl>
                                              <p:pRg st="7" end="7"/>
                                            </p:txEl>
                                          </p:spTgt>
                                        </p:tgtEl>
                                        <p:attrNameLst>
                                          <p:attrName>style.visibility</p:attrName>
                                        </p:attrNameLst>
                                      </p:cBhvr>
                                      <p:to>
                                        <p:strVal val="visible"/>
                                      </p:to>
                                    </p:set>
                                    <p:animEffect transition="in" filter="wipe(down)">
                                      <p:cBhvr>
                                        <p:cTn id="24" dur="500"/>
                                        <p:tgtEl>
                                          <p:spTgt spid="17411">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4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1601" name="Group 49"/>
          <p:cNvGraphicFramePr>
            <a:graphicFrameLocks noGrp="1"/>
          </p:cNvGraphicFramePr>
          <p:nvPr>
            <p:ph sz="half" idx="4294967295"/>
            <p:extLst>
              <p:ext uri="{D42A27DB-BD31-4B8C-83A1-F6EECF244321}">
                <p14:modId xmlns:p14="http://schemas.microsoft.com/office/powerpoint/2010/main" val="2500517075"/>
              </p:ext>
            </p:extLst>
          </p:nvPr>
        </p:nvGraphicFramePr>
        <p:xfrm>
          <a:off x="1093354" y="1556792"/>
          <a:ext cx="7056437" cy="3511551"/>
        </p:xfrm>
        <a:graphic>
          <a:graphicData uri="http://schemas.openxmlformats.org/drawingml/2006/table">
            <a:tbl>
              <a:tblPr/>
              <a:tblGrid>
                <a:gridCol w="252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728787">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tblGrid>
              <a:tr h="70485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a:ln>
                            <a:noFill/>
                          </a:ln>
                          <a:solidFill>
                            <a:srgbClr val="E24C05"/>
                          </a:solidFill>
                          <a:effectLst/>
                          <a:latin typeface="微软雅黑" pitchFamily="34" charset="-122"/>
                          <a:ea typeface="微软雅黑" pitchFamily="34" charset="-122"/>
                        </a:rPr>
                        <a:t>指令在</a:t>
                      </a:r>
                      <a:r>
                        <a:rPr kumimoji="1" lang="en-US" altLang="zh-CN" sz="2400" b="1" i="0" u="none" strike="noStrike" cap="none" normalizeH="0" baseline="0" dirty="0">
                          <a:ln>
                            <a:noFill/>
                          </a:ln>
                          <a:solidFill>
                            <a:srgbClr val="E24C05"/>
                          </a:solidFill>
                          <a:effectLst/>
                          <a:latin typeface="微软雅黑" pitchFamily="34" charset="-122"/>
                          <a:ea typeface="微软雅黑" pitchFamily="34" charset="-122"/>
                        </a:rPr>
                        <a:t>BTB</a:t>
                      </a:r>
                      <a:r>
                        <a:rPr kumimoji="1" lang="zh-CN" altLang="en-US" sz="2400" b="1" i="0" u="none" strike="noStrike" cap="none" normalizeH="0" baseline="0" dirty="0">
                          <a:ln>
                            <a:noFill/>
                          </a:ln>
                          <a:solidFill>
                            <a:srgbClr val="E24C05"/>
                          </a:solidFill>
                          <a:effectLst/>
                          <a:latin typeface="微软雅黑" pitchFamily="34" charset="-122"/>
                          <a:ea typeface="微软雅黑" pitchFamily="34" charset="-122"/>
                        </a:rPr>
                        <a:t>中？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a:ln>
                            <a:noFill/>
                          </a:ln>
                          <a:solidFill>
                            <a:srgbClr val="E24C05"/>
                          </a:solidFill>
                          <a:effectLst/>
                          <a:latin typeface="微软雅黑" pitchFamily="34" charset="-122"/>
                          <a:ea typeface="微软雅黑" pitchFamily="34" charset="-122"/>
                        </a:rPr>
                        <a:t>预测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a:ln>
                            <a:noFill/>
                          </a:ln>
                          <a:solidFill>
                            <a:srgbClr val="E24C05"/>
                          </a:solidFill>
                          <a:effectLst/>
                          <a:latin typeface="微软雅黑" pitchFamily="34" charset="-122"/>
                          <a:ea typeface="微软雅黑" pitchFamily="34" charset="-122"/>
                        </a:rPr>
                        <a:t>实际情况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1" i="0" u="none" strike="noStrike" cap="none" normalizeH="0" baseline="0" dirty="0">
                          <a:ln>
                            <a:noFill/>
                          </a:ln>
                          <a:solidFill>
                            <a:srgbClr val="E24C05"/>
                          </a:solidFill>
                          <a:effectLst/>
                          <a:latin typeface="微软雅黑" pitchFamily="34" charset="-122"/>
                          <a:ea typeface="微软雅黑" pitchFamily="34" charset="-122"/>
                        </a:rPr>
                        <a:t>延迟周期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0563">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rPr>
                        <a:t>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485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rPr>
                        <a:t>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不成功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6438">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dirty="0">
                          <a:ln>
                            <a:noFill/>
                          </a:ln>
                          <a:solidFill>
                            <a:schemeClr val="tx1"/>
                          </a:solidFill>
                          <a:effectLst/>
                          <a:latin typeface="微软雅黑" pitchFamily="34" charset="-122"/>
                          <a:ea typeface="微软雅黑" pitchFamily="34" charset="-122"/>
                        </a:rPr>
                        <a:t>不是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2400" b="0"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rPr>
                        <a:t>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400" b="0" i="0" u="none" strike="noStrike" cap="none" normalizeH="0" baseline="0">
                          <a:ln>
                            <a:noFill/>
                          </a:ln>
                          <a:solidFill>
                            <a:schemeClr val="tx1"/>
                          </a:solidFill>
                          <a:effectLst/>
                          <a:latin typeface="微软雅黑" pitchFamily="34" charset="-122"/>
                          <a:ea typeface="微软雅黑" pitchFamily="34"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4850">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rPr>
                        <a:t>不是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2400" b="0" i="0" u="none" strike="noStrike" cap="none" normalizeH="0" baseline="0">
                        <a:ln>
                          <a:noFill/>
                        </a:ln>
                        <a:solidFill>
                          <a:schemeClr val="tx1"/>
                        </a:solidFill>
                        <a:effectLst/>
                        <a:latin typeface="微软雅黑" pitchFamily="34" charset="-122"/>
                        <a:ea typeface="微软雅黑" pitchFamily="3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zh-CN" altLang="en-US" sz="2400" b="0" i="0" u="none" strike="noStrike" cap="none" normalizeH="0" baseline="0">
                          <a:ln>
                            <a:noFill/>
                          </a:ln>
                          <a:solidFill>
                            <a:schemeClr val="tx1"/>
                          </a:solidFill>
                          <a:effectLst/>
                          <a:latin typeface="微软雅黑" pitchFamily="34" charset="-122"/>
                          <a:ea typeface="微软雅黑" pitchFamily="34" charset="-122"/>
                        </a:rPr>
                        <a:t>不成功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2400" b="0" i="0" u="none" strike="noStrike" cap="none" normalizeH="0" baseline="0" dirty="0">
                          <a:ln>
                            <a:noFill/>
                          </a:ln>
                          <a:solidFill>
                            <a:schemeClr val="tx1"/>
                          </a:solidFill>
                          <a:effectLst/>
                          <a:latin typeface="微软雅黑" pitchFamily="34" charset="-122"/>
                          <a:ea typeface="微软雅黑" pitchFamily="34" charset="-122"/>
                        </a:rPr>
                        <a:t>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标题 2">
            <a:extLst>
              <a:ext uri="{FF2B5EF4-FFF2-40B4-BE49-F238E27FC236}">
                <a16:creationId xmlns:a16="http://schemas.microsoft.com/office/drawing/2014/main" id="{F29E4E5A-BEC8-4E2E-BC31-9EF94E545FDF}"/>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en-US" altLang="zh-CN" sz="3600" b="0" kern="0" dirty="0">
                <a:latin typeface="微软雅黑" panose="020B0503020204020204" pitchFamily="34" charset="-122"/>
                <a:ea typeface="微软雅黑" panose="020B0503020204020204" pitchFamily="34" charset="-122"/>
              </a:rPr>
              <a:t>BTB</a:t>
            </a:r>
            <a:r>
              <a:rPr lang="zh-CN" altLang="en-US" sz="3600" b="0" kern="0" dirty="0">
                <a:latin typeface="微软雅黑" panose="020B0503020204020204" pitchFamily="34" charset="-122"/>
                <a:ea typeface="微软雅黑" panose="020B0503020204020204" pitchFamily="34" charset="-122"/>
              </a:rPr>
              <a:t>的操作延迟</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descr="Rectangle: Click to edit Master text styles&#10;Second level&#10;Third level&#10;Fourth level&#10;Fifth level">
            <a:extLst>
              <a:ext uri="{FF2B5EF4-FFF2-40B4-BE49-F238E27FC236}">
                <a16:creationId xmlns:a16="http://schemas.microsoft.com/office/drawing/2014/main" id="{FE43C8CF-801A-4045-BBAA-A39F55B3C752}"/>
              </a:ext>
            </a:extLst>
          </p:cNvPr>
          <p:cNvSpPr txBox="1">
            <a:spLocks noChangeArrowheads="1"/>
          </p:cNvSpPr>
          <p:nvPr/>
        </p:nvSpPr>
        <p:spPr bwMode="auto">
          <a:xfrm>
            <a:off x="482989" y="1131218"/>
            <a:ext cx="8151961" cy="468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b="0" dirty="0"/>
              <a:t>还有很多分支预测方法</a:t>
            </a:r>
            <a:endParaRPr lang="en-US" altLang="zh-CN" b="0" dirty="0"/>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en-US" altLang="zh-CN" sz="2400" b="0" dirty="0"/>
              <a:t>Two-level Adaptive BP</a:t>
            </a:r>
            <a:r>
              <a:rPr lang="zh-CN" altLang="en-US" sz="2400" b="0" dirty="0"/>
              <a:t>，参考</a:t>
            </a:r>
            <a:r>
              <a:rPr lang="en-US" altLang="zh-CN" sz="2400" b="0" dirty="0"/>
              <a:t>3.3</a:t>
            </a:r>
            <a:r>
              <a:rPr lang="zh-CN" altLang="en-US" sz="2400" b="0" dirty="0"/>
              <a:t>节</a:t>
            </a:r>
            <a:endParaRPr lang="en-US" altLang="zh-CN" sz="2400" b="0" dirty="0"/>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en-US" altLang="zh-CN" sz="2400" b="0" dirty="0"/>
              <a:t>Tournament BP</a:t>
            </a:r>
            <a:r>
              <a:rPr lang="zh-CN" altLang="en-US" sz="2400" b="0" dirty="0"/>
              <a:t>，参考</a:t>
            </a:r>
            <a:r>
              <a:rPr lang="en-US" altLang="zh-CN" sz="2400" b="0" dirty="0"/>
              <a:t>3.3</a:t>
            </a:r>
            <a:r>
              <a:rPr lang="zh-CN" altLang="en-US" sz="2400" b="0" dirty="0"/>
              <a:t>节</a:t>
            </a:r>
            <a:endParaRPr lang="en-US" altLang="zh-CN" sz="2400" b="0" dirty="0"/>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en-US" altLang="zh-CN" sz="2400" b="0" dirty="0"/>
              <a:t>Neural branch prediction*</a:t>
            </a: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en-US" altLang="zh-CN" sz="2400" b="0" dirty="0"/>
              <a:t>etc.</a:t>
            </a:r>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b="0" dirty="0"/>
              <a:t>分支</a:t>
            </a:r>
            <a:r>
              <a:rPr lang="zh-CN" altLang="en-US" b="0" dirty="0" smtClean="0"/>
              <a:t>预测在体系结构领域一直</a:t>
            </a:r>
            <a:r>
              <a:rPr lang="zh-CN" altLang="en-US" b="0" dirty="0"/>
              <a:t>是热点</a:t>
            </a:r>
            <a:r>
              <a:rPr lang="zh-CN" altLang="en-US" b="0" dirty="0" smtClean="0"/>
              <a:t>研究</a:t>
            </a:r>
            <a:endParaRPr lang="en-US" altLang="zh-CN" b="0" dirty="0"/>
          </a:p>
          <a:p>
            <a:pPr marL="908050" lvl="1" indent="-457200">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t>学有余力的同学，可自己研究调研。</a:t>
            </a:r>
            <a:endParaRPr lang="en-US" altLang="zh-CN" sz="2400" b="0" dirty="0"/>
          </a:p>
          <a:p>
            <a:pPr marL="908050" lvl="1" indent="-457200">
              <a:lnSpc>
                <a:spcPct val="11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solidFill>
                  <a:srgbClr val="FF0000"/>
                </a:solidFill>
              </a:rPr>
              <a:t>课程报告也可以选择这个</a:t>
            </a:r>
            <a:r>
              <a:rPr lang="en-US" altLang="zh-CN" sz="2400" b="0" dirty="0" smtClean="0">
                <a:solidFill>
                  <a:srgbClr val="FF0000"/>
                </a:solidFill>
              </a:rPr>
              <a:t>topic  </a:t>
            </a:r>
            <a:endParaRPr lang="en-US" altLang="zh-CN" sz="2400" b="0" dirty="0">
              <a:solidFill>
                <a:srgbClr val="FF0000"/>
              </a:solidFill>
            </a:endParaRPr>
          </a:p>
          <a:p>
            <a:pPr marL="908050" lvl="1" indent="-457200">
              <a:spcBef>
                <a:spcPts val="600"/>
              </a:spcBef>
              <a:spcAft>
                <a:spcPts val="600"/>
              </a:spcAft>
              <a:buClr>
                <a:schemeClr val="tx1"/>
              </a:buClr>
              <a:buSzPct val="80000"/>
              <a:buFont typeface="Tahoma" panose="020B0604030504040204" pitchFamily="34" charset="0"/>
              <a:buChar char="−"/>
              <a:tabLst>
                <a:tab pos="895350" algn="l"/>
              </a:tabLst>
            </a:pPr>
            <a:endParaRPr lang="zh-CN" altLang="en-US" sz="2600" b="0" dirty="0"/>
          </a:p>
        </p:txBody>
      </p:sp>
      <p:sp>
        <p:nvSpPr>
          <p:cNvPr id="5" name="标题 2">
            <a:extLst>
              <a:ext uri="{FF2B5EF4-FFF2-40B4-BE49-F238E27FC236}">
                <a16:creationId xmlns:a16="http://schemas.microsoft.com/office/drawing/2014/main" id="{0668E32E-B133-40C1-AE49-28EB8EDF2FE9}"/>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其它的分支预测方法</a:t>
            </a:r>
          </a:p>
        </p:txBody>
      </p:sp>
      <p:sp>
        <p:nvSpPr>
          <p:cNvPr id="2" name="文本框 1">
            <a:extLst>
              <a:ext uri="{FF2B5EF4-FFF2-40B4-BE49-F238E27FC236}">
                <a16:creationId xmlns:a16="http://schemas.microsoft.com/office/drawing/2014/main" id="{C9CE3A16-6573-46DD-9DAD-11C9A3F79185}"/>
              </a:ext>
            </a:extLst>
          </p:cNvPr>
          <p:cNvSpPr txBox="1"/>
          <p:nvPr/>
        </p:nvSpPr>
        <p:spPr>
          <a:xfrm>
            <a:off x="185496" y="6056545"/>
            <a:ext cx="8776826" cy="369332"/>
          </a:xfrm>
          <a:prstGeom prst="rect">
            <a:avLst/>
          </a:prstGeom>
          <a:noFill/>
        </p:spPr>
        <p:txBody>
          <a:bodyPr wrap="none" rtlCol="0">
            <a:spAutoFit/>
          </a:bodyPr>
          <a:lstStyle/>
          <a:p>
            <a:r>
              <a:rPr lang="en-US" altLang="zh-CN" sz="1800" b="0" dirty="0">
                <a:solidFill>
                  <a:srgbClr val="00B0F0"/>
                </a:solidFill>
              </a:rPr>
              <a:t>*  Daniel A. </a:t>
            </a:r>
            <a:r>
              <a:rPr lang="en-US" altLang="zh-CN" sz="1800" b="0" dirty="0" err="1">
                <a:solidFill>
                  <a:srgbClr val="00B0F0"/>
                </a:solidFill>
              </a:rPr>
              <a:t>Jim´enez</a:t>
            </a:r>
            <a:r>
              <a:rPr lang="en-US" altLang="zh-CN" sz="1800" b="0" dirty="0">
                <a:solidFill>
                  <a:srgbClr val="00B0F0"/>
                </a:solidFill>
              </a:rPr>
              <a:t>,</a:t>
            </a:r>
            <a:r>
              <a:rPr lang="zh-CN" altLang="en-US" sz="1800" b="0" dirty="0">
                <a:solidFill>
                  <a:srgbClr val="00B0F0"/>
                </a:solidFill>
              </a:rPr>
              <a:t> </a:t>
            </a:r>
            <a:r>
              <a:rPr lang="en-US" altLang="zh-CN" sz="1800" b="0" dirty="0">
                <a:solidFill>
                  <a:srgbClr val="00B0F0"/>
                </a:solidFill>
              </a:rPr>
              <a:t>“Fast Path-Based Neural Branch Prediction”, in MICRO 2003.</a:t>
            </a:r>
            <a:endParaRPr lang="zh-CN" altLang="en-US" sz="1800" b="0" dirty="0">
              <a:solidFill>
                <a:srgbClr val="00B0F0"/>
              </a:solidFill>
            </a:endParaRPr>
          </a:p>
        </p:txBody>
      </p:sp>
      <p:pic>
        <p:nvPicPr>
          <p:cNvPr id="24578" name="Picture 2" descr="卡通奸笑表情图片大全,卡通奸笑表情设计素材,卡通奸笑表情模板下载,卡通奸笑表情图库_昵图网soso.nipic.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91673" y="4921628"/>
            <a:ext cx="779375" cy="77937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a:picLocks noChangeAspect="1"/>
          </p:cNvPicPr>
          <p:nvPr/>
        </p:nvPicPr>
        <p:blipFill>
          <a:blip r:embed="rId3"/>
          <a:stretch>
            <a:fillRect/>
          </a:stretch>
        </p:blipFill>
        <p:spPr>
          <a:xfrm>
            <a:off x="482989" y="1198637"/>
            <a:ext cx="6934848" cy="4570516"/>
          </a:xfrm>
          <a:prstGeom prst="rect">
            <a:avLst/>
          </a:prstGeom>
        </p:spPr>
      </p:pic>
    </p:spTree>
    <p:extLst>
      <p:ext uri="{BB962C8B-B14F-4D97-AF65-F5344CB8AC3E}">
        <p14:creationId xmlns:p14="http://schemas.microsoft.com/office/powerpoint/2010/main" val="2472611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3" name="Rectangle 3" descr="Rectangle: Click to edit Master text styles&#10;Second level&#10;Third level&#10;Fourth level&#10;Fifth level"/>
          <p:cNvSpPr>
            <a:spLocks noGrp="1" noChangeArrowheads="1"/>
          </p:cNvSpPr>
          <p:nvPr>
            <p:ph type="body" idx="4294967295"/>
          </p:nvPr>
        </p:nvSpPr>
        <p:spPr>
          <a:xfrm>
            <a:off x="480767" y="1167107"/>
            <a:ext cx="8201320" cy="4337954"/>
          </a:xfrm>
        </p:spPr>
        <p:txBody>
          <a:bodyPr>
            <a:normAutofit/>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前瞻执行（</a:t>
            </a:r>
            <a:r>
              <a:rPr lang="en-US" altLang="zh-CN" sz="2800" dirty="0">
                <a:latin typeface="微软雅黑" panose="020B0503020204020204" pitchFamily="34" charset="-122"/>
                <a:ea typeface="微软雅黑" panose="020B0503020204020204" pitchFamily="34" charset="-122"/>
              </a:rPr>
              <a:t>speculative execution</a:t>
            </a:r>
            <a:r>
              <a:rPr lang="zh-CN" altLang="en-US" sz="2800" dirty="0">
                <a:latin typeface="微软雅黑" panose="020B0503020204020204" pitchFamily="34" charset="-122"/>
                <a:ea typeface="微软雅黑" panose="020B0503020204020204" pitchFamily="34" charset="-122"/>
              </a:rPr>
              <a:t>）的基本思想：</a:t>
            </a:r>
          </a:p>
          <a:p>
            <a:pPr marL="908050" lvl="1" indent="-457200" fontAlgn="base">
              <a:lnSpc>
                <a:spcPct val="110000"/>
              </a:lnSpc>
              <a:buClr>
                <a:schemeClr val="tx1"/>
              </a:buClr>
              <a:buSzPct val="80000"/>
              <a:buFont typeface="Tahoma" panose="020B0604030504040204" pitchFamily="34" charset="0"/>
              <a:buChar char="−"/>
              <a:tabLst>
                <a:tab pos="895350" algn="l"/>
              </a:tabLst>
            </a:pPr>
            <a:r>
              <a:rPr lang="zh-CN" altLang="en-US" dirty="0">
                <a:latin typeface="微软雅黑" panose="020B0503020204020204" pitchFamily="34" charset="-122"/>
                <a:ea typeface="微软雅黑" panose="020B0503020204020204" pitchFamily="34" charset="-122"/>
              </a:rPr>
              <a:t>对</a:t>
            </a:r>
            <a:r>
              <a:rPr lang="zh-CN" altLang="en-US" b="1" dirty="0">
                <a:latin typeface="微软雅黑" panose="020B0503020204020204" pitchFamily="34" charset="-122"/>
                <a:ea typeface="微软雅黑" panose="020B0503020204020204" pitchFamily="34" charset="-122"/>
              </a:rPr>
              <a:t>分支指令的结果</a:t>
            </a:r>
            <a:r>
              <a:rPr lang="zh-CN" altLang="en-US" dirty="0">
                <a:latin typeface="微软雅黑" panose="020B0503020204020204" pitchFamily="34" charset="-122"/>
                <a:ea typeface="微软雅黑" panose="020B0503020204020204" pitchFamily="34" charset="-122"/>
              </a:rPr>
              <a:t>进行</a:t>
            </a:r>
            <a:r>
              <a:rPr lang="zh-CN" altLang="en-US" b="1" dirty="0">
                <a:latin typeface="微软雅黑" panose="020B0503020204020204" pitchFamily="34" charset="-122"/>
                <a:ea typeface="微软雅黑" panose="020B0503020204020204" pitchFamily="34" charset="-122"/>
              </a:rPr>
              <a:t>猜测</a:t>
            </a:r>
            <a:r>
              <a:rPr lang="zh-CN" altLang="en-US" dirty="0">
                <a:latin typeface="微软雅黑" panose="020B0503020204020204" pitchFamily="34" charset="-122"/>
                <a:ea typeface="微软雅黑" panose="020B0503020204020204" pitchFamily="34" charset="-122"/>
              </a:rPr>
              <a:t>，并</a:t>
            </a:r>
            <a:r>
              <a:rPr lang="zh-CN" altLang="en-US" b="1" dirty="0">
                <a:latin typeface="微软雅黑" panose="020B0503020204020204" pitchFamily="34" charset="-122"/>
                <a:ea typeface="微软雅黑" panose="020B0503020204020204" pitchFamily="34" charset="-122"/>
              </a:rPr>
              <a:t>假设</a:t>
            </a:r>
            <a:r>
              <a:rPr lang="zh-CN" altLang="en-US" dirty="0">
                <a:latin typeface="微软雅黑" panose="020B0503020204020204" pitchFamily="34" charset="-122"/>
                <a:ea typeface="微软雅黑" panose="020B0503020204020204" pitchFamily="34" charset="-122"/>
              </a:rPr>
              <a:t>这个</a:t>
            </a:r>
            <a:r>
              <a:rPr lang="zh-CN" altLang="en-US" b="1" dirty="0">
                <a:latin typeface="微软雅黑" panose="020B0503020204020204" pitchFamily="34" charset="-122"/>
                <a:ea typeface="微软雅黑" panose="020B0503020204020204" pitchFamily="34" charset="-122"/>
              </a:rPr>
              <a:t>猜测总是对的</a:t>
            </a:r>
            <a:r>
              <a:rPr lang="zh-CN" altLang="en-US" dirty="0">
                <a:latin typeface="微软雅黑" panose="020B0503020204020204" pitchFamily="34" charset="-122"/>
                <a:ea typeface="微软雅黑" panose="020B0503020204020204" pitchFamily="34" charset="-122"/>
              </a:rPr>
              <a:t>，然后</a:t>
            </a:r>
            <a:r>
              <a:rPr lang="zh-CN" altLang="en-US" b="1" dirty="0">
                <a:latin typeface="微软雅黑" panose="020B0503020204020204" pitchFamily="34" charset="-122"/>
                <a:ea typeface="微软雅黑" panose="020B0503020204020204" pitchFamily="34" charset="-122"/>
              </a:rPr>
              <a:t>按这个猜测</a:t>
            </a:r>
            <a:r>
              <a:rPr lang="zh-CN" altLang="en-US" b="1" dirty="0" smtClean="0">
                <a:latin typeface="微软雅黑" panose="020B0503020204020204" pitchFamily="34" charset="-122"/>
                <a:ea typeface="微软雅黑" panose="020B0503020204020204" pitchFamily="34" charset="-122"/>
              </a:rPr>
              <a:t>结果（猜测的</a:t>
            </a:r>
            <a:r>
              <a:rPr lang="en-US" altLang="zh-CN" b="1" dirty="0" smtClean="0">
                <a:latin typeface="微软雅黑" panose="020B0503020204020204" pitchFamily="34" charset="-122"/>
                <a:ea typeface="微软雅黑" panose="020B0503020204020204" pitchFamily="34" charset="-122"/>
              </a:rPr>
              <a:t>PC</a:t>
            </a:r>
            <a:r>
              <a:rPr lang="zh-CN" altLang="en-US" b="1" dirty="0" smtClean="0">
                <a:latin typeface="微软雅黑" panose="020B0503020204020204" pitchFamily="34" charset="-122"/>
                <a:ea typeface="微软雅黑" panose="020B0503020204020204" pitchFamily="34" charset="-122"/>
              </a:rPr>
              <a:t>）继续</a:t>
            </a:r>
            <a:r>
              <a:rPr lang="zh-CN" altLang="en-US" b="1" dirty="0">
                <a:latin typeface="微软雅黑" panose="020B0503020204020204" pitchFamily="34" charset="-122"/>
                <a:ea typeface="微软雅黑" panose="020B0503020204020204" pitchFamily="34" charset="-122"/>
              </a:rPr>
              <a:t>取指</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流出</a:t>
            </a:r>
            <a:r>
              <a:rPr lang="zh-CN" altLang="en-US" dirty="0">
                <a:latin typeface="微软雅黑" panose="020B0503020204020204" pitchFamily="34" charset="-122"/>
                <a:ea typeface="微软雅黑" panose="020B0503020204020204" pitchFamily="34" charset="-122"/>
              </a:rPr>
              <a:t>和</a:t>
            </a:r>
            <a:r>
              <a:rPr lang="zh-CN" altLang="en-US" b="1" dirty="0">
                <a:latin typeface="微软雅黑" panose="020B0503020204020204" pitchFamily="34" charset="-122"/>
                <a:ea typeface="微软雅黑" panose="020B0503020204020204" pitchFamily="34" charset="-122"/>
              </a:rPr>
              <a:t>执行后续的指令</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1436688" lvl="2" indent="-442913">
              <a:lnSpc>
                <a:spcPct val="110000"/>
              </a:lnSpc>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猜测执行的指令，其执行的结果不是写回到寄存器或</a:t>
            </a:r>
            <a:r>
              <a:rPr lang="zh-CN" altLang="en-US" sz="2000" dirty="0" smtClean="0">
                <a:latin typeface="微软雅黑" panose="020B0503020204020204" pitchFamily="34" charset="-122"/>
                <a:ea typeface="微软雅黑" panose="020B0503020204020204" pitchFamily="34" charset="-122"/>
              </a:rPr>
              <a:t>存储器（</a:t>
            </a:r>
            <a:r>
              <a:rPr lang="en-US" altLang="zh-CN" sz="2000" dirty="0" smtClean="0">
                <a:latin typeface="微软雅黑" panose="020B0503020204020204" pitchFamily="34" charset="-122"/>
                <a:ea typeface="微软雅黑" panose="020B0503020204020204" pitchFamily="34" charset="-122"/>
              </a:rPr>
              <a:t>Data Memory</a:t>
            </a:r>
            <a:r>
              <a:rPr lang="zh-CN" altLang="en-US" sz="2000" dirty="0" smtClean="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而是放到一个称为</a:t>
            </a:r>
            <a:r>
              <a:rPr lang="en-US" altLang="zh-CN" sz="2000" b="1" dirty="0">
                <a:latin typeface="微软雅黑" panose="020B0503020204020204" pitchFamily="34" charset="-122"/>
                <a:ea typeface="微软雅黑" panose="020B0503020204020204" pitchFamily="34" charset="-122"/>
              </a:rPr>
              <a:t>ROB</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Re-Order Buffer</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的缓冲器中；</a:t>
            </a:r>
            <a:endParaRPr lang="en-US" altLang="zh-CN" sz="2000" dirty="0">
              <a:latin typeface="微软雅黑" panose="020B0503020204020204" pitchFamily="34" charset="-122"/>
              <a:ea typeface="微软雅黑" panose="020B0503020204020204" pitchFamily="34" charset="-122"/>
            </a:endParaRPr>
          </a:p>
          <a:p>
            <a:pPr marL="1436688" lvl="2" indent="-442913">
              <a:lnSpc>
                <a:spcPct val="110000"/>
              </a:lnSpc>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等到相应的指令得到“确认”（</a:t>
            </a:r>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）（即确实是应该执行的指令，猜测正确。）之后，才将结果从</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中读出，并写入寄存器或存储器。 </a:t>
            </a:r>
          </a:p>
        </p:txBody>
      </p:sp>
      <p:sp>
        <p:nvSpPr>
          <p:cNvPr id="2" name="云形标注 1"/>
          <p:cNvSpPr/>
          <p:nvPr/>
        </p:nvSpPr>
        <p:spPr>
          <a:xfrm>
            <a:off x="2267744" y="5661248"/>
            <a:ext cx="4651530" cy="1080120"/>
          </a:xfrm>
          <a:prstGeom prst="cloudCallout">
            <a:avLst>
              <a:gd name="adj1" fmla="val 47466"/>
              <a:gd name="adj2" fmla="val -216242"/>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0" dirty="0">
                <a:latin typeface="微软雅黑" panose="020B0503020204020204" pitchFamily="34" charset="-122"/>
                <a:ea typeface="微软雅黑" panose="020B0503020204020204" pitchFamily="34" charset="-122"/>
              </a:rPr>
              <a:t>为什么写到</a:t>
            </a:r>
            <a:r>
              <a:rPr lang="en-US" altLang="zh-CN" sz="2400" b="0" dirty="0">
                <a:latin typeface="微软雅黑" panose="020B0503020204020204" pitchFamily="34" charset="-122"/>
                <a:ea typeface="微软雅黑" panose="020B0503020204020204" pitchFamily="34" charset="-122"/>
              </a:rPr>
              <a:t>ROB</a:t>
            </a:r>
            <a:r>
              <a:rPr lang="zh-CN" altLang="en-US" sz="2400" b="0" dirty="0">
                <a:latin typeface="微软雅黑" panose="020B0503020204020204" pitchFamily="34" charset="-122"/>
                <a:ea typeface="微软雅黑" panose="020B0503020204020204" pitchFamily="34" charset="-122"/>
              </a:rPr>
              <a:t>之中？</a:t>
            </a:r>
          </a:p>
        </p:txBody>
      </p:sp>
      <p:sp>
        <p:nvSpPr>
          <p:cNvPr id="5" name="标题 2">
            <a:extLst>
              <a:ext uri="{FF2B5EF4-FFF2-40B4-BE49-F238E27FC236}">
                <a16:creationId xmlns:a16="http://schemas.microsoft.com/office/drawing/2014/main" id="{8FA3CD65-FE83-4F68-8087-87DD280BE4E3}"/>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kern="0" dirty="0" smtClean="0">
                <a:latin typeface="微软雅黑" panose="020B0503020204020204" pitchFamily="34" charset="-122"/>
                <a:ea typeface="微软雅黑" panose="020B0503020204020204" pitchFamily="34" charset="-122"/>
              </a:rPr>
              <a:t>让指令飞起来：</a:t>
            </a:r>
            <a:r>
              <a:rPr lang="zh-CN" altLang="en-US" sz="3600" b="0" kern="0" dirty="0" smtClean="0">
                <a:latin typeface="微软雅黑" panose="020B0503020204020204" pitchFamily="34" charset="-122"/>
                <a:ea typeface="微软雅黑" panose="020B0503020204020204" pitchFamily="34" charset="-122"/>
              </a:rPr>
              <a:t>前</a:t>
            </a:r>
            <a:r>
              <a:rPr lang="zh-CN" altLang="en-US" sz="3600" b="0" kern="0" dirty="0">
                <a:latin typeface="微软雅黑" panose="020B0503020204020204" pitchFamily="34" charset="-122"/>
                <a:ea typeface="微软雅黑" panose="020B0503020204020204" pitchFamily="34" charset="-122"/>
              </a:rPr>
              <a:t>瞻执行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1363">
                                            <p:txEl>
                                              <p:pRg st="2" end="2"/>
                                            </p:txEl>
                                          </p:spTgt>
                                        </p:tgtEl>
                                        <p:attrNameLst>
                                          <p:attrName>style.visibility</p:attrName>
                                        </p:attrNameLst>
                                      </p:cBhvr>
                                      <p:to>
                                        <p:strVal val="visible"/>
                                      </p:to>
                                    </p:set>
                                    <p:animEffect transition="in" filter="wipe(down)">
                                      <p:cBhvr>
                                        <p:cTn id="7" dur="500"/>
                                        <p:tgtEl>
                                          <p:spTgt spid="27136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1363">
                                            <p:txEl>
                                              <p:pRg st="3" end="3"/>
                                            </p:txEl>
                                          </p:spTgt>
                                        </p:tgtEl>
                                        <p:attrNameLst>
                                          <p:attrName>style.visibility</p:attrName>
                                        </p:attrNameLst>
                                      </p:cBhvr>
                                      <p:to>
                                        <p:strVal val="visible"/>
                                      </p:to>
                                    </p:set>
                                    <p:animEffect transition="in" filter="wipe(down)">
                                      <p:cBhvr>
                                        <p:cTn id="12" dur="500"/>
                                        <p:tgtEl>
                                          <p:spTgt spid="27136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Rectangle 3" descr="Rectangle: Click to edit Master text styles&#10;Second level&#10;Third level&#10;Fourth level&#10;Fifth level"/>
          <p:cNvSpPr>
            <a:spLocks noGrp="1" noChangeArrowheads="1"/>
          </p:cNvSpPr>
          <p:nvPr>
            <p:ph type="body" idx="4294967295"/>
          </p:nvPr>
        </p:nvSpPr>
        <p:spPr>
          <a:xfrm>
            <a:off x="490194" y="1154603"/>
            <a:ext cx="8182466" cy="5344520"/>
          </a:xfrm>
        </p:spPr>
        <p:txBody>
          <a:bodyPr>
            <a:normAutofit fontScale="92500" lnSpcReduction="10000"/>
          </a:bodyPr>
          <a:lstStyle/>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000" dirty="0">
                <a:latin typeface="微软雅黑" panose="020B0503020204020204" pitchFamily="34" charset="-122"/>
                <a:ea typeface="微软雅黑" panose="020B0503020204020204" pitchFamily="34" charset="-122"/>
              </a:rPr>
              <a:t>基于硬件的前瞻执行结合了三种思想：</a:t>
            </a:r>
          </a:p>
          <a:p>
            <a:pPr marL="900113" lvl="1" indent="-457200" eaLnBrk="1" hangingPunct="1">
              <a:lnSpc>
                <a:spcPts val="3600"/>
              </a:lnSpc>
              <a:spcBef>
                <a:spcPts val="0"/>
              </a:spcBef>
              <a:buClr>
                <a:schemeClr val="tx1"/>
              </a:buClr>
              <a:buFont typeface="+mj-ea"/>
              <a:buAutoNum type="circleNumDbPlain"/>
            </a:pPr>
            <a:r>
              <a:rPr lang="zh-CN" altLang="en-US" sz="2600" dirty="0">
                <a:solidFill>
                  <a:srgbClr val="FF0000"/>
                </a:solidFill>
                <a:latin typeface="微软雅黑" panose="020B0503020204020204" pitchFamily="34" charset="-122"/>
                <a:ea typeface="微软雅黑" panose="020B0503020204020204" pitchFamily="34" charset="-122"/>
              </a:rPr>
              <a:t>动态分支预测</a:t>
            </a:r>
            <a:r>
              <a:rPr lang="zh-CN" altLang="en-US" sz="2600" dirty="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用来</a:t>
            </a:r>
            <a:r>
              <a:rPr lang="zh-CN" altLang="en-US" sz="2600" dirty="0">
                <a:latin typeface="微软雅黑" panose="020B0503020204020204" pitchFamily="34" charset="-122"/>
                <a:ea typeface="微软雅黑" panose="020B0503020204020204" pitchFamily="34" charset="-122"/>
              </a:rPr>
              <a:t>确定</a:t>
            </a:r>
            <a:r>
              <a:rPr lang="zh-CN" altLang="en-US" sz="2600" dirty="0" smtClean="0">
                <a:latin typeface="微软雅黑" panose="020B0503020204020204" pitchFamily="34" charset="-122"/>
                <a:ea typeface="微软雅黑" panose="020B0503020204020204" pitchFamily="34" charset="-122"/>
              </a:rPr>
              <a:t>后续要执行</a:t>
            </a:r>
            <a:r>
              <a:rPr lang="zh-CN" altLang="en-US" sz="2600" dirty="0">
                <a:latin typeface="微软雅黑" panose="020B0503020204020204" pitchFamily="34" charset="-122"/>
                <a:ea typeface="微软雅黑" panose="020B0503020204020204" pitchFamily="34" charset="-122"/>
              </a:rPr>
              <a:t>的指令；</a:t>
            </a:r>
          </a:p>
          <a:p>
            <a:pPr marL="900113" lvl="1" indent="-457200" eaLnBrk="1" hangingPunct="1">
              <a:lnSpc>
                <a:spcPts val="3600"/>
              </a:lnSpc>
              <a:spcBef>
                <a:spcPts val="0"/>
              </a:spcBef>
              <a:buClr>
                <a:schemeClr val="tx1"/>
              </a:buClr>
              <a:buFont typeface="+mj-ea"/>
              <a:buAutoNum type="circleNumDbPlain"/>
            </a:pPr>
            <a:r>
              <a:rPr lang="zh-CN" altLang="en-US" sz="2600" dirty="0">
                <a:latin typeface="微软雅黑" panose="020B0503020204020204" pitchFamily="34" charset="-122"/>
                <a:ea typeface="微软雅黑" panose="020B0503020204020204" pitchFamily="34" charset="-122"/>
              </a:rPr>
              <a:t>在控制相关的结果尚未出来之前，</a:t>
            </a:r>
            <a:r>
              <a:rPr lang="zh-CN" altLang="en-US" sz="2600" dirty="0">
                <a:solidFill>
                  <a:srgbClr val="FF0000"/>
                </a:solidFill>
                <a:latin typeface="微软雅黑" panose="020B0503020204020204" pitchFamily="34" charset="-122"/>
                <a:ea typeface="微软雅黑" panose="020B0503020204020204" pitchFamily="34" charset="-122"/>
              </a:rPr>
              <a:t>前瞻地执行后续指令</a:t>
            </a:r>
            <a:r>
              <a:rPr lang="zh-CN" altLang="en-US" sz="2600" dirty="0">
                <a:latin typeface="微软雅黑" panose="020B0503020204020204" pitchFamily="34" charset="-122"/>
                <a:ea typeface="微软雅黑" panose="020B0503020204020204" pitchFamily="34" charset="-122"/>
              </a:rPr>
              <a:t>；</a:t>
            </a:r>
          </a:p>
          <a:p>
            <a:pPr marL="900113" lvl="1" indent="-457200" eaLnBrk="1" hangingPunct="1">
              <a:lnSpc>
                <a:spcPts val="3600"/>
              </a:lnSpc>
              <a:spcBef>
                <a:spcPts val="0"/>
              </a:spcBef>
              <a:spcAft>
                <a:spcPts val="600"/>
              </a:spcAft>
              <a:buClr>
                <a:schemeClr val="tx1"/>
              </a:buClr>
              <a:buFont typeface="+mj-ea"/>
              <a:buAutoNum type="circleNumDbPlain"/>
            </a:pPr>
            <a:r>
              <a:rPr lang="zh-CN" altLang="en-US" sz="2600" dirty="0">
                <a:latin typeface="微软雅黑" panose="020B0503020204020204" pitchFamily="34" charset="-122"/>
                <a:ea typeface="微软雅黑" panose="020B0503020204020204" pitchFamily="34" charset="-122"/>
              </a:rPr>
              <a:t>用</a:t>
            </a:r>
            <a:r>
              <a:rPr lang="zh-CN" altLang="en-US" sz="2600" dirty="0">
                <a:solidFill>
                  <a:srgbClr val="FF0000"/>
                </a:solidFill>
                <a:latin typeface="微软雅黑" panose="020B0503020204020204" pitchFamily="34" charset="-122"/>
                <a:ea typeface="微软雅黑" panose="020B0503020204020204" pitchFamily="34" charset="-122"/>
              </a:rPr>
              <a:t>动态调度</a:t>
            </a:r>
            <a:r>
              <a:rPr lang="zh-CN" altLang="en-US" sz="2600" dirty="0">
                <a:latin typeface="微软雅黑" panose="020B0503020204020204" pitchFamily="34" charset="-122"/>
                <a:ea typeface="微软雅黑" panose="020B0503020204020204" pitchFamily="34" charset="-122"/>
              </a:rPr>
              <a:t>对基本块的各种组合进行跨块调度；</a:t>
            </a:r>
          </a:p>
          <a:p>
            <a:pPr marL="342900" lvl="1" indent="-342900" eaLnBrk="1" hangingPunct="1">
              <a:lnSpc>
                <a:spcPct val="11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000" dirty="0" smtClean="0">
                <a:latin typeface="微软雅黑" panose="020B0503020204020204" pitchFamily="34" charset="-122"/>
                <a:ea typeface="微软雅黑" panose="020B0503020204020204" pitchFamily="34" charset="-122"/>
              </a:rPr>
              <a:t>前瞻执行的实现：对</a:t>
            </a:r>
            <a:r>
              <a:rPr lang="en-US" altLang="zh-CN" sz="3000" b="1" dirty="0" err="1">
                <a:latin typeface="微软雅黑" panose="020B0503020204020204" pitchFamily="34" charset="-122"/>
                <a:ea typeface="微软雅黑" panose="020B0503020204020204" pitchFamily="34" charset="-122"/>
              </a:rPr>
              <a:t>Tomasulo</a:t>
            </a:r>
            <a:r>
              <a:rPr lang="zh-CN" altLang="en-US" sz="3000" b="1" dirty="0">
                <a:latin typeface="微软雅黑" panose="020B0503020204020204" pitchFamily="34" charset="-122"/>
                <a:ea typeface="微软雅黑" panose="020B0503020204020204" pitchFamily="34" charset="-122"/>
              </a:rPr>
              <a:t>算法</a:t>
            </a:r>
            <a:r>
              <a:rPr lang="zh-CN" altLang="en-US" sz="3000" dirty="0">
                <a:latin typeface="微软雅黑" panose="020B0503020204020204" pitchFamily="34" charset="-122"/>
                <a:ea typeface="微软雅黑" panose="020B0503020204020204" pitchFamily="34" charset="-122"/>
              </a:rPr>
              <a:t>加以扩充，就可以支持前瞻</a:t>
            </a:r>
            <a:r>
              <a:rPr lang="zh-CN" altLang="en-US" sz="3000" dirty="0" smtClean="0">
                <a:latin typeface="微软雅黑" panose="020B0503020204020204" pitchFamily="34" charset="-122"/>
                <a:ea typeface="微软雅黑" panose="020B0503020204020204" pitchFamily="34" charset="-122"/>
              </a:rPr>
              <a:t>执行。</a:t>
            </a:r>
            <a:endParaRPr lang="zh-CN" altLang="en-US" sz="3000" dirty="0">
              <a:latin typeface="微软雅黑" panose="020B0503020204020204" pitchFamily="34" charset="-122"/>
              <a:ea typeface="微软雅黑" panose="020B0503020204020204" pitchFamily="34" charset="-122"/>
            </a:endParaRPr>
          </a:p>
          <a:p>
            <a:pPr marL="908050" lvl="1" indent="-457200" fontAlgn="base">
              <a:lnSpc>
                <a:spcPct val="110000"/>
              </a:lnSpc>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把</a:t>
            </a:r>
            <a:r>
              <a:rPr lang="en-US" altLang="zh-CN" sz="2600" dirty="0" err="1">
                <a:latin typeface="微软雅黑" panose="020B0503020204020204" pitchFamily="34" charset="-122"/>
                <a:ea typeface="微软雅黑" panose="020B0503020204020204" pitchFamily="34" charset="-122"/>
              </a:rPr>
              <a:t>Tomasulo</a:t>
            </a:r>
            <a:r>
              <a:rPr lang="zh-CN" altLang="en-US" sz="2600" dirty="0">
                <a:latin typeface="微软雅黑" panose="020B0503020204020204" pitchFamily="34" charset="-122"/>
                <a:ea typeface="微软雅黑" panose="020B0503020204020204" pitchFamily="34" charset="-122"/>
              </a:rPr>
              <a:t>算法的写结果和指令完成加以区分，分成两个不同的段：</a:t>
            </a:r>
          </a:p>
          <a:p>
            <a:pPr marL="1366837" lvl="2" indent="-457200" eaLnBrk="1" hangingPunct="1">
              <a:lnSpc>
                <a:spcPts val="3600"/>
              </a:lnSpc>
              <a:spcBef>
                <a:spcPts val="0"/>
              </a:spcBef>
              <a:buClr>
                <a:schemeClr val="tx1"/>
              </a:buClr>
              <a:buFont typeface="+mj-ea"/>
              <a:buAutoNum type="circleNumDbPlain"/>
            </a:pPr>
            <a:r>
              <a:rPr lang="zh-CN" altLang="en-US" sz="2200" dirty="0">
                <a:latin typeface="微软雅黑" panose="020B0503020204020204" pitchFamily="34" charset="-122"/>
                <a:ea typeface="微软雅黑" panose="020B0503020204020204" pitchFamily="34" charset="-122"/>
              </a:rPr>
              <a:t>写结果；</a:t>
            </a:r>
            <a:endParaRPr lang="en-US" altLang="zh-CN" sz="2200" dirty="0">
              <a:latin typeface="微软雅黑" panose="020B0503020204020204" pitchFamily="34" charset="-122"/>
              <a:ea typeface="微软雅黑" panose="020B0503020204020204" pitchFamily="34" charset="-122"/>
            </a:endParaRPr>
          </a:p>
          <a:p>
            <a:pPr marL="1366837" lvl="2" indent="-457200" eaLnBrk="1" hangingPunct="1">
              <a:lnSpc>
                <a:spcPts val="3600"/>
              </a:lnSpc>
              <a:spcBef>
                <a:spcPts val="0"/>
              </a:spcBef>
              <a:buClr>
                <a:schemeClr val="tx1"/>
              </a:buClr>
              <a:buFont typeface="+mj-ea"/>
              <a:buAutoNum type="circleNumDbPlain"/>
            </a:pPr>
            <a:r>
              <a:rPr lang="zh-CN" altLang="en-US" sz="2200" dirty="0">
                <a:latin typeface="微软雅黑" panose="020B0503020204020204" pitchFamily="34" charset="-122"/>
                <a:ea typeface="微软雅黑" panose="020B0503020204020204" pitchFamily="34" charset="-122"/>
              </a:rPr>
              <a:t>指令确认 ；</a:t>
            </a:r>
          </a:p>
        </p:txBody>
      </p:sp>
      <p:sp>
        <p:nvSpPr>
          <p:cNvPr id="2" name="箭头: 右 1">
            <a:extLst>
              <a:ext uri="{FF2B5EF4-FFF2-40B4-BE49-F238E27FC236}">
                <a16:creationId xmlns:a16="http://schemas.microsoft.com/office/drawing/2014/main" id="{3AC266A4-0BA8-468C-92B4-20042AC957D8}"/>
              </a:ext>
            </a:extLst>
          </p:cNvPr>
          <p:cNvSpPr/>
          <p:nvPr/>
        </p:nvSpPr>
        <p:spPr>
          <a:xfrm>
            <a:off x="3635896" y="5373216"/>
            <a:ext cx="792088" cy="216024"/>
          </a:xfrm>
          <a:prstGeom prst="rightArrow">
            <a:avLst/>
          </a:prstGeom>
          <a:no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3EFB333-B33A-48E1-8D8E-2237D4E6DA43}"/>
              </a:ext>
            </a:extLst>
          </p:cNvPr>
          <p:cNvSpPr txBox="1"/>
          <p:nvPr/>
        </p:nvSpPr>
        <p:spPr>
          <a:xfrm>
            <a:off x="4716018" y="5194597"/>
            <a:ext cx="4206601" cy="461665"/>
          </a:xfrm>
          <a:prstGeom prst="rect">
            <a:avLst/>
          </a:prstGeom>
          <a:noFill/>
          <a:ln w="28575">
            <a:solidFill>
              <a:srgbClr val="FF0000"/>
            </a:solidFill>
          </a:ln>
        </p:spPr>
        <p:txBody>
          <a:bodyPr wrap="none" rtlCol="0">
            <a:spAutoFit/>
          </a:bodyPr>
          <a:lstStyle/>
          <a:p>
            <a:r>
              <a:rPr lang="zh-CN" altLang="en-US" sz="2400" b="1" dirty="0">
                <a:solidFill>
                  <a:srgbClr val="FF0000"/>
                </a:solidFill>
                <a:latin typeface="楷体" panose="02010609060101010101" pitchFamily="49" charset="-122"/>
                <a:ea typeface="楷体" panose="02010609060101010101" pitchFamily="49" charset="-122"/>
              </a:rPr>
              <a:t>为了精确</a:t>
            </a:r>
            <a:r>
              <a:rPr lang="zh-CN" altLang="en-US" sz="2400" b="1" dirty="0" smtClean="0">
                <a:solidFill>
                  <a:srgbClr val="FF0000"/>
                </a:solidFill>
                <a:latin typeface="楷体" panose="02010609060101010101" pitchFamily="49" charset="-122"/>
                <a:ea typeface="楷体" panose="02010609060101010101" pitchFamily="49" charset="-122"/>
              </a:rPr>
              <a:t>异常以及后勤保障！</a:t>
            </a:r>
            <a:endParaRPr lang="zh-CN" altLang="en-US" sz="2400" b="1" dirty="0">
              <a:solidFill>
                <a:srgbClr val="FF0000"/>
              </a:solidFill>
              <a:latin typeface="楷体" panose="02010609060101010101" pitchFamily="49" charset="-122"/>
              <a:ea typeface="楷体" panose="02010609060101010101" pitchFamily="49" charset="-122"/>
            </a:endParaRPr>
          </a:p>
        </p:txBody>
      </p:sp>
      <p:sp>
        <p:nvSpPr>
          <p:cNvPr id="6" name="标题 2">
            <a:extLst>
              <a:ext uri="{FF2B5EF4-FFF2-40B4-BE49-F238E27FC236}">
                <a16:creationId xmlns:a16="http://schemas.microsoft.com/office/drawing/2014/main" id="{85F0FE30-57FF-460A-8B1C-C02317DC855E}"/>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2387">
                                            <p:txEl>
                                              <p:pRg st="4" end="4"/>
                                            </p:txEl>
                                          </p:spTgt>
                                        </p:tgtEl>
                                        <p:attrNameLst>
                                          <p:attrName>style.visibility</p:attrName>
                                        </p:attrNameLst>
                                      </p:cBhvr>
                                      <p:to>
                                        <p:strVal val="visible"/>
                                      </p:to>
                                    </p:set>
                                    <p:animEffect transition="in" filter="slide(fromBottom)">
                                      <p:cBhvr>
                                        <p:cTn id="7" dur="500"/>
                                        <p:tgtEl>
                                          <p:spTgt spid="272387">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72387">
                                            <p:txEl>
                                              <p:pRg st="5" end="5"/>
                                            </p:txEl>
                                          </p:spTgt>
                                        </p:tgtEl>
                                        <p:attrNameLst>
                                          <p:attrName>style.visibility</p:attrName>
                                        </p:attrNameLst>
                                      </p:cBhvr>
                                      <p:to>
                                        <p:strVal val="visible"/>
                                      </p:to>
                                    </p:set>
                                    <p:animEffect transition="in" filter="slide(fromBottom)">
                                      <p:cBhvr>
                                        <p:cTn id="10" dur="500"/>
                                        <p:tgtEl>
                                          <p:spTgt spid="272387">
                                            <p:txEl>
                                              <p:pRg st="5" end="5"/>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72387">
                                            <p:txEl>
                                              <p:pRg st="6" end="6"/>
                                            </p:txEl>
                                          </p:spTgt>
                                        </p:tgtEl>
                                        <p:attrNameLst>
                                          <p:attrName>style.visibility</p:attrName>
                                        </p:attrNameLst>
                                      </p:cBhvr>
                                      <p:to>
                                        <p:strVal val="visible"/>
                                      </p:to>
                                    </p:set>
                                    <p:animEffect transition="in" filter="slide(fromBottom)">
                                      <p:cBhvr>
                                        <p:cTn id="13" dur="500"/>
                                        <p:tgtEl>
                                          <p:spTgt spid="272387">
                                            <p:txEl>
                                              <p:pRg st="6" end="6"/>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72387">
                                            <p:txEl>
                                              <p:pRg st="7" end="7"/>
                                            </p:txEl>
                                          </p:spTgt>
                                        </p:tgtEl>
                                        <p:attrNameLst>
                                          <p:attrName>style.visibility</p:attrName>
                                        </p:attrNameLst>
                                      </p:cBhvr>
                                      <p:to>
                                        <p:strVal val="visible"/>
                                      </p:to>
                                    </p:set>
                                    <p:animEffect transition="in" filter="slide(fromBottom)">
                                      <p:cBhvr>
                                        <p:cTn id="16" dur="500"/>
                                        <p:tgtEl>
                                          <p:spTgt spid="272387">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1" name="Rectangle 3" descr="Rectangle: Click to edit Master text styles&#10;Second level&#10;Third level&#10;Fourth level&#10;Fifth level"/>
          <p:cNvSpPr>
            <a:spLocks noGrp="1" noChangeArrowheads="1"/>
          </p:cNvSpPr>
          <p:nvPr>
            <p:ph type="body" idx="4294967295"/>
          </p:nvPr>
        </p:nvSpPr>
        <p:spPr>
          <a:xfrm>
            <a:off x="490194" y="1196752"/>
            <a:ext cx="8182466" cy="5256584"/>
          </a:xfrm>
        </p:spPr>
        <p:txBody>
          <a:bodyPr>
            <a:normAutofit fontScale="77500" lnSpcReduction="20000"/>
          </a:bodyPr>
          <a:lstStyle/>
          <a:p>
            <a:pPr marL="342900" lvl="1" indent="-342900" eaLnBrk="1" hangingPunct="1">
              <a:lnSpc>
                <a:spcPct val="13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600" dirty="0">
                <a:latin typeface="微软雅黑" panose="020B0503020204020204" pitchFamily="34" charset="-122"/>
                <a:ea typeface="微软雅黑" panose="020B0503020204020204" pitchFamily="34" charset="-122"/>
              </a:rPr>
              <a:t>写结果段</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把前瞻执行的结果写到</a:t>
            </a:r>
            <a:r>
              <a:rPr lang="en-US" altLang="zh-CN" sz="3100" dirty="0">
                <a:latin typeface="微软雅黑" panose="020B0503020204020204" pitchFamily="34" charset="-122"/>
                <a:ea typeface="微软雅黑" panose="020B0503020204020204" pitchFamily="34" charset="-122"/>
              </a:rPr>
              <a:t>ROB</a:t>
            </a:r>
            <a:r>
              <a:rPr lang="zh-CN" altLang="en-US" sz="3100" dirty="0">
                <a:latin typeface="微软雅黑" panose="020B0503020204020204" pitchFamily="34" charset="-122"/>
                <a:ea typeface="微软雅黑" panose="020B0503020204020204" pitchFamily="34" charset="-122"/>
              </a:rPr>
              <a:t>中；</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通过</a:t>
            </a:r>
            <a:r>
              <a:rPr lang="en-US" altLang="zh-CN" sz="3100" dirty="0">
                <a:latin typeface="微软雅黑" panose="020B0503020204020204" pitchFamily="34" charset="-122"/>
                <a:ea typeface="微软雅黑" panose="020B0503020204020204" pitchFamily="34" charset="-122"/>
              </a:rPr>
              <a:t>CDB</a:t>
            </a:r>
            <a:r>
              <a:rPr lang="zh-CN" altLang="en-US" sz="3100" dirty="0">
                <a:latin typeface="微软雅黑" panose="020B0503020204020204" pitchFamily="34" charset="-122"/>
                <a:ea typeface="微软雅黑" panose="020B0503020204020204" pitchFamily="34" charset="-122"/>
              </a:rPr>
              <a:t>在指令之间传送结果，供需要用到这些结果的指令使用。</a:t>
            </a:r>
          </a:p>
          <a:p>
            <a:pPr marL="342900" lvl="1" indent="-342900" eaLnBrk="1" hangingPunct="1">
              <a:lnSpc>
                <a:spcPct val="13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600" dirty="0">
                <a:latin typeface="微软雅黑" panose="020B0503020204020204" pitchFamily="34" charset="-122"/>
                <a:ea typeface="微软雅黑" panose="020B0503020204020204" pitchFamily="34" charset="-122"/>
              </a:rPr>
              <a:t>指令确认段 </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在分支指令的结果出来后，对相应指令的前瞻执行给予确认；</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如果前面所做的猜测是对的，把在</a:t>
            </a:r>
            <a:r>
              <a:rPr lang="en-US" altLang="zh-CN" sz="3100" dirty="0">
                <a:latin typeface="微软雅黑" panose="020B0503020204020204" pitchFamily="34" charset="-122"/>
                <a:ea typeface="微软雅黑" panose="020B0503020204020204" pitchFamily="34" charset="-122"/>
              </a:rPr>
              <a:t>ROB</a:t>
            </a:r>
            <a:r>
              <a:rPr lang="zh-CN" altLang="en-US" sz="3100" dirty="0">
                <a:latin typeface="微软雅黑" panose="020B0503020204020204" pitchFamily="34" charset="-122"/>
                <a:ea typeface="微软雅黑" panose="020B0503020204020204" pitchFamily="34" charset="-122"/>
              </a:rPr>
              <a:t>中的结果写到寄存器或存储器；</a:t>
            </a:r>
          </a:p>
          <a:p>
            <a:pPr marL="908050" lvl="1" indent="-457200" fontAlgn="base">
              <a:lnSpc>
                <a:spcPct val="120000"/>
              </a:lnSpc>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如果发现前面的猜测是错误的，那就不予以确认，并从正确的分支路径开始重新取指执行；  </a:t>
            </a:r>
          </a:p>
        </p:txBody>
      </p:sp>
      <p:sp>
        <p:nvSpPr>
          <p:cNvPr id="2" name="云形标注 1"/>
          <p:cNvSpPr/>
          <p:nvPr/>
        </p:nvSpPr>
        <p:spPr>
          <a:xfrm>
            <a:off x="611559" y="3140968"/>
            <a:ext cx="7863137" cy="2034347"/>
          </a:xfrm>
          <a:prstGeom prst="cloudCallout">
            <a:avLst>
              <a:gd name="adj1" fmla="val -1457"/>
              <a:gd name="adj2" fmla="val -149174"/>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eaLnBrk="1" fontAlgn="ctr" hangingPunct="1">
              <a:lnSpc>
                <a:spcPct val="120000"/>
              </a:lnSpc>
              <a:spcBef>
                <a:spcPts val="600"/>
              </a:spcBef>
              <a:spcAft>
                <a:spcPts val="0"/>
              </a:spcAft>
              <a:buFont typeface="Wingdings" pitchFamily="2" charset="2"/>
              <a:buNone/>
            </a:pPr>
            <a:r>
              <a:rPr lang="zh-CN" altLang="en-US" sz="2400" dirty="0">
                <a:solidFill>
                  <a:schemeClr val="bg1"/>
                </a:solidFill>
                <a:latin typeface="微软雅黑" panose="020B0503020204020204" pitchFamily="34" charset="-122"/>
                <a:ea typeface="微软雅黑" panose="020B0503020204020204" pitchFamily="34" charset="-122"/>
              </a:rPr>
              <a:t>实现前瞻的关键思想：</a:t>
            </a:r>
            <a:endParaRPr lang="en-US" altLang="zh-CN" sz="2400" dirty="0">
              <a:solidFill>
                <a:schemeClr val="bg1"/>
              </a:solidFill>
              <a:latin typeface="微软雅黑" panose="020B0503020204020204" pitchFamily="34" charset="-122"/>
              <a:ea typeface="微软雅黑" panose="020B0503020204020204" pitchFamily="34" charset="-122"/>
            </a:endParaRPr>
          </a:p>
          <a:p>
            <a:pPr marL="14288" indent="-14288" eaLnBrk="1" fontAlgn="ctr" hangingPunct="1">
              <a:lnSpc>
                <a:spcPct val="120000"/>
              </a:lnSpc>
              <a:spcBef>
                <a:spcPts val="600"/>
              </a:spcBef>
              <a:spcAft>
                <a:spcPts val="0"/>
              </a:spcAft>
              <a:buFont typeface="Wingdings" pitchFamily="2" charset="2"/>
              <a:buNone/>
            </a:pPr>
            <a:r>
              <a:rPr lang="zh-CN" altLang="en-US" sz="2400" b="0" dirty="0">
                <a:solidFill>
                  <a:schemeClr val="bg1"/>
                </a:solidFill>
                <a:latin typeface="微软雅黑" panose="020B0503020204020204" pitchFamily="34" charset="-122"/>
                <a:ea typeface="微软雅黑" panose="020B0503020204020204" pitchFamily="34" charset="-122"/>
              </a:rPr>
              <a:t>允许指令乱序执行，但必须</a:t>
            </a:r>
            <a:r>
              <a:rPr lang="zh-CN" altLang="en-US" sz="2400" b="0" dirty="0">
                <a:solidFill>
                  <a:srgbClr val="FF0000"/>
                </a:solidFill>
                <a:latin typeface="微软雅黑" panose="020B0503020204020204" pitchFamily="34" charset="-122"/>
                <a:ea typeface="微软雅黑" panose="020B0503020204020204" pitchFamily="34" charset="-122"/>
              </a:rPr>
              <a:t>顺序确认</a:t>
            </a:r>
            <a:r>
              <a:rPr lang="zh-CN" altLang="en-US" sz="2400" b="0" dirty="0">
                <a:solidFill>
                  <a:schemeClr val="bg1"/>
                </a:solidFill>
                <a:latin typeface="微软雅黑" panose="020B0503020204020204" pitchFamily="34" charset="-122"/>
                <a:ea typeface="微软雅黑" panose="020B0503020204020204" pitchFamily="34" charset="-122"/>
              </a:rPr>
              <a:t>。</a:t>
            </a:r>
          </a:p>
        </p:txBody>
      </p:sp>
      <p:sp>
        <p:nvSpPr>
          <p:cNvPr id="5" name="标题 2">
            <a:extLst>
              <a:ext uri="{FF2B5EF4-FFF2-40B4-BE49-F238E27FC236}">
                <a16:creationId xmlns:a16="http://schemas.microsoft.com/office/drawing/2014/main" id="{8E53F43B-DB24-4220-8DAA-CDF7E42F75C2}"/>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3411">
                                            <p:txEl>
                                              <p:pRg st="3" end="3"/>
                                            </p:txEl>
                                          </p:spTgt>
                                        </p:tgtEl>
                                        <p:attrNameLst>
                                          <p:attrName>style.visibility</p:attrName>
                                        </p:attrNameLst>
                                      </p:cBhvr>
                                      <p:to>
                                        <p:strVal val="visible"/>
                                      </p:to>
                                    </p:set>
                                    <p:animEffect transition="in" filter="wipe(down)">
                                      <p:cBhvr>
                                        <p:cTn id="7" dur="500"/>
                                        <p:tgtEl>
                                          <p:spTgt spid="273411">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73411">
                                            <p:txEl>
                                              <p:pRg st="4" end="4"/>
                                            </p:txEl>
                                          </p:spTgt>
                                        </p:tgtEl>
                                        <p:attrNameLst>
                                          <p:attrName>style.visibility</p:attrName>
                                        </p:attrNameLst>
                                      </p:cBhvr>
                                      <p:to>
                                        <p:strVal val="visible"/>
                                      </p:to>
                                    </p:set>
                                    <p:animEffect transition="in" filter="wipe(down)">
                                      <p:cBhvr>
                                        <p:cTn id="10" dur="500"/>
                                        <p:tgtEl>
                                          <p:spTgt spid="273411">
                                            <p:txEl>
                                              <p:pRg st="4" end="4"/>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73411">
                                            <p:txEl>
                                              <p:pRg st="5" end="5"/>
                                            </p:txEl>
                                          </p:spTgt>
                                        </p:tgtEl>
                                        <p:attrNameLst>
                                          <p:attrName>style.visibility</p:attrName>
                                        </p:attrNameLst>
                                      </p:cBhvr>
                                      <p:to>
                                        <p:strVal val="visible"/>
                                      </p:to>
                                    </p:set>
                                    <p:animEffect transition="in" filter="wipe(down)">
                                      <p:cBhvr>
                                        <p:cTn id="13" dur="500"/>
                                        <p:tgtEl>
                                          <p:spTgt spid="273411">
                                            <p:txEl>
                                              <p:pRg st="5" end="5"/>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73411">
                                            <p:txEl>
                                              <p:pRg st="6" end="6"/>
                                            </p:txEl>
                                          </p:spTgt>
                                        </p:tgtEl>
                                        <p:attrNameLst>
                                          <p:attrName>style.visibility</p:attrName>
                                        </p:attrNameLst>
                                      </p:cBhvr>
                                      <p:to>
                                        <p:strVal val="visible"/>
                                      </p:to>
                                    </p:set>
                                    <p:animEffect transition="in" filter="wipe(down)">
                                      <p:cBhvr>
                                        <p:cTn id="16" dur="500"/>
                                        <p:tgtEl>
                                          <p:spTgt spid="273411">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down)">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5458" name="Object 4"/>
          <p:cNvGraphicFramePr>
            <a:graphicFrameLocks noGrp="1" noChangeAspect="1"/>
          </p:cNvGraphicFramePr>
          <p:nvPr>
            <p:ph idx="4294967295"/>
            <p:extLst>
              <p:ext uri="{D42A27DB-BD31-4B8C-83A1-F6EECF244321}">
                <p14:modId xmlns:p14="http://schemas.microsoft.com/office/powerpoint/2010/main" val="1715977443"/>
              </p:ext>
            </p:extLst>
          </p:nvPr>
        </p:nvGraphicFramePr>
        <p:xfrm>
          <a:off x="923827" y="1007257"/>
          <a:ext cx="7000616" cy="5850743"/>
        </p:xfrm>
        <a:graphic>
          <a:graphicData uri="http://schemas.openxmlformats.org/presentationml/2006/ole">
            <mc:AlternateContent xmlns:mc="http://schemas.openxmlformats.org/markup-compatibility/2006">
              <mc:Choice xmlns:v="urn:schemas-microsoft-com:vml" Requires="v">
                <p:oleObj spid="_x0000_s23593" name="Picture2" r:id="rId3" imgW="4942332" imgH="4131564" progId="Word.Picture.8">
                  <p:embed/>
                </p:oleObj>
              </mc:Choice>
              <mc:Fallback>
                <p:oleObj name="Picture2" r:id="rId3" imgW="4942332" imgH="4131564" progId="Word.Picture.8">
                  <p:embed/>
                  <p:pic>
                    <p:nvPicPr>
                      <p:cNvPr id="27545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827" y="1007257"/>
                        <a:ext cx="7000616" cy="5850743"/>
                      </a:xfrm>
                      <a:prstGeom prst="rect">
                        <a:avLst/>
                      </a:prstGeom>
                      <a:noFill/>
                      <a:extLst/>
                    </p:spPr>
                  </p:pic>
                </p:oleObj>
              </mc:Fallback>
            </mc:AlternateContent>
          </a:graphicData>
        </a:graphic>
      </p:graphicFrame>
      <p:sp>
        <p:nvSpPr>
          <p:cNvPr id="4" name="标题 2">
            <a:extLst>
              <a:ext uri="{FF2B5EF4-FFF2-40B4-BE49-F238E27FC236}">
                <a16:creationId xmlns:a16="http://schemas.microsoft.com/office/drawing/2014/main" id="{507EB5BD-857F-4BAD-AC91-3A0BE8AB7B8C}"/>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支持前瞻执行的处理结构</a:t>
            </a:r>
          </a:p>
        </p:txBody>
      </p:sp>
      <p:sp>
        <p:nvSpPr>
          <p:cNvPr id="2" name="椭圆 1"/>
          <p:cNvSpPr/>
          <p:nvPr/>
        </p:nvSpPr>
        <p:spPr bwMode="auto">
          <a:xfrm>
            <a:off x="5004619" y="825910"/>
            <a:ext cx="2369575" cy="1474838"/>
          </a:xfrm>
          <a:prstGeom prst="ellipse">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dirty="0" smtClean="0">
              <a:ln>
                <a:noFill/>
              </a:ln>
              <a:solidFill>
                <a:schemeClr val="tx1"/>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3" name="Rectangle 3" descr="Rectangle: Click to edit Master text styles&#10;Second level&#10;Third level&#10;Fourth level&#10;Fifth level"/>
          <p:cNvSpPr>
            <a:spLocks noGrp="1" noChangeArrowheads="1"/>
          </p:cNvSpPr>
          <p:nvPr>
            <p:ph type="body" idx="4294967295"/>
          </p:nvPr>
        </p:nvSpPr>
        <p:spPr>
          <a:xfrm>
            <a:off x="490193" y="1214438"/>
            <a:ext cx="8173039" cy="5000625"/>
          </a:xfrm>
        </p:spPr>
        <p:txBody>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a:latin typeface="微软雅黑" panose="020B0503020204020204" pitchFamily="34" charset="-122"/>
                <a:ea typeface="微软雅黑" panose="020B0503020204020204" pitchFamily="34" charset="-122"/>
              </a:rPr>
              <a:t>ROB</a:t>
            </a:r>
            <a:r>
              <a:rPr lang="zh-CN" altLang="en-US" sz="2800" dirty="0">
                <a:latin typeface="微软雅黑" panose="020B0503020204020204" pitchFamily="34" charset="-122"/>
                <a:ea typeface="微软雅黑" panose="020B0503020204020204" pitchFamily="34" charset="-122"/>
              </a:rPr>
              <a:t>中的每一项由以下</a:t>
            </a:r>
            <a:r>
              <a:rPr lang="en-US" altLang="zh-CN" sz="2800" dirty="0">
                <a:latin typeface="微软雅黑" panose="020B0503020204020204" pitchFamily="34" charset="-122"/>
                <a:ea typeface="微软雅黑" panose="020B0503020204020204" pitchFamily="34" charset="-122"/>
              </a:rPr>
              <a:t>4</a:t>
            </a:r>
            <a:r>
              <a:rPr lang="zh-CN" altLang="en-US" sz="2800" dirty="0">
                <a:latin typeface="微软雅黑" panose="020B0503020204020204" pitchFamily="34" charset="-122"/>
                <a:ea typeface="微软雅黑" panose="020B0503020204020204" pitchFamily="34" charset="-122"/>
              </a:rPr>
              <a:t>个字段组成：</a:t>
            </a:r>
          </a:p>
          <a:p>
            <a:pPr marL="804863" lvl="1" indent="-447675" eaLnBrk="1" hangingPunct="1">
              <a:spcBef>
                <a:spcPts val="600"/>
              </a:spcBef>
              <a:spcAft>
                <a:spcPts val="600"/>
              </a:spcAft>
              <a:buFont typeface="+mj-ea"/>
              <a:buAutoNum type="circleNumDbPlain"/>
            </a:pPr>
            <a:r>
              <a:rPr lang="zh-CN" altLang="en-US" sz="2400" b="1" dirty="0">
                <a:latin typeface="微软雅黑" panose="020B0503020204020204" pitchFamily="34" charset="-122"/>
                <a:ea typeface="微软雅黑" panose="020B0503020204020204" pitchFamily="34" charset="-122"/>
              </a:rPr>
              <a:t>指令类型</a:t>
            </a:r>
            <a:r>
              <a:rPr lang="zh-CN" altLang="en-US"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标记该</a:t>
            </a:r>
            <a:r>
              <a:rPr lang="zh-CN" altLang="en-US" sz="2400" dirty="0">
                <a:latin typeface="微软雅黑" panose="020B0503020204020204" pitchFamily="34" charset="-122"/>
                <a:ea typeface="微软雅黑" panose="020B0503020204020204" pitchFamily="34" charset="-122"/>
              </a:rPr>
              <a:t>指令是分支指令、</a:t>
            </a:r>
            <a:r>
              <a:rPr lang="en-US" altLang="zh-CN" sz="2400" dirty="0">
                <a:latin typeface="微软雅黑" panose="020B0503020204020204" pitchFamily="34" charset="-122"/>
                <a:ea typeface="微软雅黑" panose="020B0503020204020204" pitchFamily="34" charset="-122"/>
              </a:rPr>
              <a:t>store</a:t>
            </a:r>
            <a:r>
              <a:rPr lang="zh-CN" altLang="en-US" sz="2400" dirty="0">
                <a:latin typeface="微软雅黑" panose="020B0503020204020204" pitchFamily="34" charset="-122"/>
                <a:ea typeface="微软雅黑" panose="020B0503020204020204" pitchFamily="34" charset="-122"/>
              </a:rPr>
              <a:t>指令或寄存器操作指令；</a:t>
            </a:r>
          </a:p>
          <a:p>
            <a:pPr marL="804863" lvl="1" indent="-447675" eaLnBrk="1" hangingPunct="1">
              <a:spcBef>
                <a:spcPts val="600"/>
              </a:spcBef>
              <a:spcAft>
                <a:spcPts val="600"/>
              </a:spcAft>
              <a:buFont typeface="+mj-ea"/>
              <a:buAutoNum type="circleNumDbPlain"/>
            </a:pPr>
            <a:r>
              <a:rPr lang="zh-CN" altLang="en-US" sz="2400" b="1" dirty="0">
                <a:latin typeface="微软雅黑" panose="020B0503020204020204" pitchFamily="34" charset="-122"/>
                <a:ea typeface="微软雅黑" panose="020B0503020204020204" pitchFamily="34" charset="-122"/>
              </a:rPr>
              <a:t>目标地址：</a:t>
            </a:r>
            <a:r>
              <a:rPr lang="zh-CN" altLang="en-US" sz="2400" dirty="0">
                <a:latin typeface="微软雅黑" panose="020B0503020204020204" pitchFamily="34" charset="-122"/>
                <a:ea typeface="微软雅黑" panose="020B0503020204020204" pitchFamily="34" charset="-122"/>
              </a:rPr>
              <a:t>给出指令执行结果应写入的</a:t>
            </a:r>
            <a:r>
              <a:rPr lang="zh-CN" altLang="en-US" sz="2400" dirty="0">
                <a:solidFill>
                  <a:srgbClr val="FF0000"/>
                </a:solidFill>
                <a:latin typeface="微软雅黑" panose="020B0503020204020204" pitchFamily="34" charset="-122"/>
                <a:ea typeface="微软雅黑" panose="020B0503020204020204" pitchFamily="34" charset="-122"/>
              </a:rPr>
              <a:t>目标寄存器号</a:t>
            </a:r>
            <a:r>
              <a:rPr lang="zh-CN" altLang="en-US" sz="2400" dirty="0">
                <a:latin typeface="微软雅黑" panose="020B0503020204020204" pitchFamily="34" charset="-122"/>
                <a:ea typeface="微软雅黑" panose="020B0503020204020204" pitchFamily="34" charset="-122"/>
              </a:rPr>
              <a:t>（如果是</a:t>
            </a:r>
            <a:r>
              <a:rPr lang="en-US" altLang="zh-CN" sz="2400" dirty="0">
                <a:latin typeface="微软雅黑" panose="020B0503020204020204" pitchFamily="34" charset="-122"/>
                <a:ea typeface="微软雅黑" panose="020B0503020204020204" pitchFamily="34" charset="-122"/>
              </a:rPr>
              <a:t>load</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ALU</a:t>
            </a:r>
            <a:r>
              <a:rPr lang="zh-CN" altLang="en-US" sz="2400" dirty="0">
                <a:latin typeface="微软雅黑" panose="020B0503020204020204" pitchFamily="34" charset="-122"/>
                <a:ea typeface="微软雅黑" panose="020B0503020204020204" pitchFamily="34" charset="-122"/>
              </a:rPr>
              <a:t>指令）</a:t>
            </a:r>
            <a:r>
              <a:rPr lang="zh-CN" altLang="en-US" sz="2400" dirty="0" smtClean="0">
                <a:latin typeface="微软雅黑" panose="020B0503020204020204" pitchFamily="34" charset="-122"/>
                <a:ea typeface="微软雅黑" panose="020B0503020204020204" pitchFamily="34" charset="-122"/>
              </a:rPr>
              <a:t>或 </a:t>
            </a:r>
            <a:r>
              <a:rPr lang="zh-CN" altLang="en-US" sz="2400" dirty="0" smtClean="0">
                <a:solidFill>
                  <a:srgbClr val="FF0000"/>
                </a:solidFill>
                <a:latin typeface="微软雅黑" panose="020B0503020204020204" pitchFamily="34" charset="-122"/>
                <a:ea typeface="微软雅黑" panose="020B0503020204020204" pitchFamily="34" charset="-122"/>
              </a:rPr>
              <a:t>存储器</a:t>
            </a:r>
            <a:r>
              <a:rPr lang="zh-CN" altLang="en-US" sz="2400" dirty="0">
                <a:solidFill>
                  <a:srgbClr val="FF0000"/>
                </a:solidFill>
                <a:latin typeface="微软雅黑" panose="020B0503020204020204" pitchFamily="34" charset="-122"/>
                <a:ea typeface="微软雅黑" panose="020B0503020204020204" pitchFamily="34" charset="-122"/>
              </a:rPr>
              <a:t>单元的地址</a:t>
            </a:r>
            <a:r>
              <a:rPr lang="zh-CN" altLang="en-US" sz="2400" dirty="0">
                <a:latin typeface="微软雅黑" panose="020B0503020204020204" pitchFamily="34" charset="-122"/>
                <a:ea typeface="微软雅黑" panose="020B0503020204020204" pitchFamily="34" charset="-122"/>
              </a:rPr>
              <a:t>（如果是</a:t>
            </a:r>
            <a:r>
              <a:rPr lang="en-US" altLang="zh-CN" sz="2400" dirty="0">
                <a:latin typeface="微软雅黑" panose="020B0503020204020204" pitchFamily="34" charset="-122"/>
                <a:ea typeface="微软雅黑" panose="020B0503020204020204" pitchFamily="34" charset="-122"/>
              </a:rPr>
              <a:t>store</a:t>
            </a:r>
            <a:r>
              <a:rPr lang="zh-CN" altLang="en-US" sz="2400" dirty="0">
                <a:latin typeface="微软雅黑" panose="020B0503020204020204" pitchFamily="34" charset="-122"/>
                <a:ea typeface="微软雅黑" panose="020B0503020204020204" pitchFamily="34" charset="-122"/>
              </a:rPr>
              <a:t>指令）；</a:t>
            </a:r>
          </a:p>
          <a:p>
            <a:pPr marL="804863" lvl="1" indent="-447675" eaLnBrk="1" hangingPunct="1">
              <a:spcBef>
                <a:spcPts val="600"/>
              </a:spcBef>
              <a:spcAft>
                <a:spcPts val="600"/>
              </a:spcAft>
              <a:buFont typeface="+mj-ea"/>
              <a:buAutoNum type="circleNumDbPlain"/>
            </a:pPr>
            <a:r>
              <a:rPr lang="zh-CN" altLang="en-US" sz="2400" b="1" dirty="0">
                <a:latin typeface="微软雅黑" panose="020B0503020204020204" pitchFamily="34" charset="-122"/>
                <a:ea typeface="微软雅黑" panose="020B0503020204020204" pitchFamily="34" charset="-122"/>
              </a:rPr>
              <a:t>数据值字段：</a:t>
            </a:r>
            <a:r>
              <a:rPr lang="zh-CN" altLang="en-US" sz="2400" dirty="0">
                <a:latin typeface="微软雅黑" panose="020B0503020204020204" pitchFamily="34" charset="-122"/>
                <a:ea typeface="微软雅黑" panose="020B0503020204020204" pitchFamily="34" charset="-122"/>
              </a:rPr>
              <a:t>用来保存指令前瞻执行的</a:t>
            </a:r>
            <a:r>
              <a:rPr lang="zh-CN" altLang="en-US" sz="2400" dirty="0">
                <a:solidFill>
                  <a:srgbClr val="FF0000"/>
                </a:solidFill>
                <a:latin typeface="微软雅黑" panose="020B0503020204020204" pitchFamily="34" charset="-122"/>
                <a:ea typeface="微软雅黑" panose="020B0503020204020204" pitchFamily="34" charset="-122"/>
              </a:rPr>
              <a:t>结果</a:t>
            </a:r>
            <a:r>
              <a:rPr lang="zh-CN" altLang="en-US" sz="2400" dirty="0">
                <a:latin typeface="微软雅黑" panose="020B0503020204020204" pitchFamily="34" charset="-122"/>
                <a:ea typeface="微软雅黑" panose="020B0503020204020204" pitchFamily="34" charset="-122"/>
              </a:rPr>
              <a:t>，直到指令得到确认；</a:t>
            </a:r>
          </a:p>
          <a:p>
            <a:pPr marL="804863" lvl="1" indent="-447675" eaLnBrk="1" hangingPunct="1">
              <a:spcBef>
                <a:spcPts val="600"/>
              </a:spcBef>
              <a:spcAft>
                <a:spcPts val="600"/>
              </a:spcAft>
              <a:buFont typeface="+mj-ea"/>
              <a:buAutoNum type="circleNumDbPlain"/>
            </a:pPr>
            <a:r>
              <a:rPr lang="zh-CN" altLang="en-US" sz="2400" b="1" dirty="0">
                <a:latin typeface="微软雅黑" panose="020B0503020204020204" pitchFamily="34" charset="-122"/>
                <a:ea typeface="微软雅黑" panose="020B0503020204020204" pitchFamily="34" charset="-122"/>
              </a:rPr>
              <a:t>就绪字段：</a:t>
            </a:r>
            <a:r>
              <a:rPr lang="zh-CN" altLang="en-US" sz="2400" dirty="0">
                <a:latin typeface="微软雅黑" panose="020B0503020204020204" pitchFamily="34" charset="-122"/>
                <a:ea typeface="微软雅黑" panose="020B0503020204020204" pitchFamily="34" charset="-122"/>
              </a:rPr>
              <a:t>指出指令是否已经完成执行并且数据已就绪；</a:t>
            </a:r>
          </a:p>
        </p:txBody>
      </p:sp>
      <p:sp>
        <p:nvSpPr>
          <p:cNvPr id="4" name="标题 2">
            <a:extLst>
              <a:ext uri="{FF2B5EF4-FFF2-40B4-BE49-F238E27FC236}">
                <a16:creationId xmlns:a16="http://schemas.microsoft.com/office/drawing/2014/main" id="{B7CD25DA-D44B-4CC9-AEB8-54C51443F281}"/>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前瞻执行的原理与实现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6483">
                                            <p:txEl>
                                              <p:pRg st="2" end="2"/>
                                            </p:txEl>
                                          </p:spTgt>
                                        </p:tgtEl>
                                        <p:attrNameLst>
                                          <p:attrName>style.visibility</p:attrName>
                                        </p:attrNameLst>
                                      </p:cBhvr>
                                      <p:to>
                                        <p:strVal val="visible"/>
                                      </p:to>
                                    </p:set>
                                    <p:animEffect transition="in" filter="wipe(down)">
                                      <p:cBhvr>
                                        <p:cTn id="7" dur="500"/>
                                        <p:tgtEl>
                                          <p:spTgt spid="27648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76483">
                                            <p:txEl>
                                              <p:pRg st="3" end="3"/>
                                            </p:txEl>
                                          </p:spTgt>
                                        </p:tgtEl>
                                        <p:attrNameLst>
                                          <p:attrName>style.visibility</p:attrName>
                                        </p:attrNameLst>
                                      </p:cBhvr>
                                      <p:to>
                                        <p:strVal val="visible"/>
                                      </p:to>
                                    </p:set>
                                    <p:animEffect transition="in" filter="wipe(down)">
                                      <p:cBhvr>
                                        <p:cTn id="12" dur="500"/>
                                        <p:tgtEl>
                                          <p:spTgt spid="27648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76483">
                                            <p:txEl>
                                              <p:pRg st="4" end="4"/>
                                            </p:txEl>
                                          </p:spTgt>
                                        </p:tgtEl>
                                        <p:attrNameLst>
                                          <p:attrName>style.visibility</p:attrName>
                                        </p:attrNameLst>
                                      </p:cBhvr>
                                      <p:to>
                                        <p:strVal val="visible"/>
                                      </p:to>
                                    </p:set>
                                    <p:animEffect transition="in" filter="wipe(down)">
                                      <p:cBhvr>
                                        <p:cTn id="17" dur="500"/>
                                        <p:tgtEl>
                                          <p:spTgt spid="276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3" descr="Rectangle: Click to edit Master text styles&#10;Second level&#10;Third level&#10;Fourth level&#10;Fifth level"/>
          <p:cNvSpPr>
            <a:spLocks noGrp="1" noChangeArrowheads="1"/>
          </p:cNvSpPr>
          <p:nvPr>
            <p:ph type="body" idx="4294967295"/>
          </p:nvPr>
        </p:nvSpPr>
        <p:spPr>
          <a:xfrm>
            <a:off x="490194" y="1140644"/>
            <a:ext cx="8163612" cy="5036516"/>
          </a:xfrm>
        </p:spPr>
        <p:txBody>
          <a:bodyPr>
            <a:normAutofit/>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在前瞻执行下，</a:t>
            </a:r>
            <a:r>
              <a:rPr lang="en-US" altLang="zh-CN" sz="2800" dirty="0" err="1">
                <a:latin typeface="微软雅黑" panose="020B0503020204020204" pitchFamily="34" charset="-122"/>
                <a:ea typeface="微软雅黑" panose="020B0503020204020204" pitchFamily="34" charset="-122"/>
              </a:rPr>
              <a:t>Tomasulo</a:t>
            </a:r>
            <a:r>
              <a:rPr lang="zh-CN" altLang="en-US" sz="2800" dirty="0">
                <a:latin typeface="微软雅黑" panose="020B0503020204020204" pitchFamily="34" charset="-122"/>
                <a:ea typeface="微软雅黑" panose="020B0503020204020204" pitchFamily="34" charset="-122"/>
              </a:rPr>
              <a:t>算法中保留站</a:t>
            </a:r>
            <a:r>
              <a:rPr lang="en-US" altLang="zh-CN" sz="2800" dirty="0">
                <a:latin typeface="微软雅黑" panose="020B0503020204020204" pitchFamily="34" charset="-122"/>
                <a:ea typeface="微软雅黑" panose="020B0503020204020204" pitchFamily="34" charset="-122"/>
              </a:rPr>
              <a:t>(RS)</a:t>
            </a:r>
            <a:r>
              <a:rPr lang="zh-CN" altLang="en-US" sz="2800" dirty="0">
                <a:latin typeface="微软雅黑" panose="020B0503020204020204" pitchFamily="34" charset="-122"/>
                <a:ea typeface="微软雅黑" panose="020B0503020204020204" pitchFamily="34" charset="-122"/>
              </a:rPr>
              <a:t>的换名功能是由</a:t>
            </a:r>
            <a:r>
              <a:rPr lang="en-US" altLang="zh-CN" sz="2800" dirty="0">
                <a:latin typeface="微软雅黑" panose="020B0503020204020204" pitchFamily="34" charset="-122"/>
                <a:ea typeface="微软雅黑" panose="020B0503020204020204" pitchFamily="34" charset="-122"/>
              </a:rPr>
              <a:t>ROB</a:t>
            </a:r>
            <a:r>
              <a:rPr lang="zh-CN" altLang="en-US" sz="2800" dirty="0">
                <a:latin typeface="微软雅黑" panose="020B0503020204020204" pitchFamily="34" charset="-122"/>
                <a:ea typeface="微软雅黑" panose="020B0503020204020204" pitchFamily="34" charset="-122"/>
              </a:rPr>
              <a:t>来完成的。 </a:t>
            </a:r>
          </a:p>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在前瞻执行机制中，指令的执行步骤：</a:t>
            </a:r>
          </a:p>
          <a:p>
            <a:pPr marL="804863" lvl="1" indent="-447675" eaLnBrk="1" hangingPunct="1">
              <a:spcBef>
                <a:spcPts val="600"/>
              </a:spcBef>
              <a:spcAft>
                <a:spcPts val="600"/>
              </a:spcAft>
              <a:buFont typeface="+mj-ea"/>
              <a:buAutoNum type="circleNumDbPlain"/>
            </a:pPr>
            <a:r>
              <a:rPr lang="zh-CN" altLang="en-US" sz="2400" dirty="0">
                <a:latin typeface="微软雅黑" panose="020B0503020204020204" pitchFamily="34" charset="-122"/>
                <a:ea typeface="微软雅黑" panose="020B0503020204020204" pitchFamily="34" charset="-122"/>
              </a:rPr>
              <a:t>流出 </a:t>
            </a:r>
          </a:p>
          <a:p>
            <a:pPr marL="1344613" lvl="2" indent="-449263">
              <a:spcBef>
                <a:spcPts val="600"/>
              </a:spcBef>
              <a:spcAft>
                <a:spcPts val="600"/>
              </a:spcAft>
              <a:buClr>
                <a:schemeClr val="tx1"/>
              </a:buClr>
            </a:pPr>
            <a:r>
              <a:rPr lang="zh-CN" altLang="en-US" sz="2000" dirty="0">
                <a:latin typeface="微软雅黑" panose="020B0503020204020204" pitchFamily="34" charset="-122"/>
                <a:ea typeface="微软雅黑" panose="020B0503020204020204" pitchFamily="34" charset="-122"/>
              </a:rPr>
              <a:t>从指令队列的头部取一条指令；</a:t>
            </a:r>
          </a:p>
          <a:p>
            <a:pPr marL="1344613" lvl="2" indent="-449263">
              <a:spcBef>
                <a:spcPts val="600"/>
              </a:spcBef>
              <a:spcAft>
                <a:spcPts val="600"/>
              </a:spcAft>
              <a:buClr>
                <a:schemeClr val="tx1"/>
              </a:buClr>
            </a:pPr>
            <a:r>
              <a:rPr lang="zh-CN" altLang="en-US" sz="2000" dirty="0">
                <a:latin typeface="微软雅黑" panose="020B0503020204020204" pitchFamily="34" charset="-122"/>
                <a:ea typeface="微软雅黑" panose="020B0503020204020204" pitchFamily="34" charset="-122"/>
              </a:rPr>
              <a:t>如果有</a:t>
            </a:r>
            <a:r>
              <a:rPr lang="zh-CN" altLang="en-US" sz="2000" b="1" u="sng" dirty="0">
                <a:latin typeface="微软雅黑" panose="020B0503020204020204" pitchFamily="34" charset="-122"/>
                <a:ea typeface="微软雅黑" panose="020B0503020204020204" pitchFamily="34" charset="-122"/>
              </a:rPr>
              <a:t>空闲的保留站</a:t>
            </a:r>
            <a:r>
              <a:rPr lang="zh-CN" altLang="en-US" sz="2000" dirty="0">
                <a:latin typeface="微软雅黑" panose="020B0503020204020204" pitchFamily="34" charset="-122"/>
                <a:ea typeface="微软雅黑" panose="020B0503020204020204" pitchFamily="34" charset="-122"/>
              </a:rPr>
              <a:t>（设为</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a:t>
            </a:r>
            <a:r>
              <a:rPr lang="zh-CN" altLang="en-US" sz="2000" b="1" dirty="0">
                <a:solidFill>
                  <a:srgbClr val="FF0000"/>
                </a:solidFill>
                <a:latin typeface="微软雅黑" panose="020B0503020204020204" pitchFamily="34" charset="-122"/>
                <a:ea typeface="微软雅黑" panose="020B0503020204020204" pitchFamily="34" charset="-122"/>
              </a:rPr>
              <a:t>并且</a:t>
            </a:r>
            <a:r>
              <a:rPr lang="zh-CN" altLang="en-US"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有</a:t>
            </a:r>
            <a:r>
              <a:rPr lang="zh-CN" altLang="en-US" sz="2000" b="1" u="sng" dirty="0">
                <a:latin typeface="微软雅黑" panose="020B0503020204020204" pitchFamily="34" charset="-122"/>
                <a:ea typeface="微软雅黑" panose="020B0503020204020204" pitchFamily="34" charset="-122"/>
              </a:rPr>
              <a:t>空闲的</a:t>
            </a:r>
            <a:r>
              <a:rPr lang="en-US" altLang="zh-CN" sz="2000" b="1" u="sng" dirty="0">
                <a:latin typeface="微软雅黑" panose="020B0503020204020204" pitchFamily="34" charset="-122"/>
                <a:ea typeface="微软雅黑" panose="020B0503020204020204" pitchFamily="34" charset="-122"/>
              </a:rPr>
              <a:t>ROB</a:t>
            </a:r>
            <a:r>
              <a:rPr lang="zh-CN" altLang="en-US" sz="2000" b="1" u="sng" dirty="0">
                <a:latin typeface="微软雅黑" panose="020B0503020204020204" pitchFamily="34" charset="-122"/>
                <a:ea typeface="微软雅黑" panose="020B0503020204020204" pitchFamily="34" charset="-122"/>
              </a:rPr>
              <a:t>项</a:t>
            </a:r>
            <a:r>
              <a:rPr lang="zh-CN" altLang="en-US" sz="2000" dirty="0">
                <a:latin typeface="微软雅黑" panose="020B0503020204020204" pitchFamily="34" charset="-122"/>
                <a:ea typeface="微软雅黑" panose="020B0503020204020204" pitchFamily="34" charset="-122"/>
              </a:rPr>
              <a:t>（设为</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），就流出该指令，并把相应的信息放入保留站</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项</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a:t>
            </a:r>
          </a:p>
          <a:p>
            <a:pPr marL="1344613" lvl="2" indent="-449263">
              <a:spcBef>
                <a:spcPts val="600"/>
              </a:spcBef>
              <a:spcAft>
                <a:spcPts val="600"/>
              </a:spcAft>
              <a:buClr>
                <a:schemeClr val="tx1"/>
              </a:buClr>
            </a:pPr>
            <a:r>
              <a:rPr lang="zh-CN" altLang="en-US" sz="2000" dirty="0">
                <a:latin typeface="微软雅黑" panose="020B0503020204020204" pitchFamily="34" charset="-122"/>
                <a:ea typeface="微软雅黑" panose="020B0503020204020204" pitchFamily="34" charset="-122"/>
              </a:rPr>
              <a:t>如果</a:t>
            </a:r>
            <a:r>
              <a:rPr lang="zh-CN" altLang="en-US" sz="2000" b="1" u="sng" dirty="0">
                <a:latin typeface="微软雅黑" panose="020B0503020204020204" pitchFamily="34" charset="-122"/>
                <a:ea typeface="微软雅黑" panose="020B0503020204020204" pitchFamily="34" charset="-122"/>
              </a:rPr>
              <a:t>保留</a:t>
            </a:r>
            <a:r>
              <a:rPr lang="zh-CN" altLang="en-US" sz="2000" b="1" u="sng" dirty="0" smtClean="0">
                <a:latin typeface="微软雅黑" panose="020B0503020204020204" pitchFamily="34" charset="-122"/>
                <a:ea typeface="微软雅黑" panose="020B0503020204020204" pitchFamily="34" charset="-122"/>
              </a:rPr>
              <a:t>站满 </a:t>
            </a:r>
            <a:r>
              <a:rPr lang="zh-CN" altLang="en-US" sz="2000" b="1" dirty="0" smtClean="0">
                <a:solidFill>
                  <a:srgbClr val="FF0000"/>
                </a:solidFill>
                <a:latin typeface="微软雅黑" panose="020B0503020204020204" pitchFamily="34" charset="-122"/>
                <a:ea typeface="微软雅黑" panose="020B0503020204020204" pitchFamily="34" charset="-122"/>
              </a:rPr>
              <a:t>或者</a:t>
            </a:r>
            <a:r>
              <a:rPr lang="zh-CN" altLang="en-US" sz="2000" b="1" dirty="0" smtClean="0">
                <a:latin typeface="微软雅黑" panose="020B0503020204020204" pitchFamily="34" charset="-122"/>
                <a:ea typeface="微软雅黑" panose="020B0503020204020204" pitchFamily="34" charset="-122"/>
              </a:rPr>
              <a:t> </a:t>
            </a:r>
            <a:r>
              <a:rPr lang="en-US" altLang="zh-CN" sz="2000" b="1" u="sng" dirty="0" smtClean="0">
                <a:latin typeface="微软雅黑" panose="020B0503020204020204" pitchFamily="34" charset="-122"/>
                <a:ea typeface="微软雅黑" panose="020B0503020204020204" pitchFamily="34" charset="-122"/>
              </a:rPr>
              <a:t>ROB</a:t>
            </a:r>
            <a:r>
              <a:rPr lang="zh-CN" altLang="en-US" sz="2000" b="1" u="sng" dirty="0" smtClean="0">
                <a:latin typeface="微软雅黑" panose="020B0503020204020204" pitchFamily="34" charset="-122"/>
                <a:ea typeface="微软雅黑" panose="020B0503020204020204" pitchFamily="34" charset="-122"/>
              </a:rPr>
              <a:t>满</a:t>
            </a:r>
            <a:r>
              <a:rPr lang="zh-CN" altLang="en-US" sz="2000" dirty="0" smtClean="0">
                <a:latin typeface="微软雅黑" panose="020B0503020204020204" pitchFamily="34" charset="-122"/>
                <a:ea typeface="微软雅黑" panose="020B0503020204020204" pitchFamily="34" charset="-122"/>
              </a:rPr>
              <a:t>，就停止</a:t>
            </a:r>
            <a:r>
              <a:rPr lang="zh-CN" altLang="en-US" sz="2000" dirty="0">
                <a:latin typeface="微软雅黑" panose="020B0503020204020204" pitchFamily="34" charset="-122"/>
                <a:ea typeface="微软雅黑" panose="020B0503020204020204" pitchFamily="34" charset="-122"/>
              </a:rPr>
              <a:t>流出指令，直到它们都有空闲的项。（</a:t>
            </a:r>
            <a:r>
              <a:rPr lang="zh-CN" altLang="en-US" sz="2000" b="1" dirty="0">
                <a:solidFill>
                  <a:srgbClr val="FF3300"/>
                </a:solidFill>
                <a:latin typeface="微软雅黑" panose="020B0503020204020204" pitchFamily="34" charset="-122"/>
                <a:ea typeface="微软雅黑" panose="020B0503020204020204" pitchFamily="34" charset="-122"/>
              </a:rPr>
              <a:t>结构冲突</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p:txBody>
      </p:sp>
      <p:sp>
        <p:nvSpPr>
          <p:cNvPr id="4" name="标题 2">
            <a:extLst>
              <a:ext uri="{FF2B5EF4-FFF2-40B4-BE49-F238E27FC236}">
                <a16:creationId xmlns:a16="http://schemas.microsoft.com/office/drawing/2014/main" id="{75BEFD54-23D7-4D53-B514-0E1A48FDE2D3}"/>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前瞻执行的原理与实现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77507">
                                            <p:txEl>
                                              <p:pRg st="1" end="1"/>
                                            </p:txEl>
                                          </p:spTgt>
                                        </p:tgtEl>
                                        <p:attrNameLst>
                                          <p:attrName>style.visibility</p:attrName>
                                        </p:attrNameLst>
                                      </p:cBhvr>
                                      <p:to>
                                        <p:strVal val="visible"/>
                                      </p:to>
                                    </p:set>
                                    <p:animEffect transition="in" filter="wipe(down)">
                                      <p:cBhvr>
                                        <p:cTn id="7" dur="500"/>
                                        <p:tgtEl>
                                          <p:spTgt spid="277507">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77507">
                                            <p:txEl>
                                              <p:pRg st="2" end="2"/>
                                            </p:txEl>
                                          </p:spTgt>
                                        </p:tgtEl>
                                        <p:attrNameLst>
                                          <p:attrName>style.visibility</p:attrName>
                                        </p:attrNameLst>
                                      </p:cBhvr>
                                      <p:to>
                                        <p:strVal val="visible"/>
                                      </p:to>
                                    </p:set>
                                    <p:animEffect transition="in" filter="wipe(down)">
                                      <p:cBhvr>
                                        <p:cTn id="10" dur="500"/>
                                        <p:tgtEl>
                                          <p:spTgt spid="277507">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77507">
                                            <p:txEl>
                                              <p:pRg st="3" end="3"/>
                                            </p:txEl>
                                          </p:spTgt>
                                        </p:tgtEl>
                                        <p:attrNameLst>
                                          <p:attrName>style.visibility</p:attrName>
                                        </p:attrNameLst>
                                      </p:cBhvr>
                                      <p:to>
                                        <p:strVal val="visible"/>
                                      </p:to>
                                    </p:set>
                                    <p:animEffect transition="in" filter="wipe(down)">
                                      <p:cBhvr>
                                        <p:cTn id="13" dur="500"/>
                                        <p:tgtEl>
                                          <p:spTgt spid="277507">
                                            <p:txEl>
                                              <p:pRg st="3" end="3"/>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277507">
                                            <p:txEl>
                                              <p:pRg st="4" end="4"/>
                                            </p:txEl>
                                          </p:spTgt>
                                        </p:tgtEl>
                                        <p:attrNameLst>
                                          <p:attrName>style.visibility</p:attrName>
                                        </p:attrNameLst>
                                      </p:cBhvr>
                                      <p:to>
                                        <p:strVal val="visible"/>
                                      </p:to>
                                    </p:set>
                                    <p:animEffect transition="in" filter="wipe(down)">
                                      <p:cBhvr>
                                        <p:cTn id="16" dur="500"/>
                                        <p:tgtEl>
                                          <p:spTgt spid="277507">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77507">
                                            <p:txEl>
                                              <p:pRg st="5" end="5"/>
                                            </p:txEl>
                                          </p:spTgt>
                                        </p:tgtEl>
                                        <p:attrNameLst>
                                          <p:attrName>style.visibility</p:attrName>
                                        </p:attrNameLst>
                                      </p:cBhvr>
                                      <p:to>
                                        <p:strVal val="visible"/>
                                      </p:to>
                                    </p:set>
                                    <p:animEffect transition="in" filter="wipe(down)">
                                      <p:cBhvr>
                                        <p:cTn id="21" dur="500"/>
                                        <p:tgtEl>
                                          <p:spTgt spid="27750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1" name="Rectangle 3" descr="Rectangle: Click to edit Master text styles&#10;Second level&#10;Third level&#10;Fourth level&#10;Fifth level"/>
          <p:cNvSpPr>
            <a:spLocks noGrp="1" noChangeArrowheads="1"/>
          </p:cNvSpPr>
          <p:nvPr>
            <p:ph type="body" idx="4294967295"/>
          </p:nvPr>
        </p:nvSpPr>
        <p:spPr>
          <a:xfrm>
            <a:off x="471340" y="1131217"/>
            <a:ext cx="8229600" cy="5156462"/>
          </a:xfrm>
        </p:spPr>
        <p:txBody>
          <a:bodyPr/>
          <a:lstStyle/>
          <a:p>
            <a:pPr marL="900113" lvl="1" indent="-457200" eaLnBrk="1" hangingPunct="1">
              <a:spcBef>
                <a:spcPts val="600"/>
              </a:spcBef>
              <a:spcAft>
                <a:spcPts val="0"/>
              </a:spcAft>
              <a:buFont typeface="+mj-ea"/>
              <a:buAutoNum type="circleNumDbPlain" startAt="2"/>
            </a:pPr>
            <a:r>
              <a:rPr lang="zh-CN" altLang="en-US" sz="2400" dirty="0">
                <a:latin typeface="微软雅黑" panose="020B0503020204020204" pitchFamily="34" charset="-122"/>
                <a:ea typeface="微软雅黑" panose="020B0503020204020204" pitchFamily="34" charset="-122"/>
              </a:rPr>
              <a:t>执行</a:t>
            </a:r>
            <a:r>
              <a:rPr lang="zh-CN" altLang="en-US"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pPr marL="1258888" lvl="2" indent="-363538">
              <a:spcBef>
                <a:spcPts val="600"/>
              </a:spcBef>
              <a:spcAft>
                <a:spcPts val="0"/>
              </a:spcAft>
              <a:buClr>
                <a:schemeClr val="tx1"/>
              </a:buClr>
            </a:pPr>
            <a:r>
              <a:rPr lang="zh-CN" altLang="en-US" sz="2000" dirty="0">
                <a:latin typeface="微软雅黑" panose="020B0503020204020204" pitchFamily="34" charset="-122"/>
                <a:ea typeface="微软雅黑" panose="020B0503020204020204" pitchFamily="34" charset="-122"/>
              </a:rPr>
              <a:t>当两个操作数都就绪后，就可以执行该指令的操作；</a:t>
            </a:r>
            <a:endParaRPr lang="en-US" altLang="zh-CN" sz="2000" dirty="0">
              <a:latin typeface="微软雅黑" panose="020B0503020204020204" pitchFamily="34" charset="-122"/>
              <a:ea typeface="微软雅黑" panose="020B0503020204020204" pitchFamily="34" charset="-122"/>
            </a:endParaRPr>
          </a:p>
          <a:p>
            <a:pPr marL="1258888" lvl="2" indent="-363538">
              <a:spcBef>
                <a:spcPts val="600"/>
              </a:spcBef>
              <a:spcAft>
                <a:spcPts val="0"/>
              </a:spcAft>
              <a:buClr>
                <a:schemeClr val="tx1"/>
              </a:buClr>
            </a:pPr>
            <a:r>
              <a:rPr lang="zh-CN" altLang="en-US" sz="2000" dirty="0">
                <a:latin typeface="微软雅黑" panose="020B0503020204020204" pitchFamily="34" charset="-122"/>
                <a:ea typeface="微软雅黑" panose="020B0503020204020204" pitchFamily="34" charset="-122"/>
              </a:rPr>
              <a:t>如果有操作数尚未就绪，就等待，并不断地监测</a:t>
            </a:r>
            <a:r>
              <a:rPr lang="en-US" altLang="zh-CN" sz="2000" dirty="0">
                <a:latin typeface="微软雅黑" panose="020B0503020204020204" pitchFamily="34" charset="-122"/>
                <a:ea typeface="微软雅黑" panose="020B0503020204020204" pitchFamily="34" charset="-122"/>
              </a:rPr>
              <a:t>CDB</a:t>
            </a: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en-US" altLang="zh-CN" sz="2000" b="1" dirty="0">
                <a:solidFill>
                  <a:srgbClr val="FF0000"/>
                </a:solidFill>
                <a:latin typeface="微软雅黑" panose="020B0503020204020204" pitchFamily="34" charset="-122"/>
                <a:ea typeface="微软雅黑" panose="020B0503020204020204" pitchFamily="34" charset="-122"/>
              </a:rPr>
              <a:t>RAW</a:t>
            </a:r>
            <a:r>
              <a:rPr lang="zh-CN" altLang="en-US" sz="2000" b="1" dirty="0">
                <a:solidFill>
                  <a:srgbClr val="FF0000"/>
                </a:solidFill>
                <a:latin typeface="微软雅黑" panose="020B0503020204020204" pitchFamily="34" charset="-122"/>
                <a:ea typeface="微软雅黑" panose="020B0503020204020204" pitchFamily="34" charset="-122"/>
              </a:rPr>
              <a:t>冲突</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marL="900113" lvl="1" indent="-457200" eaLnBrk="1" hangingPunct="1">
              <a:spcBef>
                <a:spcPts val="600"/>
              </a:spcBef>
              <a:spcAft>
                <a:spcPts val="0"/>
              </a:spcAft>
              <a:buFont typeface="+mj-ea"/>
              <a:buAutoNum type="circleNumDbPlain" startAt="2"/>
            </a:pPr>
            <a:r>
              <a:rPr lang="zh-CN" altLang="en-US" sz="2400" dirty="0">
                <a:latin typeface="微软雅黑" panose="020B0503020204020204" pitchFamily="34" charset="-122"/>
                <a:ea typeface="微软雅黑" panose="020B0503020204020204" pitchFamily="34" charset="-122"/>
              </a:rPr>
              <a:t>写</a:t>
            </a:r>
            <a:r>
              <a:rPr lang="zh-CN" altLang="en-US" sz="2400" dirty="0" smtClean="0">
                <a:latin typeface="微软雅黑" panose="020B0503020204020204" pitchFamily="34" charset="-122"/>
                <a:ea typeface="微软雅黑" panose="020B0503020204020204" pitchFamily="34" charset="-122"/>
              </a:rPr>
              <a:t>结果 </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注意：与</a:t>
            </a:r>
            <a:r>
              <a:rPr lang="en-US" altLang="zh-CN" sz="2400" dirty="0" err="1" smtClean="0">
                <a:latin typeface="微软雅黑" panose="020B0503020204020204" pitchFamily="34" charset="-122"/>
                <a:ea typeface="微软雅黑" panose="020B0503020204020204" pitchFamily="34" charset="-122"/>
              </a:rPr>
              <a:t>tomasulo</a:t>
            </a:r>
            <a:r>
              <a:rPr lang="zh-CN" altLang="en-US" sz="2400" dirty="0" smtClean="0">
                <a:latin typeface="微软雅黑" panose="020B0503020204020204" pitchFamily="34" charset="-122"/>
                <a:ea typeface="微软雅黑" panose="020B0503020204020204" pitchFamily="34" charset="-122"/>
              </a:rPr>
              <a:t>原本的写结果不同</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marL="1258888" lvl="2" indent="-363538">
              <a:spcBef>
                <a:spcPts val="600"/>
              </a:spcBef>
              <a:spcAft>
                <a:spcPts val="0"/>
              </a:spcAft>
              <a:buClr>
                <a:schemeClr val="tx1"/>
              </a:buClr>
            </a:pPr>
            <a:r>
              <a:rPr lang="zh-CN" altLang="en-US" sz="2000" dirty="0">
                <a:latin typeface="微软雅黑" panose="020B0503020204020204" pitchFamily="34" charset="-122"/>
                <a:ea typeface="微软雅黑" panose="020B0503020204020204" pitchFamily="34" charset="-122"/>
              </a:rPr>
              <a:t>当结果产生后，将该</a:t>
            </a:r>
            <a:r>
              <a:rPr lang="zh-CN" altLang="en-US" sz="2000" b="1" dirty="0">
                <a:latin typeface="微软雅黑" panose="020B0503020204020204" pitchFamily="34" charset="-122"/>
                <a:ea typeface="微软雅黑" panose="020B0503020204020204" pitchFamily="34" charset="-122"/>
              </a:rPr>
              <a:t>结果</a:t>
            </a:r>
            <a:r>
              <a:rPr lang="zh-CN" altLang="en-US" sz="2000" dirty="0">
                <a:latin typeface="微软雅黑" panose="020B0503020204020204" pitchFamily="34" charset="-122"/>
                <a:ea typeface="微软雅黑" panose="020B0503020204020204" pitchFamily="34" charset="-122"/>
              </a:rPr>
              <a:t>连同本指令在流出段所分配到的</a:t>
            </a:r>
            <a:r>
              <a:rPr lang="en-US" altLang="zh-CN" sz="2000" b="1" dirty="0">
                <a:latin typeface="微软雅黑" panose="020B0503020204020204" pitchFamily="34" charset="-122"/>
                <a:ea typeface="微软雅黑" panose="020B0503020204020204" pitchFamily="34" charset="-122"/>
              </a:rPr>
              <a:t>ROB</a:t>
            </a:r>
            <a:r>
              <a:rPr lang="zh-CN" altLang="en-US" sz="2000" b="1" dirty="0">
                <a:latin typeface="微软雅黑" panose="020B0503020204020204" pitchFamily="34" charset="-122"/>
                <a:ea typeface="微软雅黑" panose="020B0503020204020204" pitchFamily="34" charset="-122"/>
              </a:rPr>
              <a:t>项的编号</a:t>
            </a:r>
            <a:r>
              <a:rPr lang="zh-CN" altLang="en-US" sz="2000" dirty="0">
                <a:latin typeface="微软雅黑" panose="020B0503020204020204" pitchFamily="34" charset="-122"/>
                <a:ea typeface="微软雅黑" panose="020B0503020204020204" pitchFamily="34" charset="-122"/>
              </a:rPr>
              <a:t>放到</a:t>
            </a:r>
            <a:r>
              <a:rPr lang="en-US" altLang="zh-CN" sz="2000" dirty="0">
                <a:latin typeface="微软雅黑" panose="020B0503020204020204" pitchFamily="34" charset="-122"/>
                <a:ea typeface="微软雅黑" panose="020B0503020204020204" pitchFamily="34" charset="-122"/>
              </a:rPr>
              <a:t>CDB</a:t>
            </a:r>
            <a:r>
              <a:rPr lang="zh-CN" altLang="en-US" sz="2000" dirty="0">
                <a:latin typeface="微软雅黑" panose="020B0503020204020204" pitchFamily="34" charset="-122"/>
                <a:ea typeface="微软雅黑" panose="020B0503020204020204" pitchFamily="34" charset="-122"/>
              </a:rPr>
              <a:t>上，经</a:t>
            </a:r>
            <a:r>
              <a:rPr lang="en-US" altLang="zh-CN" sz="2000" dirty="0">
                <a:latin typeface="微软雅黑" panose="020B0503020204020204" pitchFamily="34" charset="-122"/>
                <a:ea typeface="微软雅黑" panose="020B0503020204020204" pitchFamily="34" charset="-122"/>
              </a:rPr>
              <a:t>CDB</a:t>
            </a:r>
            <a:r>
              <a:rPr lang="zh-CN" altLang="en-US" sz="2000" dirty="0">
                <a:latin typeface="微软雅黑" panose="020B0503020204020204" pitchFamily="34" charset="-122"/>
                <a:ea typeface="微软雅黑" panose="020B0503020204020204" pitchFamily="34" charset="-122"/>
              </a:rPr>
              <a:t>写到</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以及所有等待该结果的保留站</a:t>
            </a:r>
            <a:r>
              <a:rPr lang="zh-CN" altLang="en-US" sz="2000"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【Data Forwarding】</a:t>
            </a:r>
            <a:endParaRPr lang="zh-CN" altLang="en-US" sz="2000" dirty="0">
              <a:latin typeface="微软雅黑" panose="020B0503020204020204" pitchFamily="34" charset="-122"/>
              <a:ea typeface="微软雅黑" panose="020B0503020204020204" pitchFamily="34" charset="-122"/>
            </a:endParaRPr>
          </a:p>
          <a:p>
            <a:pPr marL="1258888" lvl="2" indent="-363538">
              <a:spcBef>
                <a:spcPts val="600"/>
              </a:spcBef>
              <a:spcAft>
                <a:spcPts val="0"/>
              </a:spcAft>
              <a:buClr>
                <a:schemeClr val="tx1"/>
              </a:buClr>
            </a:pPr>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rPr>
              <a:t>释放产生该结果的保留站；</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保留站的使命已经完成</a:t>
            </a:r>
            <a:r>
              <a:rPr lang="en-US" altLang="zh-CN" sz="2000" dirty="0">
                <a:solidFill>
                  <a:srgbClr val="FF0000"/>
                </a:solidFill>
                <a:latin typeface="微软雅黑" panose="020B0503020204020204" pitchFamily="34" charset="-122"/>
                <a:ea typeface="微软雅黑" panose="020B0503020204020204" pitchFamily="34" charset="-122"/>
              </a:rPr>
              <a:t>】</a:t>
            </a:r>
          </a:p>
          <a:p>
            <a:pPr marL="1258888" lvl="2" indent="-363538">
              <a:spcBef>
                <a:spcPts val="600"/>
              </a:spcBef>
              <a:spcAft>
                <a:spcPts val="0"/>
              </a:spcAft>
              <a:buClr>
                <a:schemeClr val="tx1"/>
              </a:buClr>
            </a:pPr>
            <a:r>
              <a:rPr lang="en-US" altLang="zh-CN" sz="2000" dirty="0" smtClean="0">
                <a:latin typeface="微软雅黑" panose="020B0503020204020204" pitchFamily="34" charset="-122"/>
                <a:ea typeface="微软雅黑" panose="020B0503020204020204" pitchFamily="34" charset="-122"/>
              </a:rPr>
              <a:t>Store</a:t>
            </a:r>
            <a:r>
              <a:rPr lang="zh-CN" altLang="en-US" sz="2000" dirty="0">
                <a:latin typeface="微软雅黑" panose="020B0503020204020204" pitchFamily="34" charset="-122"/>
                <a:ea typeface="微软雅黑" panose="020B0503020204020204" pitchFamily="34" charset="-122"/>
              </a:rPr>
              <a:t>指令的特殊处理</a:t>
            </a:r>
            <a:r>
              <a:rPr lang="en-US" altLang="zh-CN" sz="2000" dirty="0">
                <a:latin typeface="微软雅黑" panose="020B0503020204020204" pitchFamily="34" charset="-122"/>
                <a:ea typeface="微软雅黑" panose="020B0503020204020204" pitchFamily="34" charset="-122"/>
              </a:rPr>
              <a:t>:  </a:t>
            </a:r>
            <a:r>
              <a:rPr lang="en-US" altLang="zh-CN" sz="2000" dirty="0" smtClean="0">
                <a:solidFill>
                  <a:srgbClr val="FF0000"/>
                </a:solidFill>
                <a:latin typeface="微软雅黑" panose="020B0503020204020204" pitchFamily="34" charset="-122"/>
                <a:ea typeface="微软雅黑" panose="020B0503020204020204" pitchFamily="34" charset="-122"/>
              </a:rPr>
              <a:t>【Store</a:t>
            </a:r>
            <a:r>
              <a:rPr lang="zh-CN" altLang="en-US" sz="2000" dirty="0">
                <a:solidFill>
                  <a:srgbClr val="FF0000"/>
                </a:solidFill>
                <a:latin typeface="微软雅黑" panose="020B0503020204020204" pitchFamily="34" charset="-122"/>
                <a:ea typeface="微软雅黑" panose="020B0503020204020204" pitchFamily="34" charset="-122"/>
              </a:rPr>
              <a:t>很</a:t>
            </a:r>
            <a:r>
              <a:rPr lang="zh-CN" altLang="en-US" sz="2000" dirty="0" smtClean="0">
                <a:solidFill>
                  <a:srgbClr val="FF0000"/>
                </a:solidFill>
                <a:latin typeface="微软雅黑" panose="020B0503020204020204" pitchFamily="34" charset="-122"/>
                <a:ea typeface="微软雅黑" panose="020B0503020204020204" pitchFamily="34" charset="-122"/>
              </a:rPr>
              <a:t>特别，写的是</a:t>
            </a:r>
            <a:r>
              <a:rPr lang="en-US" altLang="zh-CN" sz="2000" dirty="0" smtClean="0">
                <a:solidFill>
                  <a:srgbClr val="FF0000"/>
                </a:solidFill>
                <a:latin typeface="微软雅黑" panose="020B0503020204020204" pitchFamily="34" charset="-122"/>
                <a:ea typeface="微软雅黑" panose="020B0503020204020204" pitchFamily="34" charset="-122"/>
              </a:rPr>
              <a:t>MEMORY】</a:t>
            </a:r>
            <a:endParaRPr lang="en-US" altLang="zh-CN" sz="2000" dirty="0">
              <a:solidFill>
                <a:srgbClr val="FF0000"/>
              </a:solidFill>
              <a:latin typeface="微软雅黑" panose="020B0503020204020204" pitchFamily="34" charset="-122"/>
              <a:ea typeface="微软雅黑" panose="020B0503020204020204" pitchFamily="34" charset="-122"/>
            </a:endParaRPr>
          </a:p>
          <a:p>
            <a:pPr lvl="3">
              <a:spcBef>
                <a:spcPts val="600"/>
              </a:spcBef>
              <a:spcAft>
                <a:spcPts val="0"/>
              </a:spcAft>
              <a:buClr>
                <a:schemeClr val="tx1"/>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如果</a:t>
            </a:r>
            <a:r>
              <a:rPr lang="zh-CN" altLang="en-US" sz="1600" b="1" dirty="0">
                <a:latin typeface="微软雅黑" panose="020B0503020204020204" pitchFamily="34" charset="-122"/>
                <a:ea typeface="微软雅黑" panose="020B0503020204020204" pitchFamily="34" charset="-122"/>
              </a:rPr>
              <a:t>要写入存储器的数据</a:t>
            </a:r>
            <a:r>
              <a:rPr lang="zh-CN" altLang="en-US" sz="1600" dirty="0">
                <a:latin typeface="微软雅黑" panose="020B0503020204020204" pitchFamily="34" charset="-122"/>
                <a:ea typeface="微软雅黑" panose="020B0503020204020204" pitchFamily="34" charset="-122"/>
              </a:rPr>
              <a:t>已经就绪，就把该数据写入分配给该</a:t>
            </a:r>
            <a:r>
              <a:rPr lang="en-US" altLang="zh-CN" sz="1600" dirty="0">
                <a:latin typeface="微软雅黑" panose="020B0503020204020204" pitchFamily="34" charset="-122"/>
                <a:ea typeface="微软雅黑" panose="020B0503020204020204" pitchFamily="34" charset="-122"/>
              </a:rPr>
              <a:t>store</a:t>
            </a:r>
            <a:r>
              <a:rPr lang="zh-CN" altLang="en-US" sz="1600" dirty="0">
                <a:latin typeface="微软雅黑" panose="020B0503020204020204" pitchFamily="34" charset="-122"/>
                <a:ea typeface="微软雅黑" panose="020B0503020204020204" pitchFamily="34" charset="-122"/>
              </a:rPr>
              <a:t>指令的</a:t>
            </a:r>
            <a:r>
              <a:rPr lang="en-US" altLang="zh-CN" sz="1600" dirty="0">
                <a:latin typeface="微软雅黑" panose="020B0503020204020204" pitchFamily="34" charset="-122"/>
                <a:ea typeface="微软雅黑" panose="020B0503020204020204" pitchFamily="34" charset="-122"/>
              </a:rPr>
              <a:t>ROB</a:t>
            </a:r>
            <a:r>
              <a:rPr lang="zh-CN" altLang="en-US" sz="1600" dirty="0">
                <a:latin typeface="微软雅黑" panose="020B0503020204020204" pitchFamily="34" charset="-122"/>
                <a:ea typeface="微软雅黑" panose="020B0503020204020204" pitchFamily="34" charset="-122"/>
              </a:rPr>
              <a:t>项；</a:t>
            </a:r>
          </a:p>
          <a:p>
            <a:pPr lvl="3">
              <a:spcBef>
                <a:spcPts val="600"/>
              </a:spcBef>
              <a:spcAft>
                <a:spcPts val="0"/>
              </a:spcAft>
              <a:buClr>
                <a:schemeClr val="tx1"/>
              </a:buClr>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否则，就监测</a:t>
            </a:r>
            <a:r>
              <a:rPr lang="en-US" altLang="zh-CN" sz="1600" dirty="0">
                <a:latin typeface="微软雅黑" panose="020B0503020204020204" pitchFamily="34" charset="-122"/>
                <a:ea typeface="微软雅黑" panose="020B0503020204020204" pitchFamily="34" charset="-122"/>
              </a:rPr>
              <a:t>CDB</a:t>
            </a:r>
            <a:r>
              <a:rPr lang="zh-CN" altLang="en-US" sz="1600" dirty="0">
                <a:latin typeface="微软雅黑" panose="020B0503020204020204" pitchFamily="34" charset="-122"/>
                <a:ea typeface="微软雅黑" panose="020B0503020204020204" pitchFamily="34" charset="-122"/>
              </a:rPr>
              <a:t>，直到那个数据在</a:t>
            </a:r>
            <a:r>
              <a:rPr lang="en-US" altLang="zh-CN" sz="1600" dirty="0">
                <a:latin typeface="微软雅黑" panose="020B0503020204020204" pitchFamily="34" charset="-122"/>
                <a:ea typeface="微软雅黑" panose="020B0503020204020204" pitchFamily="34" charset="-122"/>
              </a:rPr>
              <a:t>CDB</a:t>
            </a:r>
            <a:r>
              <a:rPr lang="zh-CN" altLang="en-US" sz="1600" dirty="0">
                <a:latin typeface="微软雅黑" panose="020B0503020204020204" pitchFamily="34" charset="-122"/>
                <a:ea typeface="微软雅黑" panose="020B0503020204020204" pitchFamily="34" charset="-122"/>
              </a:rPr>
              <a:t>上播送出来，这时才将之写入分配给该</a:t>
            </a:r>
            <a:r>
              <a:rPr lang="en-US" altLang="zh-CN" sz="1600" dirty="0">
                <a:latin typeface="微软雅黑" panose="020B0503020204020204" pitchFamily="34" charset="-122"/>
                <a:ea typeface="微软雅黑" panose="020B0503020204020204" pitchFamily="34" charset="-122"/>
              </a:rPr>
              <a:t>store</a:t>
            </a:r>
            <a:r>
              <a:rPr lang="zh-CN" altLang="en-US" sz="1600" dirty="0">
                <a:latin typeface="微软雅黑" panose="020B0503020204020204" pitchFamily="34" charset="-122"/>
                <a:ea typeface="微软雅黑" panose="020B0503020204020204" pitchFamily="34" charset="-122"/>
              </a:rPr>
              <a:t>指令的</a:t>
            </a:r>
            <a:r>
              <a:rPr lang="en-US" altLang="zh-CN" sz="1600" dirty="0">
                <a:latin typeface="微软雅黑" panose="020B0503020204020204" pitchFamily="34" charset="-122"/>
                <a:ea typeface="微软雅黑" panose="020B0503020204020204" pitchFamily="34" charset="-122"/>
              </a:rPr>
              <a:t>ROB</a:t>
            </a:r>
            <a:r>
              <a:rPr lang="zh-CN" altLang="en-US" sz="1600" dirty="0">
                <a:latin typeface="微软雅黑" panose="020B0503020204020204" pitchFamily="34" charset="-122"/>
                <a:ea typeface="微软雅黑" panose="020B0503020204020204" pitchFamily="34" charset="-122"/>
              </a:rPr>
              <a:t>项；</a:t>
            </a:r>
          </a:p>
        </p:txBody>
      </p:sp>
      <p:sp>
        <p:nvSpPr>
          <p:cNvPr id="4" name="标题 2">
            <a:extLst>
              <a:ext uri="{FF2B5EF4-FFF2-40B4-BE49-F238E27FC236}">
                <a16:creationId xmlns:a16="http://schemas.microsoft.com/office/drawing/2014/main" id="{57326AF7-C517-4649-8A2D-4AB61E7F257E}"/>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前瞻执行的原理与实现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78531">
                                            <p:txEl>
                                              <p:pRg st="3" end="3"/>
                                            </p:txEl>
                                          </p:spTgt>
                                        </p:tgtEl>
                                        <p:attrNameLst>
                                          <p:attrName>style.visibility</p:attrName>
                                        </p:attrNameLst>
                                      </p:cBhvr>
                                      <p:to>
                                        <p:strVal val="visible"/>
                                      </p:to>
                                    </p:set>
                                    <p:animEffect transition="in" filter="slide(fromBottom)">
                                      <p:cBhvr>
                                        <p:cTn id="7" dur="500"/>
                                        <p:tgtEl>
                                          <p:spTgt spid="278531">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78531">
                                            <p:txEl>
                                              <p:pRg st="4" end="4"/>
                                            </p:txEl>
                                          </p:spTgt>
                                        </p:tgtEl>
                                        <p:attrNameLst>
                                          <p:attrName>style.visibility</p:attrName>
                                        </p:attrNameLst>
                                      </p:cBhvr>
                                      <p:to>
                                        <p:strVal val="visible"/>
                                      </p:to>
                                    </p:set>
                                    <p:animEffect transition="in" filter="slide(fromBottom)">
                                      <p:cBhvr>
                                        <p:cTn id="10" dur="500"/>
                                        <p:tgtEl>
                                          <p:spTgt spid="278531">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78531">
                                            <p:txEl>
                                              <p:pRg st="5" end="5"/>
                                            </p:txEl>
                                          </p:spTgt>
                                        </p:tgtEl>
                                        <p:attrNameLst>
                                          <p:attrName>style.visibility</p:attrName>
                                        </p:attrNameLst>
                                      </p:cBhvr>
                                      <p:to>
                                        <p:strVal val="visible"/>
                                      </p:to>
                                    </p:set>
                                    <p:animEffect transition="in" filter="slide(fromBottom)">
                                      <p:cBhvr>
                                        <p:cTn id="13" dur="500"/>
                                        <p:tgtEl>
                                          <p:spTgt spid="278531">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278531">
                                            <p:txEl>
                                              <p:pRg st="6" end="6"/>
                                            </p:txEl>
                                          </p:spTgt>
                                        </p:tgtEl>
                                        <p:attrNameLst>
                                          <p:attrName>style.visibility</p:attrName>
                                        </p:attrNameLst>
                                      </p:cBhvr>
                                      <p:to>
                                        <p:strVal val="visible"/>
                                      </p:to>
                                    </p:set>
                                    <p:animEffect transition="in" filter="slide(fromBottom)">
                                      <p:cBhvr>
                                        <p:cTn id="16" dur="500"/>
                                        <p:tgtEl>
                                          <p:spTgt spid="278531">
                                            <p:txEl>
                                              <p:pRg st="6" end="6"/>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278531">
                                            <p:txEl>
                                              <p:pRg st="7" end="7"/>
                                            </p:txEl>
                                          </p:spTgt>
                                        </p:tgtEl>
                                        <p:attrNameLst>
                                          <p:attrName>style.visibility</p:attrName>
                                        </p:attrNameLst>
                                      </p:cBhvr>
                                      <p:to>
                                        <p:strVal val="visible"/>
                                      </p:to>
                                    </p:set>
                                    <p:animEffect transition="in" filter="slide(fromBottom)">
                                      <p:cBhvr>
                                        <p:cTn id="19" dur="500"/>
                                        <p:tgtEl>
                                          <p:spTgt spid="278531">
                                            <p:txEl>
                                              <p:pRg st="7" end="7"/>
                                            </p:txEl>
                                          </p:spTgt>
                                        </p:tgtEl>
                                      </p:cBhvr>
                                    </p:animEffect>
                                  </p:childTnLst>
                                </p:cTn>
                              </p:par>
                              <p:par>
                                <p:cTn id="20" presetID="12" presetClass="entr" presetSubtype="4" fill="hold" nodeType="withEffect">
                                  <p:stCondLst>
                                    <p:cond delay="0"/>
                                  </p:stCondLst>
                                  <p:childTnLst>
                                    <p:set>
                                      <p:cBhvr>
                                        <p:cTn id="21" dur="1" fill="hold">
                                          <p:stCondLst>
                                            <p:cond delay="0"/>
                                          </p:stCondLst>
                                        </p:cTn>
                                        <p:tgtEl>
                                          <p:spTgt spid="278531">
                                            <p:txEl>
                                              <p:pRg st="8" end="8"/>
                                            </p:txEl>
                                          </p:spTgt>
                                        </p:tgtEl>
                                        <p:attrNameLst>
                                          <p:attrName>style.visibility</p:attrName>
                                        </p:attrNameLst>
                                      </p:cBhvr>
                                      <p:to>
                                        <p:strVal val="visible"/>
                                      </p:to>
                                    </p:set>
                                    <p:animEffect transition="in" filter="slide(fromBottom)">
                                      <p:cBhvr>
                                        <p:cTn id="22" dur="500"/>
                                        <p:tgtEl>
                                          <p:spTgt spid="2785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Rectangle 3" descr="Rectangle: Click to edit Master text styles&#10;Second level&#10;Third level&#10;Fourth level&#10;Fifth level"/>
          <p:cNvSpPr>
            <a:spLocks noGrp="1" noChangeArrowheads="1"/>
          </p:cNvSpPr>
          <p:nvPr>
            <p:ph type="body" idx="4294967295"/>
          </p:nvPr>
        </p:nvSpPr>
        <p:spPr>
          <a:xfrm>
            <a:off x="490194" y="1148449"/>
            <a:ext cx="8210746" cy="5000625"/>
          </a:xfrm>
        </p:spPr>
        <p:txBody>
          <a:bodyPr/>
          <a:lstStyle/>
          <a:p>
            <a:pPr marL="904875" lvl="1" indent="-457200" eaLnBrk="1" hangingPunct="1">
              <a:spcBef>
                <a:spcPts val="600"/>
              </a:spcBef>
              <a:spcAft>
                <a:spcPts val="600"/>
              </a:spcAft>
              <a:buFont typeface="+mj-ea"/>
              <a:buAutoNum type="circleNumDbPlain" startAt="4"/>
              <a:tabLst>
                <a:tab pos="895350" algn="l"/>
              </a:tabLst>
            </a:pPr>
            <a:r>
              <a:rPr lang="zh-CN" altLang="en-US" sz="2400" dirty="0">
                <a:latin typeface="微软雅黑" panose="020B0503020204020204" pitchFamily="34" charset="-122"/>
                <a:ea typeface="微软雅黑" panose="020B0503020204020204" pitchFamily="34" charset="-122"/>
              </a:rPr>
              <a:t>确认：不同类型指令的</a:t>
            </a:r>
            <a:r>
              <a:rPr lang="zh-CN" altLang="en-US" dirty="0">
                <a:latin typeface="微软雅黑" panose="020B0503020204020204" pitchFamily="34" charset="-122"/>
                <a:ea typeface="微软雅黑" panose="020B0503020204020204" pitchFamily="34" charset="-122"/>
              </a:rPr>
              <a:t>确认方式</a:t>
            </a:r>
            <a:r>
              <a:rPr lang="zh-CN" altLang="en-US" sz="2400" dirty="0" smtClean="0">
                <a:latin typeface="微软雅黑" panose="020B0503020204020204" pitchFamily="34" charset="-122"/>
                <a:ea typeface="微软雅黑" panose="020B0503020204020204" pitchFamily="34" charset="-122"/>
              </a:rPr>
              <a:t>不同</a:t>
            </a:r>
            <a:endParaRPr lang="zh-CN" altLang="en-US" sz="2400" dirty="0">
              <a:latin typeface="微软雅黑" panose="020B0503020204020204" pitchFamily="34" charset="-122"/>
              <a:ea typeface="微软雅黑" panose="020B0503020204020204" pitchFamily="34" charset="-122"/>
            </a:endParaRPr>
          </a:p>
          <a:p>
            <a:pPr marL="1344613" lvl="2" indent="-449263">
              <a:spcBef>
                <a:spcPts val="600"/>
              </a:spcBef>
              <a:spcAft>
                <a:spcPts val="600"/>
              </a:spcAft>
              <a:buClr>
                <a:schemeClr val="tx1"/>
              </a:buClr>
            </a:pPr>
            <a:r>
              <a:rPr lang="zh-CN" altLang="en-US" sz="2000" u="sng" dirty="0">
                <a:solidFill>
                  <a:srgbClr val="FF0000"/>
                </a:solidFill>
                <a:latin typeface="微软雅黑" panose="020B0503020204020204" pitchFamily="34" charset="-122"/>
                <a:ea typeface="微软雅黑" panose="020B0503020204020204" pitchFamily="34" charset="-122"/>
              </a:rPr>
              <a:t>除分支指令和</a:t>
            </a:r>
            <a:r>
              <a:rPr lang="en-US" altLang="zh-CN" sz="2000" u="sng" dirty="0">
                <a:solidFill>
                  <a:srgbClr val="FF0000"/>
                </a:solidFill>
                <a:latin typeface="微软雅黑" panose="020B0503020204020204" pitchFamily="34" charset="-122"/>
                <a:ea typeface="微软雅黑" panose="020B0503020204020204" pitchFamily="34" charset="-122"/>
              </a:rPr>
              <a:t>store</a:t>
            </a:r>
            <a:r>
              <a:rPr lang="zh-CN" altLang="en-US" sz="2000" u="sng" dirty="0">
                <a:solidFill>
                  <a:srgbClr val="FF0000"/>
                </a:solidFill>
                <a:latin typeface="微软雅黑" panose="020B0503020204020204" pitchFamily="34" charset="-122"/>
                <a:ea typeface="微软雅黑" panose="020B0503020204020204" pitchFamily="34" charset="-122"/>
              </a:rPr>
              <a:t>指令之外</a:t>
            </a:r>
            <a:r>
              <a:rPr lang="zh-CN" altLang="en-US" sz="2000"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其它</a:t>
            </a:r>
            <a:r>
              <a:rPr lang="zh-CN" altLang="en-US" sz="2000" b="1" dirty="0" smtClean="0">
                <a:latin typeface="微软雅黑" panose="020B0503020204020204" pitchFamily="34" charset="-122"/>
                <a:ea typeface="微软雅黑" panose="020B0503020204020204" pitchFamily="34" charset="-122"/>
              </a:rPr>
              <a:t>指令</a:t>
            </a:r>
            <a:r>
              <a:rPr lang="zh-CN" altLang="en-US" sz="2000" dirty="0">
                <a:latin typeface="微软雅黑" panose="020B0503020204020204" pitchFamily="34" charset="-122"/>
                <a:ea typeface="微软雅黑" panose="020B0503020204020204" pitchFamily="34" charset="-122"/>
              </a:rPr>
              <a:t>：当该指令到达</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队列的头部而且其结果已经就绪时，就</a:t>
            </a:r>
            <a:r>
              <a:rPr lang="zh-CN" altLang="en-US" sz="2000" b="1" dirty="0">
                <a:latin typeface="微软雅黑" panose="020B0503020204020204" pitchFamily="34" charset="-122"/>
                <a:ea typeface="微软雅黑" panose="020B0503020204020204" pitchFamily="34" charset="-122"/>
              </a:rPr>
              <a:t>把该结果写入该指令的目标寄存器</a:t>
            </a:r>
            <a:r>
              <a:rPr lang="zh-CN" altLang="en-US" sz="2000" dirty="0">
                <a:latin typeface="微软雅黑" panose="020B0503020204020204" pitchFamily="34" charset="-122"/>
                <a:ea typeface="微软雅黑" panose="020B0503020204020204" pitchFamily="34" charset="-122"/>
              </a:rPr>
              <a:t>，并从</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中删除该指令； </a:t>
            </a:r>
            <a:endParaRPr lang="en-US" altLang="zh-CN" sz="2000" dirty="0">
              <a:latin typeface="微软雅黑" panose="020B0503020204020204" pitchFamily="34" charset="-122"/>
              <a:ea typeface="微软雅黑" panose="020B0503020204020204" pitchFamily="34" charset="-122"/>
            </a:endParaRPr>
          </a:p>
          <a:p>
            <a:pPr marL="1344613" lvl="2" indent="-449263">
              <a:spcBef>
                <a:spcPts val="600"/>
              </a:spcBef>
              <a:spcAft>
                <a:spcPts val="600"/>
              </a:spcAft>
              <a:buClr>
                <a:schemeClr val="tx1"/>
              </a:buClr>
            </a:pPr>
            <a:r>
              <a:rPr lang="en-US" altLang="zh-CN" sz="2000" dirty="0" smtClean="0">
                <a:latin typeface="微软雅黑" panose="020B0503020204020204" pitchFamily="34" charset="-122"/>
                <a:ea typeface="微软雅黑" panose="020B0503020204020204" pitchFamily="34" charset="-122"/>
              </a:rPr>
              <a:t>Store</a:t>
            </a:r>
            <a:r>
              <a:rPr lang="zh-CN" altLang="en-US" sz="2000" dirty="0">
                <a:latin typeface="微软雅黑" panose="020B0503020204020204" pitchFamily="34" charset="-122"/>
                <a:ea typeface="微软雅黑" panose="020B0503020204020204" pitchFamily="34" charset="-122"/>
              </a:rPr>
              <a:t>指令：处理与上面类似，只是它把结果写入存储器；</a:t>
            </a:r>
          </a:p>
          <a:p>
            <a:pPr marL="1344613" lvl="2" indent="-449263">
              <a:spcBef>
                <a:spcPts val="600"/>
              </a:spcBef>
              <a:spcAft>
                <a:spcPts val="600"/>
              </a:spcAft>
              <a:buClr>
                <a:schemeClr val="tx1"/>
              </a:buClr>
            </a:pPr>
            <a:r>
              <a:rPr lang="zh-CN" altLang="en-US" sz="2000" dirty="0">
                <a:latin typeface="微软雅黑" panose="020B0503020204020204" pitchFamily="34" charset="-122"/>
                <a:ea typeface="微软雅黑" panose="020B0503020204020204" pitchFamily="34" charset="-122"/>
              </a:rPr>
              <a:t>分支指令：</a:t>
            </a:r>
          </a:p>
          <a:p>
            <a:pPr lvl="3">
              <a:spcBef>
                <a:spcPts val="600"/>
              </a:spcBef>
              <a:spcAft>
                <a:spcPts val="600"/>
              </a:spcAft>
              <a:buClr>
                <a:schemeClr val="tx1"/>
              </a:buClr>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当预测错误的分支指令到达</a:t>
            </a:r>
            <a:r>
              <a:rPr lang="en-US" altLang="zh-CN" sz="1800" dirty="0">
                <a:latin typeface="微软雅黑" panose="020B0503020204020204" pitchFamily="34" charset="-122"/>
                <a:ea typeface="微软雅黑" panose="020B0503020204020204" pitchFamily="34" charset="-122"/>
              </a:rPr>
              <a:t>ROB</a:t>
            </a:r>
            <a:r>
              <a:rPr lang="zh-CN" altLang="en-US" sz="1800" dirty="0">
                <a:latin typeface="微软雅黑" panose="020B0503020204020204" pitchFamily="34" charset="-122"/>
                <a:ea typeface="微软雅黑" panose="020B0503020204020204" pitchFamily="34" charset="-122"/>
              </a:rPr>
              <a:t>队列的头部时，清空</a:t>
            </a:r>
            <a:r>
              <a:rPr lang="en-US" altLang="zh-CN" sz="1800" dirty="0">
                <a:latin typeface="微软雅黑" panose="020B0503020204020204" pitchFamily="34" charset="-122"/>
                <a:ea typeface="微软雅黑" panose="020B0503020204020204" pitchFamily="34" charset="-122"/>
              </a:rPr>
              <a:t>ROB</a:t>
            </a:r>
            <a:r>
              <a:rPr lang="zh-CN" altLang="en-US" sz="1800" dirty="0">
                <a:latin typeface="微软雅黑" panose="020B0503020204020204" pitchFamily="34" charset="-122"/>
                <a:ea typeface="微软雅黑" panose="020B0503020204020204" pitchFamily="34" charset="-122"/>
              </a:rPr>
              <a:t>，并从分支指令的另一个分支重新开始执行。（</a:t>
            </a:r>
            <a:r>
              <a:rPr lang="zh-CN" altLang="en-US" sz="1800" b="1" dirty="0">
                <a:solidFill>
                  <a:srgbClr val="FF0000"/>
                </a:solidFill>
                <a:latin typeface="微软雅黑" panose="020B0503020204020204" pitchFamily="34" charset="-122"/>
                <a:ea typeface="微软雅黑" panose="020B0503020204020204" pitchFamily="34" charset="-122"/>
              </a:rPr>
              <a:t>错误的前瞻执行</a:t>
            </a:r>
            <a:r>
              <a:rPr lang="zh-CN" altLang="en-US" sz="1800" dirty="0">
                <a:latin typeface="微软雅黑" panose="020B0503020204020204" pitchFamily="34" charset="-122"/>
                <a:ea typeface="微软雅黑" panose="020B0503020204020204" pitchFamily="34" charset="-122"/>
              </a:rPr>
              <a:t>）</a:t>
            </a:r>
          </a:p>
          <a:p>
            <a:pPr lvl="3">
              <a:spcBef>
                <a:spcPts val="600"/>
              </a:spcBef>
              <a:spcAft>
                <a:spcPts val="600"/>
              </a:spcAft>
              <a:buClr>
                <a:schemeClr val="tx1"/>
              </a:buClr>
              <a:buFont typeface="Arial" panose="020B0604020202020204" pitchFamily="34" charset="0"/>
              <a:buChar char="•"/>
            </a:pPr>
            <a:r>
              <a:rPr lang="zh-CN" altLang="en-US" sz="1800" dirty="0">
                <a:latin typeface="微软雅黑" panose="020B0503020204020204" pitchFamily="34" charset="-122"/>
                <a:ea typeface="微软雅黑" panose="020B0503020204020204" pitchFamily="34" charset="-122"/>
              </a:rPr>
              <a:t>当预测正确的分支指令到达</a:t>
            </a:r>
            <a:r>
              <a:rPr lang="en-US" altLang="zh-CN" sz="1800" dirty="0">
                <a:latin typeface="微软雅黑" panose="020B0503020204020204" pitchFamily="34" charset="-122"/>
                <a:ea typeface="微软雅黑" panose="020B0503020204020204" pitchFamily="34" charset="-122"/>
              </a:rPr>
              <a:t>ROB</a:t>
            </a:r>
            <a:r>
              <a:rPr lang="zh-CN" altLang="en-US" sz="1800" dirty="0">
                <a:latin typeface="微软雅黑" panose="020B0503020204020204" pitchFamily="34" charset="-122"/>
                <a:ea typeface="微软雅黑" panose="020B0503020204020204" pitchFamily="34" charset="-122"/>
              </a:rPr>
              <a:t>队列的头部时，该指令执行完毕；   </a:t>
            </a:r>
          </a:p>
        </p:txBody>
      </p:sp>
      <p:sp>
        <p:nvSpPr>
          <p:cNvPr id="5" name="标题 2">
            <a:extLst>
              <a:ext uri="{FF2B5EF4-FFF2-40B4-BE49-F238E27FC236}">
                <a16:creationId xmlns:a16="http://schemas.microsoft.com/office/drawing/2014/main" id="{146C2692-FE91-4F0F-9C09-E883C67A4907}"/>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前瞻执行的原理与实现</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descr="Rectangle: Click to edit Master text styles&#10;Second level&#10;Third level&#10;Fourth level&#10;Fifth level"/>
          <p:cNvSpPr>
            <a:spLocks noGrp="1" noChangeArrowheads="1"/>
          </p:cNvSpPr>
          <p:nvPr>
            <p:ph type="body" idx="4294967295"/>
          </p:nvPr>
        </p:nvSpPr>
        <p:spPr bwMode="auto">
          <a:xfrm>
            <a:off x="476970" y="1135161"/>
            <a:ext cx="8242823" cy="576262"/>
          </a:xfrm>
          <a:prstGeom prst="rect">
            <a:avLst/>
          </a:prstGeom>
          <a:noFill/>
          <a:ln/>
        </p:spPr>
        <p:txBody>
          <a:bodyPr>
            <a:noAutofit/>
          </a:bodyPr>
          <a:lstStyle/>
          <a:p>
            <a:pPr marL="342900" lvl="1" indent="-342900" eaLnBrk="1" hangingPunct="1">
              <a:lnSpc>
                <a:spcPct val="13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在前面的基本流水线中：</a:t>
            </a:r>
          </a:p>
        </p:txBody>
      </p:sp>
      <p:sp>
        <p:nvSpPr>
          <p:cNvPr id="18436" name="Rectangle 4"/>
          <p:cNvSpPr>
            <a:spLocks noChangeArrowheads="1"/>
          </p:cNvSpPr>
          <p:nvPr/>
        </p:nvSpPr>
        <p:spPr bwMode="auto">
          <a:xfrm>
            <a:off x="2995594" y="1905000"/>
            <a:ext cx="990600" cy="1447800"/>
          </a:xfrm>
          <a:prstGeom prst="rect">
            <a:avLst/>
          </a:prstGeom>
          <a:noFill/>
          <a:ln w="9525" cmpd="sng">
            <a:solidFill>
              <a:schemeClr val="tx1"/>
            </a:solidFill>
            <a:miter lim="800000"/>
            <a:headEnd/>
            <a:tailEnd/>
          </a:ln>
        </p:spPr>
        <p:txBody>
          <a:bodyPr wrap="none" anchor="ctr"/>
          <a:lstStyle/>
          <a:p>
            <a:endParaRPr lang="zh-CN" altLang="zh-CN" dirty="0">
              <a:solidFill>
                <a:srgbClr val="000000"/>
              </a:solidFill>
              <a:sym typeface="Verdana" pitchFamily="34" charset="0"/>
            </a:endParaRPr>
          </a:p>
        </p:txBody>
      </p:sp>
      <p:sp>
        <p:nvSpPr>
          <p:cNvPr id="18437" name="Text Box 5"/>
          <p:cNvSpPr>
            <a:spLocks noChangeArrowheads="1"/>
          </p:cNvSpPr>
          <p:nvPr/>
        </p:nvSpPr>
        <p:spPr bwMode="auto">
          <a:xfrm>
            <a:off x="3224194" y="2406650"/>
            <a:ext cx="1219200" cy="488950"/>
          </a:xfrm>
          <a:prstGeom prst="rect">
            <a:avLst/>
          </a:prstGeom>
          <a:noFill/>
          <a:ln w="9525" cmpd="sng">
            <a:noFill/>
            <a:miter lim="800000"/>
            <a:headEnd/>
            <a:tailEnd/>
          </a:ln>
        </p:spPr>
        <p:txBody>
          <a:bodyPr>
            <a:spAutoFit/>
          </a:bodyPr>
          <a:lstStyle/>
          <a:p>
            <a:pPr>
              <a:spcBef>
                <a:spcPct val="50000"/>
              </a:spcBef>
            </a:pPr>
            <a:r>
              <a:rPr lang="en-US" sz="2600">
                <a:solidFill>
                  <a:srgbClr val="000000"/>
                </a:solidFill>
                <a:latin typeface="黑体" pitchFamily="49" charset="-122"/>
                <a:ea typeface="黑体" pitchFamily="49" charset="-122"/>
                <a:sym typeface="黑体" pitchFamily="49" charset="-122"/>
              </a:rPr>
              <a:t>ID</a:t>
            </a:r>
            <a:endParaRPr lang="zh-CN" altLang="en-US"/>
          </a:p>
        </p:txBody>
      </p:sp>
      <p:sp>
        <p:nvSpPr>
          <p:cNvPr id="18438" name="Line 6"/>
          <p:cNvSpPr>
            <a:spLocks noChangeShapeType="1"/>
          </p:cNvSpPr>
          <p:nvPr/>
        </p:nvSpPr>
        <p:spPr bwMode="auto">
          <a:xfrm>
            <a:off x="1928794" y="2667000"/>
            <a:ext cx="1066800" cy="0"/>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8439" name="Line 7"/>
          <p:cNvSpPr>
            <a:spLocks noChangeShapeType="1"/>
          </p:cNvSpPr>
          <p:nvPr/>
        </p:nvSpPr>
        <p:spPr bwMode="auto">
          <a:xfrm>
            <a:off x="3986194" y="2667000"/>
            <a:ext cx="1066800" cy="0"/>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8440" name="Text Box 8"/>
          <p:cNvSpPr>
            <a:spLocks noChangeArrowheads="1"/>
          </p:cNvSpPr>
          <p:nvPr/>
        </p:nvSpPr>
        <p:spPr bwMode="auto">
          <a:xfrm>
            <a:off x="1685614" y="3611563"/>
            <a:ext cx="5078979" cy="978729"/>
          </a:xfrm>
          <a:prstGeom prst="rect">
            <a:avLst/>
          </a:prstGeom>
          <a:noFill/>
          <a:ln w="9525" cmpd="sng">
            <a:noFill/>
            <a:miter lim="800000"/>
            <a:headEnd/>
            <a:tailEnd/>
          </a:ln>
        </p:spPr>
        <p:txBody>
          <a:bodyPr wrap="square">
            <a:spAutoFit/>
          </a:bodyPr>
          <a:lstStyle/>
          <a:p>
            <a:pPr>
              <a:lnSpc>
                <a:spcPct val="120000"/>
              </a:lnSpc>
            </a:pPr>
            <a:r>
              <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rPr>
              <a:t>检测</a:t>
            </a:r>
            <a:r>
              <a:rPr lang="zh-CN" altLang="en-US" sz="2400" b="0" dirty="0">
                <a:solidFill>
                  <a:srgbClr val="FF0000"/>
                </a:solidFill>
                <a:latin typeface="微软雅黑" panose="020B0503020204020204" pitchFamily="34" charset="-122"/>
                <a:ea typeface="微软雅黑" panose="020B0503020204020204" pitchFamily="34" charset="-122"/>
                <a:sym typeface="Tahoma" pitchFamily="34" charset="0"/>
              </a:rPr>
              <a:t>结构</a:t>
            </a:r>
            <a:r>
              <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rPr>
              <a:t>冲突造成</a:t>
            </a:r>
            <a:r>
              <a:rPr lang="zh-CN" altLang="en-US" sz="2400" b="0" dirty="0" smtClean="0">
                <a:solidFill>
                  <a:srgbClr val="000000"/>
                </a:solidFill>
                <a:latin typeface="微软雅黑" panose="020B0503020204020204" pitchFamily="34" charset="-122"/>
                <a:ea typeface="微软雅黑" panose="020B0503020204020204" pitchFamily="34" charset="-122"/>
                <a:sym typeface="Tahoma" pitchFamily="34" charset="0"/>
              </a:rPr>
              <a:t>的流水线冒险</a:t>
            </a:r>
            <a:endPar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endParaRPr>
          </a:p>
          <a:p>
            <a:pPr>
              <a:lnSpc>
                <a:spcPct val="120000"/>
              </a:lnSpc>
            </a:pPr>
            <a:r>
              <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rPr>
              <a:t>检测</a:t>
            </a:r>
            <a:r>
              <a:rPr lang="zh-CN" altLang="en-US" sz="2400" b="0" dirty="0">
                <a:solidFill>
                  <a:srgbClr val="FF0000"/>
                </a:solidFill>
                <a:latin typeface="微软雅黑" panose="020B0503020204020204" pitchFamily="34" charset="-122"/>
                <a:ea typeface="微软雅黑" panose="020B0503020204020204" pitchFamily="34" charset="-122"/>
                <a:sym typeface="Tahoma" pitchFamily="34" charset="0"/>
              </a:rPr>
              <a:t>数据</a:t>
            </a:r>
            <a:r>
              <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rPr>
              <a:t>相关造成</a:t>
            </a:r>
            <a:r>
              <a:rPr lang="zh-CN" altLang="en-US" sz="2400" b="0" dirty="0" smtClean="0">
                <a:solidFill>
                  <a:srgbClr val="000000"/>
                </a:solidFill>
                <a:latin typeface="微软雅黑" panose="020B0503020204020204" pitchFamily="34" charset="-122"/>
                <a:ea typeface="微软雅黑" panose="020B0503020204020204" pitchFamily="34" charset="-122"/>
                <a:sym typeface="Tahoma" pitchFamily="34" charset="0"/>
              </a:rPr>
              <a:t>的流水线冒险</a:t>
            </a:r>
            <a:endParaRPr lang="zh-CN" altLang="en-US" b="0" dirty="0">
              <a:latin typeface="微软雅黑" panose="020B0503020204020204" pitchFamily="34" charset="-122"/>
              <a:ea typeface="微软雅黑" panose="020B0503020204020204" pitchFamily="34" charset="-122"/>
            </a:endParaRPr>
          </a:p>
        </p:txBody>
      </p:sp>
      <p:sp>
        <p:nvSpPr>
          <p:cNvPr id="18441" name="Text Box 9"/>
          <p:cNvSpPr>
            <a:spLocks noChangeArrowheads="1"/>
          </p:cNvSpPr>
          <p:nvPr/>
        </p:nvSpPr>
        <p:spPr bwMode="auto">
          <a:xfrm>
            <a:off x="467544" y="4785787"/>
            <a:ext cx="8242822" cy="1200329"/>
          </a:xfrm>
          <a:prstGeom prst="rect">
            <a:avLst/>
          </a:prstGeom>
          <a:noFill/>
          <a:ln w="9525" cmpd="sng">
            <a:noFill/>
            <a:miter lim="800000"/>
            <a:headEnd/>
            <a:tailEnd/>
          </a:ln>
        </p:spPr>
        <p:txBody>
          <a:bodyPr wrap="square">
            <a:spAutoFit/>
          </a:bodyPr>
          <a:lstStyle/>
          <a:p>
            <a:pPr marL="908050" lvl="1" indent="-457200">
              <a:spcBef>
                <a:spcPts val="600"/>
              </a:spcBef>
              <a:spcAft>
                <a:spcPts val="600"/>
              </a:spcAft>
              <a:buClr>
                <a:schemeClr val="tx1"/>
              </a:buClr>
              <a:buSzPct val="80000"/>
              <a:buFont typeface="Tahoma" panose="020B0604030504040204" pitchFamily="34" charset="0"/>
              <a:buChar char="−"/>
              <a:tabLst>
                <a:tab pos="895350" algn="l"/>
              </a:tabLst>
            </a:pPr>
            <a:r>
              <a:rPr lang="zh-CN" altLang="en-US" sz="2400" b="0" dirty="0">
                <a:latin typeface="微软雅黑" panose="020B0503020204020204" pitchFamily="34" charset="-122"/>
                <a:ea typeface="微软雅黑" panose="020B0503020204020204" pitchFamily="34" charset="-122"/>
                <a:sym typeface="Tahoma" pitchFamily="34" charset="0"/>
              </a:rPr>
              <a:t>一旦一条</a:t>
            </a:r>
            <a:r>
              <a:rPr lang="zh-CN" altLang="en-US" sz="2400" b="0" dirty="0" smtClean="0">
                <a:latin typeface="微软雅黑" panose="020B0503020204020204" pitchFamily="34" charset="-122"/>
                <a:ea typeface="微软雅黑" panose="020B0503020204020204" pitchFamily="34" charset="-122"/>
                <a:sym typeface="Tahoma" pitchFamily="34" charset="0"/>
              </a:rPr>
              <a:t>指令应导致冒险受阻，该指令后续的指令</a:t>
            </a:r>
            <a:r>
              <a:rPr lang="zh-CN" altLang="en-US" sz="2400" b="0" dirty="0">
                <a:latin typeface="微软雅黑" panose="020B0503020204020204" pitchFamily="34" charset="-122"/>
                <a:ea typeface="微软雅黑" panose="020B0503020204020204" pitchFamily="34" charset="-122"/>
                <a:sym typeface="Tahoma" pitchFamily="34" charset="0"/>
              </a:rPr>
              <a:t>都将停顿，这种处理策略会限制流水线的</a:t>
            </a:r>
            <a:r>
              <a:rPr lang="zh-CN" altLang="en-US" sz="2400" b="0" dirty="0" smtClean="0">
                <a:latin typeface="微软雅黑" panose="020B0503020204020204" pitchFamily="34" charset="-122"/>
                <a:ea typeface="微软雅黑" panose="020B0503020204020204" pitchFamily="34" charset="-122"/>
                <a:sym typeface="Tahoma" pitchFamily="34" charset="0"/>
              </a:rPr>
              <a:t>性能（是性能瓶颈所在）。</a:t>
            </a:r>
            <a:endParaRPr lang="zh-CN" altLang="en-US" sz="2400" b="0" dirty="0">
              <a:latin typeface="微软雅黑" panose="020B0503020204020204" pitchFamily="34" charset="-122"/>
              <a:ea typeface="微软雅黑" panose="020B0503020204020204" pitchFamily="34" charset="-122"/>
              <a:sym typeface="Tahoma" pitchFamily="34" charset="0"/>
            </a:endParaRPr>
          </a:p>
        </p:txBody>
      </p:sp>
      <p:sp>
        <p:nvSpPr>
          <p:cNvPr id="10" name="云形标注 9"/>
          <p:cNvSpPr/>
          <p:nvPr/>
        </p:nvSpPr>
        <p:spPr>
          <a:xfrm>
            <a:off x="1601872" y="1508220"/>
            <a:ext cx="6265015" cy="2183642"/>
          </a:xfrm>
          <a:prstGeom prst="cloudCallout">
            <a:avLst>
              <a:gd name="adj1" fmla="val 34285"/>
              <a:gd name="adj2" fmla="val 99188"/>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0" dirty="0">
                <a:latin typeface="微软雅黑" panose="020B0503020204020204" pitchFamily="34" charset="-122"/>
                <a:ea typeface="微软雅黑" panose="020B0503020204020204" pitchFamily="34" charset="-122"/>
              </a:rPr>
              <a:t>一个更好的执行模型就是乱序执行：</a:t>
            </a:r>
            <a:endParaRPr lang="en-US" altLang="zh-CN" sz="2400" b="0" dirty="0">
              <a:latin typeface="微软雅黑" panose="020B0503020204020204" pitchFamily="34" charset="-122"/>
              <a:ea typeface="微软雅黑" panose="020B0503020204020204" pitchFamily="34" charset="-122"/>
            </a:endParaRPr>
          </a:p>
          <a:p>
            <a:pPr algn="ctr"/>
            <a:r>
              <a:rPr lang="en-US" altLang="zh-CN" sz="2400" b="0" dirty="0">
                <a:latin typeface="微软雅黑" panose="020B0503020204020204" pitchFamily="34" charset="-122"/>
                <a:ea typeface="微软雅黑" panose="020B0503020204020204" pitchFamily="34" charset="-122"/>
              </a:rPr>
              <a:t>Out-of-Order Execution</a:t>
            </a:r>
            <a:endParaRPr lang="zh-CN" altLang="en-US" sz="2400" b="0" dirty="0">
              <a:latin typeface="微软雅黑" panose="020B0503020204020204" pitchFamily="34" charset="-122"/>
              <a:ea typeface="微软雅黑" panose="020B0503020204020204" pitchFamily="34" charset="-122"/>
            </a:endParaRPr>
          </a:p>
        </p:txBody>
      </p:sp>
      <p:sp>
        <p:nvSpPr>
          <p:cNvPr id="12" name="标题 1">
            <a:extLst>
              <a:ext uri="{FF2B5EF4-FFF2-40B4-BE49-F238E27FC236}">
                <a16:creationId xmlns:a16="http://schemas.microsoft.com/office/drawing/2014/main" id="{E7DC7DC2-4649-4819-9967-CA7EA189AC8C}"/>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3" name="Rectangle 3" descr="Rectangle: Click to edit Master text styles&#10;Second level&#10;Third level&#10;Fourth level&#10;Fifth level"/>
          <p:cNvSpPr>
            <a:spLocks noGrp="1" noChangeArrowheads="1"/>
          </p:cNvSpPr>
          <p:nvPr>
            <p:ph type="body" idx="4294967295"/>
          </p:nvPr>
        </p:nvSpPr>
        <p:spPr>
          <a:xfrm>
            <a:off x="490193" y="1195388"/>
            <a:ext cx="8191893" cy="5019675"/>
          </a:xfrm>
        </p:spPr>
        <p:txBody>
          <a:bodyPr>
            <a:normAutofit/>
          </a:bodyPr>
          <a:lstStyle/>
          <a:p>
            <a:pPr marL="0" lvl="1" indent="0" eaLnBrk="1" hangingPunct="1">
              <a:lnSpc>
                <a:spcPct val="110000"/>
              </a:lnSpc>
              <a:spcBef>
                <a:spcPts val="600"/>
              </a:spcBef>
              <a:spcAft>
                <a:spcPts val="600"/>
              </a:spcAft>
              <a:buClr>
                <a:schemeClr val="tx1"/>
              </a:buClr>
              <a:buSzPct val="80000"/>
              <a:buNone/>
              <a:tabLst>
                <a:tab pos="895350" algn="l"/>
              </a:tabLst>
            </a:pPr>
            <a:r>
              <a:rPr lang="zh-CN" altLang="en-US" b="1" dirty="0">
                <a:latin typeface="微软雅黑" panose="020B0503020204020204" pitchFamily="34" charset="-122"/>
                <a:ea typeface="微软雅黑" panose="020B0503020204020204" pitchFamily="34" charset="-122"/>
              </a:rPr>
              <a:t>例：</a:t>
            </a:r>
            <a:r>
              <a:rPr lang="zh-CN" altLang="en-US" dirty="0">
                <a:latin typeface="微软雅黑" panose="020B0503020204020204" pitchFamily="34" charset="-122"/>
                <a:ea typeface="微软雅黑" panose="020B0503020204020204" pitchFamily="34" charset="-122"/>
              </a:rPr>
              <a:t>假设浮点功能部件的延迟时间为：加法</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个时钟周期，乘法</a:t>
            </a:r>
            <a:r>
              <a:rPr lang="en-US" altLang="zh-CN" dirty="0">
                <a:latin typeface="微软雅黑" panose="020B0503020204020204" pitchFamily="34" charset="-122"/>
                <a:ea typeface="微软雅黑" panose="020B0503020204020204" pitchFamily="34" charset="-122"/>
              </a:rPr>
              <a:t>10</a:t>
            </a:r>
            <a:r>
              <a:rPr lang="zh-CN" altLang="en-US" dirty="0">
                <a:latin typeface="微软雅黑" panose="020B0503020204020204" pitchFamily="34" charset="-122"/>
                <a:ea typeface="微软雅黑" panose="020B0503020204020204" pitchFamily="34" charset="-122"/>
              </a:rPr>
              <a:t>个时钟周期，除法</a:t>
            </a:r>
            <a:r>
              <a:rPr lang="en-US" altLang="zh-CN" dirty="0">
                <a:latin typeface="微软雅黑" panose="020B0503020204020204" pitchFamily="34" charset="-122"/>
                <a:ea typeface="微软雅黑" panose="020B0503020204020204" pitchFamily="34" charset="-122"/>
              </a:rPr>
              <a:t>40</a:t>
            </a:r>
            <a:r>
              <a:rPr lang="zh-CN" altLang="en-US" dirty="0">
                <a:latin typeface="微软雅黑" panose="020B0503020204020204" pitchFamily="34" charset="-122"/>
                <a:ea typeface="微软雅黑" panose="020B0503020204020204" pitchFamily="34" charset="-122"/>
              </a:rPr>
              <a:t>个时钟周期。对于下面的代码段，给出当指令</a:t>
            </a:r>
            <a:r>
              <a:rPr lang="en-US" altLang="zh-CN" dirty="0">
                <a:latin typeface="微软雅黑" panose="020B0503020204020204" pitchFamily="34" charset="-122"/>
                <a:ea typeface="微软雅黑" panose="020B0503020204020204" pitchFamily="34" charset="-122"/>
              </a:rPr>
              <a:t>MUL.D</a:t>
            </a:r>
            <a:r>
              <a:rPr lang="zh-CN" altLang="en-US" dirty="0">
                <a:latin typeface="微软雅黑" panose="020B0503020204020204" pitchFamily="34" charset="-122"/>
                <a:ea typeface="微软雅黑" panose="020B0503020204020204" pitchFamily="34" charset="-122"/>
              </a:rPr>
              <a:t>即将确认时的各个状态表内容。</a:t>
            </a:r>
            <a:endParaRPr lang="pt-BR" altLang="zh-CN" dirty="0">
              <a:latin typeface="微软雅黑" panose="020B0503020204020204" pitchFamily="34" charset="-122"/>
              <a:ea typeface="微软雅黑" panose="020B0503020204020204" pitchFamily="34" charset="-122"/>
            </a:endParaRPr>
          </a:p>
          <a:p>
            <a:pPr marL="6350" indent="-6350" eaLnBrk="1" hangingPunct="1">
              <a:lnSpc>
                <a:spcPct val="150000"/>
              </a:lnSpc>
              <a:spcBef>
                <a:spcPts val="0"/>
              </a:spcBef>
              <a:buFont typeface="Wingdings" pitchFamily="2" charset="2"/>
              <a:buNone/>
            </a:pPr>
            <a:r>
              <a:rPr lang="pt-BR" altLang="zh-CN" sz="2000" b="0" dirty="0">
                <a:solidFill>
                  <a:srgbClr val="330AE0"/>
                </a:solidFill>
                <a:latin typeface="Tw Cen MT" panose="020B0602020104020603" pitchFamily="34" charset="0"/>
                <a:ea typeface="微软雅黑" panose="020B0503020204020204" pitchFamily="34" charset="-122"/>
              </a:rPr>
              <a:t>        L.D        F6,34</a:t>
            </a:r>
            <a:r>
              <a:rPr lang="zh-CN" altLang="pt-BR" sz="2000" b="0" dirty="0">
                <a:solidFill>
                  <a:srgbClr val="330AE0"/>
                </a:solidFill>
                <a:latin typeface="Tw Cen MT" panose="020B0602020104020603" pitchFamily="34" charset="0"/>
                <a:ea typeface="微软雅黑" panose="020B0503020204020204" pitchFamily="34" charset="-122"/>
              </a:rPr>
              <a:t>（</a:t>
            </a:r>
            <a:r>
              <a:rPr lang="pt-BR" altLang="zh-CN" sz="2000" b="0" dirty="0">
                <a:solidFill>
                  <a:srgbClr val="330AE0"/>
                </a:solidFill>
                <a:latin typeface="Tw Cen MT" panose="020B0602020104020603" pitchFamily="34" charset="0"/>
                <a:ea typeface="微软雅黑" panose="020B0503020204020204" pitchFamily="34" charset="-122"/>
              </a:rPr>
              <a:t>R2</a:t>
            </a:r>
            <a:r>
              <a:rPr lang="zh-CN" altLang="pt-BR" sz="2000" b="0" dirty="0">
                <a:solidFill>
                  <a:srgbClr val="330AE0"/>
                </a:solidFill>
                <a:latin typeface="Tw Cen MT" panose="020B0602020104020603" pitchFamily="34" charset="0"/>
                <a:ea typeface="微软雅黑" panose="020B0503020204020204" pitchFamily="34" charset="-122"/>
              </a:rPr>
              <a:t>）</a:t>
            </a:r>
          </a:p>
          <a:p>
            <a:pPr marL="6350" indent="-6350" eaLnBrk="1" hangingPunct="1">
              <a:lnSpc>
                <a:spcPct val="150000"/>
              </a:lnSpc>
              <a:spcBef>
                <a:spcPts val="0"/>
              </a:spcBef>
              <a:buFont typeface="Wingdings" pitchFamily="2" charset="2"/>
              <a:buNone/>
            </a:pPr>
            <a:r>
              <a:rPr lang="pt-BR" altLang="zh-CN" sz="2000" b="0" dirty="0">
                <a:solidFill>
                  <a:srgbClr val="330AE0"/>
                </a:solidFill>
                <a:latin typeface="Tw Cen MT" panose="020B0602020104020603" pitchFamily="34" charset="0"/>
                <a:ea typeface="微软雅黑" panose="020B0503020204020204" pitchFamily="34" charset="-122"/>
              </a:rPr>
              <a:t>        L.D        F2,45</a:t>
            </a:r>
            <a:r>
              <a:rPr lang="zh-CN" altLang="pt-BR" sz="2000" b="0" dirty="0">
                <a:solidFill>
                  <a:srgbClr val="330AE0"/>
                </a:solidFill>
                <a:latin typeface="Tw Cen MT" panose="020B0602020104020603" pitchFamily="34" charset="0"/>
                <a:ea typeface="微软雅黑" panose="020B0503020204020204" pitchFamily="34" charset="-122"/>
              </a:rPr>
              <a:t>（</a:t>
            </a:r>
            <a:r>
              <a:rPr lang="pt-BR" altLang="zh-CN" sz="2000" b="0" dirty="0">
                <a:solidFill>
                  <a:srgbClr val="330AE0"/>
                </a:solidFill>
                <a:latin typeface="Tw Cen MT" panose="020B0602020104020603" pitchFamily="34" charset="0"/>
                <a:ea typeface="微软雅黑" panose="020B0503020204020204" pitchFamily="34" charset="-122"/>
              </a:rPr>
              <a:t>R3</a:t>
            </a:r>
            <a:r>
              <a:rPr lang="zh-CN" altLang="pt-BR" sz="2000" b="0" dirty="0">
                <a:solidFill>
                  <a:srgbClr val="330AE0"/>
                </a:solidFill>
                <a:latin typeface="Tw Cen MT" panose="020B0602020104020603" pitchFamily="34" charset="0"/>
                <a:ea typeface="微软雅黑" panose="020B0503020204020204" pitchFamily="34" charset="-122"/>
              </a:rPr>
              <a:t>）</a:t>
            </a:r>
          </a:p>
          <a:p>
            <a:pPr marL="6350" indent="-6350" eaLnBrk="1" hangingPunct="1">
              <a:lnSpc>
                <a:spcPct val="150000"/>
              </a:lnSpc>
              <a:spcBef>
                <a:spcPts val="0"/>
              </a:spcBef>
              <a:buFont typeface="Wingdings" pitchFamily="2" charset="2"/>
              <a:buNone/>
            </a:pPr>
            <a:r>
              <a:rPr lang="pt-BR" altLang="zh-CN" sz="2000" b="0" dirty="0">
                <a:solidFill>
                  <a:srgbClr val="330AE0"/>
                </a:solidFill>
                <a:latin typeface="Tw Cen MT" panose="020B0602020104020603" pitchFamily="34" charset="0"/>
                <a:ea typeface="微软雅黑" panose="020B0503020204020204" pitchFamily="34" charset="-122"/>
              </a:rPr>
              <a:t>        MUL.D   F0,F2,F4</a:t>
            </a:r>
            <a:endParaRPr lang="en-US" altLang="zh-CN" sz="2000" b="0" dirty="0">
              <a:solidFill>
                <a:srgbClr val="330AE0"/>
              </a:solidFill>
              <a:latin typeface="Tw Cen MT" panose="020B0602020104020603" pitchFamily="34" charset="0"/>
              <a:ea typeface="微软雅黑" panose="020B0503020204020204" pitchFamily="34" charset="-122"/>
            </a:endParaRPr>
          </a:p>
          <a:p>
            <a:pPr marL="6350" indent="-6350" eaLnBrk="1" hangingPunct="1">
              <a:lnSpc>
                <a:spcPct val="150000"/>
              </a:lnSpc>
              <a:spcBef>
                <a:spcPts val="0"/>
              </a:spcBef>
              <a:buFont typeface="Wingdings" pitchFamily="2" charset="2"/>
              <a:buNone/>
            </a:pPr>
            <a:r>
              <a:rPr lang="en-US" altLang="zh-CN" sz="2000" b="0" dirty="0">
                <a:solidFill>
                  <a:srgbClr val="330AE0"/>
                </a:solidFill>
                <a:latin typeface="Tw Cen MT" panose="020B0602020104020603" pitchFamily="34" charset="0"/>
                <a:ea typeface="微软雅黑" panose="020B0503020204020204" pitchFamily="34" charset="-122"/>
              </a:rPr>
              <a:t>        SUB.D    F8,F6,F2</a:t>
            </a:r>
          </a:p>
          <a:p>
            <a:pPr marL="6350" indent="-6350" eaLnBrk="1" hangingPunct="1">
              <a:lnSpc>
                <a:spcPct val="150000"/>
              </a:lnSpc>
              <a:spcBef>
                <a:spcPts val="0"/>
              </a:spcBef>
              <a:buFont typeface="Wingdings" pitchFamily="2" charset="2"/>
              <a:buNone/>
            </a:pPr>
            <a:r>
              <a:rPr lang="en-US" altLang="zh-CN" sz="2000" b="0" dirty="0">
                <a:solidFill>
                  <a:srgbClr val="330AE0"/>
                </a:solidFill>
                <a:latin typeface="Tw Cen MT" panose="020B0602020104020603" pitchFamily="34" charset="0"/>
                <a:ea typeface="微软雅黑" panose="020B0503020204020204" pitchFamily="34" charset="-122"/>
              </a:rPr>
              <a:t>        DIV.D     F10,F0,F6</a:t>
            </a:r>
          </a:p>
          <a:p>
            <a:pPr marL="6350" indent="-6350" eaLnBrk="1" hangingPunct="1">
              <a:lnSpc>
                <a:spcPct val="150000"/>
              </a:lnSpc>
              <a:spcBef>
                <a:spcPts val="0"/>
              </a:spcBef>
              <a:buFont typeface="Wingdings" pitchFamily="2" charset="2"/>
              <a:buNone/>
            </a:pPr>
            <a:r>
              <a:rPr lang="en-US" altLang="zh-CN" sz="2000" b="0" dirty="0">
                <a:solidFill>
                  <a:srgbClr val="330AE0"/>
                </a:solidFill>
                <a:latin typeface="Tw Cen MT" panose="020B0602020104020603" pitchFamily="34" charset="0"/>
                <a:ea typeface="微软雅黑" panose="020B0503020204020204" pitchFamily="34" charset="-122"/>
              </a:rPr>
              <a:t>        ADD.D    F6,F8,F2</a:t>
            </a:r>
          </a:p>
        </p:txBody>
      </p:sp>
      <p:sp>
        <p:nvSpPr>
          <p:cNvPr id="4" name="标题 2">
            <a:extLst>
              <a:ext uri="{FF2B5EF4-FFF2-40B4-BE49-F238E27FC236}">
                <a16:creationId xmlns:a16="http://schemas.microsoft.com/office/drawing/2014/main" id="{911C02AC-0806-485B-BD13-A415FD6598D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前瞻执行示例</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7" name="Rectangle 4"/>
          <p:cNvSpPr>
            <a:spLocks noChangeArrowheads="1"/>
          </p:cNvSpPr>
          <p:nvPr/>
        </p:nvSpPr>
        <p:spPr bwMode="auto">
          <a:xfrm>
            <a:off x="0" y="2174875"/>
            <a:ext cx="184150" cy="336550"/>
          </a:xfrm>
          <a:prstGeom prst="rect">
            <a:avLst/>
          </a:prstGeom>
          <a:noFill/>
          <a:ln w="9525">
            <a:noFill/>
            <a:miter lim="800000"/>
            <a:headEnd/>
            <a:tailEnd/>
          </a:ln>
          <a:effectLst/>
        </p:spPr>
        <p:txBody>
          <a:bodyPr wrap="none" anchor="ctr">
            <a:spAutoFit/>
          </a:bodyPr>
          <a:lstStyle/>
          <a:p>
            <a:endParaRPr lang="zh-CN" altLang="zh-CN" sz="1600" b="1">
              <a:latin typeface="Times New Roman" pitchFamily="18" charset="0"/>
            </a:endParaRPr>
          </a:p>
        </p:txBody>
      </p:sp>
      <p:graphicFrame>
        <p:nvGraphicFramePr>
          <p:cNvPr id="282704" name="Group 80"/>
          <p:cNvGraphicFramePr>
            <a:graphicFrameLocks noGrp="1"/>
          </p:cNvGraphicFramePr>
          <p:nvPr>
            <p:ph idx="4294967295"/>
          </p:nvPr>
        </p:nvGraphicFramePr>
        <p:xfrm>
          <a:off x="179263" y="1916832"/>
          <a:ext cx="8785225" cy="3965577"/>
        </p:xfrm>
        <a:graphic>
          <a:graphicData uri="http://schemas.openxmlformats.org/drawingml/2006/table">
            <a:tbl>
              <a:tblPr/>
              <a:tblGrid>
                <a:gridCol w="811212">
                  <a:extLst>
                    <a:ext uri="{9D8B030D-6E8A-4147-A177-3AD203B41FA5}">
                      <a16:colId xmlns:a16="http://schemas.microsoft.com/office/drawing/2014/main" val="20000"/>
                    </a:ext>
                  </a:extLst>
                </a:gridCol>
                <a:gridCol w="811213">
                  <a:extLst>
                    <a:ext uri="{9D8B030D-6E8A-4147-A177-3AD203B41FA5}">
                      <a16:colId xmlns:a16="http://schemas.microsoft.com/office/drawing/2014/main" val="20001"/>
                    </a:ext>
                  </a:extLst>
                </a:gridCol>
                <a:gridCol w="706437">
                  <a:extLst>
                    <a:ext uri="{9D8B030D-6E8A-4147-A177-3AD203B41FA5}">
                      <a16:colId xmlns:a16="http://schemas.microsoft.com/office/drawing/2014/main" val="20002"/>
                    </a:ext>
                  </a:extLst>
                </a:gridCol>
                <a:gridCol w="1631950">
                  <a:extLst>
                    <a:ext uri="{9D8B030D-6E8A-4147-A177-3AD203B41FA5}">
                      <a16:colId xmlns:a16="http://schemas.microsoft.com/office/drawing/2014/main" val="20003"/>
                    </a:ext>
                  </a:extLst>
                </a:gridCol>
                <a:gridCol w="2389188">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gridCol w="565150">
                  <a:extLst>
                    <a:ext uri="{9D8B030D-6E8A-4147-A177-3AD203B41FA5}">
                      <a16:colId xmlns:a16="http://schemas.microsoft.com/office/drawing/2014/main" val="20006"/>
                    </a:ext>
                  </a:extLst>
                </a:gridCol>
                <a:gridCol w="706437">
                  <a:extLst>
                    <a:ext uri="{9D8B030D-6E8A-4147-A177-3AD203B41FA5}">
                      <a16:colId xmlns:a16="http://schemas.microsoft.com/office/drawing/2014/main" val="20007"/>
                    </a:ext>
                  </a:extLst>
                </a:gridCol>
                <a:gridCol w="598488">
                  <a:extLst>
                    <a:ext uri="{9D8B030D-6E8A-4147-A177-3AD203B41FA5}">
                      <a16:colId xmlns:a16="http://schemas.microsoft.com/office/drawing/2014/main" val="20008"/>
                    </a:ext>
                  </a:extLst>
                </a:gridCol>
              </a:tblGrid>
              <a:tr h="530225">
                <a:tc rowSpan="2">
                  <a:txBody>
                    <a:bodyPr/>
                    <a:lstStyle/>
                    <a:p>
                      <a:pPr marL="0" marR="0" lvl="0" indent="0" algn="ctr" defTabSz="914400" rtl="0" eaLnBrk="1" fontAlgn="base" latinLnBrk="0" hangingPunct="1">
                        <a:lnSpc>
                          <a:spcPct val="20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dirty="0">
                          <a:ln>
                            <a:noFill/>
                          </a:ln>
                          <a:solidFill>
                            <a:schemeClr val="tx1"/>
                          </a:solidFill>
                          <a:effectLst/>
                          <a:latin typeface="宋体" pitchFamily="2" charset="-122"/>
                          <a:ea typeface="宋体" pitchFamily="2" charset="-122"/>
                        </a:rPr>
                        <a:t>名称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保留站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44513">
                <a:tc vMerge="1">
                  <a:txBody>
                    <a:bodyPr/>
                    <a:lstStyle/>
                    <a:p>
                      <a:endParaRPr lang="zh-CN" altLang="en-US"/>
                    </a:p>
                  </a:txBody>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Busy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Op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Vj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Vk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Qj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err="1">
                          <a:ln>
                            <a:noFill/>
                          </a:ln>
                          <a:solidFill>
                            <a:schemeClr val="tx1"/>
                          </a:solidFill>
                          <a:effectLst/>
                          <a:latin typeface="Tahoma" pitchFamily="34" charset="0"/>
                          <a:ea typeface="黑体" pitchFamily="49" charset="-122"/>
                        </a:rPr>
                        <a:t>Qk</a:t>
                      </a:r>
                      <a:r>
                        <a:rPr kumimoji="1" lang="en-US" altLang="zh-CN" sz="1600" b="1" i="0" u="none" strike="noStrike" cap="none" normalizeH="0" baseline="0" dirty="0">
                          <a:ln>
                            <a:noFill/>
                          </a:ln>
                          <a:solidFill>
                            <a:schemeClr val="tx1"/>
                          </a:solidFill>
                          <a:effectLst/>
                          <a:latin typeface="Tahoma" pitchFamily="34" charset="0"/>
                          <a:ea typeface="黑体" pitchFamily="49" charset="-122"/>
                        </a:rPr>
                        <a:t>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Dest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A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1"/>
                  </a:ext>
                </a:extLst>
              </a:tr>
              <a:tr h="542925">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Add1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2"/>
                  </a:ext>
                </a:extLst>
              </a:tr>
              <a:tr h="544513">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Add2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3"/>
                  </a:ext>
                </a:extLst>
              </a:tr>
              <a:tr h="544513">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Add3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4"/>
                  </a:ext>
                </a:extLst>
              </a:tr>
              <a:tr h="701675">
                <a:tc>
                  <a:txBody>
                    <a:bodyPr/>
                    <a:lstStyle/>
                    <a:p>
                      <a:pPr marL="0" marR="0" lvl="0" indent="0" algn="ctr" defTabSz="914400" rtl="0" eaLnBrk="1" fontAlgn="base" latinLnBrk="0" hangingPunct="1">
                        <a:lnSpc>
                          <a:spcPct val="16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Mult1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MUL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Mem[45+</a:t>
                      </a:r>
                    </a:p>
                    <a:p>
                      <a:pPr marL="0" marR="0" lvl="0" indent="0" algn="l" defTabSz="914400" rtl="0" eaLnBrk="1" fontAlgn="base" latinLnBrk="0" hangingPunct="1">
                        <a:lnSpc>
                          <a:spcPct val="9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    Regs[R2]]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Regs[F4]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#3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5"/>
                  </a:ext>
                </a:extLst>
              </a:tr>
              <a:tr h="557213">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Mult2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yes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DIV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9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Mem[34+Regs[R2]]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#3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4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4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#5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9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dirty="0">
                        <a:ln>
                          <a:noFill/>
                        </a:ln>
                        <a:solidFill>
                          <a:schemeClr val="tx1"/>
                        </a:solidFill>
                        <a:effectLst/>
                        <a:latin typeface="Tahoma" pitchFamily="34" charset="0"/>
                        <a:ea typeface="黑体" pitchFamily="49"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6"/>
                  </a:ext>
                </a:extLst>
              </a:tr>
            </a:tbl>
          </a:graphicData>
        </a:graphic>
      </p:graphicFrame>
      <p:sp>
        <p:nvSpPr>
          <p:cNvPr id="282702" name="Text Box 536"/>
          <p:cNvSpPr txBox="1">
            <a:spLocks noChangeArrowheads="1"/>
          </p:cNvSpPr>
          <p:nvPr/>
        </p:nvSpPr>
        <p:spPr bwMode="auto">
          <a:xfrm>
            <a:off x="466627" y="1197597"/>
            <a:ext cx="8382000" cy="533288"/>
          </a:xfrm>
          <a:prstGeom prst="rect">
            <a:avLst/>
          </a:prstGeom>
          <a:noFill/>
          <a:ln w="9525">
            <a:noFill/>
            <a:miter lim="800000"/>
            <a:headEnd/>
            <a:tailEnd/>
          </a:ln>
          <a:effectLst/>
        </p:spPr>
        <p:txBody>
          <a:bodyPr wrap="square">
            <a:spAutoFit/>
          </a:bodyPr>
          <a:lstStyle/>
          <a:p>
            <a:pPr marL="342900" lvl="1" indent="-342900">
              <a:lnSpc>
                <a:spcPct val="110000"/>
              </a:lnSpc>
              <a:spcBef>
                <a:spcPts val="600"/>
              </a:spcBef>
              <a:spcAft>
                <a:spcPts val="600"/>
              </a:spcAft>
              <a:buClr>
                <a:schemeClr val="tx1"/>
              </a:buClr>
              <a:buSzPct val="80000"/>
              <a:buFont typeface="Arial" pitchFamily="34" charset="0"/>
              <a:buChar char="•"/>
              <a:tabLst>
                <a:tab pos="895350" algn="l"/>
              </a:tabLst>
            </a:pPr>
            <a:r>
              <a:rPr lang="zh-CN" altLang="en-US" sz="2800" b="0" dirty="0">
                <a:latin typeface="微软雅黑" panose="020B0503020204020204" pitchFamily="34" charset="-122"/>
                <a:ea typeface="微软雅黑" panose="020B0503020204020204" pitchFamily="34" charset="-122"/>
              </a:rPr>
              <a:t>前瞻执行中</a:t>
            </a:r>
            <a:r>
              <a:rPr lang="en-US" altLang="zh-CN" sz="2800" b="0" dirty="0">
                <a:latin typeface="微软雅黑" panose="020B0503020204020204" pitchFamily="34" charset="-122"/>
                <a:ea typeface="微软雅黑" panose="020B0503020204020204" pitchFamily="34" charset="-122"/>
              </a:rPr>
              <a:t>MUL.D</a:t>
            </a:r>
            <a:r>
              <a:rPr lang="zh-CN" altLang="en-US" sz="2800" b="0" dirty="0">
                <a:latin typeface="微软雅黑" panose="020B0503020204020204" pitchFamily="34" charset="-122"/>
                <a:ea typeface="微软雅黑" panose="020B0503020204020204" pitchFamily="34" charset="-122"/>
              </a:rPr>
              <a:t>确认前，保留站和</a:t>
            </a:r>
            <a:r>
              <a:rPr lang="en-US" altLang="zh-CN" sz="2800" b="0" dirty="0">
                <a:latin typeface="微软雅黑" panose="020B0503020204020204" pitchFamily="34" charset="-122"/>
                <a:ea typeface="微软雅黑" panose="020B0503020204020204" pitchFamily="34" charset="-122"/>
              </a:rPr>
              <a:t>ROB</a:t>
            </a:r>
            <a:r>
              <a:rPr lang="zh-CN" altLang="en-US" sz="2800" b="0" dirty="0">
                <a:latin typeface="微软雅黑" panose="020B0503020204020204" pitchFamily="34" charset="-122"/>
                <a:ea typeface="微软雅黑" panose="020B0503020204020204" pitchFamily="34" charset="-122"/>
              </a:rPr>
              <a:t>的状态。 </a:t>
            </a:r>
          </a:p>
        </p:txBody>
      </p:sp>
      <p:sp>
        <p:nvSpPr>
          <p:cNvPr id="6" name="标题 2">
            <a:extLst>
              <a:ext uri="{FF2B5EF4-FFF2-40B4-BE49-F238E27FC236}">
                <a16:creationId xmlns:a16="http://schemas.microsoft.com/office/drawing/2014/main" id="{BE891C20-310A-49B3-993B-54AC94F2A5A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前瞻执行示例</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09131" name="Group 171"/>
          <p:cNvGraphicFramePr>
            <a:graphicFrameLocks noGrp="1"/>
          </p:cNvGraphicFramePr>
          <p:nvPr>
            <p:ph sz="half" idx="4294967295"/>
          </p:nvPr>
        </p:nvGraphicFramePr>
        <p:xfrm>
          <a:off x="395536" y="188913"/>
          <a:ext cx="8424862" cy="4165601"/>
        </p:xfrm>
        <a:graphic>
          <a:graphicData uri="http://schemas.openxmlformats.org/drawingml/2006/table">
            <a:tbl>
              <a:tblPr/>
              <a:tblGrid>
                <a:gridCol w="752475">
                  <a:extLst>
                    <a:ext uri="{9D8B030D-6E8A-4147-A177-3AD203B41FA5}">
                      <a16:colId xmlns:a16="http://schemas.microsoft.com/office/drawing/2014/main" val="20000"/>
                    </a:ext>
                  </a:extLst>
                </a:gridCol>
                <a:gridCol w="752475">
                  <a:extLst>
                    <a:ext uri="{9D8B030D-6E8A-4147-A177-3AD203B41FA5}">
                      <a16:colId xmlns:a16="http://schemas.microsoft.com/office/drawing/2014/main" val="20001"/>
                    </a:ext>
                  </a:extLst>
                </a:gridCol>
                <a:gridCol w="2709862">
                  <a:extLst>
                    <a:ext uri="{9D8B030D-6E8A-4147-A177-3AD203B41FA5}">
                      <a16:colId xmlns:a16="http://schemas.microsoft.com/office/drawing/2014/main" val="20002"/>
                    </a:ext>
                  </a:extLst>
                </a:gridCol>
                <a:gridCol w="1050925">
                  <a:extLst>
                    <a:ext uri="{9D8B030D-6E8A-4147-A177-3AD203B41FA5}">
                      <a16:colId xmlns:a16="http://schemas.microsoft.com/office/drawing/2014/main" val="20003"/>
                    </a:ext>
                  </a:extLst>
                </a:gridCol>
                <a:gridCol w="754063">
                  <a:extLst>
                    <a:ext uri="{9D8B030D-6E8A-4147-A177-3AD203B41FA5}">
                      <a16:colId xmlns:a16="http://schemas.microsoft.com/office/drawing/2014/main" val="20004"/>
                    </a:ext>
                  </a:extLst>
                </a:gridCol>
                <a:gridCol w="2405062">
                  <a:extLst>
                    <a:ext uri="{9D8B030D-6E8A-4147-A177-3AD203B41FA5}">
                      <a16:colId xmlns:a16="http://schemas.microsoft.com/office/drawing/2014/main" val="20005"/>
                    </a:ext>
                  </a:extLst>
                </a:gridCol>
              </a:tblGrid>
              <a:tr h="531813">
                <a:tc rowSpan="2">
                  <a:txBody>
                    <a:bodyPr/>
                    <a:lstStyle/>
                    <a:p>
                      <a:pPr marL="0" marR="0" lvl="0" indent="0" algn="ctr" defTabSz="914400" rtl="0" eaLnBrk="1" fontAlgn="base" latinLnBrk="0" hangingPunct="1">
                        <a:lnSpc>
                          <a:spcPct val="23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dirty="0">
                          <a:ln>
                            <a:noFill/>
                          </a:ln>
                          <a:solidFill>
                            <a:srgbClr val="E24C05"/>
                          </a:solidFill>
                          <a:effectLst/>
                          <a:latin typeface="Tahoma" pitchFamily="34" charset="0"/>
                          <a:ea typeface="宋体" pitchFamily="2" charset="-122"/>
                        </a:rPr>
                        <a:t>项号</a:t>
                      </a:r>
                      <a:r>
                        <a:rPr kumimoji="1" lang="zh-CN" altLang="en-US" sz="1600" b="1" i="0" u="none" strike="noStrike" cap="none" normalizeH="0" baseline="0" dirty="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5">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ROB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27050">
                <a:tc vMerge="1">
                  <a:txBody>
                    <a:bodyPr/>
                    <a:lstStyle/>
                    <a:p>
                      <a:endParaRPr lang="zh-CN" altLang="en-US"/>
                    </a:p>
                  </a:txBody>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Busy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2"/>
                          </a:solidFill>
                          <a:effectLst/>
                          <a:latin typeface="Tahoma" pitchFamily="34" charset="0"/>
                          <a:ea typeface="宋体" pitchFamily="2" charset="-122"/>
                        </a:rPr>
                        <a:t>指令</a:t>
                      </a:r>
                      <a:r>
                        <a:rPr kumimoji="1" lang="zh-CN" altLang="en-US" sz="1600" b="1" i="0" u="none" strike="noStrike" cap="none" normalizeH="0" baseline="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2"/>
                          </a:solidFill>
                          <a:effectLst/>
                          <a:latin typeface="Tahoma" pitchFamily="34" charset="0"/>
                          <a:ea typeface="宋体" pitchFamily="2" charset="-122"/>
                        </a:rPr>
                        <a:t>状态</a:t>
                      </a:r>
                      <a:r>
                        <a:rPr kumimoji="1" lang="zh-CN" altLang="en-US" sz="1600" b="1" i="0" u="none" strike="noStrike" cap="none" normalizeH="0" baseline="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2"/>
                          </a:solidFill>
                          <a:effectLst/>
                          <a:latin typeface="Tahoma" pitchFamily="34" charset="0"/>
                          <a:ea typeface="宋体" pitchFamily="2" charset="-122"/>
                        </a:rPr>
                        <a:t>目的</a:t>
                      </a:r>
                      <a:r>
                        <a:rPr kumimoji="1" lang="zh-CN" altLang="en-US" sz="1600" b="1" i="0" u="none" strike="noStrike" cap="none" normalizeH="0" baseline="0">
                          <a:ln>
                            <a:noFill/>
                          </a:ln>
                          <a:solidFill>
                            <a:schemeClr val="tx2"/>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3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Value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1"/>
                  </a:ext>
                </a:extLst>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1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L.D        F6, 34</a:t>
                      </a:r>
                      <a:r>
                        <a:rPr kumimoji="1" lang="zh-CN" altLang="en-US" sz="1600" b="1" i="0" u="none" strike="noStrike" cap="none" normalizeH="0" baseline="0">
                          <a:ln>
                            <a:noFill/>
                          </a:ln>
                          <a:solidFill>
                            <a:schemeClr val="tx1"/>
                          </a:solidFill>
                          <a:effectLst/>
                          <a:latin typeface="Tahoma" pitchFamily="34" charset="0"/>
                          <a:ea typeface="黑体" pitchFamily="49" charset="-122"/>
                        </a:rPr>
                        <a:t>（</a:t>
                      </a:r>
                      <a:r>
                        <a:rPr kumimoji="1" lang="en-US" altLang="zh-CN" sz="1600" b="1" i="0" u="none" strike="noStrike" cap="none" normalizeH="0" baseline="0">
                          <a:ln>
                            <a:noFill/>
                          </a:ln>
                          <a:solidFill>
                            <a:schemeClr val="tx1"/>
                          </a:solidFill>
                          <a:effectLst/>
                          <a:latin typeface="Tahoma" pitchFamily="34" charset="0"/>
                          <a:ea typeface="黑体" pitchFamily="49" charset="-122"/>
                        </a:rPr>
                        <a:t>R2</a:t>
                      </a:r>
                      <a:r>
                        <a:rPr kumimoji="1" lang="zh-CN" altLang="en-US" sz="1600" b="1" i="0" u="none" strike="noStrike" cap="none" normalizeH="0" baseline="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确认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Mem[34+Regs[R2]]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2"/>
                  </a:ext>
                </a:extLst>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L.D        F2, 45</a:t>
                      </a:r>
                      <a:r>
                        <a:rPr kumimoji="1" lang="zh-CN" altLang="en-US" sz="1600" b="1" i="0" u="none" strike="noStrike" cap="none" normalizeH="0" baseline="0">
                          <a:ln>
                            <a:noFill/>
                          </a:ln>
                          <a:solidFill>
                            <a:schemeClr val="tx1"/>
                          </a:solidFill>
                          <a:effectLst/>
                          <a:latin typeface="Tahoma" pitchFamily="34" charset="0"/>
                          <a:ea typeface="黑体" pitchFamily="49" charset="-122"/>
                        </a:rPr>
                        <a:t>（</a:t>
                      </a:r>
                      <a:r>
                        <a:rPr kumimoji="1" lang="en-US" altLang="zh-CN" sz="1600" b="1" i="0" u="none" strike="noStrike" cap="none" normalizeH="0" baseline="0">
                          <a:ln>
                            <a:noFill/>
                          </a:ln>
                          <a:solidFill>
                            <a:schemeClr val="tx1"/>
                          </a:solidFill>
                          <a:effectLst/>
                          <a:latin typeface="Tahoma" pitchFamily="34" charset="0"/>
                          <a:ea typeface="黑体" pitchFamily="49" charset="-122"/>
                        </a:rPr>
                        <a:t>R3</a:t>
                      </a:r>
                      <a:r>
                        <a:rPr kumimoji="1" lang="zh-CN" altLang="en-US" sz="1600" b="1" i="0" u="none" strike="noStrike" cap="none" normalizeH="0" baseline="0">
                          <a:ln>
                            <a:noFill/>
                          </a:ln>
                          <a:solidFill>
                            <a:schemeClr val="tx1"/>
                          </a:solidFill>
                          <a:effectLst/>
                          <a:latin typeface="Tahoma" pitchFamily="34" charset="0"/>
                          <a:ea typeface="黑体" pitchFamily="49"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确认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Mem[45+Regs[R3]]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3"/>
                  </a:ext>
                </a:extLst>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MUL.D    F0, F2, 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#2</a:t>
                      </a:r>
                      <a:r>
                        <a:rPr kumimoji="1" lang="en-US" altLang="zh-CN" sz="1600" b="1" i="0" u="none" strike="noStrike" cap="none" normalizeH="0" baseline="0">
                          <a:ln>
                            <a:noFill/>
                          </a:ln>
                          <a:solidFill>
                            <a:schemeClr val="tx1"/>
                          </a:solidFill>
                          <a:effectLst/>
                          <a:latin typeface="Tahoma" pitchFamily="34" charset="0"/>
                          <a:ea typeface="黑体" pitchFamily="49" charset="-122"/>
                          <a:sym typeface="Symbol" pitchFamily="18" charset="2"/>
                        </a:rPr>
                        <a:t></a:t>
                      </a:r>
                      <a:r>
                        <a:rPr kumimoji="1" lang="en-US" altLang="zh-CN" sz="1600" b="1" i="0" u="none" strike="noStrike" cap="none" normalizeH="0" baseline="0">
                          <a:ln>
                            <a:noFill/>
                          </a:ln>
                          <a:solidFill>
                            <a:schemeClr val="tx1"/>
                          </a:solidFill>
                          <a:effectLst/>
                          <a:latin typeface="Tahoma" pitchFamily="34" charset="0"/>
                          <a:ea typeface="黑体" pitchFamily="49" charset="-122"/>
                        </a:rPr>
                        <a:t>Regs[F4]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4"/>
                  </a:ext>
                </a:extLst>
              </a:tr>
              <a:tr h="528638">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rgbClr val="008000"/>
                          </a:solidFill>
                          <a:effectLst/>
                          <a:latin typeface="Tahoma" pitchFamily="34" charset="0"/>
                          <a:ea typeface="黑体" pitchFamily="49"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SUB.D    F8, F6, 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#1</a:t>
                      </a:r>
                      <a:r>
                        <a:rPr kumimoji="1" lang="zh-CN" altLang="en-US" sz="1600" b="1" i="0" u="none" strike="noStrike" cap="none" normalizeH="0" baseline="0">
                          <a:ln>
                            <a:noFill/>
                          </a:ln>
                          <a:solidFill>
                            <a:schemeClr val="tx1"/>
                          </a:solidFill>
                          <a:effectLst/>
                          <a:latin typeface="Tahoma" pitchFamily="34" charset="0"/>
                          <a:ea typeface="黑体" pitchFamily="49" charset="-122"/>
                        </a:rPr>
                        <a:t>－</a:t>
                      </a:r>
                      <a:r>
                        <a:rPr kumimoji="1" lang="en-US" altLang="zh-CN" sz="1600" b="1" i="0" u="none" strike="noStrike" cap="none" normalizeH="0" baseline="0">
                          <a:ln>
                            <a:noFill/>
                          </a:ln>
                          <a:solidFill>
                            <a:schemeClr val="tx1"/>
                          </a:solidFill>
                          <a:effectLst/>
                          <a:latin typeface="Tahoma" pitchFamily="34" charset="0"/>
                          <a:ea typeface="黑体" pitchFamily="49"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5"/>
                  </a:ext>
                </a:extLst>
              </a:tr>
              <a:tr h="530225">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DIV.D     F10, F0, 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执行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chemeClr val="tx1"/>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6"/>
                  </a:ext>
                </a:extLst>
              </a:tr>
              <a:tr h="4572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ADD.D    F6, F8, 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chemeClr val="tx1"/>
                          </a:solidFill>
                          <a:effectLst/>
                          <a:latin typeface="宋体" pitchFamily="2" charset="-122"/>
                          <a:ea typeface="宋体" pitchFamily="2" charset="-122"/>
                        </a:rPr>
                        <a:t>写结果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l"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黑体" pitchFamily="49" charset="-122"/>
                        </a:rPr>
                        <a:t>#4</a:t>
                      </a:r>
                      <a:r>
                        <a:rPr kumimoji="1" lang="zh-CN" altLang="en-US" sz="1600" b="1" i="0" u="none" strike="noStrike" cap="none" normalizeH="0" baseline="0" dirty="0">
                          <a:ln>
                            <a:noFill/>
                          </a:ln>
                          <a:solidFill>
                            <a:schemeClr val="tx1"/>
                          </a:solidFill>
                          <a:effectLst/>
                          <a:latin typeface="Tahoma" pitchFamily="34" charset="0"/>
                          <a:ea typeface="黑体" pitchFamily="49" charset="-122"/>
                        </a:rPr>
                        <a:t>＋</a:t>
                      </a:r>
                      <a:r>
                        <a:rPr kumimoji="1" lang="en-US" altLang="zh-CN" sz="1600" b="1" i="0" u="none" strike="noStrike" cap="none" normalizeH="0" baseline="0" dirty="0">
                          <a:ln>
                            <a:noFill/>
                          </a:ln>
                          <a:solidFill>
                            <a:schemeClr val="tx1"/>
                          </a:solidFill>
                          <a:effectLst/>
                          <a:latin typeface="Tahoma" pitchFamily="34" charset="0"/>
                          <a:ea typeface="黑体" pitchFamily="49" charset="-122"/>
                        </a:rPr>
                        <a:t>#2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7"/>
                  </a:ext>
                </a:extLst>
              </a:tr>
            </a:tbl>
          </a:graphicData>
        </a:graphic>
      </p:graphicFrame>
      <p:graphicFrame>
        <p:nvGraphicFramePr>
          <p:cNvPr id="283755" name="Group 107"/>
          <p:cNvGraphicFramePr>
            <a:graphicFrameLocks noGrp="1"/>
          </p:cNvGraphicFramePr>
          <p:nvPr>
            <p:ph sz="half" idx="4294967295"/>
          </p:nvPr>
        </p:nvGraphicFramePr>
        <p:xfrm>
          <a:off x="395536" y="4483100"/>
          <a:ext cx="8496300" cy="1651064"/>
        </p:xfrm>
        <a:graphic>
          <a:graphicData uri="http://schemas.openxmlformats.org/drawingml/2006/table">
            <a:tbl>
              <a:tblPr/>
              <a:tblGrid>
                <a:gridCol w="1462087">
                  <a:extLst>
                    <a:ext uri="{9D8B030D-6E8A-4147-A177-3AD203B41FA5}">
                      <a16:colId xmlns:a16="http://schemas.microsoft.com/office/drawing/2014/main" val="20000"/>
                    </a:ext>
                  </a:extLst>
                </a:gridCol>
                <a:gridCol w="858838">
                  <a:extLst>
                    <a:ext uri="{9D8B030D-6E8A-4147-A177-3AD203B41FA5}">
                      <a16:colId xmlns:a16="http://schemas.microsoft.com/office/drawing/2014/main" val="20001"/>
                    </a:ext>
                  </a:extLst>
                </a:gridCol>
                <a:gridCol w="882650">
                  <a:extLst>
                    <a:ext uri="{9D8B030D-6E8A-4147-A177-3AD203B41FA5}">
                      <a16:colId xmlns:a16="http://schemas.microsoft.com/office/drawing/2014/main" val="20002"/>
                    </a:ext>
                  </a:extLst>
                </a:gridCol>
                <a:gridCol w="882650">
                  <a:extLst>
                    <a:ext uri="{9D8B030D-6E8A-4147-A177-3AD203B41FA5}">
                      <a16:colId xmlns:a16="http://schemas.microsoft.com/office/drawing/2014/main" val="20003"/>
                    </a:ext>
                  </a:extLst>
                </a:gridCol>
                <a:gridCol w="881062">
                  <a:extLst>
                    <a:ext uri="{9D8B030D-6E8A-4147-A177-3AD203B41FA5}">
                      <a16:colId xmlns:a16="http://schemas.microsoft.com/office/drawing/2014/main" val="20004"/>
                    </a:ext>
                  </a:extLst>
                </a:gridCol>
                <a:gridCol w="882650">
                  <a:extLst>
                    <a:ext uri="{9D8B030D-6E8A-4147-A177-3AD203B41FA5}">
                      <a16:colId xmlns:a16="http://schemas.microsoft.com/office/drawing/2014/main" val="20005"/>
                    </a:ext>
                  </a:extLst>
                </a:gridCol>
                <a:gridCol w="884238">
                  <a:extLst>
                    <a:ext uri="{9D8B030D-6E8A-4147-A177-3AD203B41FA5}">
                      <a16:colId xmlns:a16="http://schemas.microsoft.com/office/drawing/2014/main" val="20006"/>
                    </a:ext>
                  </a:extLst>
                </a:gridCol>
                <a:gridCol w="879475">
                  <a:extLst>
                    <a:ext uri="{9D8B030D-6E8A-4147-A177-3AD203B41FA5}">
                      <a16:colId xmlns:a16="http://schemas.microsoft.com/office/drawing/2014/main" val="20007"/>
                    </a:ext>
                  </a:extLst>
                </a:gridCol>
                <a:gridCol w="882650">
                  <a:extLst>
                    <a:ext uri="{9D8B030D-6E8A-4147-A177-3AD203B41FA5}">
                      <a16:colId xmlns:a16="http://schemas.microsoft.com/office/drawing/2014/main" val="20008"/>
                    </a:ext>
                  </a:extLst>
                </a:gridCol>
              </a:tblGrid>
              <a:tr h="457200">
                <a:tc rowSpan="2">
                  <a:txBody>
                    <a:bodyPr/>
                    <a:lstStyle/>
                    <a:p>
                      <a:pPr marL="0" marR="0" lvl="0" indent="0" algn="ctr" defTabSz="914400" rtl="0" eaLnBrk="1" fontAlgn="base" latinLnBrk="0" hangingPunct="1">
                        <a:lnSpc>
                          <a:spcPct val="19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dirty="0">
                          <a:ln>
                            <a:noFill/>
                          </a:ln>
                          <a:solidFill>
                            <a:srgbClr val="E24C05"/>
                          </a:solidFill>
                          <a:effectLst/>
                          <a:latin typeface="Tahoma" pitchFamily="34" charset="0"/>
                          <a:ea typeface="宋体" pitchFamily="2" charset="-122"/>
                        </a:rPr>
                        <a:t>字段</a:t>
                      </a:r>
                      <a:r>
                        <a:rPr kumimoji="1" lang="zh-CN" altLang="en-US" sz="1600" b="1" i="0" u="none" strike="noStrike" cap="none" normalizeH="0" baseline="0" dirty="0">
                          <a:ln>
                            <a:noFill/>
                          </a:ln>
                          <a:solidFill>
                            <a:srgbClr val="E24C05"/>
                          </a:solidFill>
                          <a:effectLst/>
                          <a:latin typeface="Tahoma" pitchFamily="34" charset="0"/>
                          <a:ea typeface="黑体" pitchFamily="49"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gridSpan="8">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zh-CN" altLang="en-US" sz="1600" b="0" i="0" u="none" strike="noStrike" cap="none" normalizeH="0" baseline="0">
                          <a:ln>
                            <a:noFill/>
                          </a:ln>
                          <a:solidFill>
                            <a:srgbClr val="E24C05"/>
                          </a:solidFill>
                          <a:effectLst/>
                          <a:latin typeface="宋体" pitchFamily="2" charset="-122"/>
                          <a:ea typeface="宋体" pitchFamily="2" charset="-122"/>
                        </a:rPr>
                        <a:t>浮点寄存器状态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57200">
                <a:tc vMerge="1">
                  <a:txBody>
                    <a:bodyPr/>
                    <a:lstStyle/>
                    <a:p>
                      <a:endParaRPr lang="zh-CN" altLang="en-US"/>
                    </a:p>
                  </a:txBody>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F4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F6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F8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0" i="0" u="none" strike="noStrike" cap="none" normalizeH="0" baseline="0">
                          <a:ln>
                            <a:noFill/>
                          </a:ln>
                          <a:solidFill>
                            <a:schemeClr val="tx2"/>
                          </a:solidFill>
                          <a:effectLst/>
                          <a:latin typeface="宋体" pitchFamily="2" charset="-122"/>
                          <a:ea typeface="宋体" pitchFamily="2" charset="-122"/>
                        </a:rPr>
                        <a:t>…</a:t>
                      </a:r>
                      <a:endParaRPr kumimoji="1" lang="en-US" altLang="zh-CN" sz="1600" b="0" i="0" u="none" strike="noStrike" cap="none" normalizeH="0" baseline="0">
                        <a:ln>
                          <a:noFill/>
                        </a:ln>
                        <a:solidFill>
                          <a:schemeClr val="tx2"/>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chemeClr val="tx2"/>
                          </a:solidFill>
                          <a:effectLst/>
                          <a:latin typeface="Tahoma" pitchFamily="34" charset="0"/>
                          <a:ea typeface="黑体" pitchFamily="49" charset="-122"/>
                        </a:rPr>
                        <a:t>F30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1"/>
                  </a:ext>
                </a:extLst>
              </a:tr>
              <a:tr h="252413">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ROB</a:t>
                      </a:r>
                      <a:r>
                        <a:rPr kumimoji="1" lang="zh-CN" altLang="en-US" sz="1600" b="1" i="0" u="none" strike="noStrike" cap="none" normalizeH="0" baseline="0">
                          <a:ln>
                            <a:noFill/>
                          </a:ln>
                          <a:solidFill>
                            <a:srgbClr val="008000"/>
                          </a:solidFill>
                          <a:effectLst/>
                          <a:latin typeface="Tahoma" pitchFamily="34" charset="0"/>
                          <a:ea typeface="黑体" pitchFamily="49" charset="-122"/>
                        </a:rPr>
                        <a:t>项编号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endParaRPr kumimoji="1" lang="zh-CN" altLang="zh-CN" sz="1600" b="1" i="0" u="none" strike="noStrike" cap="none" normalizeH="0" baseline="0">
                        <a:ln>
                          <a:noFill/>
                        </a:ln>
                        <a:solidFill>
                          <a:srgbClr val="E24C05"/>
                        </a:solidFill>
                        <a:effectLst/>
                        <a:latin typeface="Tahoma" pitchFamily="34" charset="0"/>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2"/>
                  </a:ext>
                </a:extLst>
              </a:tr>
              <a:tr h="254000">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008000"/>
                          </a:solidFill>
                          <a:effectLst/>
                          <a:latin typeface="Tahoma" pitchFamily="34" charset="0"/>
                          <a:ea typeface="黑体" pitchFamily="49" charset="-122"/>
                        </a:rPr>
                        <a:t>Busy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no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a:ln>
                            <a:noFill/>
                          </a:ln>
                          <a:solidFill>
                            <a:srgbClr val="E24C05"/>
                          </a:solidFill>
                          <a:effectLst/>
                          <a:latin typeface="Tahoma" pitchFamily="34" charset="0"/>
                          <a:ea typeface="黑体" pitchFamily="49" charset="-122"/>
                        </a:rPr>
                        <a:t>yes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0" i="0" u="none" strike="noStrike" cap="none" normalizeH="0" baseline="0">
                          <a:ln>
                            <a:noFill/>
                          </a:ln>
                          <a:solidFill>
                            <a:srgbClr val="E24C05"/>
                          </a:solidFill>
                          <a:effectLst/>
                          <a:latin typeface="宋体" pitchFamily="2" charset="-122"/>
                          <a:ea typeface="宋体" pitchFamily="2" charset="-122"/>
                        </a:rPr>
                        <a:t>…</a:t>
                      </a:r>
                      <a:endParaRPr kumimoji="1" lang="en-US" altLang="zh-CN" sz="1600" b="0" i="0" u="none" strike="noStrike" cap="none" normalizeH="0" baseline="0">
                        <a:ln>
                          <a:noFill/>
                        </a:ln>
                        <a:solidFill>
                          <a:srgbClr val="E24C05"/>
                        </a:solidFill>
                        <a:effectLst/>
                        <a:latin typeface="Tahom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tc>
                  <a:txBody>
                    <a:bodyPr/>
                    <a:lstStyle/>
                    <a:p>
                      <a:pPr marL="0" marR="0" lvl="0" indent="0" algn="ctr" defTabSz="914400" rtl="0" eaLnBrk="1" fontAlgn="base" latinLnBrk="0" hangingPunct="1">
                        <a:lnSpc>
                          <a:spcPct val="120000"/>
                        </a:lnSpc>
                        <a:spcBef>
                          <a:spcPct val="20000"/>
                        </a:spcBef>
                        <a:spcAft>
                          <a:spcPct val="0"/>
                        </a:spcAft>
                        <a:buClr>
                          <a:schemeClr val="tx1"/>
                        </a:buClr>
                        <a:buSzTx/>
                        <a:buFont typeface="Wingdings" pitchFamily="2" charset="2"/>
                        <a:buNone/>
                        <a:tabLst/>
                      </a:pPr>
                      <a:r>
                        <a:rPr kumimoji="1" lang="en-US" altLang="zh-CN" sz="1600" b="1" i="0" u="none" strike="noStrike" cap="none" normalizeH="0" baseline="0" dirty="0">
                          <a:ln>
                            <a:noFill/>
                          </a:ln>
                          <a:solidFill>
                            <a:srgbClr val="E24C05"/>
                          </a:solidFill>
                          <a:effectLst/>
                          <a:latin typeface="Tahoma" pitchFamily="34" charset="0"/>
                          <a:ea typeface="黑体" pitchFamily="49" charset="-122"/>
                        </a:rPr>
                        <a:t>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6ECC2"/>
                    </a:solidFill>
                  </a:tcPr>
                </a:tc>
                <a:extLst>
                  <a:ext uri="{0D108BD9-81ED-4DB2-BD59-A6C34878D82A}">
                    <a16:rowId xmlns:a16="http://schemas.microsoft.com/office/drawing/2014/main" val="10003"/>
                  </a:ext>
                </a:extLst>
              </a:tr>
            </a:tbl>
          </a:graphicData>
        </a:graphic>
      </p:graphicFrame>
      <p:sp>
        <p:nvSpPr>
          <p:cNvPr id="2" name="云形标注 1"/>
          <p:cNvSpPr/>
          <p:nvPr/>
        </p:nvSpPr>
        <p:spPr>
          <a:xfrm>
            <a:off x="1619671" y="2420888"/>
            <a:ext cx="6968147" cy="1933626"/>
          </a:xfrm>
          <a:prstGeom prst="cloudCallout">
            <a:avLst>
              <a:gd name="adj1" fmla="val -45310"/>
              <a:gd name="adj2" fmla="val -113517"/>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0" dirty="0">
                <a:solidFill>
                  <a:schemeClr val="bg1"/>
                </a:solidFill>
                <a:latin typeface="微软雅黑" panose="020B0503020204020204" pitchFamily="34" charset="-122"/>
                <a:ea typeface="微软雅黑" panose="020B0503020204020204" pitchFamily="34" charset="-122"/>
              </a:rPr>
              <a:t>请同学们自己对照</a:t>
            </a:r>
            <a:r>
              <a:rPr lang="en-US" altLang="zh-CN" sz="2400" b="0" dirty="0" err="1">
                <a:solidFill>
                  <a:schemeClr val="bg1"/>
                </a:solidFill>
                <a:latin typeface="微软雅黑" panose="020B0503020204020204" pitchFamily="34" charset="-122"/>
                <a:ea typeface="微软雅黑" panose="020B0503020204020204" pitchFamily="34" charset="-122"/>
              </a:rPr>
              <a:t>Tomasulo</a:t>
            </a:r>
            <a:r>
              <a:rPr lang="zh-CN" altLang="en-US" sz="2400" b="0" dirty="0">
                <a:solidFill>
                  <a:schemeClr val="bg1"/>
                </a:solidFill>
                <a:latin typeface="微软雅黑" panose="020B0503020204020204" pitchFamily="34" charset="-122"/>
                <a:ea typeface="微软雅黑" panose="020B0503020204020204" pitchFamily="34" charset="-122"/>
              </a:rPr>
              <a:t>调度算法和推测执行的过程，自己推导执行过程。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5" name="Rectangle 3" descr="Rectangle: Click to edit Master text styles&#10;Second level&#10;Third level&#10;Fourth level&#10;Fifth level"/>
          <p:cNvSpPr>
            <a:spLocks noGrp="1" noChangeArrowheads="1"/>
          </p:cNvSpPr>
          <p:nvPr>
            <p:ph type="body" idx="4294967295"/>
          </p:nvPr>
        </p:nvSpPr>
        <p:spPr>
          <a:xfrm>
            <a:off x="480767" y="1143686"/>
            <a:ext cx="8182466" cy="4321175"/>
          </a:xfrm>
        </p:spPr>
        <p:txBody>
          <a:bodyPr/>
          <a:lstStyle/>
          <a:p>
            <a:pPr marL="342900" lvl="1" indent="-342900" eaLnBrk="1" hangingPunct="1">
              <a:lnSpc>
                <a:spcPts val="36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rPr>
              <a:t>前瞻执行的优缺点</a:t>
            </a:r>
          </a:p>
          <a:p>
            <a:pPr marL="908050" lvl="1" indent="-457200" fontAlgn="base">
              <a:lnSpc>
                <a:spcPts val="36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rPr>
              <a:t>主要优点：</a:t>
            </a:r>
          </a:p>
          <a:p>
            <a:pPr marL="1344613" lvl="2" indent="-449263">
              <a:lnSpc>
                <a:spcPts val="36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通过</a:t>
            </a:r>
            <a:r>
              <a:rPr lang="en-US" altLang="zh-CN" sz="2000" dirty="0">
                <a:latin typeface="微软雅黑" panose="020B0503020204020204" pitchFamily="34" charset="-122"/>
                <a:ea typeface="微软雅黑" panose="020B0503020204020204" pitchFamily="34" charset="-122"/>
              </a:rPr>
              <a:t>ROB</a:t>
            </a:r>
            <a:r>
              <a:rPr lang="zh-CN" altLang="en-US" sz="2000" dirty="0">
                <a:latin typeface="微软雅黑" panose="020B0503020204020204" pitchFamily="34" charset="-122"/>
                <a:ea typeface="微软雅黑" panose="020B0503020204020204" pitchFamily="34" charset="-122"/>
              </a:rPr>
              <a:t>实现了指令的</a:t>
            </a:r>
            <a:r>
              <a:rPr lang="zh-CN" altLang="en-US" sz="2000" b="1" dirty="0">
                <a:latin typeface="微软雅黑" panose="020B0503020204020204" pitchFamily="34" charset="-122"/>
                <a:ea typeface="微软雅黑" panose="020B0503020204020204" pitchFamily="34" charset="-122"/>
              </a:rPr>
              <a:t>顺序完成</a:t>
            </a:r>
            <a:r>
              <a:rPr lang="zh-CN" altLang="en-US" sz="2000" dirty="0">
                <a:latin typeface="微软雅黑" panose="020B0503020204020204" pitchFamily="34" charset="-122"/>
                <a:ea typeface="微软雅黑" panose="020B0503020204020204" pitchFamily="34" charset="-122"/>
              </a:rPr>
              <a:t>；</a:t>
            </a:r>
          </a:p>
          <a:p>
            <a:pPr marL="1344613" lvl="2" indent="-449263">
              <a:lnSpc>
                <a:spcPts val="36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从而</a:t>
            </a:r>
            <a:r>
              <a:rPr lang="zh-CN" altLang="en-US" sz="2000" b="1" dirty="0">
                <a:latin typeface="微软雅黑" panose="020B0503020204020204" pitchFamily="34" charset="-122"/>
                <a:ea typeface="微软雅黑" panose="020B0503020204020204" pitchFamily="34" charset="-122"/>
              </a:rPr>
              <a:t>能够</a:t>
            </a:r>
            <a:r>
              <a:rPr lang="zh-CN" altLang="en-US" sz="2000" dirty="0">
                <a:latin typeface="微软雅黑" panose="020B0503020204020204" pitchFamily="34" charset="-122"/>
                <a:ea typeface="微软雅黑" panose="020B0503020204020204" pitchFamily="34" charset="-122"/>
              </a:rPr>
              <a:t>实现</a:t>
            </a:r>
            <a:r>
              <a:rPr lang="zh-CN" altLang="en-US" sz="2000" b="1" dirty="0">
                <a:latin typeface="微软雅黑" panose="020B0503020204020204" pitchFamily="34" charset="-122"/>
                <a:ea typeface="微软雅黑" panose="020B0503020204020204" pitchFamily="34" charset="-122"/>
              </a:rPr>
              <a:t>精确异常</a:t>
            </a:r>
            <a:r>
              <a:rPr lang="zh-CN" altLang="en-US" sz="2000" dirty="0">
                <a:latin typeface="微软雅黑" panose="020B0503020204020204" pitchFamily="34" charset="-122"/>
                <a:ea typeface="微软雅黑" panose="020B0503020204020204" pitchFamily="34" charset="-122"/>
              </a:rPr>
              <a:t>；</a:t>
            </a:r>
          </a:p>
          <a:p>
            <a:pPr marL="1344613" lvl="2" indent="-449263">
              <a:lnSpc>
                <a:spcPts val="36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很容易地推广到整数寄存器和整数功能单元上； </a:t>
            </a:r>
          </a:p>
          <a:p>
            <a:pPr marL="908050" lvl="1" indent="-457200" fontAlgn="base">
              <a:lnSpc>
                <a:spcPts val="36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600" dirty="0">
                <a:latin typeface="微软雅黑" panose="020B0503020204020204" pitchFamily="34" charset="-122"/>
                <a:ea typeface="微软雅黑" panose="020B0503020204020204" pitchFamily="34" charset="-122"/>
              </a:rPr>
              <a:t>主要缺点：</a:t>
            </a:r>
          </a:p>
          <a:p>
            <a:pPr marL="1344613" lvl="2" indent="-449263">
              <a:lnSpc>
                <a:spcPts val="3600"/>
              </a:lnSpc>
              <a:spcBef>
                <a:spcPts val="600"/>
              </a:spcBef>
              <a:spcAft>
                <a:spcPts val="600"/>
              </a:spcAft>
              <a:buClr>
                <a:schemeClr val="tx1"/>
              </a:buClr>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复杂的控制导致所需的硬件太复杂； </a:t>
            </a:r>
          </a:p>
        </p:txBody>
      </p:sp>
      <p:sp>
        <p:nvSpPr>
          <p:cNvPr id="4" name="标题 2">
            <a:extLst>
              <a:ext uri="{FF2B5EF4-FFF2-40B4-BE49-F238E27FC236}">
                <a16:creationId xmlns:a16="http://schemas.microsoft.com/office/drawing/2014/main" id="{E1093D5F-DD94-4356-B364-2A33D96F85BB}"/>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kern="0" dirty="0">
                <a:latin typeface="微软雅黑" panose="020B0503020204020204" pitchFamily="34" charset="-122"/>
                <a:ea typeface="微软雅黑" panose="020B0503020204020204" pitchFamily="34" charset="-122"/>
              </a:rPr>
              <a:t>前瞻执行总结</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84675">
                                            <p:txEl>
                                              <p:pRg st="5" end="5"/>
                                            </p:txEl>
                                          </p:spTgt>
                                        </p:tgtEl>
                                        <p:attrNameLst>
                                          <p:attrName>style.visibility</p:attrName>
                                        </p:attrNameLst>
                                      </p:cBhvr>
                                      <p:to>
                                        <p:strVal val="visible"/>
                                      </p:to>
                                    </p:set>
                                    <p:animEffect transition="in" filter="wipe(down)">
                                      <p:cBhvr>
                                        <p:cTn id="7" dur="500"/>
                                        <p:tgtEl>
                                          <p:spTgt spid="284675">
                                            <p:txEl>
                                              <p:pRg st="5" end="5"/>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84675">
                                            <p:txEl>
                                              <p:pRg st="6" end="6"/>
                                            </p:txEl>
                                          </p:spTgt>
                                        </p:tgtEl>
                                        <p:attrNameLst>
                                          <p:attrName>style.visibility</p:attrName>
                                        </p:attrNameLst>
                                      </p:cBhvr>
                                      <p:to>
                                        <p:strVal val="visible"/>
                                      </p:to>
                                    </p:set>
                                    <p:animEffect transition="in" filter="wipe(down)">
                                      <p:cBhvr>
                                        <p:cTn id="10" dur="500"/>
                                        <p:tgtEl>
                                          <p:spTgt spid="2846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本节提纲</a:t>
            </a:r>
          </a:p>
        </p:txBody>
      </p:sp>
      <p:sp>
        <p:nvSpPr>
          <p:cNvPr id="3" name="内容占位符 2"/>
          <p:cNvSpPr>
            <a:spLocks noGrp="1"/>
          </p:cNvSpPr>
          <p:nvPr>
            <p:ph idx="1"/>
          </p:nvPr>
        </p:nvSpPr>
        <p:spPr/>
        <p:txBody>
          <a:bodyPr/>
          <a:lstStyle/>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指令级并行的概念</a:t>
            </a:r>
            <a:endParaRPr lang="en-US" altLang="zh-CN" dirty="0">
              <a:solidFill>
                <a:srgbClr val="000000"/>
              </a:solidFill>
              <a:sym typeface="微软雅黑" pitchFamily="34" charset="-122"/>
            </a:endParaRP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循环展开和指令调度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指令的动态调度</a:t>
            </a:r>
          </a:p>
          <a:p>
            <a:pPr marL="457200" indent="-457200">
              <a:lnSpc>
                <a:spcPct val="120000"/>
              </a:lnSpc>
              <a:spcAft>
                <a:spcPct val="20000"/>
              </a:spcAft>
              <a:buFont typeface="Arial" panose="020B0604020202020204" pitchFamily="34" charset="0"/>
              <a:buChar char="•"/>
            </a:pPr>
            <a:r>
              <a:rPr lang="zh-CN" altLang="en-US" dirty="0">
                <a:solidFill>
                  <a:srgbClr val="000000"/>
                </a:solidFill>
                <a:sym typeface="微软雅黑" pitchFamily="34" charset="-122"/>
              </a:rPr>
              <a:t>分支预测技术</a:t>
            </a:r>
          </a:p>
          <a:p>
            <a:pPr marL="457200" indent="-457200">
              <a:lnSpc>
                <a:spcPct val="120000"/>
              </a:lnSpc>
              <a:spcAft>
                <a:spcPct val="20000"/>
              </a:spcAft>
              <a:buFont typeface="Arial" panose="020B0604020202020204" pitchFamily="34" charset="0"/>
              <a:buChar char="•"/>
            </a:pPr>
            <a:r>
              <a:rPr lang="zh-CN" altLang="en-US" b="1" dirty="0">
                <a:solidFill>
                  <a:schemeClr val="bg1">
                    <a:lumMod val="50000"/>
                  </a:schemeClr>
                </a:solidFill>
                <a:sym typeface="微软雅黑" pitchFamily="34" charset="-122"/>
              </a:rPr>
              <a:t>多指令流出技术 </a:t>
            </a:r>
            <a:r>
              <a:rPr lang="en-US" altLang="zh-CN" b="1" dirty="0">
                <a:solidFill>
                  <a:schemeClr val="bg1">
                    <a:lumMod val="50000"/>
                  </a:schemeClr>
                </a:solidFill>
                <a:sym typeface="微软雅黑" pitchFamily="34" charset="-122"/>
              </a:rPr>
              <a:t>— 3.7</a:t>
            </a:r>
            <a:r>
              <a:rPr lang="zh-CN" altLang="en-US" b="1" dirty="0">
                <a:solidFill>
                  <a:schemeClr val="bg1">
                    <a:lumMod val="50000"/>
                  </a:schemeClr>
                </a:solidFill>
                <a:sym typeface="微软雅黑" pitchFamily="34" charset="-122"/>
              </a:rPr>
              <a:t>节，自学</a:t>
            </a:r>
          </a:p>
          <a:p>
            <a:endParaRPr lang="zh-CN" altLang="en-US" dirty="0"/>
          </a:p>
        </p:txBody>
      </p:sp>
    </p:spTree>
    <p:extLst>
      <p:ext uri="{BB962C8B-B14F-4D97-AF65-F5344CB8AC3E}">
        <p14:creationId xmlns:p14="http://schemas.microsoft.com/office/powerpoint/2010/main" val="13395064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标题 2"/>
          <p:cNvSpPr>
            <a:spLocks noGrp="1"/>
          </p:cNvSpPr>
          <p:nvPr>
            <p:ph type="ctrTitle"/>
          </p:nvPr>
        </p:nvSpPr>
        <p:spPr>
          <a:xfrm>
            <a:off x="455613" y="268081"/>
            <a:ext cx="8226425" cy="1028871"/>
          </a:xfrm>
          <a:solidFill>
            <a:schemeClr val="tx1"/>
          </a:solidFill>
        </p:spPr>
        <p:txBody>
          <a:bodyPr/>
          <a:lstStyle/>
          <a:p>
            <a:r>
              <a:rPr lang="zh-CN" altLang="en-US" dirty="0">
                <a:solidFill>
                  <a:schemeClr val="bg1"/>
                </a:solidFill>
                <a:latin typeface="华文行楷" panose="02010800040101010101" pitchFamily="2" charset="-122"/>
                <a:ea typeface="华文行楷" panose="02010800040101010101" pitchFamily="2" charset="-122"/>
              </a:rPr>
              <a:t>下一个</a:t>
            </a:r>
            <a:r>
              <a:rPr lang="zh-CN" altLang="en-US" dirty="0" smtClean="0">
                <a:solidFill>
                  <a:schemeClr val="bg1"/>
                </a:solidFill>
                <a:latin typeface="华文行楷" panose="02010800040101010101" pitchFamily="2" charset="-122"/>
                <a:ea typeface="华文行楷" panose="02010800040101010101" pitchFamily="2" charset="-122"/>
              </a:rPr>
              <a:t>主题</a:t>
            </a:r>
            <a:r>
              <a:rPr lang="zh-CN" altLang="en-US" dirty="0">
                <a:solidFill>
                  <a:schemeClr val="bg1"/>
                </a:solidFill>
                <a:latin typeface="华文行楷" panose="02010800040101010101" pitchFamily="2" charset="-122"/>
                <a:ea typeface="华文行楷" panose="02010800040101010101" pitchFamily="2" charset="-122"/>
              </a:rPr>
              <a:t>是</a:t>
            </a:r>
            <a:r>
              <a:rPr lang="zh-CN" altLang="en-US" dirty="0" smtClean="0">
                <a:solidFill>
                  <a:schemeClr val="bg1"/>
                </a:solidFill>
                <a:latin typeface="华文行楷" panose="02010800040101010101" pitchFamily="2" charset="-122"/>
                <a:ea typeface="华文行楷" panose="02010800040101010101" pitchFamily="2" charset="-122"/>
              </a:rPr>
              <a:t>存储</a:t>
            </a:r>
            <a:r>
              <a:rPr lang="zh-CN" altLang="en-US" dirty="0">
                <a:solidFill>
                  <a:schemeClr val="bg1"/>
                </a:solidFill>
                <a:latin typeface="华文行楷" panose="02010800040101010101" pitchFamily="2" charset="-122"/>
                <a:ea typeface="华文行楷" panose="02010800040101010101" pitchFamily="2" charset="-122"/>
              </a:rPr>
              <a:t>层次架构</a:t>
            </a:r>
            <a:endParaRPr lang="zh-CN" altLang="en-US" dirty="0">
              <a:solidFill>
                <a:schemeClr val="bg1"/>
              </a:solidFill>
              <a:latin typeface="+mn-lt"/>
              <a:ea typeface="华文行楷" panose="02010800040101010101" pitchFamily="2" charset="-122"/>
            </a:endParaRPr>
          </a:p>
        </p:txBody>
      </p:sp>
      <p:pic>
        <p:nvPicPr>
          <p:cNvPr id="2" name="图片 1"/>
          <p:cNvPicPr>
            <a:picLocks noChangeAspect="1"/>
          </p:cNvPicPr>
          <p:nvPr/>
        </p:nvPicPr>
        <p:blipFill>
          <a:blip r:embed="rId3"/>
          <a:stretch>
            <a:fillRect/>
          </a:stretch>
        </p:blipFill>
        <p:spPr>
          <a:xfrm>
            <a:off x="998375" y="1296952"/>
            <a:ext cx="6750601" cy="3315084"/>
          </a:xfrm>
          <a:prstGeom prst="rect">
            <a:avLst/>
          </a:prstGeom>
        </p:spPr>
      </p:pic>
      <p:pic>
        <p:nvPicPr>
          <p:cNvPr id="4" name="图片 3"/>
          <p:cNvPicPr>
            <a:picLocks noChangeAspect="1"/>
          </p:cNvPicPr>
          <p:nvPr/>
        </p:nvPicPr>
        <p:blipFill>
          <a:blip r:embed="rId4"/>
          <a:stretch>
            <a:fillRect/>
          </a:stretch>
        </p:blipFill>
        <p:spPr>
          <a:xfrm>
            <a:off x="998375" y="4612036"/>
            <a:ext cx="6750601" cy="19803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descr="Rectangle: Click to edit Master text styles&#10;Second level&#10;Third level&#10;Fourth level&#10;Fifth level"/>
          <p:cNvSpPr>
            <a:spLocks noGrp="1" noChangeArrowheads="1"/>
          </p:cNvSpPr>
          <p:nvPr>
            <p:ph type="body" idx="4294967295"/>
          </p:nvPr>
        </p:nvSpPr>
        <p:spPr bwMode="auto">
          <a:xfrm>
            <a:off x="480766" y="1127126"/>
            <a:ext cx="8220173" cy="2841644"/>
          </a:xfrm>
          <a:prstGeom prst="rect">
            <a:avLst/>
          </a:prstGeom>
          <a:noFill/>
          <a:ln/>
        </p:spPr>
        <p:txBody>
          <a:bodyPr>
            <a:normAutofit/>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smtClean="0">
                <a:latin typeface="微软雅黑" panose="020B0503020204020204" pitchFamily="34" charset="-122"/>
                <a:ea typeface="微软雅黑" panose="020B0503020204020204" pitchFamily="34" charset="-122"/>
                <a:sym typeface="黑体" pitchFamily="49" charset="-122"/>
              </a:rPr>
              <a:t>为了突破限制支持</a:t>
            </a:r>
            <a:r>
              <a:rPr lang="zh-CN" altLang="en-US" sz="2800" dirty="0">
                <a:latin typeface="微软雅黑" panose="020B0503020204020204" pitchFamily="34" charset="-122"/>
                <a:ea typeface="微软雅黑" panose="020B0503020204020204" pitchFamily="34" charset="-122"/>
                <a:sym typeface="黑体" pitchFamily="49" charset="-122"/>
              </a:rPr>
              <a:t>乱序执行，可以将</a:t>
            </a:r>
            <a:r>
              <a:rPr lang="en-US" altLang="en-US" sz="2800" dirty="0">
                <a:latin typeface="微软雅黑" panose="020B0503020204020204" pitchFamily="34" charset="-122"/>
                <a:ea typeface="微软雅黑" panose="020B0503020204020204" pitchFamily="34" charset="-122"/>
                <a:sym typeface="黑体" pitchFamily="49" charset="-122"/>
              </a:rPr>
              <a:t>5</a:t>
            </a:r>
            <a:r>
              <a:rPr lang="zh-CN" altLang="en-US" sz="2800" dirty="0">
                <a:latin typeface="微软雅黑" panose="020B0503020204020204" pitchFamily="34" charset="-122"/>
                <a:ea typeface="微软雅黑" panose="020B0503020204020204" pitchFamily="34" charset="-122"/>
                <a:sym typeface="黑体" pitchFamily="49" charset="-122"/>
              </a:rPr>
              <a:t>段流水线的</a:t>
            </a:r>
            <a:r>
              <a:rPr lang="zh-CN" altLang="en-US" sz="2800" b="1" dirty="0" smtClean="0">
                <a:latin typeface="微软雅黑" panose="020B0503020204020204" pitchFamily="34" charset="-122"/>
                <a:ea typeface="微软雅黑" panose="020B0503020204020204" pitchFamily="34" charset="-122"/>
                <a:sym typeface="黑体" pitchFamily="49" charset="-122"/>
              </a:rPr>
              <a:t>译码段</a:t>
            </a:r>
            <a:r>
              <a:rPr lang="zh-CN" altLang="en-US" sz="2800" dirty="0" smtClean="0">
                <a:latin typeface="微软雅黑" panose="020B0503020204020204" pitchFamily="34" charset="-122"/>
                <a:ea typeface="微软雅黑" panose="020B0503020204020204" pitchFamily="34" charset="-122"/>
                <a:sym typeface="黑体" pitchFamily="49" charset="-122"/>
              </a:rPr>
              <a:t>进行改造，分割为两</a:t>
            </a:r>
            <a:r>
              <a:rPr lang="zh-CN" altLang="en-US" sz="2800" dirty="0">
                <a:latin typeface="微软雅黑" panose="020B0503020204020204" pitchFamily="34" charset="-122"/>
                <a:ea typeface="微软雅黑" panose="020B0503020204020204" pitchFamily="34" charset="-122"/>
                <a:sym typeface="黑体" pitchFamily="49" charset="-122"/>
              </a:rPr>
              <a:t>个阶段：</a:t>
            </a: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b="1" dirty="0">
                <a:latin typeface="微软雅黑" panose="020B0503020204020204" pitchFamily="34" charset="-122"/>
                <a:ea typeface="微软雅黑" panose="020B0503020204020204" pitchFamily="34" charset="-122"/>
                <a:sym typeface="黑体" pitchFamily="49" charset="-122"/>
              </a:rPr>
              <a:t>流出（</a:t>
            </a:r>
            <a:r>
              <a:rPr lang="en-US" sz="2400" b="1" dirty="0">
                <a:latin typeface="微软雅黑" panose="020B0503020204020204" pitchFamily="34" charset="-122"/>
                <a:ea typeface="微软雅黑" panose="020B0503020204020204" pitchFamily="34" charset="-122"/>
                <a:sym typeface="黑体" pitchFamily="49" charset="-122"/>
              </a:rPr>
              <a:t>Issue</a:t>
            </a:r>
            <a:r>
              <a:rPr lang="zh-CN" altLang="en-US" sz="2400" b="1" dirty="0">
                <a:latin typeface="微软雅黑" panose="020B0503020204020204" pitchFamily="34" charset="-122"/>
                <a:ea typeface="微软雅黑" panose="020B0503020204020204" pitchFamily="34" charset="-122"/>
                <a:sym typeface="黑体" pitchFamily="49" charset="-122"/>
              </a:rPr>
              <a:t>，</a:t>
            </a:r>
            <a:r>
              <a:rPr lang="en-US" sz="2400" b="1" dirty="0" smtClean="0">
                <a:latin typeface="微软雅黑" panose="020B0503020204020204" pitchFamily="34" charset="-122"/>
                <a:ea typeface="微软雅黑" panose="020B0503020204020204" pitchFamily="34" charset="-122"/>
                <a:sym typeface="黑体" pitchFamily="49" charset="-122"/>
              </a:rPr>
              <a:t>IS</a:t>
            </a:r>
            <a:r>
              <a:rPr lang="zh-CN" altLang="en-US" sz="2400" b="1" dirty="0" smtClean="0">
                <a:latin typeface="微软雅黑" panose="020B0503020204020204" pitchFamily="34" charset="-122"/>
                <a:ea typeface="微软雅黑" panose="020B0503020204020204" pitchFamily="34" charset="-122"/>
                <a:sym typeface="黑体" pitchFamily="49" charset="-122"/>
              </a:rPr>
              <a:t>，又叫发射）</a:t>
            </a:r>
            <a:r>
              <a:rPr lang="zh-CN" altLang="en-US" sz="2400" dirty="0">
                <a:latin typeface="微软雅黑" panose="020B0503020204020204" pitchFamily="34" charset="-122"/>
                <a:ea typeface="微软雅黑" panose="020B0503020204020204" pitchFamily="34" charset="-122"/>
                <a:sym typeface="黑体" pitchFamily="49" charset="-122"/>
              </a:rPr>
              <a:t>：指令译码，检查是否存在结构冲突。（</a:t>
            </a:r>
            <a:r>
              <a:rPr lang="en-US" sz="2400" dirty="0">
                <a:latin typeface="微软雅黑" panose="020B0503020204020204" pitchFamily="34" charset="-122"/>
                <a:ea typeface="微软雅黑" panose="020B0503020204020204" pitchFamily="34" charset="-122"/>
                <a:sym typeface="黑体" pitchFamily="49" charset="-122"/>
              </a:rPr>
              <a:t>in-order issue)</a:t>
            </a:r>
            <a:endParaRPr lang="zh-CN" altLang="en-US" sz="2400" dirty="0">
              <a:latin typeface="微软雅黑" panose="020B0503020204020204" pitchFamily="34" charset="-122"/>
              <a:ea typeface="微软雅黑" panose="020B0503020204020204" pitchFamily="34" charset="-122"/>
              <a:sym typeface="黑体" pitchFamily="49" charset="-122"/>
            </a:endParaRPr>
          </a:p>
          <a:p>
            <a:pPr marL="908050" lvl="1" indent="-457200" eaLnBrk="1" hangingPunct="1">
              <a:spcBef>
                <a:spcPts val="600"/>
              </a:spcBef>
              <a:spcAft>
                <a:spcPts val="600"/>
              </a:spcAft>
              <a:buClr>
                <a:schemeClr val="tx1"/>
              </a:buClr>
              <a:buSzPct val="80000"/>
              <a:buFont typeface="Tahoma" panose="020B0604030504040204" pitchFamily="34" charset="0"/>
              <a:buChar char="−"/>
              <a:tabLst>
                <a:tab pos="895350" algn="l"/>
              </a:tabLst>
            </a:pPr>
            <a:r>
              <a:rPr lang="zh-CN" altLang="en-US" sz="2400" b="1" dirty="0">
                <a:latin typeface="微软雅黑" panose="020B0503020204020204" pitchFamily="34" charset="-122"/>
                <a:ea typeface="微软雅黑" panose="020B0503020204020204" pitchFamily="34" charset="-122"/>
                <a:sym typeface="黑体" pitchFamily="49" charset="-122"/>
              </a:rPr>
              <a:t>读操作数（</a:t>
            </a:r>
            <a:r>
              <a:rPr lang="en-US" sz="2400" b="1" dirty="0">
                <a:latin typeface="微软雅黑" panose="020B0503020204020204" pitchFamily="34" charset="-122"/>
                <a:ea typeface="微软雅黑" panose="020B0503020204020204" pitchFamily="34" charset="-122"/>
                <a:sym typeface="黑体" pitchFamily="49" charset="-122"/>
              </a:rPr>
              <a:t>Read Operands</a:t>
            </a:r>
            <a:r>
              <a:rPr lang="zh-CN" altLang="en-US" sz="2400" b="1" dirty="0">
                <a:latin typeface="微软雅黑" panose="020B0503020204020204" pitchFamily="34" charset="-122"/>
                <a:ea typeface="微软雅黑" panose="020B0503020204020204" pitchFamily="34" charset="-122"/>
                <a:sym typeface="黑体" pitchFamily="49" charset="-122"/>
              </a:rPr>
              <a:t>，</a:t>
            </a:r>
            <a:r>
              <a:rPr lang="en-US" sz="2400" b="1" dirty="0">
                <a:latin typeface="微软雅黑" panose="020B0503020204020204" pitchFamily="34" charset="-122"/>
                <a:ea typeface="微软雅黑" panose="020B0503020204020204" pitchFamily="34" charset="-122"/>
                <a:sym typeface="黑体" pitchFamily="49" charset="-122"/>
              </a:rPr>
              <a:t>RO</a:t>
            </a:r>
            <a:r>
              <a:rPr lang="zh-CN" altLang="en-US" sz="2400" b="1" dirty="0">
                <a:latin typeface="微软雅黑" panose="020B0503020204020204" pitchFamily="34" charset="-122"/>
                <a:ea typeface="微软雅黑" panose="020B0503020204020204" pitchFamily="34" charset="-122"/>
                <a:sym typeface="黑体" pitchFamily="49" charset="-122"/>
              </a:rPr>
              <a:t>）</a:t>
            </a:r>
            <a:r>
              <a:rPr lang="zh-CN" altLang="en-US" sz="2400" dirty="0">
                <a:latin typeface="微软雅黑" panose="020B0503020204020204" pitchFamily="34" charset="-122"/>
                <a:ea typeface="微软雅黑" panose="020B0503020204020204" pitchFamily="34" charset="-122"/>
                <a:sym typeface="黑体" pitchFamily="49" charset="-122"/>
              </a:rPr>
              <a:t>：等待数据冲突消失，然后读操作数。 </a:t>
            </a:r>
          </a:p>
        </p:txBody>
      </p:sp>
      <p:sp>
        <p:nvSpPr>
          <p:cNvPr id="19460" name="Rectangle 4"/>
          <p:cNvSpPr>
            <a:spLocks noChangeArrowheads="1"/>
          </p:cNvSpPr>
          <p:nvPr/>
        </p:nvSpPr>
        <p:spPr bwMode="auto">
          <a:xfrm>
            <a:off x="3376613" y="3951289"/>
            <a:ext cx="838200" cy="1008062"/>
          </a:xfrm>
          <a:prstGeom prst="rect">
            <a:avLst/>
          </a:prstGeom>
          <a:noFill/>
          <a:ln w="9525" cmpd="sng">
            <a:solidFill>
              <a:schemeClr val="tx1"/>
            </a:solidFill>
            <a:miter lim="800000"/>
            <a:headEnd/>
            <a:tailEnd/>
          </a:ln>
        </p:spPr>
        <p:txBody>
          <a:bodyPr wrap="none" anchor="ctr"/>
          <a:lstStyle/>
          <a:p>
            <a:endParaRPr lang="zh-CN" altLang="zh-CN">
              <a:solidFill>
                <a:srgbClr val="000000"/>
              </a:solidFill>
              <a:sym typeface="Verdana" pitchFamily="34" charset="0"/>
            </a:endParaRPr>
          </a:p>
        </p:txBody>
      </p:sp>
      <p:sp>
        <p:nvSpPr>
          <p:cNvPr id="19461" name="Text Box 5"/>
          <p:cNvSpPr>
            <a:spLocks noChangeArrowheads="1"/>
          </p:cNvSpPr>
          <p:nvPr/>
        </p:nvSpPr>
        <p:spPr bwMode="auto">
          <a:xfrm>
            <a:off x="3529013" y="4183064"/>
            <a:ext cx="1219200" cy="488950"/>
          </a:xfrm>
          <a:prstGeom prst="rect">
            <a:avLst/>
          </a:prstGeom>
          <a:noFill/>
          <a:ln w="9525" cmpd="sng">
            <a:noFill/>
            <a:miter lim="800000"/>
            <a:headEnd/>
            <a:tailEnd/>
          </a:ln>
        </p:spPr>
        <p:txBody>
          <a:bodyPr>
            <a:spAutoFit/>
          </a:bodyPr>
          <a:lstStyle/>
          <a:p>
            <a:pPr>
              <a:spcBef>
                <a:spcPct val="50000"/>
              </a:spcBef>
            </a:pPr>
            <a:r>
              <a:rPr lang="en-US" sz="2600">
                <a:solidFill>
                  <a:srgbClr val="000000"/>
                </a:solidFill>
                <a:latin typeface="黑体" pitchFamily="49" charset="-122"/>
                <a:ea typeface="黑体" pitchFamily="49" charset="-122"/>
                <a:sym typeface="黑体" pitchFamily="49" charset="-122"/>
              </a:rPr>
              <a:t>IS</a:t>
            </a:r>
            <a:endParaRPr lang="zh-CN" altLang="en-US"/>
          </a:p>
        </p:txBody>
      </p:sp>
      <p:sp>
        <p:nvSpPr>
          <p:cNvPr id="19462" name="Line 6"/>
          <p:cNvSpPr>
            <a:spLocks noChangeShapeType="1"/>
          </p:cNvSpPr>
          <p:nvPr/>
        </p:nvSpPr>
        <p:spPr bwMode="auto">
          <a:xfrm>
            <a:off x="2309813" y="4452939"/>
            <a:ext cx="1066800" cy="1587"/>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9463" name="Line 7"/>
          <p:cNvSpPr>
            <a:spLocks noChangeShapeType="1"/>
          </p:cNvSpPr>
          <p:nvPr/>
        </p:nvSpPr>
        <p:spPr bwMode="auto">
          <a:xfrm>
            <a:off x="5586413" y="4452939"/>
            <a:ext cx="1066800" cy="1587"/>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9464" name="Rectangle 8"/>
          <p:cNvSpPr>
            <a:spLocks noChangeArrowheads="1"/>
          </p:cNvSpPr>
          <p:nvPr/>
        </p:nvSpPr>
        <p:spPr bwMode="auto">
          <a:xfrm>
            <a:off x="4748213" y="3951289"/>
            <a:ext cx="838200" cy="1008062"/>
          </a:xfrm>
          <a:prstGeom prst="rect">
            <a:avLst/>
          </a:prstGeom>
          <a:noFill/>
          <a:ln w="9525" cmpd="sng">
            <a:solidFill>
              <a:schemeClr val="tx1"/>
            </a:solidFill>
            <a:miter lim="800000"/>
            <a:headEnd/>
            <a:tailEnd/>
          </a:ln>
        </p:spPr>
        <p:txBody>
          <a:bodyPr wrap="none" anchor="ctr"/>
          <a:lstStyle/>
          <a:p>
            <a:endParaRPr lang="zh-CN" altLang="zh-CN">
              <a:solidFill>
                <a:srgbClr val="000000"/>
              </a:solidFill>
              <a:sym typeface="Verdana" pitchFamily="34" charset="0"/>
            </a:endParaRPr>
          </a:p>
        </p:txBody>
      </p:sp>
      <p:sp>
        <p:nvSpPr>
          <p:cNvPr id="19465" name="Line 9"/>
          <p:cNvSpPr>
            <a:spLocks noChangeShapeType="1"/>
          </p:cNvSpPr>
          <p:nvPr/>
        </p:nvSpPr>
        <p:spPr bwMode="auto">
          <a:xfrm>
            <a:off x="4214813" y="4452939"/>
            <a:ext cx="533400" cy="1587"/>
          </a:xfrm>
          <a:prstGeom prst="line">
            <a:avLst/>
          </a:prstGeom>
          <a:noFill/>
          <a:ln w="19050" cmpd="sng">
            <a:solidFill>
              <a:schemeClr val="folHlink"/>
            </a:solidFill>
            <a:bevel/>
            <a:headEnd/>
            <a:tailEnd type="triangle" w="med" len="med"/>
          </a:ln>
        </p:spPr>
        <p:txBody>
          <a:bodyPr/>
          <a:lstStyle/>
          <a:p>
            <a:endParaRPr lang="zh-CN" altLang="zh-CN">
              <a:solidFill>
                <a:srgbClr val="000000"/>
              </a:solidFill>
              <a:sym typeface="Verdana" pitchFamily="34" charset="0"/>
            </a:endParaRPr>
          </a:p>
        </p:txBody>
      </p:sp>
      <p:sp>
        <p:nvSpPr>
          <p:cNvPr id="19466" name="Text Box 10"/>
          <p:cNvSpPr>
            <a:spLocks noChangeArrowheads="1"/>
          </p:cNvSpPr>
          <p:nvPr/>
        </p:nvSpPr>
        <p:spPr bwMode="auto">
          <a:xfrm>
            <a:off x="4900613" y="4149726"/>
            <a:ext cx="1219200" cy="488950"/>
          </a:xfrm>
          <a:prstGeom prst="rect">
            <a:avLst/>
          </a:prstGeom>
          <a:noFill/>
          <a:ln w="9525" cmpd="sng">
            <a:noFill/>
            <a:miter lim="800000"/>
            <a:headEnd/>
            <a:tailEnd/>
          </a:ln>
        </p:spPr>
        <p:txBody>
          <a:bodyPr>
            <a:spAutoFit/>
          </a:bodyPr>
          <a:lstStyle/>
          <a:p>
            <a:pPr>
              <a:spcBef>
                <a:spcPct val="50000"/>
              </a:spcBef>
            </a:pPr>
            <a:r>
              <a:rPr lang="en-US" sz="2600" dirty="0">
                <a:solidFill>
                  <a:srgbClr val="000000"/>
                </a:solidFill>
                <a:latin typeface="黑体" pitchFamily="49" charset="-122"/>
                <a:ea typeface="黑体" pitchFamily="49" charset="-122"/>
                <a:sym typeface="黑体" pitchFamily="49" charset="-122"/>
              </a:rPr>
              <a:t>RO</a:t>
            </a:r>
            <a:endParaRPr lang="zh-CN" altLang="en-US" dirty="0"/>
          </a:p>
        </p:txBody>
      </p:sp>
      <p:sp>
        <p:nvSpPr>
          <p:cNvPr id="19467" name="Text Box 11"/>
          <p:cNvSpPr>
            <a:spLocks noChangeArrowheads="1"/>
          </p:cNvSpPr>
          <p:nvPr/>
        </p:nvSpPr>
        <p:spPr bwMode="auto">
          <a:xfrm>
            <a:off x="2414346" y="5058017"/>
            <a:ext cx="2233612" cy="497957"/>
          </a:xfrm>
          <a:prstGeom prst="rect">
            <a:avLst/>
          </a:prstGeom>
          <a:noFill/>
          <a:ln w="9525" cmpd="sng">
            <a:noFill/>
            <a:miter lim="800000"/>
            <a:headEnd/>
            <a:tailEnd/>
          </a:ln>
        </p:spPr>
        <p:txBody>
          <a:bodyPr>
            <a:spAutoFit/>
          </a:bodyPr>
          <a:lstStyle/>
          <a:p>
            <a:pPr>
              <a:lnSpc>
                <a:spcPct val="120000"/>
              </a:lnSpc>
            </a:pPr>
            <a:r>
              <a:rPr lang="zh-CN" altLang="en-US" sz="2400" dirty="0">
                <a:latin typeface="微软雅黑" panose="020B0503020204020204" pitchFamily="34" charset="-122"/>
                <a:ea typeface="微软雅黑" panose="020B0503020204020204" pitchFamily="34" charset="-122"/>
                <a:sym typeface="Tahoma" pitchFamily="34" charset="0"/>
              </a:rPr>
              <a:t>检测</a:t>
            </a:r>
            <a:r>
              <a:rPr lang="zh-CN" altLang="en-US" sz="2400" dirty="0">
                <a:solidFill>
                  <a:srgbClr val="FF0000"/>
                </a:solidFill>
                <a:latin typeface="微软雅黑" panose="020B0503020204020204" pitchFamily="34" charset="-122"/>
                <a:ea typeface="微软雅黑" panose="020B0503020204020204" pitchFamily="34" charset="-122"/>
                <a:sym typeface="Tahoma" pitchFamily="34" charset="0"/>
              </a:rPr>
              <a:t>结构</a:t>
            </a:r>
            <a:r>
              <a:rPr lang="zh-CN" altLang="en-US" sz="2400" dirty="0">
                <a:latin typeface="微软雅黑" panose="020B0503020204020204" pitchFamily="34" charset="-122"/>
                <a:ea typeface="微软雅黑" panose="020B0503020204020204" pitchFamily="34" charset="-122"/>
                <a:sym typeface="Tahoma" pitchFamily="34" charset="0"/>
              </a:rPr>
              <a:t>冲突</a:t>
            </a:r>
            <a:endParaRPr lang="zh-CN" altLang="en-US" dirty="0">
              <a:latin typeface="微软雅黑" panose="020B0503020204020204" pitchFamily="34" charset="-122"/>
              <a:ea typeface="微软雅黑" panose="020B0503020204020204" pitchFamily="34" charset="-122"/>
            </a:endParaRPr>
          </a:p>
        </p:txBody>
      </p:sp>
      <p:sp>
        <p:nvSpPr>
          <p:cNvPr id="19468" name="Text Box 12"/>
          <p:cNvSpPr>
            <a:spLocks noChangeArrowheads="1"/>
          </p:cNvSpPr>
          <p:nvPr/>
        </p:nvSpPr>
        <p:spPr bwMode="auto">
          <a:xfrm>
            <a:off x="4572000" y="5078395"/>
            <a:ext cx="2700338" cy="457200"/>
          </a:xfrm>
          <a:prstGeom prst="rect">
            <a:avLst/>
          </a:prstGeom>
          <a:noFill/>
          <a:ln w="9525" cmpd="sng">
            <a:noFill/>
            <a:miter lim="800000"/>
            <a:headEnd/>
            <a:tailEnd/>
          </a:ln>
        </p:spPr>
        <p:txBody>
          <a:bodyPr>
            <a:spAutoFit/>
          </a:bodyPr>
          <a:lstStyle/>
          <a:p>
            <a:pPr>
              <a:spcBef>
                <a:spcPct val="50000"/>
              </a:spcBef>
            </a:pPr>
            <a:r>
              <a:rPr lang="zh-CN" altLang="en-US" sz="2400" dirty="0">
                <a:latin typeface="微软雅黑" panose="020B0503020204020204" pitchFamily="34" charset="-122"/>
                <a:ea typeface="微软雅黑" panose="020B0503020204020204" pitchFamily="34" charset="-122"/>
                <a:sym typeface="Tahoma" pitchFamily="34" charset="0"/>
              </a:rPr>
              <a:t>检测</a:t>
            </a:r>
            <a:r>
              <a:rPr lang="zh-CN" altLang="en-US" sz="2400" dirty="0">
                <a:solidFill>
                  <a:srgbClr val="FF0000"/>
                </a:solidFill>
                <a:latin typeface="微软雅黑" panose="020B0503020204020204" pitchFamily="34" charset="-122"/>
                <a:ea typeface="微软雅黑" panose="020B0503020204020204" pitchFamily="34" charset="-122"/>
                <a:sym typeface="Tahoma" pitchFamily="34" charset="0"/>
              </a:rPr>
              <a:t>数据</a:t>
            </a:r>
            <a:r>
              <a:rPr lang="zh-CN" altLang="en-US" sz="2400" dirty="0">
                <a:latin typeface="微软雅黑" panose="020B0503020204020204" pitchFamily="34" charset="-122"/>
                <a:ea typeface="微软雅黑" panose="020B0503020204020204" pitchFamily="34" charset="-122"/>
                <a:sym typeface="Tahoma" pitchFamily="34" charset="0"/>
              </a:rPr>
              <a:t>冲突</a:t>
            </a:r>
            <a:endParaRPr lang="zh-CN" altLang="en-US" dirty="0">
              <a:latin typeface="微软雅黑" panose="020B0503020204020204" pitchFamily="34" charset="-122"/>
              <a:ea typeface="微软雅黑" panose="020B0503020204020204" pitchFamily="34" charset="-122"/>
            </a:endParaRPr>
          </a:p>
        </p:txBody>
      </p:sp>
      <p:sp>
        <p:nvSpPr>
          <p:cNvPr id="14" name="标题 1">
            <a:extLst>
              <a:ext uri="{FF2B5EF4-FFF2-40B4-BE49-F238E27FC236}">
                <a16:creationId xmlns:a16="http://schemas.microsoft.com/office/drawing/2014/main" id="{17B609C0-6090-4484-9EBF-3B7520E7891A}"/>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
        <p:nvSpPr>
          <p:cNvPr id="2" name="圆角矩形标注 1"/>
          <p:cNvSpPr/>
          <p:nvPr/>
        </p:nvSpPr>
        <p:spPr bwMode="auto">
          <a:xfrm>
            <a:off x="2920481" y="5775649"/>
            <a:ext cx="4422711" cy="914400"/>
          </a:xfrm>
          <a:prstGeom prst="wedgeRoundRectCallout">
            <a:avLst>
              <a:gd name="adj1" fmla="val 6180"/>
              <a:gd name="adj2" fmla="val -78316"/>
              <a:gd name="adj3" fmla="val 16667"/>
            </a:avLst>
          </a:prstGeom>
          <a:solidFill>
            <a:schemeClr val="tx1">
              <a:lumMod val="95000"/>
              <a:lumOff val="5000"/>
            </a:schemeClr>
          </a:solidFill>
          <a:ln>
            <a:solidFill>
              <a:schemeClr val="tx1">
                <a:lumMod val="95000"/>
                <a:lumOff val="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ctr" anchorCtr="0" compatLnSpc="1"/>
          <a:lstStyle/>
          <a:p>
            <a:pPr marL="0" marR="0" indent="0" algn="ctr" defTabSz="914400" rtl="0" eaLnBrk="1" fontAlgn="base" latinLnBrk="0" hangingPunct="1">
              <a:lnSpc>
                <a:spcPct val="100000"/>
              </a:lnSpc>
              <a:spcBef>
                <a:spcPct val="0"/>
              </a:spcBef>
              <a:spcAft>
                <a:spcPct val="0"/>
              </a:spcAft>
              <a:buClrTx/>
              <a:buSzTx/>
              <a:buFontTx/>
              <a:buNone/>
            </a:pPr>
            <a:r>
              <a:rPr kumimoji="0" lang="zh-CN" altLang="en-US" sz="2400" b="0"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哪条指令先获得数据（值），就可以先行起飞。。。。。。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descr="Rectangle: Click to edit Master text styles&#10;Second level&#10;Third level&#10;Fourth level&#10;Fifth level"/>
          <p:cNvSpPr>
            <a:spLocks noGrp="1" noChangeArrowheads="1"/>
          </p:cNvSpPr>
          <p:nvPr>
            <p:ph type="body" idx="4294967295"/>
          </p:nvPr>
        </p:nvSpPr>
        <p:spPr bwMode="auto">
          <a:xfrm>
            <a:off x="461913" y="1121790"/>
            <a:ext cx="8267308" cy="5259537"/>
          </a:xfrm>
          <a:prstGeom prst="rect">
            <a:avLst/>
          </a:prstGeom>
          <a:noFill/>
          <a:ln/>
        </p:spPr>
        <p:txBody>
          <a:bodyPr>
            <a:normAutofit/>
          </a:bodyPr>
          <a:lstStyle/>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smtClean="0">
                <a:latin typeface="微软雅黑" panose="020B0503020204020204" pitchFamily="34" charset="-122"/>
                <a:ea typeface="微软雅黑" panose="020B0503020204020204" pitchFamily="34" charset="-122"/>
                <a:sym typeface="黑体" pitchFamily="49" charset="-122"/>
              </a:rPr>
              <a:t>在顺序</a:t>
            </a:r>
            <a:r>
              <a:rPr lang="zh-CN" altLang="en-US" sz="2800" dirty="0">
                <a:latin typeface="微软雅黑" panose="020B0503020204020204" pitchFamily="34" charset="-122"/>
                <a:ea typeface="微软雅黑" panose="020B0503020204020204" pitchFamily="34" charset="-122"/>
                <a:sym typeface="黑体" pitchFamily="49" charset="-122"/>
              </a:rPr>
              <a:t>执行的</a:t>
            </a:r>
            <a:r>
              <a:rPr lang="en-US" altLang="zh-CN" sz="2800" dirty="0">
                <a:latin typeface="微软雅黑" panose="020B0503020204020204" pitchFamily="34" charset="-122"/>
                <a:ea typeface="微软雅黑" panose="020B0503020204020204" pitchFamily="34" charset="-122"/>
                <a:sym typeface="黑体" pitchFamily="49" charset="-122"/>
              </a:rPr>
              <a:t>MIPS</a:t>
            </a:r>
            <a:r>
              <a:rPr lang="zh-CN" altLang="en-US" sz="2800" dirty="0">
                <a:latin typeface="微软雅黑" panose="020B0503020204020204" pitchFamily="34" charset="-122"/>
                <a:ea typeface="微软雅黑" panose="020B0503020204020204" pitchFamily="34" charset="-122"/>
                <a:sym typeface="黑体" pitchFamily="49" charset="-122"/>
              </a:rPr>
              <a:t> </a:t>
            </a:r>
            <a:r>
              <a:rPr lang="en-US" sz="2800" dirty="0">
                <a:latin typeface="微软雅黑" panose="020B0503020204020204" pitchFamily="34" charset="-122"/>
                <a:ea typeface="微软雅黑" panose="020B0503020204020204" pitchFamily="34" charset="-122"/>
                <a:sym typeface="黑体" pitchFamily="49" charset="-122"/>
              </a:rPr>
              <a:t>5</a:t>
            </a:r>
            <a:r>
              <a:rPr lang="en-US" altLang="zh-CN" sz="2800" dirty="0">
                <a:latin typeface="微软雅黑" panose="020B0503020204020204" pitchFamily="34" charset="-122"/>
                <a:ea typeface="微软雅黑" panose="020B0503020204020204" pitchFamily="34" charset="-122"/>
                <a:sym typeface="黑体" pitchFamily="49" charset="-122"/>
              </a:rPr>
              <a:t>-</a:t>
            </a:r>
            <a:r>
              <a:rPr lang="zh-CN" altLang="en-US" sz="2800" dirty="0">
                <a:latin typeface="微软雅黑" panose="020B0503020204020204" pitchFamily="34" charset="-122"/>
                <a:ea typeface="微软雅黑" panose="020B0503020204020204" pitchFamily="34" charset="-122"/>
                <a:sym typeface="黑体" pitchFamily="49" charset="-122"/>
              </a:rPr>
              <a:t>段流水线中</a:t>
            </a:r>
            <a:r>
              <a:rPr lang="zh-CN" altLang="en-US" sz="2800" dirty="0" smtClean="0">
                <a:latin typeface="微软雅黑" panose="020B0503020204020204" pitchFamily="34" charset="-122"/>
                <a:ea typeface="微软雅黑" panose="020B0503020204020204" pitchFamily="34" charset="-122"/>
                <a:sym typeface="黑体" pitchFamily="49" charset="-122"/>
              </a:rPr>
              <a:t>，不会</a:t>
            </a:r>
            <a:r>
              <a:rPr lang="zh-CN" altLang="en-US" sz="2800" dirty="0">
                <a:latin typeface="微软雅黑" panose="020B0503020204020204" pitchFamily="34" charset="-122"/>
                <a:ea typeface="微软雅黑" panose="020B0503020204020204" pitchFamily="34" charset="-122"/>
                <a:sym typeface="黑体" pitchFamily="49" charset="-122"/>
              </a:rPr>
              <a:t>发生</a:t>
            </a:r>
            <a:r>
              <a:rPr lang="en-US" sz="2800" dirty="0">
                <a:latin typeface="微软雅黑" panose="020B0503020204020204" pitchFamily="34" charset="-122"/>
                <a:ea typeface="微软雅黑" panose="020B0503020204020204" pitchFamily="34" charset="-122"/>
                <a:sym typeface="黑体" pitchFamily="49" charset="-122"/>
              </a:rPr>
              <a:t>WAR</a:t>
            </a:r>
            <a:r>
              <a:rPr lang="zh-CN" altLang="en-US" sz="2800" dirty="0">
                <a:latin typeface="微软雅黑" panose="020B0503020204020204" pitchFamily="34" charset="-122"/>
                <a:ea typeface="微软雅黑" panose="020B0503020204020204" pitchFamily="34" charset="-122"/>
                <a:sym typeface="黑体" pitchFamily="49" charset="-122"/>
              </a:rPr>
              <a:t>和</a:t>
            </a:r>
            <a:r>
              <a:rPr lang="en-US" sz="2800" dirty="0">
                <a:latin typeface="微软雅黑" panose="020B0503020204020204" pitchFamily="34" charset="-122"/>
                <a:ea typeface="微软雅黑" panose="020B0503020204020204" pitchFamily="34" charset="-122"/>
                <a:sym typeface="黑体" pitchFamily="49" charset="-122"/>
              </a:rPr>
              <a:t>WAW</a:t>
            </a:r>
            <a:r>
              <a:rPr lang="zh-CN" altLang="en-US" sz="2800" dirty="0">
                <a:latin typeface="微软雅黑" panose="020B0503020204020204" pitchFamily="34" charset="-122"/>
                <a:ea typeface="微软雅黑" panose="020B0503020204020204" pitchFamily="34" charset="-122"/>
                <a:sym typeface="黑体" pitchFamily="49" charset="-122"/>
              </a:rPr>
              <a:t>造成的冒险。</a:t>
            </a:r>
            <a:r>
              <a:rPr lang="zh-CN" altLang="en-US" sz="2800" b="1" dirty="0">
                <a:latin typeface="微软雅黑" panose="020B0503020204020204" pitchFamily="34" charset="-122"/>
                <a:ea typeface="微软雅黑" panose="020B0503020204020204" pitchFamily="34" charset="-122"/>
                <a:sym typeface="黑体" pitchFamily="49" charset="-122"/>
              </a:rPr>
              <a:t>为什么？</a:t>
            </a:r>
            <a:endParaRPr lang="en-US" altLang="zh-CN" sz="2800" b="1" dirty="0">
              <a:latin typeface="微软雅黑" panose="020B0503020204020204" pitchFamily="34" charset="-122"/>
              <a:ea typeface="微软雅黑" panose="020B0503020204020204" pitchFamily="34" charset="-122"/>
              <a:sym typeface="黑体" pitchFamily="49" charset="-122"/>
            </a:endParaRPr>
          </a:p>
          <a:p>
            <a:pPr marL="342900" lvl="1" indent="-342900" eaLnBrk="1" hangingPunct="1">
              <a:spcBef>
                <a:spcPts val="600"/>
              </a:spcBef>
              <a:spcAft>
                <a:spcPts val="600"/>
              </a:spcAft>
              <a:buClr>
                <a:schemeClr val="tx1"/>
              </a:buClr>
              <a:buSzPct val="80000"/>
              <a:buFont typeface="Arial" panose="020B0604020202020204" pitchFamily="34" charset="0"/>
              <a:buChar char="•"/>
              <a:tabLst>
                <a:tab pos="895350" algn="l"/>
              </a:tabLst>
            </a:pPr>
            <a:r>
              <a:rPr lang="zh-CN" altLang="en-US" sz="2800" dirty="0">
                <a:latin typeface="微软雅黑" panose="020B0503020204020204" pitchFamily="34" charset="-122"/>
                <a:ea typeface="微软雅黑" panose="020B0503020204020204" pitchFamily="34" charset="-122"/>
                <a:sym typeface="黑体" pitchFamily="49" charset="-122"/>
              </a:rPr>
              <a:t>但是，乱序执行就</a:t>
            </a:r>
            <a:r>
              <a:rPr lang="zh-CN" altLang="en-US" sz="2800" dirty="0" smtClean="0">
                <a:latin typeface="微软雅黑" panose="020B0503020204020204" pitchFamily="34" charset="-122"/>
                <a:ea typeface="微软雅黑" panose="020B0503020204020204" pitchFamily="34" charset="-122"/>
                <a:sym typeface="黑体" pitchFamily="49" charset="-122"/>
              </a:rPr>
              <a:t>使得</a:t>
            </a:r>
            <a:r>
              <a:rPr lang="en-US" altLang="zh-CN" sz="2800" dirty="0" smtClean="0">
                <a:latin typeface="微软雅黑" panose="020B0503020204020204" pitchFamily="34" charset="-122"/>
                <a:ea typeface="微软雅黑" panose="020B0503020204020204" pitchFamily="34" charset="-122"/>
                <a:sym typeface="黑体" pitchFamily="49" charset="-122"/>
              </a:rPr>
              <a:t>WAR</a:t>
            </a:r>
            <a:r>
              <a:rPr lang="zh-CN" altLang="en-US" sz="2800" dirty="0" smtClean="0">
                <a:latin typeface="微软雅黑" panose="020B0503020204020204" pitchFamily="34" charset="-122"/>
                <a:ea typeface="微软雅黑" panose="020B0503020204020204" pitchFamily="34" charset="-122"/>
                <a:sym typeface="黑体" pitchFamily="49" charset="-122"/>
              </a:rPr>
              <a:t>和</a:t>
            </a:r>
            <a:r>
              <a:rPr lang="en-US" altLang="zh-CN" sz="2800" dirty="0" smtClean="0">
                <a:latin typeface="微软雅黑" panose="020B0503020204020204" pitchFamily="34" charset="-122"/>
                <a:ea typeface="微软雅黑" panose="020B0503020204020204" pitchFamily="34" charset="-122"/>
                <a:sym typeface="黑体" pitchFamily="49" charset="-122"/>
              </a:rPr>
              <a:t>WAW</a:t>
            </a:r>
            <a:r>
              <a:rPr lang="zh-CN" altLang="en-US" sz="2800" dirty="0" smtClean="0">
                <a:latin typeface="微软雅黑" panose="020B0503020204020204" pitchFamily="34" charset="-122"/>
                <a:ea typeface="微软雅黑" panose="020B0503020204020204" pitchFamily="34" charset="-122"/>
                <a:sym typeface="黑体" pitchFamily="49" charset="-122"/>
              </a:rPr>
              <a:t>可能</a:t>
            </a:r>
            <a:r>
              <a:rPr lang="zh-CN" altLang="en-US" sz="2800" dirty="0">
                <a:latin typeface="微软雅黑" panose="020B0503020204020204" pitchFamily="34" charset="-122"/>
                <a:ea typeface="微软雅黑" panose="020B0503020204020204" pitchFamily="34" charset="-122"/>
                <a:sym typeface="黑体" pitchFamily="49" charset="-122"/>
              </a:rPr>
              <a:t>造成流水线冒险。</a:t>
            </a: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2400" dirty="0">
                <a:latin typeface="微软雅黑" panose="020B0503020204020204" pitchFamily="34" charset="-122"/>
                <a:ea typeface="微软雅黑" panose="020B0503020204020204" pitchFamily="34" charset="-122"/>
                <a:sym typeface="黑体" pitchFamily="49" charset="-122"/>
              </a:rPr>
              <a:t>例如，考虑下面的代码</a:t>
            </a:r>
            <a:r>
              <a:rPr lang="zh-CN" altLang="en-US" sz="2400" dirty="0" smtClean="0">
                <a:latin typeface="微软雅黑" panose="020B0503020204020204" pitchFamily="34" charset="-122"/>
                <a:ea typeface="微软雅黑" panose="020B0503020204020204" pitchFamily="34" charset="-122"/>
                <a:sym typeface="黑体" pitchFamily="49" charset="-122"/>
              </a:rPr>
              <a:t>：</a:t>
            </a:r>
            <a:endParaRPr lang="zh-CN" altLang="en-US" sz="2400" dirty="0">
              <a:latin typeface="微软雅黑" panose="020B0503020204020204" pitchFamily="34" charset="-122"/>
              <a:ea typeface="微软雅黑" panose="020B0503020204020204" pitchFamily="34" charset="-122"/>
              <a:sym typeface="黑体" pitchFamily="49" charset="-122"/>
            </a:endParaRPr>
          </a:p>
          <a:p>
            <a:pPr lvl="2" eaLnBrk="1" hangingPunct="1">
              <a:spcBef>
                <a:spcPts val="0"/>
              </a:spcBef>
              <a:spcAft>
                <a:spcPts val="0"/>
              </a:spcAft>
              <a:buFont typeface="Wingdings" pitchFamily="2" charset="2"/>
              <a:buNone/>
            </a:pPr>
            <a:r>
              <a:rPr lang="zh-CN" altLang="en-US" sz="2000" dirty="0">
                <a:latin typeface="微软雅黑" panose="020B0503020204020204" pitchFamily="34" charset="-122"/>
                <a:ea typeface="微软雅黑" panose="020B0503020204020204" pitchFamily="34" charset="-122"/>
                <a:sym typeface="宋体" pitchFamily="2" charset="-122"/>
              </a:rPr>
              <a:t>          </a:t>
            </a:r>
            <a:r>
              <a:rPr lang="en-US" sz="2000" dirty="0">
                <a:latin typeface="微软雅黑" panose="020B0503020204020204" pitchFamily="34" charset="-122"/>
                <a:ea typeface="微软雅黑" panose="020B0503020204020204" pitchFamily="34" charset="-122"/>
                <a:sym typeface="宋体" pitchFamily="2" charset="-122"/>
              </a:rPr>
              <a:t>DIV.D	  </a:t>
            </a:r>
            <a:r>
              <a:rPr lang="en-US" sz="2000" dirty="0">
                <a:solidFill>
                  <a:schemeClr val="hlink"/>
                </a:solidFill>
                <a:latin typeface="微软雅黑" panose="020B0503020204020204" pitchFamily="34" charset="-122"/>
                <a:ea typeface="微软雅黑" panose="020B0503020204020204" pitchFamily="34" charset="-122"/>
                <a:sym typeface="宋体" pitchFamily="2" charset="-122"/>
              </a:rPr>
              <a:t>F10</a:t>
            </a:r>
            <a:r>
              <a:rPr lang="en-US" sz="2000" dirty="0">
                <a:latin typeface="微软雅黑" panose="020B0503020204020204" pitchFamily="34" charset="-122"/>
                <a:ea typeface="微软雅黑" panose="020B0503020204020204" pitchFamily="34" charset="-122"/>
                <a:sym typeface="宋体" pitchFamily="2" charset="-122"/>
              </a:rPr>
              <a:t>, F0, F2</a:t>
            </a:r>
            <a:endParaRPr lang="zh-CN" altLang="en-US" sz="2000" dirty="0">
              <a:latin typeface="微软雅黑" panose="020B0503020204020204" pitchFamily="34" charset="-122"/>
              <a:ea typeface="微软雅黑" panose="020B0503020204020204" pitchFamily="34" charset="-122"/>
              <a:sym typeface="宋体" pitchFamily="2" charset="-122"/>
            </a:endParaRPr>
          </a:p>
          <a:p>
            <a:pPr lvl="2" eaLnBrk="1" hangingPunct="1">
              <a:spcBef>
                <a:spcPts val="0"/>
              </a:spcBef>
              <a:spcAft>
                <a:spcPts val="0"/>
              </a:spcAft>
              <a:buFont typeface="Wingdings" pitchFamily="2" charset="2"/>
              <a:buNone/>
            </a:pPr>
            <a:r>
              <a:rPr lang="en-US" sz="2000" dirty="0">
                <a:latin typeface="微软雅黑" panose="020B0503020204020204" pitchFamily="34" charset="-122"/>
                <a:ea typeface="微软雅黑" panose="020B0503020204020204" pitchFamily="34" charset="-122"/>
                <a:sym typeface="宋体" pitchFamily="2" charset="-122"/>
              </a:rPr>
              <a:t>          SUB.D	  </a:t>
            </a:r>
            <a:r>
              <a:rPr lang="en-US" sz="2000" dirty="0">
                <a:solidFill>
                  <a:schemeClr val="hlink"/>
                </a:solidFill>
                <a:latin typeface="微软雅黑" panose="020B0503020204020204" pitchFamily="34" charset="-122"/>
                <a:ea typeface="微软雅黑" panose="020B0503020204020204" pitchFamily="34" charset="-122"/>
                <a:sym typeface="宋体" pitchFamily="2" charset="-122"/>
              </a:rPr>
              <a:t>F10</a:t>
            </a:r>
            <a:r>
              <a:rPr lang="en-US" sz="2000" dirty="0">
                <a:latin typeface="微软雅黑" panose="020B0503020204020204" pitchFamily="34" charset="-122"/>
                <a:ea typeface="微软雅黑" panose="020B0503020204020204" pitchFamily="34" charset="-122"/>
                <a:sym typeface="宋体" pitchFamily="2" charset="-122"/>
              </a:rPr>
              <a:t>, F4, </a:t>
            </a:r>
            <a:r>
              <a:rPr lang="en-US" sz="2000" dirty="0">
                <a:solidFill>
                  <a:srgbClr val="D60093"/>
                </a:solidFill>
                <a:latin typeface="微软雅黑" panose="020B0503020204020204" pitchFamily="34" charset="-122"/>
                <a:ea typeface="微软雅黑" panose="020B0503020204020204" pitchFamily="34" charset="-122"/>
                <a:sym typeface="宋体" pitchFamily="2" charset="-122"/>
              </a:rPr>
              <a:t>F6</a:t>
            </a:r>
            <a:endParaRPr lang="zh-CN" altLang="en-US" sz="2000" dirty="0">
              <a:solidFill>
                <a:srgbClr val="D60093"/>
              </a:solidFill>
              <a:latin typeface="微软雅黑" panose="020B0503020204020204" pitchFamily="34" charset="-122"/>
              <a:ea typeface="微软雅黑" panose="020B0503020204020204" pitchFamily="34" charset="-122"/>
              <a:sym typeface="宋体" pitchFamily="2" charset="-122"/>
            </a:endParaRPr>
          </a:p>
          <a:p>
            <a:pPr lvl="2" eaLnBrk="1" hangingPunct="1">
              <a:spcBef>
                <a:spcPts val="0"/>
              </a:spcBef>
              <a:spcAft>
                <a:spcPts val="0"/>
              </a:spcAft>
              <a:buFont typeface="Wingdings" pitchFamily="2" charset="2"/>
              <a:buNone/>
            </a:pPr>
            <a:r>
              <a:rPr lang="en-US" sz="2000" dirty="0">
                <a:latin typeface="微软雅黑" panose="020B0503020204020204" pitchFamily="34" charset="-122"/>
                <a:ea typeface="微软雅黑" panose="020B0503020204020204" pitchFamily="34" charset="-122"/>
                <a:sym typeface="宋体" pitchFamily="2" charset="-122"/>
              </a:rPr>
              <a:t>          ADD.D	  </a:t>
            </a:r>
            <a:r>
              <a:rPr lang="en-US" sz="2000" dirty="0">
                <a:solidFill>
                  <a:srgbClr val="D60093"/>
                </a:solidFill>
                <a:latin typeface="微软雅黑" panose="020B0503020204020204" pitchFamily="34" charset="-122"/>
                <a:ea typeface="微软雅黑" panose="020B0503020204020204" pitchFamily="34" charset="-122"/>
                <a:sym typeface="宋体" pitchFamily="2" charset="-122"/>
              </a:rPr>
              <a:t>F6</a:t>
            </a:r>
            <a:r>
              <a:rPr lang="en-US" sz="2000" b="1" i="1" dirty="0">
                <a:latin typeface="微软雅黑" panose="020B0503020204020204" pitchFamily="34" charset="-122"/>
                <a:ea typeface="微软雅黑" panose="020B0503020204020204" pitchFamily="34" charset="-122"/>
                <a:sym typeface="宋体" pitchFamily="2" charset="-122"/>
              </a:rPr>
              <a:t>,</a:t>
            </a:r>
            <a:r>
              <a:rPr lang="en-US" sz="2000" dirty="0">
                <a:latin typeface="微软雅黑" panose="020B0503020204020204" pitchFamily="34" charset="-122"/>
                <a:ea typeface="微软雅黑" panose="020B0503020204020204" pitchFamily="34" charset="-122"/>
                <a:sym typeface="宋体" pitchFamily="2" charset="-122"/>
              </a:rPr>
              <a:t> F8, F14</a:t>
            </a:r>
          </a:p>
          <a:p>
            <a:pPr lvl="2" eaLnBrk="1" hangingPunct="1">
              <a:spcBef>
                <a:spcPts val="0"/>
              </a:spcBef>
              <a:spcAft>
                <a:spcPts val="0"/>
              </a:spcAft>
              <a:buFont typeface="Wingdings" pitchFamily="2" charset="2"/>
              <a:buNone/>
            </a:pPr>
            <a:endParaRPr lang="en-US" sz="2000" dirty="0">
              <a:latin typeface="微软雅黑" panose="020B0503020204020204" pitchFamily="34" charset="-122"/>
              <a:ea typeface="微软雅黑" panose="020B0503020204020204" pitchFamily="34" charset="-122"/>
              <a:sym typeface="宋体" pitchFamily="2" charset="-122"/>
            </a:endParaRP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en-US" altLang="zh-CN" sz="2800" dirty="0" err="1">
                <a:latin typeface="微软雅黑" panose="020B0503020204020204" pitchFamily="34" charset="-122"/>
                <a:ea typeface="微软雅黑" panose="020B0503020204020204" pitchFamily="34" charset="-122"/>
                <a:sym typeface="黑体" pitchFamily="49" charset="-122"/>
              </a:rPr>
              <a:t>Tomasulo</a:t>
            </a:r>
            <a:r>
              <a:rPr lang="zh-CN" altLang="en-US" sz="2800" dirty="0">
                <a:latin typeface="微软雅黑" panose="020B0503020204020204" pitchFamily="34" charset="-122"/>
                <a:ea typeface="微软雅黑" panose="020B0503020204020204" pitchFamily="34" charset="-122"/>
                <a:sym typeface="黑体" pitchFamily="49" charset="-122"/>
              </a:rPr>
              <a:t>算法可以通过使用寄存器重命名来</a:t>
            </a:r>
            <a:r>
              <a:rPr lang="zh-CN" altLang="en-US" sz="2800" b="1" dirty="0">
                <a:latin typeface="微软雅黑" panose="020B0503020204020204" pitchFamily="34" charset="-122"/>
                <a:ea typeface="微软雅黑" panose="020B0503020204020204" pitchFamily="34" charset="-122"/>
                <a:sym typeface="黑体" pitchFamily="49" charset="-122"/>
              </a:rPr>
              <a:t>动态</a:t>
            </a:r>
            <a:r>
              <a:rPr lang="zh-CN" altLang="en-US" sz="2800" dirty="0">
                <a:latin typeface="微软雅黑" panose="020B0503020204020204" pitchFamily="34" charset="-122"/>
                <a:ea typeface="微软雅黑" panose="020B0503020204020204" pitchFamily="34" charset="-122"/>
                <a:sym typeface="黑体" pitchFamily="49" charset="-122"/>
              </a:rPr>
              <a:t>消除上面的相关以减少流水线冒险造成的停顿。</a:t>
            </a:r>
            <a:endParaRPr lang="en-US" altLang="zh-CN" sz="2800" dirty="0">
              <a:latin typeface="微软雅黑" panose="020B0503020204020204" pitchFamily="34" charset="-122"/>
              <a:ea typeface="微软雅黑" panose="020B0503020204020204" pitchFamily="34" charset="-122"/>
              <a:sym typeface="黑体" pitchFamily="49" charset="-122"/>
            </a:endParaRPr>
          </a:p>
        </p:txBody>
      </p:sp>
      <p:sp>
        <p:nvSpPr>
          <p:cNvPr id="20484" name="Text Box 7"/>
          <p:cNvSpPr>
            <a:spLocks noChangeArrowheads="1"/>
          </p:cNvSpPr>
          <p:nvPr/>
        </p:nvSpPr>
        <p:spPr bwMode="auto">
          <a:xfrm>
            <a:off x="495943" y="4113885"/>
            <a:ext cx="1511300" cy="369332"/>
          </a:xfrm>
          <a:prstGeom prst="rect">
            <a:avLst/>
          </a:prstGeom>
          <a:noFill/>
          <a:ln w="9525" cmpd="sng">
            <a:noFill/>
            <a:miter lim="800000"/>
            <a:headEnd/>
            <a:tailEnd/>
          </a:ln>
        </p:spPr>
        <p:txBody>
          <a:bodyPr>
            <a:spAutoFit/>
          </a:bodyPr>
          <a:lstStyle/>
          <a:p>
            <a:pPr>
              <a:lnSpc>
                <a:spcPct val="90000"/>
              </a:lnSpc>
              <a:spcBef>
                <a:spcPct val="50000"/>
              </a:spcBef>
            </a:pPr>
            <a:r>
              <a:rPr lang="zh-CN" altLang="en-US" sz="2000" b="0" dirty="0">
                <a:solidFill>
                  <a:srgbClr val="D60093"/>
                </a:solidFill>
                <a:latin typeface="微软雅黑" panose="020B0503020204020204" pitchFamily="34" charset="-122"/>
                <a:ea typeface="微软雅黑" panose="020B0503020204020204" pitchFamily="34" charset="-122"/>
                <a:sym typeface="宋体" pitchFamily="2" charset="-122"/>
              </a:rPr>
              <a:t>存在反相关</a:t>
            </a:r>
            <a:endParaRPr lang="zh-CN" altLang="en-US" sz="2400" b="0" dirty="0">
              <a:solidFill>
                <a:srgbClr val="000000"/>
              </a:solidFill>
              <a:latin typeface="微软雅黑" panose="020B0503020204020204" pitchFamily="34" charset="-122"/>
              <a:ea typeface="微软雅黑" panose="020B0503020204020204" pitchFamily="34" charset="-122"/>
              <a:sym typeface="Tahoma" pitchFamily="34" charset="0"/>
            </a:endParaRPr>
          </a:p>
        </p:txBody>
      </p:sp>
      <p:sp>
        <p:nvSpPr>
          <p:cNvPr id="20485" name="Text Box 10"/>
          <p:cNvSpPr>
            <a:spLocks noChangeArrowheads="1"/>
          </p:cNvSpPr>
          <p:nvPr/>
        </p:nvSpPr>
        <p:spPr bwMode="auto">
          <a:xfrm>
            <a:off x="4915669" y="3778407"/>
            <a:ext cx="1800225" cy="369332"/>
          </a:xfrm>
          <a:prstGeom prst="rect">
            <a:avLst/>
          </a:prstGeom>
          <a:noFill/>
          <a:ln w="9525" cmpd="sng">
            <a:noFill/>
            <a:miter lim="800000"/>
            <a:headEnd/>
            <a:tailEnd/>
          </a:ln>
        </p:spPr>
        <p:txBody>
          <a:bodyPr>
            <a:spAutoFit/>
          </a:bodyPr>
          <a:lstStyle/>
          <a:p>
            <a:pPr>
              <a:lnSpc>
                <a:spcPct val="90000"/>
              </a:lnSpc>
              <a:spcBef>
                <a:spcPct val="50000"/>
              </a:spcBef>
            </a:pPr>
            <a:r>
              <a:rPr lang="zh-CN" altLang="en-US" sz="2000" b="0" dirty="0">
                <a:solidFill>
                  <a:schemeClr val="hlink"/>
                </a:solidFill>
                <a:latin typeface="微软雅黑" panose="020B0503020204020204" pitchFamily="34" charset="-122"/>
                <a:ea typeface="微软雅黑" panose="020B0503020204020204" pitchFamily="34" charset="-122"/>
                <a:sym typeface="宋体" pitchFamily="2" charset="-122"/>
              </a:rPr>
              <a:t>存在输出相关</a:t>
            </a:r>
            <a:endParaRPr lang="zh-CN" altLang="en-US" sz="2400" b="0" dirty="0">
              <a:solidFill>
                <a:schemeClr val="hlink"/>
              </a:solidFill>
              <a:latin typeface="微软雅黑" panose="020B0503020204020204" pitchFamily="34" charset="-122"/>
              <a:ea typeface="微软雅黑" panose="020B0503020204020204" pitchFamily="34" charset="-122"/>
              <a:sym typeface="Tahoma" pitchFamily="34" charset="0"/>
            </a:endParaRPr>
          </a:p>
        </p:txBody>
      </p:sp>
      <p:sp>
        <p:nvSpPr>
          <p:cNvPr id="20486" name="AutoShape 11"/>
          <p:cNvSpPr>
            <a:spLocks/>
          </p:cNvSpPr>
          <p:nvPr/>
        </p:nvSpPr>
        <p:spPr bwMode="auto">
          <a:xfrm>
            <a:off x="4771206" y="3712248"/>
            <a:ext cx="144463" cy="501650"/>
          </a:xfrm>
          <a:prstGeom prst="rightBrace">
            <a:avLst>
              <a:gd name="adj1" fmla="val 33685"/>
              <a:gd name="adj2" fmla="val 50000"/>
            </a:avLst>
          </a:prstGeom>
          <a:noFill/>
          <a:ln w="19050" cmpd="sng">
            <a:solidFill>
              <a:schemeClr val="hlink"/>
            </a:solidFill>
            <a:bevel/>
            <a:headEnd/>
            <a:tailEnd/>
          </a:ln>
        </p:spPr>
        <p:txBody>
          <a:bodyPr wrap="none" anchor="ctr"/>
          <a:lstStyle/>
          <a:p>
            <a:pPr algn="ctr"/>
            <a:endParaRPr lang="zh-CN" altLang="zh-CN">
              <a:solidFill>
                <a:schemeClr val="hlink"/>
              </a:solidFill>
              <a:sym typeface="Verdana" pitchFamily="34" charset="0"/>
            </a:endParaRPr>
          </a:p>
        </p:txBody>
      </p:sp>
      <p:sp>
        <p:nvSpPr>
          <p:cNvPr id="20487" name="AutoShape 12"/>
          <p:cNvSpPr>
            <a:spLocks/>
          </p:cNvSpPr>
          <p:nvPr/>
        </p:nvSpPr>
        <p:spPr bwMode="auto">
          <a:xfrm>
            <a:off x="2049358" y="4047726"/>
            <a:ext cx="144463" cy="501650"/>
          </a:xfrm>
          <a:prstGeom prst="leftBrace">
            <a:avLst>
              <a:gd name="adj1" fmla="val 28873"/>
              <a:gd name="adj2" fmla="val 50000"/>
            </a:avLst>
          </a:prstGeom>
          <a:noFill/>
          <a:ln w="19050" cmpd="sng">
            <a:solidFill>
              <a:srgbClr val="D60093"/>
            </a:solidFill>
            <a:bevel/>
            <a:headEnd/>
            <a:tailEnd/>
          </a:ln>
        </p:spPr>
        <p:txBody>
          <a:bodyPr wrap="none" anchor="ctr"/>
          <a:lstStyle/>
          <a:p>
            <a:endParaRPr lang="zh-CN" altLang="zh-CN">
              <a:solidFill>
                <a:srgbClr val="000000"/>
              </a:solidFill>
              <a:sym typeface="Verdana" pitchFamily="34" charset="0"/>
            </a:endParaRPr>
          </a:p>
        </p:txBody>
      </p:sp>
      <p:sp>
        <p:nvSpPr>
          <p:cNvPr id="9" name="标题 1">
            <a:extLst>
              <a:ext uri="{FF2B5EF4-FFF2-40B4-BE49-F238E27FC236}">
                <a16:creationId xmlns:a16="http://schemas.microsoft.com/office/drawing/2014/main" id="{9EE52550-4F06-4B3E-8E68-2C44EA07AD5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指令的动态调度</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p:bldP spid="20485" grpId="0"/>
      <p:bldP spid="20486" grpId="0" animBg="1"/>
      <p:bldP spid="204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descr="Rectangle: Click to edit Master text styles&#10;Second level&#10;Third level&#10;Fourth level&#10;Fifth level"/>
          <p:cNvSpPr>
            <a:spLocks noGrp="1" noChangeArrowheads="1"/>
          </p:cNvSpPr>
          <p:nvPr>
            <p:ph type="body" idx="4294967295"/>
          </p:nvPr>
        </p:nvSpPr>
        <p:spPr bwMode="auto">
          <a:xfrm>
            <a:off x="458861" y="1121599"/>
            <a:ext cx="8223225" cy="5064889"/>
          </a:xfrm>
          <a:prstGeom prst="rect">
            <a:avLst/>
          </a:prstGeom>
          <a:noFill/>
          <a:ln/>
        </p:spPr>
        <p:txBody>
          <a:bodyPr>
            <a:normAutofit fontScale="77500" lnSpcReduction="20000"/>
          </a:bodyPr>
          <a:lstStyle/>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600" dirty="0">
                <a:latin typeface="微软雅黑" panose="020B0503020204020204" pitchFamily="34" charset="-122"/>
                <a:ea typeface="微软雅黑" panose="020B0503020204020204" pitchFamily="34" charset="-122"/>
              </a:rPr>
              <a:t>动态调度的流水线会导致</a:t>
            </a:r>
            <a:r>
              <a:rPr lang="zh-CN" altLang="en-US" sz="3600" b="1" dirty="0">
                <a:latin typeface="微软雅黑" panose="020B0503020204020204" pitchFamily="34" charset="-122"/>
                <a:ea typeface="微软雅黑" panose="020B0503020204020204" pitchFamily="34" charset="-122"/>
              </a:rPr>
              <a:t>多条指令同时处于执行当中</a:t>
            </a:r>
            <a:r>
              <a:rPr lang="zh-CN" altLang="en-US" sz="3600" b="1" dirty="0" smtClean="0">
                <a:latin typeface="微软雅黑" panose="020B0503020204020204" pitchFamily="34" charset="-122"/>
                <a:ea typeface="微软雅黑" panose="020B0503020204020204" pitchFamily="34" charset="-122"/>
              </a:rPr>
              <a:t>。</a:t>
            </a:r>
            <a:r>
              <a:rPr lang="en-US" altLang="zh-CN" sz="3600" b="1" dirty="0" smtClean="0">
                <a:latin typeface="微软雅黑" panose="020B0503020204020204" pitchFamily="34" charset="-122"/>
                <a:ea typeface="微软雅黑" panose="020B0503020204020204" pitchFamily="34" charset="-122"/>
              </a:rPr>
              <a:t>【</a:t>
            </a:r>
            <a:r>
              <a:rPr lang="zh-CN" altLang="en-US" sz="3600" b="1" dirty="0" smtClean="0">
                <a:latin typeface="微软雅黑" panose="020B0503020204020204" pitchFamily="34" charset="-122"/>
                <a:ea typeface="微软雅黑" panose="020B0503020204020204" pitchFamily="34" charset="-122"/>
              </a:rPr>
              <a:t>看过</a:t>
            </a:r>
            <a:r>
              <a:rPr lang="en-US" altLang="zh-CN" sz="3600" b="1" dirty="0" smtClean="0">
                <a:latin typeface="微软雅黑" panose="020B0503020204020204" pitchFamily="34" charset="-122"/>
                <a:ea typeface="微软雅黑" panose="020B0503020204020204" pitchFamily="34" charset="-122"/>
              </a:rPr>
              <a:t>scoreboard</a:t>
            </a:r>
            <a:r>
              <a:rPr lang="zh-CN" altLang="en-US" sz="3600" b="1" dirty="0" smtClean="0">
                <a:latin typeface="微软雅黑" panose="020B0503020204020204" pitchFamily="34" charset="-122"/>
                <a:ea typeface="微软雅黑" panose="020B0503020204020204" pitchFamily="34" charset="-122"/>
              </a:rPr>
              <a:t>的视频？</a:t>
            </a:r>
            <a:r>
              <a:rPr lang="en-US" altLang="zh-CN" sz="3600" b="1" dirty="0" smtClean="0">
                <a:latin typeface="微软雅黑" panose="020B0503020204020204" pitchFamily="34" charset="-122"/>
                <a:ea typeface="微软雅黑" panose="020B0503020204020204" pitchFamily="34" charset="-122"/>
              </a:rPr>
              <a:t>】</a:t>
            </a:r>
            <a:endParaRPr lang="zh-CN" altLang="en-US" sz="3600" b="1" dirty="0">
              <a:latin typeface="微软雅黑" panose="020B0503020204020204" pitchFamily="34" charset="-122"/>
              <a:ea typeface="微软雅黑" panose="020B0503020204020204" pitchFamily="34"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要求具有多个功能部件或流水功能单元或均支持；</a:t>
            </a: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这里假设具有多个</a:t>
            </a:r>
            <a:r>
              <a:rPr lang="zh-CN" altLang="en-US" sz="3100" dirty="0" smtClean="0">
                <a:latin typeface="微软雅黑" panose="020B0503020204020204" pitchFamily="34" charset="-122"/>
                <a:ea typeface="微软雅黑" panose="020B0503020204020204" pitchFamily="34" charset="-122"/>
              </a:rPr>
              <a:t>功能部件，没有结构冒险；</a:t>
            </a:r>
            <a:endParaRPr lang="zh-CN" altLang="en-US" sz="3100" dirty="0">
              <a:latin typeface="微软雅黑" panose="020B0503020204020204" pitchFamily="34" charset="-122"/>
              <a:ea typeface="微软雅黑" panose="020B0503020204020204" pitchFamily="34" charset="-122"/>
            </a:endParaRPr>
          </a:p>
          <a:p>
            <a:pPr marL="342900" lvl="1" indent="-342900" eaLnBrk="1" hangingPunct="1">
              <a:lnSpc>
                <a:spcPct val="120000"/>
              </a:lnSpc>
              <a:spcBef>
                <a:spcPts val="600"/>
              </a:spcBef>
              <a:spcAft>
                <a:spcPts val="600"/>
              </a:spcAft>
              <a:buClr>
                <a:schemeClr val="tx1"/>
              </a:buClr>
              <a:buSzPct val="80000"/>
              <a:buFont typeface="Arial" panose="020B0604020202020204" pitchFamily="34" charset="0"/>
              <a:buChar char="•"/>
              <a:tabLst>
                <a:tab pos="895350" algn="l"/>
              </a:tabLst>
            </a:pPr>
            <a:r>
              <a:rPr lang="zh-CN" altLang="en-US" sz="3600" dirty="0">
                <a:latin typeface="微软雅黑" panose="020B0503020204020204" pitchFamily="34" charset="-122"/>
                <a:ea typeface="微软雅黑" panose="020B0503020204020204" pitchFamily="34" charset="-122"/>
              </a:rPr>
              <a:t>指令乱序完成带来的最大问题</a:t>
            </a:r>
            <a:r>
              <a:rPr lang="en-US" sz="3600" dirty="0">
                <a:latin typeface="微软雅黑" panose="020B0503020204020204" pitchFamily="34" charset="-122"/>
                <a:ea typeface="微软雅黑" panose="020B0503020204020204" pitchFamily="34" charset="-122"/>
              </a:rPr>
              <a:t>:</a:t>
            </a:r>
            <a:endParaRPr lang="zh-CN" altLang="en-US" sz="3600" dirty="0">
              <a:latin typeface="微软雅黑" panose="020B0503020204020204" pitchFamily="34" charset="-122"/>
              <a:ea typeface="微软雅黑" panose="020B0503020204020204" pitchFamily="34" charset="-122"/>
            </a:endParaRP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3100" dirty="0" smtClean="0">
                <a:latin typeface="微软雅黑" panose="020B0503020204020204" pitchFamily="34" charset="-122"/>
                <a:ea typeface="微软雅黑" panose="020B0503020204020204" pitchFamily="34" charset="-122"/>
              </a:rPr>
              <a:t>异常的处理</a:t>
            </a:r>
            <a:r>
              <a:rPr lang="zh-CN" altLang="en-US" sz="3100" dirty="0">
                <a:latin typeface="微软雅黑" panose="020B0503020204020204" pitchFamily="34" charset="-122"/>
                <a:ea typeface="微软雅黑" panose="020B0503020204020204" pitchFamily="34" charset="-122"/>
              </a:rPr>
              <a:t>比较复杂</a:t>
            </a:r>
          </a:p>
          <a:p>
            <a:pPr marL="1450975" lvl="2" indent="-457200">
              <a:lnSpc>
                <a:spcPct val="130000"/>
              </a:lnSpc>
              <a:spcBef>
                <a:spcPts val="0"/>
              </a:spcBef>
              <a:spcAft>
                <a:spcPts val="600"/>
              </a:spcAft>
              <a:buClr>
                <a:schemeClr val="tx1"/>
              </a:buClr>
              <a:buFont typeface="Arial" panose="020B0604020202020204" pitchFamily="34" charset="0"/>
              <a:buChar char="•"/>
            </a:pPr>
            <a:r>
              <a:rPr lang="zh-CN" altLang="en-US" sz="2600" dirty="0">
                <a:latin typeface="微软雅黑" panose="020B0503020204020204" pitchFamily="34" charset="-122"/>
                <a:ea typeface="微软雅黑" panose="020B0503020204020204" pitchFamily="34" charset="-122"/>
              </a:rPr>
              <a:t>精确异常处理、不精确异常处理</a:t>
            </a:r>
          </a:p>
          <a:p>
            <a:pPr marL="908050" lvl="1" indent="-457200" eaLnBrk="1" hangingPunct="1">
              <a:lnSpc>
                <a:spcPct val="120000"/>
              </a:lnSpc>
              <a:spcBef>
                <a:spcPts val="600"/>
              </a:spcBef>
              <a:spcAft>
                <a:spcPts val="600"/>
              </a:spcAft>
              <a:buClr>
                <a:schemeClr val="tx1"/>
              </a:buClr>
              <a:buSzPct val="80000"/>
              <a:buFont typeface="Tahoma" panose="020B0604030504040204" pitchFamily="34" charset="0"/>
              <a:buChar char="−"/>
              <a:tabLst>
                <a:tab pos="895350" algn="l"/>
              </a:tabLst>
            </a:pPr>
            <a:r>
              <a:rPr lang="zh-CN" altLang="en-US" sz="3100" dirty="0">
                <a:latin typeface="微软雅黑" panose="020B0503020204020204" pitchFamily="34" charset="-122"/>
                <a:ea typeface="微软雅黑" panose="020B0503020204020204" pitchFamily="34" charset="-122"/>
              </a:rPr>
              <a:t>动态调度要保持正确的异常行为</a:t>
            </a:r>
          </a:p>
          <a:p>
            <a:pPr marL="1450975" lvl="2" indent="-457200">
              <a:lnSpc>
                <a:spcPct val="130000"/>
              </a:lnSpc>
              <a:spcBef>
                <a:spcPts val="0"/>
              </a:spcBef>
              <a:spcAft>
                <a:spcPts val="600"/>
              </a:spcAft>
              <a:buClr>
                <a:schemeClr val="tx1"/>
              </a:buClr>
              <a:buFont typeface="Arial" panose="020B0604020202020204" pitchFamily="34" charset="0"/>
              <a:buChar char="•"/>
            </a:pPr>
            <a:r>
              <a:rPr lang="zh-CN" altLang="en-US" sz="2600" dirty="0" smtClean="0">
                <a:latin typeface="微软雅黑" panose="020B0503020204020204" pitchFamily="34" charset="-122"/>
                <a:ea typeface="微软雅黑" panose="020B0503020204020204" pitchFamily="34" charset="-122"/>
              </a:rPr>
              <a:t>只有按</a:t>
            </a:r>
            <a:r>
              <a:rPr lang="zh-CN" altLang="en-US" sz="2600" dirty="0">
                <a:latin typeface="微软雅黑" panose="020B0503020204020204" pitchFamily="34" charset="-122"/>
                <a:ea typeface="微软雅黑" panose="020B0503020204020204" pitchFamily="34" charset="-122"/>
              </a:rPr>
              <a:t>程序顺序执行时会发生的异常，才能真正发生。</a:t>
            </a:r>
          </a:p>
        </p:txBody>
      </p:sp>
      <p:pic>
        <p:nvPicPr>
          <p:cNvPr id="222210" name="Picture 2"/>
          <p:cNvPicPr>
            <a:picLocks noChangeAspect="1" noChangeArrowheads="1"/>
          </p:cNvPicPr>
          <p:nvPr/>
        </p:nvPicPr>
        <p:blipFill>
          <a:blip r:embed="rId3" cstate="print"/>
          <a:srcRect/>
          <a:stretch>
            <a:fillRect/>
          </a:stretch>
        </p:blipFill>
        <p:spPr bwMode="auto">
          <a:xfrm>
            <a:off x="346893" y="1121599"/>
            <a:ext cx="8072494" cy="5064889"/>
          </a:xfrm>
          <a:prstGeom prst="rect">
            <a:avLst/>
          </a:prstGeom>
          <a:noFill/>
          <a:ln w="9525">
            <a:noFill/>
            <a:miter lim="800000"/>
            <a:headEnd/>
            <a:tailEnd/>
          </a:ln>
          <a:effectLst/>
        </p:spPr>
      </p:pic>
      <p:sp>
        <p:nvSpPr>
          <p:cNvPr id="6" name="标题 1">
            <a:extLst>
              <a:ext uri="{FF2B5EF4-FFF2-40B4-BE49-F238E27FC236}">
                <a16:creationId xmlns:a16="http://schemas.microsoft.com/office/drawing/2014/main" id="{658CCDA9-3BA7-451C-9989-3442CEE0BD56}"/>
              </a:ext>
            </a:extLst>
          </p:cNvPr>
          <p:cNvSpPr txBox="1">
            <a:spLocks/>
          </p:cNvSpPr>
          <p:nvPr/>
        </p:nvSpPr>
        <p:spPr>
          <a:xfrm>
            <a:off x="0" y="209550"/>
            <a:ext cx="9144000" cy="685800"/>
          </a:xfrm>
          <a:prstGeom prst="rect">
            <a:avLst/>
          </a:prstGeom>
        </p:spPr>
        <p:txBody>
          <a:bodyPr/>
          <a:lstStyle>
            <a:lvl1pPr algn="ctr" rtl="0" eaLnBrk="0" fontAlgn="base" hangingPunct="0">
              <a:spcBef>
                <a:spcPct val="0"/>
              </a:spcBef>
              <a:spcAft>
                <a:spcPct val="0"/>
              </a:spcAft>
              <a:defRPr sz="4400">
                <a:solidFill>
                  <a:srgbClr val="336699"/>
                </a:solidFill>
                <a:latin typeface="+mj-lt"/>
                <a:ea typeface="+mj-ea"/>
                <a:cs typeface="+mj-cs"/>
              </a:defRPr>
            </a:lvl1pPr>
            <a:lvl2pPr algn="ctr" rtl="0" eaLnBrk="0" fontAlgn="base" hangingPunct="0">
              <a:spcBef>
                <a:spcPct val="0"/>
              </a:spcBef>
              <a:spcAft>
                <a:spcPct val="0"/>
              </a:spcAft>
              <a:defRPr sz="4400">
                <a:solidFill>
                  <a:srgbClr val="336699"/>
                </a:solidFill>
                <a:latin typeface="Arial" panose="020B0604020202020204" pitchFamily="34" charset="0"/>
              </a:defRPr>
            </a:lvl2pPr>
            <a:lvl3pPr algn="ctr" rtl="0" eaLnBrk="0" fontAlgn="base" hangingPunct="0">
              <a:spcBef>
                <a:spcPct val="0"/>
              </a:spcBef>
              <a:spcAft>
                <a:spcPct val="0"/>
              </a:spcAft>
              <a:defRPr sz="4400">
                <a:solidFill>
                  <a:srgbClr val="336699"/>
                </a:solidFill>
                <a:latin typeface="Arial" panose="020B0604020202020204" pitchFamily="34" charset="0"/>
              </a:defRPr>
            </a:lvl3pPr>
            <a:lvl4pPr algn="ctr" rtl="0" eaLnBrk="0" fontAlgn="base" hangingPunct="0">
              <a:spcBef>
                <a:spcPct val="0"/>
              </a:spcBef>
              <a:spcAft>
                <a:spcPct val="0"/>
              </a:spcAft>
              <a:defRPr sz="4400">
                <a:solidFill>
                  <a:srgbClr val="336699"/>
                </a:solidFill>
                <a:latin typeface="Arial" panose="020B0604020202020204" pitchFamily="34" charset="0"/>
              </a:defRPr>
            </a:lvl4pPr>
            <a:lvl5pPr algn="ctr" rtl="0" eaLnBrk="0" fontAlgn="base" hangingPunct="0">
              <a:spcBef>
                <a:spcPct val="0"/>
              </a:spcBef>
              <a:spcAft>
                <a:spcPct val="0"/>
              </a:spcAft>
              <a:defRPr sz="4400">
                <a:solidFill>
                  <a:srgbClr val="336699"/>
                </a:solidFill>
                <a:latin typeface="Arial" panose="020B0604020202020204" pitchFamily="34" charset="0"/>
              </a:defRPr>
            </a:lvl5pPr>
            <a:lvl6pPr marL="457200" algn="ctr" rtl="0" fontAlgn="base">
              <a:spcBef>
                <a:spcPct val="0"/>
              </a:spcBef>
              <a:spcAft>
                <a:spcPct val="0"/>
              </a:spcAft>
              <a:defRPr sz="4400">
                <a:solidFill>
                  <a:srgbClr val="336699"/>
                </a:solidFill>
                <a:latin typeface="Arial" panose="020B0604020202020204" pitchFamily="34" charset="0"/>
              </a:defRPr>
            </a:lvl6pPr>
            <a:lvl7pPr marL="914400" algn="ctr" rtl="0" fontAlgn="base">
              <a:spcBef>
                <a:spcPct val="0"/>
              </a:spcBef>
              <a:spcAft>
                <a:spcPct val="0"/>
              </a:spcAft>
              <a:defRPr sz="4400">
                <a:solidFill>
                  <a:srgbClr val="336699"/>
                </a:solidFill>
                <a:latin typeface="Arial" panose="020B0604020202020204" pitchFamily="34" charset="0"/>
              </a:defRPr>
            </a:lvl7pPr>
            <a:lvl8pPr marL="1371600" algn="ctr" rtl="0" fontAlgn="base">
              <a:spcBef>
                <a:spcPct val="0"/>
              </a:spcBef>
              <a:spcAft>
                <a:spcPct val="0"/>
              </a:spcAft>
              <a:defRPr sz="4400">
                <a:solidFill>
                  <a:srgbClr val="336699"/>
                </a:solidFill>
                <a:latin typeface="Arial" panose="020B0604020202020204" pitchFamily="34" charset="0"/>
              </a:defRPr>
            </a:lvl8pPr>
            <a:lvl9pPr marL="1828800" algn="ctr" rtl="0" fontAlgn="base">
              <a:spcBef>
                <a:spcPct val="0"/>
              </a:spcBef>
              <a:spcAft>
                <a:spcPct val="0"/>
              </a:spcAft>
              <a:defRPr sz="4400">
                <a:solidFill>
                  <a:srgbClr val="336699"/>
                </a:solidFill>
                <a:latin typeface="Arial" panose="020B0604020202020204" pitchFamily="34" charset="0"/>
              </a:defRPr>
            </a:lvl9pPr>
          </a:lstStyle>
          <a:p>
            <a:r>
              <a:rPr lang="zh-CN" altLang="en-US" sz="3600" b="0" dirty="0">
                <a:latin typeface="微软雅黑" panose="020B0503020204020204" pitchFamily="34" charset="-122"/>
                <a:ea typeface="微软雅黑" panose="020B0503020204020204" pitchFamily="34" charset="-122"/>
                <a:sym typeface="黑体" pitchFamily="49" charset="-122"/>
              </a:rPr>
              <a:t>动态调度与异常</a:t>
            </a:r>
            <a:endParaRPr lang="zh-CN" altLang="en-US" sz="3600" b="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p:cBhvr>
                                        <p:cTn id="7" dur="500"/>
                                        <p:tgtEl>
                                          <p:spTgt spid="21507">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1507">
                                            <p:txEl>
                                              <p:pRg st="4" end="4"/>
                                            </p:txEl>
                                          </p:spTgt>
                                        </p:tgtEl>
                                        <p:attrNameLst>
                                          <p:attrName>style.visibility</p:attrName>
                                        </p:attrNameLst>
                                      </p:cBhvr>
                                      <p:to>
                                        <p:strVal val="visible"/>
                                      </p:to>
                                    </p:set>
                                    <p:animEffect>
                                      <p:cBhvr>
                                        <p:cTn id="10" dur="500"/>
                                        <p:tgtEl>
                                          <p:spTgt spid="21507">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21507">
                                            <p:txEl>
                                              <p:pRg st="5" end="5"/>
                                            </p:txEl>
                                          </p:spTgt>
                                        </p:tgtEl>
                                        <p:attrNameLst>
                                          <p:attrName>style.visibility</p:attrName>
                                        </p:attrNameLst>
                                      </p:cBhvr>
                                      <p:to>
                                        <p:strVal val="visible"/>
                                      </p:to>
                                    </p:set>
                                    <p:animEffect>
                                      <p:cBhvr>
                                        <p:cTn id="13" dur="500"/>
                                        <p:tgtEl>
                                          <p:spTgt spid="21507">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1507">
                                            <p:txEl>
                                              <p:pRg st="6" end="6"/>
                                            </p:txEl>
                                          </p:spTgt>
                                        </p:tgtEl>
                                        <p:attrNameLst>
                                          <p:attrName>style.visibility</p:attrName>
                                        </p:attrNameLst>
                                      </p:cBhvr>
                                      <p:to>
                                        <p:strVal val="visible"/>
                                      </p:to>
                                    </p:set>
                                    <p:animEffect>
                                      <p:cBhvr>
                                        <p:cTn id="18" dur="500"/>
                                        <p:tgtEl>
                                          <p:spTgt spid="21507">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1507">
                                            <p:txEl>
                                              <p:pRg st="7" end="7"/>
                                            </p:txEl>
                                          </p:spTgt>
                                        </p:tgtEl>
                                        <p:attrNameLst>
                                          <p:attrName>style.visibility</p:attrName>
                                        </p:attrNameLst>
                                      </p:cBhvr>
                                      <p:to>
                                        <p:strVal val="visible"/>
                                      </p:to>
                                    </p:set>
                                    <p:animEffect>
                                      <p:cBhvr>
                                        <p:cTn id="21" dur="500"/>
                                        <p:tgtEl>
                                          <p:spTgt spid="21507">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222210"/>
                                        </p:tgtEl>
                                        <p:attrNameLst>
                                          <p:attrName>style.visibility</p:attrName>
                                        </p:attrNameLst>
                                      </p:cBhvr>
                                      <p:to>
                                        <p:strVal val="visible"/>
                                      </p:to>
                                    </p:set>
                                    <p:animEffect transition="in" filter="wipe(down)">
                                      <p:cBhvr>
                                        <p:cTn id="26" dur="500"/>
                                        <p:tgtEl>
                                          <p:spTgt spid="222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VmMTA2YmI5NmE1MDU3ZmE1Y2I3ZGVhNjA3YjFmZWIifQ=="/>
</p:tagLst>
</file>

<file path=ppt/theme/theme1.xml><?xml version="1.0" encoding="utf-8"?>
<a:theme xmlns:a="http://schemas.openxmlformats.org/drawingml/2006/main" name="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lumMod val="20000"/>
            <a:lumOff val="80000"/>
          </a:schemeClr>
        </a:solidFill>
        <a:ln>
          <a:headEnd type="none" w="med" len="med"/>
          <a:tailEnd type="none" w="med" len="med"/>
        </a:ln>
      </a:spPr>
      <a:bodyPr vert="horz" wrap="square" lIns="91440" tIns="45720" rIns="91440" bIns="45720" numCol="1" rtlCol="0"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sz="2400" b="0" i="0" u="none" strike="noStrike" cap="none" normalizeH="0" baseline="0" dirty="0" smtClean="0">
            <a:ln>
              <a:noFill/>
            </a:ln>
            <a:solidFill>
              <a:schemeClr val="tx1"/>
            </a:solidFill>
            <a:effectLst/>
          </a:defRPr>
        </a:defPPr>
      </a:lstStyle>
      <a:style>
        <a:lnRef idx="2">
          <a:schemeClr val="accent6"/>
        </a:lnRef>
        <a:fillRef idx="1">
          <a:schemeClr val="lt1"/>
        </a:fillRef>
        <a:effectRef idx="0">
          <a:schemeClr val="accent6"/>
        </a:effectRef>
        <a:fontRef idx="minor">
          <a:schemeClr val="dk1"/>
        </a:fontRef>
      </a:style>
    </a:spDef>
    <a:lnDef>
      <a:spPr bwMode="auto">
        <a:solidFill>
          <a:schemeClr val="accent1"/>
        </a:solidFill>
        <a:ln w="25400" cap="flat" cmpd="sng" algn="ctr">
          <a:solidFill>
            <a:schemeClr val="tx2"/>
          </a:solidFill>
          <a:prstDash val="solid"/>
          <a:round/>
          <a:headEnd type="none" w="med" len="med"/>
          <a:tailEnd type="arrow"/>
        </a:ln>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4002</Words>
  <Application>Microsoft Office PowerPoint</Application>
  <PresentationFormat>全屏显示(4:3)</PresentationFormat>
  <Paragraphs>600</Paragraphs>
  <Slides>65</Slides>
  <Notes>12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65</vt:i4>
      </vt:variant>
    </vt:vector>
  </HeadingPairs>
  <TitlesOfParts>
    <vt:vector size="85" baseType="lpstr">
      <vt:lpstr>Tahoma</vt:lpstr>
      <vt:lpstr>Times New Roman</vt:lpstr>
      <vt:lpstr>Tw Cen MT</vt:lpstr>
      <vt:lpstr>华文行楷</vt:lpstr>
      <vt:lpstr>Symbol</vt:lpstr>
      <vt:lpstr>Geneva</vt:lpstr>
      <vt:lpstr>Verdana</vt:lpstr>
      <vt:lpstr>宋体</vt:lpstr>
      <vt:lpstr>黑体</vt:lpstr>
      <vt:lpstr>微软雅黑</vt:lpstr>
      <vt:lpstr>Wingdings 2</vt:lpstr>
      <vt:lpstr>楷体</vt:lpstr>
      <vt:lpstr>Calibri</vt:lpstr>
      <vt:lpstr>Wingdings</vt:lpstr>
      <vt:lpstr>Arial</vt:lpstr>
      <vt:lpstr>Default Design</vt:lpstr>
      <vt:lpstr>工作表</vt:lpstr>
      <vt:lpstr>Picture2</vt:lpstr>
      <vt:lpstr>Picture</vt:lpstr>
      <vt:lpstr>图片</vt:lpstr>
      <vt:lpstr>计算机体系结构</vt:lpstr>
      <vt:lpstr>本节提纲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Tomasulo算法</vt:lpstr>
      <vt:lpstr>Tomasulo算法架构图</vt:lpstr>
      <vt:lpstr>             Tomasulo算法的特征</vt:lpstr>
      <vt:lpstr>       Tomasulo算法的三个阶段</vt:lpstr>
      <vt:lpstr>              保留站的组成</vt:lpstr>
      <vt:lpstr>Tomasulo示例-第0周期</vt:lpstr>
      <vt:lpstr>Tomasulo示例-第1周期</vt:lpstr>
      <vt:lpstr>Tomasulo示例-第2周期</vt:lpstr>
      <vt:lpstr>Tomasulo示例-第3周期</vt:lpstr>
      <vt:lpstr>Tomasulo示例-第4周期</vt:lpstr>
      <vt:lpstr>Tomasulo示例-第5周期</vt:lpstr>
      <vt:lpstr>Tomasulo示例-第6周期</vt:lpstr>
      <vt:lpstr>Tomasulo示例-第7周期</vt:lpstr>
      <vt:lpstr>Tomasulo示例-第8周期</vt:lpstr>
      <vt:lpstr>Tomasulo示例-第9周期</vt:lpstr>
      <vt:lpstr>Tomasulo示例-第10周期</vt:lpstr>
      <vt:lpstr>Tomasulo示例-第11周期</vt:lpstr>
      <vt:lpstr>Tomasulo示例-第12周期</vt:lpstr>
      <vt:lpstr>Tomasulo示例-第13周期</vt:lpstr>
      <vt:lpstr>Tomasulo示例-第14周期</vt:lpstr>
      <vt:lpstr>Tomasulo示例-第15周期</vt:lpstr>
      <vt:lpstr>Tomasulo示例-第16周期</vt:lpstr>
      <vt:lpstr>Tomasulo示例-第55周期</vt:lpstr>
      <vt:lpstr>Tomasulo示例-第56周期</vt:lpstr>
      <vt:lpstr>Tomasulo示例-第57周期</vt:lpstr>
      <vt:lpstr>Tomasulo算法的缺点</vt:lpstr>
      <vt:lpstr>本节提纲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本节提纲</vt:lpstr>
      <vt:lpstr>下一个主题是存储层次架构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cp:revision>
  <dcterms:created xsi:type="dcterms:W3CDTF">2013-10-18T04:54:00Z</dcterms:created>
  <dcterms:modified xsi:type="dcterms:W3CDTF">2023-10-16T05:16:31Z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3AB3F859501A4FFA831B5F550C0FB638</vt:lpwstr>
  </property>
  <property fmtid="{D5CDD505-2E9C-101B-9397-08002B2CF9AE}" pid="3" name="KSOProductBuildVer">
    <vt:lpwstr>2052-11.1.0.12313</vt:lpwstr>
  </property>
</Properties>
</file>