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5" r:id="rId1"/>
  </p:sldMasterIdLst>
  <p:notesMasterIdLst>
    <p:notesMasterId r:id="rId33"/>
  </p:notesMasterIdLst>
  <p:handoutMasterIdLst>
    <p:handoutMasterId r:id="rId34"/>
  </p:handoutMasterIdLst>
  <p:sldIdLst>
    <p:sldId id="1014" r:id="rId2"/>
    <p:sldId id="6829" r:id="rId3"/>
    <p:sldId id="1015" r:id="rId4"/>
    <p:sldId id="401" r:id="rId5"/>
    <p:sldId id="1016" r:id="rId6"/>
    <p:sldId id="403" r:id="rId7"/>
    <p:sldId id="1017" r:id="rId8"/>
    <p:sldId id="1018" r:id="rId9"/>
    <p:sldId id="1019" r:id="rId10"/>
    <p:sldId id="407" r:id="rId11"/>
    <p:sldId id="408" r:id="rId12"/>
    <p:sldId id="409" r:id="rId13"/>
    <p:sldId id="1020" r:id="rId14"/>
    <p:sldId id="1021" r:id="rId15"/>
    <p:sldId id="419" r:id="rId16"/>
    <p:sldId id="1022" r:id="rId17"/>
    <p:sldId id="1023" r:id="rId18"/>
    <p:sldId id="422" r:id="rId19"/>
    <p:sldId id="1024" r:id="rId20"/>
    <p:sldId id="426" r:id="rId21"/>
    <p:sldId id="1026" r:id="rId22"/>
    <p:sldId id="1028" r:id="rId23"/>
    <p:sldId id="1029" r:id="rId24"/>
    <p:sldId id="1030" r:id="rId25"/>
    <p:sldId id="432" r:id="rId26"/>
    <p:sldId id="433" r:id="rId27"/>
    <p:sldId id="434" r:id="rId28"/>
    <p:sldId id="435" r:id="rId29"/>
    <p:sldId id="436" r:id="rId30"/>
    <p:sldId id="404" r:id="rId31"/>
    <p:sldId id="6828" r:id="rId32"/>
  </p:sldIdLst>
  <p:sldSz cx="9144000" cy="6858000" type="screen4x3"/>
  <p:notesSz cx="6797675" cy="9928225"/>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F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93829" autoAdjust="0"/>
  </p:normalViewPr>
  <p:slideViewPr>
    <p:cSldViewPr>
      <p:cViewPr varScale="1">
        <p:scale>
          <a:sx n="105" d="100"/>
          <a:sy n="105" d="100"/>
        </p:scale>
        <p:origin x="1638"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666DD694-EC1C-48B0-A94F-FDBEAC6E1E3E}" type="datetimeFigureOut">
              <a:rPr lang="zh-CN" altLang="en-US" smtClean="0"/>
              <a:t>2023/10/23</a:t>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9D7892B2-1565-4205-BE9E-FB8C4E02929C}" type="slidenum">
              <a:rPr lang="zh-CN" altLang="en-US" smtClean="0"/>
              <a:t>‹#›</a:t>
            </a:fld>
            <a:endParaRPr lang="zh-CN" altLang="en-US"/>
          </a:p>
        </p:txBody>
      </p:sp>
    </p:spTree>
    <p:extLst>
      <p:ext uri="{BB962C8B-B14F-4D97-AF65-F5344CB8AC3E}">
        <p14:creationId xmlns:p14="http://schemas.microsoft.com/office/powerpoint/2010/main" val="1382391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zh-CN" altLang="zh-CN"/>
          </a:p>
        </p:txBody>
      </p:sp>
      <p:sp>
        <p:nvSpPr>
          <p:cNvPr id="3" name="Date Placeholder 2"/>
          <p:cNvSpPr>
            <a:spLocks noGrp="1"/>
          </p:cNvSpPr>
          <p:nvPr>
            <p:ph type="dt" idx="1"/>
          </p:nvPr>
        </p:nvSpPr>
        <p:spPr>
          <a:xfrm>
            <a:off x="3850443" y="0"/>
            <a:ext cx="2945659" cy="496411"/>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cs typeface="Arial" pitchFamily="34" charset="0"/>
              </a:defRPr>
            </a:lvl1pPr>
          </a:lstStyle>
          <a:p>
            <a:pPr>
              <a:defRPr/>
            </a:pPr>
            <a:fld id="{6875BDC8-F94F-41A8-B63F-5ED8AF811070}" type="datetime1">
              <a:rPr lang="en-US" altLang="zh-CN"/>
              <a:pPr>
                <a:defRPr/>
              </a:pPr>
              <a:t>10/23/2023</a:t>
            </a:fld>
            <a:endParaRPr lang="en-US" altLang="zh-CN"/>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zh-CN" altLang="zh-CN" noProof="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30091"/>
            <a:ext cx="2945659" cy="496411"/>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zh-CN" altLang="zh-CN"/>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cs typeface="Arial" pitchFamily="34" charset="0"/>
              </a:defRPr>
            </a:lvl1pPr>
          </a:lstStyle>
          <a:p>
            <a:pPr>
              <a:defRPr/>
            </a:pPr>
            <a:fld id="{8A545594-0489-4CCF-B160-A39FEE7E5C70}" type="slidenum">
              <a:rPr lang="en-US" altLang="zh-CN"/>
              <a:pPr>
                <a:defRPr/>
              </a:pPr>
              <a:t>‹#›</a:t>
            </a:fld>
            <a:endParaRPr lang="en-US" altLang="zh-CN"/>
          </a:p>
        </p:txBody>
      </p:sp>
    </p:spTree>
    <p:extLst>
      <p:ext uri="{BB962C8B-B14F-4D97-AF65-F5344CB8AC3E}">
        <p14:creationId xmlns:p14="http://schemas.microsoft.com/office/powerpoint/2010/main" val="18982579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1</a:t>
            </a:fld>
            <a:endParaRPr lang="en-US" altLang="zh-CN"/>
          </a:p>
        </p:txBody>
      </p:sp>
    </p:spTree>
    <p:extLst>
      <p:ext uri="{BB962C8B-B14F-4D97-AF65-F5344CB8AC3E}">
        <p14:creationId xmlns:p14="http://schemas.microsoft.com/office/powerpoint/2010/main" val="175714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11</a:t>
            </a:fld>
            <a:endParaRPr lang="en-US" altLang="zh-CN"/>
          </a:p>
        </p:txBody>
      </p:sp>
    </p:spTree>
    <p:extLst>
      <p:ext uri="{BB962C8B-B14F-4D97-AF65-F5344CB8AC3E}">
        <p14:creationId xmlns:p14="http://schemas.microsoft.com/office/powerpoint/2010/main" val="1294660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49407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13</a:t>
            </a:fld>
            <a:endParaRPr lang="en-US" altLang="zh-CN"/>
          </a:p>
        </p:txBody>
      </p:sp>
    </p:spTree>
    <p:extLst>
      <p:ext uri="{BB962C8B-B14F-4D97-AF65-F5344CB8AC3E}">
        <p14:creationId xmlns:p14="http://schemas.microsoft.com/office/powerpoint/2010/main" val="4246513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14</a:t>
            </a:fld>
            <a:endParaRPr lang="en-US" altLang="zh-CN"/>
          </a:p>
        </p:txBody>
      </p:sp>
    </p:spTree>
    <p:extLst>
      <p:ext uri="{BB962C8B-B14F-4D97-AF65-F5344CB8AC3E}">
        <p14:creationId xmlns:p14="http://schemas.microsoft.com/office/powerpoint/2010/main" val="2337205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15</a:t>
            </a:fld>
            <a:endParaRPr lang="en-US" altLang="zh-CN"/>
          </a:p>
        </p:txBody>
      </p:sp>
    </p:spTree>
    <p:extLst>
      <p:ext uri="{BB962C8B-B14F-4D97-AF65-F5344CB8AC3E}">
        <p14:creationId xmlns:p14="http://schemas.microsoft.com/office/powerpoint/2010/main" val="2391912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16</a:t>
            </a:fld>
            <a:endParaRPr lang="en-US" altLang="zh-CN"/>
          </a:p>
        </p:txBody>
      </p:sp>
    </p:spTree>
    <p:extLst>
      <p:ext uri="{BB962C8B-B14F-4D97-AF65-F5344CB8AC3E}">
        <p14:creationId xmlns:p14="http://schemas.microsoft.com/office/powerpoint/2010/main" val="2417689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17</a:t>
            </a:fld>
            <a:endParaRPr lang="en-US" altLang="zh-CN"/>
          </a:p>
        </p:txBody>
      </p:sp>
    </p:spTree>
    <p:extLst>
      <p:ext uri="{BB962C8B-B14F-4D97-AF65-F5344CB8AC3E}">
        <p14:creationId xmlns:p14="http://schemas.microsoft.com/office/powerpoint/2010/main" val="3901999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18</a:t>
            </a:fld>
            <a:endParaRPr lang="en-US" altLang="zh-CN"/>
          </a:p>
        </p:txBody>
      </p:sp>
    </p:spTree>
    <p:extLst>
      <p:ext uri="{BB962C8B-B14F-4D97-AF65-F5344CB8AC3E}">
        <p14:creationId xmlns:p14="http://schemas.microsoft.com/office/powerpoint/2010/main" val="1858382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只写了</a:t>
            </a:r>
            <a:r>
              <a:rPr lang="en-US" altLang="zh-CN" dirty="0"/>
              <a:t>64B</a:t>
            </a:r>
            <a:r>
              <a:rPr lang="zh-CN" altLang="en-US" dirty="0"/>
              <a:t>中的</a:t>
            </a:r>
            <a:r>
              <a:rPr lang="en-US" altLang="zh-CN" dirty="0"/>
              <a:t>64</a:t>
            </a:r>
            <a:r>
              <a:rPr lang="zh-CN" altLang="en-US" dirty="0"/>
              <a:t>个</a:t>
            </a:r>
            <a:r>
              <a:rPr lang="en-US" altLang="zh-CN" dirty="0"/>
              <a:t>bit</a:t>
            </a:r>
          </a:p>
          <a:p>
            <a:r>
              <a:rPr lang="zh-CN" altLang="en-US" dirty="0"/>
              <a:t>写分配：数据其他部分需要读上来</a:t>
            </a:r>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19</a:t>
            </a:fld>
            <a:endParaRPr lang="en-US" altLang="zh-CN"/>
          </a:p>
        </p:txBody>
      </p:sp>
    </p:spTree>
    <p:extLst>
      <p:ext uri="{BB962C8B-B14F-4D97-AF65-F5344CB8AC3E}">
        <p14:creationId xmlns:p14="http://schemas.microsoft.com/office/powerpoint/2010/main" val="24766555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资源冲突</a:t>
            </a:r>
            <a:endParaRPr lang="en-US" altLang="zh-CN" dirty="0"/>
          </a:p>
          <a:p>
            <a:r>
              <a:rPr lang="zh-CN" altLang="en-US" sz="1200" dirty="0"/>
              <a:t>一级缓存：指令和数据在流水</a:t>
            </a:r>
            <a:r>
              <a:rPr lang="en-US" altLang="zh-CN" sz="1200" dirty="0"/>
              <a:t>(pipeline)</a:t>
            </a:r>
            <a:r>
              <a:rPr lang="zh-CN" altLang="en-US" sz="1200" dirty="0"/>
              <a:t>的不同阶段</a:t>
            </a:r>
            <a:endParaRPr lang="zh-CN" altLang="en-US" dirty="0"/>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20</a:t>
            </a:fld>
            <a:endParaRPr lang="en-US" altLang="zh-CN"/>
          </a:p>
        </p:txBody>
      </p:sp>
    </p:spTree>
    <p:extLst>
      <p:ext uri="{BB962C8B-B14F-4D97-AF65-F5344CB8AC3E}">
        <p14:creationId xmlns:p14="http://schemas.microsoft.com/office/powerpoint/2010/main" val="2630508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3</a:t>
            </a:fld>
            <a:endParaRPr lang="en-US" altLang="zh-CN"/>
          </a:p>
        </p:txBody>
      </p:sp>
    </p:spTree>
    <p:extLst>
      <p:ext uri="{BB962C8B-B14F-4D97-AF65-F5344CB8AC3E}">
        <p14:creationId xmlns:p14="http://schemas.microsoft.com/office/powerpoint/2010/main" val="2568471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21</a:t>
            </a:fld>
            <a:endParaRPr lang="en-US" altLang="zh-CN"/>
          </a:p>
        </p:txBody>
      </p:sp>
    </p:spTree>
    <p:extLst>
      <p:ext uri="{BB962C8B-B14F-4D97-AF65-F5344CB8AC3E}">
        <p14:creationId xmlns:p14="http://schemas.microsoft.com/office/powerpoint/2010/main" val="2139631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22</a:t>
            </a:fld>
            <a:endParaRPr lang="en-US" altLang="zh-CN"/>
          </a:p>
        </p:txBody>
      </p:sp>
    </p:spTree>
    <p:extLst>
      <p:ext uri="{BB962C8B-B14F-4D97-AF65-F5344CB8AC3E}">
        <p14:creationId xmlns:p14="http://schemas.microsoft.com/office/powerpoint/2010/main" val="29130660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随机访问：则缓存大小对</a:t>
            </a:r>
            <a:r>
              <a:rPr lang="en-US" altLang="zh-CN" dirty="0"/>
              <a:t>hit rate</a:t>
            </a:r>
            <a:r>
              <a:rPr lang="zh-CN" altLang="en-US" dirty="0"/>
              <a:t>没影响了</a:t>
            </a:r>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23</a:t>
            </a:fld>
            <a:endParaRPr lang="en-US" altLang="zh-CN"/>
          </a:p>
        </p:txBody>
      </p:sp>
    </p:spTree>
    <p:extLst>
      <p:ext uri="{BB962C8B-B14F-4D97-AF65-F5344CB8AC3E}">
        <p14:creationId xmlns:p14="http://schemas.microsoft.com/office/powerpoint/2010/main" val="936204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24</a:t>
            </a:fld>
            <a:endParaRPr lang="en-US" altLang="zh-CN"/>
          </a:p>
        </p:txBody>
      </p:sp>
    </p:spTree>
    <p:extLst>
      <p:ext uri="{BB962C8B-B14F-4D97-AF65-F5344CB8AC3E}">
        <p14:creationId xmlns:p14="http://schemas.microsoft.com/office/powerpoint/2010/main" val="41859563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rgbClr val="FF0000"/>
                </a:solidFill>
              </a:rPr>
              <a:t>sub-blocking</a:t>
            </a:r>
            <a:r>
              <a:rPr lang="zh-CN" altLang="en-US" sz="1200" dirty="0">
                <a:solidFill>
                  <a:srgbClr val="FF0000"/>
                </a:solidFill>
              </a:rPr>
              <a:t>方案可以更灵活的处理大的</a:t>
            </a:r>
            <a:r>
              <a:rPr lang="en-US" altLang="zh-CN" sz="1200" dirty="0">
                <a:solidFill>
                  <a:srgbClr val="FF0000"/>
                </a:solidFill>
              </a:rPr>
              <a:t>block</a:t>
            </a:r>
            <a:endParaRPr lang="zh-CN" altLang="en-US" dirty="0"/>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25</a:t>
            </a:fld>
            <a:endParaRPr lang="en-US" altLang="zh-CN"/>
          </a:p>
        </p:txBody>
      </p:sp>
    </p:spTree>
    <p:extLst>
      <p:ext uri="{BB962C8B-B14F-4D97-AF65-F5344CB8AC3E}">
        <p14:creationId xmlns:p14="http://schemas.microsoft.com/office/powerpoint/2010/main" val="7503835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答案是</a:t>
            </a:r>
            <a:r>
              <a:rPr lang="en-US" altLang="zh-CN" dirty="0" smtClean="0"/>
              <a:t>No</a:t>
            </a:r>
            <a:r>
              <a:rPr lang="zh-CN" altLang="en-US" dirty="0"/>
              <a:t>：</a:t>
            </a:r>
            <a:r>
              <a:rPr lang="en-US" altLang="zh-CN" dirty="0"/>
              <a:t>the associativity is not indexing into the cache, how many blocks can be present in the same index</a:t>
            </a:r>
            <a:endParaRPr lang="zh-CN" altLang="zh-CN" dirty="0"/>
          </a:p>
        </p:txBody>
      </p:sp>
    </p:spTree>
    <p:extLst>
      <p:ext uri="{BB962C8B-B14F-4D97-AF65-F5344CB8AC3E}">
        <p14:creationId xmlns:p14="http://schemas.microsoft.com/office/powerpoint/2010/main" val="41166258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654843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28</a:t>
            </a:fld>
            <a:endParaRPr lang="en-US" altLang="zh-CN"/>
          </a:p>
        </p:txBody>
      </p:sp>
    </p:spTree>
    <p:extLst>
      <p:ext uri="{BB962C8B-B14F-4D97-AF65-F5344CB8AC3E}">
        <p14:creationId xmlns:p14="http://schemas.microsoft.com/office/powerpoint/2010/main" val="28896549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29</a:t>
            </a:fld>
            <a:endParaRPr lang="en-US" altLang="zh-CN"/>
          </a:p>
        </p:txBody>
      </p:sp>
    </p:spTree>
    <p:extLst>
      <p:ext uri="{BB962C8B-B14F-4D97-AF65-F5344CB8AC3E}">
        <p14:creationId xmlns:p14="http://schemas.microsoft.com/office/powerpoint/2010/main" val="4633082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30</a:t>
            </a:fld>
            <a:endParaRPr lang="en-US" altLang="zh-CN"/>
          </a:p>
        </p:txBody>
      </p:sp>
    </p:spTree>
    <p:extLst>
      <p:ext uri="{BB962C8B-B14F-4D97-AF65-F5344CB8AC3E}">
        <p14:creationId xmlns:p14="http://schemas.microsoft.com/office/powerpoint/2010/main" val="326324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个</a:t>
            </a:r>
            <a:r>
              <a:rPr lang="en-US" altLang="zh-CN" dirty="0"/>
              <a:t>block</a:t>
            </a:r>
            <a:r>
              <a:rPr lang="zh-CN" altLang="en-US" dirty="0"/>
              <a:t>大小为</a:t>
            </a:r>
            <a:r>
              <a:rPr lang="en-US" altLang="zh-CN" dirty="0"/>
              <a:t>8bytes</a:t>
            </a:r>
            <a:endParaRPr lang="zh-CN" altLang="en-US" dirty="0"/>
          </a:p>
        </p:txBody>
      </p:sp>
    </p:spTree>
    <p:extLst>
      <p:ext uri="{BB962C8B-B14F-4D97-AF65-F5344CB8AC3E}">
        <p14:creationId xmlns:p14="http://schemas.microsoft.com/office/powerpoint/2010/main" val="40979284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FABDBD-A15D-4120-AC7D-6B6EC1163407}"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t>31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5</a:t>
            </a:fld>
            <a:endParaRPr lang="en-US" altLang="zh-CN"/>
          </a:p>
        </p:txBody>
      </p:sp>
    </p:spTree>
    <p:extLst>
      <p:ext uri="{BB962C8B-B14F-4D97-AF65-F5344CB8AC3E}">
        <p14:creationId xmlns:p14="http://schemas.microsoft.com/office/powerpoint/2010/main" val="3251799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6</a:t>
            </a:fld>
            <a:endParaRPr lang="en-US" altLang="zh-CN"/>
          </a:p>
        </p:txBody>
      </p:sp>
    </p:spTree>
    <p:extLst>
      <p:ext uri="{BB962C8B-B14F-4D97-AF65-F5344CB8AC3E}">
        <p14:creationId xmlns:p14="http://schemas.microsoft.com/office/powerpoint/2010/main" val="981923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7</a:t>
            </a:fld>
            <a:endParaRPr lang="en-US" altLang="zh-CN"/>
          </a:p>
        </p:txBody>
      </p:sp>
    </p:spTree>
    <p:extLst>
      <p:ext uri="{BB962C8B-B14F-4D97-AF65-F5344CB8AC3E}">
        <p14:creationId xmlns:p14="http://schemas.microsoft.com/office/powerpoint/2010/main" val="391611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8</a:t>
            </a:fld>
            <a:endParaRPr lang="en-US" altLang="zh-CN"/>
          </a:p>
        </p:txBody>
      </p:sp>
    </p:spTree>
    <p:extLst>
      <p:ext uri="{BB962C8B-B14F-4D97-AF65-F5344CB8AC3E}">
        <p14:creationId xmlns:p14="http://schemas.microsoft.com/office/powerpoint/2010/main" val="3714335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9</a:t>
            </a:fld>
            <a:endParaRPr lang="en-US" altLang="zh-CN"/>
          </a:p>
        </p:txBody>
      </p:sp>
    </p:spTree>
    <p:extLst>
      <p:ext uri="{BB962C8B-B14F-4D97-AF65-F5344CB8AC3E}">
        <p14:creationId xmlns:p14="http://schemas.microsoft.com/office/powerpoint/2010/main" val="43394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10</a:t>
            </a:fld>
            <a:endParaRPr lang="en-US" altLang="zh-CN"/>
          </a:p>
        </p:txBody>
      </p:sp>
    </p:spTree>
    <p:extLst>
      <p:ext uri="{BB962C8B-B14F-4D97-AF65-F5344CB8AC3E}">
        <p14:creationId xmlns:p14="http://schemas.microsoft.com/office/powerpoint/2010/main" val="191962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5613" y="2286000"/>
            <a:ext cx="8226425" cy="1143000"/>
          </a:xfrm>
        </p:spPr>
        <p:txBody>
          <a:bodyPr/>
          <a:lstStyle>
            <a:lvl1pPr>
              <a:defRPr sz="4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075" name="Rectangle 3"/>
          <p:cNvSpPr>
            <a:spLocks noGrp="1" noChangeArrowheads="1"/>
          </p:cNvSpPr>
          <p:nvPr>
            <p:ph type="subTitle" idx="1" hasCustomPrompt="1"/>
          </p:nvPr>
        </p:nvSpPr>
        <p:spPr>
          <a:xfrm>
            <a:off x="1371600" y="3886200"/>
            <a:ext cx="6400800" cy="393700"/>
          </a:xfrm>
        </p:spPr>
        <p:txBody>
          <a:bodyPr/>
          <a:lstStyle>
            <a:lvl1pPr marL="0" indent="0" algn="ctr">
              <a:defRPr sz="3200">
                <a:latin typeface="微软雅黑" panose="020B0503020204020204" pitchFamily="34" charset="-122"/>
                <a:ea typeface="微软雅黑" panose="020B0503020204020204" pitchFamily="34" charset="-122"/>
              </a:defRPr>
            </a:lvl1pPr>
          </a:lstStyle>
          <a:p>
            <a:endParaRPr lang="en-US"/>
          </a:p>
          <a:p>
            <a:endParaRPr lang="en-US"/>
          </a:p>
        </p:txBody>
      </p:sp>
    </p:spTree>
    <p:extLst>
      <p:ext uri="{BB962C8B-B14F-4D97-AF65-F5344CB8AC3E}">
        <p14:creationId xmlns:p14="http://schemas.microsoft.com/office/powerpoint/2010/main" val="2936758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Rectangle 12"/>
          <p:cNvSpPr>
            <a:spLocks noGrp="1" noChangeArrowheads="1"/>
          </p:cNvSpPr>
          <p:nvPr>
            <p:ph type="sldNum" sz="quarter" idx="12"/>
          </p:nvPr>
        </p:nvSpPr>
        <p:spPr>
          <a:xfrm>
            <a:off x="8686800" y="6494463"/>
            <a:ext cx="427290" cy="211137"/>
          </a:xfrm>
        </p:spPr>
        <p:txBody>
          <a:bodyPr/>
          <a:lstStyle>
            <a:lvl1pPr algn="r">
              <a:defRPr sz="1200"/>
            </a:lvl1pPr>
          </a:lstStyle>
          <a:p>
            <a:fld id="{281828B1-9571-413B-8DF6-88C4749FAF08}" type="slidenum">
              <a:rPr lang="en-US" altLang="en-US" smtClean="0"/>
              <a:pPr/>
              <a:t>‹#›</a:t>
            </a:fld>
            <a:endParaRPr lang="en-US" altLang="en-US"/>
          </a:p>
        </p:txBody>
      </p:sp>
    </p:spTree>
    <p:extLst>
      <p:ext uri="{BB962C8B-B14F-4D97-AF65-F5344CB8AC3E}">
        <p14:creationId xmlns:p14="http://schemas.microsoft.com/office/powerpoint/2010/main" val="2093866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Rectangle 10"/>
          <p:cNvSpPr>
            <a:spLocks noGrp="1" noChangeArrowheads="1"/>
          </p:cNvSpPr>
          <p:nvPr>
            <p:ph type="dt" sz="half" idx="10"/>
          </p:nvPr>
        </p:nvSpPr>
        <p:spPr/>
        <p:txBody>
          <a:bodyPr/>
          <a:lstStyle>
            <a:lvl1pPr>
              <a:defRPr/>
            </a:lvl1pPr>
          </a:lstStyle>
          <a:p>
            <a:endParaRPr lang="en-US" altLang="en-US" dirty="0"/>
          </a:p>
        </p:txBody>
      </p:sp>
      <p:sp>
        <p:nvSpPr>
          <p:cNvPr id="4"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5" name="Rectangle 12"/>
          <p:cNvSpPr>
            <a:spLocks noGrp="1" noChangeArrowheads="1"/>
          </p:cNvSpPr>
          <p:nvPr>
            <p:ph type="sldNum" sz="quarter" idx="12"/>
          </p:nvPr>
        </p:nvSpPr>
        <p:spPr/>
        <p:txBody>
          <a:bodyPr/>
          <a:lstStyle>
            <a:lvl1pPr>
              <a:defRPr/>
            </a:lvl1pPr>
          </a:lstStyle>
          <a:p>
            <a:fld id="{1AEA45D1-D4B8-44CC-BE7C-EE654AA999B5}" type="slidenum">
              <a:rPr lang="en-US" altLang="en-US"/>
              <a:t>‹#›</a:t>
            </a:fld>
            <a:endParaRPr lang="en-US" altLang="en-US" sz="1600"/>
          </a:p>
        </p:txBody>
      </p:sp>
    </p:spTree>
    <p:extLst>
      <p:ext uri="{BB962C8B-B14F-4D97-AF65-F5344CB8AC3E}">
        <p14:creationId xmlns:p14="http://schemas.microsoft.com/office/powerpoint/2010/main" val="378443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defRPr/>
            </a:lvl1pPr>
          </a:lstStyle>
          <a:p>
            <a:endParaRPr lang="en-US" altLang="en-US" dirty="0"/>
          </a:p>
        </p:txBody>
      </p:sp>
      <p:sp>
        <p:nvSpPr>
          <p:cNvPr id="3"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4" name="Rectangle 12"/>
          <p:cNvSpPr>
            <a:spLocks noGrp="1" noChangeArrowheads="1"/>
          </p:cNvSpPr>
          <p:nvPr>
            <p:ph type="sldNum" sz="quarter" idx="12"/>
          </p:nvPr>
        </p:nvSpPr>
        <p:spPr/>
        <p:txBody>
          <a:bodyPr/>
          <a:lstStyle>
            <a:lvl1pPr>
              <a:defRPr/>
            </a:lvl1pPr>
          </a:lstStyle>
          <a:p>
            <a:fld id="{73C70C14-1FDF-4DAA-8722-DD1532F46E01}" type="slidenum">
              <a:rPr lang="en-US" altLang="en-US"/>
              <a:t>‹#›</a:t>
            </a:fld>
            <a:endParaRPr lang="en-US" altLang="en-US" sz="1600"/>
          </a:p>
        </p:txBody>
      </p:sp>
    </p:spTree>
    <p:extLst>
      <p:ext uri="{BB962C8B-B14F-4D97-AF65-F5344CB8AC3E}">
        <p14:creationId xmlns:p14="http://schemas.microsoft.com/office/powerpoint/2010/main" val="7366205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09550"/>
            <a:ext cx="9144000" cy="685800"/>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endParaRPr lang="en-US" altLang="en-US"/>
          </a:p>
        </p:txBody>
      </p:sp>
      <p:sp>
        <p:nvSpPr>
          <p:cNvPr id="1032" name="Line 8"/>
          <p:cNvSpPr>
            <a:spLocks noChangeShapeType="1"/>
          </p:cNvSpPr>
          <p:nvPr/>
        </p:nvSpPr>
        <p:spPr bwMode="auto">
          <a:xfrm>
            <a:off x="457200" y="938213"/>
            <a:ext cx="8229600" cy="0"/>
          </a:xfrm>
          <a:prstGeom prst="line">
            <a:avLst/>
          </a:prstGeom>
          <a:noFill/>
          <a:ln w="25400">
            <a:solidFill>
              <a:srgbClr val="336699"/>
            </a:solidFill>
            <a:round/>
          </a:ln>
          <a:effectLst/>
        </p:spPr>
        <p:txBody>
          <a:bodyPr/>
          <a:lstStyle/>
          <a:p>
            <a:pPr>
              <a:defRPr/>
            </a:pPr>
            <a:endParaRPr lang="en-US"/>
          </a:p>
        </p:txBody>
      </p:sp>
      <p:sp>
        <p:nvSpPr>
          <p:cNvPr id="1034" name="Rectangle 10"/>
          <p:cNvSpPr>
            <a:spLocks noGrp="1" noChangeArrowheads="1"/>
          </p:cNvSpPr>
          <p:nvPr>
            <p:ph type="dt" sz="half" idx="2"/>
          </p:nvPr>
        </p:nvSpPr>
        <p:spPr bwMode="auto">
          <a:xfrm>
            <a:off x="6462713" y="6392863"/>
            <a:ext cx="2320925" cy="381000"/>
          </a:xfrm>
          <a:prstGeom prst="rect">
            <a:avLst/>
          </a:prstGeom>
          <a:noFill/>
          <a:ln w="9525">
            <a:noFill/>
            <a:miter lim="800000"/>
          </a:ln>
          <a:effectLst/>
        </p:spPr>
        <p:txBody>
          <a:bodyPr vert="horz" wrap="square" lIns="101882" tIns="50941" rIns="101882" bIns="50941" numCol="1" anchor="t" anchorCtr="0" compatLnSpc="1"/>
          <a:lstStyle>
            <a:lvl1pPr algn="r" eaLnBrk="0" hangingPunct="0">
              <a:defRPr sz="900" b="0">
                <a:latin typeface="+mn-lt"/>
                <a:cs typeface="Arial" panose="020B0604020202020204" pitchFamily="34" charset="0"/>
              </a:defRPr>
            </a:lvl1pPr>
          </a:lstStyle>
          <a:p>
            <a:endParaRPr lang="en-US" altLang="en-US" dirty="0"/>
          </a:p>
        </p:txBody>
      </p:sp>
      <p:sp>
        <p:nvSpPr>
          <p:cNvPr id="1035" name="Rectangle 11"/>
          <p:cNvSpPr>
            <a:spLocks noGrp="1" noChangeArrowheads="1"/>
          </p:cNvSpPr>
          <p:nvPr>
            <p:ph type="ftr" sz="quarter" idx="3"/>
          </p:nvPr>
        </p:nvSpPr>
        <p:spPr bwMode="auto">
          <a:xfrm>
            <a:off x="369888" y="6392863"/>
            <a:ext cx="2286000" cy="381000"/>
          </a:xfrm>
          <a:prstGeom prst="rect">
            <a:avLst/>
          </a:prstGeom>
          <a:noFill/>
          <a:ln w="9525">
            <a:noFill/>
            <a:miter lim="800000"/>
          </a:ln>
          <a:effectLst/>
        </p:spPr>
        <p:txBody>
          <a:bodyPr vert="horz" wrap="square" lIns="101882" tIns="50941" rIns="101882" bIns="50941" numCol="1" anchor="t" anchorCtr="0" compatLnSpc="1"/>
          <a:lstStyle>
            <a:lvl1pPr eaLnBrk="0" hangingPunct="0">
              <a:defRPr sz="900" b="0">
                <a:latin typeface="+mn-lt"/>
                <a:cs typeface="Arial" panose="020B0604020202020204" pitchFamily="34" charset="0"/>
              </a:defRPr>
            </a:lvl1pPr>
          </a:lstStyle>
          <a:p>
            <a:endParaRPr lang="en-US" altLang="en-US" dirty="0"/>
          </a:p>
        </p:txBody>
      </p:sp>
      <p:sp>
        <p:nvSpPr>
          <p:cNvPr id="1036" name="Rectangle 12"/>
          <p:cNvSpPr>
            <a:spLocks noGrp="1" noChangeArrowheads="1"/>
          </p:cNvSpPr>
          <p:nvPr>
            <p:ph type="sldNum" sz="quarter" idx="4"/>
          </p:nvPr>
        </p:nvSpPr>
        <p:spPr bwMode="auto">
          <a:xfrm>
            <a:off x="3681413" y="6392863"/>
            <a:ext cx="1782762" cy="211137"/>
          </a:xfrm>
          <a:prstGeom prst="rect">
            <a:avLst/>
          </a:prstGeom>
          <a:noFill/>
          <a:ln w="9525">
            <a:noFill/>
            <a:miter lim="800000"/>
          </a:ln>
          <a:effectLst/>
        </p:spPr>
        <p:txBody>
          <a:bodyPr vert="horz" wrap="square" lIns="101882" tIns="50941" rIns="101882" bIns="50941" numCol="1" anchor="t" anchorCtr="0" compatLnSpc="1"/>
          <a:lstStyle>
            <a:lvl1pPr algn="ctr" eaLnBrk="0" hangingPunct="0">
              <a:defRPr sz="900" b="0">
                <a:latin typeface="+mn-lt"/>
                <a:cs typeface="Arial" panose="020B0604020202020204" pitchFamily="34" charset="0"/>
              </a:defRPr>
            </a:lvl1pPr>
          </a:lstStyle>
          <a:p>
            <a:fld id="{DD4DE553-3661-4A74-A98D-B84EF2586A6D}" type="slidenum">
              <a:rPr lang="en-US" altLang="en-US" smtClean="0"/>
              <a:t>‹#›</a:t>
            </a:fld>
            <a:endParaRPr lang="en-US" altLang="en-US" dirty="0"/>
          </a:p>
        </p:txBody>
      </p:sp>
      <p:sp>
        <p:nvSpPr>
          <p:cNvPr id="3" name="Rectangle 18"/>
          <p:cNvSpPr>
            <a:spLocks noGrp="1" noChangeArrowheads="1"/>
          </p:cNvSpPr>
          <p:nvPr>
            <p:ph type="body" idx="1"/>
          </p:nvPr>
        </p:nvSpPr>
        <p:spPr bwMode="auto">
          <a:xfrm>
            <a:off x="685800" y="1104900"/>
            <a:ext cx="7772400" cy="4648200"/>
          </a:xfrm>
          <a:prstGeom prst="rect">
            <a:avLst/>
          </a:prstGeom>
          <a:noFill/>
          <a:ln>
            <a:noFill/>
          </a:ln>
        </p:spPr>
        <p:txBody>
          <a:bodyPr vert="horz" wrap="square" lIns="91440" tIns="45720" rIns="91440" bIns="45720" numCol="1" anchor="t" anchorCtr="0" compatLnSpc="1"/>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en-US" dirty="0"/>
          </a:p>
        </p:txBody>
      </p:sp>
    </p:spTree>
    <p:extLst>
      <p:ext uri="{BB962C8B-B14F-4D97-AF65-F5344CB8AC3E}">
        <p14:creationId xmlns:p14="http://schemas.microsoft.com/office/powerpoint/2010/main" val="1946974603"/>
      </p:ext>
    </p:extLst>
  </p:cSld>
  <p:clrMap bg1="lt1" tx1="dk1" bg2="lt2" tx2="dk2" accent1="accent1" accent2="accent2" accent3="accent3" accent4="accent4" accent5="accent5" accent6="accent6" hlink="hlink" folHlink="folHlink"/>
  <p:sldLayoutIdLst>
    <p:sldLayoutId id="2147484406" r:id="rId1"/>
    <p:sldLayoutId id="2147484407" r:id="rId2"/>
    <p:sldLayoutId id="2147484408" r:id="rId3"/>
    <p:sldLayoutId id="2147484409" r:id="rId4"/>
  </p:sldLayoutIdLst>
  <p:hf hdr="0" ftr="0" dt="0"/>
  <p:txStyles>
    <p:titleStyle>
      <a:lvl1pPr algn="ctr" rtl="0" eaLnBrk="1" fontAlgn="base" hangingPunct="1">
        <a:spcBef>
          <a:spcPct val="0"/>
        </a:spcBef>
        <a:spcAft>
          <a:spcPct val="0"/>
        </a:spcAft>
        <a:defRPr sz="4400">
          <a:solidFill>
            <a:srgbClr val="336699"/>
          </a:solidFill>
          <a:latin typeface="+mj-lt"/>
          <a:ea typeface="+mj-ea"/>
          <a:cs typeface="+mj-cs"/>
        </a:defRPr>
      </a:lvl1pPr>
      <a:lvl2pPr algn="ctr" rtl="0" eaLnBrk="1" fontAlgn="base" hangingPunct="1">
        <a:spcBef>
          <a:spcPct val="0"/>
        </a:spcBef>
        <a:spcAft>
          <a:spcPct val="0"/>
        </a:spcAft>
        <a:defRPr sz="4400">
          <a:solidFill>
            <a:srgbClr val="336699"/>
          </a:solidFill>
          <a:latin typeface="Arial" panose="020B0604020202020204" pitchFamily="34" charset="0"/>
        </a:defRPr>
      </a:lvl2pPr>
      <a:lvl3pPr algn="ctr" rtl="0" eaLnBrk="1" fontAlgn="base" hangingPunct="1">
        <a:spcBef>
          <a:spcPct val="0"/>
        </a:spcBef>
        <a:spcAft>
          <a:spcPct val="0"/>
        </a:spcAft>
        <a:defRPr sz="4400">
          <a:solidFill>
            <a:srgbClr val="336699"/>
          </a:solidFill>
          <a:latin typeface="Arial" panose="020B0604020202020204" pitchFamily="34" charset="0"/>
        </a:defRPr>
      </a:lvl3pPr>
      <a:lvl4pPr algn="ctr" rtl="0" eaLnBrk="1" fontAlgn="base" hangingPunct="1">
        <a:spcBef>
          <a:spcPct val="0"/>
        </a:spcBef>
        <a:spcAft>
          <a:spcPct val="0"/>
        </a:spcAft>
        <a:defRPr sz="4400">
          <a:solidFill>
            <a:srgbClr val="336699"/>
          </a:solidFill>
          <a:latin typeface="Arial" panose="020B0604020202020204" pitchFamily="34" charset="0"/>
        </a:defRPr>
      </a:lvl4pPr>
      <a:lvl5pPr algn="ctr" rtl="0" eaLnBrk="1" fontAlgn="base" hangingPunct="1">
        <a:spcBef>
          <a:spcPct val="0"/>
        </a:spcBef>
        <a:spcAft>
          <a:spcPct val="0"/>
        </a:spcAft>
        <a:defRPr sz="4400">
          <a:solidFill>
            <a:srgbClr val="336699"/>
          </a:solidFill>
          <a:latin typeface="Arial" panose="020B0604020202020204" pitchFamily="34" charset="0"/>
        </a:defRPr>
      </a:lvl5pPr>
      <a:lvl6pPr marL="457200" algn="ctr" rtl="0" eaLnBrk="1" fontAlgn="base" hangingPunct="1">
        <a:spcBef>
          <a:spcPct val="0"/>
        </a:spcBef>
        <a:spcAft>
          <a:spcPct val="0"/>
        </a:spcAft>
        <a:defRPr sz="4400">
          <a:solidFill>
            <a:srgbClr val="336699"/>
          </a:solidFill>
          <a:latin typeface="Arial" panose="020B0604020202020204" pitchFamily="34" charset="0"/>
        </a:defRPr>
      </a:lvl6pPr>
      <a:lvl7pPr marL="914400" algn="ctr" rtl="0" eaLnBrk="1" fontAlgn="base" hangingPunct="1">
        <a:spcBef>
          <a:spcPct val="0"/>
        </a:spcBef>
        <a:spcAft>
          <a:spcPct val="0"/>
        </a:spcAft>
        <a:defRPr sz="4400">
          <a:solidFill>
            <a:srgbClr val="336699"/>
          </a:solidFill>
          <a:latin typeface="Arial" panose="020B0604020202020204" pitchFamily="34" charset="0"/>
        </a:defRPr>
      </a:lvl7pPr>
      <a:lvl8pPr marL="1371600" algn="ctr" rtl="0" eaLnBrk="1" fontAlgn="base" hangingPunct="1">
        <a:spcBef>
          <a:spcPct val="0"/>
        </a:spcBef>
        <a:spcAft>
          <a:spcPct val="0"/>
        </a:spcAft>
        <a:defRPr sz="4400">
          <a:solidFill>
            <a:srgbClr val="336699"/>
          </a:solidFill>
          <a:latin typeface="Arial" panose="020B0604020202020204" pitchFamily="34" charset="0"/>
        </a:defRPr>
      </a:lvl8pPr>
      <a:lvl9pPr marL="1828800" algn="ctr" rtl="0" eaLnBrk="1" fontAlgn="base" hangingPunct="1">
        <a:spcBef>
          <a:spcPct val="0"/>
        </a:spcBef>
        <a:spcAft>
          <a:spcPct val="0"/>
        </a:spcAft>
        <a:defRPr sz="4400">
          <a:solidFill>
            <a:srgbClr val="336699"/>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m5.org/documentation/general_docs/memory_system/replacement_polici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Working_set"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D1BD75D1-1D18-4BD5-B192-92992BA6DD64}"/>
              </a:ext>
            </a:extLst>
          </p:cNvPr>
          <p:cNvSpPr>
            <a:spLocks noGrp="1" noChangeArrowheads="1"/>
          </p:cNvSpPr>
          <p:nvPr>
            <p:ph type="ctrTitle"/>
          </p:nvPr>
        </p:nvSpPr>
        <p:spPr>
          <a:xfrm>
            <a:off x="455613" y="998945"/>
            <a:ext cx="8226425" cy="1143000"/>
          </a:xfrm>
        </p:spPr>
        <p:txBody>
          <a:bodyPr/>
          <a:lstStyle/>
          <a:p>
            <a:pPr eaLnBrk="1" hangingPunct="1"/>
            <a:r>
              <a:rPr lang="zh-CN" altLang="en-US" dirty="0"/>
              <a:t>计算机体系结构</a:t>
            </a:r>
            <a:endParaRPr lang="en-US" altLang="en-US" dirty="0"/>
          </a:p>
        </p:txBody>
      </p:sp>
      <p:sp>
        <p:nvSpPr>
          <p:cNvPr id="11" name="Rectangle 3">
            <a:extLst>
              <a:ext uri="{FF2B5EF4-FFF2-40B4-BE49-F238E27FC236}">
                <a16:creationId xmlns:a16="http://schemas.microsoft.com/office/drawing/2014/main" id="{759240A4-A6CF-4E1F-BD84-903A92275085}"/>
              </a:ext>
            </a:extLst>
          </p:cNvPr>
          <p:cNvSpPr>
            <a:spLocks noGrp="1" noChangeArrowheads="1"/>
          </p:cNvSpPr>
          <p:nvPr>
            <p:ph type="subTitle" idx="1"/>
          </p:nvPr>
        </p:nvSpPr>
        <p:spPr>
          <a:xfrm>
            <a:off x="1371600" y="2761069"/>
            <a:ext cx="6400800" cy="755127"/>
          </a:xfrm>
        </p:spPr>
        <p:txBody>
          <a:bodyPr/>
          <a:lstStyle/>
          <a:p>
            <a:pPr>
              <a:buNone/>
            </a:pPr>
            <a:r>
              <a:rPr lang="en-US" altLang="zh-CN" sz="3600" dirty="0">
                <a:solidFill>
                  <a:schemeClr val="tx1"/>
                </a:solidFill>
                <a:latin typeface="微软雅黑" panose="020B0503020204020204" pitchFamily="34" charset="-122"/>
                <a:ea typeface="微软雅黑" panose="020B0503020204020204" pitchFamily="34" charset="-122"/>
              </a:rPr>
              <a:t>10. </a:t>
            </a:r>
            <a:r>
              <a:rPr lang="zh-CN" altLang="en-US" sz="3600" dirty="0">
                <a:solidFill>
                  <a:schemeClr val="tx1"/>
                </a:solidFill>
                <a:latin typeface="微软雅黑" panose="020B0503020204020204" pitchFamily="34" charset="-122"/>
                <a:ea typeface="微软雅黑" panose="020B0503020204020204" pitchFamily="34" charset="-122"/>
              </a:rPr>
              <a:t>高速缓冲存储器</a:t>
            </a:r>
            <a:endParaRPr lang="zh-CN" altLang="en-US" sz="1400" b="1" dirty="0"/>
          </a:p>
          <a:p>
            <a:pPr eaLnBrk="1" hangingPunct="1">
              <a:buFontTx/>
              <a:buNone/>
            </a:pPr>
            <a:endParaRPr lang="en-US" altLang="en-US" sz="3600" baseline="30000" dirty="0"/>
          </a:p>
        </p:txBody>
      </p:sp>
      <p:sp>
        <p:nvSpPr>
          <p:cNvPr id="12" name="Text Box 4">
            <a:extLst>
              <a:ext uri="{FF2B5EF4-FFF2-40B4-BE49-F238E27FC236}">
                <a16:creationId xmlns:a16="http://schemas.microsoft.com/office/drawing/2014/main" id="{E5AD6330-8A85-4914-9618-0A390BA3F29B}"/>
              </a:ext>
            </a:extLst>
          </p:cNvPr>
          <p:cNvSpPr txBox="1">
            <a:spLocks noChangeArrowheads="1"/>
          </p:cNvSpPr>
          <p:nvPr/>
        </p:nvSpPr>
        <p:spPr bwMode="auto">
          <a:xfrm>
            <a:off x="476250" y="3767382"/>
            <a:ext cx="8220075" cy="1040285"/>
          </a:xfrm>
          <a:prstGeom prst="rect">
            <a:avLst/>
          </a:prstGeom>
          <a:noFill/>
          <a:ln>
            <a:noFill/>
          </a:ln>
        </p:spPr>
        <p:txBody>
          <a:bodyPr wrap="square">
            <a:spAutoFit/>
          </a:bodyPr>
          <a:lstStyle>
            <a:lvl1pPr eaLnBrk="0" hangingPunct="0">
              <a:defRPr sz="3200" b="1">
                <a:solidFill>
                  <a:schemeClr val="tx1"/>
                </a:solidFill>
                <a:latin typeface="Arial" panose="020B0604020202020204" pitchFamily="34" charset="0"/>
              </a:defRPr>
            </a:lvl1pPr>
            <a:lvl2pPr marL="742950" indent="-285750" eaLnBrk="0" hangingPunct="0">
              <a:defRPr sz="3200" b="1">
                <a:solidFill>
                  <a:schemeClr val="tx1"/>
                </a:solidFill>
                <a:latin typeface="Arial" panose="020B0604020202020204" pitchFamily="34" charset="0"/>
              </a:defRPr>
            </a:lvl2pPr>
            <a:lvl3pPr marL="1143000" indent="-228600" eaLnBrk="0" hangingPunct="0">
              <a:defRPr sz="3200" b="1">
                <a:solidFill>
                  <a:schemeClr val="tx1"/>
                </a:solidFill>
                <a:latin typeface="Arial" panose="020B0604020202020204" pitchFamily="34" charset="0"/>
              </a:defRPr>
            </a:lvl3pPr>
            <a:lvl4pPr marL="1600200" indent="-228600" eaLnBrk="0" hangingPunct="0">
              <a:defRPr sz="3200" b="1">
                <a:solidFill>
                  <a:schemeClr val="tx1"/>
                </a:solidFill>
                <a:latin typeface="Arial" panose="020B0604020202020204" pitchFamily="34" charset="0"/>
              </a:defRPr>
            </a:lvl4pPr>
            <a:lvl5pPr marL="2057400" indent="-228600" eaLnBrk="0" hangingPunct="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李建华</a:t>
            </a:r>
            <a:endParaRPr lang="en-US" altLang="zh-CN" sz="2800" b="0" dirty="0">
              <a:latin typeface="微软雅黑" panose="020B0503020204020204" pitchFamily="34" charset="-122"/>
              <a:ea typeface="微软雅黑" panose="020B0503020204020204" pitchFamily="34" charset="-122"/>
            </a:endParaRPr>
          </a:p>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计算机与信息学院</a:t>
            </a:r>
            <a:endParaRPr lang="en-US" altLang="en-US" sz="2000" b="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A1E6FB1D-7BD3-4665-B925-3C3382AA6298}"/>
              </a:ext>
            </a:extLst>
          </p:cNvPr>
          <p:cNvSpPr txBox="1"/>
          <p:nvPr/>
        </p:nvSpPr>
        <p:spPr>
          <a:xfrm>
            <a:off x="152400" y="5712643"/>
            <a:ext cx="8763000" cy="738664"/>
          </a:xfrm>
          <a:prstGeom prst="rect">
            <a:avLst/>
          </a:prstGeom>
          <a:noFill/>
        </p:spPr>
        <p:txBody>
          <a:bodyPr wrap="square" rtlCol="0">
            <a:spAutoFit/>
          </a:bodyPr>
          <a:lstStyle/>
          <a:p>
            <a:pPr algn="just"/>
            <a:r>
              <a:rPr lang="en-US" altLang="zh-CN" sz="1400" b="1" dirty="0">
                <a:solidFill>
                  <a:srgbClr val="FF0000"/>
                </a:solidFill>
                <a:latin typeface="Tw Cen MT" panose="020B0602020104020603" pitchFamily="34" charset="0"/>
              </a:rPr>
              <a:t>The contents of the slides are adapted from CA course of </a:t>
            </a:r>
            <a:r>
              <a:rPr lang="en-US" altLang="zh-CN" sz="1400" b="1" dirty="0" err="1">
                <a:solidFill>
                  <a:srgbClr val="FF0000"/>
                </a:solidFill>
                <a:latin typeface="Tw Cen MT" panose="020B0602020104020603" pitchFamily="34" charset="0"/>
              </a:rPr>
              <a:t>wisc</a:t>
            </a:r>
            <a:r>
              <a:rPr lang="en-US" altLang="zh-CN" sz="1400" b="1" dirty="0">
                <a:solidFill>
                  <a:srgbClr val="FF0000"/>
                </a:solidFill>
                <a:latin typeface="Tw Cen MT" panose="020B0602020104020603" pitchFamily="34" charset="0"/>
              </a:rPr>
              <a:t>, </a:t>
            </a:r>
            <a:r>
              <a:rPr lang="en-US" altLang="zh-CN" sz="1400" b="1" dirty="0" err="1">
                <a:solidFill>
                  <a:srgbClr val="FF0000"/>
                </a:solidFill>
                <a:latin typeface="Tw Cen MT" panose="020B0602020104020603" pitchFamily="34" charset="0"/>
              </a:rPr>
              <a:t>princeton</a:t>
            </a:r>
            <a:r>
              <a:rPr lang="en-US" altLang="zh-CN" sz="1400" b="1" dirty="0">
                <a:solidFill>
                  <a:srgbClr val="FF0000"/>
                </a:solidFill>
                <a:latin typeface="Tw Cen MT" panose="020B0602020104020603" pitchFamily="34" charset="0"/>
              </a:rPr>
              <a:t>, </a:t>
            </a:r>
            <a:r>
              <a:rPr lang="en-US" altLang="zh-CN" sz="1400" b="1" dirty="0" err="1">
                <a:solidFill>
                  <a:srgbClr val="FF0000"/>
                </a:solidFill>
                <a:latin typeface="Tw Cen MT" panose="020B0602020104020603" pitchFamily="34" charset="0"/>
              </a:rPr>
              <a:t>mit</a:t>
            </a:r>
            <a:r>
              <a:rPr lang="en-US" altLang="zh-CN" sz="1400" b="1" dirty="0">
                <a:solidFill>
                  <a:srgbClr val="FF0000"/>
                </a:solidFill>
                <a:latin typeface="Tw Cen MT" panose="020B0602020104020603" pitchFamily="34" charset="0"/>
              </a:rPr>
              <a:t>, </a:t>
            </a:r>
            <a:r>
              <a:rPr lang="en-US" altLang="zh-CN" sz="1400" b="1" dirty="0" err="1">
                <a:solidFill>
                  <a:srgbClr val="FF0000"/>
                </a:solidFill>
                <a:latin typeface="Tw Cen MT" panose="020B0602020104020603" pitchFamily="34" charset="0"/>
              </a:rPr>
              <a:t>berkeley</a:t>
            </a:r>
            <a:r>
              <a:rPr lang="en-US" altLang="zh-CN" sz="1400" b="1" dirty="0">
                <a:solidFill>
                  <a:srgbClr val="FF0000"/>
                </a:solidFill>
                <a:latin typeface="Tw Cen MT" panose="020B0602020104020603" pitchFamily="34" charset="0"/>
              </a:rPr>
              <a:t>, </a:t>
            </a:r>
            <a:r>
              <a:rPr lang="en-US" altLang="zh-CN" sz="1400" b="1" dirty="0" err="1">
                <a:solidFill>
                  <a:srgbClr val="FF0000"/>
                </a:solidFill>
                <a:latin typeface="Tw Cen MT" panose="020B0602020104020603" pitchFamily="34" charset="0"/>
              </a:rPr>
              <a:t>edinburg</a:t>
            </a:r>
            <a:r>
              <a:rPr lang="en-US" altLang="zh-CN" sz="1400" b="1" dirty="0">
                <a:solidFill>
                  <a:srgbClr val="FF0000"/>
                </a:solidFill>
                <a:latin typeface="Tw Cen MT" panose="020B0602020104020603" pitchFamily="34" charset="0"/>
              </a:rPr>
              <a:t>, and eth.</a:t>
            </a:r>
          </a:p>
          <a:p>
            <a:pPr algn="just"/>
            <a:r>
              <a:rPr lang="en-US" altLang="zh-CN" sz="1400" b="1" dirty="0">
                <a:solidFill>
                  <a:srgbClr val="FF0000"/>
                </a:solidFill>
                <a:latin typeface="Tw Cen MT" panose="020B0602020104020603" pitchFamily="34" charset="0"/>
              </a:rPr>
              <a:t>The uses of	the slides of this course are for educational purposes only and should be used only in conjunction with the textbook. Derivatives of the slides must acknowledge the copyright notices of this and the originals.</a:t>
            </a:r>
            <a:endParaRPr lang="zh-CN" altLang="en-US" sz="1400" b="1" dirty="0">
              <a:solidFill>
                <a:srgbClr val="FF0000"/>
              </a:solidFill>
              <a:latin typeface="Tw Cen MT" panose="020B0602020104020603" pitchFamily="34" charset="0"/>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457200" y="116632"/>
            <a:ext cx="8229600" cy="922114"/>
          </a:xfrm>
        </p:spPr>
        <p:txBody>
          <a:bodyPr/>
          <a:lstStyle/>
          <a:p>
            <a:r>
              <a:rPr lang="zh-CN" altLang="en-US" dirty="0"/>
              <a:t>组相联缓存的主要问题</a:t>
            </a:r>
            <a:endParaRPr lang="en-US" altLang="zh-CN" dirty="0"/>
          </a:p>
        </p:txBody>
      </p:sp>
      <p:sp>
        <p:nvSpPr>
          <p:cNvPr id="3" name="Content Placeholder 2"/>
          <p:cNvSpPr>
            <a:spLocks noGrp="1"/>
          </p:cNvSpPr>
          <p:nvPr>
            <p:ph idx="1"/>
          </p:nvPr>
        </p:nvSpPr>
        <p:spPr>
          <a:xfrm>
            <a:off x="457200" y="996950"/>
            <a:ext cx="8229600" cy="5744418"/>
          </a:xfrm>
        </p:spPr>
        <p:txBody>
          <a:bodyPr/>
          <a:lstStyle/>
          <a:p>
            <a:pPr>
              <a:spcBef>
                <a:spcPts val="600"/>
              </a:spcBef>
              <a:spcAft>
                <a:spcPts val="600"/>
              </a:spcAft>
            </a:pPr>
            <a:r>
              <a:rPr lang="zh-CN" altLang="en-US" sz="2800" dirty="0"/>
              <a:t>可以认为缓存组中每个</a:t>
            </a:r>
            <a:r>
              <a:rPr lang="en-US" altLang="zh-CN" sz="2800" dirty="0"/>
              <a:t>block</a:t>
            </a:r>
            <a:r>
              <a:rPr lang="zh-CN" altLang="en-US" sz="2800" dirty="0"/>
              <a:t>均具有</a:t>
            </a:r>
            <a:r>
              <a:rPr lang="en-US" altLang="en-US" sz="2800" dirty="0"/>
              <a:t>“</a:t>
            </a:r>
            <a:r>
              <a:rPr lang="en-US" altLang="zh-CN" sz="2800" dirty="0"/>
              <a:t>priority</a:t>
            </a:r>
            <a:r>
              <a:rPr lang="en-US" altLang="en-US" sz="2800" dirty="0"/>
              <a:t>”</a:t>
            </a:r>
            <a:endParaRPr lang="en-US" altLang="zh-CN" sz="2800" dirty="0"/>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用来表明这个</a:t>
            </a:r>
            <a:r>
              <a:rPr lang="en-US" altLang="zh-CN" kern="1200" dirty="0">
                <a:cs typeface="Calibri" panose="020F0502020204030204" pitchFamily="34" charset="0"/>
              </a:rPr>
              <a:t>block</a:t>
            </a:r>
            <a:r>
              <a:rPr lang="zh-CN" altLang="en-US" kern="1200" dirty="0">
                <a:cs typeface="Calibri" panose="020F0502020204030204" pitchFamily="34" charset="0"/>
              </a:rPr>
              <a:t>的重要程度</a:t>
            </a:r>
            <a:endParaRPr lang="en-US" altLang="zh-CN" kern="1200" dirty="0">
              <a:cs typeface="Calibri" panose="020F0502020204030204" pitchFamily="34" charset="0"/>
            </a:endParaRPr>
          </a:p>
          <a:p>
            <a:pPr>
              <a:spcBef>
                <a:spcPts val="600"/>
              </a:spcBef>
              <a:spcAft>
                <a:spcPts val="600"/>
              </a:spcAft>
            </a:pPr>
            <a:r>
              <a:rPr lang="zh-CN" altLang="en-US" sz="2800" dirty="0"/>
              <a:t>关键问题</a:t>
            </a:r>
            <a:r>
              <a:rPr lang="en-US" altLang="zh-CN" sz="2800" dirty="0"/>
              <a:t>: </a:t>
            </a:r>
            <a:r>
              <a:rPr lang="zh-CN" altLang="en-US" sz="2800" dirty="0">
                <a:solidFill>
                  <a:schemeClr val="tx1">
                    <a:lumMod val="95000"/>
                    <a:lumOff val="5000"/>
                  </a:schemeClr>
                </a:solidFill>
              </a:rPr>
              <a:t>如何决定</a:t>
            </a:r>
            <a:r>
              <a:rPr lang="en-US" altLang="zh-CN" sz="2800" dirty="0">
                <a:solidFill>
                  <a:schemeClr val="tx1">
                    <a:lumMod val="95000"/>
                    <a:lumOff val="5000"/>
                  </a:schemeClr>
                </a:solidFill>
              </a:rPr>
              <a:t>/</a:t>
            </a:r>
            <a:r>
              <a:rPr lang="zh-CN" altLang="en-US" sz="2800" dirty="0">
                <a:solidFill>
                  <a:schemeClr val="tx1">
                    <a:lumMod val="95000"/>
                    <a:lumOff val="5000"/>
                  </a:schemeClr>
                </a:solidFill>
              </a:rPr>
              <a:t>调整</a:t>
            </a:r>
            <a:r>
              <a:rPr lang="en-US" altLang="zh-CN" sz="2800" dirty="0">
                <a:solidFill>
                  <a:schemeClr val="tx1">
                    <a:lumMod val="95000"/>
                    <a:lumOff val="5000"/>
                  </a:schemeClr>
                </a:solidFill>
              </a:rPr>
              <a:t> block priorities?</a:t>
            </a:r>
          </a:p>
          <a:p>
            <a:pPr>
              <a:spcBef>
                <a:spcPts val="600"/>
              </a:spcBef>
              <a:spcAft>
                <a:spcPts val="600"/>
              </a:spcAft>
            </a:pPr>
            <a:r>
              <a:rPr lang="zh-CN" altLang="en-US" sz="2800" dirty="0"/>
              <a:t>在三个地方可以调整</a:t>
            </a:r>
            <a:r>
              <a:rPr lang="en-US" altLang="zh-CN" sz="2800" dirty="0"/>
              <a:t>block</a:t>
            </a:r>
            <a:r>
              <a:rPr lang="zh-CN" altLang="en-US" sz="2800" dirty="0"/>
              <a:t>的</a:t>
            </a:r>
            <a:r>
              <a:rPr lang="en-US" altLang="zh-CN" sz="2800" dirty="0"/>
              <a:t>priority:</a:t>
            </a:r>
          </a:p>
          <a:p>
            <a:pPr marL="628650" lvl="1" indent="-265113">
              <a:spcBef>
                <a:spcPts val="60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Insertion, promotion, eviction (replacement)</a:t>
            </a:r>
          </a:p>
          <a:p>
            <a:pPr marL="628650" lvl="1" indent="-265113">
              <a:spcBef>
                <a:spcPts val="60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Insertion: </a:t>
            </a:r>
            <a:r>
              <a:rPr lang="zh-CN" altLang="en-US" kern="1200" dirty="0">
                <a:cs typeface="Calibri" panose="020F0502020204030204" pitchFamily="34" charset="0"/>
              </a:rPr>
              <a:t>当一个块导入缓存的时候</a:t>
            </a:r>
            <a:r>
              <a:rPr lang="en-US" altLang="zh-CN" kern="1200" dirty="0">
                <a:cs typeface="Calibri" panose="020F0502020204030204" pitchFamily="34" charset="0"/>
              </a:rPr>
              <a:t>?</a:t>
            </a:r>
          </a:p>
          <a:p>
            <a:pPr marL="1106487" lvl="2" indent="-342900">
              <a:spcBef>
                <a:spcPts val="600"/>
              </a:spcBef>
              <a:spcAft>
                <a:spcPts val="600"/>
              </a:spcAft>
              <a:buClr>
                <a:schemeClr val="tx1"/>
              </a:buClr>
              <a:buFont typeface="Arial" panose="020B0604020202020204" pitchFamily="34" charset="0"/>
              <a:buChar char="•"/>
              <a:defRPr/>
            </a:pPr>
            <a:r>
              <a:rPr lang="zh-CN" altLang="en-US" sz="2000" kern="1200" dirty="0">
                <a:cs typeface="Calibri" panose="020F0502020204030204" pitchFamily="34" charset="0"/>
              </a:rPr>
              <a:t>即将导入缓存的</a:t>
            </a:r>
            <a:r>
              <a:rPr lang="en-US" altLang="zh-CN" sz="2000" kern="1200" dirty="0">
                <a:cs typeface="Calibri" panose="020F0502020204030204" pitchFamily="34" charset="0"/>
              </a:rPr>
              <a:t>block</a:t>
            </a:r>
            <a:r>
              <a:rPr lang="zh-CN" altLang="en-US" sz="2000" kern="1200" dirty="0">
                <a:cs typeface="Calibri" panose="020F0502020204030204" pitchFamily="34" charset="0"/>
              </a:rPr>
              <a:t>放到什么位置？是否将该</a:t>
            </a:r>
            <a:r>
              <a:rPr lang="en-US" altLang="zh-CN" sz="2000" kern="1200" dirty="0">
                <a:cs typeface="Calibri" panose="020F0502020204030204" pitchFamily="34" charset="0"/>
              </a:rPr>
              <a:t>block</a:t>
            </a:r>
            <a:r>
              <a:rPr lang="zh-CN" altLang="en-US" sz="2000" kern="1200" dirty="0">
                <a:cs typeface="Calibri" panose="020F0502020204030204" pitchFamily="34" charset="0"/>
              </a:rPr>
              <a:t>放入缓存？</a:t>
            </a:r>
            <a:endParaRPr lang="en-US" altLang="zh-CN" sz="2000"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Promotion: </a:t>
            </a:r>
            <a:r>
              <a:rPr lang="zh-CN" altLang="en-US" kern="1200" dirty="0">
                <a:cs typeface="Calibri" panose="020F0502020204030204" pitchFamily="34" charset="0"/>
              </a:rPr>
              <a:t>当命中一个</a:t>
            </a:r>
            <a:r>
              <a:rPr lang="en-US" altLang="zh-CN" kern="1200" dirty="0">
                <a:cs typeface="Calibri" panose="020F0502020204030204" pitchFamily="34" charset="0"/>
              </a:rPr>
              <a:t>block</a:t>
            </a:r>
            <a:r>
              <a:rPr lang="zh-CN" altLang="en-US" kern="1200" dirty="0">
                <a:cs typeface="Calibri" panose="020F0502020204030204" pitchFamily="34" charset="0"/>
              </a:rPr>
              <a:t>时如何调整</a:t>
            </a:r>
            <a:r>
              <a:rPr lang="en-US" altLang="zh-CN" kern="1200" dirty="0">
                <a:cs typeface="Calibri" panose="020F0502020204030204" pitchFamily="34" charset="0"/>
              </a:rPr>
              <a:t>priority?</a:t>
            </a:r>
          </a:p>
          <a:p>
            <a:pPr marL="1106487" lvl="2" indent="-342900">
              <a:spcBef>
                <a:spcPts val="600"/>
              </a:spcBef>
              <a:spcAft>
                <a:spcPts val="600"/>
              </a:spcAft>
              <a:buClr>
                <a:schemeClr val="tx1"/>
              </a:buClr>
              <a:buFont typeface="Arial" panose="020B0604020202020204" pitchFamily="34" charset="0"/>
              <a:buChar char="•"/>
              <a:defRPr/>
            </a:pPr>
            <a:r>
              <a:rPr lang="zh-CN" altLang="en-US" sz="2000" kern="1200" dirty="0">
                <a:cs typeface="Calibri" panose="020F0502020204030204" pitchFamily="34" charset="0"/>
              </a:rPr>
              <a:t>是否 并 如何调整</a:t>
            </a:r>
            <a:r>
              <a:rPr lang="en-US" altLang="zh-CN" sz="2000" kern="1200" dirty="0">
                <a:cs typeface="Calibri" panose="020F0502020204030204" pitchFamily="34" charset="0"/>
              </a:rPr>
              <a:t> block priority</a:t>
            </a:r>
            <a:r>
              <a:rPr lang="zh-CN" altLang="en-US" sz="2000" kern="1200" dirty="0">
                <a:cs typeface="Calibri" panose="020F0502020204030204" pitchFamily="34" charset="0"/>
              </a:rPr>
              <a:t>？</a:t>
            </a:r>
            <a:endParaRPr lang="en-US" altLang="zh-CN" sz="2000"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Eviction: </a:t>
            </a:r>
            <a:r>
              <a:rPr lang="zh-CN" altLang="en-US" kern="1200" dirty="0">
                <a:cs typeface="Calibri" panose="020F0502020204030204" pitchFamily="34" charset="0"/>
              </a:rPr>
              <a:t>当访问缓存发生缺失的时候如何处理</a:t>
            </a:r>
            <a:r>
              <a:rPr lang="en-US" altLang="zh-CN" kern="1200" dirty="0">
                <a:cs typeface="Calibri" panose="020F0502020204030204" pitchFamily="34" charset="0"/>
              </a:rPr>
              <a:t>?</a:t>
            </a:r>
          </a:p>
          <a:p>
            <a:pPr marL="1106487" lvl="2" indent="-342900">
              <a:spcBef>
                <a:spcPts val="600"/>
              </a:spcBef>
              <a:spcAft>
                <a:spcPts val="600"/>
              </a:spcAft>
              <a:buClr>
                <a:schemeClr val="tx1"/>
              </a:buClr>
              <a:buFont typeface="Arial" panose="020B0604020202020204" pitchFamily="34" charset="0"/>
              <a:buChar char="•"/>
              <a:defRPr/>
            </a:pPr>
            <a:r>
              <a:rPr lang="zh-CN" altLang="en-US" sz="2000" kern="1200" dirty="0">
                <a:cs typeface="Calibri" panose="020F0502020204030204" pitchFamily="34" charset="0"/>
              </a:rPr>
              <a:t>将哪一个</a:t>
            </a:r>
            <a:r>
              <a:rPr lang="en-US" altLang="zh-CN" sz="2000" kern="1200" dirty="0">
                <a:cs typeface="Calibri" panose="020F0502020204030204" pitchFamily="34" charset="0"/>
              </a:rPr>
              <a:t>block</a:t>
            </a:r>
            <a:r>
              <a:rPr lang="zh-CN" altLang="en-US" sz="2000" kern="1200" dirty="0">
                <a:cs typeface="Calibri" panose="020F0502020204030204" pitchFamily="34" charset="0"/>
              </a:rPr>
              <a:t>进行</a:t>
            </a:r>
            <a:r>
              <a:rPr lang="en-US" altLang="zh-CN" sz="2000" kern="1200" dirty="0">
                <a:cs typeface="Calibri" panose="020F0502020204030204" pitchFamily="34" charset="0"/>
              </a:rPr>
              <a:t>evict</a:t>
            </a:r>
            <a:r>
              <a:rPr lang="zh-CN" altLang="en-US" sz="2000" kern="1200" dirty="0">
                <a:cs typeface="Calibri" panose="020F0502020204030204" pitchFamily="34" charset="0"/>
              </a:rPr>
              <a:t>？如何调整</a:t>
            </a:r>
            <a:r>
              <a:rPr lang="en-US" altLang="zh-CN" sz="2000" kern="1200" dirty="0">
                <a:cs typeface="Calibri" panose="020F0502020204030204" pitchFamily="34" charset="0"/>
              </a:rPr>
              <a:t>priority</a:t>
            </a:r>
            <a:r>
              <a:rPr lang="zh-CN" altLang="en-US" sz="2000" kern="1200" dirty="0">
                <a:cs typeface="Calibri" panose="020F0502020204030204" pitchFamily="34" charset="0"/>
              </a:rPr>
              <a:t>？</a:t>
            </a:r>
            <a:endParaRPr lang="en-US" altLang="zh-CN" sz="2000" kern="1200" dirty="0">
              <a:cs typeface="Calibri" panose="020F0502020204030204" pitchFamily="34" charset="0"/>
            </a:endParaRPr>
          </a:p>
        </p:txBody>
      </p:sp>
      <p:sp>
        <p:nvSpPr>
          <p:cNvPr id="6" name="灯片编号占位符 5">
            <a:extLst>
              <a:ext uri="{FF2B5EF4-FFF2-40B4-BE49-F238E27FC236}">
                <a16:creationId xmlns:a16="http://schemas.microsoft.com/office/drawing/2014/main" id="{DF4B77A7-DE74-4813-8040-0F3F160C992F}"/>
              </a:ext>
            </a:extLst>
          </p:cNvPr>
          <p:cNvSpPr>
            <a:spLocks noGrp="1"/>
          </p:cNvSpPr>
          <p:nvPr>
            <p:ph type="sldNum" sz="quarter" idx="12"/>
          </p:nvPr>
        </p:nvSpPr>
        <p:spPr/>
        <p:txBody>
          <a:bodyPr/>
          <a:lstStyle/>
          <a:p>
            <a:fld id="{281828B1-9571-413B-8DF6-88C4749FAF08}" type="slidenum">
              <a:rPr lang="en-US" altLang="en-US" smtClean="0"/>
              <a:pPr/>
              <a:t>10</a:t>
            </a:fld>
            <a:endParaRPr lang="en-US" altLang="en-US"/>
          </a:p>
        </p:txBody>
      </p:sp>
    </p:spTree>
    <p:extLst>
      <p:ext uri="{BB962C8B-B14F-4D97-AF65-F5344CB8AC3E}">
        <p14:creationId xmlns:p14="http://schemas.microsoft.com/office/powerpoint/2010/main" val="26868909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a:xfrm>
            <a:off x="457200" y="116632"/>
            <a:ext cx="8229600" cy="922114"/>
          </a:xfrm>
        </p:spPr>
        <p:txBody>
          <a:bodyPr/>
          <a:lstStyle/>
          <a:p>
            <a:r>
              <a:rPr lang="en-US" altLang="zh-CN" dirty="0"/>
              <a:t>Replacement Policy</a:t>
            </a:r>
          </a:p>
        </p:txBody>
      </p:sp>
      <p:sp>
        <p:nvSpPr>
          <p:cNvPr id="3" name="Content Placeholder 2"/>
          <p:cNvSpPr>
            <a:spLocks noGrp="1"/>
          </p:cNvSpPr>
          <p:nvPr>
            <p:ph idx="1"/>
          </p:nvPr>
        </p:nvSpPr>
        <p:spPr>
          <a:xfrm>
            <a:off x="457200" y="996950"/>
            <a:ext cx="8229600" cy="5194300"/>
          </a:xfrm>
        </p:spPr>
        <p:txBody>
          <a:bodyPr/>
          <a:lstStyle/>
          <a:p>
            <a:r>
              <a:rPr lang="zh-CN" altLang="en-US" sz="2800" dirty="0">
                <a:solidFill>
                  <a:schemeClr val="tx1">
                    <a:lumMod val="95000"/>
                    <a:lumOff val="5000"/>
                  </a:schemeClr>
                </a:solidFill>
              </a:rPr>
              <a:t>当发生缓存缺失并且目标</a:t>
            </a:r>
            <a:r>
              <a:rPr lang="en-US" altLang="zh-CN" sz="2800" dirty="0">
                <a:solidFill>
                  <a:schemeClr val="tx1">
                    <a:lumMod val="95000"/>
                    <a:lumOff val="5000"/>
                  </a:schemeClr>
                </a:solidFill>
              </a:rPr>
              <a:t>set</a:t>
            </a:r>
            <a:r>
              <a:rPr lang="zh-CN" altLang="en-US" sz="2800" dirty="0">
                <a:solidFill>
                  <a:schemeClr val="tx1">
                    <a:lumMod val="95000"/>
                    <a:lumOff val="5000"/>
                  </a:schemeClr>
                </a:solidFill>
              </a:rPr>
              <a:t>满的时候，需要询问</a:t>
            </a:r>
            <a:r>
              <a:rPr lang="en-US" altLang="zh-CN" sz="2800" dirty="0">
                <a:solidFill>
                  <a:schemeClr val="tx1">
                    <a:lumMod val="95000"/>
                    <a:lumOff val="5000"/>
                  </a:schemeClr>
                </a:solidFill>
              </a:rPr>
              <a:t>replacement</a:t>
            </a:r>
            <a:r>
              <a:rPr lang="zh-CN" altLang="en-US" sz="2800" dirty="0">
                <a:solidFill>
                  <a:schemeClr val="tx1">
                    <a:lumMod val="95000"/>
                    <a:lumOff val="5000"/>
                  </a:schemeClr>
                </a:solidFill>
              </a:rPr>
              <a:t> </a:t>
            </a:r>
            <a:r>
              <a:rPr lang="en-US" altLang="zh-CN" sz="2800" dirty="0">
                <a:solidFill>
                  <a:schemeClr val="tx1">
                    <a:lumMod val="95000"/>
                    <a:lumOff val="5000"/>
                  </a:schemeClr>
                </a:solidFill>
              </a:rPr>
              <a:t>Policy </a:t>
            </a:r>
            <a:r>
              <a:rPr lang="zh-CN" altLang="en-US" sz="2800" dirty="0">
                <a:solidFill>
                  <a:schemeClr val="tx1">
                    <a:lumMod val="95000"/>
                    <a:lumOff val="5000"/>
                  </a:schemeClr>
                </a:solidFill>
              </a:rPr>
              <a:t>来替换</a:t>
            </a:r>
            <a:r>
              <a:rPr lang="en-US" altLang="zh-CN" sz="2800" dirty="0">
                <a:solidFill>
                  <a:schemeClr val="tx1">
                    <a:lumMod val="95000"/>
                    <a:lumOff val="5000"/>
                  </a:schemeClr>
                </a:solidFill>
              </a:rPr>
              <a:t>block</a:t>
            </a:r>
            <a:endParaRPr lang="en-US" altLang="zh-CN" sz="2800" dirty="0"/>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优先踢出</a:t>
            </a:r>
            <a:r>
              <a:rPr lang="en-US" altLang="zh-CN" kern="1200" dirty="0">
                <a:cs typeface="Calibri" panose="020F0502020204030204" pitchFamily="34" charset="0"/>
              </a:rPr>
              <a:t>set</a:t>
            </a:r>
            <a:r>
              <a:rPr lang="zh-CN" altLang="en-US" kern="1200" dirty="0">
                <a:cs typeface="Calibri" panose="020F0502020204030204" pitchFamily="34" charset="0"/>
              </a:rPr>
              <a:t>内的任何</a:t>
            </a:r>
            <a:r>
              <a:rPr lang="en-US" altLang="zh-CN" kern="1200" dirty="0">
                <a:cs typeface="Calibri" panose="020F0502020204030204" pitchFamily="34" charset="0"/>
              </a:rPr>
              <a:t>invalid block</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若</a:t>
            </a:r>
            <a:r>
              <a:rPr lang="en-US" altLang="zh-CN" kern="1200" dirty="0">
                <a:cs typeface="Calibri" panose="020F0502020204030204" pitchFamily="34" charset="0"/>
              </a:rPr>
              <a:t>set</a:t>
            </a:r>
            <a:r>
              <a:rPr lang="zh-CN" altLang="en-US" kern="1200" dirty="0">
                <a:cs typeface="Calibri" panose="020F0502020204030204" pitchFamily="34" charset="0"/>
              </a:rPr>
              <a:t>内所有</a:t>
            </a:r>
            <a:r>
              <a:rPr lang="en-US" altLang="zh-CN" kern="1200" dirty="0">
                <a:cs typeface="Calibri" panose="020F0502020204030204" pitchFamily="34" charset="0"/>
              </a:rPr>
              <a:t>block</a:t>
            </a:r>
            <a:r>
              <a:rPr lang="zh-CN" altLang="en-US" kern="1200" dirty="0">
                <a:cs typeface="Calibri" panose="020F0502020204030204" pitchFamily="34" charset="0"/>
              </a:rPr>
              <a:t>均</a:t>
            </a:r>
            <a:r>
              <a:rPr lang="en-US" altLang="zh-CN" kern="1200" dirty="0">
                <a:cs typeface="Calibri" panose="020F0502020204030204" pitchFamily="34" charset="0"/>
              </a:rPr>
              <a:t>valid</a:t>
            </a:r>
            <a:r>
              <a:rPr lang="zh-CN" altLang="en-US" kern="1200" dirty="0">
                <a:cs typeface="Calibri" panose="020F0502020204030204" pitchFamily="34" charset="0"/>
              </a:rPr>
              <a:t>，询问</a:t>
            </a:r>
            <a:r>
              <a:rPr lang="en-US" altLang="zh-CN" kern="1200" dirty="0">
                <a:cs typeface="Calibri" panose="020F0502020204030204" pitchFamily="34" charset="0"/>
              </a:rPr>
              <a:t>replacement</a:t>
            </a:r>
            <a:r>
              <a:rPr lang="zh-CN" altLang="en-US" kern="1200" dirty="0">
                <a:cs typeface="Calibri" panose="020F0502020204030204" pitchFamily="34" charset="0"/>
              </a:rPr>
              <a:t>策略：</a:t>
            </a:r>
            <a:endParaRPr lang="en-US" altLang="zh-CN" kern="1200" dirty="0">
              <a:cs typeface="Calibri" panose="020F0502020204030204" pitchFamily="34" charset="0"/>
            </a:endParaRPr>
          </a:p>
          <a:p>
            <a:pPr lvl="2">
              <a:buFont typeface="Arial" panose="020B0604020202020204" pitchFamily="34" charset="0"/>
              <a:buChar char="•"/>
            </a:pPr>
            <a:r>
              <a:rPr lang="en-US" altLang="zh-CN" sz="2000" dirty="0"/>
              <a:t>Random</a:t>
            </a:r>
          </a:p>
          <a:p>
            <a:pPr lvl="2">
              <a:buFont typeface="Arial" panose="020B0604020202020204" pitchFamily="34" charset="0"/>
              <a:buChar char="•"/>
            </a:pPr>
            <a:r>
              <a:rPr lang="en-US" altLang="zh-CN" sz="2000" dirty="0"/>
              <a:t>FIFO</a:t>
            </a:r>
          </a:p>
          <a:p>
            <a:pPr lvl="2">
              <a:buFont typeface="Arial" panose="020B0604020202020204" pitchFamily="34" charset="0"/>
              <a:buChar char="•"/>
            </a:pPr>
            <a:r>
              <a:rPr lang="en-US" altLang="zh-CN" sz="2000" b="1" dirty="0">
                <a:solidFill>
                  <a:srgbClr val="FF0000"/>
                </a:solidFill>
              </a:rPr>
              <a:t>LRU: Least recently used (how to implement?)</a:t>
            </a:r>
          </a:p>
          <a:p>
            <a:pPr lvl="2">
              <a:buFont typeface="Arial" panose="020B0604020202020204" pitchFamily="34" charset="0"/>
              <a:buChar char="•"/>
            </a:pPr>
            <a:r>
              <a:rPr lang="en-US" altLang="zh-CN" sz="2000" dirty="0"/>
              <a:t>NRU: Not most recently used</a:t>
            </a:r>
          </a:p>
          <a:p>
            <a:pPr lvl="2">
              <a:buFont typeface="Arial" panose="020B0604020202020204" pitchFamily="34" charset="0"/>
              <a:buChar char="•"/>
            </a:pPr>
            <a:r>
              <a:rPr lang="en-US" altLang="zh-CN" sz="2000" dirty="0"/>
              <a:t>LFU: Least frequently used?</a:t>
            </a:r>
          </a:p>
          <a:p>
            <a:pPr lvl="2">
              <a:buFont typeface="Arial" panose="020B0604020202020204" pitchFamily="34" charset="0"/>
              <a:buChar char="•"/>
            </a:pPr>
            <a:r>
              <a:rPr lang="en-US" altLang="zh-CN" sz="2000" dirty="0"/>
              <a:t>Least costly to re-fetch?</a:t>
            </a:r>
          </a:p>
          <a:p>
            <a:pPr lvl="3">
              <a:buFont typeface="Arial" panose="020B0604020202020204" pitchFamily="34" charset="0"/>
              <a:buChar char="•"/>
            </a:pPr>
            <a:r>
              <a:rPr lang="en-US" altLang="zh-CN" dirty="0"/>
              <a:t>Why would memory accesses have different cost?</a:t>
            </a:r>
          </a:p>
          <a:p>
            <a:pPr lvl="2">
              <a:buFont typeface="Arial" panose="020B0604020202020204" pitchFamily="34" charset="0"/>
              <a:buChar char="•"/>
            </a:pPr>
            <a:r>
              <a:rPr lang="en-US" altLang="zh-CN" sz="2000" dirty="0"/>
              <a:t>Hybrid replacement policies</a:t>
            </a:r>
          </a:p>
          <a:p>
            <a:pPr lvl="2">
              <a:buFont typeface="Arial" panose="020B0604020202020204" pitchFamily="34" charset="0"/>
              <a:buChar char="•"/>
            </a:pPr>
            <a:r>
              <a:rPr lang="en-US" altLang="zh-CN" sz="2000" dirty="0"/>
              <a:t>Optimal replacement policy? </a:t>
            </a:r>
          </a:p>
          <a:p>
            <a:pPr lvl="2"/>
            <a:endParaRPr lang="en-US" altLang="zh-CN" dirty="0"/>
          </a:p>
          <a:p>
            <a:endParaRPr lang="en-US" altLang="zh-CN" dirty="0"/>
          </a:p>
          <a:p>
            <a:pPr lvl="2"/>
            <a:endParaRPr lang="en-US" altLang="zh-CN" dirty="0"/>
          </a:p>
        </p:txBody>
      </p:sp>
      <p:sp>
        <p:nvSpPr>
          <p:cNvPr id="2" name="文本框 1"/>
          <p:cNvSpPr txBox="1"/>
          <p:nvPr/>
        </p:nvSpPr>
        <p:spPr>
          <a:xfrm>
            <a:off x="310173" y="6290846"/>
            <a:ext cx="8452827" cy="338554"/>
          </a:xfrm>
          <a:prstGeom prst="rect">
            <a:avLst/>
          </a:prstGeom>
          <a:noFill/>
        </p:spPr>
        <p:txBody>
          <a:bodyPr wrap="none" rtlCol="0">
            <a:spAutoFit/>
          </a:bodyPr>
          <a:lstStyle/>
          <a:p>
            <a:r>
              <a:rPr lang="en-US" altLang="zh-CN" sz="1600" dirty="0">
                <a:hlinkClick r:id="rId3"/>
              </a:rPr>
              <a:t>https://www.gem5.org/documentation/general_docs/memory_system/replacement_policies/</a:t>
            </a:r>
            <a:endParaRPr lang="en-US" altLang="zh-CN" sz="1600" dirty="0"/>
          </a:p>
        </p:txBody>
      </p:sp>
      <p:sp>
        <p:nvSpPr>
          <p:cNvPr id="7" name="灯片编号占位符 6">
            <a:extLst>
              <a:ext uri="{FF2B5EF4-FFF2-40B4-BE49-F238E27FC236}">
                <a16:creationId xmlns:a16="http://schemas.microsoft.com/office/drawing/2014/main" id="{3CA3F624-7F4C-4D3F-9183-B6E4ABD10CC3}"/>
              </a:ext>
            </a:extLst>
          </p:cNvPr>
          <p:cNvSpPr>
            <a:spLocks noGrp="1"/>
          </p:cNvSpPr>
          <p:nvPr>
            <p:ph type="sldNum" sz="quarter" idx="12"/>
          </p:nvPr>
        </p:nvSpPr>
        <p:spPr/>
        <p:txBody>
          <a:bodyPr/>
          <a:lstStyle/>
          <a:p>
            <a:fld id="{281828B1-9571-413B-8DF6-88C4749FAF08}" type="slidenum">
              <a:rPr lang="en-US" altLang="en-US" smtClean="0"/>
              <a:pPr/>
              <a:t>11</a:t>
            </a:fld>
            <a:endParaRPr lang="en-US" altLang="en-US"/>
          </a:p>
        </p:txBody>
      </p:sp>
    </p:spTree>
    <p:extLst>
      <p:ext uri="{BB962C8B-B14F-4D97-AF65-F5344CB8AC3E}">
        <p14:creationId xmlns:p14="http://schemas.microsoft.com/office/powerpoint/2010/main" val="26778534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down)">
                                      <p:cBhvr>
                                        <p:cTn id="21" dur="500"/>
                                        <p:tgtEl>
                                          <p:spTgt spid="3">
                                            <p:txEl>
                                              <p:pRg st="5" end="5"/>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down)">
                                      <p:cBhvr>
                                        <p:cTn id="24" dur="500"/>
                                        <p:tgtEl>
                                          <p:spTgt spid="3">
                                            <p:txEl>
                                              <p:pRg st="6" end="6"/>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wipe(down)">
                                      <p:cBhvr>
                                        <p:cTn id="30" dur="500"/>
                                        <p:tgtEl>
                                          <p:spTgt spid="3">
                                            <p:txEl>
                                              <p:pRg st="8" end="8"/>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wipe(down)">
                                      <p:cBhvr>
                                        <p:cTn id="33" dur="500"/>
                                        <p:tgtEl>
                                          <p:spTgt spid="3">
                                            <p:txEl>
                                              <p:pRg st="9" end="9"/>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wipe(down)">
                                      <p:cBhvr>
                                        <p:cTn id="36" dur="500"/>
                                        <p:tgtEl>
                                          <p:spTgt spid="3">
                                            <p:txEl>
                                              <p:pRg st="10" end="10"/>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wipe(down)">
                                      <p:cBhvr>
                                        <p:cTn id="39" dur="500"/>
                                        <p:tgtEl>
                                          <p:spTgt spid="3">
                                            <p:txEl>
                                              <p:pRg st="11" end="1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a:xfrm>
            <a:off x="457200" y="116632"/>
            <a:ext cx="8229600" cy="922114"/>
          </a:xfrm>
        </p:spPr>
        <p:txBody>
          <a:bodyPr/>
          <a:lstStyle/>
          <a:p>
            <a:r>
              <a:rPr lang="en-US" altLang="zh-CN" dirty="0"/>
              <a:t>LRU</a:t>
            </a:r>
            <a:r>
              <a:rPr lang="zh-CN" altLang="en-US" dirty="0"/>
              <a:t>算法的实现</a:t>
            </a:r>
            <a:endParaRPr lang="en-US" altLang="zh-CN" dirty="0"/>
          </a:p>
        </p:txBody>
      </p:sp>
      <p:sp>
        <p:nvSpPr>
          <p:cNvPr id="3" name="Content Placeholder 2"/>
          <p:cNvSpPr>
            <a:spLocks noGrp="1"/>
          </p:cNvSpPr>
          <p:nvPr>
            <p:ph idx="1"/>
          </p:nvPr>
        </p:nvSpPr>
        <p:spPr>
          <a:xfrm>
            <a:off x="457200" y="996950"/>
            <a:ext cx="8229600" cy="5480050"/>
          </a:xfrm>
        </p:spPr>
        <p:txBody>
          <a:bodyPr/>
          <a:lstStyle/>
          <a:p>
            <a:pPr>
              <a:spcBef>
                <a:spcPts val="600"/>
              </a:spcBef>
              <a:spcAft>
                <a:spcPts val="600"/>
              </a:spcAft>
            </a:pPr>
            <a:r>
              <a:rPr lang="zh-CN" altLang="en-US" sz="2800" b="1" dirty="0"/>
              <a:t>想法</a:t>
            </a:r>
            <a:r>
              <a:rPr lang="en-US" altLang="zh-CN" sz="2800" b="1" dirty="0"/>
              <a:t>: </a:t>
            </a:r>
            <a:r>
              <a:rPr lang="zh-CN" altLang="en-US" sz="2800" dirty="0"/>
              <a:t>将组内的</a:t>
            </a:r>
            <a:r>
              <a:rPr lang="en-US" altLang="zh-CN" sz="2800" dirty="0"/>
              <a:t>least recently accessed block</a:t>
            </a:r>
            <a:r>
              <a:rPr lang="zh-CN" altLang="en-US" sz="2800" dirty="0"/>
              <a:t>踢出缓存。</a:t>
            </a:r>
            <a:endParaRPr lang="en-US" altLang="zh-CN" sz="2800" dirty="0"/>
          </a:p>
          <a:p>
            <a:pPr>
              <a:spcBef>
                <a:spcPts val="600"/>
              </a:spcBef>
              <a:spcAft>
                <a:spcPts val="600"/>
              </a:spcAft>
            </a:pPr>
            <a:r>
              <a:rPr lang="zh-CN" altLang="en-US" sz="2800" b="1" dirty="0"/>
              <a:t>问题</a:t>
            </a:r>
            <a:r>
              <a:rPr lang="en-US" altLang="zh-CN" sz="2800" b="1" dirty="0"/>
              <a:t>: </a:t>
            </a:r>
            <a:r>
              <a:rPr lang="zh-CN" altLang="en-US" sz="2800" dirty="0"/>
              <a:t>需要维持组内</a:t>
            </a:r>
            <a:r>
              <a:rPr lang="en-US" altLang="zh-CN" sz="2800" dirty="0"/>
              <a:t>block</a:t>
            </a:r>
            <a:r>
              <a:rPr lang="zh-CN" altLang="en-US" sz="2800" dirty="0"/>
              <a:t>的历史访问顺序</a:t>
            </a:r>
            <a:endParaRPr lang="en-US" altLang="zh-CN" sz="2800" dirty="0"/>
          </a:p>
          <a:p>
            <a:pPr>
              <a:spcBef>
                <a:spcPts val="600"/>
              </a:spcBef>
              <a:spcAft>
                <a:spcPts val="600"/>
              </a:spcAft>
            </a:pPr>
            <a:r>
              <a:rPr lang="zh-CN" altLang="en-US" sz="2800" dirty="0"/>
              <a:t>具体问题</a:t>
            </a:r>
            <a:r>
              <a:rPr lang="en-US" altLang="zh-CN" sz="2800" dirty="0"/>
              <a:t>1: </a:t>
            </a:r>
            <a:r>
              <a:rPr lang="zh-CN" altLang="en-US" sz="2800" dirty="0"/>
              <a:t>对于</a:t>
            </a:r>
            <a:r>
              <a:rPr lang="en-US" altLang="zh-CN" sz="2800" dirty="0"/>
              <a:t>2-</a:t>
            </a:r>
            <a:r>
              <a:rPr lang="zh-CN" altLang="en-US" sz="2800" dirty="0"/>
              <a:t>路组相联缓存</a:t>
            </a:r>
            <a:r>
              <a:rPr lang="en-US" altLang="zh-CN" sz="2800" dirty="0"/>
              <a:t>:</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如何实现</a:t>
            </a:r>
            <a:r>
              <a:rPr lang="en-US" altLang="zh-CN" kern="1200" dirty="0">
                <a:cs typeface="Calibri" panose="020F0502020204030204" pitchFamily="34" charset="0"/>
              </a:rPr>
              <a:t>LRU</a:t>
            </a:r>
            <a:r>
              <a:rPr lang="zh-CN" altLang="en-US" kern="1200" dirty="0">
                <a:cs typeface="Calibri" panose="020F0502020204030204" pitchFamily="34" charset="0"/>
              </a:rPr>
              <a:t>算法</a:t>
            </a:r>
            <a:r>
              <a:rPr lang="en-US" altLang="zh-CN" kern="1200" dirty="0">
                <a:cs typeface="Calibri" panose="020F0502020204030204" pitchFamily="34" charset="0"/>
              </a:rPr>
              <a:t>?</a:t>
            </a:r>
          </a:p>
          <a:p>
            <a:pPr>
              <a:spcBef>
                <a:spcPts val="600"/>
              </a:spcBef>
              <a:spcAft>
                <a:spcPts val="600"/>
              </a:spcAft>
            </a:pPr>
            <a:r>
              <a:rPr lang="zh-CN" altLang="en-US" sz="2800" dirty="0"/>
              <a:t>具体问题</a:t>
            </a:r>
            <a:r>
              <a:rPr lang="en-US" altLang="zh-CN" sz="2800" dirty="0"/>
              <a:t>2: </a:t>
            </a:r>
            <a:r>
              <a:rPr lang="zh-CN" altLang="en-US" sz="2800" dirty="0"/>
              <a:t>对于</a:t>
            </a:r>
            <a:r>
              <a:rPr lang="en-US" altLang="zh-CN" sz="2800" dirty="0"/>
              <a:t>4-</a:t>
            </a:r>
            <a:r>
              <a:rPr lang="zh-CN" altLang="en-US" sz="2800" dirty="0"/>
              <a:t>路组相联缓存</a:t>
            </a:r>
            <a:r>
              <a:rPr lang="en-US" altLang="zh-CN" sz="2800" dirty="0"/>
              <a:t>: </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如何高效地实现</a:t>
            </a:r>
            <a:r>
              <a:rPr lang="en-US" altLang="zh-CN" kern="1200" dirty="0">
                <a:cs typeface="Calibri" panose="020F0502020204030204" pitchFamily="34" charset="0"/>
              </a:rPr>
              <a:t>LRU</a:t>
            </a:r>
            <a:r>
              <a:rPr lang="zh-CN" altLang="en-US" kern="1200" dirty="0">
                <a:cs typeface="Calibri" panose="020F0502020204030204" pitchFamily="34" charset="0"/>
              </a:rPr>
              <a:t>算法</a:t>
            </a:r>
            <a:r>
              <a:rPr lang="en-US" altLang="zh-CN" kern="1200" dirty="0">
                <a:cs typeface="Calibri" panose="020F0502020204030204" pitchFamily="34" charset="0"/>
              </a:rPr>
              <a:t>?</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一个组内有</a:t>
            </a:r>
            <a:r>
              <a:rPr lang="en-US" altLang="zh-CN" kern="1200" dirty="0">
                <a:cs typeface="Calibri" panose="020F0502020204030204" pitchFamily="34" charset="0"/>
              </a:rPr>
              <a:t>4</a:t>
            </a:r>
            <a:r>
              <a:rPr lang="zh-CN" altLang="en-US" kern="1200" dirty="0">
                <a:cs typeface="Calibri" panose="020F0502020204030204" pitchFamily="34" charset="0"/>
              </a:rPr>
              <a:t>个块，有多少种可能的访问顺序</a:t>
            </a:r>
            <a:r>
              <a:rPr lang="en-US" altLang="zh-CN" kern="1200" dirty="0">
                <a:cs typeface="Calibri" panose="020F0502020204030204" pitchFamily="34" charset="0"/>
              </a:rPr>
              <a:t>? </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需要多少个</a:t>
            </a:r>
            <a:r>
              <a:rPr lang="en-US" altLang="zh-CN" kern="1200" dirty="0">
                <a:cs typeface="Calibri" panose="020F0502020204030204" pitchFamily="34" charset="0"/>
              </a:rPr>
              <a:t>bits</a:t>
            </a:r>
            <a:r>
              <a:rPr lang="zh-CN" altLang="en-US" kern="1200" dirty="0">
                <a:cs typeface="Calibri" panose="020F0502020204030204" pitchFamily="34" charset="0"/>
              </a:rPr>
              <a:t>来记录访问顺序</a:t>
            </a:r>
            <a:r>
              <a:rPr lang="en-US" altLang="zh-CN" kern="1200" dirty="0">
                <a:cs typeface="Calibri" panose="020F0502020204030204" pitchFamily="34" charset="0"/>
              </a:rPr>
              <a:t>?</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需要什么样的逻辑来确定</a:t>
            </a:r>
            <a:r>
              <a:rPr lang="en-US" altLang="zh-CN" kern="1200" dirty="0">
                <a:cs typeface="Calibri" panose="020F0502020204030204" pitchFamily="34" charset="0"/>
              </a:rPr>
              <a:t>LRU victim?</a:t>
            </a:r>
          </a:p>
          <a:p>
            <a:pPr lvl="1">
              <a:spcBef>
                <a:spcPts val="600"/>
              </a:spcBef>
              <a:spcAft>
                <a:spcPts val="600"/>
              </a:spcAft>
            </a:pPr>
            <a:endParaRPr lang="en-US" altLang="zh-CN" dirty="0"/>
          </a:p>
        </p:txBody>
      </p:sp>
      <p:sp>
        <p:nvSpPr>
          <p:cNvPr id="6" name="灯片编号占位符 5">
            <a:extLst>
              <a:ext uri="{FF2B5EF4-FFF2-40B4-BE49-F238E27FC236}">
                <a16:creationId xmlns:a16="http://schemas.microsoft.com/office/drawing/2014/main" id="{E2864760-D65F-4727-9B90-91B00C22D6DC}"/>
              </a:ext>
            </a:extLst>
          </p:cNvPr>
          <p:cNvSpPr>
            <a:spLocks noGrp="1"/>
          </p:cNvSpPr>
          <p:nvPr>
            <p:ph type="sldNum" sz="quarter" idx="12"/>
          </p:nvPr>
        </p:nvSpPr>
        <p:spPr/>
        <p:txBody>
          <a:bodyPr/>
          <a:lstStyle/>
          <a:p>
            <a:fld id="{281828B1-9571-413B-8DF6-88C4749FAF08}" type="slidenum">
              <a:rPr lang="en-US" altLang="en-US" smtClean="0"/>
              <a:pPr/>
              <a:t>12</a:t>
            </a:fld>
            <a:endParaRPr lang="en-US" altLang="en-US"/>
          </a:p>
        </p:txBody>
      </p:sp>
      <p:sp>
        <p:nvSpPr>
          <p:cNvPr id="2" name="文本框 1"/>
          <p:cNvSpPr txBox="1"/>
          <p:nvPr/>
        </p:nvSpPr>
        <p:spPr>
          <a:xfrm>
            <a:off x="914400" y="6339316"/>
            <a:ext cx="5418471" cy="461665"/>
          </a:xfrm>
          <a:prstGeom prst="rect">
            <a:avLst/>
          </a:prstGeom>
          <a:noFill/>
          <a:ln>
            <a:solidFill>
              <a:schemeClr val="tx1">
                <a:lumMod val="95000"/>
                <a:lumOff val="5000"/>
              </a:schemeClr>
            </a:solidFill>
          </a:ln>
        </p:spPr>
        <p:txBody>
          <a:bodyPr wrap="none" rtlCol="0">
            <a:spAutoFit/>
          </a:bodyPr>
          <a:lstStyle/>
          <a:p>
            <a:r>
              <a:rPr lang="zh-CN" altLang="en-US" sz="2400" dirty="0" smtClean="0"/>
              <a:t>我们来看关于</a:t>
            </a:r>
            <a:r>
              <a:rPr lang="en-US" altLang="zh-CN" sz="2400" dirty="0" smtClean="0"/>
              <a:t>LRU</a:t>
            </a:r>
            <a:r>
              <a:rPr lang="zh-CN" altLang="en-US" sz="2400" dirty="0" smtClean="0"/>
              <a:t>替换策略的一个示例</a:t>
            </a:r>
            <a:endParaRPr lang="zh-CN" altLang="en-US" sz="2400" dirty="0"/>
          </a:p>
        </p:txBody>
      </p:sp>
    </p:spTree>
    <p:extLst>
      <p:ext uri="{BB962C8B-B14F-4D97-AF65-F5344CB8AC3E}">
        <p14:creationId xmlns:p14="http://schemas.microsoft.com/office/powerpoint/2010/main" val="14567178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457200" y="192088"/>
            <a:ext cx="8229600" cy="722312"/>
          </a:xfrm>
        </p:spPr>
        <p:txBody>
          <a:bodyPr/>
          <a:lstStyle/>
          <a:p>
            <a:r>
              <a:rPr lang="en-US" altLang="zh-CN" dirty="0"/>
              <a:t>Approximations of LRU</a:t>
            </a:r>
          </a:p>
        </p:txBody>
      </p:sp>
      <p:sp>
        <p:nvSpPr>
          <p:cNvPr id="3" name="Content Placeholder 2"/>
          <p:cNvSpPr>
            <a:spLocks noGrp="1"/>
          </p:cNvSpPr>
          <p:nvPr>
            <p:ph idx="1"/>
          </p:nvPr>
        </p:nvSpPr>
        <p:spPr>
          <a:xfrm>
            <a:off x="457200" y="996950"/>
            <a:ext cx="8229600" cy="5194300"/>
          </a:xfrm>
        </p:spPr>
        <p:txBody>
          <a:bodyPr/>
          <a:lstStyle/>
          <a:p>
            <a:r>
              <a:rPr lang="zh-CN" altLang="en-US" sz="2800" dirty="0"/>
              <a:t>大多数的当代处理器没有实现高相联度缓存的</a:t>
            </a:r>
            <a:r>
              <a:rPr lang="en-US" altLang="en-US" sz="2800" dirty="0"/>
              <a:t>“</a:t>
            </a:r>
            <a:r>
              <a:rPr lang="en-US" altLang="zh-CN" sz="2800" dirty="0"/>
              <a:t>true LRU</a:t>
            </a:r>
            <a:r>
              <a:rPr lang="en-US" altLang="en-US" sz="2800" dirty="0"/>
              <a:t>”</a:t>
            </a:r>
            <a:r>
              <a:rPr lang="zh-CN" altLang="en-US" sz="2800" dirty="0"/>
              <a:t>策略</a:t>
            </a:r>
            <a:endParaRPr lang="en-US" altLang="en-US" sz="2800" dirty="0"/>
          </a:p>
          <a:p>
            <a:r>
              <a:rPr lang="en-US" altLang="zh-CN" sz="2800" dirty="0"/>
              <a:t> Why?</a:t>
            </a:r>
          </a:p>
          <a:p>
            <a:pPr marL="628650" lvl="1" indent="-265113">
              <a:spcBef>
                <a:spcPts val="60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True LRU </a:t>
            </a:r>
            <a:r>
              <a:rPr lang="zh-CN" altLang="en-US" kern="1200" dirty="0">
                <a:cs typeface="Calibri" panose="020F0502020204030204" pitchFamily="34" charset="0"/>
              </a:rPr>
              <a:t>过于复杂</a:t>
            </a:r>
            <a:endParaRPr lang="en-US" altLang="zh-CN"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LRU </a:t>
            </a:r>
            <a:r>
              <a:rPr lang="zh-CN" altLang="en-US" kern="1200" dirty="0">
                <a:cs typeface="Calibri" panose="020F0502020204030204" pitchFamily="34" charset="0"/>
              </a:rPr>
              <a:t>也只是用来预测局部性信息 </a:t>
            </a:r>
            <a:r>
              <a:rPr lang="en-US" altLang="zh-CN" kern="1200" dirty="0">
                <a:cs typeface="Calibri" panose="020F0502020204030204" pitchFamily="34" charset="0"/>
              </a:rPr>
              <a:t>(</a:t>
            </a:r>
            <a:r>
              <a:rPr lang="zh-CN" altLang="en-US" kern="1200" dirty="0">
                <a:cs typeface="Calibri" panose="020F0502020204030204" pitchFamily="34" charset="0"/>
              </a:rPr>
              <a:t>其未必一直或者一定是最好</a:t>
            </a:r>
            <a:r>
              <a:rPr lang="zh-CN" altLang="en-US" sz="2400" dirty="0"/>
              <a:t>的策略</a:t>
            </a:r>
            <a:r>
              <a:rPr lang="en-US" altLang="zh-CN" sz="2400" dirty="0"/>
              <a:t>)</a:t>
            </a:r>
          </a:p>
          <a:p>
            <a:r>
              <a:rPr lang="zh-CN" altLang="en-US" sz="2800" dirty="0"/>
              <a:t>候选方案</a:t>
            </a:r>
            <a:r>
              <a:rPr lang="en-US" altLang="zh-CN" sz="2800" dirty="0"/>
              <a:t>:</a:t>
            </a:r>
          </a:p>
          <a:p>
            <a:pPr marL="628650" lvl="1" indent="-265113">
              <a:spcBef>
                <a:spcPts val="60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Not MRU (not most recently used)</a:t>
            </a:r>
          </a:p>
          <a:p>
            <a:pPr marL="628650" lvl="1" indent="-265113">
              <a:spcBef>
                <a:spcPts val="60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Hierarchical LRU</a:t>
            </a:r>
          </a:p>
          <a:p>
            <a:pPr marL="628650" lvl="1" indent="-265113">
              <a:spcBef>
                <a:spcPts val="60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Victim-</a:t>
            </a:r>
            <a:r>
              <a:rPr lang="en-US" altLang="zh-CN" kern="1200" dirty="0" err="1">
                <a:cs typeface="Calibri" panose="020F0502020204030204" pitchFamily="34" charset="0"/>
              </a:rPr>
              <a:t>NextVictim</a:t>
            </a:r>
            <a:r>
              <a:rPr lang="en-US" altLang="zh-CN" kern="1200" dirty="0">
                <a:cs typeface="Calibri" panose="020F0502020204030204" pitchFamily="34" charset="0"/>
              </a:rPr>
              <a:t> Replacement</a:t>
            </a:r>
          </a:p>
          <a:p>
            <a:pPr marL="628650" lvl="1" indent="-265113">
              <a:spcBef>
                <a:spcPts val="60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a:t>
            </a:r>
          </a:p>
        </p:txBody>
      </p:sp>
      <p:sp>
        <p:nvSpPr>
          <p:cNvPr id="2" name="云形标注 1"/>
          <p:cNvSpPr/>
          <p:nvPr/>
        </p:nvSpPr>
        <p:spPr>
          <a:xfrm>
            <a:off x="2667000" y="1066800"/>
            <a:ext cx="6324600" cy="2329434"/>
          </a:xfrm>
          <a:prstGeom prst="cloudCallout">
            <a:avLst>
              <a:gd name="adj1" fmla="val -52549"/>
              <a:gd name="adj2" fmla="val 86337"/>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400" dirty="0" smtClean="0"/>
              <a:t>Do you want </a:t>
            </a:r>
            <a:r>
              <a:rPr lang="en-US" altLang="zh-CN" sz="2400" dirty="0"/>
              <a:t>to understand these algorithms?</a:t>
            </a:r>
          </a:p>
          <a:p>
            <a:pPr algn="ctr"/>
            <a:r>
              <a:rPr lang="en-US" altLang="zh-CN" sz="2400" dirty="0"/>
              <a:t>You can use tools, such as gem5, to do experiments and evaluations.</a:t>
            </a:r>
            <a:endParaRPr lang="zh-CN" altLang="en-US" sz="2400" dirty="0"/>
          </a:p>
        </p:txBody>
      </p:sp>
      <p:sp>
        <p:nvSpPr>
          <p:cNvPr id="7" name="灯片编号占位符 6">
            <a:extLst>
              <a:ext uri="{FF2B5EF4-FFF2-40B4-BE49-F238E27FC236}">
                <a16:creationId xmlns:a16="http://schemas.microsoft.com/office/drawing/2014/main" id="{22739A91-40E9-4B5A-AB1C-C6CAC3F7826A}"/>
              </a:ext>
            </a:extLst>
          </p:cNvPr>
          <p:cNvSpPr>
            <a:spLocks noGrp="1"/>
          </p:cNvSpPr>
          <p:nvPr>
            <p:ph type="sldNum" sz="quarter" idx="12"/>
          </p:nvPr>
        </p:nvSpPr>
        <p:spPr/>
        <p:txBody>
          <a:bodyPr/>
          <a:lstStyle/>
          <a:p>
            <a:fld id="{281828B1-9571-413B-8DF6-88C4749FAF08}" type="slidenum">
              <a:rPr lang="en-US" altLang="en-US" smtClean="0"/>
              <a:pPr/>
              <a:t>13</a:t>
            </a:fld>
            <a:endParaRPr lang="en-US" altLang="en-US"/>
          </a:p>
        </p:txBody>
      </p:sp>
    </p:spTree>
    <p:extLst>
      <p:ext uri="{BB962C8B-B14F-4D97-AF65-F5344CB8AC3E}">
        <p14:creationId xmlns:p14="http://schemas.microsoft.com/office/powerpoint/2010/main" val="20276864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a:xfrm>
            <a:off x="228600" y="180752"/>
            <a:ext cx="8610600" cy="816197"/>
          </a:xfrm>
        </p:spPr>
        <p:txBody>
          <a:bodyPr/>
          <a:lstStyle/>
          <a:p>
            <a:r>
              <a:rPr lang="zh-CN" altLang="en-US" dirty="0" smtClean="0"/>
              <a:t>替换算法</a:t>
            </a:r>
            <a:r>
              <a:rPr lang="zh-CN" altLang="en-US" dirty="0" smtClean="0"/>
              <a:t>示例</a:t>
            </a:r>
            <a:r>
              <a:rPr lang="zh-CN" altLang="en-US" dirty="0"/>
              <a:t>：</a:t>
            </a:r>
            <a:r>
              <a:rPr lang="en-US" altLang="zh-CN" dirty="0"/>
              <a:t>LRU or Random</a:t>
            </a:r>
            <a:r>
              <a:rPr lang="zh-CN" altLang="en-US" dirty="0"/>
              <a:t>？</a:t>
            </a:r>
            <a:endParaRPr lang="en-US" altLang="zh-CN" dirty="0"/>
          </a:p>
        </p:txBody>
      </p:sp>
      <p:sp>
        <p:nvSpPr>
          <p:cNvPr id="3" name="Content Placeholder 2"/>
          <p:cNvSpPr>
            <a:spLocks noGrp="1"/>
          </p:cNvSpPr>
          <p:nvPr>
            <p:ph idx="1"/>
          </p:nvPr>
        </p:nvSpPr>
        <p:spPr>
          <a:xfrm>
            <a:off x="457200" y="996950"/>
            <a:ext cx="8229600" cy="5632450"/>
          </a:xfrm>
        </p:spPr>
        <p:txBody>
          <a:bodyPr/>
          <a:lstStyle/>
          <a:p>
            <a:pPr>
              <a:spcBef>
                <a:spcPts val="0"/>
              </a:spcBef>
              <a:spcAft>
                <a:spcPts val="600"/>
              </a:spcAft>
            </a:pPr>
            <a:r>
              <a:rPr lang="en-US" altLang="zh-CN" sz="2800" dirty="0"/>
              <a:t>LRU vs. Random: </a:t>
            </a:r>
            <a:r>
              <a:rPr lang="zh-CN" altLang="en-US" sz="2800" dirty="0"/>
              <a:t>哪一个性能更好</a:t>
            </a:r>
            <a:r>
              <a:rPr lang="en-US" altLang="zh-CN" sz="2800" dirty="0"/>
              <a:t>?</a:t>
            </a:r>
          </a:p>
          <a:p>
            <a:pPr marL="628650" lvl="1" indent="-265113">
              <a:spcBef>
                <a:spcPts val="0"/>
              </a:spcBef>
              <a:spcAft>
                <a:spcPts val="600"/>
              </a:spcAft>
              <a:buClr>
                <a:schemeClr val="tx1"/>
              </a:buClr>
              <a:buFont typeface="Tahoma" panose="020B0604030504040204" pitchFamily="34" charset="0"/>
              <a:buChar char="−"/>
              <a:defRPr/>
            </a:pPr>
            <a:r>
              <a:rPr lang="zh-CN" altLang="en-US" kern="1200" dirty="0" smtClean="0">
                <a:cs typeface="Calibri" panose="020F0502020204030204" pitchFamily="34" charset="0"/>
              </a:rPr>
              <a:t>考虑</a:t>
            </a:r>
            <a:r>
              <a:rPr lang="en-US" altLang="zh-CN" kern="1200" dirty="0" smtClean="0">
                <a:cs typeface="Calibri" panose="020F0502020204030204" pitchFamily="34" charset="0"/>
              </a:rPr>
              <a:t>: </a:t>
            </a:r>
            <a:r>
              <a:rPr lang="en-US" altLang="zh-CN" kern="1200" dirty="0">
                <a:cs typeface="Calibri" panose="020F0502020204030204" pitchFamily="34" charset="0"/>
              </a:rPr>
              <a:t>4</a:t>
            </a:r>
            <a:r>
              <a:rPr lang="zh-CN" altLang="en-US" kern="1200" dirty="0">
                <a:cs typeface="Calibri" panose="020F0502020204030204" pitchFamily="34" charset="0"/>
              </a:rPr>
              <a:t>路组相联缓存，循环访问：</a:t>
            </a:r>
            <a:r>
              <a:rPr lang="en-US" altLang="zh-CN" kern="1200" dirty="0">
                <a:cs typeface="Calibri" panose="020F0502020204030204" pitchFamily="34" charset="0"/>
              </a:rPr>
              <a:t>A, B, C, D, E </a:t>
            </a:r>
            <a:endParaRPr lang="en-US" altLang="zh-CN" kern="1200" dirty="0">
              <a:cs typeface="Calibri" panose="020F0502020204030204" pitchFamily="34" charset="0"/>
              <a:sym typeface="Wingdings" panose="05000000000000000000" pitchFamily="2" charset="2"/>
            </a:endParaRPr>
          </a:p>
          <a:p>
            <a:pPr lvl="2">
              <a:spcBef>
                <a:spcPts val="0"/>
              </a:spcBef>
              <a:spcAft>
                <a:spcPts val="600"/>
              </a:spcAft>
              <a:buFont typeface="Arial" panose="020B0604020202020204" pitchFamily="34" charset="0"/>
              <a:buChar char="•"/>
            </a:pPr>
            <a:r>
              <a:rPr lang="en-US" altLang="zh-CN" sz="2000" dirty="0">
                <a:sym typeface="Wingdings" panose="05000000000000000000" pitchFamily="2" charset="2"/>
              </a:rPr>
              <a:t>LRU</a:t>
            </a:r>
            <a:r>
              <a:rPr lang="zh-CN" altLang="en-US" sz="2000" dirty="0">
                <a:sym typeface="Wingdings" panose="05000000000000000000" pitchFamily="2" charset="2"/>
              </a:rPr>
              <a:t>策略所获得的命中率为</a:t>
            </a:r>
            <a:r>
              <a:rPr lang="en-US" altLang="zh-CN" sz="2000" dirty="0">
                <a:sym typeface="Wingdings" panose="05000000000000000000" pitchFamily="2" charset="2"/>
              </a:rPr>
              <a:t>0</a:t>
            </a:r>
            <a:endParaRPr lang="en-US" altLang="zh-CN" sz="2000" dirty="0"/>
          </a:p>
          <a:p>
            <a:pPr>
              <a:spcBef>
                <a:spcPts val="0"/>
              </a:spcBef>
              <a:spcAft>
                <a:spcPts val="600"/>
              </a:spcAft>
            </a:pPr>
            <a:r>
              <a:rPr lang="en-US" altLang="zh-CN" sz="2800" dirty="0"/>
              <a:t>Set thrashing: </a:t>
            </a:r>
            <a:r>
              <a:rPr lang="zh-CN" altLang="en-US" sz="2800" dirty="0"/>
              <a:t>当所</a:t>
            </a:r>
            <a:r>
              <a:rPr lang="zh-CN" altLang="en-US" sz="2800" dirty="0" smtClean="0"/>
              <a:t>运行的程序</a:t>
            </a:r>
            <a:r>
              <a:rPr lang="zh-CN" altLang="en-US" sz="2800" dirty="0"/>
              <a:t>在一个组内的</a:t>
            </a:r>
            <a:r>
              <a:rPr lang="ja-JP" altLang="en-US" sz="2800" dirty="0"/>
              <a:t>“</a:t>
            </a:r>
            <a:r>
              <a:rPr lang="en-US" altLang="ja-JP" sz="2800" dirty="0"/>
              <a:t>working set</a:t>
            </a:r>
            <a:r>
              <a:rPr lang="ja-JP" altLang="en-US" sz="2800" dirty="0"/>
              <a:t>”</a:t>
            </a:r>
            <a:r>
              <a:rPr lang="en-US" altLang="ja-JP" sz="2800" dirty="0"/>
              <a:t> </a:t>
            </a:r>
            <a:r>
              <a:rPr lang="zh-CN" altLang="en-US" sz="2800" dirty="0"/>
              <a:t>大于相联度时：</a:t>
            </a:r>
            <a:endParaRPr lang="en-US" altLang="ja-JP" sz="2800" dirty="0"/>
          </a:p>
          <a:p>
            <a:pPr marL="628650" lvl="1" indent="-2651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sym typeface="Wingdings" panose="05000000000000000000" pitchFamily="2" charset="2"/>
              </a:rPr>
              <a:t>这时候随机策略可能更好</a:t>
            </a:r>
            <a:r>
              <a:rPr lang="zh-CN" altLang="en-US" kern="1200" dirty="0" smtClean="0">
                <a:cs typeface="Calibri" panose="020F0502020204030204" pitchFamily="34" charset="0"/>
                <a:sym typeface="Wingdings" panose="05000000000000000000" pitchFamily="2" charset="2"/>
              </a:rPr>
              <a:t>，因为可避免</a:t>
            </a:r>
            <a:r>
              <a:rPr lang="zh-CN" altLang="en-US" kern="1200" dirty="0">
                <a:cs typeface="Calibri" panose="020F0502020204030204" pitchFamily="34" charset="0"/>
                <a:sym typeface="Wingdings" panose="05000000000000000000" pitchFamily="2" charset="2"/>
              </a:rPr>
              <a:t>抖动。</a:t>
            </a:r>
            <a:endParaRPr lang="en-US" altLang="zh-CN" kern="1200" dirty="0">
              <a:cs typeface="Calibri" panose="020F0502020204030204" pitchFamily="34" charset="0"/>
              <a:sym typeface="Wingdings" panose="05000000000000000000" pitchFamily="2" charset="2"/>
            </a:endParaRPr>
          </a:p>
          <a:p>
            <a:pPr>
              <a:spcBef>
                <a:spcPts val="0"/>
              </a:spcBef>
              <a:spcAft>
                <a:spcPts val="600"/>
              </a:spcAft>
            </a:pPr>
            <a:r>
              <a:rPr lang="zh-CN" altLang="en-US" sz="2800" dirty="0" smtClean="0">
                <a:sym typeface="Wingdings" panose="05000000000000000000" pitchFamily="2" charset="2"/>
              </a:rPr>
              <a:t>实际情况下，哪个替换策略更好呢</a:t>
            </a:r>
            <a:r>
              <a:rPr lang="zh-CN" altLang="en-US" dirty="0">
                <a:sym typeface="Wingdings" panose="05000000000000000000" pitchFamily="2" charset="2"/>
              </a:rPr>
              <a:t>？</a:t>
            </a:r>
            <a:endParaRPr lang="en-US" altLang="zh-CN" sz="2800" dirty="0">
              <a:sym typeface="Wingdings" panose="05000000000000000000" pitchFamily="2" charset="2"/>
            </a:endParaRPr>
          </a:p>
          <a:p>
            <a:pPr marL="628650" lvl="1" indent="-265113">
              <a:spcBef>
                <a:spcPts val="0"/>
              </a:spcBef>
              <a:spcAft>
                <a:spcPts val="600"/>
              </a:spcAft>
              <a:buClr>
                <a:schemeClr val="tx1"/>
              </a:buClr>
              <a:buFont typeface="Tahoma" panose="020B0604030504040204" pitchFamily="34" charset="0"/>
              <a:buChar char="−"/>
              <a:defRPr/>
            </a:pPr>
            <a:r>
              <a:rPr lang="zh-CN" altLang="en-US" kern="1200" dirty="0" smtClean="0">
                <a:cs typeface="Calibri" panose="020F0502020204030204" pitchFamily="34" charset="0"/>
                <a:sym typeface="Wingdings" panose="05000000000000000000" pitchFamily="2" charset="2"/>
              </a:rPr>
              <a:t>取决于</a:t>
            </a:r>
            <a:r>
              <a:rPr lang="en-US" altLang="zh-CN" kern="1200" dirty="0">
                <a:cs typeface="Calibri" panose="020F0502020204030204" pitchFamily="34" charset="0"/>
                <a:sym typeface="Wingdings" panose="05000000000000000000" pitchFamily="2" charset="2"/>
              </a:rPr>
              <a:t>workload</a:t>
            </a:r>
            <a:r>
              <a:rPr lang="zh-CN" altLang="en-US" kern="1200" dirty="0">
                <a:cs typeface="Calibri" panose="020F0502020204030204" pitchFamily="34" charset="0"/>
                <a:sym typeface="Wingdings" panose="05000000000000000000" pitchFamily="2" charset="2"/>
              </a:rPr>
              <a:t>的</a:t>
            </a:r>
            <a:r>
              <a:rPr lang="zh-CN" altLang="en-US" kern="1200" dirty="0" smtClean="0">
                <a:cs typeface="Calibri" panose="020F0502020204030204" pitchFamily="34" charset="0"/>
                <a:sym typeface="Wingdings" panose="05000000000000000000" pitchFamily="2" charset="2"/>
              </a:rPr>
              <a:t>特征和缓存的配置</a:t>
            </a:r>
            <a:endParaRPr lang="en-US" altLang="zh-CN" kern="1200" dirty="0">
              <a:cs typeface="Calibri" panose="020F0502020204030204" pitchFamily="34" charset="0"/>
              <a:sym typeface="Wingdings" panose="05000000000000000000" pitchFamily="2" charset="2"/>
            </a:endParaRPr>
          </a:p>
          <a:p>
            <a:pPr marL="628650" lvl="1" indent="-265113">
              <a:spcBef>
                <a:spcPts val="0"/>
              </a:spcBef>
              <a:spcAft>
                <a:spcPts val="600"/>
              </a:spcAft>
              <a:buClr>
                <a:schemeClr val="tx1"/>
              </a:buClr>
              <a:buFont typeface="Tahoma" panose="020B0604030504040204" pitchFamily="34" charset="0"/>
              <a:buChar char="−"/>
              <a:defRPr/>
            </a:pPr>
            <a:r>
              <a:rPr lang="zh-CN" altLang="en-US" kern="1200" dirty="0" smtClean="0">
                <a:cs typeface="Calibri" panose="020F0502020204030204" pitchFamily="34" charset="0"/>
                <a:sym typeface="Wingdings" panose="05000000000000000000" pitchFamily="2" charset="2"/>
              </a:rPr>
              <a:t>其实，</a:t>
            </a:r>
            <a:r>
              <a:rPr lang="en-US" altLang="zh-CN" kern="1200" dirty="0" smtClean="0">
                <a:cs typeface="Calibri" panose="020F0502020204030204" pitchFamily="34" charset="0"/>
                <a:sym typeface="Wingdings" panose="05000000000000000000" pitchFamily="2" charset="2"/>
              </a:rPr>
              <a:t>LRU</a:t>
            </a:r>
            <a:r>
              <a:rPr lang="zh-CN" altLang="en-US" kern="1200" dirty="0">
                <a:cs typeface="Calibri" panose="020F0502020204030204" pitchFamily="34" charset="0"/>
                <a:sym typeface="Wingdings" panose="05000000000000000000" pitchFamily="2" charset="2"/>
              </a:rPr>
              <a:t>和</a:t>
            </a:r>
            <a:r>
              <a:rPr lang="en-US" altLang="zh-CN" kern="1200" dirty="0">
                <a:cs typeface="Calibri" panose="020F0502020204030204" pitchFamily="34" charset="0"/>
                <a:sym typeface="Wingdings" panose="05000000000000000000" pitchFamily="2" charset="2"/>
              </a:rPr>
              <a:t>Random</a:t>
            </a:r>
            <a:r>
              <a:rPr lang="zh-CN" altLang="en-US" kern="1200" dirty="0">
                <a:cs typeface="Calibri" panose="020F0502020204030204" pitchFamily="34" charset="0"/>
                <a:sym typeface="Wingdings" panose="05000000000000000000" pitchFamily="2" charset="2"/>
              </a:rPr>
              <a:t>的平均命中率类似</a:t>
            </a:r>
            <a:endParaRPr lang="en-US" altLang="zh-CN" kern="1200" dirty="0">
              <a:cs typeface="Calibri" panose="020F0502020204030204" pitchFamily="34" charset="0"/>
              <a:sym typeface="Wingdings" panose="05000000000000000000" pitchFamily="2" charset="2"/>
            </a:endParaRPr>
          </a:p>
          <a:p>
            <a:pPr>
              <a:spcBef>
                <a:spcPts val="0"/>
              </a:spcBef>
              <a:spcAft>
                <a:spcPts val="600"/>
              </a:spcAft>
            </a:pPr>
            <a:r>
              <a:rPr lang="zh-CN" altLang="en-US" sz="2800" dirty="0">
                <a:sym typeface="Wingdings" panose="05000000000000000000" pitchFamily="2" charset="2"/>
              </a:rPr>
              <a:t>一个更好的方案</a:t>
            </a:r>
            <a:r>
              <a:rPr lang="en-US" altLang="zh-CN" sz="2800" dirty="0">
                <a:sym typeface="Wingdings" panose="05000000000000000000" pitchFamily="2" charset="2"/>
              </a:rPr>
              <a:t>: LRU</a:t>
            </a:r>
            <a:r>
              <a:rPr lang="zh-CN" altLang="en-US" sz="2800" dirty="0">
                <a:sym typeface="Wingdings" panose="05000000000000000000" pitchFamily="2" charset="2"/>
              </a:rPr>
              <a:t>和</a:t>
            </a:r>
            <a:r>
              <a:rPr lang="en-US" altLang="zh-CN" sz="2800" dirty="0">
                <a:sym typeface="Wingdings" panose="05000000000000000000" pitchFamily="2" charset="2"/>
              </a:rPr>
              <a:t>Random</a:t>
            </a:r>
            <a:r>
              <a:rPr lang="zh-CN" altLang="en-US" sz="2800" dirty="0">
                <a:sym typeface="Wingdings" panose="05000000000000000000" pitchFamily="2" charset="2"/>
              </a:rPr>
              <a:t>混合策略</a:t>
            </a:r>
            <a:endParaRPr lang="en-US" altLang="zh-CN" sz="2800" dirty="0">
              <a:sym typeface="Wingdings" panose="05000000000000000000" pitchFamily="2" charset="2"/>
            </a:endParaRPr>
          </a:p>
          <a:p>
            <a:pPr marL="628650" lvl="1" indent="-2651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sym typeface="Wingdings" panose="05000000000000000000" pitchFamily="2" charset="2"/>
              </a:rPr>
              <a:t>到底选择哪一个方案</a:t>
            </a:r>
            <a:r>
              <a:rPr lang="en-US" altLang="zh-CN" kern="1200" dirty="0">
                <a:cs typeface="Calibri" panose="020F0502020204030204" pitchFamily="34" charset="0"/>
                <a:sym typeface="Wingdings" panose="05000000000000000000" pitchFamily="2" charset="2"/>
              </a:rPr>
              <a:t>? Set sampling</a:t>
            </a:r>
          </a:p>
          <a:p>
            <a:pPr lvl="2">
              <a:spcBef>
                <a:spcPts val="0"/>
              </a:spcBef>
              <a:spcAft>
                <a:spcPts val="600"/>
              </a:spcAft>
              <a:buFont typeface="Arial" panose="020B0604020202020204" pitchFamily="34" charset="0"/>
              <a:buChar char="•"/>
            </a:pPr>
            <a:r>
              <a:rPr lang="en-US" altLang="zh-CN" sz="2000" dirty="0">
                <a:sym typeface="Wingdings" panose="05000000000000000000" pitchFamily="2" charset="2"/>
              </a:rPr>
              <a:t>See </a:t>
            </a:r>
            <a:r>
              <a:rPr lang="en-US" altLang="zh-CN" sz="2000" dirty="0"/>
              <a:t>Qureshi et al., </a:t>
            </a:r>
            <a:r>
              <a:rPr lang="ja-JP" altLang="en-US" sz="2000" dirty="0"/>
              <a:t>“</a:t>
            </a:r>
            <a:r>
              <a:rPr lang="en-US" altLang="ja-JP" sz="2000" dirty="0"/>
              <a:t>A Case for MLP-Aware Cache </a:t>
            </a:r>
            <a:r>
              <a:rPr lang="en-US" altLang="ja-JP" sz="2000" dirty="0" smtClean="0"/>
              <a:t>Replacement</a:t>
            </a:r>
            <a:r>
              <a:rPr lang="ja-JP" altLang="en-US" sz="2000" dirty="0" smtClean="0"/>
              <a:t>“</a:t>
            </a:r>
            <a:r>
              <a:rPr lang="zh-CN" altLang="en-US" sz="2000" dirty="0" smtClean="0"/>
              <a:t>，</a:t>
            </a:r>
            <a:r>
              <a:rPr lang="en-US" altLang="ja-JP" sz="2000" dirty="0" smtClean="0"/>
              <a:t> </a:t>
            </a:r>
            <a:r>
              <a:rPr lang="en-US" altLang="ja-JP" sz="2000" dirty="0"/>
              <a:t>ISCA 2006.</a:t>
            </a:r>
          </a:p>
          <a:p>
            <a:pPr lvl="2">
              <a:spcBef>
                <a:spcPts val="0"/>
              </a:spcBef>
              <a:spcAft>
                <a:spcPts val="600"/>
              </a:spcAft>
            </a:pPr>
            <a:endParaRPr lang="en-US" altLang="zh-CN" dirty="0">
              <a:solidFill>
                <a:srgbClr val="0000FF"/>
              </a:solidFill>
              <a:sym typeface="Wingdings" panose="05000000000000000000" pitchFamily="2" charset="2"/>
            </a:endParaRPr>
          </a:p>
        </p:txBody>
      </p:sp>
      <p:sp>
        <p:nvSpPr>
          <p:cNvPr id="7" name="灯片编号占位符 6">
            <a:extLst>
              <a:ext uri="{FF2B5EF4-FFF2-40B4-BE49-F238E27FC236}">
                <a16:creationId xmlns:a16="http://schemas.microsoft.com/office/drawing/2014/main" id="{5A655750-5185-4AB8-8096-02B5B326473E}"/>
              </a:ext>
            </a:extLst>
          </p:cNvPr>
          <p:cNvSpPr>
            <a:spLocks noGrp="1"/>
          </p:cNvSpPr>
          <p:nvPr>
            <p:ph type="sldNum" sz="quarter" idx="12"/>
          </p:nvPr>
        </p:nvSpPr>
        <p:spPr/>
        <p:txBody>
          <a:bodyPr/>
          <a:lstStyle/>
          <a:p>
            <a:fld id="{281828B1-9571-413B-8DF6-88C4749FAF08}" type="slidenum">
              <a:rPr lang="en-US" altLang="en-US" smtClean="0"/>
              <a:pPr/>
              <a:t>14</a:t>
            </a:fld>
            <a:endParaRPr lang="en-US" altLang="en-US"/>
          </a:p>
        </p:txBody>
      </p:sp>
    </p:spTree>
    <p:extLst>
      <p:ext uri="{BB962C8B-B14F-4D97-AF65-F5344CB8AC3E}">
        <p14:creationId xmlns:p14="http://schemas.microsoft.com/office/powerpoint/2010/main" val="3881021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a:xfrm>
            <a:off x="457200" y="116632"/>
            <a:ext cx="8229600" cy="922114"/>
          </a:xfrm>
        </p:spPr>
        <p:txBody>
          <a:bodyPr/>
          <a:lstStyle/>
          <a:p>
            <a:r>
              <a:rPr lang="zh-CN" altLang="en-US" sz="3200" dirty="0" smtClean="0"/>
              <a:t>有没有最</a:t>
            </a:r>
            <a:r>
              <a:rPr lang="zh-CN" altLang="en-US" sz="3200" dirty="0"/>
              <a:t>优的</a:t>
            </a:r>
            <a:r>
              <a:rPr lang="zh-CN" altLang="en-US" sz="3200" dirty="0" smtClean="0"/>
              <a:t>替换策略</a:t>
            </a:r>
            <a:r>
              <a:rPr lang="en-US" altLang="zh-CN" sz="3200" dirty="0" smtClean="0"/>
              <a:t>?</a:t>
            </a:r>
            <a:endParaRPr lang="en-US" altLang="zh-CN" sz="3200" dirty="0"/>
          </a:p>
        </p:txBody>
      </p:sp>
      <p:sp>
        <p:nvSpPr>
          <p:cNvPr id="3" name="Content Placeholder 2"/>
          <p:cNvSpPr>
            <a:spLocks noGrp="1"/>
          </p:cNvSpPr>
          <p:nvPr>
            <p:ph idx="1"/>
          </p:nvPr>
        </p:nvSpPr>
        <p:spPr>
          <a:xfrm>
            <a:off x="457200" y="996950"/>
            <a:ext cx="8229600" cy="5194300"/>
          </a:xfrm>
        </p:spPr>
        <p:txBody>
          <a:bodyPr/>
          <a:lstStyle/>
          <a:p>
            <a:r>
              <a:rPr lang="en-US" altLang="zh-CN" sz="2800" dirty="0" err="1"/>
              <a:t>Belady</a:t>
            </a:r>
            <a:r>
              <a:rPr lang="en-US" altLang="zh-CN" sz="2800" dirty="0" err="1">
                <a:latin typeface="Sitka Text" panose="02000505000000020004" pitchFamily="2" charset="0"/>
              </a:rPr>
              <a:t>’</a:t>
            </a:r>
            <a:r>
              <a:rPr lang="en-US" altLang="ja-JP" sz="2800" dirty="0" err="1"/>
              <a:t>s</a:t>
            </a:r>
            <a:r>
              <a:rPr lang="en-US" altLang="ja-JP" sz="2800" dirty="0"/>
              <a:t> OPT</a:t>
            </a:r>
          </a:p>
          <a:p>
            <a:pPr marL="628650" lvl="1" indent="-2651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替换将来最久</a:t>
            </a:r>
            <a:r>
              <a:rPr lang="en-US" altLang="zh-CN" kern="1200" dirty="0">
                <a:cs typeface="Calibri" panose="020F0502020204030204" pitchFamily="34" charset="0"/>
              </a:rPr>
              <a:t>/</a:t>
            </a:r>
            <a:r>
              <a:rPr lang="zh-CN" altLang="en-US" kern="1200" dirty="0">
                <a:cs typeface="Calibri" panose="020F0502020204030204" pitchFamily="34" charset="0"/>
              </a:rPr>
              <a:t>最远被访问的</a:t>
            </a:r>
            <a:r>
              <a:rPr lang="en-US" altLang="zh-CN" kern="1200" dirty="0">
                <a:cs typeface="Calibri" panose="020F0502020204030204" pitchFamily="34" charset="0"/>
              </a:rPr>
              <a:t>block</a:t>
            </a:r>
          </a:p>
          <a:p>
            <a:pPr marL="628650" lvl="1" indent="-265113">
              <a:spcBef>
                <a:spcPts val="0"/>
              </a:spcBef>
              <a:spcAft>
                <a:spcPts val="600"/>
              </a:spcAft>
              <a:buClr>
                <a:schemeClr val="tx1"/>
              </a:buClr>
              <a:buFont typeface="Tahoma" panose="020B0604030504040204" pitchFamily="34" charset="0"/>
              <a:buChar char="−"/>
              <a:defRPr/>
            </a:pPr>
            <a:r>
              <a:rPr lang="en-US" altLang="zh-CN" kern="1200" dirty="0" err="1">
                <a:cs typeface="Calibri" panose="020F0502020204030204" pitchFamily="34" charset="0"/>
              </a:rPr>
              <a:t>Belady</a:t>
            </a:r>
            <a:r>
              <a:rPr lang="en-US" altLang="zh-CN" kern="1200" dirty="0">
                <a:cs typeface="Calibri" panose="020F0502020204030204" pitchFamily="34" charset="0"/>
              </a:rPr>
              <a:t>, </a:t>
            </a:r>
            <a:r>
              <a:rPr lang="ja-JP" altLang="en-US" kern="1200" dirty="0">
                <a:cs typeface="Calibri" panose="020F0502020204030204" pitchFamily="34" charset="0"/>
              </a:rPr>
              <a:t>“</a:t>
            </a:r>
            <a:r>
              <a:rPr lang="en-US" altLang="ja-JP" kern="1200" dirty="0">
                <a:cs typeface="Calibri" panose="020F0502020204030204" pitchFamily="34" charset="0"/>
              </a:rPr>
              <a:t>A study of replacement algorithms for a virtual-storage computer,</a:t>
            </a:r>
            <a:r>
              <a:rPr lang="ja-JP" altLang="en-US" kern="1200" dirty="0">
                <a:cs typeface="Calibri" panose="020F0502020204030204" pitchFamily="34" charset="0"/>
              </a:rPr>
              <a:t>”</a:t>
            </a:r>
            <a:r>
              <a:rPr lang="en-US" altLang="ja-JP" kern="1200" dirty="0">
                <a:cs typeface="Calibri" panose="020F0502020204030204" pitchFamily="34" charset="0"/>
              </a:rPr>
              <a:t> IBM Systems Journal, 1966.</a:t>
            </a:r>
          </a:p>
          <a:p>
            <a:pPr marL="628650" lvl="1" indent="-2651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如何实现这个最优的算法</a:t>
            </a:r>
            <a:r>
              <a:rPr lang="en-US" altLang="zh-CN" kern="1200" dirty="0">
                <a:cs typeface="Calibri" panose="020F0502020204030204" pitchFamily="34" charset="0"/>
              </a:rPr>
              <a:t>? </a:t>
            </a:r>
          </a:p>
          <a:p>
            <a:r>
              <a:rPr lang="zh-CN" altLang="en-US" sz="2800" dirty="0"/>
              <a:t>该算法能获得最小的缺失率吗</a:t>
            </a:r>
            <a:r>
              <a:rPr lang="en-US" altLang="zh-CN" sz="2800" dirty="0"/>
              <a:t>?</a:t>
            </a:r>
          </a:p>
          <a:p>
            <a:r>
              <a:rPr lang="zh-CN" altLang="en-US" sz="2800" dirty="0"/>
              <a:t>该算法能获得最小的程序执行时间吗</a:t>
            </a:r>
            <a:r>
              <a:rPr lang="en-US" altLang="zh-CN" sz="2800" dirty="0"/>
              <a:t>?</a:t>
            </a:r>
          </a:p>
          <a:p>
            <a:pPr marL="628650" lvl="1" indent="-265113">
              <a:spcBef>
                <a:spcPts val="0"/>
              </a:spcBef>
              <a:spcAft>
                <a:spcPts val="600"/>
              </a:spcAft>
              <a:buClr>
                <a:schemeClr val="tx1"/>
              </a:buClr>
              <a:buFont typeface="Tahoma" panose="020B0604030504040204" pitchFamily="34" charset="0"/>
              <a:buChar char="−"/>
              <a:defRPr/>
            </a:pPr>
            <a:r>
              <a:rPr lang="zh-CN" altLang="en-US" kern="1200" dirty="0" smtClean="0">
                <a:cs typeface="Calibri" panose="020F0502020204030204" pitchFamily="34" charset="0"/>
              </a:rPr>
              <a:t>不一定</a:t>
            </a:r>
            <a:r>
              <a:rPr lang="zh-CN" altLang="en-US" kern="1200" dirty="0">
                <a:cs typeface="Calibri" panose="020F0502020204030204" pitchFamily="34" charset="0"/>
              </a:rPr>
              <a:t>，</a:t>
            </a:r>
            <a:r>
              <a:rPr lang="en-US" altLang="zh-CN" kern="1200" dirty="0" smtClean="0">
                <a:cs typeface="Calibri" panose="020F0502020204030204" pitchFamily="34" charset="0"/>
              </a:rPr>
              <a:t> </a:t>
            </a:r>
            <a:r>
              <a:rPr lang="zh-CN" altLang="en-US" kern="1200" dirty="0">
                <a:cs typeface="Calibri" panose="020F0502020204030204" pitchFamily="34" charset="0"/>
              </a:rPr>
              <a:t>缓存中</a:t>
            </a:r>
            <a:r>
              <a:rPr lang="en-US" altLang="zh-CN" kern="1200" dirty="0">
                <a:cs typeface="Calibri" panose="020F0502020204030204" pitchFamily="34" charset="0"/>
              </a:rPr>
              <a:t>block</a:t>
            </a:r>
            <a:r>
              <a:rPr lang="zh-CN" altLang="en-US" kern="1200" dirty="0">
                <a:cs typeface="Calibri" panose="020F0502020204030204" pitchFamily="34" charset="0"/>
              </a:rPr>
              <a:t>的缺失延迟是不同的，非均匀的</a:t>
            </a:r>
            <a:r>
              <a:rPr lang="en-US" altLang="zh-CN" kern="1200" dirty="0">
                <a:cs typeface="Calibri" panose="020F0502020204030204" pitchFamily="34" charset="0"/>
              </a:rPr>
              <a:t>!</a:t>
            </a:r>
          </a:p>
          <a:p>
            <a:pPr marL="628650" lvl="1" indent="-265113">
              <a:spcBef>
                <a:spcPts val="0"/>
              </a:spcBef>
              <a:spcAft>
                <a:spcPts val="600"/>
              </a:spcAft>
              <a:buClr>
                <a:schemeClr val="tx1"/>
              </a:buClr>
              <a:buFont typeface="Tahoma" panose="020B0604030504040204" pitchFamily="34" charset="0"/>
              <a:buChar char="−"/>
              <a:defRPr/>
            </a:pPr>
            <a:r>
              <a:rPr lang="zh-CN" altLang="en-US" kern="1200" dirty="0" smtClean="0">
                <a:cs typeface="Calibri" panose="020F0502020204030204" pitchFamily="34" charset="0"/>
              </a:rPr>
              <a:t>主要</a:t>
            </a:r>
            <a:r>
              <a:rPr lang="zh-CN" altLang="en-US" kern="1200" dirty="0">
                <a:cs typeface="Calibri" panose="020F0502020204030204" pitchFamily="34" charset="0"/>
              </a:rPr>
              <a:t>原因</a:t>
            </a:r>
            <a:r>
              <a:rPr lang="en-US" altLang="zh-CN" kern="1200" dirty="0">
                <a:cs typeface="Calibri" panose="020F0502020204030204" pitchFamily="34" charset="0"/>
              </a:rPr>
              <a:t>: </a:t>
            </a:r>
            <a:r>
              <a:rPr lang="zh-CN" altLang="en-US" kern="1200" dirty="0">
                <a:cs typeface="Calibri" panose="020F0502020204030204" pitchFamily="34" charset="0"/>
              </a:rPr>
              <a:t>远程和本地缓存访问</a:t>
            </a:r>
            <a:r>
              <a:rPr lang="en-US" altLang="zh-CN" kern="1200" dirty="0">
                <a:cs typeface="Calibri" panose="020F0502020204030204" pitchFamily="34" charset="0"/>
              </a:rPr>
              <a:t> </a:t>
            </a:r>
            <a:r>
              <a:rPr lang="zh-CN" altLang="en-US" kern="1200" dirty="0">
                <a:cs typeface="Calibri" panose="020F0502020204030204" pitchFamily="34" charset="0"/>
              </a:rPr>
              <a:t>以及 缺失的</a:t>
            </a:r>
            <a:r>
              <a:rPr lang="zh-CN" altLang="en-US" kern="1200" dirty="0" smtClean="0">
                <a:cs typeface="Calibri" panose="020F0502020204030204" pitchFamily="34" charset="0"/>
              </a:rPr>
              <a:t>重</a:t>
            </a:r>
            <a:r>
              <a:rPr lang="zh-CN" altLang="en-US" sz="2400" dirty="0" smtClean="0">
                <a:solidFill>
                  <a:schemeClr val="tx1">
                    <a:lumMod val="95000"/>
                    <a:lumOff val="5000"/>
                  </a:schemeClr>
                </a:solidFill>
              </a:rPr>
              <a:t>叠处理。</a:t>
            </a:r>
            <a:endParaRPr lang="en-US" altLang="zh-CN" sz="2400" dirty="0">
              <a:solidFill>
                <a:schemeClr val="tx1">
                  <a:lumMod val="95000"/>
                  <a:lumOff val="5000"/>
                </a:schemeClr>
              </a:solidFill>
            </a:endParaRPr>
          </a:p>
          <a:p>
            <a:pPr lvl="1"/>
            <a:r>
              <a:rPr lang="en-US" altLang="zh-CN" sz="2400" dirty="0">
                <a:solidFill>
                  <a:schemeClr val="tx1">
                    <a:lumMod val="95000"/>
                    <a:lumOff val="5000"/>
                  </a:schemeClr>
                </a:solidFill>
              </a:rPr>
              <a:t>Qureshi et al. </a:t>
            </a:r>
            <a:r>
              <a:rPr lang="ja-JP" altLang="en-US" sz="2400" dirty="0">
                <a:solidFill>
                  <a:schemeClr val="tx1">
                    <a:lumMod val="95000"/>
                    <a:lumOff val="5000"/>
                  </a:schemeClr>
                </a:solidFill>
              </a:rPr>
              <a:t>“</a:t>
            </a:r>
            <a:r>
              <a:rPr lang="en-US" altLang="ja-JP" sz="2400" dirty="0">
                <a:solidFill>
                  <a:schemeClr val="tx1">
                    <a:lumMod val="95000"/>
                    <a:lumOff val="5000"/>
                  </a:schemeClr>
                </a:solidFill>
              </a:rPr>
              <a:t>A Case for MLP-Aware Cache Replacement,</a:t>
            </a:r>
            <a:r>
              <a:rPr lang="ja-JP" altLang="en-US" sz="2400" dirty="0">
                <a:solidFill>
                  <a:schemeClr val="tx1">
                    <a:lumMod val="95000"/>
                    <a:lumOff val="5000"/>
                  </a:schemeClr>
                </a:solidFill>
              </a:rPr>
              <a:t>“</a:t>
            </a:r>
            <a:r>
              <a:rPr lang="en-US" altLang="ja-JP" sz="2400" dirty="0">
                <a:solidFill>
                  <a:schemeClr val="tx1">
                    <a:lumMod val="95000"/>
                    <a:lumOff val="5000"/>
                  </a:schemeClr>
                </a:solidFill>
              </a:rPr>
              <a:t> ISCA 2006.</a:t>
            </a:r>
          </a:p>
          <a:p>
            <a:pPr lvl="1"/>
            <a:endParaRPr lang="en-US" altLang="zh-CN" dirty="0"/>
          </a:p>
          <a:p>
            <a:endParaRPr lang="en-US" altLang="zh-CN" dirty="0"/>
          </a:p>
          <a:p>
            <a:pPr lvl="1"/>
            <a:endParaRPr lang="en-US" altLang="zh-CN" dirty="0"/>
          </a:p>
        </p:txBody>
      </p:sp>
      <p:pic>
        <p:nvPicPr>
          <p:cNvPr id="4" name="图片 3">
            <a:extLst>
              <a:ext uri="{FF2B5EF4-FFF2-40B4-BE49-F238E27FC236}">
                <a16:creationId xmlns:a16="http://schemas.microsoft.com/office/drawing/2014/main" id="{A604F88B-D73C-45D9-81AD-4E8D71F55DCA}"/>
              </a:ext>
            </a:extLst>
          </p:cNvPr>
          <p:cNvPicPr>
            <a:picLocks noChangeAspect="1"/>
          </p:cNvPicPr>
          <p:nvPr/>
        </p:nvPicPr>
        <p:blipFill>
          <a:blip r:embed="rId3"/>
          <a:stretch>
            <a:fillRect/>
          </a:stretch>
        </p:blipFill>
        <p:spPr>
          <a:xfrm>
            <a:off x="370112" y="5457031"/>
            <a:ext cx="8403775" cy="1143000"/>
          </a:xfrm>
          <a:prstGeom prst="rect">
            <a:avLst/>
          </a:prstGeom>
        </p:spPr>
      </p:pic>
      <p:sp>
        <p:nvSpPr>
          <p:cNvPr id="8" name="灯片编号占位符 7">
            <a:extLst>
              <a:ext uri="{FF2B5EF4-FFF2-40B4-BE49-F238E27FC236}">
                <a16:creationId xmlns:a16="http://schemas.microsoft.com/office/drawing/2014/main" id="{305E1528-984C-4EAE-A719-E38DCD6BB3BD}"/>
              </a:ext>
            </a:extLst>
          </p:cNvPr>
          <p:cNvSpPr>
            <a:spLocks noGrp="1"/>
          </p:cNvSpPr>
          <p:nvPr>
            <p:ph type="sldNum" sz="quarter" idx="12"/>
          </p:nvPr>
        </p:nvSpPr>
        <p:spPr/>
        <p:txBody>
          <a:bodyPr/>
          <a:lstStyle/>
          <a:p>
            <a:fld id="{281828B1-9571-413B-8DF6-88C4749FAF08}" type="slidenum">
              <a:rPr lang="en-US" altLang="en-US" smtClean="0"/>
              <a:pPr/>
              <a:t>15</a:t>
            </a:fld>
            <a:endParaRPr lang="en-US" altLang="en-US"/>
          </a:p>
        </p:txBody>
      </p:sp>
    </p:spTree>
    <p:extLst>
      <p:ext uri="{BB962C8B-B14F-4D97-AF65-F5344CB8AC3E}">
        <p14:creationId xmlns:p14="http://schemas.microsoft.com/office/powerpoint/2010/main" val="238452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a:xfrm>
            <a:off x="457200" y="116632"/>
            <a:ext cx="8229600" cy="922114"/>
          </a:xfrm>
        </p:spPr>
        <p:txBody>
          <a:bodyPr/>
          <a:lstStyle/>
          <a:p>
            <a:r>
              <a:rPr lang="zh-CN" altLang="en-US" dirty="0"/>
              <a:t>高速缓存 </a:t>
            </a:r>
            <a:r>
              <a:rPr lang="en-US" altLang="zh-CN" dirty="0"/>
              <a:t>vs </a:t>
            </a:r>
            <a:r>
              <a:rPr lang="en-US" altLang="zh-CN" dirty="0" smtClean="0"/>
              <a:t>Page</a:t>
            </a:r>
            <a:r>
              <a:rPr lang="zh-CN" altLang="en-US" dirty="0" smtClean="0"/>
              <a:t>替换</a:t>
            </a:r>
            <a:endParaRPr lang="en-US" altLang="zh-CN" dirty="0"/>
          </a:p>
        </p:txBody>
      </p:sp>
      <p:sp>
        <p:nvSpPr>
          <p:cNvPr id="3" name="Content Placeholder 2"/>
          <p:cNvSpPr>
            <a:spLocks noGrp="1"/>
          </p:cNvSpPr>
          <p:nvPr>
            <p:ph idx="1"/>
          </p:nvPr>
        </p:nvSpPr>
        <p:spPr>
          <a:xfrm>
            <a:off x="457200" y="996950"/>
            <a:ext cx="8229600" cy="5194300"/>
          </a:xfrm>
        </p:spPr>
        <p:txBody>
          <a:bodyPr/>
          <a:lstStyle/>
          <a:p>
            <a:pPr>
              <a:spcBef>
                <a:spcPts val="600"/>
              </a:spcBef>
              <a:spcAft>
                <a:spcPts val="600"/>
              </a:spcAft>
            </a:pPr>
            <a:r>
              <a:rPr lang="zh-CN" altLang="en-US" dirty="0">
                <a:solidFill>
                  <a:schemeClr val="tx1">
                    <a:lumMod val="95000"/>
                    <a:lumOff val="5000"/>
                  </a:schemeClr>
                </a:solidFill>
              </a:rPr>
              <a:t>物理内存 </a:t>
            </a:r>
            <a:r>
              <a:rPr lang="en-US" altLang="zh-CN" dirty="0">
                <a:solidFill>
                  <a:schemeClr val="tx1">
                    <a:lumMod val="95000"/>
                    <a:lumOff val="5000"/>
                  </a:schemeClr>
                </a:solidFill>
              </a:rPr>
              <a:t>(DRAM) </a:t>
            </a:r>
            <a:r>
              <a:rPr lang="zh-CN" altLang="en-US" dirty="0">
                <a:solidFill>
                  <a:schemeClr val="tx1">
                    <a:lumMod val="95000"/>
                    <a:lumOff val="5000"/>
                  </a:schemeClr>
                </a:solidFill>
              </a:rPr>
              <a:t>是磁盘</a:t>
            </a:r>
            <a:r>
              <a:rPr lang="en-US" altLang="zh-CN" dirty="0">
                <a:solidFill>
                  <a:schemeClr val="tx1">
                    <a:lumMod val="95000"/>
                    <a:lumOff val="5000"/>
                  </a:schemeClr>
                </a:solidFill>
              </a:rPr>
              <a:t>/SSD</a:t>
            </a:r>
            <a:r>
              <a:rPr lang="zh-CN" altLang="en-US" dirty="0">
                <a:solidFill>
                  <a:schemeClr val="tx1">
                    <a:lumMod val="95000"/>
                    <a:lumOff val="5000"/>
                  </a:schemeClr>
                </a:solidFill>
              </a:rPr>
              <a:t>的缓存</a:t>
            </a:r>
            <a:endParaRPr lang="en-US" altLang="zh-CN" dirty="0">
              <a:solidFill>
                <a:schemeClr val="tx1">
                  <a:lumMod val="95000"/>
                  <a:lumOff val="5000"/>
                </a:schemeClr>
              </a:solidFill>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通常由</a:t>
            </a:r>
            <a:r>
              <a:rPr lang="en-US" altLang="zh-CN" kern="1200" dirty="0">
                <a:cs typeface="Calibri" panose="020F0502020204030204" pitchFamily="34" charset="0"/>
              </a:rPr>
              <a:t>Virtual Memory</a:t>
            </a:r>
            <a:r>
              <a:rPr lang="zh-CN" altLang="en-US" kern="1200" dirty="0">
                <a:cs typeface="Calibri" panose="020F0502020204030204" pitchFamily="34" charset="0"/>
              </a:rPr>
              <a:t>子系统中的软件来管理</a:t>
            </a:r>
            <a:endParaRPr lang="en-US" altLang="zh-CN" kern="1200" dirty="0">
              <a:cs typeface="Calibri" panose="020F0502020204030204" pitchFamily="34" charset="0"/>
            </a:endParaRPr>
          </a:p>
          <a:p>
            <a:pPr>
              <a:spcBef>
                <a:spcPts val="600"/>
              </a:spcBef>
              <a:spcAft>
                <a:spcPts val="600"/>
              </a:spcAft>
            </a:pPr>
            <a:r>
              <a:rPr lang="zh-CN" altLang="en-US" sz="2800" dirty="0"/>
              <a:t>页面的替换和高速缓存的</a:t>
            </a:r>
            <a:r>
              <a:rPr lang="zh-CN" altLang="en-US" sz="2800" dirty="0" smtClean="0"/>
              <a:t>替换非常之类似</a:t>
            </a:r>
            <a:endParaRPr lang="en-US" altLang="zh-CN" sz="2800" dirty="0"/>
          </a:p>
          <a:p>
            <a:pPr>
              <a:spcBef>
                <a:spcPts val="600"/>
              </a:spcBef>
              <a:spcAft>
                <a:spcPts val="600"/>
              </a:spcAft>
            </a:pPr>
            <a:r>
              <a:rPr lang="zh-CN" altLang="en-US" sz="2800" dirty="0"/>
              <a:t>页表就是物理存储所对应的</a:t>
            </a:r>
            <a:r>
              <a:rPr lang="en-US" altLang="en-US" sz="2800" dirty="0"/>
              <a:t>“</a:t>
            </a:r>
            <a:r>
              <a:rPr lang="en-US" altLang="zh-CN" sz="2800" dirty="0"/>
              <a:t>tag store</a:t>
            </a:r>
            <a:r>
              <a:rPr lang="en-US" altLang="en-US" sz="2800" dirty="0"/>
              <a:t>”</a:t>
            </a:r>
            <a:endParaRPr lang="en-US" altLang="zh-CN" sz="2800" dirty="0"/>
          </a:p>
          <a:p>
            <a:pPr>
              <a:spcBef>
                <a:spcPts val="600"/>
              </a:spcBef>
              <a:spcAft>
                <a:spcPts val="600"/>
              </a:spcAft>
            </a:pPr>
            <a:r>
              <a:rPr lang="zh-CN" altLang="en-US" sz="2800" dirty="0"/>
              <a:t>二者之间的区别是什么</a:t>
            </a:r>
            <a:r>
              <a:rPr lang="en-US" altLang="zh-CN" sz="2800" dirty="0"/>
              <a:t>?</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访问速度：</a:t>
            </a:r>
            <a:r>
              <a:rPr lang="en-US" altLang="zh-CN" kern="1200" dirty="0">
                <a:cs typeface="Calibri" panose="020F0502020204030204" pitchFamily="34" charset="0"/>
              </a:rPr>
              <a:t>cache vs. physical memory</a:t>
            </a:r>
          </a:p>
          <a:p>
            <a:pPr marL="628650" lvl="1" indent="-265113">
              <a:spcBef>
                <a:spcPts val="60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Block</a:t>
            </a:r>
            <a:r>
              <a:rPr lang="zh-CN" altLang="en-US" kern="1200" dirty="0">
                <a:cs typeface="Calibri" panose="020F0502020204030204" pitchFamily="34" charset="0"/>
              </a:rPr>
              <a:t>的数量：</a:t>
            </a:r>
            <a:r>
              <a:rPr lang="en-US" altLang="zh-CN" kern="1200" dirty="0">
                <a:cs typeface="Calibri" panose="020F0502020204030204" pitchFamily="34" charset="0"/>
              </a:rPr>
              <a:t>cache vs. physical memory</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寻找一个替换对象（</a:t>
            </a:r>
            <a:r>
              <a:rPr lang="en-US" altLang="zh-CN" kern="1200" dirty="0">
                <a:cs typeface="Calibri" panose="020F0502020204030204" pitchFamily="34" charset="0"/>
              </a:rPr>
              <a:t>victim</a:t>
            </a:r>
            <a:r>
              <a:rPr lang="zh-CN" altLang="en-US" kern="1200" dirty="0">
                <a:cs typeface="Calibri" panose="020F0502020204030204" pitchFamily="34" charset="0"/>
              </a:rPr>
              <a:t>）时可以容忍的时间</a:t>
            </a:r>
            <a:endParaRPr lang="en-US" altLang="ja-JP"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角色：</a:t>
            </a:r>
            <a:r>
              <a:rPr lang="en-US" altLang="zh-CN" kern="1200" dirty="0">
                <a:cs typeface="Calibri" panose="020F0502020204030204" pitchFamily="34" charset="0"/>
              </a:rPr>
              <a:t>hardware versus software</a:t>
            </a:r>
          </a:p>
          <a:p>
            <a:pPr lvl="1">
              <a:spcBef>
                <a:spcPts val="600"/>
              </a:spcBef>
              <a:spcAft>
                <a:spcPts val="600"/>
              </a:spcAft>
            </a:pPr>
            <a:endParaRPr lang="en-US" altLang="ja-JP" dirty="0">
              <a:solidFill>
                <a:srgbClr val="0000FF"/>
              </a:solidFill>
            </a:endParaRPr>
          </a:p>
          <a:p>
            <a:pPr lvl="1">
              <a:spcBef>
                <a:spcPts val="600"/>
              </a:spcBef>
              <a:spcAft>
                <a:spcPts val="600"/>
              </a:spcAft>
            </a:pPr>
            <a:endParaRPr lang="en-US" altLang="zh-CN" dirty="0"/>
          </a:p>
          <a:p>
            <a:pPr>
              <a:spcBef>
                <a:spcPts val="600"/>
              </a:spcBef>
              <a:spcAft>
                <a:spcPts val="600"/>
              </a:spcAft>
            </a:pPr>
            <a:endParaRPr lang="en-US" altLang="zh-CN" dirty="0"/>
          </a:p>
        </p:txBody>
      </p:sp>
      <p:sp>
        <p:nvSpPr>
          <p:cNvPr id="7" name="灯片编号占位符 6">
            <a:extLst>
              <a:ext uri="{FF2B5EF4-FFF2-40B4-BE49-F238E27FC236}">
                <a16:creationId xmlns:a16="http://schemas.microsoft.com/office/drawing/2014/main" id="{048D5ABB-8C69-4116-8754-81E7C4156D46}"/>
              </a:ext>
            </a:extLst>
          </p:cNvPr>
          <p:cNvSpPr>
            <a:spLocks noGrp="1"/>
          </p:cNvSpPr>
          <p:nvPr>
            <p:ph type="sldNum" sz="quarter" idx="12"/>
          </p:nvPr>
        </p:nvSpPr>
        <p:spPr/>
        <p:txBody>
          <a:bodyPr/>
          <a:lstStyle/>
          <a:p>
            <a:fld id="{281828B1-9571-413B-8DF6-88C4749FAF08}" type="slidenum">
              <a:rPr lang="en-US" altLang="en-US" smtClean="0"/>
              <a:pPr/>
              <a:t>16</a:t>
            </a:fld>
            <a:endParaRPr lang="en-US" altLang="en-US"/>
          </a:p>
        </p:txBody>
      </p:sp>
    </p:spTree>
    <p:extLst>
      <p:ext uri="{BB962C8B-B14F-4D97-AF65-F5344CB8AC3E}">
        <p14:creationId xmlns:p14="http://schemas.microsoft.com/office/powerpoint/2010/main" val="2422845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457200" y="116632"/>
            <a:ext cx="8229600" cy="922114"/>
          </a:xfrm>
        </p:spPr>
        <p:txBody>
          <a:bodyPr/>
          <a:lstStyle/>
          <a:p>
            <a:r>
              <a:rPr lang="en-US" altLang="zh-CN" dirty="0"/>
              <a:t>Tag Store</a:t>
            </a:r>
            <a:r>
              <a:rPr lang="zh-CN" altLang="en-US" dirty="0"/>
              <a:t>中都保存了什么</a:t>
            </a:r>
            <a:r>
              <a:rPr lang="en-US" altLang="zh-CN" dirty="0"/>
              <a:t>?</a:t>
            </a:r>
          </a:p>
        </p:txBody>
      </p:sp>
      <p:sp>
        <p:nvSpPr>
          <p:cNvPr id="3" name="Content Placeholder 2"/>
          <p:cNvSpPr>
            <a:spLocks noGrp="1"/>
          </p:cNvSpPr>
          <p:nvPr>
            <p:ph idx="1"/>
          </p:nvPr>
        </p:nvSpPr>
        <p:spPr>
          <a:xfrm>
            <a:off x="457200" y="996950"/>
            <a:ext cx="8229600" cy="5194300"/>
          </a:xfrm>
        </p:spPr>
        <p:txBody>
          <a:bodyPr/>
          <a:lstStyle/>
          <a:p>
            <a:r>
              <a:rPr lang="en-US" altLang="zh-CN" dirty="0"/>
              <a:t>Valid bit – </a:t>
            </a:r>
            <a:r>
              <a:rPr lang="zh-CN" altLang="en-US" dirty="0"/>
              <a:t>表明该</a:t>
            </a:r>
            <a:r>
              <a:rPr lang="en-US" altLang="zh-CN" dirty="0"/>
              <a:t>block</a:t>
            </a:r>
            <a:r>
              <a:rPr lang="zh-CN" altLang="en-US" dirty="0"/>
              <a:t>是否保存了有效的数据</a:t>
            </a:r>
            <a:endParaRPr lang="en-US" altLang="zh-CN" dirty="0"/>
          </a:p>
          <a:p>
            <a:r>
              <a:rPr lang="en-US" altLang="zh-CN" dirty="0"/>
              <a:t>Tag – </a:t>
            </a:r>
            <a:r>
              <a:rPr lang="zh-CN" altLang="en-US" dirty="0"/>
              <a:t>该</a:t>
            </a:r>
            <a:r>
              <a:rPr lang="en-US" altLang="zh-CN" dirty="0"/>
              <a:t>block</a:t>
            </a:r>
            <a:r>
              <a:rPr lang="zh-CN" altLang="en-US" dirty="0"/>
              <a:t>保存的数据的</a:t>
            </a:r>
            <a:r>
              <a:rPr lang="en-US" altLang="zh-CN" dirty="0"/>
              <a:t>ID</a:t>
            </a:r>
          </a:p>
          <a:p>
            <a:r>
              <a:rPr lang="en-US" altLang="zh-CN" dirty="0"/>
              <a:t>Replacement policy bits – priority</a:t>
            </a:r>
            <a:r>
              <a:rPr lang="zh-CN" altLang="en-US" dirty="0"/>
              <a:t>信息</a:t>
            </a:r>
            <a:endParaRPr lang="en-US" altLang="zh-CN" dirty="0"/>
          </a:p>
          <a:p>
            <a:r>
              <a:rPr lang="en-US" altLang="zh-CN" dirty="0"/>
              <a:t>Dirty bit – </a:t>
            </a:r>
            <a:r>
              <a:rPr lang="zh-CN" altLang="en-US" dirty="0"/>
              <a:t>表明该</a:t>
            </a:r>
            <a:r>
              <a:rPr lang="en-US" altLang="zh-CN" dirty="0"/>
              <a:t>block</a:t>
            </a:r>
            <a:r>
              <a:rPr lang="zh-CN" altLang="en-US" dirty="0"/>
              <a:t>是否被修改</a:t>
            </a:r>
            <a:endParaRPr lang="en-US" altLang="zh-CN" dirty="0"/>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写回 </a:t>
            </a:r>
            <a:r>
              <a:rPr lang="en-US" altLang="zh-CN" kern="1200" dirty="0">
                <a:cs typeface="Calibri" panose="020F0502020204030204" pitchFamily="34" charset="0"/>
              </a:rPr>
              <a:t>vs. </a:t>
            </a:r>
            <a:r>
              <a:rPr lang="zh-CN" altLang="en-US" kern="1200" dirty="0">
                <a:cs typeface="Calibri" panose="020F0502020204030204" pitchFamily="34" charset="0"/>
              </a:rPr>
              <a:t>写直达 缓存</a:t>
            </a:r>
            <a:endParaRPr lang="en-US" altLang="zh-CN" kern="1200" dirty="0">
              <a:cs typeface="Calibri" panose="020F0502020204030204" pitchFamily="34" charset="0"/>
            </a:endParaRPr>
          </a:p>
          <a:p>
            <a:pPr marL="342900" lvl="1" indent="-342900">
              <a:buFont typeface="Arial" charset="0"/>
              <a:buChar char="•"/>
            </a:pPr>
            <a:r>
              <a:rPr lang="en-US" altLang="zh-CN" sz="3200" dirty="0"/>
              <a:t>Anything else</a:t>
            </a:r>
            <a:r>
              <a:rPr lang="zh-CN" altLang="en-US" sz="3200" dirty="0"/>
              <a:t>？</a:t>
            </a:r>
            <a:endParaRPr lang="en-US" altLang="zh-CN" sz="3200" dirty="0"/>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例如，多核的一致性协议状态。</a:t>
            </a:r>
            <a:endParaRPr lang="en-US" altLang="zh-CN" kern="1200" dirty="0">
              <a:cs typeface="Calibri" panose="020F0502020204030204" pitchFamily="34" charset="0"/>
            </a:endParaRPr>
          </a:p>
          <a:p>
            <a:pPr lvl="1"/>
            <a:endParaRPr lang="en-US" altLang="zh-CN" dirty="0"/>
          </a:p>
        </p:txBody>
      </p:sp>
      <p:sp>
        <p:nvSpPr>
          <p:cNvPr id="8" name="灯片编号占位符 7">
            <a:extLst>
              <a:ext uri="{FF2B5EF4-FFF2-40B4-BE49-F238E27FC236}">
                <a16:creationId xmlns:a16="http://schemas.microsoft.com/office/drawing/2014/main" id="{57D6DBEF-7A33-44A6-8140-75C9293854E9}"/>
              </a:ext>
            </a:extLst>
          </p:cNvPr>
          <p:cNvSpPr>
            <a:spLocks noGrp="1"/>
          </p:cNvSpPr>
          <p:nvPr>
            <p:ph type="sldNum" sz="quarter" idx="12"/>
          </p:nvPr>
        </p:nvSpPr>
        <p:spPr/>
        <p:txBody>
          <a:bodyPr/>
          <a:lstStyle/>
          <a:p>
            <a:fld id="{281828B1-9571-413B-8DF6-88C4749FAF08}" type="slidenum">
              <a:rPr lang="en-US" altLang="en-US" smtClean="0"/>
              <a:pPr/>
              <a:t>17</a:t>
            </a:fld>
            <a:endParaRPr lang="en-US" altLang="en-US"/>
          </a:p>
        </p:txBody>
      </p:sp>
      <p:sp>
        <p:nvSpPr>
          <p:cNvPr id="4" name="云形标注 3"/>
          <p:cNvSpPr/>
          <p:nvPr/>
        </p:nvSpPr>
        <p:spPr bwMode="auto">
          <a:xfrm>
            <a:off x="1295400" y="5257800"/>
            <a:ext cx="4800600" cy="1236663"/>
          </a:xfrm>
          <a:prstGeom prst="cloudCallout">
            <a:avLst>
              <a:gd name="adj1" fmla="val -36452"/>
              <a:gd name="adj2" fmla="val -96473"/>
            </a:avLst>
          </a:prstGeom>
          <a:solidFill>
            <a:schemeClr val="tx1"/>
          </a:solidFill>
          <a:ln>
            <a:solidFill>
              <a:schemeClr val="tx1">
                <a:lumMod val="95000"/>
                <a:lumOff val="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algn="ctr"/>
            <a:r>
              <a:rPr lang="zh-CN" altLang="en-US" sz="2400" dirty="0">
                <a:solidFill>
                  <a:schemeClr val="bg1"/>
                </a:solidFill>
                <a:latin typeface="微软雅黑" panose="020B0503020204020204" pitchFamily="34" charset="-122"/>
                <a:ea typeface="微软雅黑" panose="020B0503020204020204" pitchFamily="34" charset="-122"/>
              </a:rPr>
              <a:t>这些不是数据本身的数据，叫做元数据</a:t>
            </a:r>
            <a:r>
              <a:rPr lang="zh-CN" altLang="en-US" sz="2400" dirty="0" smtClean="0">
                <a:solidFill>
                  <a:schemeClr val="bg1"/>
                </a:solidFill>
                <a:latin typeface="微软雅黑" panose="020B0503020204020204" pitchFamily="34" charset="-122"/>
                <a:ea typeface="微软雅黑" panose="020B0503020204020204" pitchFamily="34" charset="-122"/>
              </a:rPr>
              <a:t>。</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4987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457200" y="116632"/>
            <a:ext cx="8229600" cy="922114"/>
          </a:xfrm>
        </p:spPr>
        <p:txBody>
          <a:bodyPr/>
          <a:lstStyle/>
          <a:p>
            <a:r>
              <a:rPr lang="zh-CN" altLang="en-US" dirty="0"/>
              <a:t>写操作的</a:t>
            </a:r>
            <a:r>
              <a:rPr lang="zh-CN" altLang="en-US" dirty="0" smtClean="0"/>
              <a:t>处理：写回与写直达</a:t>
            </a:r>
            <a:endParaRPr lang="en-US" altLang="zh-CN" dirty="0"/>
          </a:p>
        </p:txBody>
      </p:sp>
      <p:sp>
        <p:nvSpPr>
          <p:cNvPr id="3" name="Content Placeholder 2"/>
          <p:cNvSpPr>
            <a:spLocks noGrp="1"/>
          </p:cNvSpPr>
          <p:nvPr>
            <p:ph idx="1"/>
          </p:nvPr>
        </p:nvSpPr>
        <p:spPr>
          <a:xfrm>
            <a:off x="457200" y="990600"/>
            <a:ext cx="8229600" cy="5750768"/>
          </a:xfrm>
        </p:spPr>
        <p:txBody>
          <a:bodyPr/>
          <a:lstStyle/>
          <a:p>
            <a:pPr marL="342900" lvl="1" indent="-342900">
              <a:spcBef>
                <a:spcPts val="600"/>
              </a:spcBef>
              <a:spcAft>
                <a:spcPts val="600"/>
              </a:spcAft>
              <a:buClr>
                <a:schemeClr val="tx1">
                  <a:lumMod val="95000"/>
                  <a:lumOff val="5000"/>
                </a:schemeClr>
              </a:buClr>
              <a:buSzPct val="100000"/>
              <a:buFont typeface="Arial" charset="0"/>
              <a:buChar char="•"/>
            </a:pPr>
            <a:r>
              <a:rPr lang="zh-CN" altLang="en-US" dirty="0">
                <a:solidFill>
                  <a:schemeClr val="tx1">
                    <a:lumMod val="95000"/>
                    <a:lumOff val="5000"/>
                  </a:schemeClr>
                </a:solidFill>
              </a:rPr>
              <a:t>何时将修改了的数据写到下一级</a:t>
            </a:r>
            <a:r>
              <a:rPr lang="en-US" altLang="zh-CN" dirty="0">
                <a:solidFill>
                  <a:schemeClr val="tx1">
                    <a:lumMod val="95000"/>
                    <a:lumOff val="5000"/>
                  </a:schemeClr>
                </a:solidFill>
              </a:rPr>
              <a:t>?</a:t>
            </a:r>
          </a:p>
          <a:p>
            <a:pPr marL="628650" lvl="1" indent="-265113">
              <a:spcBef>
                <a:spcPts val="600"/>
              </a:spcBef>
              <a:spcAft>
                <a:spcPts val="600"/>
              </a:spcAft>
              <a:buClr>
                <a:schemeClr val="tx1"/>
              </a:buClr>
              <a:buFont typeface="Tahoma" panose="020B0604030504040204" pitchFamily="34" charset="0"/>
              <a:buChar char="−"/>
              <a:defRPr/>
            </a:pPr>
            <a:r>
              <a:rPr lang="en-US" altLang="zh-CN" sz="2000" kern="1200" dirty="0">
                <a:cs typeface="Calibri" panose="020F0502020204030204" pitchFamily="34" charset="0"/>
              </a:rPr>
              <a:t>Write through: </a:t>
            </a:r>
            <a:r>
              <a:rPr lang="zh-CN" altLang="en-US" sz="2000" kern="1200" dirty="0">
                <a:cs typeface="Calibri" panose="020F0502020204030204" pitchFamily="34" charset="0"/>
              </a:rPr>
              <a:t>写发生的同时，写到下一级；</a:t>
            </a:r>
            <a:endParaRPr lang="en-US" altLang="zh-CN" sz="2000"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en-US" altLang="zh-CN" sz="2000" kern="1200" dirty="0">
                <a:cs typeface="Calibri" panose="020F0502020204030204" pitchFamily="34" charset="0"/>
              </a:rPr>
              <a:t>Write back: </a:t>
            </a:r>
            <a:r>
              <a:rPr lang="zh-CN" altLang="en-US" sz="2000" kern="1200" dirty="0" smtClean="0">
                <a:cs typeface="Calibri" panose="020F0502020204030204" pitchFamily="34" charset="0"/>
              </a:rPr>
              <a:t>当</a:t>
            </a:r>
            <a:r>
              <a:rPr lang="en-US" altLang="zh-CN" sz="2000" kern="1200" dirty="0">
                <a:cs typeface="Calibri" panose="020F0502020204030204" pitchFamily="34" charset="0"/>
              </a:rPr>
              <a:t>block</a:t>
            </a:r>
            <a:r>
              <a:rPr lang="zh-CN" altLang="en-US" sz="2000" kern="1200" dirty="0">
                <a:cs typeface="Calibri" panose="020F0502020204030204" pitchFamily="34" charset="0"/>
              </a:rPr>
              <a:t>被替换的时候写到下一级。</a:t>
            </a:r>
            <a:endParaRPr lang="en-US" altLang="zh-CN" sz="2000" kern="1200" dirty="0">
              <a:cs typeface="Calibri" panose="020F0502020204030204" pitchFamily="34" charset="0"/>
            </a:endParaRPr>
          </a:p>
          <a:p>
            <a:pPr marL="342900" lvl="1" indent="-342900">
              <a:spcBef>
                <a:spcPts val="600"/>
              </a:spcBef>
              <a:spcAft>
                <a:spcPts val="600"/>
              </a:spcAft>
            </a:pPr>
            <a:r>
              <a:rPr lang="en-US" altLang="zh-CN" dirty="0"/>
              <a:t>Write-back</a:t>
            </a:r>
          </a:p>
          <a:p>
            <a:pPr marL="695325" lvl="2" indent="-342900">
              <a:spcBef>
                <a:spcPts val="600"/>
              </a:spcBef>
              <a:spcAft>
                <a:spcPts val="600"/>
              </a:spcAft>
              <a:buFont typeface="Wingdings" panose="05000000000000000000" pitchFamily="2" charset="2"/>
              <a:buNone/>
            </a:pPr>
            <a:r>
              <a:rPr lang="en-US" altLang="zh-CN" sz="2000" dirty="0"/>
              <a:t>+ </a:t>
            </a:r>
            <a:r>
              <a:rPr lang="zh-CN" altLang="en-US" sz="2000" dirty="0"/>
              <a:t>在被替换之前，可以合并对同一个</a:t>
            </a:r>
            <a:r>
              <a:rPr lang="en-US" altLang="zh-CN" sz="2000" dirty="0"/>
              <a:t>block</a:t>
            </a:r>
            <a:r>
              <a:rPr lang="zh-CN" altLang="en-US" sz="2000" dirty="0"/>
              <a:t>的多次</a:t>
            </a:r>
            <a:r>
              <a:rPr lang="zh-CN" altLang="en-US" sz="2000" dirty="0" smtClean="0"/>
              <a:t>写，从而减少</a:t>
            </a:r>
            <a:r>
              <a:rPr lang="zh-CN" altLang="en-US" sz="2000" dirty="0"/>
              <a:t>缓存层级之间的带宽消耗 </a:t>
            </a:r>
            <a:r>
              <a:rPr lang="en-US" altLang="zh-CN" sz="2000" dirty="0"/>
              <a:t>+ </a:t>
            </a:r>
            <a:r>
              <a:rPr lang="zh-CN" altLang="en-US" sz="2000" dirty="0"/>
              <a:t>节省能耗</a:t>
            </a:r>
            <a:endParaRPr lang="en-US" altLang="zh-CN" sz="2000" dirty="0"/>
          </a:p>
          <a:p>
            <a:pPr marL="342900" lvl="1" indent="-342900">
              <a:spcBef>
                <a:spcPts val="600"/>
              </a:spcBef>
              <a:spcAft>
                <a:spcPts val="600"/>
              </a:spcAft>
              <a:buFont typeface="Wingdings" panose="05000000000000000000" pitchFamily="2" charset="2"/>
              <a:buNone/>
            </a:pPr>
            <a:r>
              <a:rPr lang="en-US" altLang="zh-CN" sz="2000" dirty="0"/>
              <a:t> </a:t>
            </a:r>
            <a:r>
              <a:rPr lang="en-US" altLang="zh-CN" sz="2000" dirty="0" smtClean="0"/>
              <a:t>    </a:t>
            </a:r>
            <a:r>
              <a:rPr lang="en-US" altLang="zh-CN" sz="2000" dirty="0" smtClean="0"/>
              <a:t>–  </a:t>
            </a:r>
            <a:r>
              <a:rPr lang="zh-CN" altLang="en-US" sz="2000" dirty="0"/>
              <a:t>标签存储中需要一个额外的</a:t>
            </a:r>
            <a:r>
              <a:rPr lang="en-US" altLang="zh-CN" sz="2000" dirty="0"/>
              <a:t>bit</a:t>
            </a:r>
            <a:r>
              <a:rPr lang="zh-CN" altLang="en-US" sz="2000" dirty="0"/>
              <a:t>来标明</a:t>
            </a:r>
            <a:r>
              <a:rPr lang="en-US" altLang="zh-CN" sz="2000" dirty="0"/>
              <a:t> block</a:t>
            </a:r>
            <a:r>
              <a:rPr lang="zh-CN" altLang="en-US" sz="2000" dirty="0"/>
              <a:t>是否是</a:t>
            </a:r>
            <a:r>
              <a:rPr lang="en-US" altLang="zh-CN" sz="2000" dirty="0"/>
              <a:t>/</a:t>
            </a:r>
            <a:r>
              <a:rPr lang="zh-CN" altLang="en-US" sz="2000" dirty="0"/>
              <a:t>被</a:t>
            </a:r>
            <a:r>
              <a:rPr lang="en-US" altLang="zh-CN" sz="2000" dirty="0"/>
              <a:t> </a:t>
            </a:r>
            <a:r>
              <a:rPr lang="ja-JP" altLang="en-US" sz="2000" dirty="0"/>
              <a:t>“</a:t>
            </a:r>
            <a:r>
              <a:rPr lang="en-US" altLang="ja-JP" sz="2000" dirty="0"/>
              <a:t>dirty/modified</a:t>
            </a:r>
            <a:r>
              <a:rPr lang="ja-JP" altLang="en-US" sz="2000" dirty="0"/>
              <a:t>”</a:t>
            </a:r>
            <a:endParaRPr lang="en-US" altLang="zh-CN" sz="2000" dirty="0"/>
          </a:p>
          <a:p>
            <a:pPr marL="342900" lvl="1" indent="-342900">
              <a:spcBef>
                <a:spcPts val="600"/>
              </a:spcBef>
              <a:spcAft>
                <a:spcPts val="600"/>
              </a:spcAft>
              <a:buClr>
                <a:schemeClr val="tx1">
                  <a:lumMod val="95000"/>
                  <a:lumOff val="5000"/>
                </a:schemeClr>
              </a:buClr>
              <a:buSzPct val="100000"/>
              <a:buFont typeface="Arial" charset="0"/>
              <a:buChar char="•"/>
            </a:pPr>
            <a:r>
              <a:rPr lang="en-US" altLang="zh-CN" dirty="0">
                <a:solidFill>
                  <a:schemeClr val="tx1">
                    <a:lumMod val="95000"/>
                    <a:lumOff val="5000"/>
                  </a:schemeClr>
                </a:solidFill>
              </a:rPr>
              <a:t>Write-through</a:t>
            </a:r>
          </a:p>
          <a:p>
            <a:pPr marL="695325" lvl="2" indent="-342900">
              <a:spcBef>
                <a:spcPts val="600"/>
              </a:spcBef>
              <a:spcAft>
                <a:spcPts val="600"/>
              </a:spcAft>
              <a:buFont typeface="Wingdings" panose="05000000000000000000" pitchFamily="2" charset="2"/>
              <a:buNone/>
            </a:pPr>
            <a:r>
              <a:rPr lang="en-US" altLang="zh-CN" sz="2000" dirty="0"/>
              <a:t>+ </a:t>
            </a:r>
            <a:r>
              <a:rPr lang="zh-CN" altLang="en-US" sz="2000" dirty="0"/>
              <a:t>其实现简单</a:t>
            </a:r>
            <a:endParaRPr lang="en-US" altLang="zh-CN" sz="2000" dirty="0"/>
          </a:p>
          <a:p>
            <a:pPr marL="695325" lvl="2" indent="-342900">
              <a:spcBef>
                <a:spcPts val="600"/>
              </a:spcBef>
              <a:spcAft>
                <a:spcPts val="600"/>
              </a:spcAft>
              <a:buFont typeface="Wingdings" panose="05000000000000000000" pitchFamily="2" charset="2"/>
              <a:buNone/>
            </a:pPr>
            <a:r>
              <a:rPr lang="en-US" altLang="zh-CN" sz="2000" dirty="0"/>
              <a:t>+ </a:t>
            </a:r>
            <a:r>
              <a:rPr lang="zh-CN" altLang="en-US" sz="2000" dirty="0"/>
              <a:t>所有层级中的数据都是最新的，</a:t>
            </a:r>
            <a:r>
              <a:rPr lang="zh-CN" altLang="en-US" sz="2000" dirty="0">
                <a:solidFill>
                  <a:srgbClr val="FF0000"/>
                </a:solidFill>
              </a:rPr>
              <a:t>简化一致性协议的实现。</a:t>
            </a:r>
            <a:endParaRPr lang="en-US" altLang="zh-CN" sz="2000" dirty="0">
              <a:solidFill>
                <a:srgbClr val="FF0000"/>
              </a:solidFill>
            </a:endParaRPr>
          </a:p>
          <a:p>
            <a:pPr marL="695325" lvl="2" indent="-342900">
              <a:spcBef>
                <a:spcPts val="600"/>
              </a:spcBef>
              <a:spcAft>
                <a:spcPts val="600"/>
              </a:spcAft>
              <a:buFont typeface="Wingdings" panose="05000000000000000000" pitchFamily="2" charset="2"/>
              <a:buNone/>
            </a:pPr>
            <a:r>
              <a:rPr lang="en-US" altLang="zh-CN" sz="2000" dirty="0"/>
              <a:t>–  </a:t>
            </a:r>
            <a:r>
              <a:rPr lang="zh-CN" altLang="en-US" sz="2000" dirty="0" smtClean="0"/>
              <a:t>与写回策略相比，需要</a:t>
            </a:r>
            <a:r>
              <a:rPr lang="zh-CN" altLang="en-US" sz="2000" dirty="0"/>
              <a:t>消耗更多的</a:t>
            </a:r>
            <a:r>
              <a:rPr lang="zh-CN" altLang="en-US" sz="2000" dirty="0" smtClean="0"/>
              <a:t>带宽。</a:t>
            </a:r>
            <a:endParaRPr lang="en-US" altLang="zh-CN" sz="2000" dirty="0"/>
          </a:p>
        </p:txBody>
      </p:sp>
      <p:sp>
        <p:nvSpPr>
          <p:cNvPr id="2" name="灯片编号占位符 1">
            <a:extLst>
              <a:ext uri="{FF2B5EF4-FFF2-40B4-BE49-F238E27FC236}">
                <a16:creationId xmlns:a16="http://schemas.microsoft.com/office/drawing/2014/main" id="{19AB3F20-5AA4-40C5-9CD9-A50819241263}"/>
              </a:ext>
            </a:extLst>
          </p:cNvPr>
          <p:cNvSpPr>
            <a:spLocks noGrp="1"/>
          </p:cNvSpPr>
          <p:nvPr>
            <p:ph type="sldNum" sz="quarter" idx="12"/>
          </p:nvPr>
        </p:nvSpPr>
        <p:spPr/>
        <p:txBody>
          <a:bodyPr/>
          <a:lstStyle/>
          <a:p>
            <a:fld id="{281828B1-9571-413B-8DF6-88C4749FAF08}" type="slidenum">
              <a:rPr lang="en-US" altLang="en-US" smtClean="0"/>
              <a:t>18</a:t>
            </a:fld>
            <a:endParaRPr lang="en-US" altLang="en-US" sz="1600"/>
          </a:p>
        </p:txBody>
      </p:sp>
    </p:spTree>
    <p:extLst>
      <p:ext uri="{BB962C8B-B14F-4D97-AF65-F5344CB8AC3E}">
        <p14:creationId xmlns:p14="http://schemas.microsoft.com/office/powerpoint/2010/main" val="22747122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FC82B32-60D6-4F72-8958-8D5EF0A39C90}"/>
              </a:ext>
            </a:extLst>
          </p:cNvPr>
          <p:cNvSpPr>
            <a:spLocks noGrp="1"/>
          </p:cNvSpPr>
          <p:nvPr>
            <p:ph type="title"/>
          </p:nvPr>
        </p:nvSpPr>
        <p:spPr>
          <a:xfrm>
            <a:off x="457200" y="116632"/>
            <a:ext cx="8229600" cy="922114"/>
          </a:xfrm>
        </p:spPr>
        <p:txBody>
          <a:bodyPr/>
          <a:lstStyle/>
          <a:p>
            <a:r>
              <a:rPr lang="zh-CN" altLang="en-US" dirty="0"/>
              <a:t>写操作的处理：</a:t>
            </a:r>
            <a:r>
              <a:rPr lang="zh-CN" altLang="en-US" dirty="0" smtClean="0"/>
              <a:t>写</a:t>
            </a:r>
            <a:r>
              <a:rPr lang="en-US" altLang="zh-CN" dirty="0" smtClean="0"/>
              <a:t>(</a:t>
            </a:r>
            <a:r>
              <a:rPr lang="zh-CN" altLang="en-US" dirty="0" smtClean="0"/>
              <a:t>不</a:t>
            </a:r>
            <a:r>
              <a:rPr lang="en-US" altLang="zh-CN" dirty="0" smtClean="0"/>
              <a:t>)</a:t>
            </a:r>
            <a:r>
              <a:rPr lang="zh-CN" altLang="en-US" dirty="0" smtClean="0"/>
              <a:t>分配</a:t>
            </a:r>
            <a:endParaRPr lang="en-US" altLang="zh-CN" dirty="0"/>
          </a:p>
        </p:txBody>
      </p:sp>
      <p:sp>
        <p:nvSpPr>
          <p:cNvPr id="35842" name="Content Placeholder 2"/>
          <p:cNvSpPr>
            <a:spLocks noGrp="1"/>
          </p:cNvSpPr>
          <p:nvPr>
            <p:ph idx="1"/>
          </p:nvPr>
        </p:nvSpPr>
        <p:spPr>
          <a:xfrm>
            <a:off x="457200" y="996950"/>
            <a:ext cx="8229600" cy="5384378"/>
          </a:xfrm>
        </p:spPr>
        <p:txBody>
          <a:bodyPr/>
          <a:lstStyle/>
          <a:p>
            <a:r>
              <a:rPr lang="zh-CN" altLang="en-US" sz="2800" dirty="0">
                <a:solidFill>
                  <a:schemeClr val="tx1">
                    <a:lumMod val="95000"/>
                    <a:lumOff val="5000"/>
                  </a:schemeClr>
                </a:solidFill>
              </a:rPr>
              <a:t>当发生写缺失时，是否在缓存中分配一个</a:t>
            </a:r>
            <a:r>
              <a:rPr lang="en-US" altLang="zh-CN" sz="2800" dirty="0">
                <a:solidFill>
                  <a:schemeClr val="tx1">
                    <a:lumMod val="95000"/>
                    <a:lumOff val="5000"/>
                  </a:schemeClr>
                </a:solidFill>
              </a:rPr>
              <a:t>block?</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写</a:t>
            </a:r>
            <a:r>
              <a:rPr lang="zh-CN" altLang="en-US" kern="1200" dirty="0" smtClean="0">
                <a:cs typeface="Calibri" panose="020F0502020204030204" pitchFamily="34" charset="0"/>
              </a:rPr>
              <a:t>分配（</a:t>
            </a:r>
            <a:r>
              <a:rPr lang="en-US" altLang="zh-CN" kern="1200" dirty="0" smtClean="0">
                <a:cs typeface="Calibri" panose="020F0502020204030204" pitchFamily="34" charset="0"/>
              </a:rPr>
              <a:t>write allocate</a:t>
            </a:r>
            <a:r>
              <a:rPr lang="zh-CN" altLang="en-US" kern="1200" dirty="0" smtClean="0">
                <a:cs typeface="Calibri" panose="020F0502020204030204" pitchFamily="34" charset="0"/>
              </a:rPr>
              <a:t>）</a:t>
            </a:r>
            <a:r>
              <a:rPr lang="en-US" altLang="zh-CN" kern="1200" dirty="0" smtClean="0">
                <a:cs typeface="Calibri" panose="020F0502020204030204" pitchFamily="34" charset="0"/>
              </a:rPr>
              <a:t>: </a:t>
            </a:r>
            <a:r>
              <a:rPr lang="en-US" altLang="zh-CN" kern="1200" dirty="0">
                <a:cs typeface="Calibri" panose="020F0502020204030204" pitchFamily="34" charset="0"/>
              </a:rPr>
              <a:t>Yes</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写不</a:t>
            </a:r>
            <a:r>
              <a:rPr lang="zh-CN" altLang="en-US" kern="1200" dirty="0" smtClean="0">
                <a:cs typeface="Calibri" panose="020F0502020204030204" pitchFamily="34" charset="0"/>
              </a:rPr>
              <a:t>分配（</a:t>
            </a:r>
            <a:r>
              <a:rPr lang="en-US" altLang="zh-CN" kern="1200" dirty="0" smtClean="0">
                <a:cs typeface="Calibri" panose="020F0502020204030204" pitchFamily="34" charset="0"/>
              </a:rPr>
              <a:t>write non-allocate</a:t>
            </a:r>
            <a:r>
              <a:rPr lang="zh-CN" altLang="en-US" kern="1200" dirty="0" smtClean="0">
                <a:cs typeface="Calibri" panose="020F0502020204030204" pitchFamily="34" charset="0"/>
              </a:rPr>
              <a:t>）</a:t>
            </a:r>
            <a:r>
              <a:rPr lang="en-US" altLang="zh-CN" kern="1200" dirty="0" smtClean="0">
                <a:cs typeface="Calibri" panose="020F0502020204030204" pitchFamily="34" charset="0"/>
              </a:rPr>
              <a:t>: </a:t>
            </a:r>
            <a:r>
              <a:rPr lang="en-US" altLang="zh-CN" kern="1200" dirty="0">
                <a:cs typeface="Calibri" panose="020F0502020204030204" pitchFamily="34" charset="0"/>
              </a:rPr>
              <a:t>No</a:t>
            </a:r>
          </a:p>
          <a:p>
            <a:r>
              <a:rPr lang="zh-CN" altLang="en-US" sz="2800" dirty="0"/>
              <a:t>写分配</a:t>
            </a:r>
            <a:r>
              <a:rPr lang="zh-CN" altLang="en-US" dirty="0"/>
              <a:t>：</a:t>
            </a:r>
            <a:endParaRPr lang="en-US" altLang="zh-CN" sz="2800" dirty="0"/>
          </a:p>
          <a:p>
            <a:pPr lvl="1">
              <a:buFont typeface="Wingdings" panose="05000000000000000000" pitchFamily="2" charset="2"/>
              <a:buNone/>
            </a:pPr>
            <a:r>
              <a:rPr lang="en-US" altLang="zh-CN" sz="2400" dirty="0"/>
              <a:t>+ </a:t>
            </a:r>
            <a:r>
              <a:rPr lang="zh-CN" altLang="en-US" sz="2400" dirty="0"/>
              <a:t>可以聚合写操作，而不需要每次都写到下一级存储</a:t>
            </a:r>
            <a:endParaRPr lang="en-US" altLang="zh-CN" sz="2400" dirty="0"/>
          </a:p>
          <a:p>
            <a:pPr lvl="1">
              <a:buFont typeface="Wingdings" panose="05000000000000000000" pitchFamily="2" charset="2"/>
              <a:buNone/>
            </a:pPr>
            <a:r>
              <a:rPr lang="en-US" altLang="zh-CN" sz="2400" dirty="0"/>
              <a:t>+ </a:t>
            </a:r>
            <a:r>
              <a:rPr lang="zh-CN" altLang="en-US" sz="2400" dirty="0"/>
              <a:t>更加简单：因为写可以和读一样进行处理</a:t>
            </a:r>
            <a:endParaRPr lang="en-US" altLang="zh-CN" sz="2400" dirty="0"/>
          </a:p>
          <a:p>
            <a:pPr lvl="1">
              <a:buFont typeface="Wingdings" panose="05000000000000000000" pitchFamily="2" charset="2"/>
              <a:buNone/>
            </a:pPr>
            <a:r>
              <a:rPr lang="en-US" altLang="zh-CN" dirty="0" smtClean="0"/>
              <a:t>–  </a:t>
            </a:r>
            <a:r>
              <a:rPr lang="zh-CN" altLang="en-US" sz="2400" dirty="0" smtClean="0"/>
              <a:t>需要</a:t>
            </a:r>
            <a:r>
              <a:rPr lang="zh-CN" altLang="en-US" sz="2400" dirty="0"/>
              <a:t>在层级之间传输整个缓存块</a:t>
            </a:r>
            <a:endParaRPr lang="en-US" altLang="zh-CN" sz="2400" dirty="0"/>
          </a:p>
          <a:p>
            <a:r>
              <a:rPr lang="zh-CN" altLang="en-US" sz="2800" dirty="0"/>
              <a:t>写不分配：</a:t>
            </a:r>
            <a:endParaRPr lang="en-US" altLang="zh-CN" sz="2800" dirty="0"/>
          </a:p>
          <a:p>
            <a:pPr lvl="1">
              <a:buFont typeface="Wingdings" panose="05000000000000000000" pitchFamily="2" charset="2"/>
              <a:buNone/>
            </a:pPr>
            <a:r>
              <a:rPr lang="en-US" altLang="zh-CN" dirty="0"/>
              <a:t>+ </a:t>
            </a:r>
            <a:r>
              <a:rPr lang="zh-CN" altLang="en-US" sz="2400" dirty="0"/>
              <a:t>若写操作的局部性低，可节省缓存空间</a:t>
            </a:r>
            <a:r>
              <a:rPr lang="en-US" altLang="zh-CN" sz="2400" dirty="0"/>
              <a:t> (</a:t>
            </a:r>
            <a:r>
              <a:rPr lang="zh-CN" altLang="en-US" sz="2400" dirty="0"/>
              <a:t>可能具有更好的缓存命中率</a:t>
            </a:r>
            <a:r>
              <a:rPr lang="en-US" altLang="zh-CN" sz="2400" dirty="0"/>
              <a:t>)</a:t>
            </a:r>
          </a:p>
        </p:txBody>
      </p:sp>
      <p:sp>
        <p:nvSpPr>
          <p:cNvPr id="2" name="灯片编号占位符 1">
            <a:extLst>
              <a:ext uri="{FF2B5EF4-FFF2-40B4-BE49-F238E27FC236}">
                <a16:creationId xmlns:a16="http://schemas.microsoft.com/office/drawing/2014/main" id="{11847430-25CF-4403-B318-16E58C6C91B8}"/>
              </a:ext>
            </a:extLst>
          </p:cNvPr>
          <p:cNvSpPr>
            <a:spLocks noGrp="1"/>
          </p:cNvSpPr>
          <p:nvPr>
            <p:ph type="sldNum" sz="quarter" idx="12"/>
          </p:nvPr>
        </p:nvSpPr>
        <p:spPr/>
        <p:txBody>
          <a:bodyPr/>
          <a:lstStyle/>
          <a:p>
            <a:fld id="{281828B1-9571-413B-8DF6-88C4749FAF08}" type="slidenum">
              <a:rPr lang="en-US" altLang="en-US" smtClean="0"/>
              <a:t>19</a:t>
            </a:fld>
            <a:endParaRPr lang="en-US" altLang="en-US" sz="1600"/>
          </a:p>
        </p:txBody>
      </p:sp>
    </p:spTree>
    <p:extLst>
      <p:ext uri="{BB962C8B-B14F-4D97-AF65-F5344CB8AC3E}">
        <p14:creationId xmlns:p14="http://schemas.microsoft.com/office/powerpoint/2010/main" val="65408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2">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5842">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584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2E51F4-B3D7-4B66-BDB4-AF80644C0080}"/>
              </a:ext>
            </a:extLst>
          </p:cNvPr>
          <p:cNvSpPr>
            <a:spLocks noGrp="1"/>
          </p:cNvSpPr>
          <p:nvPr>
            <p:ph type="title"/>
          </p:nvPr>
        </p:nvSpPr>
        <p:spPr/>
        <p:txBody>
          <a:bodyPr/>
          <a:lstStyle/>
          <a:p>
            <a:r>
              <a:rPr lang="en-US" altLang="zh-CN" dirty="0"/>
              <a:t>What is Cache (</a:t>
            </a:r>
            <a:r>
              <a:rPr lang="zh-CN" altLang="en-US" dirty="0"/>
              <a:t>高速缓存</a:t>
            </a:r>
            <a:r>
              <a:rPr lang="en-US" altLang="zh-CN" dirty="0"/>
              <a:t>)?</a:t>
            </a:r>
            <a:endParaRPr lang="zh-CN" altLang="en-US" dirty="0"/>
          </a:p>
        </p:txBody>
      </p:sp>
      <p:sp>
        <p:nvSpPr>
          <p:cNvPr id="4" name="灯片编号占位符 3">
            <a:extLst>
              <a:ext uri="{FF2B5EF4-FFF2-40B4-BE49-F238E27FC236}">
                <a16:creationId xmlns:a16="http://schemas.microsoft.com/office/drawing/2014/main" id="{9625D345-AAAE-4B06-A8A3-083295FD4F14}"/>
              </a:ext>
            </a:extLst>
          </p:cNvPr>
          <p:cNvSpPr>
            <a:spLocks noGrp="1"/>
          </p:cNvSpPr>
          <p:nvPr>
            <p:ph type="sldNum" sz="quarter" idx="12"/>
          </p:nvPr>
        </p:nvSpPr>
        <p:spPr/>
        <p:txBody>
          <a:bodyPr/>
          <a:lstStyle/>
          <a:p>
            <a:fld id="{281828B1-9571-413B-8DF6-88C4749FAF08}" type="slidenum">
              <a:rPr lang="en-US" altLang="en-US" smtClean="0"/>
              <a:pPr/>
              <a:t>2</a:t>
            </a:fld>
            <a:endParaRPr lang="en-US" altLang="en-US"/>
          </a:p>
        </p:txBody>
      </p:sp>
      <p:pic>
        <p:nvPicPr>
          <p:cNvPr id="5" name="图片 4">
            <a:extLst>
              <a:ext uri="{FF2B5EF4-FFF2-40B4-BE49-F238E27FC236}">
                <a16:creationId xmlns:a16="http://schemas.microsoft.com/office/drawing/2014/main" id="{DA2CD2C9-CCD1-48FE-BB13-7C220669A121}"/>
              </a:ext>
            </a:extLst>
          </p:cNvPr>
          <p:cNvPicPr>
            <a:picLocks noChangeAspect="1"/>
          </p:cNvPicPr>
          <p:nvPr/>
        </p:nvPicPr>
        <p:blipFill>
          <a:blip r:embed="rId2"/>
          <a:stretch>
            <a:fillRect/>
          </a:stretch>
        </p:blipFill>
        <p:spPr>
          <a:xfrm>
            <a:off x="0" y="990600"/>
            <a:ext cx="9144000" cy="3201497"/>
          </a:xfrm>
          <a:prstGeom prst="rect">
            <a:avLst/>
          </a:prstGeom>
        </p:spPr>
      </p:pic>
      <p:pic>
        <p:nvPicPr>
          <p:cNvPr id="6" name="图片 5">
            <a:extLst>
              <a:ext uri="{FF2B5EF4-FFF2-40B4-BE49-F238E27FC236}">
                <a16:creationId xmlns:a16="http://schemas.microsoft.com/office/drawing/2014/main" id="{3CF12117-923C-4B70-BE9B-325730D8DE8A}"/>
              </a:ext>
            </a:extLst>
          </p:cNvPr>
          <p:cNvPicPr>
            <a:picLocks noChangeAspect="1"/>
          </p:cNvPicPr>
          <p:nvPr/>
        </p:nvPicPr>
        <p:blipFill>
          <a:blip r:embed="rId3"/>
          <a:stretch>
            <a:fillRect/>
          </a:stretch>
        </p:blipFill>
        <p:spPr>
          <a:xfrm>
            <a:off x="0" y="4234543"/>
            <a:ext cx="3991865" cy="2623457"/>
          </a:xfrm>
          <a:prstGeom prst="rect">
            <a:avLst/>
          </a:prstGeom>
        </p:spPr>
      </p:pic>
      <p:pic>
        <p:nvPicPr>
          <p:cNvPr id="7" name="图片 6">
            <a:extLst>
              <a:ext uri="{FF2B5EF4-FFF2-40B4-BE49-F238E27FC236}">
                <a16:creationId xmlns:a16="http://schemas.microsoft.com/office/drawing/2014/main" id="{CACFA4CC-A439-4329-84C3-A11682F2C5C1}"/>
              </a:ext>
            </a:extLst>
          </p:cNvPr>
          <p:cNvPicPr>
            <a:picLocks noChangeAspect="1"/>
          </p:cNvPicPr>
          <p:nvPr/>
        </p:nvPicPr>
        <p:blipFill>
          <a:blip r:embed="rId4"/>
          <a:stretch>
            <a:fillRect/>
          </a:stretch>
        </p:blipFill>
        <p:spPr>
          <a:xfrm>
            <a:off x="3915665" y="4343400"/>
            <a:ext cx="5228335" cy="2444416"/>
          </a:xfrm>
          <a:prstGeom prst="rect">
            <a:avLst/>
          </a:prstGeom>
        </p:spPr>
      </p:pic>
    </p:spTree>
    <p:extLst>
      <p:ext uri="{BB962C8B-B14F-4D97-AF65-F5344CB8AC3E}">
        <p14:creationId xmlns:p14="http://schemas.microsoft.com/office/powerpoint/2010/main" val="203353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457200" y="116632"/>
            <a:ext cx="8229600" cy="922114"/>
          </a:xfrm>
        </p:spPr>
        <p:txBody>
          <a:bodyPr/>
          <a:lstStyle/>
          <a:p>
            <a:r>
              <a:rPr lang="en-US" altLang="zh-CN" dirty="0" smtClean="0"/>
              <a:t>Harvard or Princeton?</a:t>
            </a:r>
            <a:endParaRPr lang="en-US" altLang="zh-CN" dirty="0"/>
          </a:p>
        </p:txBody>
      </p:sp>
      <p:sp>
        <p:nvSpPr>
          <p:cNvPr id="37890" name="Content Placeholder 2"/>
          <p:cNvSpPr>
            <a:spLocks noGrp="1"/>
          </p:cNvSpPr>
          <p:nvPr>
            <p:ph idx="1"/>
          </p:nvPr>
        </p:nvSpPr>
        <p:spPr>
          <a:xfrm>
            <a:off x="457200" y="996950"/>
            <a:ext cx="8229600" cy="5194300"/>
          </a:xfrm>
        </p:spPr>
        <p:txBody>
          <a:bodyPr/>
          <a:lstStyle/>
          <a:p>
            <a:r>
              <a:rPr lang="zh-CN" altLang="en-US" dirty="0" smtClean="0"/>
              <a:t>指令和数据缓存是</a:t>
            </a:r>
            <a:r>
              <a:rPr lang="zh-CN" altLang="en-US" sz="2800" dirty="0" smtClean="0"/>
              <a:t>分离</a:t>
            </a:r>
            <a:r>
              <a:rPr lang="zh-CN" altLang="en-US" sz="2800" dirty="0"/>
              <a:t>还是合并</a:t>
            </a:r>
            <a:r>
              <a:rPr lang="en-US" altLang="zh-CN" sz="2800" dirty="0"/>
              <a:t>?</a:t>
            </a:r>
          </a:p>
          <a:p>
            <a:r>
              <a:rPr lang="zh-CN" altLang="en-US" sz="2800" dirty="0" smtClean="0"/>
              <a:t>合并</a:t>
            </a:r>
            <a:r>
              <a:rPr lang="zh-CN" altLang="en-US" dirty="0"/>
              <a:t>架构</a:t>
            </a:r>
            <a:r>
              <a:rPr lang="zh-CN" altLang="en-US" sz="2800" dirty="0" smtClean="0"/>
              <a:t>（</a:t>
            </a:r>
            <a:r>
              <a:rPr lang="en-US" altLang="zh-CN" dirty="0" smtClean="0"/>
              <a:t>P</a:t>
            </a:r>
            <a:r>
              <a:rPr lang="en-US" altLang="zh-CN" sz="2800" dirty="0" smtClean="0"/>
              <a:t>rinceton Architecture</a:t>
            </a:r>
            <a:r>
              <a:rPr lang="zh-CN" altLang="en-US" sz="2800" dirty="0" smtClean="0"/>
              <a:t>）的优缺点</a:t>
            </a:r>
            <a:r>
              <a:rPr lang="en-US" altLang="zh-CN" sz="2800" dirty="0" smtClean="0"/>
              <a:t>:</a:t>
            </a:r>
            <a:endParaRPr lang="en-US" altLang="zh-CN" sz="2800" dirty="0"/>
          </a:p>
          <a:p>
            <a:pPr lvl="1">
              <a:buFont typeface="Wingdings" panose="05000000000000000000" pitchFamily="2" charset="2"/>
              <a:buNone/>
            </a:pPr>
            <a:r>
              <a:rPr lang="en-US" altLang="zh-CN" sz="2400" dirty="0"/>
              <a:t>+ </a:t>
            </a:r>
            <a:r>
              <a:rPr lang="zh-CN" altLang="en-US" sz="2400" dirty="0"/>
              <a:t>可以共享缓存空间</a:t>
            </a:r>
            <a:r>
              <a:rPr lang="en-US" altLang="zh-CN" sz="2400" dirty="0"/>
              <a:t>: </a:t>
            </a:r>
            <a:r>
              <a:rPr lang="zh-CN" altLang="en-US" sz="2400" dirty="0"/>
              <a:t>不需要分离设计中空间的</a:t>
            </a:r>
            <a:r>
              <a:rPr lang="en-US" altLang="zh-CN" sz="2400" dirty="0"/>
              <a:t>overprovisioning </a:t>
            </a:r>
            <a:r>
              <a:rPr lang="zh-CN" altLang="en-US" sz="2400" dirty="0"/>
              <a:t>（超量配置）</a:t>
            </a:r>
            <a:endParaRPr lang="en-US" altLang="zh-CN" sz="2400" dirty="0"/>
          </a:p>
          <a:p>
            <a:pPr lvl="1">
              <a:buFont typeface="Wingdings" panose="05000000000000000000" pitchFamily="2" charset="2"/>
              <a:buNone/>
            </a:pPr>
            <a:r>
              <a:rPr lang="en-US" altLang="zh-CN" dirty="0"/>
              <a:t>–</a:t>
            </a:r>
            <a:r>
              <a:rPr lang="en-US" altLang="zh-CN" sz="2400" dirty="0" smtClean="0"/>
              <a:t> </a:t>
            </a:r>
            <a:r>
              <a:rPr lang="zh-CN" altLang="en-US" sz="2400" dirty="0"/>
              <a:t>指令和数据可能相互竞争，没有空间的完全保障；</a:t>
            </a:r>
            <a:endParaRPr lang="en-US" altLang="zh-CN" sz="2400" dirty="0"/>
          </a:p>
          <a:p>
            <a:pPr lvl="1">
              <a:buFont typeface="Wingdings" panose="05000000000000000000" pitchFamily="2" charset="2"/>
              <a:buNone/>
            </a:pPr>
            <a:r>
              <a:rPr lang="en-US" altLang="zh-CN" dirty="0">
                <a:solidFill>
                  <a:schemeClr val="tx1">
                    <a:lumMod val="95000"/>
                    <a:lumOff val="5000"/>
                  </a:schemeClr>
                </a:solidFill>
              </a:rPr>
              <a:t>–</a:t>
            </a:r>
            <a:r>
              <a:rPr lang="en-US" altLang="zh-CN" sz="2400" dirty="0" smtClean="0">
                <a:solidFill>
                  <a:schemeClr val="tx1">
                    <a:lumMod val="95000"/>
                    <a:lumOff val="5000"/>
                  </a:schemeClr>
                </a:solidFill>
              </a:rPr>
              <a:t> </a:t>
            </a:r>
            <a:r>
              <a:rPr lang="zh-CN" altLang="en-US" sz="2400" dirty="0">
                <a:solidFill>
                  <a:schemeClr val="tx1">
                    <a:lumMod val="95000"/>
                    <a:lumOff val="5000"/>
                  </a:schemeClr>
                </a:solidFill>
              </a:rPr>
              <a:t>流水线中指令和数据在不同的阶段</a:t>
            </a:r>
            <a:r>
              <a:rPr lang="zh-CN" altLang="en-US" sz="2400" dirty="0" smtClean="0">
                <a:solidFill>
                  <a:schemeClr val="tx1">
                    <a:lumMod val="95000"/>
                    <a:lumOff val="5000"/>
                  </a:schemeClr>
                </a:solidFill>
              </a:rPr>
              <a:t>访问，可能</a:t>
            </a:r>
            <a:r>
              <a:rPr lang="zh-CN" altLang="en-US" sz="2400" dirty="0">
                <a:solidFill>
                  <a:schemeClr val="tx1">
                    <a:lumMod val="95000"/>
                    <a:lumOff val="5000"/>
                  </a:schemeClr>
                </a:solidFill>
              </a:rPr>
              <a:t>会产生什么问题</a:t>
            </a:r>
            <a:r>
              <a:rPr lang="en-US" altLang="zh-CN" sz="2400" dirty="0">
                <a:solidFill>
                  <a:schemeClr val="tx1">
                    <a:lumMod val="95000"/>
                    <a:lumOff val="5000"/>
                  </a:schemeClr>
                </a:solidFill>
              </a:rPr>
              <a:t>?</a:t>
            </a:r>
          </a:p>
          <a:p>
            <a:r>
              <a:rPr lang="zh-CN" altLang="en-US" sz="2800" dirty="0" smtClean="0"/>
              <a:t>当前，商用</a:t>
            </a:r>
            <a:r>
              <a:rPr lang="en-US" altLang="zh-CN" sz="2800" dirty="0" smtClean="0"/>
              <a:t>CPU</a:t>
            </a:r>
            <a:r>
              <a:rPr lang="zh-CN" altLang="en-US" sz="2800" dirty="0" smtClean="0"/>
              <a:t>的一级</a:t>
            </a:r>
            <a:r>
              <a:rPr lang="zh-CN" altLang="en-US" sz="2800" dirty="0"/>
              <a:t>缓存绝大多数采取分离的</a:t>
            </a:r>
            <a:r>
              <a:rPr lang="zh-CN" altLang="en-US" sz="2800" dirty="0" smtClean="0"/>
              <a:t>方案（</a:t>
            </a:r>
            <a:r>
              <a:rPr lang="en-US" altLang="zh-CN" sz="2800" dirty="0" smtClean="0"/>
              <a:t>Harvard Architecture</a:t>
            </a:r>
            <a:r>
              <a:rPr lang="zh-CN" altLang="en-US" sz="2800" dirty="0" smtClean="0"/>
              <a:t>）</a:t>
            </a:r>
            <a:r>
              <a:rPr lang="en-US" altLang="zh-CN" sz="2800" dirty="0" smtClean="0"/>
              <a:t>. </a:t>
            </a:r>
            <a:endParaRPr lang="en-US" altLang="zh-CN" sz="2800" dirty="0"/>
          </a:p>
          <a:p>
            <a:pPr marL="628650" lvl="1" indent="-265113">
              <a:spcBef>
                <a:spcPts val="600"/>
              </a:spcBef>
              <a:spcAft>
                <a:spcPts val="600"/>
              </a:spcAft>
              <a:buClr>
                <a:schemeClr val="tx1"/>
              </a:buClr>
              <a:buFont typeface="Tahoma" panose="020B0604030504040204" pitchFamily="34" charset="0"/>
              <a:buChar char="−"/>
              <a:defRPr/>
            </a:pPr>
            <a:r>
              <a:rPr lang="zh-CN" altLang="en-US" kern="1200" dirty="0" smtClean="0">
                <a:cs typeface="Calibri" panose="020F0502020204030204" pitchFamily="34" charset="0"/>
              </a:rPr>
              <a:t>主要</a:t>
            </a:r>
            <a:r>
              <a:rPr lang="zh-CN" altLang="en-US" kern="1200" dirty="0">
                <a:cs typeface="Calibri" panose="020F0502020204030204" pitchFamily="34" charset="0"/>
              </a:rPr>
              <a:t>是</a:t>
            </a:r>
            <a:r>
              <a:rPr lang="zh-CN" altLang="en-US" kern="1200" dirty="0" smtClean="0">
                <a:cs typeface="Calibri" panose="020F0502020204030204" pitchFamily="34" charset="0"/>
              </a:rPr>
              <a:t>由于</a:t>
            </a:r>
            <a:r>
              <a:rPr lang="zh-CN" altLang="en-US" kern="1200" dirty="0">
                <a:cs typeface="Calibri" panose="020F0502020204030204" pitchFamily="34" charset="0"/>
              </a:rPr>
              <a:t>上面的最后一个原因</a:t>
            </a:r>
            <a:endParaRPr lang="en-US" altLang="zh-CN" kern="1200" dirty="0">
              <a:cs typeface="Calibri" panose="020F0502020204030204" pitchFamily="34" charset="0"/>
            </a:endParaRPr>
          </a:p>
          <a:p>
            <a:r>
              <a:rPr lang="zh-CN" altLang="en-US" sz="2800" dirty="0"/>
              <a:t>二级和其它级别的缓存通常采用合并的方案</a:t>
            </a:r>
            <a:endParaRPr lang="en-US" altLang="zh-CN" sz="2800" dirty="0"/>
          </a:p>
          <a:p>
            <a:endParaRPr lang="en-US" altLang="zh-CN" dirty="0"/>
          </a:p>
        </p:txBody>
      </p:sp>
      <p:sp>
        <p:nvSpPr>
          <p:cNvPr id="2" name="灯片编号占位符 1">
            <a:extLst>
              <a:ext uri="{FF2B5EF4-FFF2-40B4-BE49-F238E27FC236}">
                <a16:creationId xmlns:a16="http://schemas.microsoft.com/office/drawing/2014/main" id="{92063A93-F2C6-49E3-BA19-BBCFA3868F5E}"/>
              </a:ext>
            </a:extLst>
          </p:cNvPr>
          <p:cNvSpPr>
            <a:spLocks noGrp="1"/>
          </p:cNvSpPr>
          <p:nvPr>
            <p:ph type="sldNum" sz="quarter" idx="12"/>
          </p:nvPr>
        </p:nvSpPr>
        <p:spPr/>
        <p:txBody>
          <a:bodyPr/>
          <a:lstStyle/>
          <a:p>
            <a:fld id="{281828B1-9571-413B-8DF6-88C4749FAF08}" type="slidenum">
              <a:rPr lang="en-US" altLang="en-US" smtClean="0"/>
              <a:t>20</a:t>
            </a:fld>
            <a:endParaRPr lang="en-US" altLang="en-US" sz="1600"/>
          </a:p>
        </p:txBody>
      </p:sp>
    </p:spTree>
    <p:extLst>
      <p:ext uri="{BB962C8B-B14F-4D97-AF65-F5344CB8AC3E}">
        <p14:creationId xmlns:p14="http://schemas.microsoft.com/office/powerpoint/2010/main" val="110197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89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789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890">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789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890">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789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228600" y="116632"/>
            <a:ext cx="8663880" cy="922114"/>
          </a:xfrm>
        </p:spPr>
        <p:txBody>
          <a:bodyPr/>
          <a:lstStyle/>
          <a:p>
            <a:r>
              <a:rPr lang="zh-CN" altLang="en-US" sz="3200" dirty="0"/>
              <a:t>流水线设计中的多级缓存</a:t>
            </a:r>
            <a:endParaRPr lang="en-US" altLang="zh-CN" sz="3200" dirty="0"/>
          </a:p>
        </p:txBody>
      </p:sp>
      <p:sp>
        <p:nvSpPr>
          <p:cNvPr id="3" name="Content Placeholder 2"/>
          <p:cNvSpPr>
            <a:spLocks noGrp="1"/>
          </p:cNvSpPr>
          <p:nvPr>
            <p:ph idx="1"/>
          </p:nvPr>
        </p:nvSpPr>
        <p:spPr>
          <a:xfrm>
            <a:off x="480120" y="1134135"/>
            <a:ext cx="8206680" cy="5266665"/>
          </a:xfrm>
        </p:spPr>
        <p:txBody>
          <a:bodyPr/>
          <a:lstStyle/>
          <a:p>
            <a:pPr>
              <a:spcBef>
                <a:spcPts val="0"/>
              </a:spcBef>
              <a:spcAft>
                <a:spcPts val="0"/>
              </a:spcAft>
            </a:pPr>
            <a:r>
              <a:rPr lang="zh-CN" altLang="en-US" sz="2800" dirty="0"/>
              <a:t>一级缓存 </a:t>
            </a:r>
            <a:r>
              <a:rPr lang="en-US" altLang="zh-CN" sz="2800" dirty="0"/>
              <a:t>(instruction and data)</a:t>
            </a:r>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设计的很多决定受</a:t>
            </a:r>
            <a:r>
              <a:rPr lang="en-US" altLang="zh-CN" kern="1200" dirty="0">
                <a:cs typeface="Calibri" panose="020F0502020204030204" pitchFamily="34" charset="0"/>
              </a:rPr>
              <a:t>cycle time</a:t>
            </a:r>
            <a:r>
              <a:rPr lang="zh-CN" altLang="en-US" kern="1200" dirty="0">
                <a:cs typeface="Calibri" panose="020F0502020204030204" pitchFamily="34" charset="0"/>
              </a:rPr>
              <a:t>影响</a:t>
            </a:r>
            <a:endParaRPr lang="en-US" altLang="zh-CN" kern="1200" dirty="0">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en-US" altLang="zh-CN" kern="1200" dirty="0">
                <a:cs typeface="Calibri" panose="020F0502020204030204" pitchFamily="34" charset="0"/>
              </a:rPr>
              <a:t>Small, lower associativity</a:t>
            </a:r>
          </a:p>
          <a:p>
            <a:pPr marL="628650" lvl="1" indent="-265113">
              <a:spcBef>
                <a:spcPts val="0"/>
              </a:spcBef>
              <a:spcAft>
                <a:spcPts val="0"/>
              </a:spcAft>
              <a:buClr>
                <a:schemeClr val="tx1"/>
              </a:buClr>
              <a:buFont typeface="Tahoma" panose="020B0604030504040204" pitchFamily="34" charset="0"/>
              <a:buChar char="−"/>
              <a:defRPr/>
            </a:pPr>
            <a:r>
              <a:rPr lang="en-US" altLang="zh-CN" kern="1200" dirty="0">
                <a:cs typeface="Calibri" panose="020F0502020204030204" pitchFamily="34" charset="0"/>
              </a:rPr>
              <a:t>Tag store</a:t>
            </a:r>
            <a:r>
              <a:rPr lang="zh-CN" altLang="en-US" kern="1200" dirty="0">
                <a:cs typeface="Calibri" panose="020F0502020204030204" pitchFamily="34" charset="0"/>
              </a:rPr>
              <a:t>和</a:t>
            </a:r>
            <a:r>
              <a:rPr lang="en-US" altLang="zh-CN" kern="1200" dirty="0">
                <a:cs typeface="Calibri" panose="020F0502020204030204" pitchFamily="34" charset="0"/>
              </a:rPr>
              <a:t>data store</a:t>
            </a:r>
            <a:r>
              <a:rPr lang="zh-CN" altLang="en-US" kern="1200" dirty="0">
                <a:cs typeface="Calibri" panose="020F0502020204030204" pitchFamily="34" charset="0"/>
              </a:rPr>
              <a:t>通常并行访问</a:t>
            </a:r>
            <a:endParaRPr lang="en-US" altLang="zh-CN" kern="1200" dirty="0">
              <a:cs typeface="Calibri" panose="020F0502020204030204" pitchFamily="34" charset="0"/>
            </a:endParaRPr>
          </a:p>
          <a:p>
            <a:pPr>
              <a:spcBef>
                <a:spcPts val="0"/>
              </a:spcBef>
              <a:spcAft>
                <a:spcPts val="0"/>
              </a:spcAft>
            </a:pPr>
            <a:r>
              <a:rPr lang="zh-CN" altLang="en-US" sz="2800" dirty="0"/>
              <a:t>二级缓存</a:t>
            </a:r>
            <a:endParaRPr lang="en-US" altLang="zh-CN" sz="2800" dirty="0"/>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设计的决定需要</a:t>
            </a:r>
            <a:r>
              <a:rPr lang="zh-CN" altLang="en-US" kern="1200" dirty="0" smtClean="0">
                <a:cs typeface="Calibri" panose="020F0502020204030204" pitchFamily="34" charset="0"/>
              </a:rPr>
              <a:t>均衡</a:t>
            </a:r>
            <a:r>
              <a:rPr lang="en-US" altLang="zh-CN" kern="1200" dirty="0" smtClean="0">
                <a:cs typeface="Calibri" panose="020F0502020204030204" pitchFamily="34" charset="0"/>
              </a:rPr>
              <a:t>: hit rate </a:t>
            </a:r>
            <a:r>
              <a:rPr lang="zh-CN" altLang="en-US" kern="1200" dirty="0" smtClean="0">
                <a:cs typeface="Calibri" panose="020F0502020204030204" pitchFamily="34" charset="0"/>
              </a:rPr>
              <a:t>和 </a:t>
            </a:r>
            <a:r>
              <a:rPr lang="en-US" altLang="zh-CN" kern="1200" dirty="0" smtClean="0">
                <a:cs typeface="Calibri" panose="020F0502020204030204" pitchFamily="34" charset="0"/>
              </a:rPr>
              <a:t>access </a:t>
            </a:r>
            <a:r>
              <a:rPr lang="en-US" altLang="zh-CN" kern="1200" dirty="0">
                <a:cs typeface="Calibri" panose="020F0502020204030204" pitchFamily="34" charset="0"/>
              </a:rPr>
              <a:t>latency</a:t>
            </a:r>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通常</a:t>
            </a:r>
            <a:r>
              <a:rPr lang="en-US" altLang="zh-CN" kern="1200" dirty="0">
                <a:cs typeface="Calibri" panose="020F0502020204030204" pitchFamily="34" charset="0"/>
              </a:rPr>
              <a:t>large</a:t>
            </a:r>
            <a:r>
              <a:rPr lang="zh-CN" altLang="en-US" kern="1200" dirty="0">
                <a:cs typeface="Calibri" panose="020F0502020204030204" pitchFamily="34" charset="0"/>
              </a:rPr>
              <a:t>，</a:t>
            </a:r>
            <a:r>
              <a:rPr lang="en-US" altLang="zh-CN" kern="1200" dirty="0">
                <a:cs typeface="Calibri" panose="020F0502020204030204" pitchFamily="34" charset="0"/>
              </a:rPr>
              <a:t>highly associative; </a:t>
            </a:r>
            <a:r>
              <a:rPr lang="zh-CN" altLang="en-US" kern="1200" dirty="0">
                <a:cs typeface="Calibri" panose="020F0502020204030204" pitchFamily="34" charset="0"/>
              </a:rPr>
              <a:t>延迟不是最重要的。</a:t>
            </a:r>
            <a:endParaRPr lang="en-US" altLang="zh-CN" kern="1200" dirty="0">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en-US" altLang="zh-CN" kern="1200" dirty="0">
                <a:cs typeface="Calibri" panose="020F0502020204030204" pitchFamily="34" charset="0"/>
              </a:rPr>
              <a:t>Tag store</a:t>
            </a:r>
            <a:r>
              <a:rPr lang="zh-CN" altLang="en-US" kern="1200" dirty="0">
                <a:cs typeface="Calibri" panose="020F0502020204030204" pitchFamily="34" charset="0"/>
              </a:rPr>
              <a:t>和</a:t>
            </a:r>
            <a:r>
              <a:rPr lang="en-US" altLang="zh-CN" kern="1200" dirty="0">
                <a:cs typeface="Calibri" panose="020F0502020204030204" pitchFamily="34" charset="0"/>
              </a:rPr>
              <a:t>data store</a:t>
            </a:r>
            <a:r>
              <a:rPr lang="zh-CN" altLang="en-US" kern="1200" dirty="0">
                <a:cs typeface="Calibri" panose="020F0502020204030204" pitchFamily="34" charset="0"/>
              </a:rPr>
              <a:t>通常顺序访问</a:t>
            </a:r>
            <a:endParaRPr lang="en-US" altLang="zh-CN" kern="1200" dirty="0">
              <a:cs typeface="Calibri" panose="020F0502020204030204" pitchFamily="34" charset="0"/>
            </a:endParaRPr>
          </a:p>
          <a:p>
            <a:pPr>
              <a:spcBef>
                <a:spcPts val="0"/>
              </a:spcBef>
              <a:spcAft>
                <a:spcPts val="0"/>
              </a:spcAft>
            </a:pPr>
            <a:r>
              <a:rPr lang="zh-CN" altLang="en-US" sz="2800" dirty="0"/>
              <a:t>层级之间的顺序和并行访问</a:t>
            </a:r>
            <a:endParaRPr lang="en-US" altLang="zh-CN" sz="2800" dirty="0"/>
          </a:p>
          <a:p>
            <a:pPr marL="628650" lvl="1" indent="-265113">
              <a:spcBef>
                <a:spcPts val="0"/>
              </a:spcBef>
              <a:spcAft>
                <a:spcPts val="0"/>
              </a:spcAft>
              <a:buClr>
                <a:schemeClr val="tx1"/>
              </a:buClr>
              <a:buFont typeface="Tahoma" panose="020B0604030504040204" pitchFamily="34" charset="0"/>
              <a:buChar char="−"/>
              <a:defRPr/>
            </a:pPr>
            <a:r>
              <a:rPr lang="en-US" altLang="zh-CN" kern="1200" dirty="0">
                <a:cs typeface="Calibri" panose="020F0502020204030204" pitchFamily="34" charset="0"/>
              </a:rPr>
              <a:t>Serial: </a:t>
            </a:r>
            <a:r>
              <a:rPr lang="zh-CN" altLang="en-US" kern="1200" dirty="0">
                <a:cs typeface="Calibri" panose="020F0502020204030204" pitchFamily="34" charset="0"/>
              </a:rPr>
              <a:t>一级缓存缺失的时候，才访问二级；</a:t>
            </a:r>
            <a:endParaRPr lang="en-US" altLang="zh-CN" kern="1200" dirty="0">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二级缓存所看到的访问请求和一级所看到的不同：</a:t>
            </a:r>
            <a:endParaRPr lang="en-US" altLang="zh-CN" kern="1200" dirty="0">
              <a:cs typeface="Calibri" panose="020F0502020204030204" pitchFamily="34" charset="0"/>
            </a:endParaRPr>
          </a:p>
          <a:p>
            <a:pPr marL="1173162" lvl="2" indent="-457200">
              <a:spcBef>
                <a:spcPts val="0"/>
              </a:spcBef>
              <a:spcAft>
                <a:spcPts val="0"/>
              </a:spcAft>
              <a:buFont typeface="Arial" panose="020B0604020202020204" pitchFamily="34" charset="0"/>
              <a:buChar char="•"/>
            </a:pPr>
            <a:r>
              <a:rPr lang="zh-CN" altLang="en-US" sz="2000" b="1" dirty="0">
                <a:solidFill>
                  <a:srgbClr val="FF0000"/>
                </a:solidFill>
              </a:rPr>
              <a:t>一级缓存像是一个访问过滤器</a:t>
            </a:r>
            <a:r>
              <a:rPr lang="en-US" altLang="zh-CN" sz="2000" b="1" dirty="0">
                <a:solidFill>
                  <a:srgbClr val="FF0000"/>
                </a:solidFill>
              </a:rPr>
              <a:t>  (</a:t>
            </a:r>
            <a:r>
              <a:rPr lang="zh-CN" altLang="en-US" sz="2000" b="1" dirty="0">
                <a:solidFill>
                  <a:srgbClr val="FF0000"/>
                </a:solidFill>
              </a:rPr>
              <a:t>过滤掉了一些局部性</a:t>
            </a:r>
            <a:r>
              <a:rPr lang="en-US" altLang="zh-CN" sz="2000" b="1" dirty="0">
                <a:solidFill>
                  <a:srgbClr val="FF0000"/>
                </a:solidFill>
              </a:rPr>
              <a:t>)</a:t>
            </a:r>
          </a:p>
          <a:p>
            <a:pPr marL="1173162" lvl="2" indent="-457200">
              <a:spcBef>
                <a:spcPts val="0"/>
              </a:spcBef>
              <a:spcAft>
                <a:spcPts val="0"/>
              </a:spcAft>
              <a:buFont typeface="Arial" panose="020B0604020202020204" pitchFamily="34" charset="0"/>
              <a:buChar char="•"/>
            </a:pPr>
            <a:r>
              <a:rPr lang="zh-CN" altLang="en-US" sz="2000" b="1" dirty="0">
                <a:solidFill>
                  <a:srgbClr val="FF0000"/>
                </a:solidFill>
              </a:rPr>
              <a:t>所以，不同缓存级别所适用的管理策略不同。</a:t>
            </a:r>
            <a:endParaRPr lang="en-US" altLang="zh-CN" sz="2000" b="1" dirty="0">
              <a:solidFill>
                <a:srgbClr val="FF0000"/>
              </a:solidFill>
            </a:endParaRPr>
          </a:p>
        </p:txBody>
      </p:sp>
      <p:sp>
        <p:nvSpPr>
          <p:cNvPr id="2" name="灯片编号占位符 1">
            <a:extLst>
              <a:ext uri="{FF2B5EF4-FFF2-40B4-BE49-F238E27FC236}">
                <a16:creationId xmlns:a16="http://schemas.microsoft.com/office/drawing/2014/main" id="{04A0C393-6AFD-43CA-9B97-FD3DD520416E}"/>
              </a:ext>
            </a:extLst>
          </p:cNvPr>
          <p:cNvSpPr>
            <a:spLocks noGrp="1"/>
          </p:cNvSpPr>
          <p:nvPr>
            <p:ph type="sldNum" sz="quarter" idx="12"/>
          </p:nvPr>
        </p:nvSpPr>
        <p:spPr/>
        <p:txBody>
          <a:bodyPr/>
          <a:lstStyle/>
          <a:p>
            <a:fld id="{281828B1-9571-413B-8DF6-88C4749FAF08}" type="slidenum">
              <a:rPr lang="en-US" altLang="en-US" smtClean="0"/>
              <a:t>21</a:t>
            </a:fld>
            <a:endParaRPr lang="en-US" altLang="en-US" sz="1600"/>
          </a:p>
        </p:txBody>
      </p:sp>
    </p:spTree>
    <p:extLst>
      <p:ext uri="{BB962C8B-B14F-4D97-AF65-F5344CB8AC3E}">
        <p14:creationId xmlns:p14="http://schemas.microsoft.com/office/powerpoint/2010/main" val="2589239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a:xfrm>
            <a:off x="457200" y="116632"/>
            <a:ext cx="8229600" cy="922114"/>
          </a:xfrm>
        </p:spPr>
        <p:txBody>
          <a:bodyPr/>
          <a:lstStyle/>
          <a:p>
            <a:r>
              <a:rPr lang="zh-CN" altLang="en-US" sz="3600" dirty="0"/>
              <a:t>高速缓存的</a:t>
            </a:r>
            <a:r>
              <a:rPr lang="zh-CN" altLang="en-US" dirty="0"/>
              <a:t>参数与性能</a:t>
            </a:r>
            <a:endParaRPr lang="en-US" altLang="zh-CN" dirty="0"/>
          </a:p>
        </p:txBody>
      </p:sp>
      <p:sp>
        <p:nvSpPr>
          <p:cNvPr id="64514" name="Content Placeholder 2"/>
          <p:cNvSpPr>
            <a:spLocks noGrp="1"/>
          </p:cNvSpPr>
          <p:nvPr>
            <p:ph idx="1"/>
          </p:nvPr>
        </p:nvSpPr>
        <p:spPr>
          <a:xfrm>
            <a:off x="457200" y="1130300"/>
            <a:ext cx="8229600" cy="5194300"/>
          </a:xfrm>
        </p:spPr>
        <p:txBody>
          <a:bodyPr/>
          <a:lstStyle/>
          <a:p>
            <a:pPr>
              <a:spcBef>
                <a:spcPts val="600"/>
              </a:spcBef>
              <a:spcAft>
                <a:spcPts val="600"/>
              </a:spcAft>
            </a:pPr>
            <a:r>
              <a:rPr lang="en-US" altLang="zh-CN" dirty="0"/>
              <a:t>Cache </a:t>
            </a:r>
            <a:r>
              <a:rPr lang="en-US" altLang="zh-CN" dirty="0" smtClean="0"/>
              <a:t>size – </a:t>
            </a:r>
            <a:r>
              <a:rPr lang="zh-CN" altLang="en-US" dirty="0" smtClean="0"/>
              <a:t>缓存的大小</a:t>
            </a:r>
            <a:endParaRPr lang="en-US" altLang="zh-CN" dirty="0"/>
          </a:p>
          <a:p>
            <a:pPr>
              <a:spcBef>
                <a:spcPts val="600"/>
              </a:spcBef>
              <a:spcAft>
                <a:spcPts val="600"/>
              </a:spcAft>
            </a:pPr>
            <a:r>
              <a:rPr lang="en-US" altLang="zh-CN" dirty="0"/>
              <a:t>Block </a:t>
            </a:r>
            <a:r>
              <a:rPr lang="en-US" altLang="zh-CN" dirty="0" smtClean="0"/>
              <a:t>size – </a:t>
            </a:r>
            <a:r>
              <a:rPr lang="zh-CN" altLang="en-US" dirty="0" smtClean="0"/>
              <a:t>缓存块的大小</a:t>
            </a:r>
            <a:endParaRPr lang="en-US" altLang="zh-CN" dirty="0"/>
          </a:p>
          <a:p>
            <a:pPr>
              <a:spcBef>
                <a:spcPts val="600"/>
              </a:spcBef>
              <a:spcAft>
                <a:spcPts val="600"/>
              </a:spcAft>
            </a:pPr>
            <a:r>
              <a:rPr lang="en-US" altLang="zh-CN" dirty="0" smtClean="0"/>
              <a:t>Associativity – </a:t>
            </a:r>
            <a:r>
              <a:rPr lang="zh-CN" altLang="en-US" dirty="0" smtClean="0"/>
              <a:t>缓存的相联度</a:t>
            </a:r>
            <a:endParaRPr lang="en-US" altLang="zh-CN" dirty="0"/>
          </a:p>
          <a:p>
            <a:pPr>
              <a:spcBef>
                <a:spcPts val="600"/>
              </a:spcBef>
              <a:spcAft>
                <a:spcPts val="600"/>
              </a:spcAft>
            </a:pPr>
            <a:r>
              <a:rPr lang="en-US" altLang="zh-CN" dirty="0"/>
              <a:t>Replacement </a:t>
            </a:r>
            <a:r>
              <a:rPr lang="en-US" altLang="zh-CN" dirty="0" smtClean="0"/>
              <a:t>policy – </a:t>
            </a:r>
            <a:r>
              <a:rPr lang="zh-CN" altLang="en-US" dirty="0" smtClean="0"/>
              <a:t>缓存的替换策略</a:t>
            </a:r>
            <a:endParaRPr lang="en-US" altLang="zh-CN" dirty="0"/>
          </a:p>
          <a:p>
            <a:pPr>
              <a:spcBef>
                <a:spcPts val="600"/>
              </a:spcBef>
              <a:spcAft>
                <a:spcPts val="600"/>
              </a:spcAft>
            </a:pPr>
            <a:r>
              <a:rPr lang="en-US" altLang="zh-CN" dirty="0" smtClean="0"/>
              <a:t>Placement policy – </a:t>
            </a:r>
            <a:r>
              <a:rPr lang="zh-CN" altLang="en-US" dirty="0" smtClean="0"/>
              <a:t>缓存的放置策略</a:t>
            </a:r>
            <a:endParaRPr lang="en-US" altLang="zh-CN" dirty="0" smtClean="0"/>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包括初始和命中时的放置策略</a:t>
            </a:r>
            <a:endParaRPr lang="en-US" altLang="zh-CN" kern="1200" dirty="0">
              <a:cs typeface="Calibri" panose="020F0502020204030204" pitchFamily="34" charset="0"/>
            </a:endParaRPr>
          </a:p>
        </p:txBody>
      </p:sp>
      <p:sp>
        <p:nvSpPr>
          <p:cNvPr id="2" name="灯片编号占位符 1">
            <a:extLst>
              <a:ext uri="{FF2B5EF4-FFF2-40B4-BE49-F238E27FC236}">
                <a16:creationId xmlns:a16="http://schemas.microsoft.com/office/drawing/2014/main" id="{0566D913-F5D3-4568-B787-CAF76E1A08FB}"/>
              </a:ext>
            </a:extLst>
          </p:cNvPr>
          <p:cNvSpPr>
            <a:spLocks noGrp="1"/>
          </p:cNvSpPr>
          <p:nvPr>
            <p:ph type="sldNum" sz="quarter" idx="12"/>
          </p:nvPr>
        </p:nvSpPr>
        <p:spPr/>
        <p:txBody>
          <a:bodyPr/>
          <a:lstStyle/>
          <a:p>
            <a:fld id="{281828B1-9571-413B-8DF6-88C4749FAF08}" type="slidenum">
              <a:rPr lang="en-US" altLang="en-US" smtClean="0"/>
              <a:t>22</a:t>
            </a:fld>
            <a:endParaRPr lang="en-US" altLang="en-US" sz="1600"/>
          </a:p>
        </p:txBody>
      </p:sp>
    </p:spTree>
    <p:extLst>
      <p:ext uri="{BB962C8B-B14F-4D97-AF65-F5344CB8AC3E}">
        <p14:creationId xmlns:p14="http://schemas.microsoft.com/office/powerpoint/2010/main" val="439789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a:xfrm>
            <a:off x="457200" y="116632"/>
            <a:ext cx="8229600" cy="922114"/>
          </a:xfrm>
        </p:spPr>
        <p:txBody>
          <a:bodyPr/>
          <a:lstStyle/>
          <a:p>
            <a:r>
              <a:rPr lang="zh-CN" altLang="en-US" dirty="0"/>
              <a:t>缓存的大小</a:t>
            </a:r>
            <a:endParaRPr lang="en-US" altLang="zh-CN" dirty="0"/>
          </a:p>
        </p:txBody>
      </p:sp>
      <p:sp>
        <p:nvSpPr>
          <p:cNvPr id="14339" name="Content Placeholder 2"/>
          <p:cNvSpPr>
            <a:spLocks noGrp="1"/>
          </p:cNvSpPr>
          <p:nvPr>
            <p:ph idx="1"/>
          </p:nvPr>
        </p:nvSpPr>
        <p:spPr>
          <a:xfrm>
            <a:off x="457200" y="996950"/>
            <a:ext cx="8229600" cy="5708650"/>
          </a:xfrm>
        </p:spPr>
        <p:txBody>
          <a:bodyPr/>
          <a:lstStyle/>
          <a:p>
            <a:pPr>
              <a:spcBef>
                <a:spcPts val="0"/>
              </a:spcBef>
            </a:pPr>
            <a:r>
              <a:rPr lang="zh-CN" altLang="en-US" sz="2800" dirty="0"/>
              <a:t>缓存的</a:t>
            </a:r>
            <a:r>
              <a:rPr lang="zh-CN" altLang="en-US" sz="2800" dirty="0" smtClean="0"/>
              <a:t>大小</a:t>
            </a:r>
            <a:r>
              <a:rPr lang="en-US" altLang="zh-CN" sz="2800" dirty="0" smtClean="0"/>
              <a:t>: </a:t>
            </a:r>
            <a:r>
              <a:rPr lang="zh-CN" altLang="en-US" sz="2800" dirty="0"/>
              <a:t>总的数据容量 </a:t>
            </a:r>
            <a:r>
              <a:rPr lang="en-US" altLang="zh-CN" sz="2800" dirty="0"/>
              <a:t>(</a:t>
            </a:r>
            <a:r>
              <a:rPr lang="zh-CN" altLang="en-US" sz="2800" dirty="0"/>
              <a:t>不包括</a:t>
            </a:r>
            <a:r>
              <a:rPr lang="en-US" altLang="zh-CN" sz="2800" dirty="0"/>
              <a:t>tag) </a:t>
            </a:r>
          </a:p>
          <a:p>
            <a:pPr marL="628650" lvl="1" indent="-265113">
              <a:spcBef>
                <a:spcPts val="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 </a:t>
            </a:r>
            <a:r>
              <a:rPr lang="zh-CN" altLang="en-US" kern="1200" dirty="0">
                <a:cs typeface="Calibri" panose="020F0502020204030204" pitchFamily="34" charset="0"/>
              </a:rPr>
              <a:t>容量越大就能更好地挖掘利用时间局部性</a:t>
            </a:r>
            <a:endParaRPr lang="en-US" altLang="zh-CN" kern="1200" dirty="0">
              <a:cs typeface="Calibri" panose="020F0502020204030204" pitchFamily="34" charset="0"/>
            </a:endParaRPr>
          </a:p>
          <a:p>
            <a:pPr marL="628650" lvl="1" indent="-265113">
              <a:spcBef>
                <a:spcPts val="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 </a:t>
            </a:r>
            <a:r>
              <a:rPr lang="zh-CN" altLang="en-US" kern="1200" dirty="0">
                <a:cs typeface="Calibri" panose="020F0502020204030204" pitchFamily="34" charset="0"/>
              </a:rPr>
              <a:t>但是</a:t>
            </a:r>
            <a:r>
              <a:rPr lang="zh-CN" altLang="en-US" kern="1200" dirty="0">
                <a:cs typeface="Calibri" panose="020F0502020204030204" pitchFamily="34" charset="0"/>
              </a:rPr>
              <a:t>，并不是容量越</a:t>
            </a:r>
            <a:r>
              <a:rPr lang="zh-CN" altLang="en-US" kern="1200" dirty="0" smtClean="0">
                <a:cs typeface="Calibri" panose="020F0502020204030204" pitchFamily="34" charset="0"/>
              </a:rPr>
              <a:t>大性能一直</a:t>
            </a:r>
            <a:r>
              <a:rPr lang="zh-CN" altLang="en-US" kern="1200" dirty="0">
                <a:cs typeface="Calibri" panose="020F0502020204030204" pitchFamily="34" charset="0"/>
              </a:rPr>
              <a:t>越好。</a:t>
            </a:r>
            <a:endParaRPr lang="en-US" altLang="zh-CN" kern="1200" dirty="0">
              <a:cs typeface="Calibri" panose="020F0502020204030204" pitchFamily="34" charset="0"/>
            </a:endParaRPr>
          </a:p>
          <a:p>
            <a:pPr>
              <a:spcBef>
                <a:spcPts val="0"/>
              </a:spcBef>
            </a:pPr>
            <a:r>
              <a:rPr lang="zh-CN" altLang="en-US" sz="2800" dirty="0"/>
              <a:t>容量太大对访问延迟有负面影响</a:t>
            </a:r>
            <a:endParaRPr lang="en-US" altLang="zh-CN" sz="2800" dirty="0"/>
          </a:p>
          <a:p>
            <a:pPr marL="628650" lvl="1" indent="-265113">
              <a:spcBef>
                <a:spcPts val="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 </a:t>
            </a:r>
            <a:r>
              <a:rPr lang="zh-CN" altLang="en-US" kern="1200" dirty="0">
                <a:cs typeface="Calibri" panose="020F0502020204030204" pitchFamily="34" charset="0"/>
              </a:rPr>
              <a:t>因为：</a:t>
            </a:r>
            <a:r>
              <a:rPr lang="en-US" altLang="zh-CN" kern="1200" dirty="0">
                <a:solidFill>
                  <a:srgbClr val="FF0000"/>
                </a:solidFill>
                <a:cs typeface="Calibri" panose="020F0502020204030204" pitchFamily="34" charset="0"/>
              </a:rPr>
              <a:t>smaller is faster</a:t>
            </a:r>
          </a:p>
          <a:p>
            <a:pPr marL="628650" lvl="1" indent="-265113">
              <a:spcBef>
                <a:spcPts val="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 </a:t>
            </a:r>
            <a:r>
              <a:rPr lang="zh-CN" altLang="en-US" kern="1200" dirty="0">
                <a:cs typeface="Calibri" panose="020F0502020204030204" pitchFamily="34" charset="0"/>
              </a:rPr>
              <a:t>访问时间可能影响关键路径</a:t>
            </a:r>
            <a:endParaRPr lang="en-US" altLang="zh-CN" kern="1200" dirty="0">
              <a:cs typeface="Calibri" panose="020F0502020204030204" pitchFamily="34" charset="0"/>
            </a:endParaRPr>
          </a:p>
          <a:p>
            <a:pPr>
              <a:spcBef>
                <a:spcPts val="0"/>
              </a:spcBef>
            </a:pPr>
            <a:r>
              <a:rPr lang="zh-CN" altLang="en-US" sz="2800" dirty="0"/>
              <a:t>容量太小影响局部性的挖掘</a:t>
            </a:r>
            <a:endParaRPr lang="en-US" altLang="zh-CN" sz="2800" dirty="0"/>
          </a:p>
          <a:p>
            <a:pPr marL="628650" lvl="1" indent="-265113">
              <a:spcBef>
                <a:spcPts val="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 </a:t>
            </a:r>
            <a:r>
              <a:rPr lang="zh-CN" altLang="en-US" kern="1200" dirty="0">
                <a:cs typeface="Calibri" panose="020F0502020204030204" pitchFamily="34" charset="0"/>
              </a:rPr>
              <a:t>不能很好地挖掘时间局部性</a:t>
            </a:r>
            <a:endParaRPr lang="en-US" altLang="ja-JP" kern="1200" dirty="0">
              <a:cs typeface="Calibri" panose="020F0502020204030204" pitchFamily="34" charset="0"/>
            </a:endParaRPr>
          </a:p>
          <a:p>
            <a:pPr marL="628650" lvl="1" indent="-265113">
              <a:spcBef>
                <a:spcPts val="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 </a:t>
            </a:r>
            <a:r>
              <a:rPr lang="zh-CN" altLang="en-US" kern="1200" dirty="0">
                <a:cs typeface="Calibri" panose="020F0502020204030204" pitchFamily="34" charset="0"/>
              </a:rPr>
              <a:t>有用的数据可能会被频繁替换</a:t>
            </a:r>
            <a:endParaRPr lang="en-US" altLang="zh-CN" kern="1200" dirty="0">
              <a:cs typeface="Calibri" panose="020F0502020204030204" pitchFamily="34" charset="0"/>
            </a:endParaRPr>
          </a:p>
          <a:p>
            <a:pPr>
              <a:spcBef>
                <a:spcPts val="0"/>
              </a:spcBef>
            </a:pPr>
            <a:r>
              <a:rPr lang="en-US" altLang="zh-CN" sz="2800" b="1" dirty="0">
                <a:hlinkClick r:id="rId3"/>
              </a:rPr>
              <a:t>Working set</a:t>
            </a:r>
            <a:r>
              <a:rPr lang="en-US" altLang="zh-CN" sz="2800" dirty="0"/>
              <a:t>: </a:t>
            </a:r>
            <a:r>
              <a:rPr lang="zh-CN" altLang="en-US" sz="2800" dirty="0"/>
              <a:t>应用程序访问</a:t>
            </a:r>
            <a:r>
              <a:rPr lang="zh-CN" altLang="en-US" sz="2800" dirty="0" smtClean="0"/>
              <a:t>的</a:t>
            </a:r>
            <a:endParaRPr lang="en-US" altLang="zh-CN" sz="2800" dirty="0" smtClean="0"/>
          </a:p>
          <a:p>
            <a:pPr marL="0" indent="0">
              <a:spcBef>
                <a:spcPts val="0"/>
              </a:spcBef>
              <a:buNone/>
            </a:pPr>
            <a:r>
              <a:rPr lang="en-US" altLang="zh-CN" dirty="0"/>
              <a:t> </a:t>
            </a:r>
            <a:r>
              <a:rPr lang="en-US" altLang="zh-CN" dirty="0" smtClean="0"/>
              <a:t>  </a:t>
            </a:r>
            <a:r>
              <a:rPr lang="zh-CN" altLang="en-US" sz="2800" dirty="0" smtClean="0"/>
              <a:t>所有</a:t>
            </a:r>
            <a:r>
              <a:rPr lang="zh-CN" altLang="en-US" sz="2800" dirty="0"/>
              <a:t>数据的合</a:t>
            </a:r>
            <a:r>
              <a:rPr lang="zh-CN" altLang="en-US" sz="2800" dirty="0" smtClean="0"/>
              <a:t>集</a:t>
            </a:r>
            <a:endParaRPr lang="en-US" altLang="zh-CN" sz="2800" dirty="0"/>
          </a:p>
          <a:p>
            <a:pPr marL="628650" lvl="1" indent="-2651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在一个时间窗口内</a:t>
            </a:r>
            <a:endParaRPr lang="en-US" altLang="zh-CN" kern="1200" dirty="0">
              <a:cs typeface="Calibri" panose="020F0502020204030204" pitchFamily="34" charset="0"/>
            </a:endParaRPr>
          </a:p>
        </p:txBody>
      </p:sp>
      <p:sp>
        <p:nvSpPr>
          <p:cNvPr id="65540" name="Freeform 4"/>
          <p:cNvSpPr>
            <a:spLocks/>
          </p:cNvSpPr>
          <p:nvPr/>
        </p:nvSpPr>
        <p:spPr bwMode="auto">
          <a:xfrm>
            <a:off x="5951636" y="2971800"/>
            <a:ext cx="3048000" cy="2286000"/>
          </a:xfrm>
          <a:custGeom>
            <a:avLst/>
            <a:gdLst>
              <a:gd name="T0" fmla="*/ 0 w 1920"/>
              <a:gd name="T1" fmla="*/ 0 h 1440"/>
              <a:gd name="T2" fmla="*/ 0 w 1920"/>
              <a:gd name="T3" fmla="*/ 2147483647 h 1440"/>
              <a:gd name="T4" fmla="*/ 2147483647 w 1920"/>
              <a:gd name="T5" fmla="*/ 2147483647 h 1440"/>
              <a:gd name="T6" fmla="*/ 0 60000 65536"/>
              <a:gd name="T7" fmla="*/ 0 60000 65536"/>
              <a:gd name="T8" fmla="*/ 0 60000 65536"/>
              <a:gd name="T9" fmla="*/ 0 w 1920"/>
              <a:gd name="T10" fmla="*/ 0 h 1440"/>
              <a:gd name="T11" fmla="*/ 1920 w 1920"/>
              <a:gd name="T12" fmla="*/ 1440 h 1440"/>
            </a:gdLst>
            <a:ahLst/>
            <a:cxnLst>
              <a:cxn ang="T6">
                <a:pos x="T0" y="T1"/>
              </a:cxn>
              <a:cxn ang="T7">
                <a:pos x="T2" y="T3"/>
              </a:cxn>
              <a:cxn ang="T8">
                <a:pos x="T4" y="T5"/>
              </a:cxn>
            </a:cxnLst>
            <a:rect l="T9" t="T10" r="T11" b="T12"/>
            <a:pathLst>
              <a:path w="1920" h="1440">
                <a:moveTo>
                  <a:pt x="0" y="0"/>
                </a:moveTo>
                <a:lnTo>
                  <a:pt x="0" y="1440"/>
                </a:lnTo>
                <a:lnTo>
                  <a:pt x="1920" y="1440"/>
                </a:lnTo>
              </a:path>
            </a:pathLst>
          </a:custGeom>
          <a:noFill/>
          <a:ln w="2857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41" name="Text Box 5"/>
          <p:cNvSpPr txBox="1">
            <a:spLocks noChangeArrowheads="1"/>
          </p:cNvSpPr>
          <p:nvPr/>
        </p:nvSpPr>
        <p:spPr bwMode="auto">
          <a:xfrm>
            <a:off x="5867400" y="2743200"/>
            <a:ext cx="1116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800" dirty="0">
                <a:solidFill>
                  <a:srgbClr val="000000"/>
                </a:solidFill>
                <a:cs typeface="Arial" panose="020B0604020202020204" pitchFamily="34" charset="0"/>
              </a:rPr>
              <a:t>hit rate</a:t>
            </a:r>
          </a:p>
        </p:txBody>
      </p:sp>
      <p:sp>
        <p:nvSpPr>
          <p:cNvPr id="65542" name="Text Box 6"/>
          <p:cNvSpPr txBox="1">
            <a:spLocks noChangeArrowheads="1"/>
          </p:cNvSpPr>
          <p:nvPr/>
        </p:nvSpPr>
        <p:spPr bwMode="auto">
          <a:xfrm>
            <a:off x="7832378" y="5287963"/>
            <a:ext cx="12747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800">
                <a:solidFill>
                  <a:srgbClr val="000000"/>
                </a:solidFill>
                <a:cs typeface="Arial" panose="020B0604020202020204" pitchFamily="34" charset="0"/>
              </a:rPr>
              <a:t>cache size</a:t>
            </a:r>
          </a:p>
        </p:txBody>
      </p:sp>
      <p:sp>
        <p:nvSpPr>
          <p:cNvPr id="65543" name="Line 8"/>
          <p:cNvSpPr>
            <a:spLocks noChangeShapeType="1"/>
          </p:cNvSpPr>
          <p:nvPr/>
        </p:nvSpPr>
        <p:spPr bwMode="auto">
          <a:xfrm>
            <a:off x="6973540" y="2590800"/>
            <a:ext cx="0" cy="2667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4" name="Oval 9"/>
          <p:cNvSpPr>
            <a:spLocks noChangeArrowheads="1"/>
          </p:cNvSpPr>
          <p:nvPr/>
        </p:nvSpPr>
        <p:spPr bwMode="auto">
          <a:xfrm>
            <a:off x="6897340" y="5181600"/>
            <a:ext cx="152400" cy="1524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solidFill>
                <a:srgbClr val="000000"/>
              </a:solidFill>
            </a:endParaRPr>
          </a:p>
        </p:txBody>
      </p:sp>
      <p:sp>
        <p:nvSpPr>
          <p:cNvPr id="65545" name="Text Box 10"/>
          <p:cNvSpPr txBox="1">
            <a:spLocks noChangeArrowheads="1"/>
          </p:cNvSpPr>
          <p:nvPr/>
        </p:nvSpPr>
        <p:spPr bwMode="auto">
          <a:xfrm>
            <a:off x="7583140" y="3830638"/>
            <a:ext cx="13477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ja-JP" altLang="en-US" sz="1600">
                <a:solidFill>
                  <a:srgbClr val="FF0000"/>
                </a:solidFill>
                <a:cs typeface="Arial" panose="020B0604020202020204" pitchFamily="34" charset="0"/>
              </a:rPr>
              <a:t>“</a:t>
            </a:r>
            <a:r>
              <a:rPr lang="en-US" altLang="ja-JP" sz="1600">
                <a:solidFill>
                  <a:srgbClr val="FF0000"/>
                </a:solidFill>
                <a:cs typeface="Arial" panose="020B0604020202020204" pitchFamily="34" charset="0"/>
              </a:rPr>
              <a:t>working set</a:t>
            </a:r>
            <a:r>
              <a:rPr lang="ja-JP" altLang="en-US" sz="1600">
                <a:solidFill>
                  <a:srgbClr val="FF0000"/>
                </a:solidFill>
                <a:cs typeface="Arial" panose="020B0604020202020204" pitchFamily="34" charset="0"/>
              </a:rPr>
              <a:t>”</a:t>
            </a:r>
            <a:endParaRPr lang="en-US" altLang="ja-JP" sz="1600">
              <a:solidFill>
                <a:srgbClr val="FF0000"/>
              </a:solidFill>
              <a:cs typeface="Arial" panose="020B0604020202020204" pitchFamily="34" charset="0"/>
            </a:endParaRPr>
          </a:p>
          <a:p>
            <a:pPr algn="ctr" eaLnBrk="1" hangingPunct="1"/>
            <a:r>
              <a:rPr lang="en-US" altLang="zh-CN" sz="1600">
                <a:solidFill>
                  <a:srgbClr val="FF0000"/>
                </a:solidFill>
                <a:cs typeface="Arial" panose="020B0604020202020204" pitchFamily="34" charset="0"/>
              </a:rPr>
              <a:t> size</a:t>
            </a:r>
          </a:p>
        </p:txBody>
      </p:sp>
      <p:sp>
        <p:nvSpPr>
          <p:cNvPr id="65546" name="Freeform 11"/>
          <p:cNvSpPr>
            <a:spLocks/>
          </p:cNvSpPr>
          <p:nvPr/>
        </p:nvSpPr>
        <p:spPr bwMode="auto">
          <a:xfrm>
            <a:off x="7049740" y="4178300"/>
            <a:ext cx="990600" cy="1003300"/>
          </a:xfrm>
          <a:custGeom>
            <a:avLst/>
            <a:gdLst>
              <a:gd name="T0" fmla="*/ 2147483647 w 624"/>
              <a:gd name="T1" fmla="*/ 2147483647 h 632"/>
              <a:gd name="T2" fmla="*/ 2147483647 w 624"/>
              <a:gd name="T3" fmla="*/ 2147483647 h 632"/>
              <a:gd name="T4" fmla="*/ 2147483647 w 624"/>
              <a:gd name="T5" fmla="*/ 2147483647 h 632"/>
              <a:gd name="T6" fmla="*/ 0 w 624"/>
              <a:gd name="T7" fmla="*/ 2147483647 h 632"/>
              <a:gd name="T8" fmla="*/ 0 60000 65536"/>
              <a:gd name="T9" fmla="*/ 0 60000 65536"/>
              <a:gd name="T10" fmla="*/ 0 60000 65536"/>
              <a:gd name="T11" fmla="*/ 0 60000 65536"/>
              <a:gd name="T12" fmla="*/ 0 w 624"/>
              <a:gd name="T13" fmla="*/ 0 h 632"/>
              <a:gd name="T14" fmla="*/ 624 w 624"/>
              <a:gd name="T15" fmla="*/ 632 h 632"/>
            </a:gdLst>
            <a:ahLst/>
            <a:cxnLst>
              <a:cxn ang="T8">
                <a:pos x="T0" y="T1"/>
              </a:cxn>
              <a:cxn ang="T9">
                <a:pos x="T2" y="T3"/>
              </a:cxn>
              <a:cxn ang="T10">
                <a:pos x="T4" y="T5"/>
              </a:cxn>
              <a:cxn ang="T11">
                <a:pos x="T6" y="T7"/>
              </a:cxn>
            </a:cxnLst>
            <a:rect l="T12" t="T13" r="T14" b="T15"/>
            <a:pathLst>
              <a:path w="624" h="632">
                <a:moveTo>
                  <a:pt x="624" y="8"/>
                </a:moveTo>
                <a:cubicBezTo>
                  <a:pt x="484" y="4"/>
                  <a:pt x="344" y="0"/>
                  <a:pt x="288" y="56"/>
                </a:cubicBezTo>
                <a:cubicBezTo>
                  <a:pt x="232" y="112"/>
                  <a:pt x="336" y="248"/>
                  <a:pt x="288" y="344"/>
                </a:cubicBezTo>
                <a:cubicBezTo>
                  <a:pt x="240" y="440"/>
                  <a:pt x="120" y="536"/>
                  <a:pt x="0" y="632"/>
                </a:cubicBez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47" name="Freeform 7"/>
          <p:cNvSpPr>
            <a:spLocks/>
          </p:cNvSpPr>
          <p:nvPr/>
        </p:nvSpPr>
        <p:spPr bwMode="auto">
          <a:xfrm>
            <a:off x="5960020" y="2971800"/>
            <a:ext cx="2895600" cy="2286000"/>
          </a:xfrm>
          <a:custGeom>
            <a:avLst/>
            <a:gdLst>
              <a:gd name="T0" fmla="*/ 0 w 1824"/>
              <a:gd name="T1" fmla="*/ 2147483647 h 1440"/>
              <a:gd name="T2" fmla="*/ 2147483647 w 1824"/>
              <a:gd name="T3" fmla="*/ 2147483647 h 1440"/>
              <a:gd name="T4" fmla="*/ 2147483647 w 1824"/>
              <a:gd name="T5" fmla="*/ 2147483647 h 1440"/>
              <a:gd name="T6" fmla="*/ 2147483647 w 1824"/>
              <a:gd name="T7" fmla="*/ 2147483647 h 1440"/>
              <a:gd name="T8" fmla="*/ 2147483647 w 1824"/>
              <a:gd name="T9" fmla="*/ 0 h 1440"/>
              <a:gd name="T10" fmla="*/ 0 60000 65536"/>
              <a:gd name="T11" fmla="*/ 0 60000 65536"/>
              <a:gd name="T12" fmla="*/ 0 60000 65536"/>
              <a:gd name="T13" fmla="*/ 0 60000 65536"/>
              <a:gd name="T14" fmla="*/ 0 60000 65536"/>
              <a:gd name="T15" fmla="*/ 0 w 1824"/>
              <a:gd name="T16" fmla="*/ 0 h 1440"/>
              <a:gd name="T17" fmla="*/ 1824 w 1824"/>
              <a:gd name="T18" fmla="*/ 1440 h 1440"/>
            </a:gdLst>
            <a:ahLst/>
            <a:cxnLst>
              <a:cxn ang="T10">
                <a:pos x="T0" y="T1"/>
              </a:cxn>
              <a:cxn ang="T11">
                <a:pos x="T2" y="T3"/>
              </a:cxn>
              <a:cxn ang="T12">
                <a:pos x="T4" y="T5"/>
              </a:cxn>
              <a:cxn ang="T13">
                <a:pos x="T6" y="T7"/>
              </a:cxn>
              <a:cxn ang="T14">
                <a:pos x="T8" y="T9"/>
              </a:cxn>
            </a:cxnLst>
            <a:rect l="T15" t="T16" r="T17" b="T18"/>
            <a:pathLst>
              <a:path w="1824" h="1440">
                <a:moveTo>
                  <a:pt x="0" y="1440"/>
                </a:moveTo>
                <a:cubicBezTo>
                  <a:pt x="36" y="1220"/>
                  <a:pt x="72" y="1000"/>
                  <a:pt x="144" y="816"/>
                </a:cubicBezTo>
                <a:cubicBezTo>
                  <a:pt x="216" y="632"/>
                  <a:pt x="318" y="457"/>
                  <a:pt x="432" y="336"/>
                </a:cubicBezTo>
                <a:cubicBezTo>
                  <a:pt x="546" y="215"/>
                  <a:pt x="597" y="146"/>
                  <a:pt x="829" y="90"/>
                </a:cubicBezTo>
                <a:cubicBezTo>
                  <a:pt x="1061" y="34"/>
                  <a:pt x="1617" y="19"/>
                  <a:pt x="1824"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 name="灯片编号占位符 1">
            <a:extLst>
              <a:ext uri="{FF2B5EF4-FFF2-40B4-BE49-F238E27FC236}">
                <a16:creationId xmlns:a16="http://schemas.microsoft.com/office/drawing/2014/main" id="{D6FB172C-C0B6-4141-8E66-154D1598ECA5}"/>
              </a:ext>
            </a:extLst>
          </p:cNvPr>
          <p:cNvSpPr>
            <a:spLocks noGrp="1"/>
          </p:cNvSpPr>
          <p:nvPr>
            <p:ph type="sldNum" sz="quarter" idx="12"/>
          </p:nvPr>
        </p:nvSpPr>
        <p:spPr/>
        <p:txBody>
          <a:bodyPr/>
          <a:lstStyle/>
          <a:p>
            <a:fld id="{281828B1-9571-413B-8DF6-88C4749FAF08}" type="slidenum">
              <a:rPr lang="en-US" altLang="en-US" smtClean="0"/>
              <a:t>23</a:t>
            </a:fld>
            <a:endParaRPr lang="en-US" altLang="en-US" sz="1600"/>
          </a:p>
        </p:txBody>
      </p:sp>
      <p:sp>
        <p:nvSpPr>
          <p:cNvPr id="3" name="文本框 2"/>
          <p:cNvSpPr txBox="1"/>
          <p:nvPr/>
        </p:nvSpPr>
        <p:spPr>
          <a:xfrm>
            <a:off x="685800" y="6337300"/>
            <a:ext cx="7212231" cy="338554"/>
          </a:xfrm>
          <a:prstGeom prst="rect">
            <a:avLst/>
          </a:prstGeom>
          <a:noFill/>
        </p:spPr>
        <p:txBody>
          <a:bodyPr wrap="none" rtlCol="0">
            <a:spAutoFit/>
          </a:bodyPr>
          <a:lstStyle/>
          <a:p>
            <a:r>
              <a:rPr lang="en-US" altLang="zh-CN" sz="1600" dirty="0" smtClean="0">
                <a:solidFill>
                  <a:srgbClr val="00B0F0"/>
                </a:solidFill>
              </a:rPr>
              <a:t>Peter J. Denning, “The working set model of program behavior”, CACM 1968.</a:t>
            </a:r>
            <a:endParaRPr lang="zh-CN" altLang="en-US" sz="1600" dirty="0">
              <a:solidFill>
                <a:srgbClr val="00B0F0"/>
              </a:solidFill>
            </a:endParaRPr>
          </a:p>
        </p:txBody>
      </p:sp>
    </p:spTree>
    <p:extLst>
      <p:ext uri="{BB962C8B-B14F-4D97-AF65-F5344CB8AC3E}">
        <p14:creationId xmlns:p14="http://schemas.microsoft.com/office/powerpoint/2010/main" val="4925512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339">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339">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39">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339">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a:xfrm>
            <a:off x="457200" y="116632"/>
            <a:ext cx="8229600" cy="922114"/>
          </a:xfrm>
        </p:spPr>
        <p:txBody>
          <a:bodyPr/>
          <a:lstStyle/>
          <a:p>
            <a:r>
              <a:rPr lang="en-US" altLang="zh-CN" dirty="0"/>
              <a:t>block</a:t>
            </a:r>
            <a:r>
              <a:rPr lang="zh-CN" altLang="en-US" dirty="0"/>
              <a:t>大小</a:t>
            </a:r>
            <a:endParaRPr lang="en-US" altLang="zh-CN" dirty="0"/>
          </a:p>
        </p:txBody>
      </p:sp>
      <p:sp>
        <p:nvSpPr>
          <p:cNvPr id="3" name="Content Placeholder 2"/>
          <p:cNvSpPr>
            <a:spLocks noGrp="1"/>
          </p:cNvSpPr>
          <p:nvPr>
            <p:ph idx="1"/>
          </p:nvPr>
        </p:nvSpPr>
        <p:spPr>
          <a:xfrm>
            <a:off x="436562" y="999166"/>
            <a:ext cx="8229600" cy="5194300"/>
          </a:xfrm>
        </p:spPr>
        <p:txBody>
          <a:bodyPr/>
          <a:lstStyle/>
          <a:p>
            <a:pPr>
              <a:spcBef>
                <a:spcPts val="0"/>
              </a:spcBef>
              <a:spcAft>
                <a:spcPts val="600"/>
              </a:spcAft>
            </a:pPr>
            <a:r>
              <a:rPr lang="en-US" altLang="zh-CN" sz="2800" dirty="0"/>
              <a:t>Block size</a:t>
            </a:r>
            <a:r>
              <a:rPr lang="zh-CN" altLang="en-US" sz="2800" dirty="0"/>
              <a:t>是与地址中</a:t>
            </a:r>
            <a:r>
              <a:rPr lang="en-US" altLang="zh-CN" sz="2800" dirty="0"/>
              <a:t>tag</a:t>
            </a:r>
            <a:r>
              <a:rPr lang="zh-CN" altLang="en-US" sz="2800" dirty="0"/>
              <a:t>关联的一个数据</a:t>
            </a:r>
            <a:r>
              <a:rPr lang="en-US" altLang="zh-CN" sz="2800" dirty="0"/>
              <a:t> </a:t>
            </a:r>
          </a:p>
          <a:p>
            <a:pPr marL="628650" lvl="1" indent="-2651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不一定非要是存储层级之间数据传输的基本粒度</a:t>
            </a:r>
            <a:endParaRPr lang="en-US" altLang="zh-CN" kern="1200" dirty="0">
              <a:cs typeface="Calibri" panose="020F0502020204030204" pitchFamily="34" charset="0"/>
            </a:endParaRPr>
          </a:p>
          <a:p>
            <a:pPr lvl="2">
              <a:spcBef>
                <a:spcPts val="0"/>
              </a:spcBef>
              <a:spcAft>
                <a:spcPts val="600"/>
              </a:spcAft>
              <a:buFont typeface="Arial" panose="020B0604020202020204" pitchFamily="34" charset="0"/>
              <a:buChar char="•"/>
            </a:pPr>
            <a:r>
              <a:rPr lang="en-US" altLang="zh-CN" sz="2000" dirty="0">
                <a:solidFill>
                  <a:schemeClr val="tx1">
                    <a:lumMod val="95000"/>
                    <a:lumOff val="5000"/>
                  </a:schemeClr>
                </a:solidFill>
              </a:rPr>
              <a:t>Sub-blocking: </a:t>
            </a:r>
            <a:r>
              <a:rPr lang="zh-CN" altLang="en-US" sz="2000" dirty="0">
                <a:solidFill>
                  <a:schemeClr val="tx1">
                    <a:lumMod val="95000"/>
                    <a:lumOff val="5000"/>
                  </a:schemeClr>
                </a:solidFill>
              </a:rPr>
              <a:t>将一个</a:t>
            </a:r>
            <a:r>
              <a:rPr lang="en-US" altLang="zh-CN" sz="2000" dirty="0">
                <a:solidFill>
                  <a:schemeClr val="tx1">
                    <a:lumMod val="95000"/>
                    <a:lumOff val="5000"/>
                  </a:schemeClr>
                </a:solidFill>
              </a:rPr>
              <a:t>block</a:t>
            </a:r>
            <a:r>
              <a:rPr lang="zh-CN" altLang="en-US" sz="2000" dirty="0">
                <a:solidFill>
                  <a:schemeClr val="tx1">
                    <a:lumMod val="95000"/>
                    <a:lumOff val="5000"/>
                  </a:schemeClr>
                </a:solidFill>
              </a:rPr>
              <a:t>划分为多个</a:t>
            </a:r>
            <a:r>
              <a:rPr lang="en-US" altLang="zh-CN" sz="2000" dirty="0">
                <a:solidFill>
                  <a:schemeClr val="tx1">
                    <a:lumMod val="95000"/>
                    <a:lumOff val="5000"/>
                  </a:schemeClr>
                </a:solidFill>
              </a:rPr>
              <a:t>pieces (</a:t>
            </a:r>
            <a:r>
              <a:rPr lang="zh-CN" altLang="en-US" sz="2000" dirty="0">
                <a:solidFill>
                  <a:schemeClr val="tx1">
                    <a:lumMod val="95000"/>
                    <a:lumOff val="5000"/>
                  </a:schemeClr>
                </a:solidFill>
              </a:rPr>
              <a:t>每个都配置</a:t>
            </a:r>
            <a:r>
              <a:rPr lang="en-US" altLang="zh-CN" sz="2000" dirty="0">
                <a:solidFill>
                  <a:schemeClr val="tx1">
                    <a:lumMod val="95000"/>
                    <a:lumOff val="5000"/>
                  </a:schemeClr>
                </a:solidFill>
              </a:rPr>
              <a:t>valid bit) —&gt; </a:t>
            </a:r>
            <a:r>
              <a:rPr lang="zh-CN" altLang="en-US" sz="2000" dirty="0">
                <a:solidFill>
                  <a:schemeClr val="tx1">
                    <a:lumMod val="95000"/>
                    <a:lumOff val="5000"/>
                  </a:schemeClr>
                </a:solidFill>
              </a:rPr>
              <a:t>可以提升写操作性能</a:t>
            </a:r>
            <a:endParaRPr lang="en-US" altLang="zh-CN" sz="2000" dirty="0">
              <a:solidFill>
                <a:schemeClr val="tx1">
                  <a:lumMod val="95000"/>
                  <a:lumOff val="5000"/>
                </a:schemeClr>
              </a:solidFill>
            </a:endParaRPr>
          </a:p>
          <a:p>
            <a:pPr>
              <a:spcBef>
                <a:spcPts val="0"/>
              </a:spcBef>
              <a:spcAft>
                <a:spcPts val="600"/>
              </a:spcAft>
            </a:pPr>
            <a:r>
              <a:rPr lang="zh-CN" altLang="en-US" sz="2800" dirty="0"/>
              <a:t>太小的</a:t>
            </a:r>
            <a:r>
              <a:rPr lang="en-US" altLang="zh-CN" sz="2800" dirty="0"/>
              <a:t>block</a:t>
            </a:r>
          </a:p>
          <a:p>
            <a:pPr marL="628650" lvl="1" indent="-2651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不能很好地挖掘空间局部性</a:t>
            </a:r>
            <a:endParaRPr lang="en-US" altLang="zh-CN" kern="1200" dirty="0">
              <a:cs typeface="Calibri" panose="020F0502020204030204" pitchFamily="34" charset="0"/>
            </a:endParaRPr>
          </a:p>
          <a:p>
            <a:pPr marL="628650" lvl="1" indent="-2651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存储</a:t>
            </a:r>
            <a:r>
              <a:rPr lang="en-US" altLang="zh-CN" kern="1200" dirty="0" smtClean="0">
                <a:cs typeface="Calibri" panose="020F0502020204030204" pitchFamily="34" charset="0"/>
              </a:rPr>
              <a:t>tag</a:t>
            </a:r>
            <a:r>
              <a:rPr lang="zh-CN" altLang="en-US" kern="1200" dirty="0" smtClean="0">
                <a:cs typeface="Calibri" panose="020F0502020204030204" pitchFamily="34" charset="0"/>
              </a:rPr>
              <a:t>所需的</a:t>
            </a:r>
            <a:r>
              <a:rPr lang="zh-CN" altLang="en-US" kern="1200" dirty="0">
                <a:cs typeface="Calibri" panose="020F0502020204030204" pitchFamily="34" charset="0"/>
              </a:rPr>
              <a:t>空间开销大</a:t>
            </a:r>
            <a:endParaRPr lang="en-US" altLang="zh-CN" sz="2000" dirty="0"/>
          </a:p>
          <a:p>
            <a:pPr>
              <a:spcBef>
                <a:spcPts val="0"/>
              </a:spcBef>
              <a:spcAft>
                <a:spcPts val="600"/>
              </a:spcAft>
            </a:pPr>
            <a:r>
              <a:rPr lang="zh-CN" altLang="en-US" sz="2800" dirty="0"/>
              <a:t>太大的</a:t>
            </a:r>
            <a:r>
              <a:rPr lang="en-US" altLang="zh-CN" sz="2800" dirty="0"/>
              <a:t>block</a:t>
            </a:r>
          </a:p>
          <a:p>
            <a:pPr marL="628650" lvl="1" indent="-265113">
              <a:spcBef>
                <a:spcPts val="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Block</a:t>
            </a:r>
            <a:r>
              <a:rPr lang="zh-CN" altLang="en-US" kern="1200" dirty="0">
                <a:cs typeface="Calibri" panose="020F0502020204030204" pitchFamily="34" charset="0"/>
              </a:rPr>
              <a:t>数量过少</a:t>
            </a:r>
            <a:endParaRPr lang="en-US" altLang="zh-CN" kern="1200" dirty="0">
              <a:cs typeface="Calibri" panose="020F0502020204030204" pitchFamily="34" charset="0"/>
              <a:sym typeface="Wingdings" panose="05000000000000000000" pitchFamily="2" charset="2"/>
            </a:endParaRPr>
          </a:p>
          <a:p>
            <a:pPr lvl="2">
              <a:spcBef>
                <a:spcPts val="0"/>
              </a:spcBef>
              <a:spcAft>
                <a:spcPts val="600"/>
              </a:spcAft>
              <a:buClr>
                <a:schemeClr val="tx1"/>
              </a:buClr>
              <a:buFont typeface="Arial" panose="020B0604020202020204" pitchFamily="34" charset="0"/>
              <a:buChar char="•"/>
              <a:defRPr/>
            </a:pPr>
            <a:r>
              <a:rPr lang="zh-CN" altLang="en-US" sz="2000" dirty="0">
                <a:solidFill>
                  <a:schemeClr val="tx1">
                    <a:lumMod val="95000"/>
                    <a:lumOff val="5000"/>
                  </a:schemeClr>
                </a:solidFill>
                <a:sym typeface="Wingdings" panose="05000000000000000000" pitchFamily="2" charset="2"/>
              </a:rPr>
              <a:t>挖掘时间局部性难度增大</a:t>
            </a:r>
            <a:endParaRPr lang="en-US" altLang="zh-CN" sz="2000" dirty="0">
              <a:solidFill>
                <a:schemeClr val="tx1">
                  <a:lumMod val="95000"/>
                  <a:lumOff val="5000"/>
                </a:schemeClr>
              </a:solidFill>
              <a:sym typeface="Wingdings" panose="05000000000000000000" pitchFamily="2" charset="2"/>
            </a:endParaRPr>
          </a:p>
          <a:p>
            <a:pPr marL="628650" lvl="1" indent="-2651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sym typeface="Wingdings" panose="05000000000000000000" pitchFamily="2" charset="2"/>
              </a:rPr>
              <a:t>当空间局部性差的时候</a:t>
            </a:r>
            <a:endParaRPr lang="en-US" altLang="zh-CN" kern="1200" dirty="0">
              <a:cs typeface="Calibri" panose="020F0502020204030204" pitchFamily="34" charset="0"/>
              <a:sym typeface="Wingdings" panose="05000000000000000000" pitchFamily="2" charset="2"/>
            </a:endParaRPr>
          </a:p>
          <a:p>
            <a:pPr lvl="2">
              <a:spcBef>
                <a:spcPts val="0"/>
              </a:spcBef>
              <a:spcAft>
                <a:spcPts val="600"/>
              </a:spcAft>
              <a:buClr>
                <a:schemeClr val="tx1"/>
              </a:buClr>
              <a:buFont typeface="Arial" panose="020B0604020202020204" pitchFamily="34" charset="0"/>
              <a:buChar char="•"/>
              <a:defRPr/>
            </a:pPr>
            <a:r>
              <a:rPr lang="zh-CN" altLang="en-US" sz="2000" dirty="0">
                <a:solidFill>
                  <a:schemeClr val="tx1">
                    <a:lumMod val="95000"/>
                    <a:lumOff val="5000"/>
                  </a:schemeClr>
                </a:solidFill>
                <a:sym typeface="Wingdings" panose="05000000000000000000" pitchFamily="2" charset="2"/>
              </a:rPr>
              <a:t>浪费空间浪费带宽，浪费功耗</a:t>
            </a:r>
            <a:endParaRPr lang="en-US" altLang="zh-CN" sz="2000" dirty="0">
              <a:solidFill>
                <a:schemeClr val="tx1">
                  <a:lumMod val="95000"/>
                  <a:lumOff val="5000"/>
                </a:schemeClr>
              </a:solidFill>
            </a:endParaRPr>
          </a:p>
        </p:txBody>
      </p:sp>
      <p:sp>
        <p:nvSpPr>
          <p:cNvPr id="66564" name="Freeform 4"/>
          <p:cNvSpPr>
            <a:spLocks/>
          </p:cNvSpPr>
          <p:nvPr/>
        </p:nvSpPr>
        <p:spPr bwMode="auto">
          <a:xfrm>
            <a:off x="5659438" y="3089175"/>
            <a:ext cx="3048000" cy="2286000"/>
          </a:xfrm>
          <a:custGeom>
            <a:avLst/>
            <a:gdLst>
              <a:gd name="T0" fmla="*/ 0 w 1920"/>
              <a:gd name="T1" fmla="*/ 0 h 1440"/>
              <a:gd name="T2" fmla="*/ 0 w 1920"/>
              <a:gd name="T3" fmla="*/ 2147483647 h 1440"/>
              <a:gd name="T4" fmla="*/ 2147483647 w 1920"/>
              <a:gd name="T5" fmla="*/ 2147483647 h 1440"/>
              <a:gd name="T6" fmla="*/ 0 60000 65536"/>
              <a:gd name="T7" fmla="*/ 0 60000 65536"/>
              <a:gd name="T8" fmla="*/ 0 60000 65536"/>
              <a:gd name="T9" fmla="*/ 0 w 1920"/>
              <a:gd name="T10" fmla="*/ 0 h 1440"/>
              <a:gd name="T11" fmla="*/ 1920 w 1920"/>
              <a:gd name="T12" fmla="*/ 1440 h 1440"/>
            </a:gdLst>
            <a:ahLst/>
            <a:cxnLst>
              <a:cxn ang="T6">
                <a:pos x="T0" y="T1"/>
              </a:cxn>
              <a:cxn ang="T7">
                <a:pos x="T2" y="T3"/>
              </a:cxn>
              <a:cxn ang="T8">
                <a:pos x="T4" y="T5"/>
              </a:cxn>
            </a:cxnLst>
            <a:rect l="T9" t="T10" r="T11" b="T12"/>
            <a:pathLst>
              <a:path w="1920" h="1440">
                <a:moveTo>
                  <a:pt x="0" y="0"/>
                </a:moveTo>
                <a:lnTo>
                  <a:pt x="0" y="1440"/>
                </a:lnTo>
                <a:lnTo>
                  <a:pt x="1920" y="1440"/>
                </a:lnTo>
              </a:path>
            </a:pathLst>
          </a:custGeom>
          <a:noFill/>
          <a:ln w="2857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565" name="Text Box 5"/>
          <p:cNvSpPr txBox="1">
            <a:spLocks noChangeArrowheads="1"/>
          </p:cNvSpPr>
          <p:nvPr/>
        </p:nvSpPr>
        <p:spPr bwMode="auto">
          <a:xfrm>
            <a:off x="5075238" y="2647850"/>
            <a:ext cx="1114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800" dirty="0">
                <a:solidFill>
                  <a:srgbClr val="000000"/>
                </a:solidFill>
                <a:cs typeface="Arial" panose="020B0604020202020204" pitchFamily="34" charset="0"/>
              </a:rPr>
              <a:t>hit rate</a:t>
            </a:r>
          </a:p>
        </p:txBody>
      </p:sp>
      <p:sp>
        <p:nvSpPr>
          <p:cNvPr id="66566" name="Text Box 6"/>
          <p:cNvSpPr txBox="1">
            <a:spLocks noChangeArrowheads="1"/>
          </p:cNvSpPr>
          <p:nvPr/>
        </p:nvSpPr>
        <p:spPr bwMode="auto">
          <a:xfrm>
            <a:off x="8347075" y="5375175"/>
            <a:ext cx="7223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800">
                <a:solidFill>
                  <a:srgbClr val="000000"/>
                </a:solidFill>
                <a:cs typeface="Arial" panose="020B0604020202020204" pitchFamily="34" charset="0"/>
              </a:rPr>
              <a:t>block</a:t>
            </a:r>
          </a:p>
          <a:p>
            <a:pPr algn="ctr" eaLnBrk="1" hangingPunct="1"/>
            <a:r>
              <a:rPr lang="en-US" altLang="zh-CN" sz="1800">
                <a:solidFill>
                  <a:srgbClr val="000000"/>
                </a:solidFill>
                <a:cs typeface="Arial" panose="020B0604020202020204" pitchFamily="34" charset="0"/>
              </a:rPr>
              <a:t>size</a:t>
            </a:r>
          </a:p>
        </p:txBody>
      </p:sp>
      <p:sp>
        <p:nvSpPr>
          <p:cNvPr id="66567" name="Freeform 7"/>
          <p:cNvSpPr>
            <a:spLocks/>
          </p:cNvSpPr>
          <p:nvPr/>
        </p:nvSpPr>
        <p:spPr bwMode="auto">
          <a:xfrm>
            <a:off x="5659438" y="3105050"/>
            <a:ext cx="2863850" cy="2270125"/>
          </a:xfrm>
          <a:custGeom>
            <a:avLst/>
            <a:gdLst>
              <a:gd name="T0" fmla="*/ 0 w 1804"/>
              <a:gd name="T1" fmla="*/ 2147483647 h 1430"/>
              <a:gd name="T2" fmla="*/ 2147483647 w 1804"/>
              <a:gd name="T3" fmla="*/ 2147483647 h 1430"/>
              <a:gd name="T4" fmla="*/ 2147483647 w 1804"/>
              <a:gd name="T5" fmla="*/ 2147483647 h 1430"/>
              <a:gd name="T6" fmla="*/ 2147483647 w 1804"/>
              <a:gd name="T7" fmla="*/ 2147483647 h 1430"/>
              <a:gd name="T8" fmla="*/ 2147483647 w 1804"/>
              <a:gd name="T9" fmla="*/ 2147483647 h 1430"/>
              <a:gd name="T10" fmla="*/ 0 60000 65536"/>
              <a:gd name="T11" fmla="*/ 0 60000 65536"/>
              <a:gd name="T12" fmla="*/ 0 60000 65536"/>
              <a:gd name="T13" fmla="*/ 0 60000 65536"/>
              <a:gd name="T14" fmla="*/ 0 60000 65536"/>
              <a:gd name="T15" fmla="*/ 0 w 1804"/>
              <a:gd name="T16" fmla="*/ 0 h 1430"/>
              <a:gd name="T17" fmla="*/ 1804 w 1804"/>
              <a:gd name="T18" fmla="*/ 1430 h 1430"/>
            </a:gdLst>
            <a:ahLst/>
            <a:cxnLst>
              <a:cxn ang="T10">
                <a:pos x="T0" y="T1"/>
              </a:cxn>
              <a:cxn ang="T11">
                <a:pos x="T2" y="T3"/>
              </a:cxn>
              <a:cxn ang="T12">
                <a:pos x="T4" y="T5"/>
              </a:cxn>
              <a:cxn ang="T13">
                <a:pos x="T6" y="T7"/>
              </a:cxn>
              <a:cxn ang="T14">
                <a:pos x="T8" y="T9"/>
              </a:cxn>
            </a:cxnLst>
            <a:rect l="T15" t="T16" r="T17" b="T18"/>
            <a:pathLst>
              <a:path w="1804" h="1430">
                <a:moveTo>
                  <a:pt x="0" y="1430"/>
                </a:moveTo>
                <a:cubicBezTo>
                  <a:pt x="36" y="1210"/>
                  <a:pt x="52" y="1027"/>
                  <a:pt x="144" y="806"/>
                </a:cubicBezTo>
                <a:cubicBezTo>
                  <a:pt x="236" y="585"/>
                  <a:pt x="384" y="212"/>
                  <a:pt x="551" y="106"/>
                </a:cubicBezTo>
                <a:cubicBezTo>
                  <a:pt x="718" y="0"/>
                  <a:pt x="937" y="45"/>
                  <a:pt x="1146" y="169"/>
                </a:cubicBezTo>
                <a:cubicBezTo>
                  <a:pt x="1355" y="293"/>
                  <a:pt x="1667" y="710"/>
                  <a:pt x="1804" y="85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 name="云形标注 1"/>
          <p:cNvSpPr/>
          <p:nvPr/>
        </p:nvSpPr>
        <p:spPr>
          <a:xfrm>
            <a:off x="1823958" y="1102884"/>
            <a:ext cx="4680520" cy="1440160"/>
          </a:xfrm>
          <a:prstGeom prst="cloudCallout">
            <a:avLst>
              <a:gd name="adj1" fmla="val 52134"/>
              <a:gd name="adj2" fmla="val 7506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Can someone explain this curve?</a:t>
            </a:r>
            <a:endParaRPr lang="zh-CN" altLang="en-US" sz="2400" dirty="0"/>
          </a:p>
        </p:txBody>
      </p:sp>
      <p:sp>
        <p:nvSpPr>
          <p:cNvPr id="4" name="灯片编号占位符 3">
            <a:extLst>
              <a:ext uri="{FF2B5EF4-FFF2-40B4-BE49-F238E27FC236}">
                <a16:creationId xmlns:a16="http://schemas.microsoft.com/office/drawing/2014/main" id="{A2309D3C-5ED4-4F49-8325-F49D8C27F914}"/>
              </a:ext>
            </a:extLst>
          </p:cNvPr>
          <p:cNvSpPr>
            <a:spLocks noGrp="1"/>
          </p:cNvSpPr>
          <p:nvPr>
            <p:ph type="sldNum" sz="quarter" idx="12"/>
          </p:nvPr>
        </p:nvSpPr>
        <p:spPr/>
        <p:txBody>
          <a:bodyPr/>
          <a:lstStyle/>
          <a:p>
            <a:fld id="{281828B1-9571-413B-8DF6-88C4749FAF08}" type="slidenum">
              <a:rPr lang="en-US" altLang="en-US" smtClean="0"/>
              <a:t>24</a:t>
            </a:fld>
            <a:endParaRPr lang="en-US" altLang="en-US" sz="1600"/>
          </a:p>
        </p:txBody>
      </p:sp>
    </p:spTree>
    <p:extLst>
      <p:ext uri="{BB962C8B-B14F-4D97-AF65-F5344CB8AC3E}">
        <p14:creationId xmlns:p14="http://schemas.microsoft.com/office/powerpoint/2010/main" val="34301888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a:xfrm>
            <a:off x="457200" y="116632"/>
            <a:ext cx="8229600" cy="922114"/>
          </a:xfrm>
        </p:spPr>
        <p:txBody>
          <a:bodyPr/>
          <a:lstStyle/>
          <a:p>
            <a:r>
              <a:rPr lang="en-US" altLang="zh-CN" sz="2800" dirty="0"/>
              <a:t>Large Blocks: Critical-Word and Sub-blocking</a:t>
            </a:r>
          </a:p>
        </p:txBody>
      </p:sp>
      <p:sp>
        <p:nvSpPr>
          <p:cNvPr id="3" name="Content Placeholder 2"/>
          <p:cNvSpPr>
            <a:spLocks noGrp="1"/>
          </p:cNvSpPr>
          <p:nvPr>
            <p:ph idx="1"/>
          </p:nvPr>
        </p:nvSpPr>
        <p:spPr>
          <a:xfrm>
            <a:off x="457200" y="996950"/>
            <a:ext cx="8229600" cy="5194300"/>
          </a:xfrm>
        </p:spPr>
        <p:txBody>
          <a:bodyPr/>
          <a:lstStyle/>
          <a:p>
            <a:pPr>
              <a:spcBef>
                <a:spcPts val="600"/>
              </a:spcBef>
              <a:spcAft>
                <a:spcPts val="600"/>
              </a:spcAft>
            </a:pPr>
            <a:r>
              <a:rPr lang="zh-CN" altLang="en-US" sz="2800" dirty="0" smtClean="0"/>
              <a:t>大粒度的</a:t>
            </a:r>
            <a:r>
              <a:rPr lang="en-US" altLang="zh-CN" sz="2800" dirty="0"/>
              <a:t>block</a:t>
            </a:r>
            <a:r>
              <a:rPr lang="zh-CN" altLang="en-US" sz="2800" dirty="0"/>
              <a:t>需要</a:t>
            </a:r>
            <a:r>
              <a:rPr lang="zh-CN" altLang="en-US" sz="2800" b="1" dirty="0"/>
              <a:t>较长的时间</a:t>
            </a:r>
            <a:r>
              <a:rPr lang="zh-CN" altLang="en-US" sz="2800" dirty="0"/>
              <a:t>导入缓存中</a:t>
            </a:r>
            <a:endParaRPr lang="en-US" altLang="zh-CN" sz="2800" dirty="0"/>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因此，可以将</a:t>
            </a:r>
            <a:r>
              <a:rPr lang="en-US" altLang="zh-CN" kern="1200" dirty="0">
                <a:cs typeface="Calibri" panose="020F0502020204030204" pitchFamily="34" charset="0"/>
              </a:rPr>
              <a:t>block</a:t>
            </a:r>
            <a:r>
              <a:rPr lang="zh-CN" altLang="en-US" kern="1200" dirty="0">
                <a:cs typeface="Calibri" panose="020F0502020204030204" pitchFamily="34" charset="0"/>
              </a:rPr>
              <a:t>中的</a:t>
            </a:r>
            <a:r>
              <a:rPr lang="en-US" altLang="zh-CN" kern="1200" dirty="0">
                <a:solidFill>
                  <a:srgbClr val="FF0000"/>
                </a:solidFill>
                <a:cs typeface="Calibri" panose="020F0502020204030204" pitchFamily="34" charset="0"/>
              </a:rPr>
              <a:t>critical word</a:t>
            </a:r>
            <a:r>
              <a:rPr lang="zh-CN" altLang="en-US" kern="1200" dirty="0">
                <a:cs typeface="Calibri" panose="020F0502020204030204" pitchFamily="34" charset="0"/>
              </a:rPr>
              <a:t>先导入缓存</a:t>
            </a:r>
            <a:endParaRPr lang="en-US" altLang="zh-CN"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restart cache access before complete fill</a:t>
            </a:r>
          </a:p>
          <a:p>
            <a:pPr>
              <a:spcBef>
                <a:spcPts val="600"/>
              </a:spcBef>
              <a:spcAft>
                <a:spcPts val="600"/>
              </a:spcAft>
            </a:pPr>
            <a:r>
              <a:rPr lang="zh-CN" altLang="en-US" sz="2800" dirty="0" smtClean="0"/>
              <a:t>大粒度的</a:t>
            </a:r>
            <a:r>
              <a:rPr lang="en-US" altLang="zh-CN" sz="2800" dirty="0"/>
              <a:t>block</a:t>
            </a:r>
            <a:r>
              <a:rPr lang="zh-CN" altLang="en-US" sz="2800" b="1" dirty="0"/>
              <a:t>有可能会</a:t>
            </a:r>
            <a:r>
              <a:rPr lang="zh-CN" altLang="en-US" sz="2800" dirty="0"/>
              <a:t>浪费总线带宽</a:t>
            </a:r>
            <a:r>
              <a:rPr lang="en-US" altLang="zh-CN" sz="2800" dirty="0"/>
              <a:t> </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可以将</a:t>
            </a:r>
            <a:r>
              <a:rPr lang="en-US" altLang="zh-CN" kern="1200" dirty="0">
                <a:cs typeface="Calibri" panose="020F0502020204030204" pitchFamily="34" charset="0"/>
              </a:rPr>
              <a:t>block</a:t>
            </a:r>
            <a:r>
              <a:rPr lang="zh-CN" altLang="en-US" kern="1200" dirty="0">
                <a:cs typeface="Calibri" panose="020F0502020204030204" pitchFamily="34" charset="0"/>
              </a:rPr>
              <a:t>分割为多个</a:t>
            </a:r>
            <a:r>
              <a:rPr lang="en-US" altLang="zh-CN" kern="1200" dirty="0">
                <a:cs typeface="Calibri" panose="020F0502020204030204" pitchFamily="34" charset="0"/>
              </a:rPr>
              <a:t>sub-block</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为每个</a:t>
            </a:r>
            <a:r>
              <a:rPr lang="en-US" altLang="zh-CN" kern="1200" dirty="0">
                <a:cs typeface="Calibri" panose="020F0502020204030204" pitchFamily="34" charset="0"/>
              </a:rPr>
              <a:t>sub-block</a:t>
            </a:r>
            <a:r>
              <a:rPr lang="zh-CN" altLang="en-US" kern="1200" dirty="0">
                <a:cs typeface="Calibri" panose="020F0502020204030204" pitchFamily="34" charset="0"/>
              </a:rPr>
              <a:t>配置专门的</a:t>
            </a:r>
            <a:r>
              <a:rPr lang="en-US" altLang="zh-CN" kern="1200" dirty="0">
                <a:cs typeface="Calibri" panose="020F0502020204030204" pitchFamily="34" charset="0"/>
              </a:rPr>
              <a:t>valid bit</a:t>
            </a:r>
            <a:r>
              <a:rPr lang="zh-CN" altLang="en-US" kern="1200" dirty="0">
                <a:cs typeface="Calibri" panose="020F0502020204030204" pitchFamily="34" charset="0"/>
              </a:rPr>
              <a:t>和</a:t>
            </a:r>
            <a:r>
              <a:rPr lang="en-US" altLang="zh-CN" kern="1200" dirty="0">
                <a:cs typeface="Calibri" panose="020F0502020204030204" pitchFamily="34" charset="0"/>
              </a:rPr>
              <a:t>dirty bit</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这个</a:t>
            </a:r>
            <a:r>
              <a:rPr lang="en-US" altLang="zh-CN" kern="1200" dirty="0">
                <a:cs typeface="Calibri" panose="020F0502020204030204" pitchFamily="34" charset="0"/>
              </a:rPr>
              <a:t>sub-blocking</a:t>
            </a:r>
            <a:r>
              <a:rPr lang="zh-CN" altLang="en-US" kern="1200" dirty="0">
                <a:cs typeface="Calibri" panose="020F0502020204030204" pitchFamily="34" charset="0"/>
              </a:rPr>
              <a:t>方案在什么情况下有用</a:t>
            </a:r>
            <a:r>
              <a:rPr lang="en-US" altLang="zh-CN" kern="1200" dirty="0">
                <a:cs typeface="Calibri" panose="020F0502020204030204" pitchFamily="34" charset="0"/>
              </a:rPr>
              <a:t>?</a:t>
            </a:r>
          </a:p>
          <a:p>
            <a:pPr>
              <a:spcBef>
                <a:spcPts val="600"/>
              </a:spcBef>
              <a:spcAft>
                <a:spcPts val="600"/>
              </a:spcAft>
            </a:pPr>
            <a:endParaRPr lang="en-US" altLang="zh-CN" dirty="0"/>
          </a:p>
        </p:txBody>
      </p:sp>
      <p:sp>
        <p:nvSpPr>
          <p:cNvPr id="67588" name="Rectangle 4"/>
          <p:cNvSpPr>
            <a:spLocks noChangeArrowheads="1"/>
          </p:cNvSpPr>
          <p:nvPr/>
        </p:nvSpPr>
        <p:spPr bwMode="auto">
          <a:xfrm>
            <a:off x="609600" y="5257800"/>
            <a:ext cx="80010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solidFill>
                <a:srgbClr val="000000"/>
              </a:solidFill>
            </a:endParaRPr>
          </a:p>
        </p:txBody>
      </p:sp>
      <p:sp>
        <p:nvSpPr>
          <p:cNvPr id="67589" name="Rectangle 5"/>
          <p:cNvSpPr>
            <a:spLocks noChangeArrowheads="1"/>
          </p:cNvSpPr>
          <p:nvPr/>
        </p:nvSpPr>
        <p:spPr bwMode="auto">
          <a:xfrm>
            <a:off x="7086600" y="5257800"/>
            <a:ext cx="1524000" cy="304800"/>
          </a:xfrm>
          <a:prstGeom prst="rect">
            <a:avLst/>
          </a:prstGeom>
          <a:solidFill>
            <a:srgbClr val="DDDDDD"/>
          </a:solidFill>
          <a:ln w="2857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2000">
                <a:solidFill>
                  <a:srgbClr val="000000"/>
                </a:solidFill>
              </a:rPr>
              <a:t>tag</a:t>
            </a:r>
          </a:p>
        </p:txBody>
      </p:sp>
      <p:sp>
        <p:nvSpPr>
          <p:cNvPr id="67590" name="Rectangle 6"/>
          <p:cNvSpPr>
            <a:spLocks noChangeArrowheads="1"/>
          </p:cNvSpPr>
          <p:nvPr/>
        </p:nvSpPr>
        <p:spPr bwMode="auto">
          <a:xfrm>
            <a:off x="5410200" y="5257800"/>
            <a:ext cx="16764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2000">
                <a:solidFill>
                  <a:srgbClr val="000000"/>
                </a:solidFill>
              </a:rPr>
              <a:t>      subblock</a:t>
            </a:r>
          </a:p>
        </p:txBody>
      </p:sp>
      <p:sp>
        <p:nvSpPr>
          <p:cNvPr id="67591" name="Rectangle 7"/>
          <p:cNvSpPr>
            <a:spLocks noChangeArrowheads="1"/>
          </p:cNvSpPr>
          <p:nvPr/>
        </p:nvSpPr>
        <p:spPr bwMode="auto">
          <a:xfrm>
            <a:off x="5410200" y="5257800"/>
            <a:ext cx="228600" cy="304800"/>
          </a:xfrm>
          <a:prstGeom prst="rect">
            <a:avLst/>
          </a:prstGeom>
          <a:solidFill>
            <a:srgbClr val="DDDDDD"/>
          </a:solidFill>
          <a:ln w="2857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2000">
                <a:solidFill>
                  <a:srgbClr val="000000"/>
                </a:solidFill>
              </a:rPr>
              <a:t>v</a:t>
            </a:r>
          </a:p>
        </p:txBody>
      </p:sp>
      <p:sp>
        <p:nvSpPr>
          <p:cNvPr id="67592" name="Rectangle 8"/>
          <p:cNvSpPr>
            <a:spLocks noChangeArrowheads="1"/>
          </p:cNvSpPr>
          <p:nvPr/>
        </p:nvSpPr>
        <p:spPr bwMode="auto">
          <a:xfrm>
            <a:off x="609600" y="5257800"/>
            <a:ext cx="16764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2000">
                <a:solidFill>
                  <a:srgbClr val="000000"/>
                </a:solidFill>
              </a:rPr>
              <a:t>      subblock</a:t>
            </a:r>
          </a:p>
        </p:txBody>
      </p:sp>
      <p:sp>
        <p:nvSpPr>
          <p:cNvPr id="67593" name="Rectangle 9"/>
          <p:cNvSpPr>
            <a:spLocks noChangeArrowheads="1"/>
          </p:cNvSpPr>
          <p:nvPr/>
        </p:nvSpPr>
        <p:spPr bwMode="auto">
          <a:xfrm>
            <a:off x="609600" y="5257800"/>
            <a:ext cx="228600" cy="304800"/>
          </a:xfrm>
          <a:prstGeom prst="rect">
            <a:avLst/>
          </a:prstGeom>
          <a:solidFill>
            <a:srgbClr val="DDDDDD"/>
          </a:solidFill>
          <a:ln w="2857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2000">
                <a:solidFill>
                  <a:srgbClr val="000000"/>
                </a:solidFill>
              </a:rPr>
              <a:t>v</a:t>
            </a:r>
          </a:p>
        </p:txBody>
      </p:sp>
      <p:sp>
        <p:nvSpPr>
          <p:cNvPr id="67594" name="Rectangle 10"/>
          <p:cNvSpPr>
            <a:spLocks noChangeArrowheads="1"/>
          </p:cNvSpPr>
          <p:nvPr/>
        </p:nvSpPr>
        <p:spPr bwMode="auto">
          <a:xfrm>
            <a:off x="2286000" y="5257800"/>
            <a:ext cx="16764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2000" dirty="0">
                <a:solidFill>
                  <a:srgbClr val="000000"/>
                </a:solidFill>
              </a:rPr>
              <a:t>     subblock</a:t>
            </a:r>
          </a:p>
        </p:txBody>
      </p:sp>
      <p:sp>
        <p:nvSpPr>
          <p:cNvPr id="67595" name="Rectangle 11"/>
          <p:cNvSpPr>
            <a:spLocks noChangeArrowheads="1"/>
          </p:cNvSpPr>
          <p:nvPr/>
        </p:nvSpPr>
        <p:spPr bwMode="auto">
          <a:xfrm>
            <a:off x="2286000" y="5257800"/>
            <a:ext cx="228600" cy="304800"/>
          </a:xfrm>
          <a:prstGeom prst="rect">
            <a:avLst/>
          </a:prstGeom>
          <a:solidFill>
            <a:srgbClr val="DDDDDD"/>
          </a:solidFill>
          <a:ln w="2857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2000">
                <a:solidFill>
                  <a:srgbClr val="000000"/>
                </a:solidFill>
              </a:rPr>
              <a:t>v</a:t>
            </a:r>
          </a:p>
        </p:txBody>
      </p:sp>
      <p:sp>
        <p:nvSpPr>
          <p:cNvPr id="67596" name="Oval 12"/>
          <p:cNvSpPr>
            <a:spLocks noChangeArrowheads="1"/>
          </p:cNvSpPr>
          <p:nvPr/>
        </p:nvSpPr>
        <p:spPr bwMode="auto">
          <a:xfrm rot="10800000">
            <a:off x="4294188" y="5380038"/>
            <a:ext cx="76200" cy="762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solidFill>
                <a:srgbClr val="000000"/>
              </a:solidFill>
            </a:endParaRPr>
          </a:p>
        </p:txBody>
      </p:sp>
      <p:sp>
        <p:nvSpPr>
          <p:cNvPr id="67597" name="Oval 13"/>
          <p:cNvSpPr>
            <a:spLocks noChangeArrowheads="1"/>
          </p:cNvSpPr>
          <p:nvPr/>
        </p:nvSpPr>
        <p:spPr bwMode="auto">
          <a:xfrm rot="10800000">
            <a:off x="4522788" y="5380038"/>
            <a:ext cx="76200" cy="762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solidFill>
                <a:srgbClr val="000000"/>
              </a:solidFill>
            </a:endParaRPr>
          </a:p>
        </p:txBody>
      </p:sp>
      <p:sp>
        <p:nvSpPr>
          <p:cNvPr id="67598" name="Oval 14"/>
          <p:cNvSpPr>
            <a:spLocks noChangeArrowheads="1"/>
          </p:cNvSpPr>
          <p:nvPr/>
        </p:nvSpPr>
        <p:spPr bwMode="auto">
          <a:xfrm rot="10800000">
            <a:off x="4751388" y="5380038"/>
            <a:ext cx="76200" cy="762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solidFill>
                <a:srgbClr val="000000"/>
              </a:solidFill>
            </a:endParaRPr>
          </a:p>
        </p:txBody>
      </p:sp>
      <p:sp>
        <p:nvSpPr>
          <p:cNvPr id="67599" name="Oval 15"/>
          <p:cNvSpPr>
            <a:spLocks noChangeArrowheads="1"/>
          </p:cNvSpPr>
          <p:nvPr/>
        </p:nvSpPr>
        <p:spPr bwMode="auto">
          <a:xfrm rot="10800000">
            <a:off x="4979988" y="5380038"/>
            <a:ext cx="76200" cy="762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solidFill>
                <a:srgbClr val="000000"/>
              </a:solidFill>
            </a:endParaRPr>
          </a:p>
        </p:txBody>
      </p:sp>
      <p:sp>
        <p:nvSpPr>
          <p:cNvPr id="67600" name="Rectangle 9"/>
          <p:cNvSpPr>
            <a:spLocks noChangeArrowheads="1"/>
          </p:cNvSpPr>
          <p:nvPr/>
        </p:nvSpPr>
        <p:spPr bwMode="auto">
          <a:xfrm>
            <a:off x="838200" y="5257800"/>
            <a:ext cx="228600" cy="304800"/>
          </a:xfrm>
          <a:prstGeom prst="rect">
            <a:avLst/>
          </a:prstGeom>
          <a:solidFill>
            <a:srgbClr val="DDDDDD"/>
          </a:solidFill>
          <a:ln w="2857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2000">
                <a:solidFill>
                  <a:srgbClr val="000000"/>
                </a:solidFill>
              </a:rPr>
              <a:t>d</a:t>
            </a:r>
          </a:p>
        </p:txBody>
      </p:sp>
      <p:sp>
        <p:nvSpPr>
          <p:cNvPr id="67601" name="Rectangle 9"/>
          <p:cNvSpPr>
            <a:spLocks noChangeArrowheads="1"/>
          </p:cNvSpPr>
          <p:nvPr/>
        </p:nvSpPr>
        <p:spPr bwMode="auto">
          <a:xfrm>
            <a:off x="2514600" y="5257800"/>
            <a:ext cx="228600" cy="304800"/>
          </a:xfrm>
          <a:prstGeom prst="rect">
            <a:avLst/>
          </a:prstGeom>
          <a:solidFill>
            <a:srgbClr val="DDDDDD"/>
          </a:solidFill>
          <a:ln w="2857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2000">
                <a:solidFill>
                  <a:srgbClr val="000000"/>
                </a:solidFill>
              </a:rPr>
              <a:t>d</a:t>
            </a:r>
          </a:p>
        </p:txBody>
      </p:sp>
      <p:sp>
        <p:nvSpPr>
          <p:cNvPr id="67602" name="Rectangle 9"/>
          <p:cNvSpPr>
            <a:spLocks noChangeArrowheads="1"/>
          </p:cNvSpPr>
          <p:nvPr/>
        </p:nvSpPr>
        <p:spPr bwMode="auto">
          <a:xfrm>
            <a:off x="5638800" y="5257800"/>
            <a:ext cx="228600" cy="304800"/>
          </a:xfrm>
          <a:prstGeom prst="rect">
            <a:avLst/>
          </a:prstGeom>
          <a:solidFill>
            <a:srgbClr val="DDDDDD"/>
          </a:solidFill>
          <a:ln w="2857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2000">
                <a:solidFill>
                  <a:srgbClr val="000000"/>
                </a:solidFill>
              </a:rPr>
              <a:t>d</a:t>
            </a:r>
          </a:p>
        </p:txBody>
      </p:sp>
      <p:sp>
        <p:nvSpPr>
          <p:cNvPr id="2" name="灯片编号占位符 1">
            <a:extLst>
              <a:ext uri="{FF2B5EF4-FFF2-40B4-BE49-F238E27FC236}">
                <a16:creationId xmlns:a16="http://schemas.microsoft.com/office/drawing/2014/main" id="{5798B3A2-0351-4617-A7EB-C73A33C247C0}"/>
              </a:ext>
            </a:extLst>
          </p:cNvPr>
          <p:cNvSpPr>
            <a:spLocks noGrp="1"/>
          </p:cNvSpPr>
          <p:nvPr>
            <p:ph type="sldNum" sz="quarter" idx="12"/>
          </p:nvPr>
        </p:nvSpPr>
        <p:spPr/>
        <p:txBody>
          <a:bodyPr/>
          <a:lstStyle/>
          <a:p>
            <a:fld id="{281828B1-9571-413B-8DF6-88C4749FAF08}" type="slidenum">
              <a:rPr lang="en-US" altLang="en-US" smtClean="0"/>
              <a:t>25</a:t>
            </a:fld>
            <a:endParaRPr lang="en-US" altLang="en-US" sz="1600"/>
          </a:p>
        </p:txBody>
      </p:sp>
    </p:spTree>
    <p:extLst>
      <p:ext uri="{BB962C8B-B14F-4D97-AF65-F5344CB8AC3E}">
        <p14:creationId xmlns:p14="http://schemas.microsoft.com/office/powerpoint/2010/main" val="19776243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a:xfrm>
            <a:off x="457200" y="116632"/>
            <a:ext cx="8229600" cy="922114"/>
          </a:xfrm>
        </p:spPr>
        <p:txBody>
          <a:bodyPr/>
          <a:lstStyle/>
          <a:p>
            <a:r>
              <a:rPr lang="zh-CN" altLang="en-US" dirty="0"/>
              <a:t>相联度</a:t>
            </a:r>
            <a:endParaRPr lang="en-US" altLang="zh-CN" dirty="0"/>
          </a:p>
        </p:txBody>
      </p:sp>
      <p:sp>
        <p:nvSpPr>
          <p:cNvPr id="3" name="Content Placeholder 2"/>
          <p:cNvSpPr>
            <a:spLocks noGrp="1"/>
          </p:cNvSpPr>
          <p:nvPr>
            <p:ph idx="1"/>
          </p:nvPr>
        </p:nvSpPr>
        <p:spPr>
          <a:xfrm>
            <a:off x="457200" y="996950"/>
            <a:ext cx="8229600" cy="5194300"/>
          </a:xfrm>
        </p:spPr>
        <p:txBody>
          <a:bodyPr/>
          <a:lstStyle/>
          <a:p>
            <a:r>
              <a:rPr lang="zh-CN" altLang="en-US" sz="2800" dirty="0"/>
              <a:t>组相联缓存中一个组 </a:t>
            </a:r>
            <a:r>
              <a:rPr lang="en-US" altLang="zh-CN" sz="2800" dirty="0"/>
              <a:t>(set) </a:t>
            </a:r>
            <a:r>
              <a:rPr lang="zh-CN" altLang="en-US" sz="2800" dirty="0"/>
              <a:t>内的</a:t>
            </a:r>
            <a:r>
              <a:rPr lang="en-US" altLang="zh-CN" sz="2800" dirty="0"/>
              <a:t>block</a:t>
            </a:r>
            <a:r>
              <a:rPr lang="zh-CN" altLang="en-US" sz="2800" dirty="0"/>
              <a:t>的数量</a:t>
            </a:r>
            <a:endParaRPr lang="en-US" altLang="zh-CN" sz="2800" dirty="0"/>
          </a:p>
          <a:p>
            <a:r>
              <a:rPr lang="zh-CN" altLang="en-US" sz="2800" dirty="0"/>
              <a:t>大相联</a:t>
            </a:r>
            <a:r>
              <a:rPr lang="zh-CN" altLang="en-US" sz="2800" dirty="0" smtClean="0"/>
              <a:t>度缓存的特性</a:t>
            </a:r>
            <a:endParaRPr lang="en-US" altLang="zh-CN" sz="2800" dirty="0"/>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缺失率低，不同程序运行时获得的缺失率变化不大；</a:t>
            </a:r>
            <a:endParaRPr lang="en-US" altLang="zh-CN"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获得的命中率的收益有衰减趋势</a:t>
            </a:r>
            <a:endParaRPr lang="en-US" altLang="zh-CN"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smtClean="0">
                <a:cs typeface="Calibri" panose="020F0502020204030204" pitchFamily="34" charset="0"/>
              </a:rPr>
              <a:t>访问延迟较大，硬件开销大。</a:t>
            </a:r>
            <a:endParaRPr lang="en-US" altLang="zh-CN" kern="1200" dirty="0">
              <a:cs typeface="Calibri" panose="020F0502020204030204" pitchFamily="34" charset="0"/>
            </a:endParaRPr>
          </a:p>
          <a:p>
            <a:r>
              <a:rPr lang="zh-CN" altLang="en-US" sz="2800" dirty="0"/>
              <a:t>小相联</a:t>
            </a:r>
            <a:r>
              <a:rPr lang="zh-CN" altLang="en-US" sz="2800" dirty="0" smtClean="0"/>
              <a:t>度缓存的特性</a:t>
            </a:r>
            <a:endParaRPr lang="en-US" altLang="zh-CN" sz="2800" dirty="0"/>
          </a:p>
          <a:p>
            <a:pPr marL="628650" lvl="1" indent="-265113">
              <a:spcBef>
                <a:spcPts val="600"/>
              </a:spcBef>
              <a:spcAft>
                <a:spcPts val="600"/>
              </a:spcAft>
              <a:buClr>
                <a:schemeClr val="tx1"/>
              </a:buClr>
              <a:buFont typeface="Tahoma" panose="020B0604030504040204" pitchFamily="34" charset="0"/>
              <a:buChar char="−"/>
              <a:defRPr/>
            </a:pPr>
            <a:r>
              <a:rPr lang="zh-CN" altLang="en-US" kern="1200" dirty="0" smtClean="0">
                <a:cs typeface="Calibri" panose="020F0502020204030204" pitchFamily="34" charset="0"/>
              </a:rPr>
              <a:t>硬件开销</a:t>
            </a:r>
            <a:r>
              <a:rPr lang="zh-CN" altLang="en-US" kern="1200" dirty="0">
                <a:cs typeface="Calibri" panose="020F0502020204030204" pitchFamily="34" charset="0"/>
              </a:rPr>
              <a:t>小</a:t>
            </a:r>
            <a:endParaRPr lang="en-US" altLang="zh-CN"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smtClean="0">
                <a:cs typeface="Calibri" panose="020F0502020204030204" pitchFamily="34" charset="0"/>
              </a:rPr>
              <a:t>访问延迟</a:t>
            </a:r>
            <a:r>
              <a:rPr lang="zh-CN" altLang="en-US" kern="1200" dirty="0">
                <a:cs typeface="Calibri" panose="020F0502020204030204" pitchFamily="34" charset="0"/>
              </a:rPr>
              <a:t>低</a:t>
            </a:r>
            <a:endParaRPr lang="en-US" altLang="zh-CN" kern="1200" dirty="0">
              <a:cs typeface="Calibri" panose="020F0502020204030204" pitchFamily="34" charset="0"/>
            </a:endParaRPr>
          </a:p>
          <a:p>
            <a:pPr lvl="2">
              <a:buFont typeface="Arial" panose="020B0604020202020204" pitchFamily="34" charset="0"/>
              <a:buChar char="•"/>
            </a:pPr>
            <a:r>
              <a:rPr lang="zh-CN" altLang="en-US" sz="2000" dirty="0"/>
              <a:t>对</a:t>
            </a:r>
            <a:r>
              <a:rPr lang="en-US" altLang="zh-CN" sz="2000" dirty="0"/>
              <a:t>L1</a:t>
            </a:r>
            <a:r>
              <a:rPr lang="zh-CN" altLang="en-US" sz="2000" dirty="0"/>
              <a:t>来说尤其重要</a:t>
            </a:r>
            <a:endParaRPr lang="en-US" altLang="zh-CN" sz="2000" dirty="0"/>
          </a:p>
          <a:p>
            <a:r>
              <a:rPr lang="zh-CN" altLang="en-US" sz="2800" dirty="0"/>
              <a:t>相联度需要是</a:t>
            </a:r>
            <a:r>
              <a:rPr lang="en-US" altLang="zh-CN" sz="2800" dirty="0"/>
              <a:t>2</a:t>
            </a:r>
            <a:r>
              <a:rPr lang="zh-CN" altLang="en-US" sz="2800" dirty="0"/>
              <a:t>的整数次幂吗</a:t>
            </a:r>
            <a:r>
              <a:rPr lang="en-US" altLang="zh-CN" sz="2800" dirty="0"/>
              <a:t>?</a:t>
            </a:r>
          </a:p>
          <a:p>
            <a:pPr lvl="1">
              <a:buFont typeface="Wingdings" panose="05000000000000000000" pitchFamily="2" charset="2"/>
              <a:buNone/>
            </a:pPr>
            <a:endParaRPr lang="en-US" altLang="zh-CN" dirty="0"/>
          </a:p>
          <a:p>
            <a:endParaRPr lang="en-US" altLang="zh-CN" dirty="0"/>
          </a:p>
        </p:txBody>
      </p:sp>
      <p:sp>
        <p:nvSpPr>
          <p:cNvPr id="68612" name="Freeform 5"/>
          <p:cNvSpPr>
            <a:spLocks/>
          </p:cNvSpPr>
          <p:nvPr/>
        </p:nvSpPr>
        <p:spPr bwMode="auto">
          <a:xfrm>
            <a:off x="5624512" y="3255963"/>
            <a:ext cx="3048000" cy="2286000"/>
          </a:xfrm>
          <a:custGeom>
            <a:avLst/>
            <a:gdLst>
              <a:gd name="T0" fmla="*/ 0 w 1920"/>
              <a:gd name="T1" fmla="*/ 0 h 1440"/>
              <a:gd name="T2" fmla="*/ 0 w 1920"/>
              <a:gd name="T3" fmla="*/ 2147483647 h 1440"/>
              <a:gd name="T4" fmla="*/ 2147483647 w 1920"/>
              <a:gd name="T5" fmla="*/ 2147483647 h 1440"/>
              <a:gd name="T6" fmla="*/ 0 60000 65536"/>
              <a:gd name="T7" fmla="*/ 0 60000 65536"/>
              <a:gd name="T8" fmla="*/ 0 60000 65536"/>
              <a:gd name="T9" fmla="*/ 0 w 1920"/>
              <a:gd name="T10" fmla="*/ 0 h 1440"/>
              <a:gd name="T11" fmla="*/ 1920 w 1920"/>
              <a:gd name="T12" fmla="*/ 1440 h 1440"/>
            </a:gdLst>
            <a:ahLst/>
            <a:cxnLst>
              <a:cxn ang="T6">
                <a:pos x="T0" y="T1"/>
              </a:cxn>
              <a:cxn ang="T7">
                <a:pos x="T2" y="T3"/>
              </a:cxn>
              <a:cxn ang="T8">
                <a:pos x="T4" y="T5"/>
              </a:cxn>
            </a:cxnLst>
            <a:rect l="T9" t="T10" r="T11" b="T12"/>
            <a:pathLst>
              <a:path w="1920" h="1440">
                <a:moveTo>
                  <a:pt x="0" y="0"/>
                </a:moveTo>
                <a:lnTo>
                  <a:pt x="0" y="1440"/>
                </a:lnTo>
                <a:lnTo>
                  <a:pt x="1920" y="1440"/>
                </a:lnTo>
              </a:path>
            </a:pathLst>
          </a:custGeom>
          <a:noFill/>
          <a:ln w="2857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13" name="Text Box 7"/>
          <p:cNvSpPr txBox="1">
            <a:spLocks noChangeArrowheads="1"/>
          </p:cNvSpPr>
          <p:nvPr/>
        </p:nvSpPr>
        <p:spPr bwMode="auto">
          <a:xfrm>
            <a:off x="7739062" y="5575300"/>
            <a:ext cx="1481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800">
                <a:solidFill>
                  <a:srgbClr val="000000"/>
                </a:solidFill>
                <a:cs typeface="Arial" panose="020B0604020202020204" pitchFamily="34" charset="0"/>
              </a:rPr>
              <a:t>associativity</a:t>
            </a:r>
          </a:p>
        </p:txBody>
      </p:sp>
      <p:sp>
        <p:nvSpPr>
          <p:cNvPr id="68614" name="Freeform 8"/>
          <p:cNvSpPr>
            <a:spLocks/>
          </p:cNvSpPr>
          <p:nvPr/>
        </p:nvSpPr>
        <p:spPr bwMode="auto">
          <a:xfrm>
            <a:off x="5910262" y="3255963"/>
            <a:ext cx="2609850" cy="852487"/>
          </a:xfrm>
          <a:custGeom>
            <a:avLst/>
            <a:gdLst>
              <a:gd name="T0" fmla="*/ 0 w 1644"/>
              <a:gd name="T1" fmla="*/ 2147483647 h 537"/>
              <a:gd name="T2" fmla="*/ 2147483647 w 1644"/>
              <a:gd name="T3" fmla="*/ 2147483647 h 537"/>
              <a:gd name="T4" fmla="*/ 2147483647 w 1644"/>
              <a:gd name="T5" fmla="*/ 2147483647 h 537"/>
              <a:gd name="T6" fmla="*/ 2147483647 w 1644"/>
              <a:gd name="T7" fmla="*/ 0 h 537"/>
              <a:gd name="T8" fmla="*/ 0 60000 65536"/>
              <a:gd name="T9" fmla="*/ 0 60000 65536"/>
              <a:gd name="T10" fmla="*/ 0 60000 65536"/>
              <a:gd name="T11" fmla="*/ 0 60000 65536"/>
              <a:gd name="T12" fmla="*/ 0 w 1644"/>
              <a:gd name="T13" fmla="*/ 0 h 537"/>
              <a:gd name="T14" fmla="*/ 1644 w 1644"/>
              <a:gd name="T15" fmla="*/ 537 h 537"/>
            </a:gdLst>
            <a:ahLst/>
            <a:cxnLst>
              <a:cxn ang="T8">
                <a:pos x="T0" y="T1"/>
              </a:cxn>
              <a:cxn ang="T9">
                <a:pos x="T2" y="T3"/>
              </a:cxn>
              <a:cxn ang="T10">
                <a:pos x="T4" y="T5"/>
              </a:cxn>
              <a:cxn ang="T11">
                <a:pos x="T6" y="T7"/>
              </a:cxn>
            </a:cxnLst>
            <a:rect l="T12" t="T13" r="T14" b="T15"/>
            <a:pathLst>
              <a:path w="1644" h="537">
                <a:moveTo>
                  <a:pt x="0" y="537"/>
                </a:moveTo>
                <a:cubicBezTo>
                  <a:pt x="35" y="492"/>
                  <a:pt x="101" y="341"/>
                  <a:pt x="209" y="267"/>
                </a:cubicBezTo>
                <a:cubicBezTo>
                  <a:pt x="317" y="193"/>
                  <a:pt x="410" y="134"/>
                  <a:pt x="649" y="90"/>
                </a:cubicBezTo>
                <a:cubicBezTo>
                  <a:pt x="888" y="46"/>
                  <a:pt x="1437" y="19"/>
                  <a:pt x="1644"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15" name="Text Box 6"/>
          <p:cNvSpPr txBox="1">
            <a:spLocks noChangeArrowheads="1"/>
          </p:cNvSpPr>
          <p:nvPr/>
        </p:nvSpPr>
        <p:spPr bwMode="auto">
          <a:xfrm>
            <a:off x="4821237" y="29718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800">
                <a:solidFill>
                  <a:srgbClr val="000000"/>
                </a:solidFill>
                <a:cs typeface="Arial" panose="020B0604020202020204" pitchFamily="34" charset="0"/>
              </a:rPr>
              <a:t>hit rate</a:t>
            </a:r>
          </a:p>
        </p:txBody>
      </p:sp>
      <p:sp>
        <p:nvSpPr>
          <p:cNvPr id="2" name="灯片编号占位符 1">
            <a:extLst>
              <a:ext uri="{FF2B5EF4-FFF2-40B4-BE49-F238E27FC236}">
                <a16:creationId xmlns:a16="http://schemas.microsoft.com/office/drawing/2014/main" id="{CFE3D910-5D02-4BD9-8FFC-76F44BC68618}"/>
              </a:ext>
            </a:extLst>
          </p:cNvPr>
          <p:cNvSpPr>
            <a:spLocks noGrp="1"/>
          </p:cNvSpPr>
          <p:nvPr>
            <p:ph type="sldNum" sz="quarter" idx="12"/>
          </p:nvPr>
        </p:nvSpPr>
        <p:spPr/>
        <p:txBody>
          <a:bodyPr/>
          <a:lstStyle/>
          <a:p>
            <a:fld id="{281828B1-9571-413B-8DF6-88C4749FAF08}" type="slidenum">
              <a:rPr lang="en-US" altLang="en-US" smtClean="0"/>
              <a:t>26</a:t>
            </a:fld>
            <a:endParaRPr lang="en-US" altLang="en-US" sz="1600"/>
          </a:p>
        </p:txBody>
      </p:sp>
    </p:spTree>
    <p:extLst>
      <p:ext uri="{BB962C8B-B14F-4D97-AF65-F5344CB8AC3E}">
        <p14:creationId xmlns:p14="http://schemas.microsoft.com/office/powerpoint/2010/main" val="1510115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6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86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86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6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animBg="1"/>
      <p:bldP spid="68613" grpId="0"/>
      <p:bldP spid="68614" grpId="0" animBg="1"/>
      <p:bldP spid="686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a:xfrm>
            <a:off x="457200" y="116632"/>
            <a:ext cx="8229600" cy="922114"/>
          </a:xfrm>
        </p:spPr>
        <p:txBody>
          <a:bodyPr/>
          <a:lstStyle/>
          <a:p>
            <a:r>
              <a:rPr lang="zh-CN" altLang="en-US" dirty="0"/>
              <a:t>缓存缺失的分类</a:t>
            </a:r>
            <a:endParaRPr lang="en-US" altLang="zh-CN" dirty="0"/>
          </a:p>
        </p:txBody>
      </p:sp>
      <p:sp>
        <p:nvSpPr>
          <p:cNvPr id="48130" name="Content Placeholder 2"/>
          <p:cNvSpPr>
            <a:spLocks noGrp="1"/>
          </p:cNvSpPr>
          <p:nvPr>
            <p:ph idx="1"/>
          </p:nvPr>
        </p:nvSpPr>
        <p:spPr>
          <a:xfrm>
            <a:off x="457200" y="996950"/>
            <a:ext cx="8229600" cy="5556250"/>
          </a:xfrm>
        </p:spPr>
        <p:txBody>
          <a:bodyPr/>
          <a:lstStyle/>
          <a:p>
            <a:pPr>
              <a:spcBef>
                <a:spcPts val="600"/>
              </a:spcBef>
              <a:spcAft>
                <a:spcPts val="600"/>
              </a:spcAft>
            </a:pPr>
            <a:r>
              <a:rPr lang="zh-CN" altLang="en-US" sz="2800" dirty="0"/>
              <a:t>强制性缺失</a:t>
            </a:r>
            <a:r>
              <a:rPr lang="en-US" altLang="zh-CN" sz="2800" dirty="0"/>
              <a:t> </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首次访问一个</a:t>
            </a:r>
            <a:r>
              <a:rPr lang="en-US" altLang="zh-CN" kern="1200" dirty="0">
                <a:cs typeface="Calibri" panose="020F0502020204030204" pitchFamily="34" charset="0"/>
              </a:rPr>
              <a:t>block</a:t>
            </a:r>
            <a:r>
              <a:rPr lang="zh-CN" altLang="en-US" kern="1200" dirty="0">
                <a:cs typeface="Calibri" panose="020F0502020204030204" pitchFamily="34" charset="0"/>
              </a:rPr>
              <a:t>，发生的缺失。</a:t>
            </a:r>
            <a:endParaRPr lang="en-US" altLang="zh-CN"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随后访问该</a:t>
            </a:r>
            <a:r>
              <a:rPr lang="en-US" altLang="zh-CN" kern="1200" dirty="0">
                <a:cs typeface="Calibri" panose="020F0502020204030204" pitchFamily="34" charset="0"/>
              </a:rPr>
              <a:t>block</a:t>
            </a:r>
            <a:r>
              <a:rPr lang="zh-CN" altLang="en-US" kern="1200" dirty="0">
                <a:cs typeface="Calibri" panose="020F0502020204030204" pitchFamily="34" charset="0"/>
              </a:rPr>
              <a:t>应该是命中，除非它已经被替换。</a:t>
            </a:r>
            <a:endParaRPr lang="en-US" altLang="zh-CN" kern="1200" dirty="0">
              <a:cs typeface="Calibri" panose="020F0502020204030204" pitchFamily="34" charset="0"/>
            </a:endParaRPr>
          </a:p>
          <a:p>
            <a:pPr>
              <a:spcBef>
                <a:spcPts val="600"/>
              </a:spcBef>
              <a:spcAft>
                <a:spcPts val="600"/>
              </a:spcAft>
            </a:pPr>
            <a:r>
              <a:rPr lang="zh-CN" altLang="en-US" sz="2800" dirty="0"/>
              <a:t>容量缺失</a:t>
            </a:r>
            <a:r>
              <a:rPr lang="en-US" altLang="zh-CN" sz="2800" dirty="0"/>
              <a:t> </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缓存空间小了，不能容纳程序所需的所有内容；</a:t>
            </a:r>
            <a:endParaRPr lang="en-US" altLang="zh-CN"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定义为：在相同大小的缓存配置下，即使采用全相联和最优替换算法也会发生的缺失。</a:t>
            </a:r>
            <a:r>
              <a:rPr lang="en-US" altLang="zh-CN" dirty="0"/>
              <a:t>		</a:t>
            </a:r>
          </a:p>
          <a:p>
            <a:pPr>
              <a:spcBef>
                <a:spcPts val="600"/>
              </a:spcBef>
              <a:spcAft>
                <a:spcPts val="600"/>
              </a:spcAft>
            </a:pPr>
            <a:r>
              <a:rPr lang="zh-CN" altLang="en-US" sz="2800" dirty="0"/>
              <a:t>冲突缺失：</a:t>
            </a:r>
            <a:r>
              <a:rPr lang="en-US" altLang="zh-CN" sz="2800" dirty="0"/>
              <a:t> </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定义为：既不是强制性缺失，也不是容量缺失的其它缺失；</a:t>
            </a:r>
            <a:endParaRPr lang="en-US" altLang="zh-CN"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由于缓存的配置不合理而导致</a:t>
            </a:r>
            <a:r>
              <a:rPr lang="zh-CN" altLang="en-US" kern="1200" dirty="0" smtClean="0">
                <a:cs typeface="Calibri" panose="020F0502020204030204" pitchFamily="34" charset="0"/>
              </a:rPr>
              <a:t>的缺失。</a:t>
            </a:r>
            <a:endParaRPr lang="en-US" altLang="zh-CN" kern="1200" dirty="0">
              <a:cs typeface="Calibri" panose="020F0502020204030204" pitchFamily="34" charset="0"/>
            </a:endParaRPr>
          </a:p>
        </p:txBody>
      </p:sp>
      <p:sp>
        <p:nvSpPr>
          <p:cNvPr id="2" name="灯片编号占位符 1">
            <a:extLst>
              <a:ext uri="{FF2B5EF4-FFF2-40B4-BE49-F238E27FC236}">
                <a16:creationId xmlns:a16="http://schemas.microsoft.com/office/drawing/2014/main" id="{3CFAAD86-EE87-4A8A-BA4D-9A3A43C9E3BF}"/>
              </a:ext>
            </a:extLst>
          </p:cNvPr>
          <p:cNvSpPr>
            <a:spLocks noGrp="1"/>
          </p:cNvSpPr>
          <p:nvPr>
            <p:ph type="sldNum" sz="quarter" idx="12"/>
          </p:nvPr>
        </p:nvSpPr>
        <p:spPr/>
        <p:txBody>
          <a:bodyPr/>
          <a:lstStyle/>
          <a:p>
            <a:fld id="{281828B1-9571-413B-8DF6-88C4749FAF08}" type="slidenum">
              <a:rPr lang="en-US" altLang="en-US" smtClean="0"/>
              <a:t>27</a:t>
            </a:fld>
            <a:endParaRPr lang="en-US" altLang="en-US" sz="1600"/>
          </a:p>
        </p:txBody>
      </p:sp>
      <p:pic>
        <p:nvPicPr>
          <p:cNvPr id="4" name="图片 3"/>
          <p:cNvPicPr>
            <a:picLocks noChangeAspect="1"/>
          </p:cNvPicPr>
          <p:nvPr/>
        </p:nvPicPr>
        <p:blipFill>
          <a:blip r:embed="rId3"/>
          <a:stretch>
            <a:fillRect/>
          </a:stretch>
        </p:blipFill>
        <p:spPr>
          <a:xfrm>
            <a:off x="182310" y="43659"/>
            <a:ext cx="8580690" cy="6814341"/>
          </a:xfrm>
          <a:prstGeom prst="rect">
            <a:avLst/>
          </a:prstGeom>
        </p:spPr>
      </p:pic>
      <p:sp>
        <p:nvSpPr>
          <p:cNvPr id="5" name="圆角矩形 4"/>
          <p:cNvSpPr/>
          <p:nvPr/>
        </p:nvSpPr>
        <p:spPr bwMode="auto">
          <a:xfrm>
            <a:off x="1295400" y="3124200"/>
            <a:ext cx="6781800" cy="1143000"/>
          </a:xfrm>
          <a:prstGeom prst="roundRect">
            <a:avLst/>
          </a:prstGeom>
          <a:noFill/>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dirty="0" smtClean="0">
              <a:ln>
                <a:solidFill>
                  <a:srgbClr val="FF0000"/>
                </a:solidFill>
              </a:ln>
              <a:noFill/>
              <a:effectLst/>
            </a:endParaRPr>
          </a:p>
        </p:txBody>
      </p:sp>
    </p:spTree>
    <p:extLst>
      <p:ext uri="{BB962C8B-B14F-4D97-AF65-F5344CB8AC3E}">
        <p14:creationId xmlns:p14="http://schemas.microsoft.com/office/powerpoint/2010/main" val="92084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0">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130">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130">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130">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130">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a:xfrm>
            <a:off x="457200" y="116632"/>
            <a:ext cx="8229600" cy="922114"/>
          </a:xfrm>
        </p:spPr>
        <p:txBody>
          <a:bodyPr/>
          <a:lstStyle/>
          <a:p>
            <a:r>
              <a:rPr lang="zh-CN" altLang="en-US" dirty="0"/>
              <a:t>如何减少各类缺失？</a:t>
            </a:r>
            <a:endParaRPr lang="en-US" altLang="zh-CN" dirty="0"/>
          </a:p>
        </p:txBody>
      </p:sp>
      <p:sp>
        <p:nvSpPr>
          <p:cNvPr id="3" name="Content Placeholder 2"/>
          <p:cNvSpPr>
            <a:spLocks noGrp="1"/>
          </p:cNvSpPr>
          <p:nvPr>
            <p:ph idx="1"/>
          </p:nvPr>
        </p:nvSpPr>
        <p:spPr>
          <a:xfrm>
            <a:off x="457200" y="996950"/>
            <a:ext cx="8229600" cy="5744418"/>
          </a:xfrm>
        </p:spPr>
        <p:txBody>
          <a:bodyPr/>
          <a:lstStyle/>
          <a:p>
            <a:pPr>
              <a:spcBef>
                <a:spcPts val="0"/>
              </a:spcBef>
              <a:spcAft>
                <a:spcPts val="600"/>
              </a:spcAft>
            </a:pPr>
            <a:r>
              <a:rPr lang="zh-CN" altLang="en-US" sz="2800" dirty="0"/>
              <a:t>强制性缺失</a:t>
            </a:r>
            <a:endParaRPr lang="en-US" altLang="zh-CN" sz="2400" dirty="0"/>
          </a:p>
          <a:p>
            <a:pPr marL="628650" lvl="1" indent="-2651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预取 或 增加</a:t>
            </a:r>
            <a:r>
              <a:rPr lang="en-US" altLang="zh-CN" kern="1200" dirty="0">
                <a:cs typeface="Calibri" panose="020F0502020204030204" pitchFamily="34" charset="0"/>
              </a:rPr>
              <a:t>block size</a:t>
            </a:r>
            <a:r>
              <a:rPr lang="zh-CN" altLang="en-US" kern="1200" dirty="0">
                <a:cs typeface="Calibri" panose="020F0502020204030204" pitchFamily="34" charset="0"/>
              </a:rPr>
              <a:t>可减少强制性缺失</a:t>
            </a:r>
            <a:endParaRPr lang="en-US" altLang="zh-CN" kern="1200" dirty="0">
              <a:cs typeface="Calibri" panose="020F0502020204030204" pitchFamily="34" charset="0"/>
            </a:endParaRPr>
          </a:p>
          <a:p>
            <a:pPr>
              <a:spcBef>
                <a:spcPts val="0"/>
              </a:spcBef>
              <a:spcAft>
                <a:spcPts val="600"/>
              </a:spcAft>
            </a:pPr>
            <a:r>
              <a:rPr lang="zh-CN" altLang="en-US" sz="2800" dirty="0"/>
              <a:t>冲突缺失</a:t>
            </a:r>
            <a:endParaRPr lang="en-US" altLang="zh-CN" sz="2800" dirty="0"/>
          </a:p>
          <a:p>
            <a:pPr marL="628650" lvl="1" indent="-2651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采用更高的相联度</a:t>
            </a:r>
            <a:endParaRPr lang="en-US" altLang="zh-CN" kern="1200" dirty="0">
              <a:cs typeface="Calibri" panose="020F0502020204030204" pitchFamily="34" charset="0"/>
            </a:endParaRPr>
          </a:p>
          <a:p>
            <a:pPr marL="628650" lvl="1" indent="-2651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其它提升缓存有效相联度的方法</a:t>
            </a:r>
            <a:endParaRPr lang="en-US" altLang="zh-CN" kern="1200" dirty="0">
              <a:cs typeface="Calibri" panose="020F0502020204030204" pitchFamily="34" charset="0"/>
            </a:endParaRPr>
          </a:p>
          <a:p>
            <a:pPr lvl="2">
              <a:spcBef>
                <a:spcPts val="0"/>
              </a:spcBef>
              <a:spcAft>
                <a:spcPts val="600"/>
              </a:spcAft>
              <a:buFont typeface="Arial" panose="020B0604020202020204" pitchFamily="34" charset="0"/>
              <a:buChar char="•"/>
            </a:pPr>
            <a:r>
              <a:rPr lang="en-US" altLang="zh-CN" sz="2000" dirty="0"/>
              <a:t>Victim cache</a:t>
            </a:r>
          </a:p>
          <a:p>
            <a:pPr lvl="2">
              <a:spcBef>
                <a:spcPts val="0"/>
              </a:spcBef>
              <a:spcAft>
                <a:spcPts val="600"/>
              </a:spcAft>
              <a:buFont typeface="Arial" panose="020B0604020202020204" pitchFamily="34" charset="0"/>
              <a:buChar char="•"/>
            </a:pPr>
            <a:r>
              <a:rPr lang="en-US" altLang="zh-CN" sz="2000" dirty="0"/>
              <a:t>Hashing</a:t>
            </a:r>
          </a:p>
          <a:p>
            <a:pPr lvl="2">
              <a:spcBef>
                <a:spcPts val="0"/>
              </a:spcBef>
              <a:spcAft>
                <a:spcPts val="600"/>
              </a:spcAft>
              <a:buFont typeface="Arial" panose="020B0604020202020204" pitchFamily="34" charset="0"/>
              <a:buChar char="•"/>
            </a:pPr>
            <a:r>
              <a:rPr lang="en-US" altLang="zh-CN" sz="2000" dirty="0"/>
              <a:t>Software hints?</a:t>
            </a:r>
          </a:p>
          <a:p>
            <a:pPr>
              <a:spcBef>
                <a:spcPts val="0"/>
              </a:spcBef>
              <a:spcAft>
                <a:spcPts val="600"/>
              </a:spcAft>
            </a:pPr>
            <a:r>
              <a:rPr lang="zh-CN" altLang="en-US" sz="2800" dirty="0"/>
              <a:t>容量缺失</a:t>
            </a:r>
            <a:endParaRPr lang="en-US" altLang="zh-CN" sz="2800" dirty="0"/>
          </a:p>
          <a:p>
            <a:pPr marL="628650" lvl="1" indent="-2651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更好地利用缓存空间的方法</a:t>
            </a:r>
            <a:endParaRPr lang="en-US" altLang="zh-CN" kern="1200" dirty="0">
              <a:cs typeface="Calibri" panose="020F0502020204030204" pitchFamily="34" charset="0"/>
            </a:endParaRPr>
          </a:p>
          <a:p>
            <a:pPr lvl="2">
              <a:spcBef>
                <a:spcPts val="0"/>
              </a:spcBef>
              <a:spcAft>
                <a:spcPts val="600"/>
              </a:spcAft>
              <a:buFont typeface="Arial" panose="020B0604020202020204" pitchFamily="34" charset="0"/>
              <a:buChar char="•"/>
            </a:pPr>
            <a:r>
              <a:rPr lang="zh-CN" altLang="en-US" sz="2000" dirty="0"/>
              <a:t>设法将会被再次访问的</a:t>
            </a:r>
            <a:r>
              <a:rPr lang="en-US" altLang="zh-CN" sz="2000" dirty="0"/>
              <a:t>block</a:t>
            </a:r>
            <a:r>
              <a:rPr lang="zh-CN" altLang="en-US" sz="2000" dirty="0"/>
              <a:t>放在缓存里</a:t>
            </a:r>
            <a:endParaRPr lang="en-US" altLang="zh-CN" sz="2000" dirty="0"/>
          </a:p>
          <a:p>
            <a:pPr marL="628650" lvl="1" indent="-2651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基于软件的策略</a:t>
            </a:r>
            <a:endParaRPr lang="en-US" altLang="zh-CN" kern="1200" dirty="0">
              <a:cs typeface="Calibri" panose="020F0502020204030204" pitchFamily="34" charset="0"/>
            </a:endParaRPr>
          </a:p>
          <a:p>
            <a:pPr lvl="2">
              <a:spcBef>
                <a:spcPts val="0"/>
              </a:spcBef>
              <a:spcAft>
                <a:spcPts val="600"/>
              </a:spcAft>
              <a:buFont typeface="Arial" panose="020B0604020202020204" pitchFamily="34" charset="0"/>
              <a:buChar char="•"/>
            </a:pPr>
            <a:r>
              <a:rPr lang="zh-CN" altLang="en-US" sz="2000" dirty="0"/>
              <a:t>将程序运行划分为阶段，让缓存可容纳每个阶段的工作集。</a:t>
            </a:r>
            <a:endParaRPr lang="en-US" altLang="zh-CN" sz="2000" dirty="0"/>
          </a:p>
        </p:txBody>
      </p:sp>
      <p:sp>
        <p:nvSpPr>
          <p:cNvPr id="2" name="灯片编号占位符 1">
            <a:extLst>
              <a:ext uri="{FF2B5EF4-FFF2-40B4-BE49-F238E27FC236}">
                <a16:creationId xmlns:a16="http://schemas.microsoft.com/office/drawing/2014/main" id="{CF9388DD-3466-418C-AF26-8485B3253D57}"/>
              </a:ext>
            </a:extLst>
          </p:cNvPr>
          <p:cNvSpPr>
            <a:spLocks noGrp="1"/>
          </p:cNvSpPr>
          <p:nvPr>
            <p:ph type="sldNum" sz="quarter" idx="12"/>
          </p:nvPr>
        </p:nvSpPr>
        <p:spPr/>
        <p:txBody>
          <a:bodyPr/>
          <a:lstStyle/>
          <a:p>
            <a:fld id="{281828B1-9571-413B-8DF6-88C4749FAF08}" type="slidenum">
              <a:rPr lang="en-US" altLang="en-US" smtClean="0"/>
              <a:t>28</a:t>
            </a:fld>
            <a:endParaRPr lang="en-US" altLang="en-US" sz="1600"/>
          </a:p>
        </p:txBody>
      </p:sp>
    </p:spTree>
    <p:extLst>
      <p:ext uri="{BB962C8B-B14F-4D97-AF65-F5344CB8AC3E}">
        <p14:creationId xmlns:p14="http://schemas.microsoft.com/office/powerpoint/2010/main" val="32407020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a:xfrm>
            <a:off x="457200" y="116632"/>
            <a:ext cx="8229600" cy="922114"/>
          </a:xfrm>
        </p:spPr>
        <p:txBody>
          <a:bodyPr/>
          <a:lstStyle/>
          <a:p>
            <a:r>
              <a:rPr lang="zh-CN" altLang="en-US" dirty="0"/>
              <a:t>优化缓存的性能</a:t>
            </a:r>
            <a:endParaRPr lang="en-US" altLang="zh-CN" dirty="0"/>
          </a:p>
        </p:txBody>
      </p:sp>
      <p:sp>
        <p:nvSpPr>
          <p:cNvPr id="50178" name="Content Placeholder 2"/>
          <p:cNvSpPr>
            <a:spLocks noGrp="1"/>
          </p:cNvSpPr>
          <p:nvPr>
            <p:ph idx="1"/>
          </p:nvPr>
        </p:nvSpPr>
        <p:spPr>
          <a:xfrm>
            <a:off x="457200" y="996950"/>
            <a:ext cx="8153400" cy="5194300"/>
          </a:xfrm>
        </p:spPr>
        <p:txBody>
          <a:bodyPr/>
          <a:lstStyle/>
          <a:p>
            <a:pPr>
              <a:lnSpc>
                <a:spcPts val="3600"/>
              </a:lnSpc>
              <a:spcBef>
                <a:spcPts val="600"/>
              </a:spcBef>
              <a:spcAft>
                <a:spcPts val="600"/>
              </a:spcAft>
            </a:pPr>
            <a:r>
              <a:rPr lang="zh-CN" altLang="en-US" sz="2800" dirty="0"/>
              <a:t>缓存的性能公式：</a:t>
            </a:r>
            <a:r>
              <a:rPr lang="en-US" altLang="zh-CN" sz="2800" dirty="0"/>
              <a:t> </a:t>
            </a:r>
          </a:p>
          <a:p>
            <a:pPr marL="628650" lvl="1" indent="-265113">
              <a:lnSpc>
                <a:spcPts val="3600"/>
              </a:lnSpc>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平均存储器访问时间 </a:t>
            </a:r>
            <a:r>
              <a:rPr lang="en-US" altLang="zh-CN" kern="1200" dirty="0">
                <a:cs typeface="Calibri" panose="020F0502020204030204" pitchFamily="34" charset="0"/>
              </a:rPr>
              <a:t>(AMAT)</a:t>
            </a:r>
          </a:p>
          <a:p>
            <a:pPr marL="669925" lvl="2" indent="0">
              <a:lnSpc>
                <a:spcPts val="3600"/>
              </a:lnSpc>
              <a:spcBef>
                <a:spcPts val="600"/>
              </a:spcBef>
              <a:spcAft>
                <a:spcPts val="600"/>
              </a:spcAft>
              <a:buFont typeface="Wingdings" panose="05000000000000000000" pitchFamily="2" charset="2"/>
              <a:buNone/>
            </a:pPr>
            <a:r>
              <a:rPr lang="en-US" altLang="zh-CN" dirty="0"/>
              <a:t> = (hit-rate*hit-latency) + (miss-rate*miss-latency)</a:t>
            </a:r>
          </a:p>
          <a:p>
            <a:pPr>
              <a:lnSpc>
                <a:spcPts val="3600"/>
              </a:lnSpc>
              <a:spcBef>
                <a:spcPts val="600"/>
              </a:spcBef>
              <a:spcAft>
                <a:spcPts val="600"/>
              </a:spcAft>
            </a:pPr>
            <a:r>
              <a:rPr lang="zh-CN" altLang="en-US" sz="2800" dirty="0"/>
              <a:t>减少缺失率</a:t>
            </a:r>
            <a:endParaRPr lang="en-US" altLang="zh-CN" sz="2800" dirty="0"/>
          </a:p>
          <a:p>
            <a:pPr marL="628650" lvl="1" indent="-265113">
              <a:lnSpc>
                <a:spcPts val="3600"/>
              </a:lnSpc>
              <a:spcBef>
                <a:spcPts val="0"/>
              </a:spcBef>
              <a:spcAft>
                <a:spcPts val="600"/>
              </a:spcAft>
              <a:buClr>
                <a:schemeClr val="tx1"/>
              </a:buClr>
              <a:buFont typeface="Tahoma" panose="020B0604030504040204" pitchFamily="34" charset="0"/>
              <a:buChar char="−"/>
              <a:defRPr/>
            </a:pPr>
            <a:r>
              <a:rPr lang="zh-CN" altLang="en-US" b="1" kern="1200" dirty="0">
                <a:cs typeface="Calibri" panose="020F0502020204030204" pitchFamily="34" charset="0"/>
              </a:rPr>
              <a:t>留心</a:t>
            </a:r>
            <a:r>
              <a:rPr lang="en-US" altLang="zh-CN" b="1" kern="1200" dirty="0">
                <a:cs typeface="Calibri" panose="020F0502020204030204" pitchFamily="34" charset="0"/>
              </a:rPr>
              <a:t>: </a:t>
            </a:r>
            <a:r>
              <a:rPr lang="zh-CN" altLang="en-US" kern="1200" dirty="0">
                <a:cs typeface="Calibri" panose="020F0502020204030204" pitchFamily="34" charset="0"/>
              </a:rPr>
              <a:t>一味地减少缺失率可能减低性能，如果</a:t>
            </a:r>
            <a:r>
              <a:rPr lang="zh-CN" altLang="en-US" kern="1200" dirty="0">
                <a:solidFill>
                  <a:srgbClr val="FF0000"/>
                </a:solidFill>
                <a:cs typeface="Calibri" panose="020F0502020204030204" pitchFamily="34" charset="0"/>
              </a:rPr>
              <a:t>重取开销更大的</a:t>
            </a:r>
            <a:r>
              <a:rPr lang="en-US" altLang="zh-CN" kern="1200" dirty="0">
                <a:cs typeface="Calibri" panose="020F0502020204030204" pitchFamily="34" charset="0"/>
              </a:rPr>
              <a:t>block</a:t>
            </a:r>
            <a:r>
              <a:rPr lang="zh-CN" altLang="en-US" kern="1200" dirty="0">
                <a:cs typeface="Calibri" panose="020F0502020204030204" pitchFamily="34" charset="0"/>
              </a:rPr>
              <a:t>被替换的话。</a:t>
            </a:r>
            <a:endParaRPr lang="en-US" altLang="zh-CN" kern="1200" dirty="0">
              <a:cs typeface="Calibri" panose="020F0502020204030204" pitchFamily="34" charset="0"/>
            </a:endParaRPr>
          </a:p>
          <a:p>
            <a:pPr>
              <a:lnSpc>
                <a:spcPts val="3600"/>
              </a:lnSpc>
              <a:spcBef>
                <a:spcPts val="600"/>
              </a:spcBef>
              <a:spcAft>
                <a:spcPts val="600"/>
              </a:spcAft>
            </a:pPr>
            <a:r>
              <a:rPr lang="zh-CN" altLang="en-US" sz="2800" dirty="0"/>
              <a:t>减少缺失的开销</a:t>
            </a:r>
            <a:r>
              <a:rPr lang="en-US" altLang="zh-CN" sz="2800" dirty="0"/>
              <a:t>/</a:t>
            </a:r>
            <a:r>
              <a:rPr lang="zh-CN" altLang="en-US" sz="2800" dirty="0"/>
              <a:t>延迟</a:t>
            </a:r>
            <a:endParaRPr lang="en-US" altLang="zh-CN" sz="2800" dirty="0"/>
          </a:p>
          <a:p>
            <a:pPr>
              <a:lnSpc>
                <a:spcPts val="3600"/>
              </a:lnSpc>
              <a:spcBef>
                <a:spcPts val="600"/>
              </a:spcBef>
              <a:spcAft>
                <a:spcPts val="600"/>
              </a:spcAft>
            </a:pPr>
            <a:r>
              <a:rPr lang="zh-CN" altLang="en-US" sz="2800" dirty="0"/>
              <a:t>减少命中的开销</a:t>
            </a:r>
            <a:r>
              <a:rPr lang="en-US" altLang="zh-CN" sz="2800" dirty="0"/>
              <a:t>/</a:t>
            </a:r>
            <a:r>
              <a:rPr lang="zh-CN" altLang="en-US" sz="2800" dirty="0"/>
              <a:t>延迟</a:t>
            </a:r>
            <a:endParaRPr lang="en-US" altLang="zh-CN" sz="2800" dirty="0"/>
          </a:p>
          <a:p>
            <a:pPr>
              <a:spcBef>
                <a:spcPts val="600"/>
              </a:spcBef>
              <a:spcAft>
                <a:spcPts val="600"/>
              </a:spcAft>
            </a:pPr>
            <a:endParaRPr lang="en-US" altLang="zh-CN" dirty="0"/>
          </a:p>
          <a:p>
            <a:pPr>
              <a:spcBef>
                <a:spcPts val="600"/>
              </a:spcBef>
              <a:spcAft>
                <a:spcPts val="600"/>
              </a:spcAft>
            </a:pPr>
            <a:endParaRPr lang="en-US" altLang="zh-CN" dirty="0"/>
          </a:p>
        </p:txBody>
      </p:sp>
      <p:sp>
        <p:nvSpPr>
          <p:cNvPr id="2" name="灯片编号占位符 1">
            <a:extLst>
              <a:ext uri="{FF2B5EF4-FFF2-40B4-BE49-F238E27FC236}">
                <a16:creationId xmlns:a16="http://schemas.microsoft.com/office/drawing/2014/main" id="{0CAA2070-A9DF-4323-8B4F-3ADD137ABA5E}"/>
              </a:ext>
            </a:extLst>
          </p:cNvPr>
          <p:cNvSpPr>
            <a:spLocks noGrp="1"/>
          </p:cNvSpPr>
          <p:nvPr>
            <p:ph type="sldNum" sz="quarter" idx="12"/>
          </p:nvPr>
        </p:nvSpPr>
        <p:spPr/>
        <p:txBody>
          <a:bodyPr/>
          <a:lstStyle/>
          <a:p>
            <a:fld id="{281828B1-9571-413B-8DF6-88C4749FAF08}" type="slidenum">
              <a:rPr lang="en-US" altLang="en-US" smtClean="0"/>
              <a:t>29</a:t>
            </a:fld>
            <a:endParaRPr lang="en-US" altLang="en-US" sz="1600"/>
          </a:p>
        </p:txBody>
      </p:sp>
    </p:spTree>
    <p:extLst>
      <p:ext uri="{BB962C8B-B14F-4D97-AF65-F5344CB8AC3E}">
        <p14:creationId xmlns:p14="http://schemas.microsoft.com/office/powerpoint/2010/main" val="22548854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7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17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178">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017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457200" y="116632"/>
            <a:ext cx="8229600" cy="922114"/>
          </a:xfrm>
        </p:spPr>
        <p:txBody>
          <a:bodyPr/>
          <a:lstStyle/>
          <a:p>
            <a:pPr eaLnBrk="0" hangingPunct="0"/>
            <a:r>
              <a:rPr lang="zh-CN" altLang="en-US" dirty="0">
                <a:latin typeface="Tw Cen MT"/>
                <a:cs typeface="Calibri" panose="020F0502020204030204" pitchFamily="34" charset="0"/>
              </a:rPr>
              <a:t>高速缓存的块和地址映射</a:t>
            </a:r>
            <a:endParaRPr lang="en-US" altLang="zh-CN" dirty="0">
              <a:latin typeface="Tw Cen MT"/>
              <a:cs typeface="Calibri" panose="020F0502020204030204" pitchFamily="34" charset="0"/>
            </a:endParaRPr>
          </a:p>
        </p:txBody>
      </p:sp>
      <p:sp>
        <p:nvSpPr>
          <p:cNvPr id="84994" name="Content Placeholder 2"/>
          <p:cNvSpPr>
            <a:spLocks noGrp="1"/>
          </p:cNvSpPr>
          <p:nvPr>
            <p:ph idx="1"/>
          </p:nvPr>
        </p:nvSpPr>
        <p:spPr>
          <a:xfrm>
            <a:off x="457200" y="1115020"/>
            <a:ext cx="8229600" cy="5514380"/>
          </a:xfrm>
        </p:spPr>
        <p:txBody>
          <a:bodyPr/>
          <a:lstStyle/>
          <a:p>
            <a:pPr>
              <a:spcBef>
                <a:spcPts val="600"/>
              </a:spcBef>
              <a:spcAft>
                <a:spcPts val="600"/>
              </a:spcAft>
              <a:defRPr/>
            </a:pPr>
            <a:r>
              <a:rPr lang="zh-CN" altLang="en-US" sz="2800" dirty="0" smtClean="0"/>
              <a:t>内存</a:t>
            </a:r>
            <a:r>
              <a:rPr lang="zh-CN" altLang="en-US" dirty="0"/>
              <a:t>逻辑上</a:t>
            </a:r>
            <a:r>
              <a:rPr lang="zh-CN" altLang="en-US" sz="2800" dirty="0" smtClean="0"/>
              <a:t>被划分</a:t>
            </a:r>
            <a:r>
              <a:rPr lang="zh-CN" altLang="en-US" sz="2800" dirty="0"/>
              <a:t>为固定大小的块：</a:t>
            </a:r>
            <a:r>
              <a:rPr lang="en-US" sz="2800" dirty="0"/>
              <a:t>blocks/lines</a:t>
            </a:r>
            <a:endParaRPr lang="en-US" sz="1600" dirty="0">
              <a:ea typeface="ＭＳ Ｐゴシック" charset="0"/>
            </a:endParaRPr>
          </a:p>
          <a:p>
            <a:pPr>
              <a:spcBef>
                <a:spcPts val="600"/>
              </a:spcBef>
              <a:spcAft>
                <a:spcPts val="600"/>
              </a:spcAft>
              <a:defRPr/>
            </a:pPr>
            <a:r>
              <a:rPr lang="zh-CN" altLang="en-US" sz="2800" dirty="0"/>
              <a:t>每个</a:t>
            </a:r>
            <a:r>
              <a:rPr lang="en-US" sz="2800" dirty="0"/>
              <a:t>block </a:t>
            </a:r>
            <a:r>
              <a:rPr lang="zh-CN" altLang="en-US" sz="2800" dirty="0"/>
              <a:t>会被映射到缓存中的一个确定的</a:t>
            </a:r>
            <a:r>
              <a:rPr lang="zh-CN" altLang="en-US" sz="2800" b="1" dirty="0"/>
              <a:t>组</a:t>
            </a:r>
            <a:r>
              <a:rPr lang="en-US" sz="2800" dirty="0"/>
              <a:t>, </a:t>
            </a:r>
            <a:r>
              <a:rPr lang="zh-CN" altLang="en-US" sz="2800" dirty="0"/>
              <a:t>由地址中的</a:t>
            </a:r>
            <a:r>
              <a:rPr lang="en-US" sz="2800" b="1" dirty="0">
                <a:solidFill>
                  <a:srgbClr val="FF0000"/>
                </a:solidFill>
              </a:rPr>
              <a:t>index bits</a:t>
            </a:r>
            <a:r>
              <a:rPr lang="zh-CN" altLang="en-US" sz="2800" dirty="0"/>
              <a:t>来</a:t>
            </a:r>
            <a:r>
              <a:rPr lang="zh-CN" altLang="en-US" sz="2800" dirty="0" smtClean="0"/>
              <a:t>确定目标组</a:t>
            </a:r>
            <a:r>
              <a:rPr lang="zh-CN" altLang="en-US" sz="2800" dirty="0"/>
              <a:t>。</a:t>
            </a:r>
            <a:endParaRPr lang="en-US" sz="2800" dirty="0"/>
          </a:p>
          <a:p>
            <a:pPr marL="628650" lvl="1" indent="-265113">
              <a:spcBef>
                <a:spcPts val="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index</a:t>
            </a:r>
            <a:r>
              <a:rPr lang="zh-CN" altLang="en-US" kern="1200" dirty="0" smtClean="0">
                <a:cs typeface="Calibri" panose="020F0502020204030204" pitchFamily="34" charset="0"/>
              </a:rPr>
              <a:t>用来定位缓存</a:t>
            </a:r>
            <a:r>
              <a:rPr lang="zh-CN" altLang="en-US" kern="1200" dirty="0">
                <a:cs typeface="Calibri" panose="020F0502020204030204" pitchFamily="34" charset="0"/>
              </a:rPr>
              <a:t>的</a:t>
            </a:r>
            <a:r>
              <a:rPr lang="en-US" kern="1200" dirty="0">
                <a:cs typeface="Calibri" panose="020F0502020204030204" pitchFamily="34" charset="0"/>
              </a:rPr>
              <a:t>tag</a:t>
            </a:r>
            <a:r>
              <a:rPr lang="zh-CN" altLang="en-US" kern="1200" dirty="0">
                <a:cs typeface="Calibri" panose="020F0502020204030204" pitchFamily="34" charset="0"/>
              </a:rPr>
              <a:t>和</a:t>
            </a:r>
            <a:r>
              <a:rPr lang="en-US" kern="1200" dirty="0">
                <a:cs typeface="Calibri" panose="020F0502020204030204" pitchFamily="34" charset="0"/>
              </a:rPr>
              <a:t>data</a:t>
            </a:r>
            <a:r>
              <a:rPr lang="zh-CN" altLang="en-US" kern="1200" dirty="0">
                <a:cs typeface="Calibri" panose="020F0502020204030204" pitchFamily="34" charset="0"/>
              </a:rPr>
              <a:t> </a:t>
            </a:r>
            <a:r>
              <a:rPr lang="en-US" altLang="zh-CN" kern="1200" dirty="0">
                <a:cs typeface="Calibri" panose="020F0502020204030204" pitchFamily="34" charset="0"/>
              </a:rPr>
              <a:t>store</a:t>
            </a:r>
            <a:r>
              <a:rPr lang="en-US" kern="1200" dirty="0">
                <a:cs typeface="Calibri" panose="020F0502020204030204" pitchFamily="34" charset="0"/>
              </a:rPr>
              <a:t> </a:t>
            </a:r>
          </a:p>
          <a:p>
            <a:pPr>
              <a:spcBef>
                <a:spcPts val="600"/>
              </a:spcBef>
              <a:spcAft>
                <a:spcPts val="600"/>
              </a:spcAft>
              <a:defRPr/>
            </a:pPr>
            <a:r>
              <a:rPr lang="zh-CN" altLang="en-US" sz="2800" dirty="0"/>
              <a:t>缓存的访问</a:t>
            </a:r>
            <a:r>
              <a:rPr lang="en-US" sz="2800" dirty="0"/>
              <a:t>: </a:t>
            </a:r>
          </a:p>
          <a:p>
            <a:pPr marL="628650" lvl="1" indent="-2651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首先，用</a:t>
            </a:r>
            <a:r>
              <a:rPr lang="en-US" altLang="zh-CN" kern="1200" dirty="0">
                <a:cs typeface="Calibri" panose="020F0502020204030204" pitchFamily="34" charset="0"/>
              </a:rPr>
              <a:t>index bits</a:t>
            </a:r>
            <a:r>
              <a:rPr lang="zh-CN" altLang="en-US" kern="1200" dirty="0">
                <a:cs typeface="Calibri" panose="020F0502020204030204" pitchFamily="34" charset="0"/>
              </a:rPr>
              <a:t>索引</a:t>
            </a:r>
            <a:r>
              <a:rPr lang="zh-CN" altLang="en-US" kern="1200" dirty="0" smtClean="0">
                <a:cs typeface="Calibri" panose="020F0502020204030204" pitchFamily="34" charset="0"/>
              </a:rPr>
              <a:t>到可能的目标</a:t>
            </a:r>
            <a:r>
              <a:rPr lang="en-US" kern="1200" dirty="0" smtClean="0">
                <a:cs typeface="Calibri" panose="020F0502020204030204" pitchFamily="34" charset="0"/>
              </a:rPr>
              <a:t>tag</a:t>
            </a:r>
            <a:r>
              <a:rPr lang="zh-CN" altLang="en-US" kern="1200" dirty="0">
                <a:cs typeface="Calibri" panose="020F0502020204030204" pitchFamily="34" charset="0"/>
              </a:rPr>
              <a:t>和</a:t>
            </a:r>
            <a:r>
              <a:rPr lang="en-US" altLang="zh-CN" kern="1200" dirty="0">
                <a:cs typeface="Calibri" panose="020F0502020204030204" pitchFamily="34" charset="0"/>
              </a:rPr>
              <a:t>data</a:t>
            </a:r>
            <a:r>
              <a:rPr lang="zh-CN" altLang="en-US" kern="1200" dirty="0">
                <a:cs typeface="Calibri" panose="020F0502020204030204" pitchFamily="34" charset="0"/>
              </a:rPr>
              <a:t>存储；</a:t>
            </a:r>
            <a:endParaRPr lang="en-US" kern="1200" dirty="0">
              <a:cs typeface="Calibri" panose="020F0502020204030204" pitchFamily="34" charset="0"/>
            </a:endParaRPr>
          </a:p>
          <a:p>
            <a:pPr marL="628650" lvl="1" indent="-265113">
              <a:spcBef>
                <a:spcPts val="0"/>
              </a:spcBef>
              <a:spcAft>
                <a:spcPts val="600"/>
              </a:spcAft>
              <a:buClr>
                <a:schemeClr val="tx1"/>
              </a:buClr>
              <a:buFont typeface="Tahoma" panose="020B0604030504040204" pitchFamily="34" charset="0"/>
              <a:buChar char="−"/>
              <a:defRPr/>
            </a:pPr>
            <a:r>
              <a:rPr lang="zh-CN" altLang="en-US" kern="1200" dirty="0" smtClean="0">
                <a:cs typeface="Calibri" panose="020F0502020204030204" pitchFamily="34" charset="0"/>
              </a:rPr>
              <a:t>随后，检查</a:t>
            </a:r>
            <a:r>
              <a:rPr lang="zh-CN" altLang="en-US" kern="1200" dirty="0">
                <a:cs typeface="Calibri" panose="020F0502020204030204" pitchFamily="34" charset="0"/>
              </a:rPr>
              <a:t>地址中的</a:t>
            </a:r>
            <a:r>
              <a:rPr lang="en-US" kern="1200" dirty="0" smtClean="0">
                <a:cs typeface="Calibri" panose="020F0502020204030204" pitchFamily="34" charset="0"/>
              </a:rPr>
              <a:t>tag</a:t>
            </a:r>
            <a:r>
              <a:rPr lang="zh-CN" altLang="en-US" kern="1200" dirty="0" smtClean="0">
                <a:cs typeface="Calibri" panose="020F0502020204030204" pitchFamily="34" charset="0"/>
              </a:rPr>
              <a:t>与</a:t>
            </a:r>
            <a:r>
              <a:rPr lang="en-US" altLang="zh-CN" kern="1200" dirty="0">
                <a:cs typeface="Calibri" panose="020F0502020204030204" pitchFamily="34" charset="0"/>
              </a:rPr>
              <a:t>tag store</a:t>
            </a:r>
            <a:r>
              <a:rPr lang="zh-CN" altLang="en-US" kern="1200" dirty="0" smtClean="0">
                <a:cs typeface="Calibri" panose="020F0502020204030204" pitchFamily="34" charset="0"/>
              </a:rPr>
              <a:t>中对应的</a:t>
            </a:r>
            <a:r>
              <a:rPr lang="en-US" altLang="zh-CN" kern="1200" dirty="0">
                <a:cs typeface="Calibri" panose="020F0502020204030204" pitchFamily="34" charset="0"/>
              </a:rPr>
              <a:t>tag</a:t>
            </a:r>
            <a:r>
              <a:rPr lang="zh-CN" altLang="en-US" kern="1200" dirty="0">
                <a:cs typeface="Calibri" panose="020F0502020204030204" pitchFamily="34" charset="0"/>
              </a:rPr>
              <a:t>是否匹配</a:t>
            </a:r>
            <a:r>
              <a:rPr lang="zh-CN" altLang="en-US" kern="1200" dirty="0" smtClean="0">
                <a:cs typeface="Calibri" panose="020F0502020204030204" pitchFamily="34" charset="0"/>
              </a:rPr>
              <a:t>；</a:t>
            </a:r>
            <a:endParaRPr lang="en-US" altLang="zh-CN" kern="1200" dirty="0" smtClean="0">
              <a:cs typeface="Calibri" panose="020F0502020204030204" pitchFamily="34" charset="0"/>
            </a:endParaRPr>
          </a:p>
          <a:p>
            <a:pPr marL="628650" lvl="1" indent="-265113">
              <a:spcBef>
                <a:spcPts val="0"/>
              </a:spcBef>
              <a:spcAft>
                <a:spcPts val="600"/>
              </a:spcAft>
              <a:buClr>
                <a:schemeClr val="tx1"/>
              </a:buClr>
              <a:buFont typeface="Tahoma" panose="020B0604030504040204" pitchFamily="34" charset="0"/>
              <a:buChar char="−"/>
              <a:defRPr/>
            </a:pPr>
            <a:r>
              <a:rPr lang="zh-CN" altLang="en-US" kern="1200" dirty="0" smtClean="0">
                <a:cs typeface="Calibri" panose="020F0502020204030204" pitchFamily="34" charset="0"/>
              </a:rPr>
              <a:t>同时，</a:t>
            </a:r>
            <a:r>
              <a:rPr lang="zh-CN" altLang="en-US" kern="1200" dirty="0">
                <a:cs typeface="Calibri" panose="020F0502020204030204" pitchFamily="34" charset="0"/>
              </a:rPr>
              <a:t>检查</a:t>
            </a:r>
            <a:r>
              <a:rPr lang="en-US" altLang="zh-CN" kern="1200" dirty="0">
                <a:cs typeface="Calibri" panose="020F0502020204030204" pitchFamily="34" charset="0"/>
              </a:rPr>
              <a:t>tag</a:t>
            </a:r>
            <a:r>
              <a:rPr lang="zh-CN" altLang="en-US" kern="1200" dirty="0">
                <a:cs typeface="Calibri" panose="020F0502020204030204" pitchFamily="34" charset="0"/>
              </a:rPr>
              <a:t>存储中的</a:t>
            </a:r>
            <a:r>
              <a:rPr lang="en-US" altLang="zh-CN" kern="1200" dirty="0">
                <a:cs typeface="Calibri" panose="020F0502020204030204" pitchFamily="34" charset="0"/>
              </a:rPr>
              <a:t>valid bit</a:t>
            </a:r>
            <a:r>
              <a:rPr lang="zh-CN" altLang="en-US" kern="1200" dirty="0">
                <a:cs typeface="Calibri" panose="020F0502020204030204" pitchFamily="34" charset="0"/>
              </a:rPr>
              <a:t>是否有效</a:t>
            </a:r>
            <a:r>
              <a:rPr lang="zh-CN" altLang="en-US" kern="1200" dirty="0" smtClean="0">
                <a:cs typeface="Calibri" panose="020F0502020204030204" pitchFamily="34" charset="0"/>
              </a:rPr>
              <a:t>；</a:t>
            </a:r>
            <a:endParaRPr lang="en-US" kern="1200" dirty="0">
              <a:cs typeface="Calibri" panose="020F0502020204030204" pitchFamily="34" charset="0"/>
            </a:endParaRPr>
          </a:p>
          <a:p>
            <a:pPr>
              <a:spcBef>
                <a:spcPts val="600"/>
              </a:spcBef>
              <a:spcAft>
                <a:spcPts val="600"/>
              </a:spcAft>
              <a:defRPr/>
            </a:pPr>
            <a:r>
              <a:rPr lang="zh-CN" altLang="en-US" sz="2800" dirty="0"/>
              <a:t>如果要查找的</a:t>
            </a:r>
            <a:r>
              <a:rPr lang="en-US" altLang="zh-CN" sz="2800" dirty="0"/>
              <a:t>block</a:t>
            </a:r>
            <a:r>
              <a:rPr lang="zh-CN" altLang="en-US" sz="2800" dirty="0"/>
              <a:t>在缓存中</a:t>
            </a:r>
            <a:r>
              <a:rPr lang="zh-CN" altLang="en-US" sz="2800" b="1" dirty="0"/>
              <a:t>命中</a:t>
            </a:r>
            <a:r>
              <a:rPr lang="en-US" sz="2800" dirty="0"/>
              <a:t>, </a:t>
            </a:r>
            <a:r>
              <a:rPr lang="zh-CN" altLang="en-US" sz="2800" dirty="0"/>
              <a:t>那么</a:t>
            </a:r>
            <a:r>
              <a:rPr lang="zh-CN" altLang="en-US" sz="2800" dirty="0">
                <a:solidFill>
                  <a:srgbClr val="FF0000"/>
                </a:solidFill>
              </a:rPr>
              <a:t>所存储的</a:t>
            </a:r>
            <a:r>
              <a:rPr lang="en-US" altLang="zh-CN" sz="2800" dirty="0">
                <a:solidFill>
                  <a:srgbClr val="FF0000"/>
                </a:solidFill>
              </a:rPr>
              <a:t>tag</a:t>
            </a:r>
            <a:r>
              <a:rPr lang="zh-CN" altLang="en-US" sz="2800" dirty="0">
                <a:solidFill>
                  <a:srgbClr val="FF0000"/>
                </a:solidFill>
              </a:rPr>
              <a:t>必须</a:t>
            </a:r>
            <a:r>
              <a:rPr lang="zh-CN" altLang="en-US" sz="2800" b="1" dirty="0">
                <a:solidFill>
                  <a:srgbClr val="FF0000"/>
                </a:solidFill>
              </a:rPr>
              <a:t>匹配</a:t>
            </a:r>
            <a:r>
              <a:rPr lang="zh-CN" altLang="en-US" sz="2800" dirty="0">
                <a:solidFill>
                  <a:srgbClr val="FF0000"/>
                </a:solidFill>
              </a:rPr>
              <a:t>地址中的</a:t>
            </a:r>
            <a:r>
              <a:rPr lang="en-US" altLang="zh-CN" sz="2800" dirty="0">
                <a:solidFill>
                  <a:srgbClr val="FF0000"/>
                </a:solidFill>
              </a:rPr>
              <a:t>tag</a:t>
            </a:r>
            <a:r>
              <a:rPr lang="zh-CN" altLang="en-US" sz="2800" dirty="0"/>
              <a:t>，并且</a:t>
            </a:r>
            <a:r>
              <a:rPr lang="zh-CN" altLang="en-US" sz="2800" dirty="0">
                <a:solidFill>
                  <a:srgbClr val="FF0000"/>
                </a:solidFill>
              </a:rPr>
              <a:t>该</a:t>
            </a:r>
            <a:r>
              <a:rPr lang="en-US" altLang="zh-CN" sz="2800" dirty="0">
                <a:solidFill>
                  <a:srgbClr val="FF0000"/>
                </a:solidFill>
              </a:rPr>
              <a:t>block</a:t>
            </a:r>
            <a:r>
              <a:rPr lang="zh-CN" altLang="en-US" sz="2800" b="1" dirty="0">
                <a:solidFill>
                  <a:srgbClr val="FF0000"/>
                </a:solidFill>
              </a:rPr>
              <a:t>有效</a:t>
            </a:r>
            <a:r>
              <a:rPr lang="zh-CN" altLang="en-US" sz="2800" dirty="0"/>
              <a:t>。</a:t>
            </a:r>
            <a:endParaRPr lang="en-US" sz="2800" dirty="0"/>
          </a:p>
        </p:txBody>
      </p:sp>
      <p:sp>
        <p:nvSpPr>
          <p:cNvPr id="84996" name="Rectangle 71"/>
          <p:cNvSpPr>
            <a:spLocks noChangeArrowheads="1"/>
          </p:cNvSpPr>
          <p:nvPr/>
        </p:nvSpPr>
        <p:spPr bwMode="auto">
          <a:xfrm>
            <a:off x="6691313" y="2636838"/>
            <a:ext cx="1477962" cy="3333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solidFill>
                <a:srgbClr val="00B0F0"/>
              </a:solidFill>
            </a:endParaRPr>
          </a:p>
        </p:txBody>
      </p:sp>
      <p:sp>
        <p:nvSpPr>
          <p:cNvPr id="84997" name="TextBox 72"/>
          <p:cNvSpPr txBox="1">
            <a:spLocks noChangeArrowheads="1"/>
          </p:cNvSpPr>
          <p:nvPr/>
        </p:nvSpPr>
        <p:spPr bwMode="auto">
          <a:xfrm>
            <a:off x="7580313" y="3024188"/>
            <a:ext cx="1222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dirty="0">
                <a:solidFill>
                  <a:srgbClr val="00B0F0"/>
                </a:solidFill>
                <a:cs typeface="Arial" panose="020B0604020202020204" pitchFamily="34" charset="0"/>
              </a:rPr>
              <a:t>8-bit address</a:t>
            </a:r>
          </a:p>
        </p:txBody>
      </p:sp>
      <p:cxnSp>
        <p:nvCxnSpPr>
          <p:cNvPr id="84998" name="Straight Connector 74"/>
          <p:cNvCxnSpPr>
            <a:cxnSpLocks noChangeShapeType="1"/>
          </p:cNvCxnSpPr>
          <p:nvPr/>
        </p:nvCxnSpPr>
        <p:spPr bwMode="auto">
          <a:xfrm rot="5400000">
            <a:off x="7461250" y="2803525"/>
            <a:ext cx="331788"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4999" name="Straight Connector 75"/>
          <p:cNvCxnSpPr>
            <a:cxnSpLocks noChangeShapeType="1"/>
          </p:cNvCxnSpPr>
          <p:nvPr/>
        </p:nvCxnSpPr>
        <p:spPr bwMode="auto">
          <a:xfrm rot="5400000">
            <a:off x="6925469" y="2802732"/>
            <a:ext cx="333375"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5000" name="TextBox 78"/>
          <p:cNvSpPr txBox="1">
            <a:spLocks noChangeArrowheads="1"/>
          </p:cNvSpPr>
          <p:nvPr/>
        </p:nvSpPr>
        <p:spPr bwMode="auto">
          <a:xfrm>
            <a:off x="6586538" y="2286000"/>
            <a:ext cx="4333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a:solidFill>
                  <a:srgbClr val="00B0F0"/>
                </a:solidFill>
                <a:cs typeface="Arial" panose="020B0604020202020204" pitchFamily="34" charset="0"/>
              </a:rPr>
              <a:t>tag</a:t>
            </a:r>
          </a:p>
        </p:txBody>
      </p:sp>
      <p:sp>
        <p:nvSpPr>
          <p:cNvPr id="85001" name="TextBox 80"/>
          <p:cNvSpPr txBox="1">
            <a:spLocks noChangeArrowheads="1"/>
          </p:cNvSpPr>
          <p:nvPr/>
        </p:nvSpPr>
        <p:spPr bwMode="auto">
          <a:xfrm>
            <a:off x="7046913" y="2300288"/>
            <a:ext cx="612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a:solidFill>
                  <a:srgbClr val="00B0F0"/>
                </a:solidFill>
                <a:cs typeface="Arial" panose="020B0604020202020204" pitchFamily="34" charset="0"/>
              </a:rPr>
              <a:t>index</a:t>
            </a:r>
          </a:p>
        </p:txBody>
      </p:sp>
      <p:sp>
        <p:nvSpPr>
          <p:cNvPr id="85002" name="TextBox 81"/>
          <p:cNvSpPr txBox="1">
            <a:spLocks noChangeArrowheads="1"/>
          </p:cNvSpPr>
          <p:nvPr/>
        </p:nvSpPr>
        <p:spPr bwMode="auto">
          <a:xfrm>
            <a:off x="7659688" y="2300288"/>
            <a:ext cx="11795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a:solidFill>
                  <a:srgbClr val="00B0F0"/>
                </a:solidFill>
                <a:cs typeface="Arial" panose="020B0604020202020204" pitchFamily="34" charset="0"/>
              </a:rPr>
              <a:t>byte in block</a:t>
            </a:r>
          </a:p>
        </p:txBody>
      </p:sp>
      <p:sp>
        <p:nvSpPr>
          <p:cNvPr id="85003" name="TextBox 82"/>
          <p:cNvSpPr txBox="1">
            <a:spLocks noChangeArrowheads="1"/>
          </p:cNvSpPr>
          <p:nvPr/>
        </p:nvSpPr>
        <p:spPr bwMode="auto">
          <a:xfrm>
            <a:off x="7626350" y="2636838"/>
            <a:ext cx="612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a:solidFill>
                  <a:srgbClr val="00B0F0"/>
                </a:solidFill>
                <a:cs typeface="Arial" panose="020B0604020202020204" pitchFamily="34" charset="0"/>
              </a:rPr>
              <a:t>3 bits</a:t>
            </a:r>
          </a:p>
        </p:txBody>
      </p:sp>
      <p:sp>
        <p:nvSpPr>
          <p:cNvPr id="85004" name="TextBox 83"/>
          <p:cNvSpPr txBox="1">
            <a:spLocks noChangeArrowheads="1"/>
          </p:cNvSpPr>
          <p:nvPr/>
        </p:nvSpPr>
        <p:spPr bwMode="auto">
          <a:xfrm>
            <a:off x="7092950" y="2635250"/>
            <a:ext cx="612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a:solidFill>
                  <a:srgbClr val="00B0F0"/>
                </a:solidFill>
                <a:cs typeface="Arial" panose="020B0604020202020204" pitchFamily="34" charset="0"/>
              </a:rPr>
              <a:t>3 bits</a:t>
            </a:r>
          </a:p>
        </p:txBody>
      </p:sp>
      <p:sp>
        <p:nvSpPr>
          <p:cNvPr id="85005" name="TextBox 84"/>
          <p:cNvSpPr txBox="1">
            <a:spLocks noChangeArrowheads="1"/>
          </p:cNvSpPr>
          <p:nvPr/>
        </p:nvSpPr>
        <p:spPr bwMode="auto">
          <a:xfrm>
            <a:off x="6691313" y="2652713"/>
            <a:ext cx="382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a:solidFill>
                  <a:srgbClr val="00B0F0"/>
                </a:solidFill>
                <a:cs typeface="Arial" panose="020B0604020202020204" pitchFamily="34" charset="0"/>
              </a:rPr>
              <a:t>2b</a:t>
            </a:r>
          </a:p>
        </p:txBody>
      </p:sp>
      <p:sp>
        <p:nvSpPr>
          <p:cNvPr id="5" name="灯片编号占位符 4">
            <a:extLst>
              <a:ext uri="{FF2B5EF4-FFF2-40B4-BE49-F238E27FC236}">
                <a16:creationId xmlns:a16="http://schemas.microsoft.com/office/drawing/2014/main" id="{2F829C39-3887-40BB-A4A9-86F4FAADC94C}"/>
              </a:ext>
            </a:extLst>
          </p:cNvPr>
          <p:cNvSpPr>
            <a:spLocks noGrp="1"/>
          </p:cNvSpPr>
          <p:nvPr>
            <p:ph type="sldNum" sz="quarter" idx="12"/>
          </p:nvPr>
        </p:nvSpPr>
        <p:spPr/>
        <p:txBody>
          <a:bodyPr/>
          <a:lstStyle/>
          <a:p>
            <a:fld id="{281828B1-9571-413B-8DF6-88C4749FAF08}" type="slidenum">
              <a:rPr lang="en-US" altLang="en-US" smtClean="0"/>
              <a:pPr/>
              <a:t>3</a:t>
            </a:fld>
            <a:endParaRPr lang="en-US" altLang="en-US"/>
          </a:p>
        </p:txBody>
      </p:sp>
    </p:spTree>
    <p:extLst>
      <p:ext uri="{BB962C8B-B14F-4D97-AF65-F5344CB8AC3E}">
        <p14:creationId xmlns:p14="http://schemas.microsoft.com/office/powerpoint/2010/main" val="10974489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994">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49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499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99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49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500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500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500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50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500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500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4994">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4994">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4994">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4994">
                                            <p:txEl>
                                              <p:pRg st="6" end="6"/>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849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animBg="1"/>
      <p:bldP spid="84997" grpId="0"/>
      <p:bldP spid="85000" grpId="0"/>
      <p:bldP spid="85001" grpId="0"/>
      <p:bldP spid="85002" grpId="0"/>
      <p:bldP spid="85003" grpId="0"/>
      <p:bldP spid="85004" grpId="0"/>
      <p:bldP spid="8500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a:xfrm>
            <a:off x="457200" y="116632"/>
            <a:ext cx="8229600" cy="708868"/>
          </a:xfrm>
        </p:spPr>
        <p:txBody>
          <a:bodyPr/>
          <a:lstStyle/>
          <a:p>
            <a:r>
              <a:rPr lang="zh-CN" altLang="en-US" dirty="0">
                <a:latin typeface="+mj-lt"/>
              </a:rPr>
              <a:t>优化缓存性能的基本方法</a:t>
            </a:r>
            <a:endParaRPr lang="en-US" dirty="0">
              <a:latin typeface="+mj-lt"/>
            </a:endParaRPr>
          </a:p>
        </p:txBody>
      </p:sp>
      <p:sp>
        <p:nvSpPr>
          <p:cNvPr id="87042" name="Content Placeholder 2"/>
          <p:cNvSpPr>
            <a:spLocks noGrp="1"/>
          </p:cNvSpPr>
          <p:nvPr>
            <p:ph idx="1"/>
          </p:nvPr>
        </p:nvSpPr>
        <p:spPr>
          <a:xfrm>
            <a:off x="457200" y="990600"/>
            <a:ext cx="8382000" cy="5867400"/>
          </a:xfrm>
        </p:spPr>
        <p:txBody>
          <a:bodyPr/>
          <a:lstStyle/>
          <a:p>
            <a:pPr>
              <a:spcBef>
                <a:spcPts val="0"/>
              </a:spcBef>
              <a:spcAft>
                <a:spcPts val="0"/>
              </a:spcAft>
            </a:pPr>
            <a:r>
              <a:rPr lang="zh-CN" altLang="en-US" sz="2800" dirty="0">
                <a:solidFill>
                  <a:schemeClr val="tx1">
                    <a:lumMod val="95000"/>
                    <a:lumOff val="5000"/>
                  </a:schemeClr>
                </a:solidFill>
              </a:rPr>
              <a:t>减少缺失率</a:t>
            </a:r>
            <a:endParaRPr lang="en-US" sz="2800" dirty="0">
              <a:solidFill>
                <a:schemeClr val="tx1">
                  <a:lumMod val="95000"/>
                  <a:lumOff val="5000"/>
                </a:schemeClr>
              </a:solidFill>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更高的相联度</a:t>
            </a:r>
            <a:endParaRPr lang="en-US" kern="1200" dirty="0">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其它提升相联度的方法</a:t>
            </a:r>
            <a:r>
              <a:rPr lang="en-US" kern="1200" dirty="0">
                <a:cs typeface="Calibri" panose="020F0502020204030204" pitchFamily="34" charset="0"/>
              </a:rPr>
              <a:t> </a:t>
            </a:r>
          </a:p>
          <a:p>
            <a:pPr lvl="2">
              <a:spcBef>
                <a:spcPts val="0"/>
              </a:spcBef>
              <a:spcAft>
                <a:spcPts val="0"/>
              </a:spcAft>
              <a:buFont typeface="Arial" panose="020B0604020202020204" pitchFamily="34" charset="0"/>
              <a:buChar char="•"/>
            </a:pPr>
            <a:r>
              <a:rPr lang="en-US" sz="2000" dirty="0"/>
              <a:t>Victim caches, pseudo-associativity, skewed associativity</a:t>
            </a:r>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更好的插入</a:t>
            </a:r>
            <a:r>
              <a:rPr lang="en-US" altLang="zh-CN" kern="1200" dirty="0">
                <a:cs typeface="Calibri" panose="020F0502020204030204" pitchFamily="34" charset="0"/>
              </a:rPr>
              <a:t>/</a:t>
            </a:r>
            <a:r>
              <a:rPr lang="zh-CN" altLang="en-US" kern="1200" dirty="0">
                <a:cs typeface="Calibri" panose="020F0502020204030204" pitchFamily="34" charset="0"/>
              </a:rPr>
              <a:t>替换策略</a:t>
            </a:r>
            <a:endParaRPr lang="en-US" kern="1200" dirty="0">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基于软件的优化方法</a:t>
            </a:r>
            <a:endParaRPr lang="en-US" kern="1200" dirty="0">
              <a:cs typeface="Calibri" panose="020F0502020204030204" pitchFamily="34" charset="0"/>
            </a:endParaRPr>
          </a:p>
          <a:p>
            <a:pPr lvl="1">
              <a:spcBef>
                <a:spcPts val="0"/>
              </a:spcBef>
              <a:spcAft>
                <a:spcPts val="0"/>
              </a:spcAft>
            </a:pPr>
            <a:endParaRPr lang="en-US" sz="400" dirty="0">
              <a:solidFill>
                <a:schemeClr val="tx1">
                  <a:lumMod val="95000"/>
                  <a:lumOff val="5000"/>
                </a:schemeClr>
              </a:solidFill>
            </a:endParaRPr>
          </a:p>
          <a:p>
            <a:pPr>
              <a:spcBef>
                <a:spcPts val="0"/>
              </a:spcBef>
              <a:spcAft>
                <a:spcPts val="0"/>
              </a:spcAft>
            </a:pPr>
            <a:r>
              <a:rPr lang="zh-CN" altLang="en-US" sz="2800" dirty="0">
                <a:solidFill>
                  <a:schemeClr val="tx1">
                    <a:lumMod val="95000"/>
                    <a:lumOff val="5000"/>
                  </a:schemeClr>
                </a:solidFill>
              </a:rPr>
              <a:t>减少缺失的开销</a:t>
            </a:r>
            <a:r>
              <a:rPr lang="en-US" altLang="zh-CN" sz="2800" dirty="0">
                <a:solidFill>
                  <a:schemeClr val="tx1">
                    <a:lumMod val="95000"/>
                    <a:lumOff val="5000"/>
                  </a:schemeClr>
                </a:solidFill>
              </a:rPr>
              <a:t>/</a:t>
            </a:r>
            <a:r>
              <a:rPr lang="zh-CN" altLang="en-US" sz="2800" dirty="0">
                <a:solidFill>
                  <a:schemeClr val="tx1">
                    <a:lumMod val="95000"/>
                    <a:lumOff val="5000"/>
                  </a:schemeClr>
                </a:solidFill>
              </a:rPr>
              <a:t>延迟</a:t>
            </a:r>
            <a:endParaRPr lang="en-US" sz="2800" dirty="0">
              <a:solidFill>
                <a:schemeClr val="tx1">
                  <a:lumMod val="95000"/>
                  <a:lumOff val="5000"/>
                </a:schemeClr>
              </a:solidFill>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多级缓存</a:t>
            </a:r>
            <a:endParaRPr lang="en-US" kern="1200" dirty="0">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请求字优先</a:t>
            </a:r>
            <a:endParaRPr lang="en-US" kern="1200" dirty="0">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子块划分</a:t>
            </a:r>
            <a:endParaRPr lang="en-US" kern="1200" dirty="0">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更好的替换策略</a:t>
            </a:r>
            <a:endParaRPr lang="en-US" kern="1200" dirty="0">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非阻塞缓存</a:t>
            </a:r>
            <a:endParaRPr lang="en-US" kern="1200" dirty="0">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多核处理器中缓存的问题</a:t>
            </a:r>
            <a:endParaRPr lang="en-US" kern="1200" dirty="0">
              <a:cs typeface="Calibri" panose="020F0502020204030204" pitchFamily="34" charset="0"/>
            </a:endParaRPr>
          </a:p>
        </p:txBody>
      </p:sp>
      <p:sp>
        <p:nvSpPr>
          <p:cNvPr id="3" name="灯片编号占位符 2"/>
          <p:cNvSpPr>
            <a:spLocks noGrp="1"/>
          </p:cNvSpPr>
          <p:nvPr>
            <p:ph type="sldNum" sz="quarter" idx="12"/>
          </p:nvPr>
        </p:nvSpPr>
        <p:spPr/>
        <p:txBody>
          <a:bodyPr/>
          <a:lstStyle/>
          <a:p>
            <a:pPr>
              <a:defRPr/>
            </a:pPr>
            <a:fld id="{4D61D28F-70AE-4570-A6CA-7CE9CC809164}" type="slidenum">
              <a:rPr lang="en-US" altLang="zh-CN" smtClean="0"/>
              <a:pPr>
                <a:defRPr/>
              </a:pPr>
              <a:t>30</a:t>
            </a:fld>
            <a:endParaRPr lang="en-US" altLang="zh-CN"/>
          </a:p>
        </p:txBody>
      </p:sp>
      <p:pic>
        <p:nvPicPr>
          <p:cNvPr id="2" name="图片 1"/>
          <p:cNvPicPr>
            <a:picLocks noChangeAspect="1"/>
          </p:cNvPicPr>
          <p:nvPr/>
        </p:nvPicPr>
        <p:blipFill>
          <a:blip r:embed="rId3"/>
          <a:stretch>
            <a:fillRect/>
          </a:stretch>
        </p:blipFill>
        <p:spPr>
          <a:xfrm>
            <a:off x="3512358" y="3810000"/>
            <a:ext cx="5326842" cy="1371719"/>
          </a:xfrm>
          <a:prstGeom prst="rect">
            <a:avLst/>
          </a:prstGeom>
        </p:spPr>
      </p:pic>
    </p:spTree>
    <p:extLst>
      <p:ext uri="{BB962C8B-B14F-4D97-AF65-F5344CB8AC3E}">
        <p14:creationId xmlns:p14="http://schemas.microsoft.com/office/powerpoint/2010/main" val="1127447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 y="0"/>
            <a:ext cx="9144000" cy="6858000"/>
          </a:xfrm>
          <a:solidFill>
            <a:schemeClr val="tx1"/>
          </a:solidFill>
        </p:spPr>
        <p:txBody>
          <a:bodyPr/>
          <a:lstStyle/>
          <a:p>
            <a:r>
              <a:rPr lang="zh-CN" altLang="en-US" dirty="0">
                <a:solidFill>
                  <a:schemeClr val="bg1"/>
                </a:solidFill>
                <a:latin typeface="华文行楷" panose="02010800040101010101" pitchFamily="2" charset="-122"/>
                <a:ea typeface="华文行楷" panose="02010800040101010101" pitchFamily="2" charset="-122"/>
              </a:rPr>
              <a:t>下一个</a:t>
            </a:r>
            <a:r>
              <a:rPr lang="zh-CN" altLang="en-US" dirty="0" smtClean="0">
                <a:solidFill>
                  <a:schemeClr val="bg1"/>
                </a:solidFill>
                <a:latin typeface="华文行楷" panose="02010800040101010101" pitchFamily="2" charset="-122"/>
                <a:ea typeface="华文行楷" panose="02010800040101010101" pitchFamily="2" charset="-122"/>
              </a:rPr>
              <a:t>主题</a:t>
            </a:r>
            <a:r>
              <a:rPr lang="zh-CN" altLang="en-US" dirty="0" smtClean="0">
                <a:solidFill>
                  <a:schemeClr val="bg1"/>
                </a:solidFill>
                <a:latin typeface="华文行楷" panose="02010800040101010101" pitchFamily="2" charset="-122"/>
                <a:ea typeface="华文行楷" panose="02010800040101010101" pitchFamily="2" charset="-122"/>
              </a:rPr>
              <a:t>是</a:t>
            </a:r>
            <a:r>
              <a:rPr lang="zh-CN" altLang="en-US" dirty="0" smtClean="0">
                <a:solidFill>
                  <a:schemeClr val="bg1"/>
                </a:solidFill>
                <a:latin typeface="华文行楷" panose="02010800040101010101" pitchFamily="2" charset="-122"/>
                <a:ea typeface="华文行楷" panose="02010800040101010101" pitchFamily="2" charset="-122"/>
              </a:rPr>
              <a:t>缓存</a:t>
            </a:r>
            <a:r>
              <a:rPr lang="zh-CN" altLang="en-US" dirty="0">
                <a:solidFill>
                  <a:schemeClr val="bg1"/>
                </a:solidFill>
                <a:latin typeface="华文行楷" panose="02010800040101010101" pitchFamily="2" charset="-122"/>
                <a:ea typeface="华文行楷" panose="02010800040101010101" pitchFamily="2" charset="-122"/>
              </a:rPr>
              <a:t>性能</a:t>
            </a:r>
            <a:r>
              <a:rPr lang="zh-CN" altLang="en-US" dirty="0" smtClean="0">
                <a:solidFill>
                  <a:schemeClr val="bg1"/>
                </a:solidFill>
                <a:latin typeface="华文行楷" panose="02010800040101010101" pitchFamily="2" charset="-122"/>
                <a:ea typeface="华文行楷" panose="02010800040101010101" pitchFamily="2" charset="-122"/>
              </a:rPr>
              <a:t>优化</a:t>
            </a:r>
            <a:r>
              <a:rPr lang="en-US" altLang="zh-CN" dirty="0" smtClean="0">
                <a:solidFill>
                  <a:schemeClr val="bg1"/>
                </a:solidFill>
                <a:latin typeface="华文行楷" panose="02010800040101010101" pitchFamily="2" charset="-122"/>
                <a:ea typeface="华文行楷" panose="02010800040101010101" pitchFamily="2" charset="-122"/>
              </a:rPr>
              <a:t/>
            </a:r>
            <a:br>
              <a:rPr lang="en-US" altLang="zh-CN" dirty="0" smtClean="0">
                <a:solidFill>
                  <a:schemeClr val="bg1"/>
                </a:solidFill>
                <a:latin typeface="华文行楷" panose="02010800040101010101" pitchFamily="2" charset="-122"/>
                <a:ea typeface="华文行楷" panose="02010800040101010101" pitchFamily="2" charset="-122"/>
              </a:rPr>
            </a:br>
            <a:r>
              <a:rPr lang="en-US" altLang="zh-CN" dirty="0" smtClean="0">
                <a:solidFill>
                  <a:schemeClr val="bg1"/>
                </a:solidFill>
                <a:latin typeface="华文行楷" panose="02010800040101010101" pitchFamily="2" charset="-122"/>
                <a:ea typeface="华文行楷" panose="02010800040101010101" pitchFamily="2" charset="-122"/>
              </a:rPr>
              <a:t/>
            </a:r>
            <a:br>
              <a:rPr lang="en-US" altLang="zh-CN" dirty="0" smtClean="0">
                <a:solidFill>
                  <a:schemeClr val="bg1"/>
                </a:solidFill>
                <a:latin typeface="华文行楷" panose="02010800040101010101" pitchFamily="2" charset="-122"/>
                <a:ea typeface="华文行楷" panose="02010800040101010101" pitchFamily="2" charset="-122"/>
              </a:rPr>
            </a:br>
            <a:r>
              <a:rPr lang="zh-CN" altLang="en-US" dirty="0" smtClean="0">
                <a:solidFill>
                  <a:schemeClr val="bg1"/>
                </a:solidFill>
                <a:latin typeface="华文行楷" panose="02010800040101010101" pitchFamily="2" charset="-122"/>
                <a:ea typeface="华文行楷" panose="02010800040101010101" pitchFamily="2" charset="-122"/>
              </a:rPr>
              <a:t>请继续阅读上次布置的阅读任务</a:t>
            </a:r>
            <a:endParaRPr lang="zh-CN" altLang="en-US" dirty="0">
              <a:solidFill>
                <a:schemeClr val="bg1"/>
              </a:solidFill>
              <a:latin typeface="+mn-lt"/>
              <a:ea typeface="华文行楷"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0" y="152400"/>
            <a:ext cx="9144000" cy="782701"/>
          </a:xfrm>
        </p:spPr>
        <p:txBody>
          <a:bodyPr/>
          <a:lstStyle/>
          <a:p>
            <a:pPr eaLnBrk="0" hangingPunct="0"/>
            <a:r>
              <a:rPr lang="zh-CN" altLang="en-US" dirty="0">
                <a:latin typeface="Tw Cen MT"/>
                <a:cs typeface="Calibri" panose="020F0502020204030204" pitchFamily="34" charset="0"/>
              </a:rPr>
              <a:t>直接相联缓存</a:t>
            </a:r>
            <a:endParaRPr lang="en-US" altLang="zh-CN" dirty="0">
              <a:latin typeface="Tw Cen MT"/>
              <a:cs typeface="Calibri" panose="020F0502020204030204" pitchFamily="34" charset="0"/>
            </a:endParaRPr>
          </a:p>
        </p:txBody>
      </p:sp>
      <p:sp>
        <p:nvSpPr>
          <p:cNvPr id="82946" name="Content Placeholder 2"/>
          <p:cNvSpPr>
            <a:spLocks noGrp="1"/>
          </p:cNvSpPr>
          <p:nvPr>
            <p:ph idx="1"/>
          </p:nvPr>
        </p:nvSpPr>
        <p:spPr>
          <a:xfrm>
            <a:off x="2114550" y="990600"/>
            <a:ext cx="6659562" cy="5720680"/>
          </a:xfrm>
        </p:spPr>
        <p:txBody>
          <a:bodyPr/>
          <a:lstStyle/>
          <a:p>
            <a:pPr>
              <a:spcBef>
                <a:spcPts val="0"/>
              </a:spcBef>
            </a:pPr>
            <a:r>
              <a:rPr lang="zh-CN" altLang="en-US" sz="2400" dirty="0"/>
              <a:t>假定一个字节寻址的存储器配置</a:t>
            </a:r>
            <a:r>
              <a:rPr lang="en-US" altLang="zh-CN" sz="2400" dirty="0"/>
              <a:t>:   256 bytes, </a:t>
            </a:r>
            <a:r>
              <a:rPr lang="en-US" altLang="zh-CN" sz="2400" dirty="0" smtClean="0"/>
              <a:t>8-byte/block  </a:t>
            </a:r>
            <a:r>
              <a:rPr lang="en-US" altLang="zh-CN" sz="2400" dirty="0">
                <a:sym typeface="Wingdings" panose="05000000000000000000" pitchFamily="2" charset="2"/>
              </a:rPr>
              <a:t>  32 blocks</a:t>
            </a:r>
          </a:p>
          <a:p>
            <a:pPr>
              <a:spcBef>
                <a:spcPts val="0"/>
              </a:spcBef>
            </a:pPr>
            <a:r>
              <a:rPr lang="zh-CN" altLang="en-US" sz="2400" dirty="0">
                <a:sym typeface="Wingdings" panose="05000000000000000000" pitchFamily="2" charset="2"/>
              </a:rPr>
              <a:t>假定高速缓存配置</a:t>
            </a:r>
            <a:r>
              <a:rPr lang="en-US" altLang="zh-CN" sz="2400" dirty="0">
                <a:sym typeface="Wingdings" panose="05000000000000000000" pitchFamily="2" charset="2"/>
              </a:rPr>
              <a:t>: 64 bytes  8 blocks</a:t>
            </a:r>
          </a:p>
          <a:p>
            <a:pPr marL="628650" lvl="1" indent="-265113">
              <a:spcBef>
                <a:spcPts val="0"/>
              </a:spcBef>
              <a:spcAft>
                <a:spcPts val="600"/>
              </a:spcAft>
              <a:buClr>
                <a:schemeClr val="tx1"/>
              </a:buClr>
              <a:buFont typeface="Tahoma" panose="020B0604030504040204" pitchFamily="34" charset="0"/>
              <a:buChar char="−"/>
            </a:pPr>
            <a:r>
              <a:rPr lang="zh-CN" altLang="en-US" sz="2000" kern="1200" dirty="0">
                <a:solidFill>
                  <a:srgbClr val="FF0000"/>
                </a:solidFill>
                <a:cs typeface="Calibri" panose="020F0502020204030204" pitchFamily="34" charset="0"/>
                <a:sym typeface="Wingdings" panose="05000000000000000000" pitchFamily="2" charset="2"/>
              </a:rPr>
              <a:t>直接相联</a:t>
            </a:r>
            <a:r>
              <a:rPr lang="en-US" altLang="zh-CN" sz="2000" kern="1200" dirty="0">
                <a:solidFill>
                  <a:srgbClr val="FF0000"/>
                </a:solidFill>
                <a:cs typeface="Calibri" panose="020F0502020204030204" pitchFamily="34" charset="0"/>
                <a:sym typeface="Wingdings" panose="05000000000000000000" pitchFamily="2" charset="2"/>
              </a:rPr>
              <a:t>: </a:t>
            </a:r>
            <a:r>
              <a:rPr lang="zh-CN" altLang="en-US" sz="2000" kern="1200" dirty="0">
                <a:solidFill>
                  <a:srgbClr val="FF0000"/>
                </a:solidFill>
                <a:cs typeface="Calibri" panose="020F0502020204030204" pitchFamily="34" charset="0"/>
                <a:sym typeface="Wingdings" panose="05000000000000000000" pitchFamily="2" charset="2"/>
              </a:rPr>
              <a:t>一个</a:t>
            </a:r>
            <a:r>
              <a:rPr lang="en-US" altLang="zh-CN" sz="2000" kern="1200" dirty="0">
                <a:solidFill>
                  <a:srgbClr val="FF0000"/>
                </a:solidFill>
                <a:cs typeface="Calibri" panose="020F0502020204030204" pitchFamily="34" charset="0"/>
                <a:sym typeface="Wingdings" panose="05000000000000000000" pitchFamily="2" charset="2"/>
              </a:rPr>
              <a:t>block</a:t>
            </a:r>
            <a:r>
              <a:rPr lang="zh-CN" altLang="en-US" sz="2000" kern="1200" dirty="0">
                <a:solidFill>
                  <a:srgbClr val="FF0000"/>
                </a:solidFill>
                <a:cs typeface="Calibri" panose="020F0502020204030204" pitchFamily="34" charset="0"/>
                <a:sym typeface="Wingdings" panose="05000000000000000000" pitchFamily="2" charset="2"/>
              </a:rPr>
              <a:t>只能保存到唯一的一个位置</a:t>
            </a:r>
            <a:endParaRPr lang="en-US" altLang="zh-CN" sz="2000" kern="1200" dirty="0">
              <a:solidFill>
                <a:srgbClr val="FF0000"/>
              </a:solidFill>
              <a:cs typeface="Calibri" panose="020F0502020204030204" pitchFamily="34" charset="0"/>
              <a:sym typeface="Wingdings" panose="05000000000000000000" pitchFamily="2" charset="2"/>
            </a:endParaRPr>
          </a:p>
          <a:p>
            <a:pPr lvl="1">
              <a:spcBef>
                <a:spcPts val="0"/>
              </a:spcBef>
            </a:pPr>
            <a:endParaRPr lang="en-US" altLang="zh-CN" sz="2000" dirty="0">
              <a:solidFill>
                <a:srgbClr val="FF0000"/>
              </a:solidFill>
              <a:sym typeface="Wingdings" panose="05000000000000000000" pitchFamily="2" charset="2"/>
            </a:endParaRPr>
          </a:p>
          <a:p>
            <a:pPr lvl="1">
              <a:spcBef>
                <a:spcPts val="0"/>
              </a:spcBef>
            </a:pPr>
            <a:endParaRPr lang="en-US" altLang="zh-CN" sz="2000" dirty="0">
              <a:solidFill>
                <a:srgbClr val="FF0000"/>
              </a:solidFill>
              <a:sym typeface="Wingdings" panose="05000000000000000000" pitchFamily="2" charset="2"/>
            </a:endParaRPr>
          </a:p>
          <a:p>
            <a:pPr lvl="1">
              <a:spcBef>
                <a:spcPts val="0"/>
              </a:spcBef>
            </a:pPr>
            <a:endParaRPr lang="en-US" altLang="zh-CN" sz="2000" dirty="0">
              <a:solidFill>
                <a:srgbClr val="FF0000"/>
              </a:solidFill>
              <a:sym typeface="Wingdings" panose="05000000000000000000" pitchFamily="2" charset="2"/>
            </a:endParaRPr>
          </a:p>
          <a:p>
            <a:pPr lvl="1">
              <a:spcBef>
                <a:spcPts val="0"/>
              </a:spcBef>
            </a:pPr>
            <a:endParaRPr lang="en-US" altLang="zh-CN" sz="2000" dirty="0">
              <a:solidFill>
                <a:srgbClr val="FF0000"/>
              </a:solidFill>
              <a:sym typeface="Wingdings" panose="05000000000000000000" pitchFamily="2" charset="2"/>
            </a:endParaRPr>
          </a:p>
          <a:p>
            <a:pPr lvl="1">
              <a:spcBef>
                <a:spcPts val="0"/>
              </a:spcBef>
            </a:pPr>
            <a:endParaRPr lang="en-US" altLang="zh-CN" sz="2000" dirty="0">
              <a:solidFill>
                <a:srgbClr val="FF0000"/>
              </a:solidFill>
              <a:sym typeface="Wingdings" panose="05000000000000000000" pitchFamily="2" charset="2"/>
            </a:endParaRPr>
          </a:p>
          <a:p>
            <a:pPr lvl="1">
              <a:spcBef>
                <a:spcPts val="0"/>
              </a:spcBef>
            </a:pPr>
            <a:endParaRPr lang="en-US" altLang="zh-CN" sz="2000" dirty="0">
              <a:solidFill>
                <a:srgbClr val="FF0000"/>
              </a:solidFill>
              <a:sym typeface="Wingdings" panose="05000000000000000000" pitchFamily="2" charset="2"/>
            </a:endParaRPr>
          </a:p>
          <a:p>
            <a:pPr lvl="1">
              <a:spcBef>
                <a:spcPts val="0"/>
              </a:spcBef>
            </a:pPr>
            <a:endParaRPr lang="en-US" altLang="zh-CN" sz="2000" dirty="0">
              <a:solidFill>
                <a:srgbClr val="FF0000"/>
              </a:solidFill>
              <a:sym typeface="Wingdings" panose="05000000000000000000" pitchFamily="2" charset="2"/>
            </a:endParaRPr>
          </a:p>
          <a:p>
            <a:pPr lvl="1">
              <a:spcBef>
                <a:spcPts val="0"/>
              </a:spcBef>
            </a:pPr>
            <a:endParaRPr lang="en-US" altLang="zh-CN" sz="2000" dirty="0">
              <a:solidFill>
                <a:srgbClr val="FF0000"/>
              </a:solidFill>
              <a:sym typeface="Wingdings" panose="05000000000000000000" pitchFamily="2" charset="2"/>
            </a:endParaRPr>
          </a:p>
          <a:p>
            <a:pPr lvl="1">
              <a:spcBef>
                <a:spcPts val="0"/>
              </a:spcBef>
            </a:pPr>
            <a:endParaRPr lang="en-US" altLang="zh-CN" sz="2000" dirty="0">
              <a:solidFill>
                <a:srgbClr val="FF0000"/>
              </a:solidFill>
              <a:sym typeface="Wingdings" panose="05000000000000000000" pitchFamily="2" charset="2"/>
            </a:endParaRPr>
          </a:p>
          <a:p>
            <a:pPr lvl="1">
              <a:spcBef>
                <a:spcPts val="0"/>
              </a:spcBef>
            </a:pPr>
            <a:endParaRPr lang="en-US" altLang="zh-CN" sz="1800" dirty="0">
              <a:solidFill>
                <a:srgbClr val="FF0000"/>
              </a:solidFill>
              <a:sym typeface="Wingdings" panose="05000000000000000000" pitchFamily="2" charset="2"/>
            </a:endParaRPr>
          </a:p>
          <a:p>
            <a:pPr marL="457200" lvl="1" indent="0">
              <a:spcBef>
                <a:spcPts val="0"/>
              </a:spcBef>
              <a:buNone/>
            </a:pPr>
            <a:endParaRPr lang="en-US" altLang="zh-CN" sz="1200" dirty="0">
              <a:solidFill>
                <a:srgbClr val="FF0000"/>
              </a:solidFill>
              <a:sym typeface="Wingdings" panose="05000000000000000000" pitchFamily="2" charset="2"/>
            </a:endParaRPr>
          </a:p>
          <a:p>
            <a:pPr marL="457200" lvl="1" indent="0">
              <a:spcBef>
                <a:spcPts val="0"/>
              </a:spcBef>
              <a:buNone/>
            </a:pPr>
            <a:endParaRPr lang="en-US" altLang="zh-CN" sz="1200" dirty="0">
              <a:solidFill>
                <a:srgbClr val="FF0000"/>
              </a:solidFill>
              <a:sym typeface="Wingdings" panose="05000000000000000000" pitchFamily="2" charset="2"/>
            </a:endParaRPr>
          </a:p>
          <a:p>
            <a:pPr lvl="1">
              <a:spcBef>
                <a:spcPts val="0"/>
              </a:spcBef>
            </a:pPr>
            <a:r>
              <a:rPr lang="zh-CN" altLang="en-US" sz="2000" dirty="0">
                <a:solidFill>
                  <a:srgbClr val="FF0000"/>
                </a:solidFill>
                <a:sym typeface="Wingdings" panose="05000000000000000000" pitchFamily="2" charset="2"/>
              </a:rPr>
              <a:t>具有相同</a:t>
            </a:r>
            <a:r>
              <a:rPr lang="en-US" altLang="zh-CN" sz="2000" dirty="0">
                <a:solidFill>
                  <a:srgbClr val="FF0000"/>
                </a:solidFill>
                <a:sym typeface="Wingdings" panose="05000000000000000000" pitchFamily="2" charset="2"/>
              </a:rPr>
              <a:t>index bits</a:t>
            </a:r>
            <a:r>
              <a:rPr lang="zh-CN" altLang="en-US" sz="2000" dirty="0">
                <a:solidFill>
                  <a:srgbClr val="FF0000"/>
                </a:solidFill>
                <a:sym typeface="Wingdings" panose="05000000000000000000" pitchFamily="2" charset="2"/>
              </a:rPr>
              <a:t>的地址会映射到相同的缓存块，从而发生冲突。</a:t>
            </a:r>
            <a:endParaRPr lang="en-US" altLang="zh-CN" sz="2000" dirty="0">
              <a:solidFill>
                <a:srgbClr val="FF0000"/>
              </a:solidFill>
              <a:sym typeface="Wingdings" panose="05000000000000000000" pitchFamily="2" charset="2"/>
            </a:endParaRPr>
          </a:p>
          <a:p>
            <a:pPr lvl="1">
              <a:spcBef>
                <a:spcPts val="0"/>
              </a:spcBef>
            </a:pPr>
            <a:endParaRPr lang="en-US" altLang="zh-CN" sz="2000" dirty="0">
              <a:solidFill>
                <a:srgbClr val="FF0000"/>
              </a:solidFill>
              <a:sym typeface="Wingdings" panose="05000000000000000000" pitchFamily="2" charset="2"/>
            </a:endParaRPr>
          </a:p>
          <a:p>
            <a:pPr lvl="1">
              <a:spcBef>
                <a:spcPts val="0"/>
              </a:spcBef>
            </a:pPr>
            <a:endParaRPr lang="en-US" altLang="zh-CN" sz="2000" dirty="0">
              <a:solidFill>
                <a:srgbClr val="FF0000"/>
              </a:solidFill>
              <a:sym typeface="Wingdings" panose="05000000000000000000" pitchFamily="2" charset="2"/>
            </a:endParaRPr>
          </a:p>
          <a:p>
            <a:pPr lvl="1">
              <a:spcBef>
                <a:spcPts val="0"/>
              </a:spcBef>
            </a:pPr>
            <a:endParaRPr lang="en-US" altLang="zh-CN" sz="2000" dirty="0">
              <a:solidFill>
                <a:srgbClr val="FF0000"/>
              </a:solidFill>
              <a:sym typeface="Wingdings" panose="05000000000000000000" pitchFamily="2" charset="2"/>
            </a:endParaRPr>
          </a:p>
        </p:txBody>
      </p:sp>
      <p:grpSp>
        <p:nvGrpSpPr>
          <p:cNvPr id="82948" name="Group 50"/>
          <p:cNvGrpSpPr>
            <a:grpSpLocks/>
          </p:cNvGrpSpPr>
          <p:nvPr/>
        </p:nvGrpSpPr>
        <p:grpSpPr bwMode="auto">
          <a:xfrm>
            <a:off x="369888" y="1143000"/>
            <a:ext cx="1477962" cy="5356225"/>
            <a:chOff x="369455" y="1171281"/>
            <a:chExt cx="1477818" cy="5357096"/>
          </a:xfrm>
        </p:grpSpPr>
        <p:grpSp>
          <p:nvGrpSpPr>
            <p:cNvPr id="35896" name="Group 48"/>
            <p:cNvGrpSpPr>
              <a:grpSpLocks/>
            </p:cNvGrpSpPr>
            <p:nvPr/>
          </p:nvGrpSpPr>
          <p:grpSpPr bwMode="auto">
            <a:xfrm>
              <a:off x="369455" y="1171281"/>
              <a:ext cx="1477818" cy="2678548"/>
              <a:chOff x="554182" y="1985841"/>
              <a:chExt cx="1477818" cy="2678548"/>
            </a:xfrm>
          </p:grpSpPr>
          <p:grpSp>
            <p:nvGrpSpPr>
              <p:cNvPr id="35920" name="Group 14"/>
              <p:cNvGrpSpPr>
                <a:grpSpLocks/>
              </p:cNvGrpSpPr>
              <p:nvPr/>
            </p:nvGrpSpPr>
            <p:grpSpPr bwMode="auto">
              <a:xfrm>
                <a:off x="554182" y="1985841"/>
                <a:ext cx="1477818" cy="1339274"/>
                <a:chOff x="554182" y="2567709"/>
                <a:chExt cx="1477818" cy="1339274"/>
              </a:xfrm>
            </p:grpSpPr>
            <p:grpSp>
              <p:nvGrpSpPr>
                <p:cNvPr id="35932" name="Group 8"/>
                <p:cNvGrpSpPr>
                  <a:grpSpLocks/>
                </p:cNvGrpSpPr>
                <p:nvPr/>
              </p:nvGrpSpPr>
              <p:grpSpPr bwMode="auto">
                <a:xfrm>
                  <a:off x="554182" y="2567709"/>
                  <a:ext cx="1477818" cy="669637"/>
                  <a:chOff x="554182" y="2567709"/>
                  <a:chExt cx="1477818" cy="669637"/>
                </a:xfrm>
              </p:grpSpPr>
              <p:sp>
                <p:nvSpPr>
                  <p:cNvPr id="35938" name="Rectangle 4"/>
                  <p:cNvSpPr>
                    <a:spLocks noChangeArrowheads="1"/>
                  </p:cNvSpPr>
                  <p:nvPr/>
                </p:nvSpPr>
                <p:spPr bwMode="auto">
                  <a:xfrm>
                    <a:off x="554182" y="2567709"/>
                    <a:ext cx="1477818" cy="166255"/>
                  </a:xfrm>
                  <a:prstGeom prst="rect">
                    <a:avLst/>
                  </a:prstGeom>
                  <a:solidFill>
                    <a:schemeClr val="accent2"/>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solidFill>
                        <a:srgbClr val="FF0000"/>
                      </a:solidFill>
                    </a:endParaRPr>
                  </a:p>
                </p:txBody>
              </p:sp>
              <p:sp>
                <p:nvSpPr>
                  <p:cNvPr id="35939" name="Rectangle 5"/>
                  <p:cNvSpPr>
                    <a:spLocks noChangeArrowheads="1"/>
                  </p:cNvSpPr>
                  <p:nvPr/>
                </p:nvSpPr>
                <p:spPr bwMode="auto">
                  <a:xfrm>
                    <a:off x="554182" y="2733964"/>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40" name="Rectangle 6"/>
                  <p:cNvSpPr>
                    <a:spLocks noChangeArrowheads="1"/>
                  </p:cNvSpPr>
                  <p:nvPr/>
                </p:nvSpPr>
                <p:spPr bwMode="auto">
                  <a:xfrm>
                    <a:off x="554182" y="2904836"/>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41" name="Rectangle 7"/>
                  <p:cNvSpPr>
                    <a:spLocks noChangeArrowheads="1"/>
                  </p:cNvSpPr>
                  <p:nvPr/>
                </p:nvSpPr>
                <p:spPr bwMode="auto">
                  <a:xfrm>
                    <a:off x="554182" y="3071091"/>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grpSp>
            <p:grpSp>
              <p:nvGrpSpPr>
                <p:cNvPr id="35933" name="Group 9"/>
                <p:cNvGrpSpPr>
                  <a:grpSpLocks/>
                </p:cNvGrpSpPr>
                <p:nvPr/>
              </p:nvGrpSpPr>
              <p:grpSpPr bwMode="auto">
                <a:xfrm>
                  <a:off x="554182" y="3237346"/>
                  <a:ext cx="1477818" cy="669637"/>
                  <a:chOff x="554182" y="2567709"/>
                  <a:chExt cx="1477818" cy="669637"/>
                </a:xfrm>
              </p:grpSpPr>
              <p:sp>
                <p:nvSpPr>
                  <p:cNvPr id="35934" name="Rectangle 10"/>
                  <p:cNvSpPr>
                    <a:spLocks noChangeArrowheads="1"/>
                  </p:cNvSpPr>
                  <p:nvPr/>
                </p:nvSpPr>
                <p:spPr bwMode="auto">
                  <a:xfrm>
                    <a:off x="554182" y="2567709"/>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35" name="Rectangle 11"/>
                  <p:cNvSpPr>
                    <a:spLocks noChangeArrowheads="1"/>
                  </p:cNvSpPr>
                  <p:nvPr/>
                </p:nvSpPr>
                <p:spPr bwMode="auto">
                  <a:xfrm>
                    <a:off x="554182" y="2733964"/>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36" name="Rectangle 12"/>
                  <p:cNvSpPr>
                    <a:spLocks noChangeArrowheads="1"/>
                  </p:cNvSpPr>
                  <p:nvPr/>
                </p:nvSpPr>
                <p:spPr bwMode="auto">
                  <a:xfrm>
                    <a:off x="554182" y="2904836"/>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37" name="Rectangle 13"/>
                  <p:cNvSpPr>
                    <a:spLocks noChangeArrowheads="1"/>
                  </p:cNvSpPr>
                  <p:nvPr/>
                </p:nvSpPr>
                <p:spPr bwMode="auto">
                  <a:xfrm>
                    <a:off x="554182" y="3071091"/>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grpSp>
          </p:grpSp>
          <p:grpSp>
            <p:nvGrpSpPr>
              <p:cNvPr id="35921" name="Group 15"/>
              <p:cNvGrpSpPr>
                <a:grpSpLocks/>
              </p:cNvGrpSpPr>
              <p:nvPr/>
            </p:nvGrpSpPr>
            <p:grpSpPr bwMode="auto">
              <a:xfrm>
                <a:off x="554182" y="3325115"/>
                <a:ext cx="1477818" cy="1339274"/>
                <a:chOff x="554182" y="2567709"/>
                <a:chExt cx="1477818" cy="1339274"/>
              </a:xfrm>
            </p:grpSpPr>
            <p:grpSp>
              <p:nvGrpSpPr>
                <p:cNvPr id="35922" name="Group 8"/>
                <p:cNvGrpSpPr>
                  <a:grpSpLocks/>
                </p:cNvGrpSpPr>
                <p:nvPr/>
              </p:nvGrpSpPr>
              <p:grpSpPr bwMode="auto">
                <a:xfrm>
                  <a:off x="554182" y="2567709"/>
                  <a:ext cx="1477818" cy="669637"/>
                  <a:chOff x="554182" y="2567709"/>
                  <a:chExt cx="1477818" cy="669637"/>
                </a:xfrm>
              </p:grpSpPr>
              <p:sp>
                <p:nvSpPr>
                  <p:cNvPr id="35928" name="Rectangle 22"/>
                  <p:cNvSpPr>
                    <a:spLocks noChangeArrowheads="1"/>
                  </p:cNvSpPr>
                  <p:nvPr/>
                </p:nvSpPr>
                <p:spPr bwMode="auto">
                  <a:xfrm>
                    <a:off x="554182" y="2567709"/>
                    <a:ext cx="1477818" cy="166255"/>
                  </a:xfrm>
                  <a:prstGeom prst="rect">
                    <a:avLst/>
                  </a:prstGeom>
                  <a:solidFill>
                    <a:schemeClr val="accent2"/>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29" name="Rectangle 23"/>
                  <p:cNvSpPr>
                    <a:spLocks noChangeArrowheads="1"/>
                  </p:cNvSpPr>
                  <p:nvPr/>
                </p:nvSpPr>
                <p:spPr bwMode="auto">
                  <a:xfrm>
                    <a:off x="554182" y="2733964"/>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30" name="Rectangle 24"/>
                  <p:cNvSpPr>
                    <a:spLocks noChangeArrowheads="1"/>
                  </p:cNvSpPr>
                  <p:nvPr/>
                </p:nvSpPr>
                <p:spPr bwMode="auto">
                  <a:xfrm>
                    <a:off x="554182" y="2904836"/>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31" name="Rectangle 25"/>
                  <p:cNvSpPr>
                    <a:spLocks noChangeArrowheads="1"/>
                  </p:cNvSpPr>
                  <p:nvPr/>
                </p:nvSpPr>
                <p:spPr bwMode="auto">
                  <a:xfrm>
                    <a:off x="554182" y="3071091"/>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grpSp>
            <p:grpSp>
              <p:nvGrpSpPr>
                <p:cNvPr id="35923" name="Group 9"/>
                <p:cNvGrpSpPr>
                  <a:grpSpLocks/>
                </p:cNvGrpSpPr>
                <p:nvPr/>
              </p:nvGrpSpPr>
              <p:grpSpPr bwMode="auto">
                <a:xfrm>
                  <a:off x="554182" y="3237346"/>
                  <a:ext cx="1477818" cy="669637"/>
                  <a:chOff x="554182" y="2567709"/>
                  <a:chExt cx="1477818" cy="669637"/>
                </a:xfrm>
              </p:grpSpPr>
              <p:sp>
                <p:nvSpPr>
                  <p:cNvPr id="35924" name="Rectangle 18"/>
                  <p:cNvSpPr>
                    <a:spLocks noChangeArrowheads="1"/>
                  </p:cNvSpPr>
                  <p:nvPr/>
                </p:nvSpPr>
                <p:spPr bwMode="auto">
                  <a:xfrm>
                    <a:off x="554182" y="2567709"/>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25" name="Rectangle 19"/>
                  <p:cNvSpPr>
                    <a:spLocks noChangeArrowheads="1"/>
                  </p:cNvSpPr>
                  <p:nvPr/>
                </p:nvSpPr>
                <p:spPr bwMode="auto">
                  <a:xfrm>
                    <a:off x="554182" y="2733964"/>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26" name="Rectangle 20"/>
                  <p:cNvSpPr>
                    <a:spLocks noChangeArrowheads="1"/>
                  </p:cNvSpPr>
                  <p:nvPr/>
                </p:nvSpPr>
                <p:spPr bwMode="auto">
                  <a:xfrm>
                    <a:off x="554182" y="2904836"/>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27" name="Rectangle 21"/>
                  <p:cNvSpPr>
                    <a:spLocks noChangeArrowheads="1"/>
                  </p:cNvSpPr>
                  <p:nvPr/>
                </p:nvSpPr>
                <p:spPr bwMode="auto">
                  <a:xfrm>
                    <a:off x="554182" y="3071091"/>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grpSp>
          </p:grpSp>
        </p:grpSp>
        <p:grpSp>
          <p:nvGrpSpPr>
            <p:cNvPr id="35897" name="Group 49"/>
            <p:cNvGrpSpPr>
              <a:grpSpLocks/>
            </p:cNvGrpSpPr>
            <p:nvPr/>
          </p:nvGrpSpPr>
          <p:grpSpPr bwMode="auto">
            <a:xfrm>
              <a:off x="369455" y="3849829"/>
              <a:ext cx="1477818" cy="2678548"/>
              <a:chOff x="2433782" y="3512702"/>
              <a:chExt cx="1477818" cy="2678548"/>
            </a:xfrm>
          </p:grpSpPr>
          <p:grpSp>
            <p:nvGrpSpPr>
              <p:cNvPr id="35898" name="Group 26"/>
              <p:cNvGrpSpPr>
                <a:grpSpLocks/>
              </p:cNvGrpSpPr>
              <p:nvPr/>
            </p:nvGrpSpPr>
            <p:grpSpPr bwMode="auto">
              <a:xfrm>
                <a:off x="2433782" y="3512702"/>
                <a:ext cx="1477818" cy="1339274"/>
                <a:chOff x="554182" y="2567709"/>
                <a:chExt cx="1477818" cy="1339274"/>
              </a:xfrm>
            </p:grpSpPr>
            <p:grpSp>
              <p:nvGrpSpPr>
                <p:cNvPr id="35910" name="Group 8"/>
                <p:cNvGrpSpPr>
                  <a:grpSpLocks/>
                </p:cNvGrpSpPr>
                <p:nvPr/>
              </p:nvGrpSpPr>
              <p:grpSpPr bwMode="auto">
                <a:xfrm>
                  <a:off x="554182" y="2567709"/>
                  <a:ext cx="1477818" cy="669637"/>
                  <a:chOff x="554182" y="2567709"/>
                  <a:chExt cx="1477818" cy="669637"/>
                </a:xfrm>
              </p:grpSpPr>
              <p:sp>
                <p:nvSpPr>
                  <p:cNvPr id="35916" name="Rectangle 33"/>
                  <p:cNvSpPr>
                    <a:spLocks noChangeArrowheads="1"/>
                  </p:cNvSpPr>
                  <p:nvPr/>
                </p:nvSpPr>
                <p:spPr bwMode="auto">
                  <a:xfrm>
                    <a:off x="554182" y="2567709"/>
                    <a:ext cx="1477818" cy="166255"/>
                  </a:xfrm>
                  <a:prstGeom prst="rect">
                    <a:avLst/>
                  </a:prstGeom>
                  <a:solidFill>
                    <a:schemeClr val="accent2"/>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17" name="Rectangle 34"/>
                  <p:cNvSpPr>
                    <a:spLocks noChangeArrowheads="1"/>
                  </p:cNvSpPr>
                  <p:nvPr/>
                </p:nvSpPr>
                <p:spPr bwMode="auto">
                  <a:xfrm>
                    <a:off x="554182" y="2733964"/>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18" name="Rectangle 35"/>
                  <p:cNvSpPr>
                    <a:spLocks noChangeArrowheads="1"/>
                  </p:cNvSpPr>
                  <p:nvPr/>
                </p:nvSpPr>
                <p:spPr bwMode="auto">
                  <a:xfrm>
                    <a:off x="554182" y="2904836"/>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19" name="Rectangle 36"/>
                  <p:cNvSpPr>
                    <a:spLocks noChangeArrowheads="1"/>
                  </p:cNvSpPr>
                  <p:nvPr/>
                </p:nvSpPr>
                <p:spPr bwMode="auto">
                  <a:xfrm>
                    <a:off x="554182" y="3071091"/>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grpSp>
            <p:grpSp>
              <p:nvGrpSpPr>
                <p:cNvPr id="35911" name="Group 9"/>
                <p:cNvGrpSpPr>
                  <a:grpSpLocks/>
                </p:cNvGrpSpPr>
                <p:nvPr/>
              </p:nvGrpSpPr>
              <p:grpSpPr bwMode="auto">
                <a:xfrm>
                  <a:off x="554182" y="3237346"/>
                  <a:ext cx="1477818" cy="669637"/>
                  <a:chOff x="554182" y="2567709"/>
                  <a:chExt cx="1477818" cy="669637"/>
                </a:xfrm>
              </p:grpSpPr>
              <p:sp>
                <p:nvSpPr>
                  <p:cNvPr id="35912" name="Rectangle 29"/>
                  <p:cNvSpPr>
                    <a:spLocks noChangeArrowheads="1"/>
                  </p:cNvSpPr>
                  <p:nvPr/>
                </p:nvSpPr>
                <p:spPr bwMode="auto">
                  <a:xfrm>
                    <a:off x="554182" y="2567709"/>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13" name="Rectangle 30"/>
                  <p:cNvSpPr>
                    <a:spLocks noChangeArrowheads="1"/>
                  </p:cNvSpPr>
                  <p:nvPr/>
                </p:nvSpPr>
                <p:spPr bwMode="auto">
                  <a:xfrm>
                    <a:off x="554182" y="2733964"/>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14" name="Rectangle 31"/>
                  <p:cNvSpPr>
                    <a:spLocks noChangeArrowheads="1"/>
                  </p:cNvSpPr>
                  <p:nvPr/>
                </p:nvSpPr>
                <p:spPr bwMode="auto">
                  <a:xfrm>
                    <a:off x="554182" y="2904836"/>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15" name="Rectangle 32"/>
                  <p:cNvSpPr>
                    <a:spLocks noChangeArrowheads="1"/>
                  </p:cNvSpPr>
                  <p:nvPr/>
                </p:nvSpPr>
                <p:spPr bwMode="auto">
                  <a:xfrm>
                    <a:off x="554182" y="3071091"/>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grpSp>
          </p:grpSp>
          <p:grpSp>
            <p:nvGrpSpPr>
              <p:cNvPr id="35899" name="Group 37"/>
              <p:cNvGrpSpPr>
                <a:grpSpLocks/>
              </p:cNvGrpSpPr>
              <p:nvPr/>
            </p:nvGrpSpPr>
            <p:grpSpPr bwMode="auto">
              <a:xfrm>
                <a:off x="2433782" y="4851976"/>
                <a:ext cx="1477818" cy="1339274"/>
                <a:chOff x="554182" y="2567709"/>
                <a:chExt cx="1477818" cy="1339274"/>
              </a:xfrm>
            </p:grpSpPr>
            <p:grpSp>
              <p:nvGrpSpPr>
                <p:cNvPr id="35900" name="Group 8"/>
                <p:cNvGrpSpPr>
                  <a:grpSpLocks/>
                </p:cNvGrpSpPr>
                <p:nvPr/>
              </p:nvGrpSpPr>
              <p:grpSpPr bwMode="auto">
                <a:xfrm>
                  <a:off x="554182" y="2567709"/>
                  <a:ext cx="1477818" cy="669637"/>
                  <a:chOff x="554182" y="2567709"/>
                  <a:chExt cx="1477818" cy="669637"/>
                </a:xfrm>
              </p:grpSpPr>
              <p:sp>
                <p:nvSpPr>
                  <p:cNvPr id="35906" name="Rectangle 44"/>
                  <p:cNvSpPr>
                    <a:spLocks noChangeArrowheads="1"/>
                  </p:cNvSpPr>
                  <p:nvPr/>
                </p:nvSpPr>
                <p:spPr bwMode="auto">
                  <a:xfrm>
                    <a:off x="554182" y="2567709"/>
                    <a:ext cx="1477818" cy="166255"/>
                  </a:xfrm>
                  <a:prstGeom prst="rect">
                    <a:avLst/>
                  </a:prstGeom>
                  <a:solidFill>
                    <a:schemeClr val="accent2"/>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07" name="Rectangle 45"/>
                  <p:cNvSpPr>
                    <a:spLocks noChangeArrowheads="1"/>
                  </p:cNvSpPr>
                  <p:nvPr/>
                </p:nvSpPr>
                <p:spPr bwMode="auto">
                  <a:xfrm>
                    <a:off x="554182" y="2733964"/>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08" name="Rectangle 46"/>
                  <p:cNvSpPr>
                    <a:spLocks noChangeArrowheads="1"/>
                  </p:cNvSpPr>
                  <p:nvPr/>
                </p:nvSpPr>
                <p:spPr bwMode="auto">
                  <a:xfrm>
                    <a:off x="554182" y="2904836"/>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09" name="Rectangle 47"/>
                  <p:cNvSpPr>
                    <a:spLocks noChangeArrowheads="1"/>
                  </p:cNvSpPr>
                  <p:nvPr/>
                </p:nvSpPr>
                <p:spPr bwMode="auto">
                  <a:xfrm>
                    <a:off x="554182" y="3071091"/>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grpSp>
            <p:grpSp>
              <p:nvGrpSpPr>
                <p:cNvPr id="35901" name="Group 9"/>
                <p:cNvGrpSpPr>
                  <a:grpSpLocks/>
                </p:cNvGrpSpPr>
                <p:nvPr/>
              </p:nvGrpSpPr>
              <p:grpSpPr bwMode="auto">
                <a:xfrm>
                  <a:off x="554182" y="3237346"/>
                  <a:ext cx="1477818" cy="669637"/>
                  <a:chOff x="554182" y="2567709"/>
                  <a:chExt cx="1477818" cy="669637"/>
                </a:xfrm>
              </p:grpSpPr>
              <p:sp>
                <p:nvSpPr>
                  <p:cNvPr id="35902" name="Rectangle 40"/>
                  <p:cNvSpPr>
                    <a:spLocks noChangeArrowheads="1"/>
                  </p:cNvSpPr>
                  <p:nvPr/>
                </p:nvSpPr>
                <p:spPr bwMode="auto">
                  <a:xfrm>
                    <a:off x="554182" y="2567709"/>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03" name="Rectangle 41"/>
                  <p:cNvSpPr>
                    <a:spLocks noChangeArrowheads="1"/>
                  </p:cNvSpPr>
                  <p:nvPr/>
                </p:nvSpPr>
                <p:spPr bwMode="auto">
                  <a:xfrm>
                    <a:off x="554182" y="2733964"/>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04" name="Rectangle 42"/>
                  <p:cNvSpPr>
                    <a:spLocks noChangeArrowheads="1"/>
                  </p:cNvSpPr>
                  <p:nvPr/>
                </p:nvSpPr>
                <p:spPr bwMode="auto">
                  <a:xfrm>
                    <a:off x="554182" y="2904836"/>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05" name="Rectangle 43"/>
                  <p:cNvSpPr>
                    <a:spLocks noChangeArrowheads="1"/>
                  </p:cNvSpPr>
                  <p:nvPr/>
                </p:nvSpPr>
                <p:spPr bwMode="auto">
                  <a:xfrm>
                    <a:off x="554182" y="3071091"/>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grpSp>
          </p:grpSp>
        </p:grpSp>
      </p:grpSp>
      <p:grpSp>
        <p:nvGrpSpPr>
          <p:cNvPr id="82949" name="Group 59"/>
          <p:cNvGrpSpPr>
            <a:grpSpLocks/>
          </p:cNvGrpSpPr>
          <p:nvPr/>
        </p:nvGrpSpPr>
        <p:grpSpPr bwMode="auto">
          <a:xfrm>
            <a:off x="4502150" y="3268662"/>
            <a:ext cx="1477963" cy="1338263"/>
            <a:chOff x="2544619" y="2612161"/>
            <a:chExt cx="1477818" cy="1339274"/>
          </a:xfrm>
        </p:grpSpPr>
        <p:sp>
          <p:nvSpPr>
            <p:cNvPr id="35888" name="Rectangle 51"/>
            <p:cNvSpPr>
              <a:spLocks noChangeArrowheads="1"/>
            </p:cNvSpPr>
            <p:nvPr/>
          </p:nvSpPr>
          <p:spPr bwMode="auto">
            <a:xfrm>
              <a:off x="2544619" y="2612161"/>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889" name="Rectangle 52"/>
            <p:cNvSpPr>
              <a:spLocks noChangeArrowheads="1"/>
            </p:cNvSpPr>
            <p:nvPr/>
          </p:nvSpPr>
          <p:spPr bwMode="auto">
            <a:xfrm>
              <a:off x="2544619" y="2783033"/>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890" name="Rectangle 53"/>
            <p:cNvSpPr>
              <a:spLocks noChangeArrowheads="1"/>
            </p:cNvSpPr>
            <p:nvPr/>
          </p:nvSpPr>
          <p:spPr bwMode="auto">
            <a:xfrm>
              <a:off x="2544619" y="2949288"/>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891" name="Rectangle 54"/>
            <p:cNvSpPr>
              <a:spLocks noChangeArrowheads="1"/>
            </p:cNvSpPr>
            <p:nvPr/>
          </p:nvSpPr>
          <p:spPr bwMode="auto">
            <a:xfrm>
              <a:off x="2544619" y="3115543"/>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892" name="Rectangle 55"/>
            <p:cNvSpPr>
              <a:spLocks noChangeArrowheads="1"/>
            </p:cNvSpPr>
            <p:nvPr/>
          </p:nvSpPr>
          <p:spPr bwMode="auto">
            <a:xfrm>
              <a:off x="2544619" y="3286415"/>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893" name="Rectangle 56"/>
            <p:cNvSpPr>
              <a:spLocks noChangeArrowheads="1"/>
            </p:cNvSpPr>
            <p:nvPr/>
          </p:nvSpPr>
          <p:spPr bwMode="auto">
            <a:xfrm>
              <a:off x="2544619" y="3452670"/>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894" name="Rectangle 57"/>
            <p:cNvSpPr>
              <a:spLocks noChangeArrowheads="1"/>
            </p:cNvSpPr>
            <p:nvPr/>
          </p:nvSpPr>
          <p:spPr bwMode="auto">
            <a:xfrm>
              <a:off x="2544619" y="3618925"/>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895" name="Rectangle 58"/>
            <p:cNvSpPr>
              <a:spLocks noChangeArrowheads="1"/>
            </p:cNvSpPr>
            <p:nvPr/>
          </p:nvSpPr>
          <p:spPr bwMode="auto">
            <a:xfrm>
              <a:off x="2544619" y="3785180"/>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grpSp>
      <p:sp>
        <p:nvSpPr>
          <p:cNvPr id="82950" name="TextBox 60"/>
          <p:cNvSpPr txBox="1">
            <a:spLocks noChangeArrowheads="1"/>
          </p:cNvSpPr>
          <p:nvPr/>
        </p:nvSpPr>
        <p:spPr bwMode="auto">
          <a:xfrm>
            <a:off x="4678363" y="2852737"/>
            <a:ext cx="1133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cs typeface="Arial" panose="020B0604020202020204" pitchFamily="34" charset="0"/>
              </a:rPr>
              <a:t>Tag store</a:t>
            </a:r>
          </a:p>
        </p:txBody>
      </p:sp>
      <p:grpSp>
        <p:nvGrpSpPr>
          <p:cNvPr id="82951" name="Group 61"/>
          <p:cNvGrpSpPr>
            <a:grpSpLocks/>
          </p:cNvGrpSpPr>
          <p:nvPr/>
        </p:nvGrpSpPr>
        <p:grpSpPr bwMode="auto">
          <a:xfrm>
            <a:off x="6400800" y="3263900"/>
            <a:ext cx="1477963" cy="1339850"/>
            <a:chOff x="2544619" y="2612161"/>
            <a:chExt cx="1477818" cy="1339274"/>
          </a:xfrm>
        </p:grpSpPr>
        <p:sp>
          <p:nvSpPr>
            <p:cNvPr id="35880" name="Rectangle 62"/>
            <p:cNvSpPr>
              <a:spLocks noChangeArrowheads="1"/>
            </p:cNvSpPr>
            <p:nvPr/>
          </p:nvSpPr>
          <p:spPr bwMode="auto">
            <a:xfrm>
              <a:off x="2544619" y="2612161"/>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881" name="Rectangle 63"/>
            <p:cNvSpPr>
              <a:spLocks noChangeArrowheads="1"/>
            </p:cNvSpPr>
            <p:nvPr/>
          </p:nvSpPr>
          <p:spPr bwMode="auto">
            <a:xfrm>
              <a:off x="2544619" y="2783033"/>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882" name="Rectangle 64"/>
            <p:cNvSpPr>
              <a:spLocks noChangeArrowheads="1"/>
            </p:cNvSpPr>
            <p:nvPr/>
          </p:nvSpPr>
          <p:spPr bwMode="auto">
            <a:xfrm>
              <a:off x="2544619" y="2949288"/>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883" name="Rectangle 65"/>
            <p:cNvSpPr>
              <a:spLocks noChangeArrowheads="1"/>
            </p:cNvSpPr>
            <p:nvPr/>
          </p:nvSpPr>
          <p:spPr bwMode="auto">
            <a:xfrm>
              <a:off x="2544619" y="3115543"/>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884" name="Rectangle 66"/>
            <p:cNvSpPr>
              <a:spLocks noChangeArrowheads="1"/>
            </p:cNvSpPr>
            <p:nvPr/>
          </p:nvSpPr>
          <p:spPr bwMode="auto">
            <a:xfrm>
              <a:off x="2544619" y="3286415"/>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885" name="Rectangle 67"/>
            <p:cNvSpPr>
              <a:spLocks noChangeArrowheads="1"/>
            </p:cNvSpPr>
            <p:nvPr/>
          </p:nvSpPr>
          <p:spPr bwMode="auto">
            <a:xfrm>
              <a:off x="2544619" y="3452670"/>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886" name="Rectangle 68"/>
            <p:cNvSpPr>
              <a:spLocks noChangeArrowheads="1"/>
            </p:cNvSpPr>
            <p:nvPr/>
          </p:nvSpPr>
          <p:spPr bwMode="auto">
            <a:xfrm>
              <a:off x="2544619" y="3618925"/>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887" name="Rectangle 69"/>
            <p:cNvSpPr>
              <a:spLocks noChangeArrowheads="1"/>
            </p:cNvSpPr>
            <p:nvPr/>
          </p:nvSpPr>
          <p:spPr bwMode="auto">
            <a:xfrm>
              <a:off x="2544619" y="3785180"/>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grpSp>
      <p:sp>
        <p:nvSpPr>
          <p:cNvPr id="82952" name="TextBox 70"/>
          <p:cNvSpPr txBox="1">
            <a:spLocks noChangeArrowheads="1"/>
          </p:cNvSpPr>
          <p:nvPr/>
        </p:nvSpPr>
        <p:spPr bwMode="auto">
          <a:xfrm>
            <a:off x="6548438" y="2847975"/>
            <a:ext cx="1249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cs typeface="Arial" panose="020B0604020202020204" pitchFamily="34" charset="0"/>
              </a:rPr>
              <a:t>Data store</a:t>
            </a:r>
          </a:p>
        </p:txBody>
      </p:sp>
      <p:sp>
        <p:nvSpPr>
          <p:cNvPr id="82953" name="Rectangle 71"/>
          <p:cNvSpPr>
            <a:spLocks noChangeArrowheads="1"/>
          </p:cNvSpPr>
          <p:nvPr/>
        </p:nvSpPr>
        <p:spPr bwMode="auto">
          <a:xfrm>
            <a:off x="2241550" y="2898775"/>
            <a:ext cx="1477963" cy="3333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2954" name="TextBox 72"/>
          <p:cNvSpPr txBox="1">
            <a:spLocks noChangeArrowheads="1"/>
          </p:cNvSpPr>
          <p:nvPr/>
        </p:nvSpPr>
        <p:spPr bwMode="auto">
          <a:xfrm>
            <a:off x="3130550" y="3286125"/>
            <a:ext cx="841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a:cs typeface="Arial" panose="020B0604020202020204" pitchFamily="34" charset="0"/>
              </a:rPr>
              <a:t>Address</a:t>
            </a:r>
          </a:p>
        </p:txBody>
      </p:sp>
      <p:cxnSp>
        <p:nvCxnSpPr>
          <p:cNvPr id="82955" name="Straight Connector 74"/>
          <p:cNvCxnSpPr>
            <a:cxnSpLocks noChangeShapeType="1"/>
          </p:cNvCxnSpPr>
          <p:nvPr/>
        </p:nvCxnSpPr>
        <p:spPr bwMode="auto">
          <a:xfrm rot="5400000">
            <a:off x="3011488" y="3065462"/>
            <a:ext cx="331788"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2956" name="Straight Connector 75"/>
          <p:cNvCxnSpPr>
            <a:cxnSpLocks noChangeShapeType="1"/>
          </p:cNvCxnSpPr>
          <p:nvPr/>
        </p:nvCxnSpPr>
        <p:spPr bwMode="auto">
          <a:xfrm rot="5400000">
            <a:off x="2475706" y="3064669"/>
            <a:ext cx="333375"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2957" name="TextBox 78"/>
          <p:cNvSpPr txBox="1">
            <a:spLocks noChangeArrowheads="1"/>
          </p:cNvSpPr>
          <p:nvPr/>
        </p:nvSpPr>
        <p:spPr bwMode="auto">
          <a:xfrm>
            <a:off x="2136775" y="2440087"/>
            <a:ext cx="4333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a:cs typeface="Arial" panose="020B0604020202020204" pitchFamily="34" charset="0"/>
              </a:rPr>
              <a:t>tag</a:t>
            </a:r>
          </a:p>
        </p:txBody>
      </p:sp>
      <p:sp>
        <p:nvSpPr>
          <p:cNvPr id="82958" name="TextBox 80"/>
          <p:cNvSpPr txBox="1">
            <a:spLocks noChangeArrowheads="1"/>
          </p:cNvSpPr>
          <p:nvPr/>
        </p:nvSpPr>
        <p:spPr bwMode="auto">
          <a:xfrm>
            <a:off x="2597150" y="2454375"/>
            <a:ext cx="612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a:cs typeface="Arial" panose="020B0604020202020204" pitchFamily="34" charset="0"/>
              </a:rPr>
              <a:t>index</a:t>
            </a:r>
          </a:p>
        </p:txBody>
      </p:sp>
      <p:sp>
        <p:nvSpPr>
          <p:cNvPr id="82959" name="TextBox 81"/>
          <p:cNvSpPr txBox="1">
            <a:spLocks noChangeArrowheads="1"/>
          </p:cNvSpPr>
          <p:nvPr/>
        </p:nvSpPr>
        <p:spPr bwMode="auto">
          <a:xfrm>
            <a:off x="3209925" y="2454375"/>
            <a:ext cx="1179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dirty="0">
                <a:cs typeface="Arial" panose="020B0604020202020204" pitchFamily="34" charset="0"/>
              </a:rPr>
              <a:t>byte in block</a:t>
            </a:r>
          </a:p>
        </p:txBody>
      </p:sp>
      <p:sp>
        <p:nvSpPr>
          <p:cNvPr id="82960" name="TextBox 82"/>
          <p:cNvSpPr txBox="1">
            <a:spLocks noChangeArrowheads="1"/>
          </p:cNvSpPr>
          <p:nvPr/>
        </p:nvSpPr>
        <p:spPr bwMode="auto">
          <a:xfrm>
            <a:off x="3176588" y="2898775"/>
            <a:ext cx="612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a:cs typeface="Arial" panose="020B0604020202020204" pitchFamily="34" charset="0"/>
              </a:rPr>
              <a:t>3 bits</a:t>
            </a:r>
          </a:p>
        </p:txBody>
      </p:sp>
      <p:sp>
        <p:nvSpPr>
          <p:cNvPr id="82961" name="TextBox 83"/>
          <p:cNvSpPr txBox="1">
            <a:spLocks noChangeArrowheads="1"/>
          </p:cNvSpPr>
          <p:nvPr/>
        </p:nvSpPr>
        <p:spPr bwMode="auto">
          <a:xfrm>
            <a:off x="2643188" y="2897187"/>
            <a:ext cx="612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a:cs typeface="Arial" panose="020B0604020202020204" pitchFamily="34" charset="0"/>
              </a:rPr>
              <a:t>3 bits</a:t>
            </a:r>
          </a:p>
        </p:txBody>
      </p:sp>
      <p:sp>
        <p:nvSpPr>
          <p:cNvPr id="82962" name="TextBox 84"/>
          <p:cNvSpPr txBox="1">
            <a:spLocks noChangeArrowheads="1"/>
          </p:cNvSpPr>
          <p:nvPr/>
        </p:nvSpPr>
        <p:spPr bwMode="auto">
          <a:xfrm>
            <a:off x="2241550" y="2914650"/>
            <a:ext cx="3825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a:cs typeface="Arial" panose="020B0604020202020204" pitchFamily="34" charset="0"/>
              </a:rPr>
              <a:t>2b</a:t>
            </a:r>
          </a:p>
        </p:txBody>
      </p:sp>
      <p:cxnSp>
        <p:nvCxnSpPr>
          <p:cNvPr id="82963" name="Straight Connector 86"/>
          <p:cNvCxnSpPr>
            <a:cxnSpLocks noChangeShapeType="1"/>
            <a:stCxn id="82953" idx="2"/>
          </p:cNvCxnSpPr>
          <p:nvPr/>
        </p:nvCxnSpPr>
        <p:spPr bwMode="auto">
          <a:xfrm rot="16200000" flipH="1">
            <a:off x="2625726" y="3586162"/>
            <a:ext cx="711200"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2964" name="Straight Arrow Connector 88"/>
          <p:cNvCxnSpPr>
            <a:cxnSpLocks noChangeShapeType="1"/>
          </p:cNvCxnSpPr>
          <p:nvPr/>
        </p:nvCxnSpPr>
        <p:spPr bwMode="auto">
          <a:xfrm flipV="1">
            <a:off x="2982913" y="3933825"/>
            <a:ext cx="1519237" cy="95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965" name="Straight Arrow Connector 89"/>
          <p:cNvCxnSpPr>
            <a:cxnSpLocks noChangeShapeType="1"/>
          </p:cNvCxnSpPr>
          <p:nvPr/>
        </p:nvCxnSpPr>
        <p:spPr bwMode="auto">
          <a:xfrm>
            <a:off x="6161088" y="3943350"/>
            <a:ext cx="239712"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966" name="Straight Connector 95"/>
          <p:cNvCxnSpPr>
            <a:cxnSpLocks noChangeShapeType="1"/>
          </p:cNvCxnSpPr>
          <p:nvPr/>
        </p:nvCxnSpPr>
        <p:spPr bwMode="auto">
          <a:xfrm rot="5400000">
            <a:off x="4198144" y="3937793"/>
            <a:ext cx="133985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2967" name="TextBox 96"/>
          <p:cNvSpPr txBox="1">
            <a:spLocks noChangeArrowheads="1"/>
          </p:cNvSpPr>
          <p:nvPr/>
        </p:nvSpPr>
        <p:spPr bwMode="auto">
          <a:xfrm>
            <a:off x="4562475" y="4400550"/>
            <a:ext cx="2873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a:cs typeface="Arial" panose="020B0604020202020204" pitchFamily="34" charset="0"/>
              </a:rPr>
              <a:t>V</a:t>
            </a:r>
          </a:p>
        </p:txBody>
      </p:sp>
      <p:sp>
        <p:nvSpPr>
          <p:cNvPr id="82968" name="TextBox 97"/>
          <p:cNvSpPr txBox="1">
            <a:spLocks noChangeArrowheads="1"/>
          </p:cNvSpPr>
          <p:nvPr/>
        </p:nvSpPr>
        <p:spPr bwMode="auto">
          <a:xfrm>
            <a:off x="5175250" y="4391025"/>
            <a:ext cx="3984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a:cs typeface="Arial" panose="020B0604020202020204" pitchFamily="34" charset="0"/>
              </a:rPr>
              <a:t>tag</a:t>
            </a:r>
          </a:p>
        </p:txBody>
      </p:sp>
      <p:sp>
        <p:nvSpPr>
          <p:cNvPr id="82969" name="Rectangle 98"/>
          <p:cNvSpPr>
            <a:spLocks noChangeArrowheads="1"/>
          </p:cNvSpPr>
          <p:nvPr/>
        </p:nvSpPr>
        <p:spPr bwMode="auto">
          <a:xfrm>
            <a:off x="4948238" y="5022850"/>
            <a:ext cx="625475" cy="3381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2970" name="TextBox 99"/>
          <p:cNvSpPr txBox="1">
            <a:spLocks noChangeArrowheads="1"/>
          </p:cNvSpPr>
          <p:nvPr/>
        </p:nvSpPr>
        <p:spPr bwMode="auto">
          <a:xfrm>
            <a:off x="5046663" y="5000625"/>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000">
                <a:cs typeface="Arial" panose="020B0604020202020204" pitchFamily="34" charset="0"/>
              </a:rPr>
              <a:t>=?</a:t>
            </a:r>
          </a:p>
        </p:txBody>
      </p:sp>
      <p:cxnSp>
        <p:nvCxnSpPr>
          <p:cNvPr id="82971" name="Straight Arrow Connector 101"/>
          <p:cNvCxnSpPr>
            <a:cxnSpLocks noChangeShapeType="1"/>
          </p:cNvCxnSpPr>
          <p:nvPr/>
        </p:nvCxnSpPr>
        <p:spPr bwMode="auto">
          <a:xfrm rot="5400000">
            <a:off x="5076032" y="4818856"/>
            <a:ext cx="419100"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972" name="Straight Arrow Connector 106"/>
          <p:cNvCxnSpPr>
            <a:cxnSpLocks noChangeShapeType="1"/>
          </p:cNvCxnSpPr>
          <p:nvPr/>
        </p:nvCxnSpPr>
        <p:spPr bwMode="auto">
          <a:xfrm>
            <a:off x="4705350" y="4603750"/>
            <a:ext cx="469900" cy="42386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973" name="Straight Connector 113"/>
          <p:cNvCxnSpPr>
            <a:cxnSpLocks noChangeShapeType="1"/>
          </p:cNvCxnSpPr>
          <p:nvPr/>
        </p:nvCxnSpPr>
        <p:spPr bwMode="auto">
          <a:xfrm rot="16200000" flipH="1">
            <a:off x="1464469" y="4217193"/>
            <a:ext cx="1971675" cy="365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2974" name="Straight Arrow Connector 115"/>
          <p:cNvCxnSpPr>
            <a:cxnSpLocks noChangeShapeType="1"/>
            <a:endCxn id="82969" idx="1"/>
          </p:cNvCxnSpPr>
          <p:nvPr/>
        </p:nvCxnSpPr>
        <p:spPr bwMode="auto">
          <a:xfrm flipV="1">
            <a:off x="2468563" y="5191125"/>
            <a:ext cx="2479675" cy="3016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975" name="Straight Arrow Connector 116"/>
          <p:cNvCxnSpPr>
            <a:cxnSpLocks noChangeShapeType="1"/>
          </p:cNvCxnSpPr>
          <p:nvPr/>
        </p:nvCxnSpPr>
        <p:spPr bwMode="auto">
          <a:xfrm rot="5400000">
            <a:off x="6911182" y="4818856"/>
            <a:ext cx="419100"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2976" name="Freeform 48"/>
          <p:cNvSpPr>
            <a:spLocks/>
          </p:cNvSpPr>
          <p:nvPr/>
        </p:nvSpPr>
        <p:spPr bwMode="auto">
          <a:xfrm>
            <a:off x="6229350" y="5024437"/>
            <a:ext cx="1797050" cy="320675"/>
          </a:xfrm>
          <a:custGeom>
            <a:avLst/>
            <a:gdLst>
              <a:gd name="T0" fmla="*/ 2147483647 w 1132"/>
              <a:gd name="T1" fmla="*/ 0 h 202"/>
              <a:gd name="T2" fmla="*/ 2147483647 w 1132"/>
              <a:gd name="T3" fmla="*/ 2147483647 h 202"/>
              <a:gd name="T4" fmla="*/ 2147483647 w 1132"/>
              <a:gd name="T5" fmla="*/ 2147483647 h 202"/>
              <a:gd name="T6" fmla="*/ 0 w 1132"/>
              <a:gd name="T7" fmla="*/ 0 h 202"/>
              <a:gd name="T8" fmla="*/ 2147483647 w 1132"/>
              <a:gd name="T9" fmla="*/ 0 h 202"/>
              <a:gd name="T10" fmla="*/ 0 60000 65536"/>
              <a:gd name="T11" fmla="*/ 0 60000 65536"/>
              <a:gd name="T12" fmla="*/ 0 60000 65536"/>
              <a:gd name="T13" fmla="*/ 0 60000 65536"/>
              <a:gd name="T14" fmla="*/ 0 60000 65536"/>
              <a:gd name="T15" fmla="*/ 0 w 1132"/>
              <a:gd name="T16" fmla="*/ 0 h 202"/>
              <a:gd name="T17" fmla="*/ 1132 w 1132"/>
              <a:gd name="T18" fmla="*/ 202 h 202"/>
            </a:gdLst>
            <a:ahLst/>
            <a:cxnLst>
              <a:cxn ang="T10">
                <a:pos x="T0" y="T1"/>
              </a:cxn>
              <a:cxn ang="T11">
                <a:pos x="T2" y="T3"/>
              </a:cxn>
              <a:cxn ang="T12">
                <a:pos x="T4" y="T5"/>
              </a:cxn>
              <a:cxn ang="T13">
                <a:pos x="T6" y="T7"/>
              </a:cxn>
              <a:cxn ang="T14">
                <a:pos x="T8" y="T9"/>
              </a:cxn>
            </a:cxnLst>
            <a:rect l="T15" t="T16" r="T17" b="T18"/>
            <a:pathLst>
              <a:path w="1132" h="202">
                <a:moveTo>
                  <a:pt x="1132" y="0"/>
                </a:moveTo>
                <a:lnTo>
                  <a:pt x="849" y="202"/>
                </a:lnTo>
                <a:lnTo>
                  <a:pt x="283" y="202"/>
                </a:lnTo>
                <a:lnTo>
                  <a:pt x="0" y="0"/>
                </a:lnTo>
                <a:lnTo>
                  <a:pt x="1132"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977" name="Text Box 61"/>
          <p:cNvSpPr txBox="1">
            <a:spLocks noChangeArrowheads="1"/>
          </p:cNvSpPr>
          <p:nvPr/>
        </p:nvSpPr>
        <p:spPr bwMode="auto">
          <a:xfrm>
            <a:off x="6777038" y="5000625"/>
            <a:ext cx="696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cs typeface="Arial" panose="020B0604020202020204" pitchFamily="34" charset="0"/>
              </a:rPr>
              <a:t>MUX</a:t>
            </a:r>
          </a:p>
        </p:txBody>
      </p:sp>
      <p:cxnSp>
        <p:nvCxnSpPr>
          <p:cNvPr id="82978" name="Straight Arrow Connector 121"/>
          <p:cNvCxnSpPr>
            <a:cxnSpLocks noChangeShapeType="1"/>
          </p:cNvCxnSpPr>
          <p:nvPr/>
        </p:nvCxnSpPr>
        <p:spPr bwMode="auto">
          <a:xfrm rot="10800000">
            <a:off x="7797800" y="5184775"/>
            <a:ext cx="523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2979" name="TextBox 122"/>
          <p:cNvSpPr txBox="1">
            <a:spLocks noChangeArrowheads="1"/>
          </p:cNvSpPr>
          <p:nvPr/>
        </p:nvSpPr>
        <p:spPr bwMode="auto">
          <a:xfrm>
            <a:off x="7964488" y="4876800"/>
            <a:ext cx="11795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a:cs typeface="Arial" panose="020B0604020202020204" pitchFamily="34" charset="0"/>
              </a:rPr>
              <a:t>byte in block</a:t>
            </a:r>
          </a:p>
        </p:txBody>
      </p:sp>
      <p:cxnSp>
        <p:nvCxnSpPr>
          <p:cNvPr id="82980" name="Straight Arrow Connector 99"/>
          <p:cNvCxnSpPr>
            <a:cxnSpLocks noChangeShapeType="1"/>
          </p:cNvCxnSpPr>
          <p:nvPr/>
        </p:nvCxnSpPr>
        <p:spPr bwMode="auto">
          <a:xfrm rot="16200000" flipH="1">
            <a:off x="5153819" y="5495131"/>
            <a:ext cx="26352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981" name="Straight Arrow Connector 100"/>
          <p:cNvCxnSpPr>
            <a:cxnSpLocks noChangeShapeType="1"/>
          </p:cNvCxnSpPr>
          <p:nvPr/>
        </p:nvCxnSpPr>
        <p:spPr bwMode="auto">
          <a:xfrm rot="16200000" flipH="1">
            <a:off x="6989762" y="5473700"/>
            <a:ext cx="265113"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2982" name="TextBox 102"/>
          <p:cNvSpPr txBox="1">
            <a:spLocks noChangeArrowheads="1"/>
          </p:cNvSpPr>
          <p:nvPr/>
        </p:nvSpPr>
        <p:spPr bwMode="auto">
          <a:xfrm>
            <a:off x="5403850" y="5499100"/>
            <a:ext cx="593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dirty="0">
                <a:cs typeface="Arial" panose="020B0604020202020204" pitchFamily="34" charset="0"/>
              </a:rPr>
              <a:t>Hit?</a:t>
            </a:r>
          </a:p>
        </p:txBody>
      </p:sp>
      <p:sp>
        <p:nvSpPr>
          <p:cNvPr id="82983" name="TextBox 103"/>
          <p:cNvSpPr txBox="1">
            <a:spLocks noChangeArrowheads="1"/>
          </p:cNvSpPr>
          <p:nvPr/>
        </p:nvSpPr>
        <p:spPr bwMode="auto">
          <a:xfrm>
            <a:off x="7202488" y="5499100"/>
            <a:ext cx="671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cs typeface="Arial" panose="020B0604020202020204" pitchFamily="34" charset="0"/>
              </a:rPr>
              <a:t>Data</a:t>
            </a:r>
          </a:p>
        </p:txBody>
      </p:sp>
      <p:sp>
        <p:nvSpPr>
          <p:cNvPr id="5" name="灯片编号占位符 4">
            <a:extLst>
              <a:ext uri="{FF2B5EF4-FFF2-40B4-BE49-F238E27FC236}">
                <a16:creationId xmlns:a16="http://schemas.microsoft.com/office/drawing/2014/main" id="{870F7C5C-37D8-4C71-888A-FFBBDECA3828}"/>
              </a:ext>
            </a:extLst>
          </p:cNvPr>
          <p:cNvSpPr>
            <a:spLocks noGrp="1"/>
          </p:cNvSpPr>
          <p:nvPr>
            <p:ph type="sldNum" sz="quarter" idx="12"/>
          </p:nvPr>
        </p:nvSpPr>
        <p:spPr/>
        <p:txBody>
          <a:bodyPr/>
          <a:lstStyle/>
          <a:p>
            <a:fld id="{281828B1-9571-413B-8DF6-88C4749FAF08}" type="slidenum">
              <a:rPr lang="en-US" altLang="en-US" smtClean="0"/>
              <a:pPr/>
              <a:t>4</a:t>
            </a:fld>
            <a:endParaRPr lang="en-US" altLang="en-US"/>
          </a:p>
        </p:txBody>
      </p:sp>
    </p:spTree>
    <p:extLst>
      <p:ext uri="{BB962C8B-B14F-4D97-AF65-F5344CB8AC3E}">
        <p14:creationId xmlns:p14="http://schemas.microsoft.com/office/powerpoint/2010/main" val="32296285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94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294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9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29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29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29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296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296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296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29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295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295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29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295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295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29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296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296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296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8296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296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2965"/>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8297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297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2975"/>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8297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2974"/>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8297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296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298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2982"/>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8297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297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297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297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8298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2983"/>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nodeType="clickEffect">
                                  <p:stCondLst>
                                    <p:cond delay="0"/>
                                  </p:stCondLst>
                                  <p:childTnLst>
                                    <p:set>
                                      <p:cBhvr>
                                        <p:cTn id="100" dur="1" fill="hold">
                                          <p:stCondLst>
                                            <p:cond delay="0"/>
                                          </p:stCondLst>
                                        </p:cTn>
                                        <p:tgtEl>
                                          <p:spTgt spid="8294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0" grpId="0"/>
      <p:bldP spid="82952" grpId="0"/>
      <p:bldP spid="82953" grpId="0" animBg="1"/>
      <p:bldP spid="82954" grpId="0"/>
      <p:bldP spid="82957" grpId="0"/>
      <p:bldP spid="82958" grpId="0"/>
      <p:bldP spid="82959" grpId="0"/>
      <p:bldP spid="82960" grpId="0"/>
      <p:bldP spid="82961" grpId="0"/>
      <p:bldP spid="82962" grpId="0"/>
      <p:bldP spid="82967" grpId="0"/>
      <p:bldP spid="82968" grpId="0"/>
      <p:bldP spid="82969" grpId="0" animBg="1"/>
      <p:bldP spid="82970" grpId="0"/>
      <p:bldP spid="82977" grpId="0"/>
      <p:bldP spid="82979" grpId="0"/>
      <p:bldP spid="82982" grpId="0"/>
      <p:bldP spid="8298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Content Placeholder 2"/>
          <p:cNvSpPr>
            <a:spLocks noGrp="1"/>
          </p:cNvSpPr>
          <p:nvPr>
            <p:ph idx="1"/>
          </p:nvPr>
        </p:nvSpPr>
        <p:spPr>
          <a:xfrm>
            <a:off x="457200" y="996950"/>
            <a:ext cx="8229600" cy="5194300"/>
          </a:xfrm>
        </p:spPr>
        <p:txBody>
          <a:bodyPr/>
          <a:lstStyle/>
          <a:p>
            <a:pPr>
              <a:spcBef>
                <a:spcPts val="600"/>
              </a:spcBef>
              <a:spcAft>
                <a:spcPts val="600"/>
              </a:spcAft>
            </a:pPr>
            <a:r>
              <a:rPr lang="zh-CN" altLang="en-US" sz="2800" b="1" dirty="0">
                <a:solidFill>
                  <a:schemeClr val="tx1">
                    <a:lumMod val="95000"/>
                    <a:lumOff val="5000"/>
                  </a:schemeClr>
                </a:solidFill>
              </a:rPr>
              <a:t>直接相联缓存</a:t>
            </a:r>
            <a:r>
              <a:rPr lang="en-US" altLang="zh-CN" sz="2800" b="1" dirty="0">
                <a:solidFill>
                  <a:schemeClr val="tx1">
                    <a:lumMod val="95000"/>
                    <a:lumOff val="5000"/>
                  </a:schemeClr>
                </a:solidFill>
              </a:rPr>
              <a:t>: </a:t>
            </a:r>
            <a:r>
              <a:rPr lang="zh-CN" altLang="en-US" sz="2800" dirty="0"/>
              <a:t>存储器中的</a:t>
            </a:r>
            <a:r>
              <a:rPr lang="en-US" altLang="zh-CN" sz="2800" dirty="0"/>
              <a:t>2</a:t>
            </a:r>
            <a:r>
              <a:rPr lang="zh-CN" altLang="en-US" sz="2800" dirty="0"/>
              <a:t>个</a:t>
            </a:r>
            <a:r>
              <a:rPr lang="en-US" altLang="zh-CN" sz="2800" dirty="0"/>
              <a:t>block</a:t>
            </a:r>
            <a:r>
              <a:rPr lang="zh-CN" altLang="en-US" sz="2800" dirty="0"/>
              <a:t>映射到缓存中的相同</a:t>
            </a:r>
            <a:r>
              <a:rPr lang="en-US" altLang="zh-CN" sz="2800" dirty="0"/>
              <a:t>index</a:t>
            </a:r>
            <a:r>
              <a:rPr lang="zh-CN" altLang="en-US" sz="2800" dirty="0"/>
              <a:t>所确定的同一个位置 </a:t>
            </a:r>
            <a:r>
              <a:rPr lang="en-US" altLang="zh-CN" sz="2800" dirty="0"/>
              <a:t>— </a:t>
            </a:r>
            <a:r>
              <a:rPr lang="zh-CN" altLang="en-US" sz="2800" dirty="0"/>
              <a:t>不能同时容纳</a:t>
            </a:r>
            <a:r>
              <a:rPr lang="en-US" altLang="zh-CN" sz="2800" dirty="0"/>
              <a:t>2</a:t>
            </a:r>
            <a:r>
              <a:rPr lang="zh-CN" altLang="en-US" sz="2800" dirty="0"/>
              <a:t>个</a:t>
            </a:r>
            <a:r>
              <a:rPr lang="en-US" altLang="zh-CN" sz="2800" dirty="0"/>
              <a:t>block</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smtClean="0">
                <a:cs typeface="Calibri" panose="020F0502020204030204" pitchFamily="34" charset="0"/>
              </a:rPr>
              <a:t>同一</a:t>
            </a:r>
            <a:r>
              <a:rPr lang="zh-CN" altLang="en-US" kern="1200" dirty="0">
                <a:cs typeface="Calibri" panose="020F0502020204030204" pitchFamily="34" charset="0"/>
              </a:rPr>
              <a:t>个索引</a:t>
            </a:r>
            <a:r>
              <a:rPr lang="en-US" altLang="zh-CN" kern="1200" dirty="0">
                <a:cs typeface="Calibri" panose="020F0502020204030204" pitchFamily="34" charset="0"/>
                <a:sym typeface="Wingdings" panose="05000000000000000000" pitchFamily="2" charset="2"/>
              </a:rPr>
              <a:t> </a:t>
            </a:r>
            <a:r>
              <a:rPr lang="zh-CN" altLang="en-US" kern="1200" dirty="0" smtClean="0">
                <a:cs typeface="Calibri" panose="020F0502020204030204" pitchFamily="34" charset="0"/>
                <a:sym typeface="Wingdings" panose="05000000000000000000" pitchFamily="2" charset="2"/>
              </a:rPr>
              <a:t>同一</a:t>
            </a:r>
            <a:r>
              <a:rPr lang="zh-CN" altLang="en-US" kern="1200" dirty="0">
                <a:cs typeface="Calibri" panose="020F0502020204030204" pitchFamily="34" charset="0"/>
                <a:sym typeface="Wingdings" panose="05000000000000000000" pitchFamily="2" charset="2"/>
              </a:rPr>
              <a:t>个缓存位置</a:t>
            </a:r>
            <a:endParaRPr lang="en-US" altLang="zh-CN" kern="1200" dirty="0">
              <a:cs typeface="Calibri" panose="020F0502020204030204" pitchFamily="34" charset="0"/>
              <a:sym typeface="Wingdings" panose="05000000000000000000" pitchFamily="2" charset="2"/>
            </a:endParaRPr>
          </a:p>
          <a:p>
            <a:pPr>
              <a:spcBef>
                <a:spcPts val="600"/>
              </a:spcBef>
              <a:spcAft>
                <a:spcPts val="600"/>
              </a:spcAft>
            </a:pPr>
            <a:r>
              <a:rPr lang="zh-CN" altLang="en-US" sz="2800" dirty="0">
                <a:sym typeface="Wingdings" panose="05000000000000000000" pitchFamily="2" charset="2"/>
              </a:rPr>
              <a:t>当循环访问超过</a:t>
            </a:r>
            <a:r>
              <a:rPr lang="en-US" altLang="zh-CN" sz="2800" dirty="0">
                <a:sym typeface="Wingdings" panose="05000000000000000000" pitchFamily="2" charset="2"/>
              </a:rPr>
              <a:t>1</a:t>
            </a:r>
            <a:r>
              <a:rPr lang="zh-CN" altLang="en-US" sz="2800" dirty="0">
                <a:sym typeface="Wingdings" panose="05000000000000000000" pitchFamily="2" charset="2"/>
              </a:rPr>
              <a:t>个</a:t>
            </a:r>
            <a:r>
              <a:rPr lang="en-US" altLang="zh-CN" sz="2800" dirty="0">
                <a:sym typeface="Wingdings" panose="05000000000000000000" pitchFamily="2" charset="2"/>
              </a:rPr>
              <a:t>block</a:t>
            </a:r>
            <a:r>
              <a:rPr lang="zh-CN" altLang="en-US" sz="2800" dirty="0">
                <a:sym typeface="Wingdings" panose="05000000000000000000" pitchFamily="2" charset="2"/>
              </a:rPr>
              <a:t>（</a:t>
            </a:r>
            <a:r>
              <a:rPr lang="zh-CN" altLang="en-US" dirty="0">
                <a:sym typeface="Wingdings" panose="05000000000000000000" pitchFamily="2" charset="2"/>
              </a:rPr>
              <a:t>均</a:t>
            </a:r>
            <a:r>
              <a:rPr lang="zh-CN" altLang="en-US" sz="2800" dirty="0">
                <a:sym typeface="Wingdings" panose="05000000000000000000" pitchFamily="2" charset="2"/>
              </a:rPr>
              <a:t>具有相同的</a:t>
            </a:r>
            <a:r>
              <a:rPr lang="en-US" altLang="zh-CN" sz="2800" dirty="0">
                <a:sym typeface="Wingdings" panose="05000000000000000000" pitchFamily="2" charset="2"/>
              </a:rPr>
              <a:t>index</a:t>
            </a:r>
            <a:r>
              <a:rPr lang="zh-CN" altLang="en-US" sz="2800" dirty="0">
                <a:sym typeface="Wingdings" panose="05000000000000000000" pitchFamily="2" charset="2"/>
              </a:rPr>
              <a:t>），就会导致缓存的命中率为</a:t>
            </a:r>
            <a:r>
              <a:rPr lang="en-US" altLang="zh-CN" sz="2800" dirty="0">
                <a:sym typeface="Wingdings" panose="05000000000000000000" pitchFamily="2" charset="2"/>
              </a:rPr>
              <a:t>0</a:t>
            </a:r>
            <a:r>
              <a:rPr lang="zh-CN" altLang="en-US" sz="2800" dirty="0">
                <a:sym typeface="Wingdings" panose="05000000000000000000" pitchFamily="2" charset="2"/>
              </a:rPr>
              <a:t>。</a:t>
            </a:r>
            <a:endParaRPr lang="en-US" altLang="zh-CN" sz="2800" dirty="0">
              <a:sym typeface="Wingdings" panose="05000000000000000000" pitchFamily="2" charset="2"/>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sym typeface="Wingdings" panose="05000000000000000000" pitchFamily="2" charset="2"/>
              </a:rPr>
              <a:t>假定地址</a:t>
            </a:r>
            <a:r>
              <a:rPr lang="en-US" altLang="zh-CN" kern="1200" dirty="0">
                <a:cs typeface="Calibri" panose="020F0502020204030204" pitchFamily="34" charset="0"/>
                <a:sym typeface="Wingdings" panose="05000000000000000000" pitchFamily="2" charset="2"/>
              </a:rPr>
              <a:t>A</a:t>
            </a:r>
            <a:r>
              <a:rPr lang="zh-CN" altLang="en-US" kern="1200" dirty="0">
                <a:cs typeface="Calibri" panose="020F0502020204030204" pitchFamily="34" charset="0"/>
                <a:sym typeface="Wingdings" panose="05000000000000000000" pitchFamily="2" charset="2"/>
              </a:rPr>
              <a:t>和</a:t>
            </a:r>
            <a:r>
              <a:rPr lang="en-US" altLang="zh-CN" kern="1200" dirty="0">
                <a:cs typeface="Calibri" panose="020F0502020204030204" pitchFamily="34" charset="0"/>
                <a:sym typeface="Wingdings" panose="05000000000000000000" pitchFamily="2" charset="2"/>
              </a:rPr>
              <a:t>B</a:t>
            </a:r>
            <a:r>
              <a:rPr lang="zh-CN" altLang="en-US" kern="1200" dirty="0">
                <a:cs typeface="Calibri" panose="020F0502020204030204" pitchFamily="34" charset="0"/>
                <a:sym typeface="Wingdings" panose="05000000000000000000" pitchFamily="2" charset="2"/>
              </a:rPr>
              <a:t>具有相同的</a:t>
            </a:r>
            <a:r>
              <a:rPr lang="en-US" altLang="zh-CN" kern="1200" dirty="0">
                <a:cs typeface="Calibri" panose="020F0502020204030204" pitchFamily="34" charset="0"/>
                <a:sym typeface="Wingdings" panose="05000000000000000000" pitchFamily="2" charset="2"/>
              </a:rPr>
              <a:t>index bits</a:t>
            </a:r>
            <a:r>
              <a:rPr lang="zh-CN" altLang="en-US" kern="1200" dirty="0">
                <a:cs typeface="Calibri" panose="020F0502020204030204" pitchFamily="34" charset="0"/>
                <a:sym typeface="Wingdings" panose="05000000000000000000" pitchFamily="2" charset="2"/>
              </a:rPr>
              <a:t>，不同的</a:t>
            </a:r>
            <a:r>
              <a:rPr lang="en-US" altLang="zh-CN" kern="1200" dirty="0">
                <a:cs typeface="Calibri" panose="020F0502020204030204" pitchFamily="34" charset="0"/>
                <a:sym typeface="Wingdings" panose="05000000000000000000" pitchFamily="2" charset="2"/>
              </a:rPr>
              <a:t>tag bits</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sym typeface="Wingdings" panose="05000000000000000000" pitchFamily="2" charset="2"/>
              </a:rPr>
              <a:t>访问</a:t>
            </a:r>
            <a:r>
              <a:rPr lang="en-US" altLang="zh-CN" kern="1200" dirty="0">
                <a:cs typeface="Calibri" panose="020F0502020204030204" pitchFamily="34" charset="0"/>
                <a:sym typeface="Wingdings" panose="05000000000000000000" pitchFamily="2" charset="2"/>
              </a:rPr>
              <a:t>A, B, A, B, A, B, A, B, …  index</a:t>
            </a:r>
            <a:r>
              <a:rPr lang="zh-CN" altLang="en-US" kern="1200" dirty="0">
                <a:cs typeface="Calibri" panose="020F0502020204030204" pitchFamily="34" charset="0"/>
                <a:sym typeface="Wingdings" panose="05000000000000000000" pitchFamily="2" charset="2"/>
              </a:rPr>
              <a:t>相同会导致冲突</a:t>
            </a:r>
            <a:endParaRPr lang="en-US" altLang="zh-CN" kern="1200" dirty="0">
              <a:cs typeface="Calibri" panose="020F0502020204030204" pitchFamily="34" charset="0"/>
              <a:sym typeface="Wingdings" panose="05000000000000000000" pitchFamily="2" charset="2"/>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sym typeface="Wingdings" panose="05000000000000000000" pitchFamily="2" charset="2"/>
              </a:rPr>
              <a:t>所有的访问</a:t>
            </a:r>
            <a:r>
              <a:rPr lang="zh-CN" altLang="en-US" kern="1200" dirty="0" smtClean="0">
                <a:cs typeface="Calibri" panose="020F0502020204030204" pitchFamily="34" charset="0"/>
                <a:sym typeface="Wingdings" panose="05000000000000000000" pitchFamily="2" charset="2"/>
              </a:rPr>
              <a:t>都是缺失（叫做：</a:t>
            </a:r>
            <a:r>
              <a:rPr lang="en-US" altLang="zh-CN" kern="1200" dirty="0" smtClean="0">
                <a:cs typeface="Calibri" panose="020F0502020204030204" pitchFamily="34" charset="0"/>
                <a:sym typeface="Wingdings" panose="05000000000000000000" pitchFamily="2" charset="2"/>
              </a:rPr>
              <a:t>conflict </a:t>
            </a:r>
            <a:r>
              <a:rPr lang="en-US" altLang="zh-CN" kern="1200" dirty="0">
                <a:cs typeface="Calibri" panose="020F0502020204030204" pitchFamily="34" charset="0"/>
                <a:sym typeface="Wingdings" panose="05000000000000000000" pitchFamily="2" charset="2"/>
              </a:rPr>
              <a:t>misses</a:t>
            </a:r>
            <a:r>
              <a:rPr lang="zh-CN" altLang="en-US" kern="1200" dirty="0">
                <a:cs typeface="Calibri" panose="020F0502020204030204" pitchFamily="34" charset="0"/>
                <a:sym typeface="Wingdings" panose="05000000000000000000" pitchFamily="2" charset="2"/>
              </a:rPr>
              <a:t>）</a:t>
            </a:r>
            <a:endParaRPr lang="en-US" altLang="zh-CN" kern="1200" dirty="0">
              <a:cs typeface="Calibri" panose="020F0502020204030204" pitchFamily="34" charset="0"/>
              <a:sym typeface="Wingdings" panose="05000000000000000000" pitchFamily="2" charset="2"/>
            </a:endParaRPr>
          </a:p>
          <a:p>
            <a:pPr marL="628650" lvl="1" indent="-265113">
              <a:spcBef>
                <a:spcPts val="600"/>
              </a:spcBef>
              <a:spcAft>
                <a:spcPts val="600"/>
              </a:spcAft>
              <a:buClr>
                <a:schemeClr val="tx1"/>
              </a:buClr>
              <a:buFont typeface="Tahoma" panose="020B0604030504040204" pitchFamily="34" charset="0"/>
              <a:buChar char="−"/>
              <a:defRPr/>
            </a:pPr>
            <a:r>
              <a:rPr lang="zh-CN" altLang="en-US" b="1" kern="1200" dirty="0">
                <a:cs typeface="Calibri" panose="020F0502020204030204" pitchFamily="34" charset="0"/>
                <a:sym typeface="Wingdings" panose="05000000000000000000" pitchFamily="2" charset="2"/>
              </a:rPr>
              <a:t>这个现象叫做乒乓效应（</a:t>
            </a:r>
            <a:r>
              <a:rPr lang="en-US" altLang="zh-CN" b="1" kern="1200" dirty="0">
                <a:cs typeface="Calibri" panose="020F0502020204030204" pitchFamily="34" charset="0"/>
                <a:sym typeface="Wingdings" panose="05000000000000000000" pitchFamily="2" charset="2"/>
              </a:rPr>
              <a:t>ping-pong effect</a:t>
            </a:r>
            <a:r>
              <a:rPr lang="zh-CN" altLang="en-US" b="1" kern="1200" dirty="0">
                <a:cs typeface="Calibri" panose="020F0502020204030204" pitchFamily="34" charset="0"/>
                <a:sym typeface="Wingdings" panose="05000000000000000000" pitchFamily="2" charset="2"/>
              </a:rPr>
              <a:t>）</a:t>
            </a:r>
            <a:endParaRPr lang="en-US" altLang="zh-CN" b="1" kern="1200" dirty="0">
              <a:cs typeface="Calibri" panose="020F0502020204030204" pitchFamily="34" charset="0"/>
              <a:sym typeface="Wingdings" panose="05000000000000000000" pitchFamily="2" charset="2"/>
            </a:endParaRPr>
          </a:p>
          <a:p>
            <a:pPr>
              <a:spcBef>
                <a:spcPts val="600"/>
              </a:spcBef>
              <a:spcAft>
                <a:spcPts val="600"/>
              </a:spcAft>
            </a:pPr>
            <a:endParaRPr lang="en-US" altLang="zh-CN" dirty="0"/>
          </a:p>
        </p:txBody>
      </p:sp>
      <p:sp>
        <p:nvSpPr>
          <p:cNvPr id="3" name="云形标注 2"/>
          <p:cNvSpPr/>
          <p:nvPr/>
        </p:nvSpPr>
        <p:spPr>
          <a:xfrm>
            <a:off x="6083808" y="2057400"/>
            <a:ext cx="2590800" cy="792088"/>
          </a:xfrm>
          <a:prstGeom prst="cloudCallout">
            <a:avLst>
              <a:gd name="adj1" fmla="val -75572"/>
              <a:gd name="adj2" fmla="val 2078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What’s the problem?</a:t>
            </a:r>
            <a:endParaRPr lang="zh-CN" altLang="en-US" sz="2000" b="1" dirty="0"/>
          </a:p>
        </p:txBody>
      </p:sp>
      <p:sp>
        <p:nvSpPr>
          <p:cNvPr id="7" name="Title 1">
            <a:extLst>
              <a:ext uri="{FF2B5EF4-FFF2-40B4-BE49-F238E27FC236}">
                <a16:creationId xmlns:a16="http://schemas.microsoft.com/office/drawing/2014/main" id="{0CC58D34-16FF-492F-A3DD-B191675ABAAA}"/>
              </a:ext>
            </a:extLst>
          </p:cNvPr>
          <p:cNvSpPr txBox="1">
            <a:spLocks/>
          </p:cNvSpPr>
          <p:nvPr/>
        </p:nvSpPr>
        <p:spPr bwMode="auto">
          <a:xfrm>
            <a:off x="0" y="152400"/>
            <a:ext cx="9144000"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kern="1200">
                <a:solidFill>
                  <a:srgbClr val="00B0F0"/>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rgbClr val="00B0F0"/>
                </a:solidFill>
                <a:latin typeface="Calibri" pitchFamily="34" charset="0"/>
              </a:defRPr>
            </a:lvl2pPr>
            <a:lvl3pPr algn="ctr" rtl="0" eaLnBrk="0" fontAlgn="base" hangingPunct="0">
              <a:spcBef>
                <a:spcPct val="0"/>
              </a:spcBef>
              <a:spcAft>
                <a:spcPct val="0"/>
              </a:spcAft>
              <a:defRPr sz="4400">
                <a:solidFill>
                  <a:srgbClr val="00B0F0"/>
                </a:solidFill>
                <a:latin typeface="Calibri" pitchFamily="34" charset="0"/>
              </a:defRPr>
            </a:lvl3pPr>
            <a:lvl4pPr algn="ctr" rtl="0" eaLnBrk="0" fontAlgn="base" hangingPunct="0">
              <a:spcBef>
                <a:spcPct val="0"/>
              </a:spcBef>
              <a:spcAft>
                <a:spcPct val="0"/>
              </a:spcAft>
              <a:defRPr sz="4400">
                <a:solidFill>
                  <a:srgbClr val="00B0F0"/>
                </a:solidFill>
                <a:latin typeface="Calibri" pitchFamily="34" charset="0"/>
              </a:defRPr>
            </a:lvl4pPr>
            <a:lvl5pPr algn="ctr" rtl="0" eaLnBrk="0" fontAlgn="base" hangingPunct="0">
              <a:spcBef>
                <a:spcPct val="0"/>
              </a:spcBef>
              <a:spcAft>
                <a:spcPct val="0"/>
              </a:spcAft>
              <a:defRPr sz="4400">
                <a:solidFill>
                  <a:srgbClr val="00B0F0"/>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zh-CN" altLang="en-US" dirty="0">
                <a:solidFill>
                  <a:srgbClr val="336699"/>
                </a:solidFill>
                <a:latin typeface="Tw Cen MT"/>
                <a:cs typeface="Calibri" panose="020F0502020204030204" pitchFamily="34" charset="0"/>
              </a:rPr>
              <a:t>直接相联缓存</a:t>
            </a:r>
            <a:endParaRPr lang="en-US" altLang="zh-CN" dirty="0">
              <a:solidFill>
                <a:srgbClr val="336699"/>
              </a:solidFill>
              <a:latin typeface="Tw Cen MT"/>
              <a:cs typeface="Calibri" panose="020F0502020204030204" pitchFamily="34" charset="0"/>
            </a:endParaRPr>
          </a:p>
        </p:txBody>
      </p:sp>
      <p:sp>
        <p:nvSpPr>
          <p:cNvPr id="6" name="灯片编号占位符 5">
            <a:extLst>
              <a:ext uri="{FF2B5EF4-FFF2-40B4-BE49-F238E27FC236}">
                <a16:creationId xmlns:a16="http://schemas.microsoft.com/office/drawing/2014/main" id="{427B55BE-4E78-4C66-9111-044D40A5145C}"/>
              </a:ext>
            </a:extLst>
          </p:cNvPr>
          <p:cNvSpPr>
            <a:spLocks noGrp="1"/>
          </p:cNvSpPr>
          <p:nvPr>
            <p:ph type="sldNum" sz="quarter" idx="12"/>
          </p:nvPr>
        </p:nvSpPr>
        <p:spPr/>
        <p:txBody>
          <a:bodyPr/>
          <a:lstStyle/>
          <a:p>
            <a:fld id="{281828B1-9571-413B-8DF6-88C4749FAF08}" type="slidenum">
              <a:rPr lang="en-US" altLang="en-US" smtClean="0"/>
              <a:pPr/>
              <a:t>5</a:t>
            </a:fld>
            <a:endParaRPr lang="en-US" altLang="en-US"/>
          </a:p>
        </p:txBody>
      </p:sp>
    </p:spTree>
    <p:extLst>
      <p:ext uri="{BB962C8B-B14F-4D97-AF65-F5344CB8AC3E}">
        <p14:creationId xmlns:p14="http://schemas.microsoft.com/office/powerpoint/2010/main" val="27679600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04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04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704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04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704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116632"/>
            <a:ext cx="8229600" cy="922114"/>
          </a:xfrm>
        </p:spPr>
        <p:txBody>
          <a:bodyPr/>
          <a:lstStyle/>
          <a:p>
            <a:r>
              <a:rPr lang="zh-CN" altLang="en-US" dirty="0"/>
              <a:t>组相联映射</a:t>
            </a:r>
            <a:endParaRPr lang="en-US" altLang="zh-CN" dirty="0"/>
          </a:p>
        </p:txBody>
      </p:sp>
      <p:sp>
        <p:nvSpPr>
          <p:cNvPr id="84994" name="Content Placeholder 2"/>
          <p:cNvSpPr>
            <a:spLocks noGrp="1"/>
          </p:cNvSpPr>
          <p:nvPr>
            <p:ph idx="1"/>
          </p:nvPr>
        </p:nvSpPr>
        <p:spPr>
          <a:xfrm>
            <a:off x="457200" y="996950"/>
            <a:ext cx="8229600" cy="5194300"/>
          </a:xfrm>
        </p:spPr>
        <p:txBody>
          <a:bodyPr/>
          <a:lstStyle/>
          <a:p>
            <a:pPr>
              <a:spcBef>
                <a:spcPts val="600"/>
              </a:spcBef>
              <a:spcAft>
                <a:spcPts val="600"/>
              </a:spcAft>
            </a:pPr>
            <a:r>
              <a:rPr lang="zh-CN" altLang="en-US" sz="2400" dirty="0"/>
              <a:t>地址</a:t>
            </a:r>
            <a:r>
              <a:rPr lang="en-US" altLang="zh-CN" sz="2400" dirty="0"/>
              <a:t>0</a:t>
            </a:r>
            <a:r>
              <a:rPr lang="zh-CN" altLang="en-US" sz="2400" dirty="0"/>
              <a:t>和</a:t>
            </a:r>
            <a:r>
              <a:rPr lang="en-US" altLang="zh-CN" sz="2400" dirty="0"/>
              <a:t>8</a:t>
            </a:r>
            <a:r>
              <a:rPr lang="zh-CN" altLang="en-US" sz="2400" dirty="0"/>
              <a:t>在上述直接相联缓存里总是冲突</a:t>
            </a:r>
            <a:endParaRPr lang="en-US" altLang="zh-CN" sz="2400" dirty="0"/>
          </a:p>
          <a:p>
            <a:pPr>
              <a:spcBef>
                <a:spcPts val="600"/>
              </a:spcBef>
              <a:spcAft>
                <a:spcPts val="600"/>
              </a:spcAft>
            </a:pPr>
            <a:r>
              <a:rPr lang="zh-CN" altLang="en-US" sz="2400" dirty="0"/>
              <a:t>与其使用</a:t>
            </a:r>
            <a:r>
              <a:rPr lang="en-US" altLang="zh-CN" sz="2400" dirty="0"/>
              <a:t>1</a:t>
            </a:r>
            <a:r>
              <a:rPr lang="zh-CN" altLang="en-US" sz="2400" dirty="0"/>
              <a:t>列</a:t>
            </a:r>
            <a:r>
              <a:rPr lang="en-US" altLang="zh-CN" sz="2400" dirty="0"/>
              <a:t>8</a:t>
            </a:r>
            <a:r>
              <a:rPr lang="zh-CN" altLang="en-US" sz="2400" dirty="0"/>
              <a:t>个块的结构</a:t>
            </a:r>
            <a:r>
              <a:rPr lang="en-US" altLang="zh-CN" sz="2400" dirty="0"/>
              <a:t>, </a:t>
            </a:r>
            <a:r>
              <a:rPr lang="zh-CN" altLang="en-US" sz="2400" dirty="0"/>
              <a:t>不如使用</a:t>
            </a:r>
            <a:r>
              <a:rPr lang="en-US" altLang="zh-CN" sz="2400" dirty="0"/>
              <a:t>2</a:t>
            </a:r>
            <a:r>
              <a:rPr lang="zh-CN" altLang="en-US" sz="2400" dirty="0"/>
              <a:t>列结构</a:t>
            </a:r>
            <a:endParaRPr lang="en-US" altLang="zh-CN" sz="2400" dirty="0"/>
          </a:p>
          <a:p>
            <a:endParaRPr lang="en-US" altLang="zh-CN" sz="2200" dirty="0"/>
          </a:p>
          <a:p>
            <a:endParaRPr lang="en-US" altLang="zh-CN" sz="2200" dirty="0"/>
          </a:p>
          <a:p>
            <a:endParaRPr lang="en-US" altLang="zh-CN" sz="2200" dirty="0"/>
          </a:p>
          <a:p>
            <a:endParaRPr lang="en-US" altLang="zh-CN" sz="2200" dirty="0"/>
          </a:p>
          <a:p>
            <a:endParaRPr lang="en-US" altLang="zh-CN" sz="2200" dirty="0"/>
          </a:p>
          <a:p>
            <a:endParaRPr lang="en-US" altLang="zh-CN" sz="2200" dirty="0"/>
          </a:p>
          <a:p>
            <a:endParaRPr lang="en-US" altLang="zh-CN" sz="2200" dirty="0"/>
          </a:p>
          <a:p>
            <a:endParaRPr lang="en-US" altLang="zh-CN" sz="2200" dirty="0"/>
          </a:p>
          <a:p>
            <a:endParaRPr lang="en-US" altLang="zh-CN" sz="2200" dirty="0"/>
          </a:p>
          <a:p>
            <a:endParaRPr lang="en-US" altLang="zh-CN" sz="2200" dirty="0"/>
          </a:p>
          <a:p>
            <a:pPr lvl="4"/>
            <a:endParaRPr lang="en-US" altLang="zh-CN" sz="1400" dirty="0"/>
          </a:p>
        </p:txBody>
      </p:sp>
      <p:sp>
        <p:nvSpPr>
          <p:cNvPr id="84996" name="Rectangle 5"/>
          <p:cNvSpPr>
            <a:spLocks noChangeArrowheads="1"/>
          </p:cNvSpPr>
          <p:nvPr/>
        </p:nvSpPr>
        <p:spPr bwMode="auto">
          <a:xfrm>
            <a:off x="941388" y="2625725"/>
            <a:ext cx="1477962"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4997" name="Rectangle 6"/>
          <p:cNvSpPr>
            <a:spLocks noChangeArrowheads="1"/>
          </p:cNvSpPr>
          <p:nvPr/>
        </p:nvSpPr>
        <p:spPr bwMode="auto">
          <a:xfrm>
            <a:off x="941388" y="2797175"/>
            <a:ext cx="1477962"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4998" name="Rectangle 7"/>
          <p:cNvSpPr>
            <a:spLocks noChangeArrowheads="1"/>
          </p:cNvSpPr>
          <p:nvPr/>
        </p:nvSpPr>
        <p:spPr bwMode="auto">
          <a:xfrm>
            <a:off x="941388" y="2963863"/>
            <a:ext cx="1477962"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4999" name="Rectangle 8"/>
          <p:cNvSpPr>
            <a:spLocks noChangeArrowheads="1"/>
          </p:cNvSpPr>
          <p:nvPr/>
        </p:nvSpPr>
        <p:spPr bwMode="auto">
          <a:xfrm>
            <a:off x="941388" y="3128963"/>
            <a:ext cx="1477962"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5000" name="Rectangle 9"/>
          <p:cNvSpPr>
            <a:spLocks noChangeArrowheads="1"/>
          </p:cNvSpPr>
          <p:nvPr/>
        </p:nvSpPr>
        <p:spPr bwMode="auto">
          <a:xfrm>
            <a:off x="2566988" y="2630488"/>
            <a:ext cx="1477962"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5001" name="Rectangle 10"/>
          <p:cNvSpPr>
            <a:spLocks noChangeArrowheads="1"/>
          </p:cNvSpPr>
          <p:nvPr/>
        </p:nvSpPr>
        <p:spPr bwMode="auto">
          <a:xfrm>
            <a:off x="2566988" y="2797175"/>
            <a:ext cx="1477962"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5002" name="Rectangle 11"/>
          <p:cNvSpPr>
            <a:spLocks noChangeArrowheads="1"/>
          </p:cNvSpPr>
          <p:nvPr/>
        </p:nvSpPr>
        <p:spPr bwMode="auto">
          <a:xfrm>
            <a:off x="2566988" y="2963863"/>
            <a:ext cx="1477962"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5003" name="Rectangle 12"/>
          <p:cNvSpPr>
            <a:spLocks noChangeArrowheads="1"/>
          </p:cNvSpPr>
          <p:nvPr/>
        </p:nvSpPr>
        <p:spPr bwMode="auto">
          <a:xfrm>
            <a:off x="2566988" y="3128963"/>
            <a:ext cx="1477962"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5004" name="TextBox 13"/>
          <p:cNvSpPr txBox="1">
            <a:spLocks noChangeArrowheads="1"/>
          </p:cNvSpPr>
          <p:nvPr/>
        </p:nvSpPr>
        <p:spPr bwMode="auto">
          <a:xfrm>
            <a:off x="1879600" y="2092325"/>
            <a:ext cx="1133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cs typeface="Arial" panose="020B0604020202020204" pitchFamily="34" charset="0"/>
              </a:rPr>
              <a:t>Tag store</a:t>
            </a:r>
          </a:p>
        </p:txBody>
      </p:sp>
      <p:sp>
        <p:nvSpPr>
          <p:cNvPr id="85005" name="Rectangle 15"/>
          <p:cNvSpPr>
            <a:spLocks noChangeArrowheads="1"/>
          </p:cNvSpPr>
          <p:nvPr/>
        </p:nvSpPr>
        <p:spPr bwMode="auto">
          <a:xfrm>
            <a:off x="5070475" y="2619375"/>
            <a:ext cx="1477963"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5006" name="Rectangle 16"/>
          <p:cNvSpPr>
            <a:spLocks noChangeArrowheads="1"/>
          </p:cNvSpPr>
          <p:nvPr/>
        </p:nvSpPr>
        <p:spPr bwMode="auto">
          <a:xfrm>
            <a:off x="5070475" y="2789238"/>
            <a:ext cx="1477963"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5007" name="Rectangle 17"/>
          <p:cNvSpPr>
            <a:spLocks noChangeArrowheads="1"/>
          </p:cNvSpPr>
          <p:nvPr/>
        </p:nvSpPr>
        <p:spPr bwMode="auto">
          <a:xfrm>
            <a:off x="5070475" y="2955925"/>
            <a:ext cx="1477963"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5008" name="Rectangle 18"/>
          <p:cNvSpPr>
            <a:spLocks noChangeArrowheads="1"/>
          </p:cNvSpPr>
          <p:nvPr/>
        </p:nvSpPr>
        <p:spPr bwMode="auto">
          <a:xfrm>
            <a:off x="5070475" y="3122613"/>
            <a:ext cx="1477963"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5009" name="Rectangle 19"/>
          <p:cNvSpPr>
            <a:spLocks noChangeArrowheads="1"/>
          </p:cNvSpPr>
          <p:nvPr/>
        </p:nvSpPr>
        <p:spPr bwMode="auto">
          <a:xfrm>
            <a:off x="6777038" y="2630488"/>
            <a:ext cx="1477962"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5010" name="Rectangle 20"/>
          <p:cNvSpPr>
            <a:spLocks noChangeArrowheads="1"/>
          </p:cNvSpPr>
          <p:nvPr/>
        </p:nvSpPr>
        <p:spPr bwMode="auto">
          <a:xfrm>
            <a:off x="6777038" y="2797175"/>
            <a:ext cx="1477962"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5011" name="Rectangle 21"/>
          <p:cNvSpPr>
            <a:spLocks noChangeArrowheads="1"/>
          </p:cNvSpPr>
          <p:nvPr/>
        </p:nvSpPr>
        <p:spPr bwMode="auto">
          <a:xfrm>
            <a:off x="6777038" y="2963863"/>
            <a:ext cx="1477962"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5012" name="Rectangle 22"/>
          <p:cNvSpPr>
            <a:spLocks noChangeArrowheads="1"/>
          </p:cNvSpPr>
          <p:nvPr/>
        </p:nvSpPr>
        <p:spPr bwMode="auto">
          <a:xfrm>
            <a:off x="6777038" y="3128963"/>
            <a:ext cx="1477962"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5013" name="TextBox 23"/>
          <p:cNvSpPr txBox="1">
            <a:spLocks noChangeArrowheads="1"/>
          </p:cNvSpPr>
          <p:nvPr/>
        </p:nvSpPr>
        <p:spPr bwMode="auto">
          <a:xfrm>
            <a:off x="5924550" y="2092325"/>
            <a:ext cx="1247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cs typeface="Arial" panose="020B0604020202020204" pitchFamily="34" charset="0"/>
              </a:rPr>
              <a:t>Data store</a:t>
            </a:r>
          </a:p>
        </p:txBody>
      </p:sp>
      <p:sp>
        <p:nvSpPr>
          <p:cNvPr id="85014" name="TextBox 24"/>
          <p:cNvSpPr txBox="1">
            <a:spLocks noChangeArrowheads="1"/>
          </p:cNvSpPr>
          <p:nvPr/>
        </p:nvSpPr>
        <p:spPr bwMode="auto">
          <a:xfrm>
            <a:off x="2627313" y="3087688"/>
            <a:ext cx="2873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a:cs typeface="Arial" panose="020B0604020202020204" pitchFamily="34" charset="0"/>
              </a:rPr>
              <a:t>V</a:t>
            </a:r>
          </a:p>
        </p:txBody>
      </p:sp>
      <p:sp>
        <p:nvSpPr>
          <p:cNvPr id="85015" name="TextBox 25"/>
          <p:cNvSpPr txBox="1">
            <a:spLocks noChangeArrowheads="1"/>
          </p:cNvSpPr>
          <p:nvPr/>
        </p:nvSpPr>
        <p:spPr bwMode="auto">
          <a:xfrm>
            <a:off x="3240088" y="3078163"/>
            <a:ext cx="39846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a:cs typeface="Arial" panose="020B0604020202020204" pitchFamily="34" charset="0"/>
              </a:rPr>
              <a:t>tag</a:t>
            </a:r>
          </a:p>
        </p:txBody>
      </p:sp>
      <p:sp>
        <p:nvSpPr>
          <p:cNvPr id="85016" name="Rectangle 26"/>
          <p:cNvSpPr>
            <a:spLocks noChangeArrowheads="1"/>
          </p:cNvSpPr>
          <p:nvPr/>
        </p:nvSpPr>
        <p:spPr bwMode="auto">
          <a:xfrm>
            <a:off x="3013075" y="3711575"/>
            <a:ext cx="625475" cy="33655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5017" name="TextBox 27"/>
          <p:cNvSpPr txBox="1">
            <a:spLocks noChangeArrowheads="1"/>
          </p:cNvSpPr>
          <p:nvPr/>
        </p:nvSpPr>
        <p:spPr bwMode="auto">
          <a:xfrm>
            <a:off x="3111500" y="3687763"/>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000">
                <a:cs typeface="Arial" panose="020B0604020202020204" pitchFamily="34" charset="0"/>
              </a:rPr>
              <a:t>=?</a:t>
            </a:r>
          </a:p>
        </p:txBody>
      </p:sp>
      <p:cxnSp>
        <p:nvCxnSpPr>
          <p:cNvPr id="85018" name="Straight Arrow Connector 28"/>
          <p:cNvCxnSpPr>
            <a:cxnSpLocks noChangeShapeType="1"/>
          </p:cNvCxnSpPr>
          <p:nvPr/>
        </p:nvCxnSpPr>
        <p:spPr bwMode="auto">
          <a:xfrm rot="5400000">
            <a:off x="3141662" y="3506788"/>
            <a:ext cx="417513"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5019" name="Straight Arrow Connector 29"/>
          <p:cNvCxnSpPr>
            <a:cxnSpLocks noChangeShapeType="1"/>
          </p:cNvCxnSpPr>
          <p:nvPr/>
        </p:nvCxnSpPr>
        <p:spPr bwMode="auto">
          <a:xfrm>
            <a:off x="2770188" y="3290888"/>
            <a:ext cx="469900" cy="42545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5020" name="Straight Arrow Connector 30"/>
          <p:cNvCxnSpPr>
            <a:cxnSpLocks noChangeShapeType="1"/>
          </p:cNvCxnSpPr>
          <p:nvPr/>
        </p:nvCxnSpPr>
        <p:spPr bwMode="auto">
          <a:xfrm rot="5400000">
            <a:off x="7287419" y="3510756"/>
            <a:ext cx="419100"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5021" name="Straight Connector 31"/>
          <p:cNvCxnSpPr>
            <a:cxnSpLocks noChangeShapeType="1"/>
          </p:cNvCxnSpPr>
          <p:nvPr/>
        </p:nvCxnSpPr>
        <p:spPr bwMode="auto">
          <a:xfrm rot="5400000">
            <a:off x="2674144" y="2959894"/>
            <a:ext cx="676275"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5022" name="TextBox 33"/>
          <p:cNvSpPr txBox="1">
            <a:spLocks noChangeArrowheads="1"/>
          </p:cNvSpPr>
          <p:nvPr/>
        </p:nvSpPr>
        <p:spPr bwMode="auto">
          <a:xfrm>
            <a:off x="1063625" y="3086100"/>
            <a:ext cx="2873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a:cs typeface="Arial" panose="020B0604020202020204" pitchFamily="34" charset="0"/>
              </a:rPr>
              <a:t>V</a:t>
            </a:r>
          </a:p>
        </p:txBody>
      </p:sp>
      <p:sp>
        <p:nvSpPr>
          <p:cNvPr id="85023" name="TextBox 34"/>
          <p:cNvSpPr txBox="1">
            <a:spLocks noChangeArrowheads="1"/>
          </p:cNvSpPr>
          <p:nvPr/>
        </p:nvSpPr>
        <p:spPr bwMode="auto">
          <a:xfrm>
            <a:off x="1676400" y="3076575"/>
            <a:ext cx="3984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a:cs typeface="Arial" panose="020B0604020202020204" pitchFamily="34" charset="0"/>
              </a:rPr>
              <a:t>tag</a:t>
            </a:r>
          </a:p>
        </p:txBody>
      </p:sp>
      <p:sp>
        <p:nvSpPr>
          <p:cNvPr id="85024" name="Rectangle 35"/>
          <p:cNvSpPr>
            <a:spLocks noChangeArrowheads="1"/>
          </p:cNvSpPr>
          <p:nvPr/>
        </p:nvSpPr>
        <p:spPr bwMode="auto">
          <a:xfrm>
            <a:off x="1449388" y="3708400"/>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5025" name="TextBox 36"/>
          <p:cNvSpPr txBox="1">
            <a:spLocks noChangeArrowheads="1"/>
          </p:cNvSpPr>
          <p:nvPr/>
        </p:nvSpPr>
        <p:spPr bwMode="auto">
          <a:xfrm>
            <a:off x="1547813" y="3686175"/>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000">
                <a:cs typeface="Arial" panose="020B0604020202020204" pitchFamily="34" charset="0"/>
              </a:rPr>
              <a:t>=?</a:t>
            </a:r>
          </a:p>
        </p:txBody>
      </p:sp>
      <p:cxnSp>
        <p:nvCxnSpPr>
          <p:cNvPr id="85026" name="Straight Arrow Connector 37"/>
          <p:cNvCxnSpPr>
            <a:cxnSpLocks noChangeShapeType="1"/>
          </p:cNvCxnSpPr>
          <p:nvPr/>
        </p:nvCxnSpPr>
        <p:spPr bwMode="auto">
          <a:xfrm rot="5400000">
            <a:off x="1577182" y="3504406"/>
            <a:ext cx="419100"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5027" name="Straight Arrow Connector 38"/>
          <p:cNvCxnSpPr>
            <a:cxnSpLocks noChangeShapeType="1"/>
          </p:cNvCxnSpPr>
          <p:nvPr/>
        </p:nvCxnSpPr>
        <p:spPr bwMode="auto">
          <a:xfrm>
            <a:off x="1206500" y="3289300"/>
            <a:ext cx="469900" cy="42386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5028" name="Straight Connector 39"/>
          <p:cNvCxnSpPr>
            <a:cxnSpLocks noChangeShapeType="1"/>
          </p:cNvCxnSpPr>
          <p:nvPr/>
        </p:nvCxnSpPr>
        <p:spPr bwMode="auto">
          <a:xfrm rot="5400000">
            <a:off x="1109662" y="2957513"/>
            <a:ext cx="67786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5029" name="Rectangle 40"/>
          <p:cNvSpPr>
            <a:spLocks noChangeArrowheads="1"/>
          </p:cNvSpPr>
          <p:nvPr/>
        </p:nvSpPr>
        <p:spPr bwMode="auto">
          <a:xfrm>
            <a:off x="909638" y="5710238"/>
            <a:ext cx="1477962" cy="3333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5030" name="TextBox 41"/>
          <p:cNvSpPr txBox="1">
            <a:spLocks noChangeArrowheads="1"/>
          </p:cNvSpPr>
          <p:nvPr/>
        </p:nvSpPr>
        <p:spPr bwMode="auto">
          <a:xfrm>
            <a:off x="1136650" y="4989513"/>
            <a:ext cx="10302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cs typeface="Arial" panose="020B0604020202020204" pitchFamily="34" charset="0"/>
              </a:rPr>
              <a:t>Address</a:t>
            </a:r>
          </a:p>
        </p:txBody>
      </p:sp>
      <p:cxnSp>
        <p:nvCxnSpPr>
          <p:cNvPr id="85031" name="Straight Connector 42"/>
          <p:cNvCxnSpPr>
            <a:cxnSpLocks noChangeShapeType="1"/>
          </p:cNvCxnSpPr>
          <p:nvPr/>
        </p:nvCxnSpPr>
        <p:spPr bwMode="auto">
          <a:xfrm rot="5400000">
            <a:off x="1681163" y="5876925"/>
            <a:ext cx="331788"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5032" name="Straight Connector 43"/>
          <p:cNvCxnSpPr>
            <a:cxnSpLocks noChangeShapeType="1"/>
          </p:cNvCxnSpPr>
          <p:nvPr/>
        </p:nvCxnSpPr>
        <p:spPr bwMode="auto">
          <a:xfrm rot="5400000">
            <a:off x="1143794" y="5876132"/>
            <a:ext cx="333375"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5033" name="TextBox 44"/>
          <p:cNvSpPr txBox="1">
            <a:spLocks noChangeArrowheads="1"/>
          </p:cNvSpPr>
          <p:nvPr/>
        </p:nvSpPr>
        <p:spPr bwMode="auto">
          <a:xfrm>
            <a:off x="804863" y="5359400"/>
            <a:ext cx="4333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a:cs typeface="Arial" panose="020B0604020202020204" pitchFamily="34" charset="0"/>
              </a:rPr>
              <a:t>tag</a:t>
            </a:r>
          </a:p>
        </p:txBody>
      </p:sp>
      <p:sp>
        <p:nvSpPr>
          <p:cNvPr id="85034" name="TextBox 45"/>
          <p:cNvSpPr txBox="1">
            <a:spLocks noChangeArrowheads="1"/>
          </p:cNvSpPr>
          <p:nvPr/>
        </p:nvSpPr>
        <p:spPr bwMode="auto">
          <a:xfrm>
            <a:off x="1265238" y="5373688"/>
            <a:ext cx="612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a:cs typeface="Arial" panose="020B0604020202020204" pitchFamily="34" charset="0"/>
              </a:rPr>
              <a:t>index</a:t>
            </a:r>
          </a:p>
        </p:txBody>
      </p:sp>
      <p:sp>
        <p:nvSpPr>
          <p:cNvPr id="85035" name="TextBox 46"/>
          <p:cNvSpPr txBox="1">
            <a:spLocks noChangeArrowheads="1"/>
          </p:cNvSpPr>
          <p:nvPr/>
        </p:nvSpPr>
        <p:spPr bwMode="auto">
          <a:xfrm>
            <a:off x="1878013" y="5373688"/>
            <a:ext cx="11795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a:cs typeface="Arial" panose="020B0604020202020204" pitchFamily="34" charset="0"/>
              </a:rPr>
              <a:t>byte in block</a:t>
            </a:r>
          </a:p>
        </p:txBody>
      </p:sp>
      <p:sp>
        <p:nvSpPr>
          <p:cNvPr id="85036" name="TextBox 47"/>
          <p:cNvSpPr txBox="1">
            <a:spLocks noChangeArrowheads="1"/>
          </p:cNvSpPr>
          <p:nvPr/>
        </p:nvSpPr>
        <p:spPr bwMode="auto">
          <a:xfrm>
            <a:off x="1846263" y="5710238"/>
            <a:ext cx="6111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a:cs typeface="Arial" panose="020B0604020202020204" pitchFamily="34" charset="0"/>
              </a:rPr>
              <a:t>3 bits</a:t>
            </a:r>
          </a:p>
        </p:txBody>
      </p:sp>
      <p:sp>
        <p:nvSpPr>
          <p:cNvPr id="85037" name="TextBox 48"/>
          <p:cNvSpPr txBox="1">
            <a:spLocks noChangeArrowheads="1"/>
          </p:cNvSpPr>
          <p:nvPr/>
        </p:nvSpPr>
        <p:spPr bwMode="auto">
          <a:xfrm>
            <a:off x="1311275" y="5708650"/>
            <a:ext cx="612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a:cs typeface="Arial" panose="020B0604020202020204" pitchFamily="34" charset="0"/>
              </a:rPr>
              <a:t>2 bits</a:t>
            </a:r>
          </a:p>
        </p:txBody>
      </p:sp>
      <p:sp>
        <p:nvSpPr>
          <p:cNvPr id="85038" name="TextBox 49"/>
          <p:cNvSpPr txBox="1">
            <a:spLocks noChangeArrowheads="1"/>
          </p:cNvSpPr>
          <p:nvPr/>
        </p:nvSpPr>
        <p:spPr bwMode="auto">
          <a:xfrm>
            <a:off x="909638" y="5726113"/>
            <a:ext cx="382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a:cs typeface="Arial" panose="020B0604020202020204" pitchFamily="34" charset="0"/>
              </a:rPr>
              <a:t>3b</a:t>
            </a:r>
          </a:p>
        </p:txBody>
      </p:sp>
      <p:sp>
        <p:nvSpPr>
          <p:cNvPr id="85039" name="Rectangle 50"/>
          <p:cNvSpPr>
            <a:spLocks noChangeArrowheads="1"/>
          </p:cNvSpPr>
          <p:nvPr/>
        </p:nvSpPr>
        <p:spPr bwMode="auto">
          <a:xfrm>
            <a:off x="2798763" y="4400550"/>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5040" name="TextBox 51"/>
          <p:cNvSpPr txBox="1">
            <a:spLocks noChangeArrowheads="1"/>
          </p:cNvSpPr>
          <p:nvPr/>
        </p:nvSpPr>
        <p:spPr bwMode="auto">
          <a:xfrm>
            <a:off x="2809875" y="4400550"/>
            <a:ext cx="673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600">
                <a:cs typeface="Arial" panose="020B0604020202020204" pitchFamily="34" charset="0"/>
              </a:rPr>
              <a:t>Logic</a:t>
            </a:r>
          </a:p>
        </p:txBody>
      </p:sp>
      <p:cxnSp>
        <p:nvCxnSpPr>
          <p:cNvPr id="85041" name="Straight Arrow Connector 53"/>
          <p:cNvCxnSpPr>
            <a:cxnSpLocks noChangeShapeType="1"/>
            <a:endCxn id="85040" idx="1"/>
          </p:cNvCxnSpPr>
          <p:nvPr/>
        </p:nvCxnSpPr>
        <p:spPr bwMode="auto">
          <a:xfrm>
            <a:off x="2074863" y="4046538"/>
            <a:ext cx="735012" cy="5238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5042" name="Straight Arrow Connector 55"/>
          <p:cNvCxnSpPr>
            <a:cxnSpLocks noChangeShapeType="1"/>
            <a:endCxn id="85040" idx="0"/>
          </p:cNvCxnSpPr>
          <p:nvPr/>
        </p:nvCxnSpPr>
        <p:spPr bwMode="auto">
          <a:xfrm rot="10800000" flipV="1">
            <a:off x="3146425" y="4046538"/>
            <a:ext cx="441325" cy="35401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5043" name="Straight Arrow Connector 59"/>
          <p:cNvCxnSpPr>
            <a:cxnSpLocks noChangeShapeType="1"/>
          </p:cNvCxnSpPr>
          <p:nvPr/>
        </p:nvCxnSpPr>
        <p:spPr bwMode="auto">
          <a:xfrm rot="5400000">
            <a:off x="5714207" y="3501231"/>
            <a:ext cx="419100"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5044" name="Freeform 48"/>
          <p:cNvSpPr>
            <a:spLocks/>
          </p:cNvSpPr>
          <p:nvPr/>
        </p:nvSpPr>
        <p:spPr bwMode="auto">
          <a:xfrm>
            <a:off x="5649913" y="3721100"/>
            <a:ext cx="2127250" cy="320675"/>
          </a:xfrm>
          <a:custGeom>
            <a:avLst/>
            <a:gdLst>
              <a:gd name="T0" fmla="*/ 2147483647 w 1132"/>
              <a:gd name="T1" fmla="*/ 0 h 202"/>
              <a:gd name="T2" fmla="*/ 2147483647 w 1132"/>
              <a:gd name="T3" fmla="*/ 2147483647 h 202"/>
              <a:gd name="T4" fmla="*/ 2147483647 w 1132"/>
              <a:gd name="T5" fmla="*/ 2147483647 h 202"/>
              <a:gd name="T6" fmla="*/ 0 w 1132"/>
              <a:gd name="T7" fmla="*/ 0 h 202"/>
              <a:gd name="T8" fmla="*/ 2147483647 w 1132"/>
              <a:gd name="T9" fmla="*/ 0 h 202"/>
              <a:gd name="T10" fmla="*/ 0 60000 65536"/>
              <a:gd name="T11" fmla="*/ 0 60000 65536"/>
              <a:gd name="T12" fmla="*/ 0 60000 65536"/>
              <a:gd name="T13" fmla="*/ 0 60000 65536"/>
              <a:gd name="T14" fmla="*/ 0 60000 65536"/>
              <a:gd name="T15" fmla="*/ 0 w 1132"/>
              <a:gd name="T16" fmla="*/ 0 h 202"/>
              <a:gd name="T17" fmla="*/ 1132 w 1132"/>
              <a:gd name="T18" fmla="*/ 202 h 202"/>
            </a:gdLst>
            <a:ahLst/>
            <a:cxnLst>
              <a:cxn ang="T10">
                <a:pos x="T0" y="T1"/>
              </a:cxn>
              <a:cxn ang="T11">
                <a:pos x="T2" y="T3"/>
              </a:cxn>
              <a:cxn ang="T12">
                <a:pos x="T4" y="T5"/>
              </a:cxn>
              <a:cxn ang="T13">
                <a:pos x="T6" y="T7"/>
              </a:cxn>
              <a:cxn ang="T14">
                <a:pos x="T8" y="T9"/>
              </a:cxn>
            </a:cxnLst>
            <a:rect l="T15" t="T16" r="T17" b="T18"/>
            <a:pathLst>
              <a:path w="1132" h="202">
                <a:moveTo>
                  <a:pt x="1132" y="0"/>
                </a:moveTo>
                <a:lnTo>
                  <a:pt x="849" y="202"/>
                </a:lnTo>
                <a:lnTo>
                  <a:pt x="283" y="202"/>
                </a:lnTo>
                <a:lnTo>
                  <a:pt x="0" y="0"/>
                </a:lnTo>
                <a:lnTo>
                  <a:pt x="1132"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5045" name="Text Box 61"/>
          <p:cNvSpPr txBox="1">
            <a:spLocks noChangeArrowheads="1"/>
          </p:cNvSpPr>
          <p:nvPr/>
        </p:nvSpPr>
        <p:spPr bwMode="auto">
          <a:xfrm>
            <a:off x="6427788" y="3719513"/>
            <a:ext cx="698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cs typeface="Arial" panose="020B0604020202020204" pitchFamily="34" charset="0"/>
              </a:rPr>
              <a:t>MUX</a:t>
            </a:r>
          </a:p>
        </p:txBody>
      </p:sp>
      <p:cxnSp>
        <p:nvCxnSpPr>
          <p:cNvPr id="85046" name="Straight Arrow Connector 63"/>
          <p:cNvCxnSpPr>
            <a:cxnSpLocks noChangeShapeType="1"/>
            <a:stCxn id="85040" idx="3"/>
          </p:cNvCxnSpPr>
          <p:nvPr/>
        </p:nvCxnSpPr>
        <p:spPr bwMode="auto">
          <a:xfrm flipV="1">
            <a:off x="3482975" y="3897313"/>
            <a:ext cx="2441575" cy="673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5047" name="Straight Arrow Connector 66"/>
          <p:cNvCxnSpPr>
            <a:cxnSpLocks noChangeShapeType="1"/>
          </p:cNvCxnSpPr>
          <p:nvPr/>
        </p:nvCxnSpPr>
        <p:spPr bwMode="auto">
          <a:xfrm rot="5400000">
            <a:off x="6560344" y="4256881"/>
            <a:ext cx="419100"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5048" name="Freeform 48"/>
          <p:cNvSpPr>
            <a:spLocks/>
          </p:cNvSpPr>
          <p:nvPr/>
        </p:nvSpPr>
        <p:spPr bwMode="auto">
          <a:xfrm>
            <a:off x="5878513" y="4500563"/>
            <a:ext cx="1797050" cy="320675"/>
          </a:xfrm>
          <a:custGeom>
            <a:avLst/>
            <a:gdLst>
              <a:gd name="T0" fmla="*/ 2147483647 w 1132"/>
              <a:gd name="T1" fmla="*/ 0 h 202"/>
              <a:gd name="T2" fmla="*/ 2147483647 w 1132"/>
              <a:gd name="T3" fmla="*/ 2147483647 h 202"/>
              <a:gd name="T4" fmla="*/ 2147483647 w 1132"/>
              <a:gd name="T5" fmla="*/ 2147483647 h 202"/>
              <a:gd name="T6" fmla="*/ 0 w 1132"/>
              <a:gd name="T7" fmla="*/ 0 h 202"/>
              <a:gd name="T8" fmla="*/ 2147483647 w 1132"/>
              <a:gd name="T9" fmla="*/ 0 h 202"/>
              <a:gd name="T10" fmla="*/ 0 60000 65536"/>
              <a:gd name="T11" fmla="*/ 0 60000 65536"/>
              <a:gd name="T12" fmla="*/ 0 60000 65536"/>
              <a:gd name="T13" fmla="*/ 0 60000 65536"/>
              <a:gd name="T14" fmla="*/ 0 60000 65536"/>
              <a:gd name="T15" fmla="*/ 0 w 1132"/>
              <a:gd name="T16" fmla="*/ 0 h 202"/>
              <a:gd name="T17" fmla="*/ 1132 w 1132"/>
              <a:gd name="T18" fmla="*/ 202 h 202"/>
            </a:gdLst>
            <a:ahLst/>
            <a:cxnLst>
              <a:cxn ang="T10">
                <a:pos x="T0" y="T1"/>
              </a:cxn>
              <a:cxn ang="T11">
                <a:pos x="T2" y="T3"/>
              </a:cxn>
              <a:cxn ang="T12">
                <a:pos x="T4" y="T5"/>
              </a:cxn>
              <a:cxn ang="T13">
                <a:pos x="T6" y="T7"/>
              </a:cxn>
              <a:cxn ang="T14">
                <a:pos x="T8" y="T9"/>
              </a:cxn>
            </a:cxnLst>
            <a:rect l="T15" t="T16" r="T17" b="T18"/>
            <a:pathLst>
              <a:path w="1132" h="202">
                <a:moveTo>
                  <a:pt x="1132" y="0"/>
                </a:moveTo>
                <a:lnTo>
                  <a:pt x="849" y="202"/>
                </a:lnTo>
                <a:lnTo>
                  <a:pt x="283" y="202"/>
                </a:lnTo>
                <a:lnTo>
                  <a:pt x="0" y="0"/>
                </a:lnTo>
                <a:lnTo>
                  <a:pt x="1132"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5049" name="Text Box 61"/>
          <p:cNvSpPr txBox="1">
            <a:spLocks noChangeArrowheads="1"/>
          </p:cNvSpPr>
          <p:nvPr/>
        </p:nvSpPr>
        <p:spPr bwMode="auto">
          <a:xfrm>
            <a:off x="6426200" y="4475163"/>
            <a:ext cx="696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cs typeface="Arial" panose="020B0604020202020204" pitchFamily="34" charset="0"/>
              </a:rPr>
              <a:t>MUX</a:t>
            </a:r>
          </a:p>
        </p:txBody>
      </p:sp>
      <p:cxnSp>
        <p:nvCxnSpPr>
          <p:cNvPr id="85050" name="Straight Arrow Connector 69"/>
          <p:cNvCxnSpPr>
            <a:cxnSpLocks noChangeShapeType="1"/>
          </p:cNvCxnSpPr>
          <p:nvPr/>
        </p:nvCxnSpPr>
        <p:spPr bwMode="auto">
          <a:xfrm rot="10800000">
            <a:off x="7446963" y="4660900"/>
            <a:ext cx="523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5051" name="TextBox 70"/>
          <p:cNvSpPr txBox="1">
            <a:spLocks noChangeArrowheads="1"/>
          </p:cNvSpPr>
          <p:nvPr/>
        </p:nvSpPr>
        <p:spPr bwMode="auto">
          <a:xfrm>
            <a:off x="7613650" y="4352925"/>
            <a:ext cx="1179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a:cs typeface="Arial" panose="020B0604020202020204" pitchFamily="34" charset="0"/>
              </a:rPr>
              <a:t>byte in block</a:t>
            </a:r>
          </a:p>
        </p:txBody>
      </p:sp>
      <p:cxnSp>
        <p:nvCxnSpPr>
          <p:cNvPr id="85052" name="Straight Arrow Connector 71"/>
          <p:cNvCxnSpPr>
            <a:cxnSpLocks noChangeShapeType="1"/>
          </p:cNvCxnSpPr>
          <p:nvPr/>
        </p:nvCxnSpPr>
        <p:spPr bwMode="auto">
          <a:xfrm rot="5400000">
            <a:off x="6559551" y="5029200"/>
            <a:ext cx="417512"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73" name="TextBox 72"/>
          <p:cNvSpPr txBox="1">
            <a:spLocks noChangeArrowheads="1"/>
          </p:cNvSpPr>
          <p:nvPr/>
        </p:nvSpPr>
        <p:spPr bwMode="auto">
          <a:xfrm>
            <a:off x="3257223" y="5410200"/>
            <a:ext cx="5581977" cy="10772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关键想法</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使用组的概念来设计相联存储</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可以更好地容纳缓存块 </a:t>
            </a:r>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较少的冲突缺失</a:t>
            </a:r>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p>
          <a:p>
            <a:pPr eaLnBrk="1" hangingPunct="1"/>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更加复杂，访问速度变慢，</a:t>
            </a:r>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tag</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所需存储增加</a:t>
            </a:r>
            <a:endPar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4" name="Rounded Rectangle 73"/>
          <p:cNvSpPr>
            <a:spLocks noChangeArrowheads="1"/>
          </p:cNvSpPr>
          <p:nvPr/>
        </p:nvSpPr>
        <p:spPr bwMode="auto">
          <a:xfrm>
            <a:off x="804863" y="2619375"/>
            <a:ext cx="3351212" cy="177800"/>
          </a:xfrm>
          <a:prstGeom prst="roundRect">
            <a:avLst>
              <a:gd name="adj" fmla="val 16667"/>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75" name="TextBox 74"/>
          <p:cNvSpPr txBox="1">
            <a:spLocks noChangeArrowheads="1"/>
          </p:cNvSpPr>
          <p:nvPr/>
        </p:nvSpPr>
        <p:spPr bwMode="auto">
          <a:xfrm>
            <a:off x="36513" y="2525713"/>
            <a:ext cx="633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solidFill>
                  <a:srgbClr val="FF0000"/>
                </a:solidFill>
                <a:cs typeface="Arial" panose="020B0604020202020204" pitchFamily="34" charset="0"/>
              </a:rPr>
              <a:t>SET</a:t>
            </a:r>
          </a:p>
        </p:txBody>
      </p:sp>
      <p:sp>
        <p:nvSpPr>
          <p:cNvPr id="76" name="Rounded Rectangle 75"/>
          <p:cNvSpPr>
            <a:spLocks noChangeArrowheads="1"/>
          </p:cNvSpPr>
          <p:nvPr/>
        </p:nvSpPr>
        <p:spPr bwMode="auto">
          <a:xfrm>
            <a:off x="4986338" y="2619375"/>
            <a:ext cx="3351212" cy="177800"/>
          </a:xfrm>
          <a:prstGeom prst="roundRect">
            <a:avLst>
              <a:gd name="adj" fmla="val 16667"/>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cxnSp>
        <p:nvCxnSpPr>
          <p:cNvPr id="85057" name="Straight Arrow Connector 68"/>
          <p:cNvCxnSpPr>
            <a:cxnSpLocks noChangeShapeType="1"/>
          </p:cNvCxnSpPr>
          <p:nvPr/>
        </p:nvCxnSpPr>
        <p:spPr bwMode="auto">
          <a:xfrm rot="16200000" flipH="1">
            <a:off x="2979738" y="4870450"/>
            <a:ext cx="265112"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5058" name="TextBox 69"/>
          <p:cNvSpPr txBox="1">
            <a:spLocks noChangeArrowheads="1"/>
          </p:cNvSpPr>
          <p:nvPr/>
        </p:nvSpPr>
        <p:spPr bwMode="auto">
          <a:xfrm>
            <a:off x="3230563" y="4873625"/>
            <a:ext cx="593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cs typeface="Arial" panose="020B0604020202020204" pitchFamily="34" charset="0"/>
              </a:rPr>
              <a:t>Hit?</a:t>
            </a:r>
          </a:p>
        </p:txBody>
      </p:sp>
      <p:sp>
        <p:nvSpPr>
          <p:cNvPr id="5" name="灯片编号占位符 4">
            <a:extLst>
              <a:ext uri="{FF2B5EF4-FFF2-40B4-BE49-F238E27FC236}">
                <a16:creationId xmlns:a16="http://schemas.microsoft.com/office/drawing/2014/main" id="{8A754728-C6A2-4FBC-BFE1-A46C2141DC6C}"/>
              </a:ext>
            </a:extLst>
          </p:cNvPr>
          <p:cNvSpPr>
            <a:spLocks noGrp="1"/>
          </p:cNvSpPr>
          <p:nvPr>
            <p:ph type="sldNum" sz="quarter" idx="12"/>
          </p:nvPr>
        </p:nvSpPr>
        <p:spPr/>
        <p:txBody>
          <a:bodyPr/>
          <a:lstStyle/>
          <a:p>
            <a:fld id="{281828B1-9571-413B-8DF6-88C4749FAF08}" type="slidenum">
              <a:rPr lang="en-US" altLang="en-US" smtClean="0"/>
              <a:pPr/>
              <a:t>6</a:t>
            </a:fld>
            <a:endParaRPr lang="en-US" altLang="en-US"/>
          </a:p>
        </p:txBody>
      </p:sp>
    </p:spTree>
    <p:extLst>
      <p:ext uri="{BB962C8B-B14F-4D97-AF65-F5344CB8AC3E}">
        <p14:creationId xmlns:p14="http://schemas.microsoft.com/office/powerpoint/2010/main" val="28507415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00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50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50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50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50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50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50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50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50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50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50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5038"/>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499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499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499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499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500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500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500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500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501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501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502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502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502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502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5"/>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500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500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500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500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500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501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501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501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8501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501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85018"/>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8501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502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502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8502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85027"/>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8503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8504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8504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8504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85057"/>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85058"/>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nodeType="clickEffect">
                                  <p:stCondLst>
                                    <p:cond delay="0"/>
                                  </p:stCondLst>
                                  <p:childTnLst>
                                    <p:set>
                                      <p:cBhvr>
                                        <p:cTn id="122" dur="1" fill="hold">
                                          <p:stCondLst>
                                            <p:cond delay="0"/>
                                          </p:stCondLst>
                                        </p:cTn>
                                        <p:tgtEl>
                                          <p:spTgt spid="85046"/>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nodeType="clickEffect">
                                  <p:stCondLst>
                                    <p:cond delay="0"/>
                                  </p:stCondLst>
                                  <p:childTnLst>
                                    <p:set>
                                      <p:cBhvr>
                                        <p:cTn id="126" dur="1" fill="hold">
                                          <p:stCondLst>
                                            <p:cond delay="0"/>
                                          </p:stCondLst>
                                        </p:cTn>
                                        <p:tgtEl>
                                          <p:spTgt spid="85020"/>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85043"/>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85044"/>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85045"/>
                                        </p:tgtEl>
                                        <p:attrNameLst>
                                          <p:attrName>style.visibility</p:attrName>
                                        </p:attrNameLst>
                                      </p:cBhvr>
                                      <p:to>
                                        <p:strVal val="visible"/>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 presetClass="entr" presetSubtype="0" fill="hold" nodeType="clickEffect">
                                  <p:stCondLst>
                                    <p:cond delay="0"/>
                                  </p:stCondLst>
                                  <p:childTnLst>
                                    <p:set>
                                      <p:cBhvr>
                                        <p:cTn id="136" dur="1" fill="hold">
                                          <p:stCondLst>
                                            <p:cond delay="0"/>
                                          </p:stCondLst>
                                        </p:cTn>
                                        <p:tgtEl>
                                          <p:spTgt spid="8504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85048"/>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85049"/>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85050"/>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8505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85052"/>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animBg="1"/>
      <p:bldP spid="84997" grpId="0" animBg="1"/>
      <p:bldP spid="84998" grpId="0" animBg="1"/>
      <p:bldP spid="84999" grpId="0" animBg="1"/>
      <p:bldP spid="85000" grpId="0" animBg="1"/>
      <p:bldP spid="85001" grpId="0" animBg="1"/>
      <p:bldP spid="85002" grpId="0" animBg="1"/>
      <p:bldP spid="85003" grpId="0" animBg="1"/>
      <p:bldP spid="85004" grpId="0"/>
      <p:bldP spid="85005" grpId="0" animBg="1"/>
      <p:bldP spid="85006" grpId="0" animBg="1"/>
      <p:bldP spid="85007" grpId="0" animBg="1"/>
      <p:bldP spid="85008" grpId="0" animBg="1"/>
      <p:bldP spid="85009" grpId="0" animBg="1"/>
      <p:bldP spid="85010" grpId="0" animBg="1"/>
      <p:bldP spid="85011" grpId="0" animBg="1"/>
      <p:bldP spid="85012" grpId="0" animBg="1"/>
      <p:bldP spid="85013" grpId="0"/>
      <p:bldP spid="85014" grpId="0"/>
      <p:bldP spid="85015" grpId="0"/>
      <p:bldP spid="85016" grpId="0" animBg="1"/>
      <p:bldP spid="85017" grpId="0"/>
      <p:bldP spid="85022" grpId="0"/>
      <p:bldP spid="85023" grpId="0"/>
      <p:bldP spid="85024" grpId="0" animBg="1"/>
      <p:bldP spid="85025" grpId="0"/>
      <p:bldP spid="85029" grpId="0" animBg="1"/>
      <p:bldP spid="85030" grpId="0"/>
      <p:bldP spid="85033" grpId="0"/>
      <p:bldP spid="85034" grpId="0"/>
      <p:bldP spid="85035" grpId="0"/>
      <p:bldP spid="85036" grpId="0"/>
      <p:bldP spid="85037" grpId="0"/>
      <p:bldP spid="85038" grpId="0"/>
      <p:bldP spid="85039" grpId="0" animBg="1"/>
      <p:bldP spid="85040" grpId="0"/>
      <p:bldP spid="85045" grpId="0"/>
      <p:bldP spid="85049" grpId="0"/>
      <p:bldP spid="85051" grpId="0"/>
      <p:bldP spid="73" grpId="0" animBg="1"/>
      <p:bldP spid="74" grpId="0" animBg="1"/>
      <p:bldP spid="75" grpId="0"/>
      <p:bldP spid="76" grpId="0" animBg="1"/>
      <p:bldP spid="8505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457200" y="116632"/>
            <a:ext cx="8229600" cy="922114"/>
          </a:xfrm>
        </p:spPr>
        <p:txBody>
          <a:bodyPr/>
          <a:lstStyle/>
          <a:p>
            <a:r>
              <a:rPr lang="zh-CN" altLang="en-US" dirty="0"/>
              <a:t>提高相联度</a:t>
            </a:r>
            <a:endParaRPr lang="en-US" altLang="zh-CN" dirty="0"/>
          </a:p>
        </p:txBody>
      </p:sp>
      <p:sp>
        <p:nvSpPr>
          <p:cNvPr id="86018" name="Content Placeholder 2"/>
          <p:cNvSpPr>
            <a:spLocks noGrp="1"/>
          </p:cNvSpPr>
          <p:nvPr>
            <p:ph idx="1"/>
          </p:nvPr>
        </p:nvSpPr>
        <p:spPr>
          <a:xfrm>
            <a:off x="457200" y="1033562"/>
            <a:ext cx="8229600" cy="5519638"/>
          </a:xfrm>
        </p:spPr>
        <p:txBody>
          <a:bodyPr/>
          <a:lstStyle/>
          <a:p>
            <a:r>
              <a:rPr lang="en-US" altLang="zh-CN" dirty="0"/>
              <a:t>4-</a:t>
            </a:r>
            <a:r>
              <a:rPr lang="zh-CN" altLang="en-US" dirty="0"/>
              <a:t>路组相联</a:t>
            </a:r>
            <a:endParaRPr lang="en-US" altLang="zh-CN" dirty="0"/>
          </a:p>
          <a:p>
            <a:endParaRPr lang="en-US" altLang="zh-CN" dirty="0"/>
          </a:p>
          <a:p>
            <a:endParaRPr lang="en-US" altLang="zh-CN" dirty="0"/>
          </a:p>
          <a:p>
            <a:endParaRPr lang="en-US" altLang="zh-CN" dirty="0"/>
          </a:p>
          <a:p>
            <a:pPr>
              <a:buFont typeface="Wingdings" panose="05000000000000000000" pitchFamily="2" charset="2"/>
              <a:buNone/>
            </a:pPr>
            <a:endParaRPr lang="en-US" altLang="zh-CN" dirty="0"/>
          </a:p>
          <a:p>
            <a:pPr>
              <a:buFont typeface="Wingdings" panose="05000000000000000000" pitchFamily="2" charset="2"/>
              <a:buNone/>
            </a:pPr>
            <a:endParaRPr lang="en-US" altLang="zh-CN" dirty="0"/>
          </a:p>
          <a:p>
            <a:pPr>
              <a:buFont typeface="Wingdings" panose="05000000000000000000" pitchFamily="2" charset="2"/>
              <a:buNone/>
            </a:pPr>
            <a:endParaRPr lang="en-US" altLang="zh-CN" sz="2000" dirty="0"/>
          </a:p>
          <a:p>
            <a:pPr>
              <a:buFont typeface="Wingdings" panose="05000000000000000000" pitchFamily="2" charset="2"/>
              <a:buNone/>
            </a:pPr>
            <a:endParaRPr lang="en-US" altLang="zh-CN" dirty="0"/>
          </a:p>
          <a:p>
            <a:pPr>
              <a:buFont typeface="Wingdings" panose="05000000000000000000" pitchFamily="2" charset="2"/>
              <a:buNone/>
            </a:pPr>
            <a:endParaRPr lang="en-US" altLang="zh-CN" sz="1200" dirty="0"/>
          </a:p>
          <a:p>
            <a:pPr>
              <a:buFont typeface="Wingdings" panose="05000000000000000000" pitchFamily="2" charset="2"/>
              <a:buNone/>
            </a:pPr>
            <a:endParaRPr lang="en-US" altLang="zh-CN" sz="2400" dirty="0"/>
          </a:p>
          <a:p>
            <a:pPr>
              <a:buFont typeface="Wingdings" panose="05000000000000000000" pitchFamily="2" charset="2"/>
              <a:buNone/>
            </a:pPr>
            <a:r>
              <a:rPr lang="en-US" altLang="zh-CN" sz="2400" dirty="0"/>
              <a:t>+ </a:t>
            </a:r>
            <a:r>
              <a:rPr lang="zh-CN" altLang="en-US" sz="2400" dirty="0"/>
              <a:t>发生冲突（失效）的概率进一步降低</a:t>
            </a:r>
            <a:endParaRPr lang="en-US" altLang="zh-CN" sz="2400" dirty="0"/>
          </a:p>
          <a:p>
            <a:pPr>
              <a:buFont typeface="Wingdings" panose="05000000000000000000" pitchFamily="2" charset="2"/>
              <a:buNone/>
            </a:pPr>
            <a:r>
              <a:rPr lang="en-US" altLang="zh-CN" sz="2400" dirty="0">
                <a:solidFill>
                  <a:schemeClr val="tx1">
                    <a:lumMod val="95000"/>
                    <a:lumOff val="5000"/>
                  </a:schemeClr>
                </a:solidFill>
                <a:cs typeface="Arial" panose="020B0604020202020204" pitchFamily="34" charset="0"/>
              </a:rPr>
              <a:t>–</a:t>
            </a:r>
            <a:r>
              <a:rPr lang="en-US" altLang="zh-CN" sz="2400" dirty="0"/>
              <a:t> </a:t>
            </a:r>
            <a:r>
              <a:rPr lang="zh-CN" altLang="en-US" sz="2400" dirty="0"/>
              <a:t>更多的</a:t>
            </a:r>
            <a:r>
              <a:rPr lang="en-US" altLang="zh-CN" sz="2400" dirty="0"/>
              <a:t>tag</a:t>
            </a:r>
            <a:r>
              <a:rPr lang="zh-CN" altLang="en-US" sz="2400" dirty="0"/>
              <a:t>比较器，以及更宽的数据</a:t>
            </a:r>
            <a:r>
              <a:rPr lang="en-US" altLang="zh-CN" sz="2400" dirty="0"/>
              <a:t>mux</a:t>
            </a:r>
            <a:r>
              <a:rPr lang="zh-CN" altLang="en-US" sz="2400" dirty="0"/>
              <a:t>，更大的</a:t>
            </a:r>
            <a:r>
              <a:rPr lang="en-US" altLang="zh-CN" sz="2400" dirty="0"/>
              <a:t>tag</a:t>
            </a:r>
            <a:r>
              <a:rPr lang="zh-CN" altLang="en-US" sz="2400" dirty="0"/>
              <a:t>存储</a:t>
            </a:r>
            <a:endParaRPr lang="en-US" altLang="zh-CN" sz="2400" dirty="0"/>
          </a:p>
          <a:p>
            <a:endParaRPr lang="en-US" altLang="zh-CN" dirty="0"/>
          </a:p>
          <a:p>
            <a:pPr>
              <a:buFont typeface="Wingdings" panose="05000000000000000000" pitchFamily="2" charset="2"/>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86020" name="Rectangle 4"/>
          <p:cNvSpPr>
            <a:spLocks noChangeArrowheads="1"/>
          </p:cNvSpPr>
          <p:nvPr/>
        </p:nvSpPr>
        <p:spPr bwMode="auto">
          <a:xfrm>
            <a:off x="941388" y="1687513"/>
            <a:ext cx="1477962"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6021" name="Rectangle 5"/>
          <p:cNvSpPr>
            <a:spLocks noChangeArrowheads="1"/>
          </p:cNvSpPr>
          <p:nvPr/>
        </p:nvSpPr>
        <p:spPr bwMode="auto">
          <a:xfrm>
            <a:off x="941388" y="1857375"/>
            <a:ext cx="1477962"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6022" name="Rectangle 6"/>
          <p:cNvSpPr>
            <a:spLocks noChangeArrowheads="1"/>
          </p:cNvSpPr>
          <p:nvPr/>
        </p:nvSpPr>
        <p:spPr bwMode="auto">
          <a:xfrm>
            <a:off x="2571750" y="1682750"/>
            <a:ext cx="1477963"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6023" name="Rectangle 7"/>
          <p:cNvSpPr>
            <a:spLocks noChangeArrowheads="1"/>
          </p:cNvSpPr>
          <p:nvPr/>
        </p:nvSpPr>
        <p:spPr bwMode="auto">
          <a:xfrm>
            <a:off x="2571750" y="1852613"/>
            <a:ext cx="1477963"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6024" name="Rectangle 8"/>
          <p:cNvSpPr>
            <a:spLocks noChangeArrowheads="1"/>
          </p:cNvSpPr>
          <p:nvPr/>
        </p:nvSpPr>
        <p:spPr bwMode="auto">
          <a:xfrm>
            <a:off x="4202113" y="1668463"/>
            <a:ext cx="1477962"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6025" name="Rectangle 9"/>
          <p:cNvSpPr>
            <a:spLocks noChangeArrowheads="1"/>
          </p:cNvSpPr>
          <p:nvPr/>
        </p:nvSpPr>
        <p:spPr bwMode="auto">
          <a:xfrm>
            <a:off x="4202113" y="1839913"/>
            <a:ext cx="1477962"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6026" name="Rectangle 10"/>
          <p:cNvSpPr>
            <a:spLocks noChangeArrowheads="1"/>
          </p:cNvSpPr>
          <p:nvPr/>
        </p:nvSpPr>
        <p:spPr bwMode="auto">
          <a:xfrm>
            <a:off x="5832475" y="1649413"/>
            <a:ext cx="1476375"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6027" name="Rectangle 11"/>
          <p:cNvSpPr>
            <a:spLocks noChangeArrowheads="1"/>
          </p:cNvSpPr>
          <p:nvPr/>
        </p:nvSpPr>
        <p:spPr bwMode="auto">
          <a:xfrm>
            <a:off x="5832475" y="1820863"/>
            <a:ext cx="1476375"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6028" name="TextBox 12"/>
          <p:cNvSpPr txBox="1">
            <a:spLocks noChangeArrowheads="1"/>
          </p:cNvSpPr>
          <p:nvPr/>
        </p:nvSpPr>
        <p:spPr bwMode="auto">
          <a:xfrm>
            <a:off x="3482975" y="1193800"/>
            <a:ext cx="1133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cs typeface="Arial" panose="020B0604020202020204" pitchFamily="34" charset="0"/>
              </a:rPr>
              <a:t>Tag store</a:t>
            </a:r>
          </a:p>
        </p:txBody>
      </p:sp>
      <p:sp>
        <p:nvSpPr>
          <p:cNvPr id="86029" name="Rectangle 13"/>
          <p:cNvSpPr>
            <a:spLocks noChangeArrowheads="1"/>
          </p:cNvSpPr>
          <p:nvPr/>
        </p:nvSpPr>
        <p:spPr bwMode="auto">
          <a:xfrm>
            <a:off x="941388" y="3956050"/>
            <a:ext cx="1477962"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6030" name="Rectangle 14"/>
          <p:cNvSpPr>
            <a:spLocks noChangeArrowheads="1"/>
          </p:cNvSpPr>
          <p:nvPr/>
        </p:nvSpPr>
        <p:spPr bwMode="auto">
          <a:xfrm>
            <a:off x="941388" y="4125913"/>
            <a:ext cx="1477962"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6031" name="Rectangle 15"/>
          <p:cNvSpPr>
            <a:spLocks noChangeArrowheads="1"/>
          </p:cNvSpPr>
          <p:nvPr/>
        </p:nvSpPr>
        <p:spPr bwMode="auto">
          <a:xfrm>
            <a:off x="2571750" y="3951288"/>
            <a:ext cx="1477963"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6032" name="Rectangle 16"/>
          <p:cNvSpPr>
            <a:spLocks noChangeArrowheads="1"/>
          </p:cNvSpPr>
          <p:nvPr/>
        </p:nvSpPr>
        <p:spPr bwMode="auto">
          <a:xfrm>
            <a:off x="2571750" y="4121150"/>
            <a:ext cx="1477963"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6033" name="Rectangle 17"/>
          <p:cNvSpPr>
            <a:spLocks noChangeArrowheads="1"/>
          </p:cNvSpPr>
          <p:nvPr/>
        </p:nvSpPr>
        <p:spPr bwMode="auto">
          <a:xfrm>
            <a:off x="4202113" y="3937000"/>
            <a:ext cx="1477962"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6034" name="Rectangle 18"/>
          <p:cNvSpPr>
            <a:spLocks noChangeArrowheads="1"/>
          </p:cNvSpPr>
          <p:nvPr/>
        </p:nvSpPr>
        <p:spPr bwMode="auto">
          <a:xfrm>
            <a:off x="4202113" y="4108450"/>
            <a:ext cx="1477962"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6035" name="Rectangle 19"/>
          <p:cNvSpPr>
            <a:spLocks noChangeArrowheads="1"/>
          </p:cNvSpPr>
          <p:nvPr/>
        </p:nvSpPr>
        <p:spPr bwMode="auto">
          <a:xfrm>
            <a:off x="5832475" y="3917950"/>
            <a:ext cx="1476375"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6036" name="Rectangle 20"/>
          <p:cNvSpPr>
            <a:spLocks noChangeArrowheads="1"/>
          </p:cNvSpPr>
          <p:nvPr/>
        </p:nvSpPr>
        <p:spPr bwMode="auto">
          <a:xfrm>
            <a:off x="5832475" y="4089400"/>
            <a:ext cx="1476375"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6037" name="TextBox 21"/>
          <p:cNvSpPr txBox="1">
            <a:spLocks noChangeArrowheads="1"/>
          </p:cNvSpPr>
          <p:nvPr/>
        </p:nvSpPr>
        <p:spPr bwMode="auto">
          <a:xfrm>
            <a:off x="3482975" y="3463925"/>
            <a:ext cx="1247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cs typeface="Arial" panose="020B0604020202020204" pitchFamily="34" charset="0"/>
              </a:rPr>
              <a:t>Data store</a:t>
            </a:r>
          </a:p>
        </p:txBody>
      </p:sp>
      <p:sp>
        <p:nvSpPr>
          <p:cNvPr id="86038" name="Rectangle 26"/>
          <p:cNvSpPr>
            <a:spLocks noChangeArrowheads="1"/>
          </p:cNvSpPr>
          <p:nvPr/>
        </p:nvSpPr>
        <p:spPr bwMode="auto">
          <a:xfrm>
            <a:off x="3013075" y="2301875"/>
            <a:ext cx="625475" cy="33655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6039" name="TextBox 27"/>
          <p:cNvSpPr txBox="1">
            <a:spLocks noChangeArrowheads="1"/>
          </p:cNvSpPr>
          <p:nvPr/>
        </p:nvSpPr>
        <p:spPr bwMode="auto">
          <a:xfrm>
            <a:off x="3111500" y="2278063"/>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000">
                <a:cs typeface="Arial" panose="020B0604020202020204" pitchFamily="34" charset="0"/>
              </a:rPr>
              <a:t>=?</a:t>
            </a:r>
          </a:p>
        </p:txBody>
      </p:sp>
      <p:sp>
        <p:nvSpPr>
          <p:cNvPr id="86040" name="Rectangle 35"/>
          <p:cNvSpPr>
            <a:spLocks noChangeArrowheads="1"/>
          </p:cNvSpPr>
          <p:nvPr/>
        </p:nvSpPr>
        <p:spPr bwMode="auto">
          <a:xfrm>
            <a:off x="1449388" y="2298700"/>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6041" name="TextBox 36"/>
          <p:cNvSpPr txBox="1">
            <a:spLocks noChangeArrowheads="1"/>
          </p:cNvSpPr>
          <p:nvPr/>
        </p:nvSpPr>
        <p:spPr bwMode="auto">
          <a:xfrm>
            <a:off x="1547813" y="2276475"/>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000">
                <a:cs typeface="Arial" panose="020B0604020202020204" pitchFamily="34" charset="0"/>
              </a:rPr>
              <a:t>=?</a:t>
            </a:r>
          </a:p>
        </p:txBody>
      </p:sp>
      <p:sp>
        <p:nvSpPr>
          <p:cNvPr id="86042" name="Rectangle 26"/>
          <p:cNvSpPr>
            <a:spLocks noChangeArrowheads="1"/>
          </p:cNvSpPr>
          <p:nvPr/>
        </p:nvSpPr>
        <p:spPr bwMode="auto">
          <a:xfrm>
            <a:off x="6294438" y="2295525"/>
            <a:ext cx="625475" cy="33655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6043" name="TextBox 27"/>
          <p:cNvSpPr txBox="1">
            <a:spLocks noChangeArrowheads="1"/>
          </p:cNvSpPr>
          <p:nvPr/>
        </p:nvSpPr>
        <p:spPr bwMode="auto">
          <a:xfrm>
            <a:off x="6392863" y="2271713"/>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000">
                <a:cs typeface="Arial" panose="020B0604020202020204" pitchFamily="34" charset="0"/>
              </a:rPr>
              <a:t>=?</a:t>
            </a:r>
          </a:p>
        </p:txBody>
      </p:sp>
      <p:sp>
        <p:nvSpPr>
          <p:cNvPr id="86044" name="Rectangle 35"/>
          <p:cNvSpPr>
            <a:spLocks noChangeArrowheads="1"/>
          </p:cNvSpPr>
          <p:nvPr/>
        </p:nvSpPr>
        <p:spPr bwMode="auto">
          <a:xfrm>
            <a:off x="4730750" y="2292350"/>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6045" name="TextBox 36"/>
          <p:cNvSpPr txBox="1">
            <a:spLocks noChangeArrowheads="1"/>
          </p:cNvSpPr>
          <p:nvPr/>
        </p:nvSpPr>
        <p:spPr bwMode="auto">
          <a:xfrm>
            <a:off x="4829175" y="2270125"/>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000">
                <a:cs typeface="Arial" panose="020B0604020202020204" pitchFamily="34" charset="0"/>
              </a:rPr>
              <a:t>=?</a:t>
            </a:r>
          </a:p>
        </p:txBody>
      </p:sp>
      <p:cxnSp>
        <p:nvCxnSpPr>
          <p:cNvPr id="86046" name="Straight Arrow Connector 37"/>
          <p:cNvCxnSpPr>
            <a:cxnSpLocks noChangeShapeType="1"/>
          </p:cNvCxnSpPr>
          <p:nvPr/>
        </p:nvCxnSpPr>
        <p:spPr bwMode="auto">
          <a:xfrm rot="5400000">
            <a:off x="1651794" y="2167732"/>
            <a:ext cx="269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6047" name="Freeform 48"/>
          <p:cNvSpPr>
            <a:spLocks/>
          </p:cNvSpPr>
          <p:nvPr/>
        </p:nvSpPr>
        <p:spPr bwMode="auto">
          <a:xfrm>
            <a:off x="941388" y="4568825"/>
            <a:ext cx="6367462" cy="320675"/>
          </a:xfrm>
          <a:custGeom>
            <a:avLst/>
            <a:gdLst>
              <a:gd name="T0" fmla="*/ 2147483647 w 1132"/>
              <a:gd name="T1" fmla="*/ 0 h 202"/>
              <a:gd name="T2" fmla="*/ 2147483647 w 1132"/>
              <a:gd name="T3" fmla="*/ 2147483647 h 202"/>
              <a:gd name="T4" fmla="*/ 2147483647 w 1132"/>
              <a:gd name="T5" fmla="*/ 2147483647 h 202"/>
              <a:gd name="T6" fmla="*/ 0 w 1132"/>
              <a:gd name="T7" fmla="*/ 0 h 202"/>
              <a:gd name="T8" fmla="*/ 2147483647 w 1132"/>
              <a:gd name="T9" fmla="*/ 0 h 202"/>
              <a:gd name="T10" fmla="*/ 0 60000 65536"/>
              <a:gd name="T11" fmla="*/ 0 60000 65536"/>
              <a:gd name="T12" fmla="*/ 0 60000 65536"/>
              <a:gd name="T13" fmla="*/ 0 60000 65536"/>
              <a:gd name="T14" fmla="*/ 0 60000 65536"/>
              <a:gd name="T15" fmla="*/ 0 w 1132"/>
              <a:gd name="T16" fmla="*/ 0 h 202"/>
              <a:gd name="T17" fmla="*/ 1132 w 1132"/>
              <a:gd name="T18" fmla="*/ 202 h 202"/>
            </a:gdLst>
            <a:ahLst/>
            <a:cxnLst>
              <a:cxn ang="T10">
                <a:pos x="T0" y="T1"/>
              </a:cxn>
              <a:cxn ang="T11">
                <a:pos x="T2" y="T3"/>
              </a:cxn>
              <a:cxn ang="T12">
                <a:pos x="T4" y="T5"/>
              </a:cxn>
              <a:cxn ang="T13">
                <a:pos x="T6" y="T7"/>
              </a:cxn>
              <a:cxn ang="T14">
                <a:pos x="T8" y="T9"/>
              </a:cxn>
            </a:cxnLst>
            <a:rect l="T15" t="T16" r="T17" b="T18"/>
            <a:pathLst>
              <a:path w="1132" h="202">
                <a:moveTo>
                  <a:pt x="1132" y="0"/>
                </a:moveTo>
                <a:lnTo>
                  <a:pt x="849" y="202"/>
                </a:lnTo>
                <a:lnTo>
                  <a:pt x="283" y="202"/>
                </a:lnTo>
                <a:lnTo>
                  <a:pt x="0" y="0"/>
                </a:lnTo>
                <a:lnTo>
                  <a:pt x="1132"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048" name="Text Box 61"/>
          <p:cNvSpPr txBox="1">
            <a:spLocks noChangeArrowheads="1"/>
          </p:cNvSpPr>
          <p:nvPr/>
        </p:nvSpPr>
        <p:spPr bwMode="auto">
          <a:xfrm>
            <a:off x="3846513" y="4548188"/>
            <a:ext cx="711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cs typeface="Arial" panose="020B0604020202020204" pitchFamily="34" charset="0"/>
              </a:rPr>
              <a:t>MUX</a:t>
            </a:r>
          </a:p>
        </p:txBody>
      </p:sp>
      <p:cxnSp>
        <p:nvCxnSpPr>
          <p:cNvPr id="86049" name="Straight Arrow Connector 59"/>
          <p:cNvCxnSpPr>
            <a:cxnSpLocks noChangeShapeType="1"/>
          </p:cNvCxnSpPr>
          <p:nvPr/>
        </p:nvCxnSpPr>
        <p:spPr bwMode="auto">
          <a:xfrm rot="16200000" flipH="1">
            <a:off x="1639094" y="4420394"/>
            <a:ext cx="2952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50" name="Straight Arrow Connector 59"/>
          <p:cNvCxnSpPr>
            <a:cxnSpLocks noChangeShapeType="1"/>
          </p:cNvCxnSpPr>
          <p:nvPr/>
        </p:nvCxnSpPr>
        <p:spPr bwMode="auto">
          <a:xfrm rot="16200000" flipH="1">
            <a:off x="3083719" y="4439444"/>
            <a:ext cx="2952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51" name="Straight Arrow Connector 59"/>
          <p:cNvCxnSpPr>
            <a:cxnSpLocks noChangeShapeType="1"/>
          </p:cNvCxnSpPr>
          <p:nvPr/>
        </p:nvCxnSpPr>
        <p:spPr bwMode="auto">
          <a:xfrm rot="16200000" flipH="1">
            <a:off x="4872831" y="4420394"/>
            <a:ext cx="2952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52" name="Straight Arrow Connector 59"/>
          <p:cNvCxnSpPr>
            <a:cxnSpLocks noChangeShapeType="1"/>
          </p:cNvCxnSpPr>
          <p:nvPr/>
        </p:nvCxnSpPr>
        <p:spPr bwMode="auto">
          <a:xfrm rot="16200000" flipH="1">
            <a:off x="6436519" y="4420394"/>
            <a:ext cx="2952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53" name="Straight Arrow Connector 37"/>
          <p:cNvCxnSpPr>
            <a:cxnSpLocks noChangeShapeType="1"/>
          </p:cNvCxnSpPr>
          <p:nvPr/>
        </p:nvCxnSpPr>
        <p:spPr bwMode="auto">
          <a:xfrm rot="5400000">
            <a:off x="3218656" y="2158207"/>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54" name="Straight Arrow Connector 37"/>
          <p:cNvCxnSpPr>
            <a:cxnSpLocks noChangeShapeType="1"/>
          </p:cNvCxnSpPr>
          <p:nvPr/>
        </p:nvCxnSpPr>
        <p:spPr bwMode="auto">
          <a:xfrm rot="5400000">
            <a:off x="4887119" y="2139157"/>
            <a:ext cx="269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55" name="Straight Arrow Connector 37"/>
          <p:cNvCxnSpPr>
            <a:cxnSpLocks noChangeShapeType="1"/>
          </p:cNvCxnSpPr>
          <p:nvPr/>
        </p:nvCxnSpPr>
        <p:spPr bwMode="auto">
          <a:xfrm rot="5400000">
            <a:off x="6452394" y="2139157"/>
            <a:ext cx="269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56" name="Straight Arrow Connector 66"/>
          <p:cNvCxnSpPr>
            <a:cxnSpLocks noChangeShapeType="1"/>
          </p:cNvCxnSpPr>
          <p:nvPr/>
        </p:nvCxnSpPr>
        <p:spPr bwMode="auto">
          <a:xfrm rot="5400000">
            <a:off x="4114007" y="4982369"/>
            <a:ext cx="184150"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6057" name="Freeform 48"/>
          <p:cNvSpPr>
            <a:spLocks/>
          </p:cNvSpPr>
          <p:nvPr/>
        </p:nvSpPr>
        <p:spPr bwMode="auto">
          <a:xfrm>
            <a:off x="3313113" y="5073650"/>
            <a:ext cx="1797050" cy="320675"/>
          </a:xfrm>
          <a:custGeom>
            <a:avLst/>
            <a:gdLst>
              <a:gd name="T0" fmla="*/ 2147483647 w 1132"/>
              <a:gd name="T1" fmla="*/ 0 h 202"/>
              <a:gd name="T2" fmla="*/ 2147483647 w 1132"/>
              <a:gd name="T3" fmla="*/ 2147483647 h 202"/>
              <a:gd name="T4" fmla="*/ 2147483647 w 1132"/>
              <a:gd name="T5" fmla="*/ 2147483647 h 202"/>
              <a:gd name="T6" fmla="*/ 0 w 1132"/>
              <a:gd name="T7" fmla="*/ 0 h 202"/>
              <a:gd name="T8" fmla="*/ 2147483647 w 1132"/>
              <a:gd name="T9" fmla="*/ 0 h 202"/>
              <a:gd name="T10" fmla="*/ 0 60000 65536"/>
              <a:gd name="T11" fmla="*/ 0 60000 65536"/>
              <a:gd name="T12" fmla="*/ 0 60000 65536"/>
              <a:gd name="T13" fmla="*/ 0 60000 65536"/>
              <a:gd name="T14" fmla="*/ 0 60000 65536"/>
              <a:gd name="T15" fmla="*/ 0 w 1132"/>
              <a:gd name="T16" fmla="*/ 0 h 202"/>
              <a:gd name="T17" fmla="*/ 1132 w 1132"/>
              <a:gd name="T18" fmla="*/ 202 h 202"/>
            </a:gdLst>
            <a:ahLst/>
            <a:cxnLst>
              <a:cxn ang="T10">
                <a:pos x="T0" y="T1"/>
              </a:cxn>
              <a:cxn ang="T11">
                <a:pos x="T2" y="T3"/>
              </a:cxn>
              <a:cxn ang="T12">
                <a:pos x="T4" y="T5"/>
              </a:cxn>
              <a:cxn ang="T13">
                <a:pos x="T6" y="T7"/>
              </a:cxn>
              <a:cxn ang="T14">
                <a:pos x="T8" y="T9"/>
              </a:cxn>
            </a:cxnLst>
            <a:rect l="T15" t="T16" r="T17" b="T18"/>
            <a:pathLst>
              <a:path w="1132" h="202">
                <a:moveTo>
                  <a:pt x="1132" y="0"/>
                </a:moveTo>
                <a:lnTo>
                  <a:pt x="849" y="202"/>
                </a:lnTo>
                <a:lnTo>
                  <a:pt x="283" y="202"/>
                </a:lnTo>
                <a:lnTo>
                  <a:pt x="0" y="0"/>
                </a:lnTo>
                <a:lnTo>
                  <a:pt x="1132"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058" name="Text Box 61"/>
          <p:cNvSpPr txBox="1">
            <a:spLocks noChangeArrowheads="1"/>
          </p:cNvSpPr>
          <p:nvPr/>
        </p:nvSpPr>
        <p:spPr bwMode="auto">
          <a:xfrm>
            <a:off x="3860800" y="5048250"/>
            <a:ext cx="696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cs typeface="Arial" panose="020B0604020202020204" pitchFamily="34" charset="0"/>
              </a:rPr>
              <a:t>MUX</a:t>
            </a:r>
          </a:p>
        </p:txBody>
      </p:sp>
      <p:cxnSp>
        <p:nvCxnSpPr>
          <p:cNvPr id="86059" name="Straight Arrow Connector 69"/>
          <p:cNvCxnSpPr>
            <a:cxnSpLocks noChangeShapeType="1"/>
          </p:cNvCxnSpPr>
          <p:nvPr/>
        </p:nvCxnSpPr>
        <p:spPr bwMode="auto">
          <a:xfrm rot="10800000">
            <a:off x="4881563" y="5233988"/>
            <a:ext cx="523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6060" name="TextBox 70"/>
          <p:cNvSpPr txBox="1">
            <a:spLocks noChangeArrowheads="1"/>
          </p:cNvSpPr>
          <p:nvPr/>
        </p:nvSpPr>
        <p:spPr bwMode="auto">
          <a:xfrm>
            <a:off x="5048250" y="4926013"/>
            <a:ext cx="1179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a:cs typeface="Arial" panose="020B0604020202020204" pitchFamily="34" charset="0"/>
              </a:rPr>
              <a:t>byte in block</a:t>
            </a:r>
          </a:p>
        </p:txBody>
      </p:sp>
      <p:cxnSp>
        <p:nvCxnSpPr>
          <p:cNvPr id="86061" name="Straight Arrow Connector 71"/>
          <p:cNvCxnSpPr>
            <a:cxnSpLocks noChangeShapeType="1"/>
          </p:cNvCxnSpPr>
          <p:nvPr/>
        </p:nvCxnSpPr>
        <p:spPr bwMode="auto">
          <a:xfrm rot="16200000" flipH="1">
            <a:off x="4121150" y="5476875"/>
            <a:ext cx="168275" cy="31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6062" name="TextBox 51"/>
          <p:cNvSpPr txBox="1">
            <a:spLocks noChangeArrowheads="1"/>
          </p:cNvSpPr>
          <p:nvPr/>
        </p:nvSpPr>
        <p:spPr bwMode="auto">
          <a:xfrm>
            <a:off x="3713163" y="2887663"/>
            <a:ext cx="673100" cy="3381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600">
                <a:cs typeface="Arial" panose="020B0604020202020204" pitchFamily="34" charset="0"/>
              </a:rPr>
              <a:t>Logic</a:t>
            </a:r>
          </a:p>
        </p:txBody>
      </p:sp>
      <p:cxnSp>
        <p:nvCxnSpPr>
          <p:cNvPr id="86063" name="Straight Arrow Connector 76"/>
          <p:cNvCxnSpPr>
            <a:cxnSpLocks noChangeShapeType="1"/>
          </p:cNvCxnSpPr>
          <p:nvPr/>
        </p:nvCxnSpPr>
        <p:spPr bwMode="auto">
          <a:xfrm>
            <a:off x="2074863" y="2630488"/>
            <a:ext cx="1638300" cy="2571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64" name="Straight Arrow Connector 78"/>
          <p:cNvCxnSpPr>
            <a:cxnSpLocks noChangeShapeType="1"/>
          </p:cNvCxnSpPr>
          <p:nvPr/>
        </p:nvCxnSpPr>
        <p:spPr bwMode="auto">
          <a:xfrm rot="16200000" flipH="1">
            <a:off x="3621087" y="2647951"/>
            <a:ext cx="257175" cy="22225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65" name="Straight Arrow Connector 80"/>
          <p:cNvCxnSpPr>
            <a:cxnSpLocks noChangeShapeType="1"/>
          </p:cNvCxnSpPr>
          <p:nvPr/>
        </p:nvCxnSpPr>
        <p:spPr bwMode="auto">
          <a:xfrm rot="10800000" flipV="1">
            <a:off x="4202113" y="2630488"/>
            <a:ext cx="528637" cy="2571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66" name="Straight Arrow Connector 82"/>
          <p:cNvCxnSpPr>
            <a:cxnSpLocks noChangeShapeType="1"/>
          </p:cNvCxnSpPr>
          <p:nvPr/>
        </p:nvCxnSpPr>
        <p:spPr bwMode="auto">
          <a:xfrm rot="10800000" flipV="1">
            <a:off x="4386263" y="2636838"/>
            <a:ext cx="1908175" cy="2508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67" name="Straight Arrow Connector 84"/>
          <p:cNvCxnSpPr>
            <a:cxnSpLocks noChangeShapeType="1"/>
            <a:stCxn id="86062" idx="3"/>
          </p:cNvCxnSpPr>
          <p:nvPr/>
        </p:nvCxnSpPr>
        <p:spPr bwMode="auto">
          <a:xfrm>
            <a:off x="4386263" y="3057525"/>
            <a:ext cx="495300" cy="1111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6068" name="TextBox 86"/>
          <p:cNvSpPr txBox="1">
            <a:spLocks noChangeArrowheads="1"/>
          </p:cNvSpPr>
          <p:nvPr/>
        </p:nvSpPr>
        <p:spPr bwMode="auto">
          <a:xfrm>
            <a:off x="4881563" y="2884488"/>
            <a:ext cx="5953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cs typeface="Arial" panose="020B0604020202020204" pitchFamily="34" charset="0"/>
              </a:rPr>
              <a:t>Hit?</a:t>
            </a:r>
          </a:p>
        </p:txBody>
      </p:sp>
      <p:cxnSp>
        <p:nvCxnSpPr>
          <p:cNvPr id="86069" name="Straight Connector 91"/>
          <p:cNvCxnSpPr>
            <a:cxnSpLocks noChangeShapeType="1"/>
            <a:stCxn id="86062" idx="1"/>
          </p:cNvCxnSpPr>
          <p:nvPr/>
        </p:nvCxnSpPr>
        <p:spPr bwMode="auto">
          <a:xfrm rot="10800000" flipV="1">
            <a:off x="508000" y="3057525"/>
            <a:ext cx="3205163"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6070" name="Straight Connector 93"/>
          <p:cNvCxnSpPr>
            <a:cxnSpLocks noChangeShapeType="1"/>
          </p:cNvCxnSpPr>
          <p:nvPr/>
        </p:nvCxnSpPr>
        <p:spPr bwMode="auto">
          <a:xfrm rot="5400000">
            <a:off x="-296862" y="4268788"/>
            <a:ext cx="160972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6071" name="Straight Arrow Connector 95"/>
          <p:cNvCxnSpPr>
            <a:cxnSpLocks noChangeShapeType="1"/>
          </p:cNvCxnSpPr>
          <p:nvPr/>
        </p:nvCxnSpPr>
        <p:spPr bwMode="auto">
          <a:xfrm flipV="1">
            <a:off x="508000" y="4722813"/>
            <a:ext cx="1163638" cy="3524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5" name="灯片编号占位符 4">
            <a:extLst>
              <a:ext uri="{FF2B5EF4-FFF2-40B4-BE49-F238E27FC236}">
                <a16:creationId xmlns:a16="http://schemas.microsoft.com/office/drawing/2014/main" id="{1C9939D7-72F8-4EBC-B075-6286DFFCA642}"/>
              </a:ext>
            </a:extLst>
          </p:cNvPr>
          <p:cNvSpPr>
            <a:spLocks noGrp="1"/>
          </p:cNvSpPr>
          <p:nvPr>
            <p:ph type="sldNum" sz="quarter" idx="12"/>
          </p:nvPr>
        </p:nvSpPr>
        <p:spPr/>
        <p:txBody>
          <a:bodyPr/>
          <a:lstStyle/>
          <a:p>
            <a:fld id="{281828B1-9571-413B-8DF6-88C4749FAF08}" type="slidenum">
              <a:rPr lang="en-US" altLang="en-US" smtClean="0"/>
              <a:pPr/>
              <a:t>7</a:t>
            </a:fld>
            <a:endParaRPr lang="en-US" altLang="en-US"/>
          </a:p>
        </p:txBody>
      </p:sp>
    </p:spTree>
    <p:extLst>
      <p:ext uri="{BB962C8B-B14F-4D97-AF65-F5344CB8AC3E}">
        <p14:creationId xmlns:p14="http://schemas.microsoft.com/office/powerpoint/2010/main" val="11889487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03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60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0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60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60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60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60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0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0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60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60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60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60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60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60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60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60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604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605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605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605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60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606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606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606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606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606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6068"/>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8602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603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60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603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603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603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603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603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8604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604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8604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605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8605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8605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8605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8605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605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8605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6060"/>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86061"/>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8606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8607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86071"/>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nodeType="clickEffect">
                                  <p:stCondLst>
                                    <p:cond delay="0"/>
                                  </p:stCondLst>
                                  <p:childTnLst>
                                    <p:set>
                                      <p:cBhvr>
                                        <p:cTn id="116" dur="1" fill="hold">
                                          <p:stCondLst>
                                            <p:cond delay="0"/>
                                          </p:stCondLst>
                                        </p:cTn>
                                        <p:tgtEl>
                                          <p:spTgt spid="86018">
                                            <p:txEl>
                                              <p:pRg st="10" end="10"/>
                                            </p:txEl>
                                          </p:spTgt>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nodeType="clickEffect">
                                  <p:stCondLst>
                                    <p:cond delay="0"/>
                                  </p:stCondLst>
                                  <p:childTnLst>
                                    <p:set>
                                      <p:cBhvr>
                                        <p:cTn id="120" dur="1" fill="hold">
                                          <p:stCondLst>
                                            <p:cond delay="0"/>
                                          </p:stCondLst>
                                        </p:cTn>
                                        <p:tgtEl>
                                          <p:spTgt spid="8601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animBg="1"/>
      <p:bldP spid="86021" grpId="0" animBg="1"/>
      <p:bldP spid="86022" grpId="0" animBg="1"/>
      <p:bldP spid="86023" grpId="0" animBg="1"/>
      <p:bldP spid="86024" grpId="0" animBg="1"/>
      <p:bldP spid="86025" grpId="0" animBg="1"/>
      <p:bldP spid="86026" grpId="0" animBg="1"/>
      <p:bldP spid="86027" grpId="0" animBg="1"/>
      <p:bldP spid="86028" grpId="0"/>
      <p:bldP spid="86029" grpId="0" animBg="1"/>
      <p:bldP spid="86030" grpId="0" animBg="1"/>
      <p:bldP spid="86031" grpId="0" animBg="1"/>
      <p:bldP spid="86032" grpId="0" animBg="1"/>
      <p:bldP spid="86033" grpId="0" animBg="1"/>
      <p:bldP spid="86034" grpId="0" animBg="1"/>
      <p:bldP spid="86035" grpId="0" animBg="1"/>
      <p:bldP spid="86036" grpId="0" animBg="1"/>
      <p:bldP spid="86037" grpId="0"/>
      <p:bldP spid="86038" grpId="0" animBg="1"/>
      <p:bldP spid="86039" grpId="0"/>
      <p:bldP spid="86040" grpId="0" animBg="1"/>
      <p:bldP spid="86041" grpId="0"/>
      <p:bldP spid="86042" grpId="0" animBg="1"/>
      <p:bldP spid="86043" grpId="0"/>
      <p:bldP spid="86044" grpId="0" animBg="1"/>
      <p:bldP spid="86045" grpId="0"/>
      <p:bldP spid="86048" grpId="0"/>
      <p:bldP spid="86058" grpId="0"/>
      <p:bldP spid="86060" grpId="0"/>
      <p:bldP spid="86062" grpId="0" animBg="1"/>
      <p:bldP spid="8606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457200" y="116632"/>
            <a:ext cx="8229600" cy="922114"/>
          </a:xfrm>
        </p:spPr>
        <p:txBody>
          <a:bodyPr/>
          <a:lstStyle/>
          <a:p>
            <a:r>
              <a:rPr lang="zh-CN" altLang="en-US" dirty="0"/>
              <a:t>全相联映射</a:t>
            </a:r>
            <a:endParaRPr lang="en-US" altLang="zh-CN" dirty="0"/>
          </a:p>
        </p:txBody>
      </p:sp>
      <p:sp>
        <p:nvSpPr>
          <p:cNvPr id="39938" name="Content Placeholder 2"/>
          <p:cNvSpPr>
            <a:spLocks noGrp="1"/>
          </p:cNvSpPr>
          <p:nvPr>
            <p:ph idx="1"/>
          </p:nvPr>
        </p:nvSpPr>
        <p:spPr>
          <a:xfrm>
            <a:off x="457200" y="996950"/>
            <a:ext cx="8229600" cy="5194300"/>
          </a:xfrm>
        </p:spPr>
        <p:txBody>
          <a:bodyPr/>
          <a:lstStyle/>
          <a:p>
            <a:r>
              <a:rPr lang="zh-CN" altLang="en-US" dirty="0"/>
              <a:t>全相联映射缓存</a:t>
            </a:r>
            <a:endParaRPr lang="en-US" altLang="zh-CN" dirty="0"/>
          </a:p>
          <a:p>
            <a:pPr marL="628650" lvl="1" indent="-265113">
              <a:spcBef>
                <a:spcPts val="60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block</a:t>
            </a:r>
            <a:r>
              <a:rPr lang="zh-CN" altLang="en-US" kern="1200" dirty="0">
                <a:cs typeface="Calibri" panose="020F0502020204030204" pitchFamily="34" charset="0"/>
              </a:rPr>
              <a:t>可以放置到缓存中的任何位置</a:t>
            </a:r>
            <a:endParaRPr lang="en-US" altLang="zh-CN" kern="1200" dirty="0">
              <a:cs typeface="Calibri" panose="020F0502020204030204" pitchFamily="34" charset="0"/>
            </a:endParaRPr>
          </a:p>
          <a:p>
            <a:endParaRPr lang="en-US" altLang="zh-CN" dirty="0"/>
          </a:p>
        </p:txBody>
      </p:sp>
      <p:sp>
        <p:nvSpPr>
          <p:cNvPr id="87044" name="Rectangle 4"/>
          <p:cNvSpPr>
            <a:spLocks noChangeArrowheads="1"/>
          </p:cNvSpPr>
          <p:nvPr/>
        </p:nvSpPr>
        <p:spPr bwMode="auto">
          <a:xfrm>
            <a:off x="1414463" y="2327275"/>
            <a:ext cx="863600"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45" name="Rectangle 5"/>
          <p:cNvSpPr>
            <a:spLocks noChangeArrowheads="1"/>
          </p:cNvSpPr>
          <p:nvPr/>
        </p:nvSpPr>
        <p:spPr bwMode="auto">
          <a:xfrm>
            <a:off x="2332038" y="2327275"/>
            <a:ext cx="863600"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46" name="Rectangle 6"/>
          <p:cNvSpPr>
            <a:spLocks noChangeArrowheads="1"/>
          </p:cNvSpPr>
          <p:nvPr/>
        </p:nvSpPr>
        <p:spPr bwMode="auto">
          <a:xfrm>
            <a:off x="3243263" y="2327275"/>
            <a:ext cx="863600"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47" name="Rectangle 7"/>
          <p:cNvSpPr>
            <a:spLocks noChangeArrowheads="1"/>
          </p:cNvSpPr>
          <p:nvPr/>
        </p:nvSpPr>
        <p:spPr bwMode="auto">
          <a:xfrm>
            <a:off x="4152900" y="2327275"/>
            <a:ext cx="863600"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48" name="Rectangle 8"/>
          <p:cNvSpPr>
            <a:spLocks noChangeArrowheads="1"/>
          </p:cNvSpPr>
          <p:nvPr/>
        </p:nvSpPr>
        <p:spPr bwMode="auto">
          <a:xfrm>
            <a:off x="5067300" y="2332038"/>
            <a:ext cx="863600"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49" name="Rectangle 9"/>
          <p:cNvSpPr>
            <a:spLocks noChangeArrowheads="1"/>
          </p:cNvSpPr>
          <p:nvPr/>
        </p:nvSpPr>
        <p:spPr bwMode="auto">
          <a:xfrm>
            <a:off x="5984875" y="2332038"/>
            <a:ext cx="863600"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50" name="Rectangle 10"/>
          <p:cNvSpPr>
            <a:spLocks noChangeArrowheads="1"/>
          </p:cNvSpPr>
          <p:nvPr/>
        </p:nvSpPr>
        <p:spPr bwMode="auto">
          <a:xfrm>
            <a:off x="6896100" y="2332038"/>
            <a:ext cx="863600"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51" name="Rectangle 11"/>
          <p:cNvSpPr>
            <a:spLocks noChangeArrowheads="1"/>
          </p:cNvSpPr>
          <p:nvPr/>
        </p:nvSpPr>
        <p:spPr bwMode="auto">
          <a:xfrm>
            <a:off x="7805738" y="2332038"/>
            <a:ext cx="863600"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52" name="Rectangle 12"/>
          <p:cNvSpPr>
            <a:spLocks noChangeArrowheads="1"/>
          </p:cNvSpPr>
          <p:nvPr/>
        </p:nvSpPr>
        <p:spPr bwMode="auto">
          <a:xfrm>
            <a:off x="1368425" y="4624388"/>
            <a:ext cx="863600"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53" name="Rectangle 13"/>
          <p:cNvSpPr>
            <a:spLocks noChangeArrowheads="1"/>
          </p:cNvSpPr>
          <p:nvPr/>
        </p:nvSpPr>
        <p:spPr bwMode="auto">
          <a:xfrm>
            <a:off x="2286000" y="4624388"/>
            <a:ext cx="863600"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54" name="Rectangle 14"/>
          <p:cNvSpPr>
            <a:spLocks noChangeArrowheads="1"/>
          </p:cNvSpPr>
          <p:nvPr/>
        </p:nvSpPr>
        <p:spPr bwMode="auto">
          <a:xfrm>
            <a:off x="3197225" y="4624388"/>
            <a:ext cx="863600"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55" name="Rectangle 15"/>
          <p:cNvSpPr>
            <a:spLocks noChangeArrowheads="1"/>
          </p:cNvSpPr>
          <p:nvPr/>
        </p:nvSpPr>
        <p:spPr bwMode="auto">
          <a:xfrm>
            <a:off x="4106863" y="4624388"/>
            <a:ext cx="863600"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56" name="Rectangle 16"/>
          <p:cNvSpPr>
            <a:spLocks noChangeArrowheads="1"/>
          </p:cNvSpPr>
          <p:nvPr/>
        </p:nvSpPr>
        <p:spPr bwMode="auto">
          <a:xfrm>
            <a:off x="5021263" y="4629150"/>
            <a:ext cx="863600"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57" name="Rectangle 17"/>
          <p:cNvSpPr>
            <a:spLocks noChangeArrowheads="1"/>
          </p:cNvSpPr>
          <p:nvPr/>
        </p:nvSpPr>
        <p:spPr bwMode="auto">
          <a:xfrm>
            <a:off x="5938838" y="4629150"/>
            <a:ext cx="863600"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58" name="Rectangle 18"/>
          <p:cNvSpPr>
            <a:spLocks noChangeArrowheads="1"/>
          </p:cNvSpPr>
          <p:nvPr/>
        </p:nvSpPr>
        <p:spPr bwMode="auto">
          <a:xfrm>
            <a:off x="6850063" y="4629150"/>
            <a:ext cx="863600"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59" name="Rectangle 19"/>
          <p:cNvSpPr>
            <a:spLocks noChangeArrowheads="1"/>
          </p:cNvSpPr>
          <p:nvPr/>
        </p:nvSpPr>
        <p:spPr bwMode="auto">
          <a:xfrm>
            <a:off x="7759700" y="4629150"/>
            <a:ext cx="863600"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60" name="TextBox 20"/>
          <p:cNvSpPr txBox="1">
            <a:spLocks noChangeArrowheads="1"/>
          </p:cNvSpPr>
          <p:nvPr/>
        </p:nvSpPr>
        <p:spPr bwMode="auto">
          <a:xfrm>
            <a:off x="285750" y="2147888"/>
            <a:ext cx="1133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cs typeface="Arial" panose="020B0604020202020204" pitchFamily="34" charset="0"/>
              </a:rPr>
              <a:t>Tag store</a:t>
            </a:r>
          </a:p>
        </p:txBody>
      </p:sp>
      <p:sp>
        <p:nvSpPr>
          <p:cNvPr id="87061" name="TextBox 21"/>
          <p:cNvSpPr txBox="1">
            <a:spLocks noChangeArrowheads="1"/>
          </p:cNvSpPr>
          <p:nvPr/>
        </p:nvSpPr>
        <p:spPr bwMode="auto">
          <a:xfrm>
            <a:off x="174625" y="4518025"/>
            <a:ext cx="1249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cs typeface="Arial" panose="020B0604020202020204" pitchFamily="34" charset="0"/>
              </a:rPr>
              <a:t>Data store</a:t>
            </a:r>
          </a:p>
        </p:txBody>
      </p:sp>
      <p:sp>
        <p:nvSpPr>
          <p:cNvPr id="87062" name="Rectangle 35"/>
          <p:cNvSpPr>
            <a:spLocks noChangeArrowheads="1"/>
          </p:cNvSpPr>
          <p:nvPr/>
        </p:nvSpPr>
        <p:spPr bwMode="auto">
          <a:xfrm>
            <a:off x="1547813" y="2744788"/>
            <a:ext cx="625475" cy="3381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63" name="TextBox 36"/>
          <p:cNvSpPr txBox="1">
            <a:spLocks noChangeArrowheads="1"/>
          </p:cNvSpPr>
          <p:nvPr/>
        </p:nvSpPr>
        <p:spPr bwMode="auto">
          <a:xfrm>
            <a:off x="1646238" y="2722563"/>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000">
                <a:cs typeface="Arial" panose="020B0604020202020204" pitchFamily="34" charset="0"/>
              </a:rPr>
              <a:t>=?</a:t>
            </a:r>
          </a:p>
        </p:txBody>
      </p:sp>
      <p:cxnSp>
        <p:nvCxnSpPr>
          <p:cNvPr id="87064" name="Straight Arrow Connector 37"/>
          <p:cNvCxnSpPr>
            <a:cxnSpLocks noChangeShapeType="1"/>
          </p:cNvCxnSpPr>
          <p:nvPr/>
        </p:nvCxnSpPr>
        <p:spPr bwMode="auto">
          <a:xfrm rot="5400000">
            <a:off x="1751013" y="2613025"/>
            <a:ext cx="268288"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65" name="Rectangle 35"/>
          <p:cNvSpPr>
            <a:spLocks noChangeArrowheads="1"/>
          </p:cNvSpPr>
          <p:nvPr/>
        </p:nvSpPr>
        <p:spPr bwMode="auto">
          <a:xfrm>
            <a:off x="2422525" y="2754313"/>
            <a:ext cx="625475" cy="3381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66" name="TextBox 36"/>
          <p:cNvSpPr txBox="1">
            <a:spLocks noChangeArrowheads="1"/>
          </p:cNvSpPr>
          <p:nvPr/>
        </p:nvSpPr>
        <p:spPr bwMode="auto">
          <a:xfrm>
            <a:off x="2520950" y="2732088"/>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000">
                <a:cs typeface="Arial" panose="020B0604020202020204" pitchFamily="34" charset="0"/>
              </a:rPr>
              <a:t>=?</a:t>
            </a:r>
          </a:p>
        </p:txBody>
      </p:sp>
      <p:cxnSp>
        <p:nvCxnSpPr>
          <p:cNvPr id="87067" name="Straight Arrow Connector 37"/>
          <p:cNvCxnSpPr>
            <a:cxnSpLocks noChangeShapeType="1"/>
          </p:cNvCxnSpPr>
          <p:nvPr/>
        </p:nvCxnSpPr>
        <p:spPr bwMode="auto">
          <a:xfrm rot="5400000">
            <a:off x="2624931" y="2623344"/>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68" name="Rectangle 35"/>
          <p:cNvSpPr>
            <a:spLocks noChangeArrowheads="1"/>
          </p:cNvSpPr>
          <p:nvPr/>
        </p:nvSpPr>
        <p:spPr bwMode="auto">
          <a:xfrm>
            <a:off x="3371850" y="2759075"/>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69" name="TextBox 36"/>
          <p:cNvSpPr txBox="1">
            <a:spLocks noChangeArrowheads="1"/>
          </p:cNvSpPr>
          <p:nvPr/>
        </p:nvSpPr>
        <p:spPr bwMode="auto">
          <a:xfrm>
            <a:off x="3470275" y="2736850"/>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000">
                <a:cs typeface="Arial" panose="020B0604020202020204" pitchFamily="34" charset="0"/>
              </a:rPr>
              <a:t>=?</a:t>
            </a:r>
          </a:p>
        </p:txBody>
      </p:sp>
      <p:cxnSp>
        <p:nvCxnSpPr>
          <p:cNvPr id="87070" name="Straight Arrow Connector 37"/>
          <p:cNvCxnSpPr>
            <a:cxnSpLocks noChangeShapeType="1"/>
          </p:cNvCxnSpPr>
          <p:nvPr/>
        </p:nvCxnSpPr>
        <p:spPr bwMode="auto">
          <a:xfrm rot="5400000">
            <a:off x="3574256" y="2628107"/>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71" name="Rectangle 35"/>
          <p:cNvSpPr>
            <a:spLocks noChangeArrowheads="1"/>
          </p:cNvSpPr>
          <p:nvPr/>
        </p:nvSpPr>
        <p:spPr bwMode="auto">
          <a:xfrm>
            <a:off x="4254500" y="2747963"/>
            <a:ext cx="625475" cy="3381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72" name="TextBox 36"/>
          <p:cNvSpPr txBox="1">
            <a:spLocks noChangeArrowheads="1"/>
          </p:cNvSpPr>
          <p:nvPr/>
        </p:nvSpPr>
        <p:spPr bwMode="auto">
          <a:xfrm>
            <a:off x="4352925" y="2725738"/>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000">
                <a:cs typeface="Arial" panose="020B0604020202020204" pitchFamily="34" charset="0"/>
              </a:rPr>
              <a:t>=?</a:t>
            </a:r>
          </a:p>
        </p:txBody>
      </p:sp>
      <p:cxnSp>
        <p:nvCxnSpPr>
          <p:cNvPr id="87073" name="Straight Arrow Connector 37"/>
          <p:cNvCxnSpPr>
            <a:cxnSpLocks noChangeShapeType="1"/>
          </p:cNvCxnSpPr>
          <p:nvPr/>
        </p:nvCxnSpPr>
        <p:spPr bwMode="auto">
          <a:xfrm rot="5400000">
            <a:off x="4457700" y="2617788"/>
            <a:ext cx="268287"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74" name="Rectangle 35"/>
          <p:cNvSpPr>
            <a:spLocks noChangeArrowheads="1"/>
          </p:cNvSpPr>
          <p:nvPr/>
        </p:nvSpPr>
        <p:spPr bwMode="auto">
          <a:xfrm>
            <a:off x="5167313" y="2781300"/>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75" name="TextBox 36"/>
          <p:cNvSpPr txBox="1">
            <a:spLocks noChangeArrowheads="1"/>
          </p:cNvSpPr>
          <p:nvPr/>
        </p:nvSpPr>
        <p:spPr bwMode="auto">
          <a:xfrm>
            <a:off x="5265738" y="2759075"/>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000">
                <a:cs typeface="Arial" panose="020B0604020202020204" pitchFamily="34" charset="0"/>
              </a:rPr>
              <a:t>=?</a:t>
            </a:r>
          </a:p>
        </p:txBody>
      </p:sp>
      <p:cxnSp>
        <p:nvCxnSpPr>
          <p:cNvPr id="87076" name="Straight Arrow Connector 37"/>
          <p:cNvCxnSpPr>
            <a:cxnSpLocks noChangeShapeType="1"/>
          </p:cNvCxnSpPr>
          <p:nvPr/>
        </p:nvCxnSpPr>
        <p:spPr bwMode="auto">
          <a:xfrm rot="5400000">
            <a:off x="5369719" y="2650332"/>
            <a:ext cx="269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77" name="Rectangle 35"/>
          <p:cNvSpPr>
            <a:spLocks noChangeArrowheads="1"/>
          </p:cNvSpPr>
          <p:nvPr/>
        </p:nvSpPr>
        <p:spPr bwMode="auto">
          <a:xfrm>
            <a:off x="6086475" y="2768600"/>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78" name="TextBox 36"/>
          <p:cNvSpPr txBox="1">
            <a:spLocks noChangeArrowheads="1"/>
          </p:cNvSpPr>
          <p:nvPr/>
        </p:nvSpPr>
        <p:spPr bwMode="auto">
          <a:xfrm>
            <a:off x="6184900" y="2746375"/>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000">
                <a:cs typeface="Arial" panose="020B0604020202020204" pitchFamily="34" charset="0"/>
              </a:rPr>
              <a:t>=?</a:t>
            </a:r>
          </a:p>
        </p:txBody>
      </p:sp>
      <p:cxnSp>
        <p:nvCxnSpPr>
          <p:cNvPr id="87079" name="Straight Arrow Connector 37"/>
          <p:cNvCxnSpPr>
            <a:cxnSpLocks noChangeShapeType="1"/>
          </p:cNvCxnSpPr>
          <p:nvPr/>
        </p:nvCxnSpPr>
        <p:spPr bwMode="auto">
          <a:xfrm rot="5400000">
            <a:off x="6289675" y="2638425"/>
            <a:ext cx="268288"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80" name="Rectangle 35"/>
          <p:cNvSpPr>
            <a:spLocks noChangeArrowheads="1"/>
          </p:cNvSpPr>
          <p:nvPr/>
        </p:nvSpPr>
        <p:spPr bwMode="auto">
          <a:xfrm>
            <a:off x="7016750" y="2754313"/>
            <a:ext cx="625475" cy="3381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81" name="TextBox 36"/>
          <p:cNvSpPr txBox="1">
            <a:spLocks noChangeArrowheads="1"/>
          </p:cNvSpPr>
          <p:nvPr/>
        </p:nvSpPr>
        <p:spPr bwMode="auto">
          <a:xfrm>
            <a:off x="7115175" y="2732088"/>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000">
                <a:cs typeface="Arial" panose="020B0604020202020204" pitchFamily="34" charset="0"/>
              </a:rPr>
              <a:t>=?</a:t>
            </a:r>
          </a:p>
        </p:txBody>
      </p:sp>
      <p:cxnSp>
        <p:nvCxnSpPr>
          <p:cNvPr id="87082" name="Straight Arrow Connector 37"/>
          <p:cNvCxnSpPr>
            <a:cxnSpLocks noChangeShapeType="1"/>
          </p:cNvCxnSpPr>
          <p:nvPr/>
        </p:nvCxnSpPr>
        <p:spPr bwMode="auto">
          <a:xfrm rot="5400000">
            <a:off x="7219156" y="2623344"/>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83" name="Rectangle 35"/>
          <p:cNvSpPr>
            <a:spLocks noChangeArrowheads="1"/>
          </p:cNvSpPr>
          <p:nvPr/>
        </p:nvSpPr>
        <p:spPr bwMode="auto">
          <a:xfrm>
            <a:off x="7896225" y="2773363"/>
            <a:ext cx="625475" cy="3381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84" name="TextBox 36"/>
          <p:cNvSpPr txBox="1">
            <a:spLocks noChangeArrowheads="1"/>
          </p:cNvSpPr>
          <p:nvPr/>
        </p:nvSpPr>
        <p:spPr bwMode="auto">
          <a:xfrm>
            <a:off x="7994650" y="2751138"/>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000">
                <a:cs typeface="Arial" panose="020B0604020202020204" pitchFamily="34" charset="0"/>
              </a:rPr>
              <a:t>=?</a:t>
            </a:r>
          </a:p>
        </p:txBody>
      </p:sp>
      <p:cxnSp>
        <p:nvCxnSpPr>
          <p:cNvPr id="87085" name="Straight Arrow Connector 37"/>
          <p:cNvCxnSpPr>
            <a:cxnSpLocks noChangeShapeType="1"/>
          </p:cNvCxnSpPr>
          <p:nvPr/>
        </p:nvCxnSpPr>
        <p:spPr bwMode="auto">
          <a:xfrm rot="5400000">
            <a:off x="8098631" y="2642394"/>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86" name="Freeform 48"/>
          <p:cNvSpPr>
            <a:spLocks/>
          </p:cNvSpPr>
          <p:nvPr/>
        </p:nvSpPr>
        <p:spPr bwMode="auto">
          <a:xfrm>
            <a:off x="1368425" y="5072063"/>
            <a:ext cx="7254875" cy="320675"/>
          </a:xfrm>
          <a:custGeom>
            <a:avLst/>
            <a:gdLst>
              <a:gd name="T0" fmla="*/ 2147483647 w 1132"/>
              <a:gd name="T1" fmla="*/ 0 h 202"/>
              <a:gd name="T2" fmla="*/ 2147483647 w 1132"/>
              <a:gd name="T3" fmla="*/ 2147483647 h 202"/>
              <a:gd name="T4" fmla="*/ 2147483647 w 1132"/>
              <a:gd name="T5" fmla="*/ 2147483647 h 202"/>
              <a:gd name="T6" fmla="*/ 0 w 1132"/>
              <a:gd name="T7" fmla="*/ 0 h 202"/>
              <a:gd name="T8" fmla="*/ 2147483647 w 1132"/>
              <a:gd name="T9" fmla="*/ 0 h 202"/>
              <a:gd name="T10" fmla="*/ 0 60000 65536"/>
              <a:gd name="T11" fmla="*/ 0 60000 65536"/>
              <a:gd name="T12" fmla="*/ 0 60000 65536"/>
              <a:gd name="T13" fmla="*/ 0 60000 65536"/>
              <a:gd name="T14" fmla="*/ 0 60000 65536"/>
              <a:gd name="T15" fmla="*/ 0 w 1132"/>
              <a:gd name="T16" fmla="*/ 0 h 202"/>
              <a:gd name="T17" fmla="*/ 1132 w 1132"/>
              <a:gd name="T18" fmla="*/ 202 h 202"/>
            </a:gdLst>
            <a:ahLst/>
            <a:cxnLst>
              <a:cxn ang="T10">
                <a:pos x="T0" y="T1"/>
              </a:cxn>
              <a:cxn ang="T11">
                <a:pos x="T2" y="T3"/>
              </a:cxn>
              <a:cxn ang="T12">
                <a:pos x="T4" y="T5"/>
              </a:cxn>
              <a:cxn ang="T13">
                <a:pos x="T6" y="T7"/>
              </a:cxn>
              <a:cxn ang="T14">
                <a:pos x="T8" y="T9"/>
              </a:cxn>
            </a:cxnLst>
            <a:rect l="T15" t="T16" r="T17" b="T18"/>
            <a:pathLst>
              <a:path w="1132" h="202">
                <a:moveTo>
                  <a:pt x="1132" y="0"/>
                </a:moveTo>
                <a:lnTo>
                  <a:pt x="849" y="202"/>
                </a:lnTo>
                <a:lnTo>
                  <a:pt x="283" y="202"/>
                </a:lnTo>
                <a:lnTo>
                  <a:pt x="0" y="0"/>
                </a:lnTo>
                <a:lnTo>
                  <a:pt x="1132"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87" name="Text Box 61"/>
          <p:cNvSpPr txBox="1">
            <a:spLocks noChangeArrowheads="1"/>
          </p:cNvSpPr>
          <p:nvPr/>
        </p:nvSpPr>
        <p:spPr bwMode="auto">
          <a:xfrm>
            <a:off x="4616450" y="5024438"/>
            <a:ext cx="809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cs typeface="Arial" panose="020B0604020202020204" pitchFamily="34" charset="0"/>
              </a:rPr>
              <a:t>MUX</a:t>
            </a:r>
          </a:p>
        </p:txBody>
      </p:sp>
      <p:cxnSp>
        <p:nvCxnSpPr>
          <p:cNvPr id="87088" name="Straight Arrow Connector 66"/>
          <p:cNvCxnSpPr>
            <a:cxnSpLocks noChangeShapeType="1"/>
          </p:cNvCxnSpPr>
          <p:nvPr/>
        </p:nvCxnSpPr>
        <p:spPr bwMode="auto">
          <a:xfrm rot="16200000" flipH="1">
            <a:off x="4922837" y="5499101"/>
            <a:ext cx="155575"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89" name="Freeform 48"/>
          <p:cNvSpPr>
            <a:spLocks/>
          </p:cNvSpPr>
          <p:nvPr/>
        </p:nvSpPr>
        <p:spPr bwMode="auto">
          <a:xfrm>
            <a:off x="3971925" y="5576888"/>
            <a:ext cx="2046288" cy="320675"/>
          </a:xfrm>
          <a:custGeom>
            <a:avLst/>
            <a:gdLst>
              <a:gd name="T0" fmla="*/ 2147483647 w 1132"/>
              <a:gd name="T1" fmla="*/ 0 h 202"/>
              <a:gd name="T2" fmla="*/ 2147483647 w 1132"/>
              <a:gd name="T3" fmla="*/ 2147483647 h 202"/>
              <a:gd name="T4" fmla="*/ 2147483647 w 1132"/>
              <a:gd name="T5" fmla="*/ 2147483647 h 202"/>
              <a:gd name="T6" fmla="*/ 0 w 1132"/>
              <a:gd name="T7" fmla="*/ 0 h 202"/>
              <a:gd name="T8" fmla="*/ 2147483647 w 1132"/>
              <a:gd name="T9" fmla="*/ 0 h 202"/>
              <a:gd name="T10" fmla="*/ 0 60000 65536"/>
              <a:gd name="T11" fmla="*/ 0 60000 65536"/>
              <a:gd name="T12" fmla="*/ 0 60000 65536"/>
              <a:gd name="T13" fmla="*/ 0 60000 65536"/>
              <a:gd name="T14" fmla="*/ 0 60000 65536"/>
              <a:gd name="T15" fmla="*/ 0 w 1132"/>
              <a:gd name="T16" fmla="*/ 0 h 202"/>
              <a:gd name="T17" fmla="*/ 1132 w 1132"/>
              <a:gd name="T18" fmla="*/ 202 h 202"/>
            </a:gdLst>
            <a:ahLst/>
            <a:cxnLst>
              <a:cxn ang="T10">
                <a:pos x="T0" y="T1"/>
              </a:cxn>
              <a:cxn ang="T11">
                <a:pos x="T2" y="T3"/>
              </a:cxn>
              <a:cxn ang="T12">
                <a:pos x="T4" y="T5"/>
              </a:cxn>
              <a:cxn ang="T13">
                <a:pos x="T6" y="T7"/>
              </a:cxn>
              <a:cxn ang="T14">
                <a:pos x="T8" y="T9"/>
              </a:cxn>
            </a:cxnLst>
            <a:rect l="T15" t="T16" r="T17" b="T18"/>
            <a:pathLst>
              <a:path w="1132" h="202">
                <a:moveTo>
                  <a:pt x="1132" y="0"/>
                </a:moveTo>
                <a:lnTo>
                  <a:pt x="849" y="202"/>
                </a:lnTo>
                <a:lnTo>
                  <a:pt x="283" y="202"/>
                </a:lnTo>
                <a:lnTo>
                  <a:pt x="0" y="0"/>
                </a:lnTo>
                <a:lnTo>
                  <a:pt x="1132"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90" name="Text Box 61"/>
          <p:cNvSpPr txBox="1">
            <a:spLocks noChangeArrowheads="1"/>
          </p:cNvSpPr>
          <p:nvPr/>
        </p:nvSpPr>
        <p:spPr bwMode="auto">
          <a:xfrm>
            <a:off x="4622800" y="5559425"/>
            <a:ext cx="793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cs typeface="Arial" panose="020B0604020202020204" pitchFamily="34" charset="0"/>
              </a:rPr>
              <a:t>MUX</a:t>
            </a:r>
          </a:p>
        </p:txBody>
      </p:sp>
      <p:sp>
        <p:nvSpPr>
          <p:cNvPr id="87091" name="TextBox 70"/>
          <p:cNvSpPr txBox="1">
            <a:spLocks noChangeArrowheads="1"/>
          </p:cNvSpPr>
          <p:nvPr/>
        </p:nvSpPr>
        <p:spPr bwMode="auto">
          <a:xfrm>
            <a:off x="6048375" y="5429250"/>
            <a:ext cx="1343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a:cs typeface="Arial" panose="020B0604020202020204" pitchFamily="34" charset="0"/>
              </a:rPr>
              <a:t>byte in block</a:t>
            </a:r>
          </a:p>
        </p:txBody>
      </p:sp>
      <p:cxnSp>
        <p:nvCxnSpPr>
          <p:cNvPr id="87092" name="Straight Arrow Connector 71"/>
          <p:cNvCxnSpPr>
            <a:cxnSpLocks noChangeShapeType="1"/>
          </p:cNvCxnSpPr>
          <p:nvPr/>
        </p:nvCxnSpPr>
        <p:spPr bwMode="auto">
          <a:xfrm rot="16200000" flipH="1">
            <a:off x="4866482" y="6022181"/>
            <a:ext cx="252412" cy="31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093" name="Straight Arrow Connector 69"/>
          <p:cNvCxnSpPr>
            <a:cxnSpLocks noChangeShapeType="1"/>
          </p:cNvCxnSpPr>
          <p:nvPr/>
        </p:nvCxnSpPr>
        <p:spPr bwMode="auto">
          <a:xfrm rot="10800000">
            <a:off x="5722938" y="5735638"/>
            <a:ext cx="523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094" name="Straight Arrow Connector 37"/>
          <p:cNvCxnSpPr>
            <a:cxnSpLocks noChangeShapeType="1"/>
          </p:cNvCxnSpPr>
          <p:nvPr/>
        </p:nvCxnSpPr>
        <p:spPr bwMode="auto">
          <a:xfrm rot="5400000">
            <a:off x="1748631" y="4920457"/>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095" name="Straight Arrow Connector 37"/>
          <p:cNvCxnSpPr>
            <a:cxnSpLocks noChangeShapeType="1"/>
          </p:cNvCxnSpPr>
          <p:nvPr/>
        </p:nvCxnSpPr>
        <p:spPr bwMode="auto">
          <a:xfrm rot="5400000">
            <a:off x="2623344" y="4929982"/>
            <a:ext cx="269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096" name="Straight Arrow Connector 37"/>
          <p:cNvCxnSpPr>
            <a:cxnSpLocks noChangeShapeType="1"/>
          </p:cNvCxnSpPr>
          <p:nvPr/>
        </p:nvCxnSpPr>
        <p:spPr bwMode="auto">
          <a:xfrm rot="5400000">
            <a:off x="3572669" y="4934744"/>
            <a:ext cx="269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097" name="Straight Arrow Connector 37"/>
          <p:cNvCxnSpPr>
            <a:cxnSpLocks noChangeShapeType="1"/>
          </p:cNvCxnSpPr>
          <p:nvPr/>
        </p:nvCxnSpPr>
        <p:spPr bwMode="auto">
          <a:xfrm rot="5400000">
            <a:off x="4456113" y="4924425"/>
            <a:ext cx="268288"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098" name="Straight Arrow Connector 37"/>
          <p:cNvCxnSpPr>
            <a:cxnSpLocks noChangeShapeType="1"/>
          </p:cNvCxnSpPr>
          <p:nvPr/>
        </p:nvCxnSpPr>
        <p:spPr bwMode="auto">
          <a:xfrm rot="5400000">
            <a:off x="5368131" y="4956969"/>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099" name="Straight Arrow Connector 37"/>
          <p:cNvCxnSpPr>
            <a:cxnSpLocks noChangeShapeType="1"/>
          </p:cNvCxnSpPr>
          <p:nvPr/>
        </p:nvCxnSpPr>
        <p:spPr bwMode="auto">
          <a:xfrm rot="5400000">
            <a:off x="6288088" y="4945063"/>
            <a:ext cx="268287"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100" name="Straight Arrow Connector 37"/>
          <p:cNvCxnSpPr>
            <a:cxnSpLocks noChangeShapeType="1"/>
          </p:cNvCxnSpPr>
          <p:nvPr/>
        </p:nvCxnSpPr>
        <p:spPr bwMode="auto">
          <a:xfrm rot="5400000">
            <a:off x="7217569" y="4929982"/>
            <a:ext cx="269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101" name="Straight Arrow Connector 37"/>
          <p:cNvCxnSpPr>
            <a:cxnSpLocks noChangeShapeType="1"/>
          </p:cNvCxnSpPr>
          <p:nvPr/>
        </p:nvCxnSpPr>
        <p:spPr bwMode="auto">
          <a:xfrm rot="5400000">
            <a:off x="8097838" y="4949825"/>
            <a:ext cx="268288"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102" name="Straight Arrow Connector 37"/>
          <p:cNvCxnSpPr>
            <a:cxnSpLocks noChangeShapeType="1"/>
          </p:cNvCxnSpPr>
          <p:nvPr/>
        </p:nvCxnSpPr>
        <p:spPr bwMode="auto">
          <a:xfrm rot="5400000">
            <a:off x="1750219" y="3220244"/>
            <a:ext cx="269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103" name="Straight Arrow Connector 37"/>
          <p:cNvCxnSpPr>
            <a:cxnSpLocks noChangeShapeType="1"/>
          </p:cNvCxnSpPr>
          <p:nvPr/>
        </p:nvCxnSpPr>
        <p:spPr bwMode="auto">
          <a:xfrm rot="5400000">
            <a:off x="2624931" y="3231357"/>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104" name="Straight Arrow Connector 37"/>
          <p:cNvCxnSpPr>
            <a:cxnSpLocks noChangeShapeType="1"/>
          </p:cNvCxnSpPr>
          <p:nvPr/>
        </p:nvCxnSpPr>
        <p:spPr bwMode="auto">
          <a:xfrm rot="5400000">
            <a:off x="3574256" y="3236119"/>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105" name="Straight Arrow Connector 37"/>
          <p:cNvCxnSpPr>
            <a:cxnSpLocks noChangeShapeType="1"/>
          </p:cNvCxnSpPr>
          <p:nvPr/>
        </p:nvCxnSpPr>
        <p:spPr bwMode="auto">
          <a:xfrm rot="5400000">
            <a:off x="4456906" y="3225007"/>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106" name="Straight Arrow Connector 37"/>
          <p:cNvCxnSpPr>
            <a:cxnSpLocks noChangeShapeType="1"/>
          </p:cNvCxnSpPr>
          <p:nvPr/>
        </p:nvCxnSpPr>
        <p:spPr bwMode="auto">
          <a:xfrm rot="5400000">
            <a:off x="5369719" y="3258344"/>
            <a:ext cx="269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107" name="Straight Arrow Connector 37"/>
          <p:cNvCxnSpPr>
            <a:cxnSpLocks noChangeShapeType="1"/>
          </p:cNvCxnSpPr>
          <p:nvPr/>
        </p:nvCxnSpPr>
        <p:spPr bwMode="auto">
          <a:xfrm rot="5400000">
            <a:off x="6288881" y="3245644"/>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108" name="Straight Arrow Connector 37"/>
          <p:cNvCxnSpPr>
            <a:cxnSpLocks noChangeShapeType="1"/>
          </p:cNvCxnSpPr>
          <p:nvPr/>
        </p:nvCxnSpPr>
        <p:spPr bwMode="auto">
          <a:xfrm rot="5400000">
            <a:off x="7219156" y="3231357"/>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109" name="Straight Arrow Connector 37"/>
          <p:cNvCxnSpPr>
            <a:cxnSpLocks noChangeShapeType="1"/>
          </p:cNvCxnSpPr>
          <p:nvPr/>
        </p:nvCxnSpPr>
        <p:spPr bwMode="auto">
          <a:xfrm rot="5400000">
            <a:off x="8098631" y="3250407"/>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110" name="TextBox 51"/>
          <p:cNvSpPr txBox="1">
            <a:spLocks noChangeArrowheads="1"/>
          </p:cNvSpPr>
          <p:nvPr/>
        </p:nvSpPr>
        <p:spPr bwMode="auto">
          <a:xfrm>
            <a:off x="1547813" y="3375025"/>
            <a:ext cx="6923087"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600">
                <a:cs typeface="Arial" panose="020B0604020202020204" pitchFamily="34" charset="0"/>
              </a:rPr>
              <a:t>Logic</a:t>
            </a:r>
          </a:p>
        </p:txBody>
      </p:sp>
      <p:sp>
        <p:nvSpPr>
          <p:cNvPr id="87111" name="TextBox 79"/>
          <p:cNvSpPr txBox="1">
            <a:spLocks noChangeArrowheads="1"/>
          </p:cNvSpPr>
          <p:nvPr/>
        </p:nvSpPr>
        <p:spPr bwMode="auto">
          <a:xfrm>
            <a:off x="5118100" y="3797300"/>
            <a:ext cx="595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cs typeface="Arial" panose="020B0604020202020204" pitchFamily="34" charset="0"/>
              </a:rPr>
              <a:t>Hit?</a:t>
            </a:r>
          </a:p>
        </p:txBody>
      </p:sp>
      <p:cxnSp>
        <p:nvCxnSpPr>
          <p:cNvPr id="87112" name="Straight Arrow Connector 37"/>
          <p:cNvCxnSpPr>
            <a:cxnSpLocks noChangeShapeType="1"/>
          </p:cNvCxnSpPr>
          <p:nvPr/>
        </p:nvCxnSpPr>
        <p:spPr bwMode="auto">
          <a:xfrm rot="5400000">
            <a:off x="4931569" y="3847307"/>
            <a:ext cx="269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113" name="Straight Connector 82"/>
          <p:cNvCxnSpPr>
            <a:cxnSpLocks noChangeShapeType="1"/>
            <a:stCxn id="87110" idx="3"/>
          </p:cNvCxnSpPr>
          <p:nvPr/>
        </p:nvCxnSpPr>
        <p:spPr bwMode="auto">
          <a:xfrm>
            <a:off x="8470900" y="3543300"/>
            <a:ext cx="439738" cy="2033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7114" name="Straight Arrow Connector 84"/>
          <p:cNvCxnSpPr>
            <a:cxnSpLocks noChangeShapeType="1"/>
          </p:cNvCxnSpPr>
          <p:nvPr/>
        </p:nvCxnSpPr>
        <p:spPr bwMode="auto">
          <a:xfrm rot="10800000">
            <a:off x="7642225" y="5237163"/>
            <a:ext cx="1268413" cy="3397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5" name="灯片编号占位符 4">
            <a:extLst>
              <a:ext uri="{FF2B5EF4-FFF2-40B4-BE49-F238E27FC236}">
                <a16:creationId xmlns:a16="http://schemas.microsoft.com/office/drawing/2014/main" id="{0AF81255-7EA3-41FC-BF03-D93AB8B226FB}"/>
              </a:ext>
            </a:extLst>
          </p:cNvPr>
          <p:cNvSpPr>
            <a:spLocks noGrp="1"/>
          </p:cNvSpPr>
          <p:nvPr>
            <p:ph type="sldNum" sz="quarter" idx="12"/>
          </p:nvPr>
        </p:nvSpPr>
        <p:spPr/>
        <p:txBody>
          <a:bodyPr/>
          <a:lstStyle/>
          <a:p>
            <a:fld id="{281828B1-9571-413B-8DF6-88C4749FAF08}" type="slidenum">
              <a:rPr lang="en-US" altLang="en-US" smtClean="0"/>
              <a:pPr/>
              <a:t>8</a:t>
            </a:fld>
            <a:endParaRPr lang="en-US" altLang="en-US"/>
          </a:p>
        </p:txBody>
      </p:sp>
    </p:spTree>
    <p:extLst>
      <p:ext uri="{BB962C8B-B14F-4D97-AF65-F5344CB8AC3E}">
        <p14:creationId xmlns:p14="http://schemas.microsoft.com/office/powerpoint/2010/main" val="17113363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0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0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70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70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70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70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70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70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706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706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706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706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706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06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706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706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706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70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707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707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707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707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707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707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707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707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707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708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708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708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708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708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708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710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710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710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710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710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8710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8710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8710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711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8711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87112"/>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8705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705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705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705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705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705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8705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8705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8706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8708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7087"/>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7088"/>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87089"/>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87090"/>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7091"/>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8709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87093"/>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87094"/>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87095"/>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8709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8709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87098"/>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87099"/>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8710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8710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87114"/>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87114"/>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87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animBg="1"/>
      <p:bldP spid="87045" grpId="0" animBg="1"/>
      <p:bldP spid="87046" grpId="0" animBg="1"/>
      <p:bldP spid="87047" grpId="0" animBg="1"/>
      <p:bldP spid="87048" grpId="0" animBg="1"/>
      <p:bldP spid="87049" grpId="0" animBg="1"/>
      <p:bldP spid="87050" grpId="0" animBg="1"/>
      <p:bldP spid="87051" grpId="0" animBg="1"/>
      <p:bldP spid="87052" grpId="0" animBg="1"/>
      <p:bldP spid="87053" grpId="0" animBg="1"/>
      <p:bldP spid="87054" grpId="0" animBg="1"/>
      <p:bldP spid="87055" grpId="0" animBg="1"/>
      <p:bldP spid="87056" grpId="0" animBg="1"/>
      <p:bldP spid="87057" grpId="0" animBg="1"/>
      <p:bldP spid="87058" grpId="0" animBg="1"/>
      <p:bldP spid="87059" grpId="0" animBg="1"/>
      <p:bldP spid="87060" grpId="0"/>
      <p:bldP spid="87061" grpId="0"/>
      <p:bldP spid="87062" grpId="0" animBg="1"/>
      <p:bldP spid="87063" grpId="0"/>
      <p:bldP spid="87065" grpId="0" animBg="1"/>
      <p:bldP spid="87066" grpId="0"/>
      <p:bldP spid="87068" grpId="0" animBg="1"/>
      <p:bldP spid="87069" grpId="0"/>
      <p:bldP spid="87071" grpId="0" animBg="1"/>
      <p:bldP spid="87072" grpId="0"/>
      <p:bldP spid="87074" grpId="0" animBg="1"/>
      <p:bldP spid="87075" grpId="0"/>
      <p:bldP spid="87077" grpId="0" animBg="1"/>
      <p:bldP spid="87078" grpId="0"/>
      <p:bldP spid="87080" grpId="0" animBg="1"/>
      <p:bldP spid="87081" grpId="0"/>
      <p:bldP spid="87083" grpId="0" animBg="1"/>
      <p:bldP spid="87084" grpId="0"/>
      <p:bldP spid="87087" grpId="0"/>
      <p:bldP spid="87090" grpId="0"/>
      <p:bldP spid="87091" grpId="0"/>
      <p:bldP spid="87110" grpId="0" animBg="1"/>
      <p:bldP spid="871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457200" y="116632"/>
            <a:ext cx="8229600" cy="922114"/>
          </a:xfrm>
        </p:spPr>
        <p:txBody>
          <a:bodyPr/>
          <a:lstStyle/>
          <a:p>
            <a:r>
              <a:rPr lang="zh-CN" altLang="en-US" dirty="0"/>
              <a:t>相联度</a:t>
            </a:r>
            <a:r>
              <a:rPr lang="en-US" altLang="zh-CN" dirty="0"/>
              <a:t> (</a:t>
            </a:r>
            <a:r>
              <a:rPr lang="zh-CN" altLang="en-US" dirty="0"/>
              <a:t>及权衡</a:t>
            </a:r>
            <a:r>
              <a:rPr lang="en-US" altLang="zh-CN" dirty="0"/>
              <a:t>)</a:t>
            </a:r>
          </a:p>
        </p:txBody>
      </p:sp>
      <p:sp>
        <p:nvSpPr>
          <p:cNvPr id="3" name="Content Placeholder 2"/>
          <p:cNvSpPr>
            <a:spLocks noGrp="1"/>
          </p:cNvSpPr>
          <p:nvPr>
            <p:ph idx="1"/>
          </p:nvPr>
        </p:nvSpPr>
        <p:spPr>
          <a:xfrm>
            <a:off x="457200" y="996950"/>
            <a:ext cx="8229600" cy="5194300"/>
          </a:xfrm>
        </p:spPr>
        <p:txBody>
          <a:bodyPr/>
          <a:lstStyle/>
          <a:p>
            <a:r>
              <a:rPr lang="zh-CN" altLang="en-US" sz="2800" b="1" dirty="0">
                <a:solidFill>
                  <a:schemeClr val="tx1">
                    <a:lumMod val="95000"/>
                    <a:lumOff val="5000"/>
                  </a:schemeClr>
                </a:solidFill>
              </a:rPr>
              <a:t>相联度的大小</a:t>
            </a:r>
            <a:r>
              <a:rPr lang="en-US" altLang="zh-CN" sz="2800" b="1" dirty="0">
                <a:solidFill>
                  <a:schemeClr val="tx1">
                    <a:lumMod val="95000"/>
                    <a:lumOff val="5000"/>
                  </a:schemeClr>
                </a:solidFill>
              </a:rPr>
              <a:t>: </a:t>
            </a:r>
            <a:r>
              <a:rPr lang="zh-CN" altLang="en-US" sz="2800" dirty="0"/>
              <a:t>多少个</a:t>
            </a:r>
            <a:r>
              <a:rPr lang="en-US" altLang="zh-CN" sz="2800" dirty="0"/>
              <a:t>block</a:t>
            </a:r>
            <a:r>
              <a:rPr lang="zh-CN" altLang="en-US" sz="2800" dirty="0"/>
              <a:t>可以放置到相同的组</a:t>
            </a:r>
            <a:r>
              <a:rPr lang="en-US" altLang="zh-CN" sz="2800" dirty="0"/>
              <a:t>?</a:t>
            </a:r>
          </a:p>
          <a:p>
            <a:r>
              <a:rPr lang="zh-CN" altLang="en-US" sz="2800" dirty="0"/>
              <a:t>高相联度</a:t>
            </a:r>
            <a:r>
              <a:rPr lang="zh-CN" altLang="en-US" dirty="0"/>
              <a:t>的优点和缺点：</a:t>
            </a:r>
            <a:endParaRPr lang="en-US" altLang="zh-CN" sz="2800" dirty="0"/>
          </a:p>
          <a:p>
            <a:pPr marL="342900" lvl="1" indent="0">
              <a:buFont typeface="Wingdings" panose="05000000000000000000" pitchFamily="2" charset="2"/>
              <a:buNone/>
            </a:pPr>
            <a:r>
              <a:rPr lang="en-US" altLang="zh-CN" sz="2400" dirty="0"/>
              <a:t>+ </a:t>
            </a:r>
            <a:r>
              <a:rPr lang="zh-CN" altLang="en-US" sz="2400" dirty="0"/>
              <a:t>较高的缓存命中率</a:t>
            </a:r>
            <a:endParaRPr lang="en-US" altLang="zh-CN" sz="2400" dirty="0"/>
          </a:p>
          <a:p>
            <a:pPr marL="342900" lvl="1" indent="0">
              <a:buFont typeface="Wingdings" panose="05000000000000000000" pitchFamily="2" charset="2"/>
              <a:buNone/>
            </a:pPr>
            <a:r>
              <a:rPr lang="en-US" altLang="zh-CN" dirty="0"/>
              <a:t>–</a:t>
            </a:r>
            <a:r>
              <a:rPr lang="en-US" altLang="zh-CN" sz="2400" dirty="0"/>
              <a:t> </a:t>
            </a:r>
            <a:r>
              <a:rPr lang="zh-CN" altLang="en-US" sz="2400" dirty="0"/>
              <a:t>较慢的缓存访问速度 </a:t>
            </a:r>
            <a:r>
              <a:rPr lang="en-US" altLang="zh-CN" sz="2400" dirty="0"/>
              <a:t>(</a:t>
            </a:r>
            <a:r>
              <a:rPr lang="zh-CN" altLang="en-US" sz="2400" dirty="0"/>
              <a:t>命中延迟 和 数据访问延迟</a:t>
            </a:r>
            <a:r>
              <a:rPr lang="en-US" altLang="zh-CN" sz="2400" dirty="0"/>
              <a:t>)</a:t>
            </a:r>
          </a:p>
          <a:p>
            <a:pPr marL="342900" lvl="1" indent="0">
              <a:buFont typeface="Wingdings" panose="05000000000000000000" pitchFamily="2" charset="2"/>
              <a:buNone/>
            </a:pPr>
            <a:r>
              <a:rPr lang="en-US" altLang="zh-CN" dirty="0"/>
              <a:t>–</a:t>
            </a:r>
            <a:r>
              <a:rPr lang="en-US" altLang="zh-CN" dirty="0">
                <a:solidFill>
                  <a:srgbClr val="FF0000"/>
                </a:solidFill>
                <a:cs typeface="Arial" panose="020B0604020202020204" pitchFamily="34" charset="0"/>
              </a:rPr>
              <a:t> </a:t>
            </a:r>
            <a:r>
              <a:rPr lang="zh-CN" altLang="en-US" sz="2400" dirty="0"/>
              <a:t>更大的硬件开销 </a:t>
            </a:r>
            <a:r>
              <a:rPr lang="en-US" altLang="zh-CN" sz="2400" dirty="0"/>
              <a:t>(</a:t>
            </a:r>
            <a:r>
              <a:rPr lang="zh-CN" altLang="en-US" sz="2400" dirty="0"/>
              <a:t>需要更多的比较器</a:t>
            </a:r>
            <a:r>
              <a:rPr lang="en-US" altLang="zh-CN" sz="2400" dirty="0"/>
              <a:t>)</a:t>
            </a:r>
            <a:endParaRPr lang="en-US" altLang="zh-CN" dirty="0"/>
          </a:p>
          <a:p>
            <a:r>
              <a:rPr lang="zh-CN" altLang="en-US" sz="2800" dirty="0"/>
              <a:t>高相联度所带来的命中率收益有一个衰减趋势</a:t>
            </a:r>
            <a:endParaRPr lang="en-US" altLang="zh-CN" dirty="0"/>
          </a:p>
          <a:p>
            <a:pPr marL="342900" lvl="1" indent="0">
              <a:buFont typeface="Wingdings" panose="05000000000000000000" pitchFamily="2" charset="2"/>
              <a:buNone/>
            </a:pPr>
            <a:endParaRPr lang="en-US" altLang="zh-CN" dirty="0"/>
          </a:p>
        </p:txBody>
      </p:sp>
      <p:sp>
        <p:nvSpPr>
          <p:cNvPr id="5" name="Freeform 5"/>
          <p:cNvSpPr>
            <a:spLocks/>
          </p:cNvSpPr>
          <p:nvPr/>
        </p:nvSpPr>
        <p:spPr bwMode="auto">
          <a:xfrm>
            <a:off x="1905000" y="4102057"/>
            <a:ext cx="3048000" cy="2286000"/>
          </a:xfrm>
          <a:custGeom>
            <a:avLst/>
            <a:gdLst>
              <a:gd name="T0" fmla="*/ 0 w 1920"/>
              <a:gd name="T1" fmla="*/ 0 h 1440"/>
              <a:gd name="T2" fmla="*/ 0 w 1920"/>
              <a:gd name="T3" fmla="*/ 2147483647 h 1440"/>
              <a:gd name="T4" fmla="*/ 2147483647 w 1920"/>
              <a:gd name="T5" fmla="*/ 2147483647 h 1440"/>
              <a:gd name="T6" fmla="*/ 0 60000 65536"/>
              <a:gd name="T7" fmla="*/ 0 60000 65536"/>
              <a:gd name="T8" fmla="*/ 0 60000 65536"/>
              <a:gd name="T9" fmla="*/ 0 w 1920"/>
              <a:gd name="T10" fmla="*/ 0 h 1440"/>
              <a:gd name="T11" fmla="*/ 1920 w 1920"/>
              <a:gd name="T12" fmla="*/ 1440 h 1440"/>
            </a:gdLst>
            <a:ahLst/>
            <a:cxnLst>
              <a:cxn ang="T6">
                <a:pos x="T0" y="T1"/>
              </a:cxn>
              <a:cxn ang="T7">
                <a:pos x="T2" y="T3"/>
              </a:cxn>
              <a:cxn ang="T8">
                <a:pos x="T4" y="T5"/>
              </a:cxn>
            </a:cxnLst>
            <a:rect l="T9" t="T10" r="T11" b="T12"/>
            <a:pathLst>
              <a:path w="1920" h="1440">
                <a:moveTo>
                  <a:pt x="0" y="0"/>
                </a:moveTo>
                <a:lnTo>
                  <a:pt x="0" y="1440"/>
                </a:lnTo>
                <a:lnTo>
                  <a:pt x="1920" y="1440"/>
                </a:lnTo>
              </a:path>
            </a:pathLst>
          </a:custGeom>
          <a:noFill/>
          <a:ln w="2857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 name="Text Box 7"/>
          <p:cNvSpPr txBox="1">
            <a:spLocks noChangeArrowheads="1"/>
          </p:cNvSpPr>
          <p:nvPr/>
        </p:nvSpPr>
        <p:spPr bwMode="auto">
          <a:xfrm>
            <a:off x="4019550" y="6349709"/>
            <a:ext cx="1481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800">
                <a:cs typeface="Arial" panose="020B0604020202020204" pitchFamily="34" charset="0"/>
              </a:rPr>
              <a:t>associativity</a:t>
            </a:r>
          </a:p>
        </p:txBody>
      </p:sp>
      <p:sp>
        <p:nvSpPr>
          <p:cNvPr id="7" name="Freeform 8"/>
          <p:cNvSpPr>
            <a:spLocks/>
          </p:cNvSpPr>
          <p:nvPr/>
        </p:nvSpPr>
        <p:spPr bwMode="auto">
          <a:xfrm>
            <a:off x="2190750" y="4030372"/>
            <a:ext cx="2609850" cy="852487"/>
          </a:xfrm>
          <a:custGeom>
            <a:avLst/>
            <a:gdLst>
              <a:gd name="T0" fmla="*/ 0 w 1644"/>
              <a:gd name="T1" fmla="*/ 2147483647 h 537"/>
              <a:gd name="T2" fmla="*/ 2147483647 w 1644"/>
              <a:gd name="T3" fmla="*/ 2147483647 h 537"/>
              <a:gd name="T4" fmla="*/ 2147483647 w 1644"/>
              <a:gd name="T5" fmla="*/ 2147483647 h 537"/>
              <a:gd name="T6" fmla="*/ 2147483647 w 1644"/>
              <a:gd name="T7" fmla="*/ 0 h 537"/>
              <a:gd name="T8" fmla="*/ 0 60000 65536"/>
              <a:gd name="T9" fmla="*/ 0 60000 65536"/>
              <a:gd name="T10" fmla="*/ 0 60000 65536"/>
              <a:gd name="T11" fmla="*/ 0 60000 65536"/>
              <a:gd name="T12" fmla="*/ 0 w 1644"/>
              <a:gd name="T13" fmla="*/ 0 h 537"/>
              <a:gd name="T14" fmla="*/ 1644 w 1644"/>
              <a:gd name="T15" fmla="*/ 537 h 537"/>
            </a:gdLst>
            <a:ahLst/>
            <a:cxnLst>
              <a:cxn ang="T8">
                <a:pos x="T0" y="T1"/>
              </a:cxn>
              <a:cxn ang="T9">
                <a:pos x="T2" y="T3"/>
              </a:cxn>
              <a:cxn ang="T10">
                <a:pos x="T4" y="T5"/>
              </a:cxn>
              <a:cxn ang="T11">
                <a:pos x="T6" y="T7"/>
              </a:cxn>
            </a:cxnLst>
            <a:rect l="T12" t="T13" r="T14" b="T15"/>
            <a:pathLst>
              <a:path w="1644" h="537">
                <a:moveTo>
                  <a:pt x="0" y="537"/>
                </a:moveTo>
                <a:cubicBezTo>
                  <a:pt x="35" y="492"/>
                  <a:pt x="101" y="341"/>
                  <a:pt x="209" y="267"/>
                </a:cubicBezTo>
                <a:cubicBezTo>
                  <a:pt x="317" y="193"/>
                  <a:pt x="410" y="134"/>
                  <a:pt x="649" y="90"/>
                </a:cubicBezTo>
                <a:cubicBezTo>
                  <a:pt x="888" y="46"/>
                  <a:pt x="1437" y="19"/>
                  <a:pt x="1644"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Text Box 6"/>
          <p:cNvSpPr txBox="1">
            <a:spLocks noChangeArrowheads="1"/>
          </p:cNvSpPr>
          <p:nvPr/>
        </p:nvSpPr>
        <p:spPr bwMode="auto">
          <a:xfrm>
            <a:off x="846584" y="4076905"/>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800" dirty="0">
                <a:cs typeface="Arial" panose="020B0604020202020204" pitchFamily="34" charset="0"/>
              </a:rPr>
              <a:t>hit rate</a:t>
            </a:r>
          </a:p>
        </p:txBody>
      </p:sp>
      <p:sp>
        <p:nvSpPr>
          <p:cNvPr id="10" name="灯片编号占位符 9">
            <a:extLst>
              <a:ext uri="{FF2B5EF4-FFF2-40B4-BE49-F238E27FC236}">
                <a16:creationId xmlns:a16="http://schemas.microsoft.com/office/drawing/2014/main" id="{80306809-7B11-425C-AB32-FC8351E26235}"/>
              </a:ext>
            </a:extLst>
          </p:cNvPr>
          <p:cNvSpPr>
            <a:spLocks noGrp="1"/>
          </p:cNvSpPr>
          <p:nvPr>
            <p:ph type="sldNum" sz="quarter" idx="12"/>
          </p:nvPr>
        </p:nvSpPr>
        <p:spPr/>
        <p:txBody>
          <a:bodyPr/>
          <a:lstStyle/>
          <a:p>
            <a:fld id="{281828B1-9571-413B-8DF6-88C4749FAF08}" type="slidenum">
              <a:rPr lang="en-US" altLang="en-US" smtClean="0"/>
              <a:pPr/>
              <a:t>9</a:t>
            </a:fld>
            <a:endParaRPr lang="en-US" altLang="en-US"/>
          </a:p>
        </p:txBody>
      </p:sp>
      <p:sp>
        <p:nvSpPr>
          <p:cNvPr id="2" name="思想气泡: 云 1">
            <a:extLst>
              <a:ext uri="{FF2B5EF4-FFF2-40B4-BE49-F238E27FC236}">
                <a16:creationId xmlns:a16="http://schemas.microsoft.com/office/drawing/2014/main" id="{86D56FBA-B44F-4B6C-9A11-37DA8C5337BF}"/>
              </a:ext>
            </a:extLst>
          </p:cNvPr>
          <p:cNvSpPr/>
          <p:nvPr/>
        </p:nvSpPr>
        <p:spPr bwMode="auto">
          <a:xfrm>
            <a:off x="5704114" y="4601029"/>
            <a:ext cx="2362200" cy="1238250"/>
          </a:xfrm>
          <a:prstGeom prst="cloudCallout">
            <a:avLst>
              <a:gd name="adj1" fmla="val -95027"/>
              <a:gd name="adj2" fmla="val -83434"/>
            </a:avLst>
          </a:prstGeom>
          <a:solidFill>
            <a:schemeClr val="tx1">
              <a:lumMod val="95000"/>
              <a:lumOff val="5000"/>
            </a:schemeClr>
          </a:solidFill>
          <a:ln>
            <a:solidFill>
              <a:schemeClr val="tx1">
                <a:lumMod val="95000"/>
                <a:lumOff val="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bg1"/>
                </a:solidFill>
                <a:effectLst/>
              </a:rPr>
              <a:t>Why?</a:t>
            </a:r>
            <a:endParaRPr kumimoji="0" lang="zh-CN" altLang="en-US" sz="24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1977681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2" grpId="0" animBg="1"/>
    </p:bldLst>
  </p:timing>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lumMod val="20000"/>
            <a:lumOff val="80000"/>
          </a:schemeClr>
        </a:solidFill>
        <a:ln>
          <a:headEnd type="none" w="med" len="med"/>
          <a:tailEnd type="none" w="med" len="med"/>
        </a:ln>
      </a:spPr>
      <a:bodyPr vert="horz" wrap="square" lIns="91440" tIns="45720" rIns="91440" bIns="45720" numCol="1" rtlCol="0"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sz="2400" b="0" i="0" u="none" strike="noStrike" cap="none" normalizeH="0" baseline="0" dirty="0" smtClean="0">
            <a:ln>
              <a:noFill/>
            </a:ln>
            <a:solidFill>
              <a:schemeClr val="tx1"/>
            </a:solidFill>
            <a:effectLst/>
          </a:defRPr>
        </a:defPPr>
      </a:lstStyle>
      <a:style>
        <a:lnRef idx="2">
          <a:schemeClr val="accent6"/>
        </a:lnRef>
        <a:fillRef idx="1">
          <a:schemeClr val="lt1"/>
        </a:fillRef>
        <a:effectRef idx="0">
          <a:schemeClr val="accent6"/>
        </a:effectRef>
        <a:fontRef idx="minor">
          <a:schemeClr val="dk1"/>
        </a:fontRef>
      </a:style>
    </a:spDef>
    <a:lnDef>
      <a:spPr bwMode="auto">
        <a:solidFill>
          <a:schemeClr val="accent1"/>
        </a:solidFill>
        <a:ln w="25400" cap="flat" cmpd="sng" algn="ctr">
          <a:solidFill>
            <a:schemeClr val="tx2"/>
          </a:solidFill>
          <a:prstDash val="solid"/>
          <a:round/>
          <a:headEnd type="none" w="med" len="med"/>
          <a:tailEnd type="arrow"/>
        </a:ln>
      </a:spPr>
      <a:body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02-性能分析.pptx" id="{764C9ACA-7B50-4715-B26B-A5D80C61E182}" vid="{A47E7AC3-18D2-4C4F-AB21-84ABAB8836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18392</TotalTime>
  <Words>2845</Words>
  <Application>Microsoft Office PowerPoint</Application>
  <PresentationFormat>全屏显示(4:3)</PresentationFormat>
  <Paragraphs>480</Paragraphs>
  <Slides>31</Slides>
  <Notes>30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31</vt:i4>
      </vt:variant>
    </vt:vector>
  </HeadingPairs>
  <TitlesOfParts>
    <vt:vector size="44" baseType="lpstr">
      <vt:lpstr>ＭＳ Ｐゴシック</vt:lpstr>
      <vt:lpstr>ＭＳ Ｐゴシック</vt:lpstr>
      <vt:lpstr>华文行楷</vt:lpstr>
      <vt:lpstr>宋体</vt:lpstr>
      <vt:lpstr>微软雅黑</vt:lpstr>
      <vt:lpstr>Arial</vt:lpstr>
      <vt:lpstr>Calibri</vt:lpstr>
      <vt:lpstr>Sitka Text</vt:lpstr>
      <vt:lpstr>Tahoma</vt:lpstr>
      <vt:lpstr>Times New Roman</vt:lpstr>
      <vt:lpstr>Tw Cen MT</vt:lpstr>
      <vt:lpstr>Wingdings</vt:lpstr>
      <vt:lpstr>Default Design</vt:lpstr>
      <vt:lpstr>计算机体系结构</vt:lpstr>
      <vt:lpstr>What is Cache (高速缓存)?</vt:lpstr>
      <vt:lpstr>高速缓存的块和地址映射</vt:lpstr>
      <vt:lpstr>直接相联缓存</vt:lpstr>
      <vt:lpstr>PowerPoint 演示文稿</vt:lpstr>
      <vt:lpstr>组相联映射</vt:lpstr>
      <vt:lpstr>提高相联度</vt:lpstr>
      <vt:lpstr>全相联映射</vt:lpstr>
      <vt:lpstr>相联度 (及权衡)</vt:lpstr>
      <vt:lpstr>组相联缓存的主要问题</vt:lpstr>
      <vt:lpstr>Replacement Policy</vt:lpstr>
      <vt:lpstr>LRU算法的实现</vt:lpstr>
      <vt:lpstr>Approximations of LRU</vt:lpstr>
      <vt:lpstr>替换算法示例：LRU or Random？</vt:lpstr>
      <vt:lpstr>有没有最优的替换策略?</vt:lpstr>
      <vt:lpstr>高速缓存 vs Page替换</vt:lpstr>
      <vt:lpstr>Tag Store中都保存了什么?</vt:lpstr>
      <vt:lpstr>写操作的处理：写回与写直达</vt:lpstr>
      <vt:lpstr>写操作的处理：写(不)分配</vt:lpstr>
      <vt:lpstr>Harvard or Princeton?</vt:lpstr>
      <vt:lpstr>流水线设计中的多级缓存</vt:lpstr>
      <vt:lpstr>高速缓存的参数与性能</vt:lpstr>
      <vt:lpstr>缓存的大小</vt:lpstr>
      <vt:lpstr>block大小</vt:lpstr>
      <vt:lpstr>Large Blocks: Critical-Word and Sub-blocking</vt:lpstr>
      <vt:lpstr>相联度</vt:lpstr>
      <vt:lpstr>缓存缺失的分类</vt:lpstr>
      <vt:lpstr>如何减少各类缺失？</vt:lpstr>
      <vt:lpstr>优化缓存的性能</vt:lpstr>
      <vt:lpstr>优化缓存性能的基本方法</vt:lpstr>
      <vt:lpstr>下一个主题是缓存性能优化  请继续阅读上次布置的阅读任务</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06. Pipelining &amp; Hazards  Jianhua Li College of Computer and Information Hefei University of Technology</dc:title>
  <dc:creator>lee</dc:creator>
  <cp:lastModifiedBy>rally</cp:lastModifiedBy>
  <cp:revision>570</cp:revision>
  <cp:lastPrinted>2018-09-25T14:31:05Z</cp:lastPrinted>
  <dcterms:created xsi:type="dcterms:W3CDTF">2010-09-08T00:51:32Z</dcterms:created>
  <dcterms:modified xsi:type="dcterms:W3CDTF">2023-10-23T04:49:28Z</dcterms:modified>
</cp:coreProperties>
</file>