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5" r:id="rId1"/>
  </p:sldMasterIdLst>
  <p:notesMasterIdLst>
    <p:notesMasterId r:id="rId56"/>
  </p:notesMasterIdLst>
  <p:handoutMasterIdLst>
    <p:handoutMasterId r:id="rId57"/>
  </p:handoutMasterIdLst>
  <p:sldIdLst>
    <p:sldId id="1014" r:id="rId2"/>
    <p:sldId id="1348" r:id="rId3"/>
    <p:sldId id="1350" r:id="rId4"/>
    <p:sldId id="1353" r:id="rId5"/>
    <p:sldId id="1360" r:id="rId6"/>
    <p:sldId id="1497" r:id="rId7"/>
    <p:sldId id="1239" r:id="rId8"/>
    <p:sldId id="1251" r:id="rId9"/>
    <p:sldId id="1491" r:id="rId10"/>
    <p:sldId id="1254" r:id="rId11"/>
    <p:sldId id="1255" r:id="rId12"/>
    <p:sldId id="1256" r:id="rId13"/>
    <p:sldId id="1257" r:id="rId14"/>
    <p:sldId id="1258" r:id="rId15"/>
    <p:sldId id="1259" r:id="rId16"/>
    <p:sldId id="1261" r:id="rId17"/>
    <p:sldId id="1262" r:id="rId18"/>
    <p:sldId id="1266" r:id="rId19"/>
    <p:sldId id="1267" r:id="rId20"/>
    <p:sldId id="1268" r:id="rId21"/>
    <p:sldId id="1269" r:id="rId22"/>
    <p:sldId id="1270" r:id="rId23"/>
    <p:sldId id="1271" r:id="rId24"/>
    <p:sldId id="1272" r:id="rId25"/>
    <p:sldId id="1274" r:id="rId26"/>
    <p:sldId id="1275" r:id="rId27"/>
    <p:sldId id="1276" r:id="rId28"/>
    <p:sldId id="1277" r:id="rId29"/>
    <p:sldId id="1278" r:id="rId30"/>
    <p:sldId id="1279" r:id="rId31"/>
    <p:sldId id="1280" r:id="rId32"/>
    <p:sldId id="472" r:id="rId33"/>
    <p:sldId id="473" r:id="rId34"/>
    <p:sldId id="510" r:id="rId35"/>
    <p:sldId id="517" r:id="rId36"/>
    <p:sldId id="509" r:id="rId37"/>
    <p:sldId id="511" r:id="rId38"/>
    <p:sldId id="512" r:id="rId39"/>
    <p:sldId id="513" r:id="rId40"/>
    <p:sldId id="514" r:id="rId41"/>
    <p:sldId id="515" r:id="rId42"/>
    <p:sldId id="516" r:id="rId43"/>
    <p:sldId id="518" r:id="rId44"/>
    <p:sldId id="523" r:id="rId45"/>
    <p:sldId id="519" r:id="rId46"/>
    <p:sldId id="524" r:id="rId47"/>
    <p:sldId id="520" r:id="rId48"/>
    <p:sldId id="521" r:id="rId49"/>
    <p:sldId id="522" r:id="rId50"/>
    <p:sldId id="527" r:id="rId51"/>
    <p:sldId id="1498" r:id="rId52"/>
    <p:sldId id="548" r:id="rId53"/>
    <p:sldId id="528" r:id="rId54"/>
    <p:sldId id="6828" r:id="rId55"/>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411" autoAdjust="0"/>
  </p:normalViewPr>
  <p:slideViewPr>
    <p:cSldViewPr>
      <p:cViewPr varScale="1">
        <p:scale>
          <a:sx n="97" d="100"/>
          <a:sy n="97" d="100"/>
        </p:scale>
        <p:origin x="18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2023/10/30</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10/30/2023</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3</a:t>
            </a:fld>
            <a:endParaRPr lang="en-US" altLang="zh-CN"/>
          </a:p>
        </p:txBody>
      </p:sp>
    </p:spTree>
    <p:extLst>
      <p:ext uri="{BB962C8B-B14F-4D97-AF65-F5344CB8AC3E}">
        <p14:creationId xmlns:p14="http://schemas.microsoft.com/office/powerpoint/2010/main" val="215425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10</a:t>
            </a:fld>
            <a:endParaRPr lang="en-US" altLang="zh-CN"/>
          </a:p>
        </p:txBody>
      </p:sp>
    </p:spTree>
    <p:extLst>
      <p:ext uri="{BB962C8B-B14F-4D97-AF65-F5344CB8AC3E}">
        <p14:creationId xmlns:p14="http://schemas.microsoft.com/office/powerpoint/2010/main" val="166667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54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Rectangle 10"/>
          <p:cNvSpPr>
            <a:spLocks noGrp="1" noChangeArrowheads="1"/>
          </p:cNvSpPr>
          <p:nvPr>
            <p:ph type="dt" sz="half" idx="10"/>
          </p:nvPr>
        </p:nvSpPr>
        <p:spPr/>
        <p:txBody>
          <a:bodyPr/>
          <a:lstStyle>
            <a:lvl1pPr>
              <a:defRPr/>
            </a:lvl1pPr>
          </a:lstStyle>
          <a:p>
            <a:endParaRPr lang="en-US" altLang="en-US" dirty="0"/>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en-US" dirty="0"/>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endParaRPr lang="en-US" altLang="en-US" dirty="0"/>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ft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Demand_paging" TargetMode="Externa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second-chance-or-clock-page-replacement-policy/" TargetMode="Externa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ilibili.com/video/BV1vP411c7pt/?spm_id_from=..search-card.all.click&amp;vd_source=f4b86ceb9b5012adaf35e95eb51f5e7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12. </a:t>
            </a:r>
            <a:r>
              <a:rPr lang="zh-CN" altLang="en-US" sz="3600" dirty="0">
                <a:solidFill>
                  <a:schemeClr val="tx1"/>
                </a:solidFill>
                <a:latin typeface="微软雅黑" panose="020B0503020204020204" pitchFamily="34" charset="-122"/>
                <a:ea typeface="微软雅黑" panose="020B0503020204020204" pitchFamily="34" charset="-122"/>
              </a:rPr>
              <a:t>虚拟存储器</a:t>
            </a:r>
            <a:endParaRPr lang="zh-CN" altLang="en-US" sz="1400" b="1" dirty="0"/>
          </a:p>
          <a:p>
            <a:pPr eaLnBrk="1" hangingPunct="1">
              <a:buFontTx/>
              <a:buNone/>
            </a:pP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713F3F-8F58-4988-86B5-E0DDF7E1FEFB}"/>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b="1" dirty="0" smtClean="0">
                <a:solidFill>
                  <a:srgbClr val="FF0000"/>
                </a:solidFill>
                <a:latin typeface="Tw Cen MT" panose="020B0602020104020603" pitchFamily="34" charset="0"/>
              </a:rPr>
              <a:t>The contents of the slides </a:t>
            </a:r>
            <a:r>
              <a:rPr lang="en-US" altLang="zh-CN" sz="1400" b="1" dirty="0">
                <a:solidFill>
                  <a:srgbClr val="FF0000"/>
                </a:solidFill>
                <a:latin typeface="Tw Cen MT" panose="020B0602020104020603" pitchFamily="34" charset="0"/>
              </a:rPr>
              <a:t>are adapted from CA course of </a:t>
            </a:r>
            <a:r>
              <a:rPr lang="en-US" altLang="zh-CN" sz="1400" b="1" dirty="0" err="1">
                <a:solidFill>
                  <a:srgbClr val="FF0000"/>
                </a:solidFill>
                <a:latin typeface="Tw Cen MT" panose="020B0602020104020603" pitchFamily="34" charset="0"/>
              </a:rPr>
              <a:t>wisc</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princeton</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mit</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berkeley</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edinburg</a:t>
            </a:r>
            <a:r>
              <a:rPr lang="en-US" altLang="zh-CN" sz="1400" b="1" dirty="0">
                <a:solidFill>
                  <a:srgbClr val="FF0000"/>
                </a:solidFill>
                <a:latin typeface="Tw Cen MT" panose="020B0602020104020603" pitchFamily="34" charset="0"/>
              </a:rPr>
              <a:t>, and eth.</a:t>
            </a:r>
          </a:p>
          <a:p>
            <a:pPr algn="just"/>
            <a:r>
              <a:rPr lang="en-US" altLang="zh-CN" sz="1400" b="1"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b="1"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457200" y="295904"/>
            <a:ext cx="8229600" cy="693737"/>
          </a:xfrm>
        </p:spPr>
        <p:txBody>
          <a:bodyPr/>
          <a:lstStyle/>
          <a:p>
            <a:r>
              <a:rPr lang="en-US" altLang="zh-CN" dirty="0"/>
              <a:t>Bank</a:t>
            </a:r>
            <a:r>
              <a:rPr lang="zh-CN" altLang="en-US" dirty="0"/>
              <a:t>的组织</a:t>
            </a:r>
            <a:endParaRPr lang="en-US" dirty="0"/>
          </a:p>
        </p:txBody>
      </p:sp>
      <p:sp>
        <p:nvSpPr>
          <p:cNvPr id="95236" name="Rectangle 4"/>
          <p:cNvSpPr>
            <a:spLocks noChangeArrowheads="1"/>
          </p:cNvSpPr>
          <p:nvPr/>
        </p:nvSpPr>
        <p:spPr bwMode="auto">
          <a:xfrm>
            <a:off x="4257675" y="1790700"/>
            <a:ext cx="1612900"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95237" name="Line 5"/>
          <p:cNvSpPr>
            <a:spLocks noChangeShapeType="1"/>
          </p:cNvSpPr>
          <p:nvPr/>
        </p:nvSpPr>
        <p:spPr bwMode="auto">
          <a:xfrm>
            <a:off x="4257675" y="20796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38" name="Line 6"/>
          <p:cNvSpPr>
            <a:spLocks noChangeShapeType="1"/>
          </p:cNvSpPr>
          <p:nvPr/>
        </p:nvSpPr>
        <p:spPr bwMode="auto">
          <a:xfrm>
            <a:off x="4257675" y="2366962"/>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39" name="Line 7"/>
          <p:cNvSpPr>
            <a:spLocks noChangeShapeType="1"/>
          </p:cNvSpPr>
          <p:nvPr/>
        </p:nvSpPr>
        <p:spPr bwMode="auto">
          <a:xfrm>
            <a:off x="4257675" y="2655887"/>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40" name="Line 8"/>
          <p:cNvSpPr>
            <a:spLocks noChangeShapeType="1"/>
          </p:cNvSpPr>
          <p:nvPr/>
        </p:nvSpPr>
        <p:spPr bwMode="auto">
          <a:xfrm>
            <a:off x="4257675" y="2943225"/>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41" name="Line 9"/>
          <p:cNvSpPr>
            <a:spLocks noChangeShapeType="1"/>
          </p:cNvSpPr>
          <p:nvPr/>
        </p:nvSpPr>
        <p:spPr bwMode="auto">
          <a:xfrm>
            <a:off x="4257675" y="3230562"/>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42" name="Line 10"/>
          <p:cNvSpPr>
            <a:spLocks noChangeShapeType="1"/>
          </p:cNvSpPr>
          <p:nvPr/>
        </p:nvSpPr>
        <p:spPr bwMode="auto">
          <a:xfrm>
            <a:off x="4257675" y="3519487"/>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2" name="Rectangle 12"/>
          <p:cNvSpPr>
            <a:spLocks noChangeArrowheads="1"/>
          </p:cNvSpPr>
          <p:nvPr/>
        </p:nvSpPr>
        <p:spPr bwMode="auto">
          <a:xfrm>
            <a:off x="4257675" y="4613275"/>
            <a:ext cx="1612900" cy="288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 name="Line 13"/>
          <p:cNvSpPr>
            <a:spLocks noChangeShapeType="1"/>
          </p:cNvSpPr>
          <p:nvPr/>
        </p:nvSpPr>
        <p:spPr bwMode="auto">
          <a:xfrm>
            <a:off x="5064125" y="4037012"/>
            <a:ext cx="0"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4" name="Text Box 14"/>
          <p:cNvSpPr txBox="1">
            <a:spLocks noChangeArrowheads="1"/>
          </p:cNvSpPr>
          <p:nvPr/>
        </p:nvSpPr>
        <p:spPr bwMode="auto">
          <a:xfrm>
            <a:off x="5824538" y="4556125"/>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CC0000"/>
                </a:solidFill>
                <a:cs typeface="Arial" charset="0"/>
              </a:rPr>
              <a:t>Row Buffer</a:t>
            </a:r>
          </a:p>
        </p:txBody>
      </p:sp>
      <p:sp>
        <p:nvSpPr>
          <p:cNvPr id="15" name="Text Box 15"/>
          <p:cNvSpPr txBox="1">
            <a:spLocks noChangeArrowheads="1"/>
          </p:cNvSpPr>
          <p:nvPr/>
        </p:nvSpPr>
        <p:spPr bwMode="auto">
          <a:xfrm>
            <a:off x="571500" y="1392237"/>
            <a:ext cx="2171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0, Column 0)</a:t>
            </a:r>
          </a:p>
        </p:txBody>
      </p:sp>
      <p:sp>
        <p:nvSpPr>
          <p:cNvPr id="16" name="Rectangle 16"/>
          <p:cNvSpPr>
            <a:spLocks noChangeArrowheads="1"/>
          </p:cNvSpPr>
          <p:nvPr/>
        </p:nvSpPr>
        <p:spPr bwMode="auto">
          <a:xfrm>
            <a:off x="3335338" y="1790700"/>
            <a:ext cx="461962" cy="22463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7" name="Text Box 17"/>
          <p:cNvSpPr txBox="1">
            <a:spLocks noChangeArrowheads="1"/>
          </p:cNvSpPr>
          <p:nvPr/>
        </p:nvSpPr>
        <p:spPr bwMode="auto">
          <a:xfrm rot="-5400000">
            <a:off x="2791619" y="2743994"/>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decoder</a:t>
            </a:r>
          </a:p>
        </p:txBody>
      </p:sp>
      <p:sp>
        <p:nvSpPr>
          <p:cNvPr id="18" name="Text Box 19"/>
          <p:cNvSpPr txBox="1">
            <a:spLocks noChangeArrowheads="1"/>
          </p:cNvSpPr>
          <p:nvPr/>
        </p:nvSpPr>
        <p:spPr bwMode="auto">
          <a:xfrm>
            <a:off x="4324350" y="5203825"/>
            <a:ext cx="1479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mux</a:t>
            </a:r>
          </a:p>
        </p:txBody>
      </p:sp>
      <p:sp>
        <p:nvSpPr>
          <p:cNvPr id="95250" name="Line 20"/>
          <p:cNvSpPr>
            <a:spLocks noChangeShapeType="1"/>
          </p:cNvSpPr>
          <p:nvPr/>
        </p:nvSpPr>
        <p:spPr bwMode="auto">
          <a:xfrm>
            <a:off x="4487863"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1" name="Line 21"/>
          <p:cNvSpPr>
            <a:spLocks noChangeShapeType="1"/>
          </p:cNvSpPr>
          <p:nvPr/>
        </p:nvSpPr>
        <p:spPr bwMode="auto">
          <a:xfrm>
            <a:off x="4718050"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2" name="Line 22"/>
          <p:cNvSpPr>
            <a:spLocks noChangeShapeType="1"/>
          </p:cNvSpPr>
          <p:nvPr/>
        </p:nvSpPr>
        <p:spPr bwMode="auto">
          <a:xfrm>
            <a:off x="4949825"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3" name="Line 23"/>
          <p:cNvSpPr>
            <a:spLocks noChangeShapeType="1"/>
          </p:cNvSpPr>
          <p:nvPr/>
        </p:nvSpPr>
        <p:spPr bwMode="auto">
          <a:xfrm>
            <a:off x="5180013"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4" name="Line 24"/>
          <p:cNvSpPr>
            <a:spLocks noChangeShapeType="1"/>
          </p:cNvSpPr>
          <p:nvPr/>
        </p:nvSpPr>
        <p:spPr bwMode="auto">
          <a:xfrm>
            <a:off x="5410200"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5" name="Line 25"/>
          <p:cNvSpPr>
            <a:spLocks noChangeShapeType="1"/>
          </p:cNvSpPr>
          <p:nvPr/>
        </p:nvSpPr>
        <p:spPr bwMode="auto">
          <a:xfrm>
            <a:off x="5640388" y="1790700"/>
            <a:ext cx="0" cy="22463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95256" name="Line 26"/>
          <p:cNvSpPr>
            <a:spLocks noChangeShapeType="1"/>
          </p:cNvSpPr>
          <p:nvPr/>
        </p:nvSpPr>
        <p:spPr bwMode="auto">
          <a:xfrm>
            <a:off x="4257675" y="3784600"/>
            <a:ext cx="16129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6" name="Line 27"/>
          <p:cNvSpPr>
            <a:spLocks noChangeShapeType="1"/>
          </p:cNvSpPr>
          <p:nvPr/>
        </p:nvSpPr>
        <p:spPr bwMode="auto">
          <a:xfrm>
            <a:off x="3797300" y="2943225"/>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7" name="Line 28"/>
          <p:cNvSpPr>
            <a:spLocks noChangeShapeType="1"/>
          </p:cNvSpPr>
          <p:nvPr/>
        </p:nvSpPr>
        <p:spPr bwMode="auto">
          <a:xfrm>
            <a:off x="5072063" y="4902200"/>
            <a:ext cx="0" cy="2873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8" name="Line 39"/>
          <p:cNvSpPr>
            <a:spLocks noChangeShapeType="1"/>
          </p:cNvSpPr>
          <p:nvPr/>
        </p:nvSpPr>
        <p:spPr bwMode="auto">
          <a:xfrm>
            <a:off x="2701925" y="2943225"/>
            <a:ext cx="6334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29" name="Text Box 40"/>
          <p:cNvSpPr txBox="1">
            <a:spLocks noChangeArrowheads="1"/>
          </p:cNvSpPr>
          <p:nvPr/>
        </p:nvSpPr>
        <p:spPr bwMode="auto">
          <a:xfrm>
            <a:off x="993775" y="2713037"/>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address 0</a:t>
            </a:r>
          </a:p>
        </p:txBody>
      </p:sp>
      <p:sp>
        <p:nvSpPr>
          <p:cNvPr id="30" name="Text Box 41"/>
          <p:cNvSpPr txBox="1">
            <a:spLocks noChangeArrowheads="1"/>
          </p:cNvSpPr>
          <p:nvPr/>
        </p:nvSpPr>
        <p:spPr bwMode="auto">
          <a:xfrm>
            <a:off x="1736725" y="5226050"/>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0</a:t>
            </a:r>
          </a:p>
        </p:txBody>
      </p:sp>
      <p:sp>
        <p:nvSpPr>
          <p:cNvPr id="31" name="Line 42"/>
          <p:cNvSpPr>
            <a:spLocks noChangeShapeType="1"/>
          </p:cNvSpPr>
          <p:nvPr/>
        </p:nvSpPr>
        <p:spPr bwMode="auto">
          <a:xfrm>
            <a:off x="3849688" y="5419725"/>
            <a:ext cx="4603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2" name="Line 43"/>
          <p:cNvSpPr>
            <a:spLocks noChangeShapeType="1"/>
          </p:cNvSpPr>
          <p:nvPr/>
        </p:nvSpPr>
        <p:spPr bwMode="auto">
          <a:xfrm>
            <a:off x="5064125" y="5592762"/>
            <a:ext cx="0" cy="346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33" name="Text Box 44"/>
          <p:cNvSpPr txBox="1">
            <a:spLocks noChangeArrowheads="1"/>
          </p:cNvSpPr>
          <p:nvPr/>
        </p:nvSpPr>
        <p:spPr bwMode="auto">
          <a:xfrm>
            <a:off x="4718050" y="5881687"/>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Data</a:t>
            </a:r>
          </a:p>
        </p:txBody>
      </p:sp>
      <p:sp>
        <p:nvSpPr>
          <p:cNvPr id="34" name="Rectangle 45"/>
          <p:cNvSpPr>
            <a:spLocks noChangeArrowheads="1"/>
          </p:cNvSpPr>
          <p:nvPr/>
        </p:nvSpPr>
        <p:spPr bwMode="auto">
          <a:xfrm>
            <a:off x="4257675" y="1790700"/>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35" name="Rectangle 47"/>
          <p:cNvSpPr>
            <a:spLocks noChangeArrowheads="1"/>
          </p:cNvSpPr>
          <p:nvPr/>
        </p:nvSpPr>
        <p:spPr bwMode="auto">
          <a:xfrm>
            <a:off x="4257675" y="4613275"/>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36" name="Rectangle 48"/>
          <p:cNvSpPr>
            <a:spLocks noChangeArrowheads="1"/>
          </p:cNvSpPr>
          <p:nvPr/>
        </p:nvSpPr>
        <p:spPr bwMode="auto">
          <a:xfrm>
            <a:off x="4257675"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37" name="Text Box 49"/>
          <p:cNvSpPr txBox="1">
            <a:spLocks noChangeArrowheads="1"/>
          </p:cNvSpPr>
          <p:nvPr/>
        </p:nvSpPr>
        <p:spPr bwMode="auto">
          <a:xfrm>
            <a:off x="4660900" y="4568825"/>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0</a:t>
            </a:r>
          </a:p>
        </p:txBody>
      </p:sp>
      <p:sp>
        <p:nvSpPr>
          <p:cNvPr id="38" name="Text Box 50"/>
          <p:cNvSpPr txBox="1">
            <a:spLocks noChangeArrowheads="1"/>
          </p:cNvSpPr>
          <p:nvPr/>
        </p:nvSpPr>
        <p:spPr bwMode="auto">
          <a:xfrm>
            <a:off x="4672013" y="4568825"/>
            <a:ext cx="831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Empty</a:t>
            </a:r>
          </a:p>
        </p:txBody>
      </p:sp>
      <p:sp>
        <p:nvSpPr>
          <p:cNvPr id="39" name="Text Box 51"/>
          <p:cNvSpPr txBox="1">
            <a:spLocks noChangeArrowheads="1"/>
          </p:cNvSpPr>
          <p:nvPr/>
        </p:nvSpPr>
        <p:spPr bwMode="auto">
          <a:xfrm>
            <a:off x="442913" y="1677987"/>
            <a:ext cx="230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  (Row 0, Column 1)</a:t>
            </a:r>
          </a:p>
        </p:txBody>
      </p:sp>
      <p:sp>
        <p:nvSpPr>
          <p:cNvPr id="40" name="Text Box 52"/>
          <p:cNvSpPr txBox="1">
            <a:spLocks noChangeArrowheads="1"/>
          </p:cNvSpPr>
          <p:nvPr/>
        </p:nvSpPr>
        <p:spPr bwMode="auto">
          <a:xfrm>
            <a:off x="1736725" y="5226050"/>
            <a:ext cx="2038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1</a:t>
            </a:r>
          </a:p>
        </p:txBody>
      </p:sp>
      <p:sp>
        <p:nvSpPr>
          <p:cNvPr id="41" name="Rectangle 53"/>
          <p:cNvSpPr>
            <a:spLocks noChangeArrowheads="1"/>
          </p:cNvSpPr>
          <p:nvPr/>
        </p:nvSpPr>
        <p:spPr bwMode="auto">
          <a:xfrm>
            <a:off x="4489450"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42" name="Text Box 54"/>
          <p:cNvSpPr txBox="1">
            <a:spLocks noChangeArrowheads="1"/>
          </p:cNvSpPr>
          <p:nvPr/>
        </p:nvSpPr>
        <p:spPr bwMode="auto">
          <a:xfrm>
            <a:off x="571500" y="1944687"/>
            <a:ext cx="223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0, Column 85)</a:t>
            </a:r>
          </a:p>
        </p:txBody>
      </p:sp>
      <p:sp>
        <p:nvSpPr>
          <p:cNvPr id="43" name="Rectangle 55"/>
          <p:cNvSpPr>
            <a:spLocks noChangeArrowheads="1"/>
          </p:cNvSpPr>
          <p:nvPr/>
        </p:nvSpPr>
        <p:spPr bwMode="auto">
          <a:xfrm>
            <a:off x="5467350"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44" name="Text Box 56"/>
          <p:cNvSpPr txBox="1">
            <a:spLocks noChangeArrowheads="1"/>
          </p:cNvSpPr>
          <p:nvPr/>
        </p:nvSpPr>
        <p:spPr bwMode="auto">
          <a:xfrm>
            <a:off x="1736725" y="5226050"/>
            <a:ext cx="218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85</a:t>
            </a:r>
          </a:p>
        </p:txBody>
      </p:sp>
      <p:sp>
        <p:nvSpPr>
          <p:cNvPr id="45" name="Text Box 58"/>
          <p:cNvSpPr txBox="1">
            <a:spLocks noChangeArrowheads="1"/>
          </p:cNvSpPr>
          <p:nvPr/>
        </p:nvSpPr>
        <p:spPr bwMode="auto">
          <a:xfrm>
            <a:off x="579438" y="2217737"/>
            <a:ext cx="21732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(Row 1, Column 0)</a:t>
            </a:r>
          </a:p>
        </p:txBody>
      </p:sp>
      <p:sp>
        <p:nvSpPr>
          <p:cNvPr id="46" name="Text Box 59"/>
          <p:cNvSpPr txBox="1">
            <a:spLocks noChangeArrowheads="1"/>
          </p:cNvSpPr>
          <p:nvPr/>
        </p:nvSpPr>
        <p:spPr bwMode="auto">
          <a:xfrm>
            <a:off x="7104063" y="4556125"/>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HIT</a:t>
            </a:r>
          </a:p>
        </p:txBody>
      </p:sp>
      <p:sp>
        <p:nvSpPr>
          <p:cNvPr id="47" name="Text Box 60"/>
          <p:cNvSpPr txBox="1">
            <a:spLocks noChangeArrowheads="1"/>
          </p:cNvSpPr>
          <p:nvPr/>
        </p:nvSpPr>
        <p:spPr bwMode="auto">
          <a:xfrm>
            <a:off x="7102475" y="4556125"/>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3B812F"/>
                </a:solidFill>
                <a:cs typeface="Arial" charset="0"/>
              </a:rPr>
              <a:t>HIT</a:t>
            </a:r>
          </a:p>
        </p:txBody>
      </p:sp>
      <p:sp>
        <p:nvSpPr>
          <p:cNvPr id="48" name="Text Box 61"/>
          <p:cNvSpPr txBox="1">
            <a:spLocks noChangeArrowheads="1"/>
          </p:cNvSpPr>
          <p:nvPr/>
        </p:nvSpPr>
        <p:spPr bwMode="auto">
          <a:xfrm>
            <a:off x="996950" y="2713037"/>
            <a:ext cx="170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Row address 1</a:t>
            </a:r>
          </a:p>
        </p:txBody>
      </p:sp>
      <p:sp>
        <p:nvSpPr>
          <p:cNvPr id="49" name="Rectangle 62"/>
          <p:cNvSpPr>
            <a:spLocks noChangeArrowheads="1"/>
          </p:cNvSpPr>
          <p:nvPr/>
        </p:nvSpPr>
        <p:spPr bwMode="auto">
          <a:xfrm>
            <a:off x="4257675" y="2079625"/>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50" name="Rectangle 63"/>
          <p:cNvSpPr>
            <a:spLocks noChangeArrowheads="1"/>
          </p:cNvSpPr>
          <p:nvPr/>
        </p:nvSpPr>
        <p:spPr bwMode="auto">
          <a:xfrm>
            <a:off x="4257675" y="4613275"/>
            <a:ext cx="1612900" cy="288925"/>
          </a:xfrm>
          <a:prstGeom prst="rect">
            <a:avLst/>
          </a:prstGeom>
          <a:solidFill>
            <a:srgbClr val="0000FF"/>
          </a:solidFill>
          <a:ln w="9525">
            <a:solidFill>
              <a:schemeClr val="tx1"/>
            </a:solidFill>
            <a:miter lim="800000"/>
            <a:headEnd/>
            <a:tailEnd/>
          </a:ln>
        </p:spPr>
        <p:txBody>
          <a:bodyPr wrap="none" anchor="ctr"/>
          <a:lstStyle/>
          <a:p>
            <a:endParaRPr lang="en-US">
              <a:solidFill>
                <a:srgbClr val="000000"/>
              </a:solidFill>
            </a:endParaRPr>
          </a:p>
        </p:txBody>
      </p:sp>
      <p:sp>
        <p:nvSpPr>
          <p:cNvPr id="51" name="Rectangle 64"/>
          <p:cNvSpPr>
            <a:spLocks noChangeArrowheads="1"/>
          </p:cNvSpPr>
          <p:nvPr/>
        </p:nvSpPr>
        <p:spPr bwMode="auto">
          <a:xfrm>
            <a:off x="4257675" y="4613275"/>
            <a:ext cx="230188" cy="288925"/>
          </a:xfrm>
          <a:prstGeom prst="rect">
            <a:avLst/>
          </a:prstGeom>
          <a:solidFill>
            <a:srgbClr val="FF6600"/>
          </a:solidFill>
          <a:ln w="9525">
            <a:solidFill>
              <a:schemeClr val="tx1"/>
            </a:solidFill>
            <a:miter lim="800000"/>
            <a:headEnd/>
            <a:tailEnd/>
          </a:ln>
        </p:spPr>
        <p:txBody>
          <a:bodyPr wrap="none" anchor="ctr"/>
          <a:lstStyle/>
          <a:p>
            <a:endParaRPr lang="en-US">
              <a:solidFill>
                <a:srgbClr val="000000"/>
              </a:solidFill>
            </a:endParaRPr>
          </a:p>
        </p:txBody>
      </p:sp>
      <p:sp>
        <p:nvSpPr>
          <p:cNvPr id="52" name="Text Box 65"/>
          <p:cNvSpPr txBox="1">
            <a:spLocks noChangeArrowheads="1"/>
          </p:cNvSpPr>
          <p:nvPr/>
        </p:nvSpPr>
        <p:spPr bwMode="auto">
          <a:xfrm>
            <a:off x="4708525" y="4567237"/>
            <a:ext cx="83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FFFF"/>
                </a:solidFill>
                <a:cs typeface="Arial" charset="0"/>
              </a:rPr>
              <a:t>Row 1</a:t>
            </a:r>
          </a:p>
        </p:txBody>
      </p:sp>
      <p:sp>
        <p:nvSpPr>
          <p:cNvPr id="53" name="Text Box 66"/>
          <p:cNvSpPr txBox="1">
            <a:spLocks noChangeArrowheads="1"/>
          </p:cNvSpPr>
          <p:nvPr/>
        </p:nvSpPr>
        <p:spPr bwMode="auto">
          <a:xfrm>
            <a:off x="1736725" y="5224462"/>
            <a:ext cx="2038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0000"/>
                </a:solidFill>
                <a:cs typeface="Arial" charset="0"/>
              </a:rPr>
              <a:t>Column address 0</a:t>
            </a:r>
          </a:p>
        </p:txBody>
      </p:sp>
      <p:sp>
        <p:nvSpPr>
          <p:cNvPr id="54" name="Text Box 67"/>
          <p:cNvSpPr txBox="1">
            <a:spLocks noChangeArrowheads="1"/>
          </p:cNvSpPr>
          <p:nvPr/>
        </p:nvSpPr>
        <p:spPr bwMode="auto">
          <a:xfrm>
            <a:off x="7080250" y="4556125"/>
            <a:ext cx="145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CONFLICT !</a:t>
            </a:r>
          </a:p>
        </p:txBody>
      </p:sp>
      <p:sp>
        <p:nvSpPr>
          <p:cNvPr id="95286" name="Text Box 69"/>
          <p:cNvSpPr txBox="1">
            <a:spLocks noChangeArrowheads="1"/>
          </p:cNvSpPr>
          <p:nvPr/>
        </p:nvSpPr>
        <p:spPr bwMode="auto">
          <a:xfrm>
            <a:off x="4487863" y="1444625"/>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Columns</a:t>
            </a:r>
          </a:p>
        </p:txBody>
      </p:sp>
      <p:sp>
        <p:nvSpPr>
          <p:cNvPr id="95287" name="Text Box 70"/>
          <p:cNvSpPr txBox="1">
            <a:spLocks noChangeArrowheads="1"/>
          </p:cNvSpPr>
          <p:nvPr/>
        </p:nvSpPr>
        <p:spPr bwMode="auto">
          <a:xfrm rot="5400000">
            <a:off x="5655469" y="2785269"/>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FF0000"/>
                </a:solidFill>
                <a:cs typeface="Arial" charset="0"/>
              </a:rPr>
              <a:t>Rows</a:t>
            </a:r>
          </a:p>
        </p:txBody>
      </p:sp>
      <p:sp>
        <p:nvSpPr>
          <p:cNvPr id="57" name="Text Box 15"/>
          <p:cNvSpPr txBox="1">
            <a:spLocks noChangeArrowheads="1"/>
          </p:cNvSpPr>
          <p:nvPr/>
        </p:nvSpPr>
        <p:spPr bwMode="auto">
          <a:xfrm>
            <a:off x="588963" y="1127125"/>
            <a:ext cx="2070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solidFill>
                  <a:srgbClr val="003399"/>
                </a:solidFill>
                <a:cs typeface="Arial" charset="0"/>
              </a:rPr>
              <a:t>  Access Address: </a:t>
            </a:r>
          </a:p>
        </p:txBody>
      </p:sp>
      <p:sp>
        <p:nvSpPr>
          <p:cNvPr id="58" name="Trapezoid 57"/>
          <p:cNvSpPr/>
          <p:nvPr/>
        </p:nvSpPr>
        <p:spPr bwMode="auto">
          <a:xfrm rot="10800000">
            <a:off x="4249738" y="5173662"/>
            <a:ext cx="1617662" cy="422275"/>
          </a:xfrm>
          <a:prstGeom prst="trapezoid">
            <a:avLst/>
          </a:prstGeom>
          <a:noFill/>
          <a:ln w="9525" cap="flat" cmpd="sng" algn="ctr">
            <a:solidFill>
              <a:schemeClr val="tx1"/>
            </a:solidFill>
            <a:prstDash val="solid"/>
            <a:round/>
            <a:headEnd type="none" w="med" len="med"/>
            <a:tailEnd type="none" w="med" len="med"/>
          </a:ln>
          <a:effectLst/>
        </p:spPr>
        <p:txBody>
          <a:bodyPr/>
          <a:lstStyle/>
          <a:p>
            <a:pPr>
              <a:defRPr/>
            </a:pPr>
            <a:endParaRPr lang="en-US">
              <a:solidFill>
                <a:srgbClr val="000000"/>
              </a:solidFill>
              <a:latin typeface="Arial" pitchFamily="34" charset="0"/>
            </a:endParaRPr>
          </a:p>
        </p:txBody>
      </p:sp>
    </p:spTree>
    <p:extLst>
      <p:ext uri="{BB962C8B-B14F-4D97-AF65-F5344CB8AC3E}">
        <p14:creationId xmlns:p14="http://schemas.microsoft.com/office/powerpoint/2010/main" val="421151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0" presetClass="path" presetSubtype="0" accel="50000" decel="50000" fill="hold" grpId="1" nodeType="clickEffect">
                                  <p:stCondLst>
                                    <p:cond delay="0"/>
                                  </p:stCondLst>
                                  <p:childTnLst>
                                    <p:animMotion origin="layout" path="M 0.01355 0.00231 L 0.079 0.00069 L 0.07413 0.22616 " pathEditMode="relative" rAng="0" ptsTypes="AAA">
                                      <p:cBhvr>
                                        <p:cTn id="74" dur="1000" fill="hold"/>
                                        <p:tgtEl>
                                          <p:spTgt spid="36"/>
                                        </p:tgtEl>
                                        <p:attrNameLst>
                                          <p:attrName>ppt_x</p:attrName>
                                          <p:attrName>ppt_y</p:attrName>
                                        </p:attrNameLst>
                                      </p:cBhvr>
                                      <p:rCtr x="3264" y="11111"/>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3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3" presetClass="emph" presetSubtype="2" fill="hold" grpId="1" nodeType="withEffect">
                                  <p:stCondLst>
                                    <p:cond delay="0"/>
                                  </p:stCondLst>
                                  <p:childTnLst>
                                    <p:animClr clrSpc="rgb" dir="cw">
                                      <p:cBhvr override="childStyle">
                                        <p:cTn id="82" dur="500" fill="hold"/>
                                        <p:tgtEl>
                                          <p:spTgt spid="15"/>
                                        </p:tgtEl>
                                        <p:attrNameLst>
                                          <p:attrName>style.color</p:attrName>
                                        </p:attrNameLst>
                                      </p:cBhvr>
                                      <p:to>
                                        <a:srgbClr val="C0C0C0"/>
                                      </p:to>
                                    </p:animClr>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0" presetClass="path" presetSubtype="0" accel="50000" decel="50000" fill="hold" grpId="1" nodeType="clickEffect">
                                  <p:stCondLst>
                                    <p:cond delay="0"/>
                                  </p:stCondLst>
                                  <p:childTnLst>
                                    <p:animMotion origin="layout" path="M 0.0132 0.00069 C 0.02622 0.00116 0.05243 0.00231 0.05243 0.00255 L 0.04879 0.22778 " pathEditMode="relative" rAng="0" ptsTypes="AAA">
                                      <p:cBhvr>
                                        <p:cTn id="102" dur="1000" fill="hold"/>
                                        <p:tgtEl>
                                          <p:spTgt spid="41"/>
                                        </p:tgtEl>
                                        <p:attrNameLst>
                                          <p:attrName>ppt_x</p:attrName>
                                          <p:attrName>ppt_y</p:attrName>
                                        </p:attrNameLst>
                                      </p:cBhvr>
                                      <p:rCtr x="1962" y="11343"/>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0"/>
                                        </p:tgtEl>
                                        <p:attrNameLst>
                                          <p:attrName>style.visibility</p:attrName>
                                        </p:attrNameLst>
                                      </p:cBhvr>
                                      <p:to>
                                        <p:strVal val="hidden"/>
                                      </p:to>
                                    </p:set>
                                  </p:childTnLst>
                                </p:cTn>
                              </p:par>
                              <p:par>
                                <p:cTn id="107" presetID="1" presetClass="exit" presetSubtype="0" fill="hold" grpId="2"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6"/>
                                        </p:tgtEl>
                                        <p:attrNameLst>
                                          <p:attrName>style.visibility</p:attrName>
                                        </p:attrNameLst>
                                      </p:cBhvr>
                                      <p:to>
                                        <p:strVal val="hidden"/>
                                      </p:to>
                                    </p:set>
                                  </p:childTnLst>
                                </p:cTn>
                              </p:par>
                              <p:par>
                                <p:cTn id="111" presetID="3" presetClass="emph" presetSubtype="2" fill="hold" grpId="1" nodeType="withEffect">
                                  <p:stCondLst>
                                    <p:cond delay="0"/>
                                  </p:stCondLst>
                                  <p:childTnLst>
                                    <p:animClr clrSpc="rgb" dir="cw">
                                      <p:cBhvr override="childStyle">
                                        <p:cTn id="112" dur="500" fill="hold"/>
                                        <p:tgtEl>
                                          <p:spTgt spid="39"/>
                                        </p:tgtEl>
                                        <p:attrNameLst>
                                          <p:attrName>style.color</p:attrName>
                                        </p:attrNameLst>
                                      </p:cBhvr>
                                      <p:to>
                                        <a:srgbClr val="C0C0C0"/>
                                      </p:to>
                                    </p:animClr>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0" presetClass="path" presetSubtype="0" accel="50000" decel="50000" fill="hold" grpId="1" nodeType="clickEffect">
                                  <p:stCondLst>
                                    <p:cond delay="0"/>
                                  </p:stCondLst>
                                  <p:childTnLst>
                                    <p:animMotion origin="layout" path="M -0.01407 0.00231 L -0.05695 0.00231 L -0.05816 0.22616 " pathEditMode="relative" rAng="0" ptsTypes="AAA">
                                      <p:cBhvr>
                                        <p:cTn id="132" dur="1000" fill="hold"/>
                                        <p:tgtEl>
                                          <p:spTgt spid="43"/>
                                        </p:tgtEl>
                                        <p:attrNameLst>
                                          <p:attrName>ppt_x</p:attrName>
                                          <p:attrName>ppt_y</p:attrName>
                                        </p:attrNameLst>
                                      </p:cBhvr>
                                      <p:rCtr x="-2205" y="11181"/>
                                    </p:animMotion>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3" presetClass="emph" presetSubtype="2" fill="hold" grpId="1" nodeType="withEffect">
                                  <p:stCondLst>
                                    <p:cond delay="0"/>
                                  </p:stCondLst>
                                  <p:childTnLst>
                                    <p:animClr clrSpc="rgb" dir="cw">
                                      <p:cBhvr override="childStyle">
                                        <p:cTn id="140" dur="500" fill="hold"/>
                                        <p:tgtEl>
                                          <p:spTgt spid="42"/>
                                        </p:tgtEl>
                                        <p:attrNameLst>
                                          <p:attrName>style.color</p:attrName>
                                        </p:attrNameLst>
                                      </p:cBhvr>
                                      <p:to>
                                        <a:srgbClr val="C0C0C0"/>
                                      </p:to>
                                    </p:animClr>
                                  </p:childTnLst>
                                </p:cTn>
                              </p:par>
                              <p:par>
                                <p:cTn id="141" presetID="1" presetClass="exit" presetSubtype="0" fill="hold" grpId="1"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5" presetClass="exit" presetSubtype="10" fill="hold" grpId="1" nodeType="clickEffect">
                                  <p:stCondLst>
                                    <p:cond delay="0"/>
                                  </p:stCondLst>
                                  <p:childTnLst>
                                    <p:animEffect transition="out" filter="checkerboard(across)">
                                      <p:cBhvr>
                                        <p:cTn id="154" dur="2000"/>
                                        <p:tgtEl>
                                          <p:spTgt spid="37"/>
                                        </p:tgtEl>
                                      </p:cBhvr>
                                    </p:animEffect>
                                    <p:set>
                                      <p:cBhvr>
                                        <p:cTn id="155" dur="1" fill="hold">
                                          <p:stCondLst>
                                            <p:cond delay="1999"/>
                                          </p:stCondLst>
                                        </p:cTn>
                                        <p:tgtEl>
                                          <p:spTgt spid="37"/>
                                        </p:tgtEl>
                                        <p:attrNameLst>
                                          <p:attrName>style.visibility</p:attrName>
                                        </p:attrNameLst>
                                      </p:cBhvr>
                                      <p:to>
                                        <p:strVal val="hidden"/>
                                      </p:to>
                                    </p:set>
                                  </p:childTnLst>
                                </p:cTn>
                              </p:par>
                              <p:par>
                                <p:cTn id="156" presetID="5" presetClass="exit" presetSubtype="10" fill="hold" grpId="1" nodeType="withEffect">
                                  <p:stCondLst>
                                    <p:cond delay="0"/>
                                  </p:stCondLst>
                                  <p:childTnLst>
                                    <p:animEffect transition="out" filter="checkerboard(across)">
                                      <p:cBhvr>
                                        <p:cTn id="157" dur="2000"/>
                                        <p:tgtEl>
                                          <p:spTgt spid="35"/>
                                        </p:tgtEl>
                                      </p:cBhvr>
                                    </p:animEffect>
                                    <p:set>
                                      <p:cBhvr>
                                        <p:cTn id="158" dur="1" fill="hold">
                                          <p:stCondLst>
                                            <p:cond delay="1999"/>
                                          </p:stCondLst>
                                        </p:cTn>
                                        <p:tgtEl>
                                          <p:spTgt spid="35"/>
                                        </p:tgtEl>
                                        <p:attrNameLst>
                                          <p:attrName>style.visibility</p:attrName>
                                        </p:attrNameLst>
                                      </p:cBhvr>
                                      <p:to>
                                        <p:strVal val="hidden"/>
                                      </p:to>
                                    </p:se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8"/>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9"/>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49"/>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5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52"/>
                                        </p:tgtEl>
                                        <p:attrNameLst>
                                          <p:attrName>style.visibility</p:attrName>
                                        </p:attrNameLst>
                                      </p:cBhvr>
                                      <p:to>
                                        <p:strVal val="visible"/>
                                      </p:to>
                                    </p:set>
                                  </p:childTnLst>
                                </p:cTn>
                              </p:par>
                              <p:par>
                                <p:cTn id="175" presetID="1" presetClass="exit" presetSubtype="0" fill="hold" grpId="1" nodeType="withEffect">
                                  <p:stCondLst>
                                    <p:cond delay="0"/>
                                  </p:stCondLst>
                                  <p:childTnLst>
                                    <p:set>
                                      <p:cBhvr>
                                        <p:cTn id="176" dur="1" fill="hold">
                                          <p:stCondLst>
                                            <p:cond delay="0"/>
                                          </p:stCondLst>
                                        </p:cTn>
                                        <p:tgtEl>
                                          <p:spTgt spid="48"/>
                                        </p:tgtEl>
                                        <p:attrNameLst>
                                          <p:attrName>style.visibility</p:attrName>
                                        </p:attrNameLst>
                                      </p:cBhvr>
                                      <p:to>
                                        <p:strVal val="hidden"/>
                                      </p:to>
                                    </p:se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51"/>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0" presetClass="path" presetSubtype="0" accel="50000" decel="50000" fill="hold" grpId="1" nodeType="clickEffect">
                                  <p:stCondLst>
                                    <p:cond delay="0"/>
                                  </p:stCondLst>
                                  <p:childTnLst>
                                    <p:animMotion origin="layout" path="M 0.01355 0.00231 L 0.079 0.00069 L 0.07413 0.22616 " pathEditMode="relative" rAng="0" ptsTypes="AAA">
                                      <p:cBhvr>
                                        <p:cTn id="188" dur="1000" fill="hold"/>
                                        <p:tgtEl>
                                          <p:spTgt spid="51"/>
                                        </p:tgtEl>
                                        <p:attrNameLst>
                                          <p:attrName>ppt_x</p:attrName>
                                          <p:attrName>ppt_y</p:attrName>
                                        </p:attrNameLst>
                                      </p:cBhvr>
                                      <p:rCtr x="3264" y="11111"/>
                                    </p:animMotion>
                                  </p:childTnLst>
                                </p:cTn>
                              </p:par>
                              <p:par>
                                <p:cTn id="189" presetID="1" presetClass="exit" presetSubtype="0" fill="hold" grpId="1" nodeType="withEffect">
                                  <p:stCondLst>
                                    <p:cond delay="0"/>
                                  </p:stCondLst>
                                  <p:childTnLst>
                                    <p:set>
                                      <p:cBhvr>
                                        <p:cTn id="190"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5" grpId="1"/>
      <p:bldP spid="16" grpId="0" animBg="1"/>
      <p:bldP spid="17" grpId="0"/>
      <p:bldP spid="18" grpId="0"/>
      <p:bldP spid="26" grpId="0" animBg="1"/>
      <p:bldP spid="27" grpId="0" animBg="1"/>
      <p:bldP spid="28" grpId="0" animBg="1"/>
      <p:bldP spid="29" grpId="0"/>
      <p:bldP spid="29" grpId="1"/>
      <p:bldP spid="30" grpId="0"/>
      <p:bldP spid="30" grpId="1"/>
      <p:bldP spid="31" grpId="0" animBg="1"/>
      <p:bldP spid="32" grpId="0" animBg="1"/>
      <p:bldP spid="33" grpId="0"/>
      <p:bldP spid="34" grpId="0" animBg="1"/>
      <p:bldP spid="34" grpId="1" animBg="1"/>
      <p:bldP spid="35" grpId="0" animBg="1"/>
      <p:bldP spid="35" grpId="1" animBg="1"/>
      <p:bldP spid="36" grpId="0" animBg="1"/>
      <p:bldP spid="36" grpId="1" animBg="1"/>
      <p:bldP spid="36" grpId="2" animBg="1"/>
      <p:bldP spid="37" grpId="0"/>
      <p:bldP spid="37" grpId="1"/>
      <p:bldP spid="38" grpId="0"/>
      <p:bldP spid="38" grpId="1"/>
      <p:bldP spid="39" grpId="0"/>
      <p:bldP spid="39" grpId="1"/>
      <p:bldP spid="40" grpId="0"/>
      <p:bldP spid="40" grpId="1"/>
      <p:bldP spid="41" grpId="0" animBg="1"/>
      <p:bldP spid="41" grpId="1" animBg="1"/>
      <p:bldP spid="41" grpId="2" animBg="1"/>
      <p:bldP spid="42" grpId="0"/>
      <p:bldP spid="42" grpId="1"/>
      <p:bldP spid="43" grpId="0" animBg="1"/>
      <p:bldP spid="43" grpId="1" animBg="1"/>
      <p:bldP spid="43" grpId="2" animBg="1"/>
      <p:bldP spid="44" grpId="0"/>
      <p:bldP spid="44" grpId="1"/>
      <p:bldP spid="45" grpId="0"/>
      <p:bldP spid="46" grpId="0"/>
      <p:bldP spid="46" grpId="1"/>
      <p:bldP spid="47" grpId="0"/>
      <p:bldP spid="47" grpId="1"/>
      <p:bldP spid="48" grpId="0"/>
      <p:bldP spid="48" grpId="1"/>
      <p:bldP spid="49" grpId="0" animBg="1"/>
      <p:bldP spid="49" grpId="1" animBg="1"/>
      <p:bldP spid="50" grpId="0" animBg="1"/>
      <p:bldP spid="51" grpId="0" animBg="1"/>
      <p:bldP spid="51" grpId="1" animBg="1"/>
      <p:bldP spid="52" grpId="0"/>
      <p:bldP spid="53" grpId="0"/>
      <p:bldP spid="54" grpId="0"/>
      <p:bldP spid="54" grpId="1"/>
      <p:bldP spid="5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457200" y="268288"/>
            <a:ext cx="8229600" cy="722312"/>
          </a:xfrm>
        </p:spPr>
        <p:txBody>
          <a:bodyPr/>
          <a:lstStyle/>
          <a:p>
            <a:r>
              <a:rPr lang="en-US" dirty="0"/>
              <a:t>Chip</a:t>
            </a:r>
            <a:r>
              <a:rPr lang="zh-CN" altLang="en-US" dirty="0"/>
              <a:t>的组织</a:t>
            </a:r>
            <a:endParaRPr lang="en-US" dirty="0"/>
          </a:p>
        </p:txBody>
      </p:sp>
      <p:sp>
        <p:nvSpPr>
          <p:cNvPr id="96258" name="Content Placeholder 2"/>
          <p:cNvSpPr>
            <a:spLocks noGrp="1"/>
          </p:cNvSpPr>
          <p:nvPr>
            <p:ph idx="1"/>
          </p:nvPr>
        </p:nvSpPr>
        <p:spPr>
          <a:xfrm>
            <a:off x="457200" y="996950"/>
            <a:ext cx="8229600" cy="5194300"/>
          </a:xfrm>
        </p:spPr>
        <p:txBody>
          <a:bodyPr/>
          <a:lstStyle/>
          <a:p>
            <a:pPr>
              <a:spcBef>
                <a:spcPts val="600"/>
              </a:spcBef>
              <a:spcAft>
                <a:spcPts val="600"/>
              </a:spcAft>
            </a:pPr>
            <a:r>
              <a:rPr lang="zh-CN" altLang="en-US" sz="2800" dirty="0">
                <a:cs typeface="Calibri" panose="020F0502020204030204" pitchFamily="34" charset="0"/>
              </a:rPr>
              <a:t>由多个</a:t>
            </a:r>
            <a:r>
              <a:rPr lang="en-US" sz="2800" dirty="0">
                <a:cs typeface="Calibri" panose="020F0502020204030204" pitchFamily="34" charset="0"/>
              </a:rPr>
              <a:t>bank</a:t>
            </a:r>
            <a:r>
              <a:rPr lang="zh-CN" altLang="en-US" sz="2800" dirty="0">
                <a:cs typeface="Calibri" panose="020F0502020204030204" pitchFamily="34" charset="0"/>
              </a:rPr>
              <a:t>构成</a:t>
            </a:r>
            <a:r>
              <a:rPr lang="en-US" sz="2800" dirty="0">
                <a:cs typeface="Calibri" panose="020F0502020204030204" pitchFamily="34" charset="0"/>
              </a:rPr>
              <a:t> (</a:t>
            </a:r>
            <a:r>
              <a:rPr lang="zh-CN" altLang="en-US" sz="2800" dirty="0">
                <a:cs typeface="Calibri" panose="020F0502020204030204" pitchFamily="34" charset="0"/>
              </a:rPr>
              <a:t>在今天通常是</a:t>
            </a:r>
            <a:r>
              <a:rPr lang="en-US" altLang="zh-CN" sz="2800" dirty="0">
                <a:cs typeface="Calibri" panose="020F0502020204030204" pitchFamily="34" charset="0"/>
              </a:rPr>
              <a:t>8</a:t>
            </a:r>
            <a:r>
              <a:rPr lang="zh-CN" altLang="en-US" sz="2800" dirty="0">
                <a:cs typeface="Calibri" panose="020F0502020204030204" pitchFamily="34" charset="0"/>
              </a:rPr>
              <a:t>个</a:t>
            </a:r>
            <a:r>
              <a:rPr lang="en-US" sz="2800" dirty="0">
                <a:cs typeface="Calibri" panose="020F0502020204030204" pitchFamily="34" charset="0"/>
              </a:rPr>
              <a:t>)</a:t>
            </a:r>
          </a:p>
          <a:p>
            <a:pPr>
              <a:spcBef>
                <a:spcPts val="600"/>
              </a:spcBef>
              <a:spcAft>
                <a:spcPts val="600"/>
              </a:spcAft>
            </a:pPr>
            <a:r>
              <a:rPr lang="en-US" altLang="zh-CN" sz="2800" dirty="0">
                <a:solidFill>
                  <a:srgbClr val="FF0000"/>
                </a:solidFill>
                <a:cs typeface="Calibri" panose="020F0502020204030204" pitchFamily="34" charset="0"/>
              </a:rPr>
              <a:t>Chip</a:t>
            </a:r>
            <a:r>
              <a:rPr lang="zh-CN" altLang="en-US" sz="2800" dirty="0">
                <a:solidFill>
                  <a:srgbClr val="FF0000"/>
                </a:solidFill>
                <a:cs typeface="Calibri" panose="020F0502020204030204" pitchFamily="34" charset="0"/>
              </a:rPr>
              <a:t>内的</a:t>
            </a:r>
            <a:r>
              <a:rPr lang="en-US" altLang="zh-CN" sz="2800" dirty="0">
                <a:solidFill>
                  <a:srgbClr val="FF0000"/>
                </a:solidFill>
                <a:cs typeface="Calibri" panose="020F0502020204030204" pitchFamily="34" charset="0"/>
              </a:rPr>
              <a:t>b</a:t>
            </a:r>
            <a:r>
              <a:rPr lang="en-US" sz="2800" dirty="0">
                <a:solidFill>
                  <a:srgbClr val="FF0000"/>
                </a:solidFill>
                <a:cs typeface="Calibri" panose="020F0502020204030204" pitchFamily="34" charset="0"/>
              </a:rPr>
              <a:t>ank</a:t>
            </a:r>
            <a:r>
              <a:rPr lang="zh-CN" altLang="en-US" sz="2800" dirty="0">
                <a:solidFill>
                  <a:srgbClr val="FF0000"/>
                </a:solidFill>
                <a:cs typeface="Calibri" panose="020F0502020204030204" pitchFamily="34" charset="0"/>
              </a:rPr>
              <a:t>共享三个总线</a:t>
            </a:r>
            <a:endParaRPr lang="en-US" sz="2800" dirty="0">
              <a:solidFill>
                <a:srgbClr val="FF0000"/>
              </a:solidFill>
              <a:cs typeface="Calibri" panose="020F0502020204030204" pitchFamily="34" charset="0"/>
            </a:endParaRPr>
          </a:p>
          <a:p>
            <a:pPr>
              <a:spcBef>
                <a:spcPts val="600"/>
              </a:spcBef>
              <a:spcAft>
                <a:spcPts val="600"/>
              </a:spcAft>
            </a:pPr>
            <a:r>
              <a:rPr lang="en-US" altLang="zh-CN" sz="2800" dirty="0" smtClean="0">
                <a:cs typeface="Calibri" panose="020F0502020204030204" pitchFamily="34" charset="0"/>
              </a:rPr>
              <a:t>Chip</a:t>
            </a:r>
            <a:r>
              <a:rPr lang="zh-CN" altLang="en-US" sz="2800" dirty="0" smtClean="0">
                <a:cs typeface="Calibri" panose="020F0502020204030204" pitchFamily="34" charset="0"/>
              </a:rPr>
              <a:t>本身</a:t>
            </a:r>
            <a:r>
              <a:rPr lang="zh-CN" altLang="en-US" sz="2800" dirty="0">
                <a:cs typeface="Calibri" panose="020F0502020204030204" pitchFamily="34" charset="0"/>
              </a:rPr>
              <a:t>的接口宽度很小 </a:t>
            </a:r>
            <a:r>
              <a:rPr lang="en-US" sz="2800" dirty="0">
                <a:cs typeface="Calibri" panose="020F0502020204030204" pitchFamily="34" charset="0"/>
              </a:rPr>
              <a:t>(4-16 bits)</a:t>
            </a:r>
          </a:p>
          <a:p>
            <a:pPr>
              <a:spcBef>
                <a:spcPts val="600"/>
              </a:spcBef>
              <a:spcAft>
                <a:spcPts val="600"/>
              </a:spcAft>
            </a:pPr>
            <a:r>
              <a:rPr lang="zh-CN" altLang="en-US" sz="2800" dirty="0">
                <a:cs typeface="Calibri" panose="020F0502020204030204" pitchFamily="34" charset="0"/>
              </a:rPr>
              <a:t>改变</a:t>
            </a:r>
            <a:r>
              <a:rPr lang="en-US" sz="2800" b="1" dirty="0">
                <a:cs typeface="Calibri" panose="020F0502020204030204" pitchFamily="34" charset="0"/>
              </a:rPr>
              <a:t>bank</a:t>
            </a:r>
            <a:r>
              <a:rPr lang="zh-CN" altLang="en-US" sz="2800" b="1" dirty="0">
                <a:cs typeface="Calibri" panose="020F0502020204030204" pitchFamily="34" charset="0"/>
              </a:rPr>
              <a:t>数量</a:t>
            </a:r>
            <a:r>
              <a:rPr lang="zh-CN" altLang="en-US" sz="2800" dirty="0">
                <a:cs typeface="Calibri" panose="020F0502020204030204" pitchFamily="34" charset="0"/>
              </a:rPr>
              <a:t>、</a:t>
            </a:r>
            <a:r>
              <a:rPr lang="zh-CN" altLang="en-US" sz="2800" b="1" dirty="0">
                <a:cs typeface="Calibri" panose="020F0502020204030204" pitchFamily="34" charset="0"/>
              </a:rPr>
              <a:t>接口宽度</a:t>
            </a:r>
            <a:r>
              <a:rPr lang="zh-CN" altLang="en-US" sz="2800" dirty="0">
                <a:cs typeface="Calibri" panose="020F0502020204030204" pitchFamily="34" charset="0"/>
              </a:rPr>
              <a:t>、</a:t>
            </a:r>
            <a:r>
              <a:rPr lang="zh-CN" altLang="en-US" sz="2800" b="1" dirty="0">
                <a:cs typeface="Calibri" panose="020F0502020204030204" pitchFamily="34" charset="0"/>
              </a:rPr>
              <a:t>是否共享地址</a:t>
            </a:r>
            <a:r>
              <a:rPr lang="en-US" altLang="zh-CN" sz="2800" b="1" dirty="0">
                <a:cs typeface="Calibri" panose="020F0502020204030204" pitchFamily="34" charset="0"/>
              </a:rPr>
              <a:t>/</a:t>
            </a:r>
            <a:r>
              <a:rPr lang="zh-CN" altLang="en-US" sz="2800" b="1" dirty="0">
                <a:cs typeface="Calibri" panose="020F0502020204030204" pitchFamily="34" charset="0"/>
              </a:rPr>
              <a:t>命令</a:t>
            </a:r>
            <a:r>
              <a:rPr lang="en-US" altLang="zh-CN" sz="2800" b="1" dirty="0">
                <a:cs typeface="Calibri" panose="020F0502020204030204" pitchFamily="34" charset="0"/>
              </a:rPr>
              <a:t>/</a:t>
            </a:r>
            <a:r>
              <a:rPr lang="zh-CN" altLang="en-US" sz="2800" b="1" dirty="0">
                <a:cs typeface="Calibri" panose="020F0502020204030204" pitchFamily="34" charset="0"/>
              </a:rPr>
              <a:t>数据总线</a:t>
            </a:r>
            <a:r>
              <a:rPr lang="zh-CN" altLang="en-US" sz="2800" dirty="0">
                <a:cs typeface="Calibri" panose="020F0502020204030204" pitchFamily="34" charset="0"/>
              </a:rPr>
              <a:t>，对整个系统的开销有重大影响。</a:t>
            </a:r>
            <a:endParaRPr lang="en-US"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DRAM</a:t>
            </a:r>
            <a:r>
              <a:rPr lang="zh-CN" altLang="en-US" kern="1200" dirty="0">
                <a:cs typeface="Calibri" panose="020F0502020204030204" pitchFamily="34" charset="0"/>
              </a:rPr>
              <a:t>是大宗商品，对价格非常敏感；</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因此，</a:t>
            </a:r>
            <a:r>
              <a:rPr lang="en-US" altLang="zh-CN" kern="1200" dirty="0">
                <a:cs typeface="Calibri" panose="020F0502020204030204" pitchFamily="34" charset="0"/>
              </a:rPr>
              <a:t>DRAM</a:t>
            </a:r>
            <a:r>
              <a:rPr lang="zh-CN" altLang="en-US" kern="1200" dirty="0">
                <a:cs typeface="Calibri" panose="020F0502020204030204" pitchFamily="34" charset="0"/>
              </a:rPr>
              <a:t>的</a:t>
            </a:r>
            <a:r>
              <a:rPr lang="zh-CN" altLang="en-US" b="1" kern="1200" dirty="0">
                <a:cs typeface="Calibri" panose="020F0502020204030204" pitchFamily="34" charset="0"/>
              </a:rPr>
              <a:t>架构</a:t>
            </a:r>
            <a:r>
              <a:rPr lang="zh-CN" altLang="en-US" kern="1200" dirty="0">
                <a:cs typeface="Calibri" panose="020F0502020204030204" pitchFamily="34" charset="0"/>
              </a:rPr>
              <a:t>变动很少。</a:t>
            </a:r>
            <a:endParaRPr lang="en-US" kern="1200" dirty="0">
              <a:cs typeface="Calibri" panose="020F0502020204030204" pitchFamily="34" charset="0"/>
            </a:endParaRPr>
          </a:p>
        </p:txBody>
      </p:sp>
      <p:pic>
        <p:nvPicPr>
          <p:cNvPr id="2" name="图片 1">
            <a:extLst>
              <a:ext uri="{FF2B5EF4-FFF2-40B4-BE49-F238E27FC236}">
                <a16:creationId xmlns:a16="http://schemas.microsoft.com/office/drawing/2014/main" id="{776AE350-0BD6-408F-AA1B-90559BC8190F}"/>
              </a:ext>
            </a:extLst>
          </p:cNvPr>
          <p:cNvPicPr>
            <a:picLocks noChangeAspect="1"/>
          </p:cNvPicPr>
          <p:nvPr/>
        </p:nvPicPr>
        <p:blipFill>
          <a:blip r:embed="rId2"/>
          <a:stretch>
            <a:fillRect/>
          </a:stretch>
        </p:blipFill>
        <p:spPr>
          <a:xfrm>
            <a:off x="-24809" y="2741449"/>
            <a:ext cx="9144000" cy="4116551"/>
          </a:xfrm>
          <a:prstGeom prst="rect">
            <a:avLst/>
          </a:prstGeom>
        </p:spPr>
      </p:pic>
    </p:spTree>
    <p:extLst>
      <p:ext uri="{BB962C8B-B14F-4D97-AF65-F5344CB8AC3E}">
        <p14:creationId xmlns:p14="http://schemas.microsoft.com/office/powerpoint/2010/main" val="49768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5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457200" y="304800"/>
            <a:ext cx="8229600" cy="639762"/>
          </a:xfrm>
        </p:spPr>
        <p:txBody>
          <a:bodyPr/>
          <a:lstStyle/>
          <a:p>
            <a:r>
              <a:rPr lang="zh-CN" altLang="en-US" dirty="0" smtClean="0"/>
              <a:t>示例：</a:t>
            </a:r>
            <a:r>
              <a:rPr lang="en-US" dirty="0" smtClean="0"/>
              <a:t>128M </a:t>
            </a:r>
            <a:r>
              <a:rPr lang="en-US" dirty="0"/>
              <a:t>x 8-bit Chip</a:t>
            </a:r>
          </a:p>
        </p:txBody>
      </p:sp>
      <p:pic>
        <p:nvPicPr>
          <p:cNvPr id="9728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163" y="1143000"/>
            <a:ext cx="9113837"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87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a:xfrm>
            <a:off x="457200" y="268288"/>
            <a:ext cx="8229600" cy="722312"/>
          </a:xfrm>
        </p:spPr>
        <p:txBody>
          <a:bodyPr/>
          <a:lstStyle/>
          <a:p>
            <a:r>
              <a:rPr lang="en-US" dirty="0"/>
              <a:t>Ran</a:t>
            </a:r>
            <a:r>
              <a:rPr lang="en-US" altLang="zh-CN" dirty="0"/>
              <a:t>k </a:t>
            </a:r>
            <a:r>
              <a:rPr lang="zh-CN" altLang="en-US" dirty="0"/>
              <a:t>和 </a:t>
            </a:r>
            <a:r>
              <a:rPr lang="en-US" altLang="zh-CN" dirty="0"/>
              <a:t>Module</a:t>
            </a:r>
            <a:endParaRPr lang="en-US" dirty="0"/>
          </a:p>
        </p:txBody>
      </p:sp>
      <p:sp>
        <p:nvSpPr>
          <p:cNvPr id="55298" name="Content Placeholder 2"/>
          <p:cNvSpPr>
            <a:spLocks noGrp="1"/>
          </p:cNvSpPr>
          <p:nvPr>
            <p:ph idx="1"/>
          </p:nvPr>
        </p:nvSpPr>
        <p:spPr>
          <a:xfrm>
            <a:off x="457200" y="996950"/>
            <a:ext cx="8229600" cy="5194300"/>
          </a:xfrm>
        </p:spPr>
        <p:txBody>
          <a:bodyPr/>
          <a:lstStyle/>
          <a:p>
            <a:pPr>
              <a:spcBef>
                <a:spcPts val="600"/>
              </a:spcBef>
              <a:spcAft>
                <a:spcPts val="600"/>
              </a:spcAft>
            </a:pPr>
            <a:r>
              <a:rPr lang="en-US" sz="2800" dirty="0">
                <a:solidFill>
                  <a:schemeClr val="tx1">
                    <a:lumMod val="95000"/>
                    <a:lumOff val="5000"/>
                  </a:schemeClr>
                </a:solidFill>
                <a:cs typeface="Calibri" panose="020F0502020204030204" pitchFamily="34" charset="0"/>
              </a:rPr>
              <a:t>Rank: </a:t>
            </a:r>
            <a:r>
              <a:rPr lang="zh-CN" altLang="en-US" sz="2800" dirty="0">
                <a:solidFill>
                  <a:schemeClr val="tx1">
                    <a:lumMod val="95000"/>
                    <a:lumOff val="5000"/>
                  </a:schemeClr>
                </a:solidFill>
                <a:cs typeface="Calibri" panose="020F0502020204030204" pitchFamily="34" charset="0"/>
              </a:rPr>
              <a:t>多个</a:t>
            </a:r>
            <a:r>
              <a:rPr lang="en-US" altLang="zh-CN" sz="2800" dirty="0">
                <a:solidFill>
                  <a:schemeClr val="tx1">
                    <a:lumMod val="95000"/>
                    <a:lumOff val="5000"/>
                  </a:schemeClr>
                </a:solidFill>
                <a:cs typeface="Calibri" panose="020F0502020204030204" pitchFamily="34" charset="0"/>
              </a:rPr>
              <a:t>chip</a:t>
            </a:r>
            <a:r>
              <a:rPr lang="zh-CN" altLang="en-US" sz="2800" dirty="0">
                <a:solidFill>
                  <a:schemeClr val="tx1">
                    <a:lumMod val="95000"/>
                    <a:lumOff val="5000"/>
                  </a:schemeClr>
                </a:solidFill>
                <a:cs typeface="Calibri" panose="020F0502020204030204" pitchFamily="34" charset="0"/>
              </a:rPr>
              <a:t>在一起协同操作形成一个更宽的</a:t>
            </a:r>
            <a:r>
              <a:rPr lang="zh-CN" altLang="en-US" sz="2800" dirty="0" smtClean="0">
                <a:solidFill>
                  <a:schemeClr val="tx1">
                    <a:lumMod val="95000"/>
                    <a:lumOff val="5000"/>
                  </a:schemeClr>
                </a:solidFill>
                <a:cs typeface="Calibri" panose="020F0502020204030204" pitchFamily="34" charset="0"/>
              </a:rPr>
              <a:t>接口</a:t>
            </a:r>
            <a:r>
              <a:rPr lang="zh-CN" altLang="en-US" dirty="0" smtClean="0">
                <a:solidFill>
                  <a:schemeClr val="tx1">
                    <a:lumMod val="95000"/>
                    <a:lumOff val="5000"/>
                  </a:schemeClr>
                </a:solidFill>
                <a:cs typeface="Calibri" panose="020F0502020204030204" pitchFamily="34" charset="0"/>
              </a:rPr>
              <a:t>（通常是</a:t>
            </a:r>
            <a:r>
              <a:rPr lang="en-US" altLang="zh-CN" dirty="0" smtClean="0">
                <a:solidFill>
                  <a:schemeClr val="tx1">
                    <a:lumMod val="95000"/>
                    <a:lumOff val="5000"/>
                  </a:schemeClr>
                </a:solidFill>
                <a:cs typeface="Calibri" panose="020F0502020204030204" pitchFamily="34" charset="0"/>
              </a:rPr>
              <a:t>8</a:t>
            </a:r>
            <a:r>
              <a:rPr lang="zh-CN" altLang="en-US" dirty="0" smtClean="0">
                <a:solidFill>
                  <a:schemeClr val="tx1">
                    <a:lumMod val="95000"/>
                    <a:lumOff val="5000"/>
                  </a:schemeClr>
                </a:solidFill>
                <a:cs typeface="Calibri" panose="020F0502020204030204" pitchFamily="34" charset="0"/>
              </a:rPr>
              <a:t>个</a:t>
            </a:r>
            <a:r>
              <a:rPr lang="en-US" altLang="zh-CN" dirty="0" smtClean="0">
                <a:solidFill>
                  <a:schemeClr val="tx1">
                    <a:lumMod val="95000"/>
                    <a:lumOff val="5000"/>
                  </a:schemeClr>
                </a:solidFill>
                <a:cs typeface="Calibri" panose="020F0502020204030204" pitchFamily="34" charset="0"/>
              </a:rPr>
              <a:t>Chip</a:t>
            </a:r>
            <a:r>
              <a:rPr lang="zh-CN" altLang="en-US" dirty="0" smtClean="0">
                <a:solidFill>
                  <a:schemeClr val="tx1">
                    <a:lumMod val="95000"/>
                    <a:lumOff val="5000"/>
                  </a:schemeClr>
                </a:solidFill>
                <a:cs typeface="Calibri" panose="020F0502020204030204" pitchFamily="34" charset="0"/>
              </a:rPr>
              <a:t>）</a:t>
            </a:r>
            <a:endParaRPr lang="en-US" sz="2800" dirty="0">
              <a:solidFill>
                <a:schemeClr val="tx1">
                  <a:lumMod val="95000"/>
                  <a:lumOff val="5000"/>
                </a:schemeClr>
              </a:solidFill>
              <a:cs typeface="Calibri" panose="020F0502020204030204" pitchFamily="34" charset="0"/>
            </a:endParaRPr>
          </a:p>
          <a:p>
            <a:pPr>
              <a:spcBef>
                <a:spcPts val="600"/>
              </a:spcBef>
              <a:spcAft>
                <a:spcPts val="600"/>
              </a:spcAft>
            </a:pPr>
            <a:r>
              <a:rPr lang="zh-CN" altLang="en-US" sz="2800" dirty="0">
                <a:cs typeface="Calibri" panose="020F0502020204030204" pitchFamily="34" charset="0"/>
              </a:rPr>
              <a:t>构成一个</a:t>
            </a:r>
            <a:r>
              <a:rPr lang="en-US" altLang="zh-CN" sz="2800" dirty="0">
                <a:cs typeface="Calibri" panose="020F0502020204030204" pitchFamily="34" charset="0"/>
              </a:rPr>
              <a:t>rank</a:t>
            </a:r>
            <a:r>
              <a:rPr lang="zh-CN" altLang="en-US" sz="2800" dirty="0">
                <a:cs typeface="Calibri" panose="020F0502020204030204" pitchFamily="34" charset="0"/>
              </a:rPr>
              <a:t>的所有</a:t>
            </a:r>
            <a:r>
              <a:rPr lang="en-US" altLang="zh-CN" sz="2800" dirty="0">
                <a:cs typeface="Calibri" panose="020F0502020204030204" pitchFamily="34" charset="0"/>
              </a:rPr>
              <a:t>chip</a:t>
            </a:r>
            <a:r>
              <a:rPr lang="zh-CN" altLang="en-US" sz="2800" dirty="0">
                <a:cs typeface="Calibri" panose="020F0502020204030204" pitchFamily="34" charset="0"/>
              </a:rPr>
              <a:t>由相同的信号控制</a:t>
            </a:r>
            <a:endParaRPr lang="en-US"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响应同一个命令</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共享地址和命令</a:t>
            </a:r>
            <a:r>
              <a:rPr lang="zh-CN" altLang="en-US" kern="1200" dirty="0" smtClean="0">
                <a:cs typeface="Calibri" panose="020F0502020204030204" pitchFamily="34" charset="0"/>
              </a:rPr>
              <a:t>总线</a:t>
            </a:r>
            <a:endParaRPr lang="en-US" altLang="zh-CN" kern="1200" dirty="0" smtClean="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不共享</a:t>
            </a:r>
            <a:r>
              <a:rPr lang="zh-CN" altLang="en-US" kern="1200" dirty="0" smtClean="0">
                <a:cs typeface="Calibri" panose="020F0502020204030204" pitchFamily="34" charset="0"/>
              </a:rPr>
              <a:t>数据</a:t>
            </a:r>
            <a:r>
              <a:rPr lang="zh-CN" altLang="en-US" kern="1200" dirty="0">
                <a:cs typeface="Calibri" panose="020F0502020204030204" pitchFamily="34" charset="0"/>
              </a:rPr>
              <a:t>总线</a:t>
            </a:r>
            <a:endParaRPr lang="en-US" kern="1200" dirty="0">
              <a:cs typeface="Calibri" panose="020F0502020204030204" pitchFamily="34" charset="0"/>
            </a:endParaRPr>
          </a:p>
          <a:p>
            <a:pPr>
              <a:spcBef>
                <a:spcPts val="600"/>
              </a:spcBef>
              <a:spcAft>
                <a:spcPts val="600"/>
              </a:spcAft>
            </a:pPr>
            <a:r>
              <a:rPr lang="zh-CN" altLang="en-US" sz="2800" dirty="0">
                <a:cs typeface="Calibri" panose="020F0502020204030204" pitchFamily="34" charset="0"/>
              </a:rPr>
              <a:t>一个</a:t>
            </a:r>
            <a:r>
              <a:rPr lang="en-US" sz="2800" dirty="0">
                <a:cs typeface="Calibri" panose="020F0502020204030204" pitchFamily="34" charset="0"/>
              </a:rPr>
              <a:t>DRAM </a:t>
            </a:r>
            <a:r>
              <a:rPr lang="en-US" altLang="zh-CN" sz="2800" dirty="0">
                <a:cs typeface="Calibri" panose="020F0502020204030204" pitchFamily="34" charset="0"/>
              </a:rPr>
              <a:t>Module</a:t>
            </a:r>
            <a:r>
              <a:rPr lang="zh-CN" altLang="en-US" sz="2800" dirty="0">
                <a:cs typeface="Calibri" panose="020F0502020204030204" pitchFamily="34" charset="0"/>
              </a:rPr>
              <a:t>由一个或多个</a:t>
            </a:r>
            <a:r>
              <a:rPr lang="en-US" sz="2800" dirty="0">
                <a:cs typeface="Calibri" panose="020F0502020204030204" pitchFamily="34" charset="0"/>
              </a:rPr>
              <a:t>rank</a:t>
            </a:r>
            <a:r>
              <a:rPr lang="zh-CN" altLang="en-US" sz="2800" dirty="0">
                <a:cs typeface="Calibri" panose="020F0502020204030204" pitchFamily="34" charset="0"/>
              </a:rPr>
              <a:t>构成</a:t>
            </a:r>
            <a:endParaRPr lang="en-US"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例如，</a:t>
            </a:r>
            <a:r>
              <a:rPr lang="en-US" kern="1200" dirty="0">
                <a:cs typeface="Calibri" panose="020F0502020204030204" pitchFamily="34" charset="0"/>
              </a:rPr>
              <a:t>DIMM (dual inline memory module)</a:t>
            </a: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就是当前插到主板上的内存条</a:t>
            </a:r>
            <a:endParaRPr lang="en-US" kern="1200" dirty="0">
              <a:cs typeface="Calibri" panose="020F0502020204030204" pitchFamily="34" charset="0"/>
            </a:endParaRPr>
          </a:p>
        </p:txBody>
      </p:sp>
    </p:spTree>
    <p:extLst>
      <p:ext uri="{BB962C8B-B14F-4D97-AF65-F5344CB8AC3E}">
        <p14:creationId xmlns:p14="http://schemas.microsoft.com/office/powerpoint/2010/main" val="214683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2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457200" y="198438"/>
            <a:ext cx="8229600" cy="792162"/>
          </a:xfrm>
        </p:spPr>
        <p:txBody>
          <a:bodyPr/>
          <a:lstStyle/>
          <a:p>
            <a:r>
              <a:rPr lang="en-US" dirty="0"/>
              <a:t>A 64-bit Wide DIMM (One Rank)</a:t>
            </a:r>
          </a:p>
        </p:txBody>
      </p:sp>
      <p:graphicFrame>
        <p:nvGraphicFramePr>
          <p:cNvPr id="99332" name="Object 2"/>
          <p:cNvGraphicFramePr>
            <a:graphicFrameLocks noChangeAspect="1"/>
          </p:cNvGraphicFramePr>
          <p:nvPr/>
        </p:nvGraphicFramePr>
        <p:xfrm>
          <a:off x="906463" y="2068513"/>
          <a:ext cx="7453312" cy="2628900"/>
        </p:xfrm>
        <a:graphic>
          <a:graphicData uri="http://schemas.openxmlformats.org/presentationml/2006/ole">
            <mc:AlternateContent xmlns:mc="http://schemas.openxmlformats.org/markup-compatibility/2006">
              <mc:Choice xmlns:v="urn:schemas-microsoft-com:vml" Requires="v">
                <p:oleObj spid="_x0000_s1044" name="Visio" r:id="rId3" imgW="5715000" imgH="2019300" progId="Visio.Drawing.11">
                  <p:embed/>
                </p:oleObj>
              </mc:Choice>
              <mc:Fallback>
                <p:oleObj name="Visio" r:id="rId3" imgW="5715000" imgH="2019300" progId="Visio.Drawing.11">
                  <p:embed/>
                  <p:pic>
                    <p:nvPicPr>
                      <p:cNvPr id="99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2068513"/>
                        <a:ext cx="7453312" cy="26289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107763"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0124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9013" y="1006475"/>
            <a:ext cx="2900362" cy="5194300"/>
          </a:xfrm>
        </p:spPr>
        <p:txBody>
          <a:bodyPr/>
          <a:lstStyle/>
          <a:p>
            <a:pPr>
              <a:spcBef>
                <a:spcPts val="600"/>
              </a:spcBef>
              <a:spcAft>
                <a:spcPts val="600"/>
              </a:spcAft>
            </a:pPr>
            <a:r>
              <a:rPr lang="zh-CN" altLang="en-US" sz="2400" dirty="0">
                <a:cs typeface="Calibri" panose="020F0502020204030204" pitchFamily="34" charset="0"/>
              </a:rPr>
              <a:t>优点</a:t>
            </a:r>
            <a:r>
              <a:rPr lang="en-US" sz="24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sz="2000" kern="1200" dirty="0">
                <a:cs typeface="Calibri" panose="020F0502020204030204" pitchFamily="34" charset="0"/>
              </a:rPr>
              <a:t>操作起来像一个宽接口的大容量</a:t>
            </a:r>
            <a:r>
              <a:rPr lang="en-US" altLang="zh-CN" sz="2000" kern="1200" dirty="0">
                <a:cs typeface="Calibri" panose="020F0502020204030204" pitchFamily="34" charset="0"/>
              </a:rPr>
              <a:t>DRAM chip</a:t>
            </a:r>
            <a:endParaRPr lang="en-US" sz="2000"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sz="2000" kern="1200" dirty="0">
                <a:cs typeface="Calibri" panose="020F0502020204030204" pitchFamily="34" charset="0"/>
              </a:rPr>
              <a:t>内存控制器不需要处理单个</a:t>
            </a:r>
            <a:r>
              <a:rPr lang="en-US" sz="2000" kern="1200" dirty="0">
                <a:cs typeface="Calibri" panose="020F0502020204030204" pitchFamily="34" charset="0"/>
              </a:rPr>
              <a:t>chip</a:t>
            </a:r>
          </a:p>
          <a:p>
            <a:pPr>
              <a:spcBef>
                <a:spcPts val="600"/>
              </a:spcBef>
              <a:spcAft>
                <a:spcPts val="600"/>
              </a:spcAft>
            </a:pPr>
            <a:r>
              <a:rPr lang="zh-CN" altLang="en-US" sz="2400" dirty="0">
                <a:cs typeface="Calibri" panose="020F0502020204030204" pitchFamily="34" charset="0"/>
              </a:rPr>
              <a:t>缺点</a:t>
            </a:r>
            <a:r>
              <a:rPr lang="en-US" sz="24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zh-CN" altLang="en-US" sz="2000" kern="1200" dirty="0">
                <a:cs typeface="Calibri" panose="020F0502020204030204" pitchFamily="34" charset="0"/>
              </a:rPr>
              <a:t>访问的</a:t>
            </a:r>
            <a:r>
              <a:rPr lang="zh-CN" altLang="en-US" sz="2000" kern="1200" dirty="0" smtClean="0">
                <a:cs typeface="Calibri" panose="020F0502020204030204" pitchFamily="34" charset="0"/>
              </a:rPr>
              <a:t>粒度固定，不能</a:t>
            </a:r>
            <a:r>
              <a:rPr lang="zh-CN" altLang="en-US" sz="2000" kern="1200" dirty="0">
                <a:cs typeface="Calibri" panose="020F0502020204030204" pitchFamily="34" charset="0"/>
              </a:rPr>
              <a:t>小于接口的</a:t>
            </a:r>
            <a:r>
              <a:rPr lang="zh-CN" altLang="en-US" sz="2000" kern="1200" dirty="0" smtClean="0">
                <a:cs typeface="Calibri" panose="020F0502020204030204" pitchFamily="34" charset="0"/>
              </a:rPr>
              <a:t>宽度，灵活性有限。</a:t>
            </a:r>
            <a:endParaRPr lang="en-US" sz="2000" kern="1200" dirty="0">
              <a:cs typeface="Calibri" panose="020F0502020204030204" pitchFamily="34" charset="0"/>
            </a:endParaRPr>
          </a:p>
        </p:txBody>
      </p:sp>
      <p:pic>
        <p:nvPicPr>
          <p:cNvPr id="10035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8600" y="1006475"/>
            <a:ext cx="5840413"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EF20BC88-843E-452C-8B33-89788838BECB}"/>
              </a:ext>
            </a:extLst>
          </p:cNvPr>
          <p:cNvSpPr>
            <a:spLocks noGrp="1"/>
          </p:cNvSpPr>
          <p:nvPr>
            <p:ph type="title"/>
          </p:nvPr>
        </p:nvSpPr>
        <p:spPr>
          <a:xfrm>
            <a:off x="457200" y="274638"/>
            <a:ext cx="8229600" cy="731837"/>
          </a:xfrm>
        </p:spPr>
        <p:txBody>
          <a:bodyPr/>
          <a:lstStyle/>
          <a:p>
            <a:r>
              <a:rPr lang="en-US" dirty="0"/>
              <a:t>A 64-bit Wide DIMM (One Rank)</a:t>
            </a:r>
          </a:p>
        </p:txBody>
      </p:sp>
    </p:spTree>
    <p:extLst>
      <p:ext uri="{BB962C8B-B14F-4D97-AF65-F5344CB8AC3E}">
        <p14:creationId xmlns:p14="http://schemas.microsoft.com/office/powerpoint/2010/main" val="409471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a:xfrm>
            <a:off x="457200" y="350838"/>
            <a:ext cx="8229600" cy="639762"/>
          </a:xfrm>
        </p:spPr>
        <p:txBody>
          <a:bodyPr/>
          <a:lstStyle/>
          <a:p>
            <a:r>
              <a:rPr lang="en-US" dirty="0"/>
              <a:t>Channels</a:t>
            </a:r>
          </a:p>
        </p:txBody>
      </p:sp>
      <p:sp>
        <p:nvSpPr>
          <p:cNvPr id="102402" name="Content Placeholder 2"/>
          <p:cNvSpPr>
            <a:spLocks noGrp="1"/>
          </p:cNvSpPr>
          <p:nvPr>
            <p:ph idx="1"/>
          </p:nvPr>
        </p:nvSpPr>
        <p:spPr>
          <a:xfrm>
            <a:off x="457200" y="4781550"/>
            <a:ext cx="8229600" cy="704850"/>
          </a:xfrm>
        </p:spPr>
        <p:txBody>
          <a:bodyPr/>
          <a:lstStyle/>
          <a:p>
            <a:r>
              <a:rPr lang="en-US" sz="2800" dirty="0">
                <a:cs typeface="Calibri" panose="020F0502020204030204" pitchFamily="34" charset="0"/>
              </a:rPr>
              <a:t>2</a:t>
            </a:r>
            <a:r>
              <a:rPr lang="zh-CN" altLang="en-US" sz="2800" dirty="0">
                <a:cs typeface="Calibri" panose="020F0502020204030204" pitchFamily="34" charset="0"/>
              </a:rPr>
              <a:t>个独立</a:t>
            </a:r>
            <a:r>
              <a:rPr lang="en-US" altLang="zh-CN" sz="2800" dirty="0">
                <a:cs typeface="Calibri" panose="020F0502020204030204" pitchFamily="34" charset="0"/>
              </a:rPr>
              <a:t>channel</a:t>
            </a:r>
            <a:r>
              <a:rPr lang="en-US" sz="2800" dirty="0">
                <a:cs typeface="Calibri" panose="020F0502020204030204" pitchFamily="34" charset="0"/>
              </a:rPr>
              <a:t>: 2</a:t>
            </a:r>
            <a:r>
              <a:rPr lang="zh-CN" altLang="en-US" sz="2800" dirty="0">
                <a:cs typeface="Calibri" panose="020F0502020204030204" pitchFamily="34" charset="0"/>
              </a:rPr>
              <a:t>个内存控制器</a:t>
            </a:r>
            <a:endParaRPr lang="en-US" sz="2800" dirty="0">
              <a:cs typeface="Calibri" panose="020F0502020204030204" pitchFamily="34" charset="0"/>
            </a:endParaRPr>
          </a:p>
        </p:txBody>
      </p:sp>
      <p:pic>
        <p:nvPicPr>
          <p:cNvPr id="102404"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0388" y="1066800"/>
            <a:ext cx="3646487"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5"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89450" y="1066800"/>
            <a:ext cx="364648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896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457200" y="274638"/>
            <a:ext cx="8229600" cy="715962"/>
          </a:xfrm>
        </p:spPr>
        <p:txBody>
          <a:bodyPr/>
          <a:lstStyle/>
          <a:p>
            <a:r>
              <a:rPr lang="zh-CN" altLang="en-US" dirty="0"/>
              <a:t>内存架构图</a:t>
            </a:r>
            <a:endParaRPr lang="en-US" dirty="0"/>
          </a:p>
        </p:txBody>
      </p:sp>
      <p:pic>
        <p:nvPicPr>
          <p:cNvPr id="10342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585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011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4"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32004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7" name="Picture 5" descr="nehalem.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76650" y="4656138"/>
            <a:ext cx="13525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8" name="Picture 8"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71600" y="21336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9"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53000" y="3211513"/>
            <a:ext cx="25908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50" name="Picture 10"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53000" y="21336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hape 12"/>
          <p:cNvCxnSpPr>
            <a:cxnSpLocks noChangeShapeType="1"/>
            <a:stCxn id="108547" idx="3"/>
            <a:endCxn id="108549" idx="2"/>
          </p:cNvCxnSpPr>
          <p:nvPr/>
        </p:nvCxnSpPr>
        <p:spPr bwMode="auto">
          <a:xfrm flipV="1">
            <a:off x="5029200" y="3810000"/>
            <a:ext cx="1219200" cy="1522413"/>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14" name="Shape 13"/>
          <p:cNvCxnSpPr>
            <a:cxnSpLocks noChangeShapeType="1"/>
            <a:stCxn id="108547" idx="1"/>
            <a:endCxn id="108546" idx="2"/>
          </p:cNvCxnSpPr>
          <p:nvPr/>
        </p:nvCxnSpPr>
        <p:spPr bwMode="auto">
          <a:xfrm rot="10800000">
            <a:off x="2667000" y="3798888"/>
            <a:ext cx="1009650" cy="1533525"/>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17" name="Shape 16"/>
          <p:cNvCxnSpPr>
            <a:cxnSpLocks noChangeShapeType="1"/>
            <a:stCxn id="108549" idx="0"/>
            <a:endCxn id="108550" idx="2"/>
          </p:cNvCxnSpPr>
          <p:nvPr/>
        </p:nvCxnSpPr>
        <p:spPr bwMode="auto">
          <a:xfrm rot="5400000" flipH="1" flipV="1">
            <a:off x="6007895" y="2971006"/>
            <a:ext cx="481012" cy="3175"/>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20" name="Shape 16"/>
          <p:cNvCxnSpPr>
            <a:cxnSpLocks noChangeShapeType="1"/>
            <a:stCxn id="108546" idx="0"/>
            <a:endCxn id="108548" idx="2"/>
          </p:cNvCxnSpPr>
          <p:nvPr/>
        </p:nvCxnSpPr>
        <p:spPr bwMode="auto">
          <a:xfrm rot="5400000" flipH="1" flipV="1">
            <a:off x="2432844" y="2966244"/>
            <a:ext cx="469900" cy="1588"/>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08555" name="TextBox 22"/>
          <p:cNvSpPr txBox="1">
            <a:spLocks noChangeArrowheads="1"/>
          </p:cNvSpPr>
          <p:nvPr/>
        </p:nvSpPr>
        <p:spPr bwMode="auto">
          <a:xfrm>
            <a:off x="1524000" y="5497513"/>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Memory channel</a:t>
            </a:r>
          </a:p>
        </p:txBody>
      </p:sp>
      <p:sp>
        <p:nvSpPr>
          <p:cNvPr id="108556" name="TextBox 23"/>
          <p:cNvSpPr txBox="1">
            <a:spLocks noChangeArrowheads="1"/>
          </p:cNvSpPr>
          <p:nvPr/>
        </p:nvSpPr>
        <p:spPr bwMode="auto">
          <a:xfrm>
            <a:off x="5334000" y="5497513"/>
            <a:ext cx="1905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Memory channel</a:t>
            </a:r>
          </a:p>
        </p:txBody>
      </p:sp>
      <p:sp>
        <p:nvSpPr>
          <p:cNvPr id="108557" name="TextBox 24"/>
          <p:cNvSpPr txBox="1">
            <a:spLocks noChangeArrowheads="1"/>
          </p:cNvSpPr>
          <p:nvPr/>
        </p:nvSpPr>
        <p:spPr bwMode="auto">
          <a:xfrm>
            <a:off x="4648200" y="1524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a:t>
            </a:r>
            <a:r>
              <a:rPr lang="en-US" sz="1400" b="1">
                <a:solidFill>
                  <a:srgbClr val="00B050"/>
                </a:solidFill>
                <a:latin typeface="Calibri" charset="0"/>
                <a:cs typeface="Arial" charset="0"/>
              </a:rPr>
              <a:t>(Dual in-line memory module)</a:t>
            </a:r>
          </a:p>
        </p:txBody>
      </p:sp>
      <p:sp>
        <p:nvSpPr>
          <p:cNvPr id="26" name="Rectangle 25"/>
          <p:cNvSpPr/>
          <p:nvPr/>
        </p:nvSpPr>
        <p:spPr>
          <a:xfrm>
            <a:off x="4876800" y="2057400"/>
            <a:ext cx="2743200" cy="762000"/>
          </a:xfrm>
          <a:prstGeom prst="rect">
            <a:avLst/>
          </a:prstGeom>
          <a:no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8559" name="TextBox 26"/>
          <p:cNvSpPr txBox="1">
            <a:spLocks noChangeArrowheads="1"/>
          </p:cNvSpPr>
          <p:nvPr/>
        </p:nvSpPr>
        <p:spPr bwMode="auto">
          <a:xfrm>
            <a:off x="3657600" y="419100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Processor</a:t>
            </a:r>
          </a:p>
        </p:txBody>
      </p:sp>
      <p:cxnSp>
        <p:nvCxnSpPr>
          <p:cNvPr id="30" name="Straight Connector 29"/>
          <p:cNvCxnSpPr/>
          <p:nvPr/>
        </p:nvCxnSpPr>
        <p:spPr>
          <a:xfrm flipV="1">
            <a:off x="6019800" y="4267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2438400" y="4267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219200" y="1981200"/>
            <a:ext cx="2895600" cy="1905000"/>
          </a:xfrm>
          <a:prstGeom prst="rect">
            <a:avLst/>
          </a:prstGeom>
          <a:no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08563" name="TextBox 34"/>
          <p:cNvSpPr txBox="1">
            <a:spLocks noChangeArrowheads="1"/>
          </p:cNvSpPr>
          <p:nvPr/>
        </p:nvSpPr>
        <p:spPr bwMode="auto">
          <a:xfrm>
            <a:off x="1676400" y="15240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ja-JP" altLang="en-US" sz="1800" b="1">
                <a:solidFill>
                  <a:srgbClr val="C0504D"/>
                </a:solidFill>
                <a:latin typeface="Calibri" charset="0"/>
                <a:cs typeface="Arial" charset="0"/>
              </a:rPr>
              <a:t>“</a:t>
            </a:r>
            <a:r>
              <a:rPr lang="en-US" altLang="ja-JP" sz="1800" b="1">
                <a:solidFill>
                  <a:srgbClr val="C0504D"/>
                </a:solidFill>
                <a:latin typeface="Calibri" charset="0"/>
                <a:cs typeface="Arial" charset="0"/>
              </a:rPr>
              <a:t>Channel</a:t>
            </a:r>
            <a:r>
              <a:rPr lang="ja-JP" altLang="en-US" sz="1800" b="1">
                <a:solidFill>
                  <a:srgbClr val="C0504D"/>
                </a:solidFill>
                <a:latin typeface="Calibri" charset="0"/>
                <a:cs typeface="Arial" charset="0"/>
              </a:rPr>
              <a:t>”</a:t>
            </a:r>
            <a:endParaRPr lang="en-US" sz="1800" b="1">
              <a:solidFill>
                <a:srgbClr val="C0504D"/>
              </a:solidFill>
              <a:latin typeface="Calibri" charset="0"/>
              <a:cs typeface="Arial" charset="0"/>
            </a:endParaRPr>
          </a:p>
        </p:txBody>
      </p:sp>
      <p:sp>
        <p:nvSpPr>
          <p:cNvPr id="3" name="标题 2">
            <a:extLst>
              <a:ext uri="{FF2B5EF4-FFF2-40B4-BE49-F238E27FC236}">
                <a16:creationId xmlns:a16="http://schemas.microsoft.com/office/drawing/2014/main" id="{40869AAD-E042-4861-BAA7-0ABC2277799E}"/>
              </a:ext>
            </a:extLst>
          </p:cNvPr>
          <p:cNvSpPr>
            <a:spLocks noGrp="1"/>
          </p:cNvSpPr>
          <p:nvPr>
            <p:ph type="title"/>
          </p:nvPr>
        </p:nvSpPr>
        <p:spPr>
          <a:xfrm>
            <a:off x="457200" y="274638"/>
            <a:ext cx="8229600" cy="715962"/>
          </a:xfrm>
        </p:spPr>
        <p:txBody>
          <a:bodyPr/>
          <a:lstStyle/>
          <a:p>
            <a:r>
              <a:rPr lang="en-US" altLang="zh-CN" dirty="0"/>
              <a:t>DRAM</a:t>
            </a:r>
            <a:r>
              <a:rPr lang="zh-CN" altLang="en-US" dirty="0"/>
              <a:t>系统</a:t>
            </a:r>
          </a:p>
        </p:txBody>
      </p:sp>
    </p:spTree>
    <p:extLst>
      <p:ext uri="{BB962C8B-B14F-4D97-AF65-F5344CB8AC3E}">
        <p14:creationId xmlns:p14="http://schemas.microsoft.com/office/powerpoint/2010/main" val="483584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570" name="Picture 3"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9812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1" name="TextBox 4"/>
          <p:cNvSpPr txBox="1">
            <a:spLocks noChangeArrowheads="1"/>
          </p:cNvSpPr>
          <p:nvPr/>
        </p:nvSpPr>
        <p:spPr bwMode="auto">
          <a:xfrm>
            <a:off x="609600" y="1524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a:t>
            </a:r>
            <a:r>
              <a:rPr lang="en-US" sz="1400" b="1">
                <a:solidFill>
                  <a:srgbClr val="00B050"/>
                </a:solidFill>
                <a:latin typeface="Calibri" charset="0"/>
                <a:cs typeface="Arial" charset="0"/>
              </a:rPr>
              <a:t>(Dual in-line memory module)</a:t>
            </a:r>
          </a:p>
        </p:txBody>
      </p:sp>
      <p:sp>
        <p:nvSpPr>
          <p:cNvPr id="7" name="Right Arrow 6"/>
          <p:cNvSpPr/>
          <p:nvPr/>
        </p:nvSpPr>
        <p:spPr>
          <a:xfrm>
            <a:off x="4038600" y="1828800"/>
            <a:ext cx="17526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Side view</a:t>
            </a:r>
          </a:p>
        </p:txBody>
      </p:sp>
      <p:pic>
        <p:nvPicPr>
          <p:cNvPr id="109573" name="Picture 7" descr="DIMM_side.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0" y="1219200"/>
            <a:ext cx="152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4" name="Picture 8" descr="DIMM_front.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3400" y="4487863"/>
            <a:ext cx="38449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5" name="Picture 9" descr="DIMM_back.png"/>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800600" y="4479925"/>
            <a:ext cx="38449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6" name="TextBox 10"/>
          <p:cNvSpPr txBox="1">
            <a:spLocks noChangeArrowheads="1"/>
          </p:cNvSpPr>
          <p:nvPr/>
        </p:nvSpPr>
        <p:spPr bwMode="auto">
          <a:xfrm>
            <a:off x="25146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Front of DIMM</a:t>
            </a:r>
          </a:p>
        </p:txBody>
      </p:sp>
      <p:sp>
        <p:nvSpPr>
          <p:cNvPr id="109577" name="TextBox 11"/>
          <p:cNvSpPr txBox="1">
            <a:spLocks noChangeArrowheads="1"/>
          </p:cNvSpPr>
          <p:nvPr/>
        </p:nvSpPr>
        <p:spPr bwMode="auto">
          <a:xfrm>
            <a:off x="67818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Back of DIMM</a:t>
            </a:r>
          </a:p>
        </p:txBody>
      </p:sp>
      <p:cxnSp>
        <p:nvCxnSpPr>
          <p:cNvPr id="14" name="Straight Arrow Connector 13"/>
          <p:cNvCxnSpPr>
            <a:endCxn id="109576" idx="0"/>
          </p:cNvCxnSpPr>
          <p:nvPr/>
        </p:nvCxnSpPr>
        <p:spPr>
          <a:xfrm rot="10800000" flipV="1">
            <a:off x="3429000" y="2514600"/>
            <a:ext cx="3505200" cy="1524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9577" idx="0"/>
          </p:cNvCxnSpPr>
          <p:nvPr/>
        </p:nvCxnSpPr>
        <p:spPr>
          <a:xfrm rot="16200000" flipH="1">
            <a:off x="6743700" y="3086100"/>
            <a:ext cx="1524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标题 2">
            <a:extLst>
              <a:ext uri="{FF2B5EF4-FFF2-40B4-BE49-F238E27FC236}">
                <a16:creationId xmlns:a16="http://schemas.microsoft.com/office/drawing/2014/main" id="{9854615B-3620-4AA2-9002-453819CB28B2}"/>
              </a:ext>
            </a:extLst>
          </p:cNvPr>
          <p:cNvSpPr>
            <a:spLocks noGrp="1"/>
          </p:cNvSpPr>
          <p:nvPr>
            <p:ph type="title"/>
          </p:nvPr>
        </p:nvSpPr>
        <p:spPr>
          <a:xfrm>
            <a:off x="457200" y="274638"/>
            <a:ext cx="8229600" cy="701675"/>
          </a:xfrm>
        </p:spPr>
        <p:txBody>
          <a:bodyPr/>
          <a:lstStyle/>
          <a:p>
            <a:r>
              <a:rPr lang="en-US" altLang="zh-CN" dirty="0"/>
              <a:t>DIMM</a:t>
            </a:r>
            <a:r>
              <a:rPr lang="zh-CN" altLang="en-US" dirty="0"/>
              <a:t>的拆分</a:t>
            </a:r>
          </a:p>
        </p:txBody>
      </p:sp>
    </p:spTree>
    <p:extLst>
      <p:ext uri="{BB962C8B-B14F-4D97-AF65-F5344CB8AC3E}">
        <p14:creationId xmlns:p14="http://schemas.microsoft.com/office/powerpoint/2010/main" val="1272477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23" descr="http://i.ehow.com/images/a04/ac/qb/format-hard-drive-xp-800X800.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1166144">
            <a:off x="5944993" y="1277793"/>
            <a:ext cx="21240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Title 1"/>
          <p:cNvSpPr>
            <a:spLocks noGrp="1"/>
          </p:cNvSpPr>
          <p:nvPr>
            <p:ph type="title"/>
          </p:nvPr>
        </p:nvSpPr>
        <p:spPr>
          <a:xfrm>
            <a:off x="457200" y="228600"/>
            <a:ext cx="8229600" cy="753346"/>
          </a:xfrm>
        </p:spPr>
        <p:txBody>
          <a:bodyPr/>
          <a:lstStyle/>
          <a:p>
            <a:r>
              <a:rPr lang="zh-CN" altLang="en-US" dirty="0">
                <a:cs typeface="ＭＳ Ｐゴシック" charset="0"/>
              </a:rPr>
              <a:t>主存 </a:t>
            </a:r>
            <a:r>
              <a:rPr lang="en-US" altLang="zh-CN" dirty="0">
                <a:cs typeface="ＭＳ Ｐゴシック" charset="0"/>
              </a:rPr>
              <a:t>(Main Memory)</a:t>
            </a:r>
            <a:endParaRPr lang="en-US" dirty="0">
              <a:cs typeface="ＭＳ Ｐゴシック" charset="0"/>
            </a:endParaRPr>
          </a:p>
        </p:txBody>
      </p:sp>
      <p:sp>
        <p:nvSpPr>
          <p:cNvPr id="3" name="Content Placeholder 2"/>
          <p:cNvSpPr>
            <a:spLocks noGrp="1"/>
          </p:cNvSpPr>
          <p:nvPr>
            <p:ph idx="1"/>
          </p:nvPr>
        </p:nvSpPr>
        <p:spPr>
          <a:xfrm>
            <a:off x="457200" y="3849579"/>
            <a:ext cx="8229600" cy="2703621"/>
          </a:xfrm>
        </p:spPr>
        <p:txBody>
          <a:bodyPr/>
          <a:lstStyle/>
          <a:p>
            <a:r>
              <a:rPr lang="zh-CN" altLang="en-US" sz="2800" dirty="0">
                <a:solidFill>
                  <a:schemeClr val="tx1">
                    <a:lumMod val="95000"/>
                    <a:lumOff val="5000"/>
                  </a:schemeClr>
                </a:solidFill>
                <a:cs typeface="ＭＳ Ｐゴシック" charset="0"/>
              </a:rPr>
              <a:t>主存是所有计算系统的核心部件之一</a:t>
            </a:r>
            <a:endParaRPr lang="en-US" sz="2800" dirty="0">
              <a:solidFill>
                <a:schemeClr val="tx1">
                  <a:lumMod val="95000"/>
                  <a:lumOff val="5000"/>
                </a:schemeClr>
              </a:solidFill>
              <a:cs typeface="ＭＳ Ｐゴシック" charset="0"/>
            </a:endParaRP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Server</a:t>
            </a: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Mobile</a:t>
            </a: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Embedded</a:t>
            </a:r>
          </a:p>
          <a:p>
            <a:pPr marL="628650" lvl="1" indent="-265113">
              <a:spcBef>
                <a:spcPts val="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Desktop</a:t>
            </a:r>
          </a:p>
          <a:p>
            <a:pPr marL="628650" lvl="1" indent="-265113">
              <a:spcBef>
                <a:spcPts val="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S</a:t>
            </a:r>
            <a:r>
              <a:rPr lang="en-US" kern="1200" dirty="0">
                <a:cs typeface="Calibri" panose="020F0502020204030204" pitchFamily="34" charset="0"/>
              </a:rPr>
              <a:t>ensor</a:t>
            </a:r>
          </a:p>
        </p:txBody>
      </p:sp>
      <p:sp>
        <p:nvSpPr>
          <p:cNvPr id="18" name="AutoShape 25"/>
          <p:cNvSpPr>
            <a:spLocks noChangeArrowheads="1"/>
          </p:cNvSpPr>
          <p:nvPr/>
        </p:nvSpPr>
        <p:spPr bwMode="auto">
          <a:xfrm>
            <a:off x="3190875" y="1242868"/>
            <a:ext cx="2557463" cy="2447925"/>
          </a:xfrm>
          <a:prstGeom prst="roundRect">
            <a:avLst>
              <a:gd name="adj" fmla="val 16667"/>
            </a:avLst>
          </a:prstGeom>
          <a:noFill/>
          <a:ln w="28575">
            <a:solidFill>
              <a:srgbClr val="FF0000"/>
            </a:solidFill>
            <a:round/>
            <a:headEnd/>
            <a:tailEn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Arial" pitchFamily="-107" charset="0"/>
              <a:ea typeface="Arial" pitchFamily="-107" charset="0"/>
              <a:cs typeface="Arial" pitchFamily="-107" charset="0"/>
            </a:endParaRPr>
          </a:p>
        </p:txBody>
      </p:sp>
      <p:sp>
        <p:nvSpPr>
          <p:cNvPr id="21" name="Text Box 13" descr="90%"/>
          <p:cNvSpPr txBox="1">
            <a:spLocks noChangeArrowheads="1"/>
          </p:cNvSpPr>
          <p:nvPr/>
        </p:nvSpPr>
        <p:spPr bwMode="auto">
          <a:xfrm>
            <a:off x="1222235" y="3004993"/>
            <a:ext cx="1357167" cy="618631"/>
          </a:xfrm>
          <a:prstGeom prst="rect">
            <a:avLst/>
          </a:prstGeom>
          <a:noFill/>
          <a:ln w="12700">
            <a:noFill/>
            <a:miter lim="800000"/>
            <a:headEnd/>
            <a:tailEnd/>
          </a:ln>
          <a:effectLst/>
        </p:spPr>
        <p:txBody>
          <a:bodyPr wrap="none" lIns="64008" tIns="32004" rIns="64008" bIns="32004">
            <a:spAutoFit/>
          </a:bodyPr>
          <a:lstStyle/>
          <a:p>
            <a:pPr algn="ctr" fontAlgn="auto">
              <a:spcBef>
                <a:spcPts val="0"/>
              </a:spcBef>
              <a:spcAft>
                <a:spcPts val="0"/>
              </a:spcAft>
              <a:defRPr/>
            </a:pPr>
            <a:r>
              <a:rPr lang="en-US" kern="0" dirty="0">
                <a:solidFill>
                  <a:sysClr val="windowText" lastClr="000000"/>
                </a:solidFill>
                <a:latin typeface="微软雅黑" panose="020B0503020204020204" pitchFamily="34" charset="-122"/>
                <a:ea typeface="微软雅黑" panose="020B0503020204020204" pitchFamily="34" charset="-122"/>
                <a:cs typeface="Arial" pitchFamily="-107" charset="0"/>
              </a:rPr>
              <a:t>Processor</a:t>
            </a:r>
          </a:p>
          <a:p>
            <a:pPr algn="ctr" fontAlgn="auto">
              <a:spcBef>
                <a:spcPts val="0"/>
              </a:spcBef>
              <a:spcAft>
                <a:spcPts val="0"/>
              </a:spcAft>
              <a:defRPr/>
            </a:pPr>
            <a:r>
              <a:rPr lang="en-US" kern="0" dirty="0">
                <a:solidFill>
                  <a:sysClr val="windowText" lastClr="000000"/>
                </a:solidFill>
                <a:latin typeface="微软雅黑" panose="020B0503020204020204" pitchFamily="34" charset="-122"/>
                <a:ea typeface="微软雅黑" panose="020B0503020204020204" pitchFamily="34" charset="-122"/>
                <a:cs typeface="Arial" pitchFamily="-107" charset="0"/>
              </a:rPr>
              <a:t>and caches</a:t>
            </a:r>
          </a:p>
        </p:txBody>
      </p:sp>
      <p:sp>
        <p:nvSpPr>
          <p:cNvPr id="26" name="Text Box 20" descr="90%"/>
          <p:cNvSpPr txBox="1">
            <a:spLocks noChangeArrowheads="1"/>
          </p:cNvSpPr>
          <p:nvPr/>
        </p:nvSpPr>
        <p:spPr bwMode="auto">
          <a:xfrm>
            <a:off x="3536221" y="3073008"/>
            <a:ext cx="1687386" cy="341632"/>
          </a:xfrm>
          <a:prstGeom prst="rect">
            <a:avLst/>
          </a:prstGeom>
          <a:noFill/>
          <a:ln w="12700">
            <a:noFill/>
            <a:miter lim="800000"/>
            <a:headEnd/>
            <a:tailEnd/>
          </a:ln>
          <a:effectLst/>
        </p:spPr>
        <p:txBody>
          <a:bodyPr wrap="none" lIns="64008" tIns="32004" rIns="64008" bIns="32004">
            <a:spAutoFit/>
          </a:bodyPr>
          <a:lstStyle/>
          <a:p>
            <a:pPr algn="ctr" fontAlgn="auto">
              <a:spcBef>
                <a:spcPts val="0"/>
              </a:spcBef>
              <a:spcAft>
                <a:spcPts val="0"/>
              </a:spcAft>
              <a:defRPr/>
            </a:pPr>
            <a:r>
              <a:rPr lang="en-US" kern="0" dirty="0">
                <a:solidFill>
                  <a:sysClr val="windowText" lastClr="000000"/>
                </a:solidFill>
                <a:latin typeface="微软雅黑" panose="020B0503020204020204" pitchFamily="34" charset="-122"/>
                <a:ea typeface="微软雅黑" panose="020B0503020204020204" pitchFamily="34" charset="-122"/>
                <a:cs typeface="Arial" pitchFamily="-107" charset="0"/>
              </a:rPr>
              <a:t>Main Memory</a:t>
            </a:r>
          </a:p>
        </p:txBody>
      </p:sp>
      <p:sp>
        <p:nvSpPr>
          <p:cNvPr id="27" name="Line 15"/>
          <p:cNvSpPr>
            <a:spLocks noChangeShapeType="1"/>
          </p:cNvSpPr>
          <p:nvPr/>
        </p:nvSpPr>
        <p:spPr bwMode="auto">
          <a:xfrm flipV="1">
            <a:off x="2506663" y="2358260"/>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微软雅黑" panose="020B0503020204020204" pitchFamily="34" charset="-122"/>
              <a:ea typeface="微软雅黑" panose="020B0503020204020204" pitchFamily="34" charset="-122"/>
              <a:cs typeface="Arial" pitchFamily="-107" charset="0"/>
            </a:endParaRPr>
          </a:p>
        </p:txBody>
      </p:sp>
      <p:sp>
        <p:nvSpPr>
          <p:cNvPr id="19472" name="Text Box 24" descr="90%"/>
          <p:cNvSpPr txBox="1">
            <a:spLocks noChangeArrowheads="1"/>
          </p:cNvSpPr>
          <p:nvPr/>
        </p:nvSpPr>
        <p:spPr bwMode="auto">
          <a:xfrm>
            <a:off x="6008687" y="3096748"/>
            <a:ext cx="227697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algn="ctr" eaLnBrk="1" hangingPunct="1"/>
            <a:r>
              <a:rPr lang="en-US" sz="1800" dirty="0">
                <a:solidFill>
                  <a:srgbClr val="000000"/>
                </a:solidFill>
                <a:latin typeface="微软雅黑" panose="020B0503020204020204" pitchFamily="34" charset="-122"/>
                <a:ea typeface="微软雅黑" panose="020B0503020204020204" pitchFamily="34" charset="-122"/>
              </a:rPr>
              <a:t>Storage (SSD/HDD)</a:t>
            </a:r>
          </a:p>
        </p:txBody>
      </p:sp>
      <p:pic>
        <p:nvPicPr>
          <p:cNvPr id="19" name="Content Placeholder 6" descr="barcelona-die-photo-color.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97888" y="1710188"/>
            <a:ext cx="1312168" cy="127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Line 15"/>
          <p:cNvSpPr>
            <a:spLocks noChangeShapeType="1"/>
          </p:cNvSpPr>
          <p:nvPr/>
        </p:nvSpPr>
        <p:spPr bwMode="auto">
          <a:xfrm flipV="1">
            <a:off x="5724128" y="2358260"/>
            <a:ext cx="697185" cy="620"/>
          </a:xfrm>
          <a:prstGeom prst="line">
            <a:avLst/>
          </a:prstGeom>
          <a:noFill/>
          <a:ln w="38100">
            <a:solidFill>
              <a:srgbClr val="0000FF"/>
            </a:solidFill>
            <a:round/>
            <a:headEnd type="triangle" w="med" len="med"/>
            <a:tailEnd type="triangle" w="med" len="med"/>
          </a:ln>
          <a:effectLst/>
        </p:spPr>
        <p:txBody>
          <a:bodyPr wrap="none" lIns="64008" tIns="32004" rIns="64008" bIns="32004" anchor="ctr"/>
          <a:lstStyle/>
          <a:p>
            <a:pPr fontAlgn="auto">
              <a:spcBef>
                <a:spcPts val="0"/>
              </a:spcBef>
              <a:spcAft>
                <a:spcPts val="0"/>
              </a:spcAft>
              <a:defRPr/>
            </a:pPr>
            <a:endParaRPr lang="en-US" kern="0">
              <a:solidFill>
                <a:sysClr val="windowText" lastClr="000000"/>
              </a:solidFill>
              <a:latin typeface="微软雅黑" panose="020B0503020204020204" pitchFamily="34" charset="-122"/>
              <a:ea typeface="微软雅黑" panose="020B0503020204020204" pitchFamily="34" charset="-122"/>
              <a:cs typeface="Arial" pitchFamily="-107" charset="0"/>
            </a:endParaRPr>
          </a:p>
        </p:txBody>
      </p:sp>
      <p:pic>
        <p:nvPicPr>
          <p:cNvPr id="23" name="Picture 22" descr="dim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flipV="1">
            <a:off x="3324124" y="1710188"/>
            <a:ext cx="2304256" cy="549297"/>
          </a:xfrm>
          <a:prstGeom prst="rect">
            <a:avLst/>
          </a:prstGeom>
        </p:spPr>
      </p:pic>
      <p:pic>
        <p:nvPicPr>
          <p:cNvPr id="24" name="Picture 23" descr="dim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0800000" flipV="1">
            <a:off x="3299596" y="2385026"/>
            <a:ext cx="2304256" cy="549297"/>
          </a:xfrm>
          <a:prstGeom prst="rect">
            <a:avLst/>
          </a:prstGeom>
        </p:spPr>
      </p:pic>
    </p:spTree>
    <p:extLst>
      <p:ext uri="{BB962C8B-B14F-4D97-AF65-F5344CB8AC3E}">
        <p14:creationId xmlns:p14="http://schemas.microsoft.com/office/powerpoint/2010/main" val="3125977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3"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1981200"/>
            <a:ext cx="2590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5" name="TextBox 4"/>
          <p:cNvSpPr txBox="1">
            <a:spLocks noChangeArrowheads="1"/>
          </p:cNvSpPr>
          <p:nvPr/>
        </p:nvSpPr>
        <p:spPr bwMode="auto">
          <a:xfrm>
            <a:off x="609600" y="15240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a:t>
            </a:r>
            <a:r>
              <a:rPr lang="en-US" sz="1400" b="1">
                <a:solidFill>
                  <a:srgbClr val="00B050"/>
                </a:solidFill>
                <a:latin typeface="Calibri" charset="0"/>
                <a:cs typeface="Arial" charset="0"/>
              </a:rPr>
              <a:t>(Dual in-line memory module)</a:t>
            </a:r>
          </a:p>
        </p:txBody>
      </p:sp>
      <p:sp>
        <p:nvSpPr>
          <p:cNvPr id="7" name="Right Arrow 6"/>
          <p:cNvSpPr/>
          <p:nvPr/>
        </p:nvSpPr>
        <p:spPr>
          <a:xfrm>
            <a:off x="4038600" y="1828800"/>
            <a:ext cx="1752600" cy="76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Side view</a:t>
            </a:r>
          </a:p>
        </p:txBody>
      </p:sp>
      <p:pic>
        <p:nvPicPr>
          <p:cNvPr id="110597" name="Picture 7" descr="DIMM_side.pn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0" y="1219200"/>
            <a:ext cx="152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8" name="Picture 8" descr="DIMM_front.pn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33400" y="4487863"/>
            <a:ext cx="38449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9" name="Picture 9" descr="DIMM_back.png"/>
          <p:cNvPicPr>
            <a:picLocks noChangeAspect="1"/>
          </p:cNvPicPr>
          <p:nvPr/>
        </p:nvPicPr>
        <p:blipFill>
          <a:blip r:embed="rId5" cstate="email">
            <a:alphaModFix amt="40000"/>
            <a:extLst>
              <a:ext uri="{28A0092B-C50C-407E-A947-70E740481C1C}">
                <a14:useLocalDpi xmlns:a14="http://schemas.microsoft.com/office/drawing/2010/main" val="0"/>
              </a:ext>
            </a:extLst>
          </a:blip>
          <a:srcRect/>
          <a:stretch>
            <a:fillRect/>
          </a:stretch>
        </p:blipFill>
        <p:spPr bwMode="auto">
          <a:xfrm>
            <a:off x="4800600" y="4479925"/>
            <a:ext cx="3844925" cy="701675"/>
          </a:xfrm>
          <a:prstGeom prst="rect">
            <a:avLst/>
          </a:prstGeom>
          <a:solidFill>
            <a:schemeClr val="accent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0600" name="TextBox 10"/>
          <p:cNvSpPr txBox="1">
            <a:spLocks noChangeArrowheads="1"/>
          </p:cNvSpPr>
          <p:nvPr/>
        </p:nvSpPr>
        <p:spPr bwMode="auto">
          <a:xfrm>
            <a:off x="25146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Front of DIMM</a:t>
            </a:r>
          </a:p>
        </p:txBody>
      </p:sp>
      <p:sp>
        <p:nvSpPr>
          <p:cNvPr id="110601" name="TextBox 11"/>
          <p:cNvSpPr txBox="1">
            <a:spLocks noChangeArrowheads="1"/>
          </p:cNvSpPr>
          <p:nvPr/>
        </p:nvSpPr>
        <p:spPr bwMode="auto">
          <a:xfrm>
            <a:off x="6781800" y="4038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Back of DIMM</a:t>
            </a:r>
          </a:p>
        </p:txBody>
      </p:sp>
      <p:cxnSp>
        <p:nvCxnSpPr>
          <p:cNvPr id="14" name="Straight Arrow Connector 13"/>
          <p:cNvCxnSpPr>
            <a:endCxn id="110600" idx="0"/>
          </p:cNvCxnSpPr>
          <p:nvPr/>
        </p:nvCxnSpPr>
        <p:spPr>
          <a:xfrm rot="10800000" flipV="1">
            <a:off x="3429000" y="2514600"/>
            <a:ext cx="3505200" cy="1524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10601" idx="0"/>
          </p:cNvCxnSpPr>
          <p:nvPr/>
        </p:nvCxnSpPr>
        <p:spPr>
          <a:xfrm rot="16200000" flipH="1">
            <a:off x="6743700" y="3086100"/>
            <a:ext cx="1524000" cy="381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85800" y="4495800"/>
            <a:ext cx="3581400" cy="533400"/>
          </a:xfrm>
          <a:prstGeom prst="rect">
            <a:avLst/>
          </a:prstGeom>
          <a:solidFill>
            <a:srgbClr val="FFC000">
              <a:alpha val="40000"/>
            </a:srgbClr>
          </a:solidFill>
          <a:ln w="50800">
            <a:solidFill>
              <a:schemeClr val="accent6"/>
            </a:solidFill>
            <a:prstDash val="dash"/>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953000" y="4495800"/>
            <a:ext cx="3581400" cy="533400"/>
          </a:xfrm>
          <a:prstGeom prst="rect">
            <a:avLst/>
          </a:prstGeom>
          <a:solidFill>
            <a:srgbClr val="FFC000">
              <a:alpha val="40000"/>
            </a:srgbClr>
          </a:solidFill>
          <a:ln w="5080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0606" name="TextBox 38"/>
          <p:cNvSpPr txBox="1">
            <a:spLocks noChangeArrowheads="1"/>
          </p:cNvSpPr>
          <p:nvPr/>
        </p:nvSpPr>
        <p:spPr bwMode="auto">
          <a:xfrm>
            <a:off x="1295400" y="5638800"/>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800" b="1">
                <a:solidFill>
                  <a:srgbClr val="F79646"/>
                </a:solidFill>
                <a:latin typeface="Calibri" charset="0"/>
                <a:cs typeface="Arial" charset="0"/>
              </a:rPr>
              <a:t>Rank 0: </a:t>
            </a:r>
            <a:r>
              <a:rPr lang="en-US" sz="1800">
                <a:solidFill>
                  <a:srgbClr val="F79646"/>
                </a:solidFill>
                <a:latin typeface="Calibri" charset="0"/>
                <a:cs typeface="Arial" charset="0"/>
              </a:rPr>
              <a:t>collection of 8 chips</a:t>
            </a:r>
          </a:p>
        </p:txBody>
      </p:sp>
      <p:sp>
        <p:nvSpPr>
          <p:cNvPr id="110607" name="TextBox 39"/>
          <p:cNvSpPr txBox="1">
            <a:spLocks noChangeArrowheads="1"/>
          </p:cNvSpPr>
          <p:nvPr/>
        </p:nvSpPr>
        <p:spPr bwMode="auto">
          <a:xfrm>
            <a:off x="6705600" y="564991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800" b="1">
                <a:solidFill>
                  <a:srgbClr val="F79646"/>
                </a:solidFill>
                <a:latin typeface="Calibri" charset="0"/>
                <a:cs typeface="Arial" charset="0"/>
              </a:rPr>
              <a:t>Rank 1</a:t>
            </a:r>
          </a:p>
        </p:txBody>
      </p:sp>
      <p:cxnSp>
        <p:nvCxnSpPr>
          <p:cNvPr id="43" name="Straight Arrow Connector 42"/>
          <p:cNvCxnSpPr>
            <a:stCxn id="37" idx="2"/>
            <a:endCxn id="110606" idx="0"/>
          </p:cNvCxnSpPr>
          <p:nvPr/>
        </p:nvCxnSpPr>
        <p:spPr>
          <a:xfrm rot="16200000" flipH="1">
            <a:off x="2362200" y="5143500"/>
            <a:ext cx="609600" cy="381000"/>
          </a:xfrm>
          <a:prstGeom prst="straightConnector1">
            <a:avLst/>
          </a:prstGeom>
          <a:ln w="508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110607" idx="0"/>
          </p:cNvCxnSpPr>
          <p:nvPr/>
        </p:nvCxnSpPr>
        <p:spPr>
          <a:xfrm rot="16200000" flipH="1">
            <a:off x="6661943" y="5110957"/>
            <a:ext cx="620713" cy="457200"/>
          </a:xfrm>
          <a:prstGeom prst="straightConnector1">
            <a:avLst/>
          </a:prstGeom>
          <a:ln w="508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21" name="标题 2">
            <a:extLst>
              <a:ext uri="{FF2B5EF4-FFF2-40B4-BE49-F238E27FC236}">
                <a16:creationId xmlns:a16="http://schemas.microsoft.com/office/drawing/2014/main" id="{EFC439FC-D9C5-4C4B-812C-04C17F42413F}"/>
              </a:ext>
            </a:extLst>
          </p:cNvPr>
          <p:cNvSpPr>
            <a:spLocks noGrp="1"/>
          </p:cNvSpPr>
          <p:nvPr>
            <p:ph type="title"/>
          </p:nvPr>
        </p:nvSpPr>
        <p:spPr>
          <a:xfrm>
            <a:off x="457200" y="274638"/>
            <a:ext cx="8229600" cy="701675"/>
          </a:xfrm>
        </p:spPr>
        <p:txBody>
          <a:bodyPr/>
          <a:lstStyle/>
          <a:p>
            <a:r>
              <a:rPr lang="en-US" altLang="zh-CN" dirty="0"/>
              <a:t>DIMM</a:t>
            </a:r>
            <a:r>
              <a:rPr lang="zh-CN" altLang="en-US" dirty="0"/>
              <a:t>的拆分</a:t>
            </a:r>
          </a:p>
        </p:txBody>
      </p:sp>
    </p:spTree>
    <p:extLst>
      <p:ext uri="{BB962C8B-B14F-4D97-AF65-F5344CB8AC3E}">
        <p14:creationId xmlns:p14="http://schemas.microsoft.com/office/powerpoint/2010/main" val="3056202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2438400"/>
            <a:ext cx="2209800" cy="5334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Rank 0 (Front)</a:t>
            </a:r>
          </a:p>
        </p:txBody>
      </p:sp>
      <p:sp>
        <p:nvSpPr>
          <p:cNvPr id="5" name="Rectangle 4"/>
          <p:cNvSpPr/>
          <p:nvPr/>
        </p:nvSpPr>
        <p:spPr>
          <a:xfrm>
            <a:off x="6019800" y="2438400"/>
            <a:ext cx="2209800" cy="5334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Rank 1 (Back)</a:t>
            </a:r>
          </a:p>
        </p:txBody>
      </p:sp>
      <p:cxnSp>
        <p:nvCxnSpPr>
          <p:cNvPr id="8" name="Straight Connector 7"/>
          <p:cNvCxnSpPr/>
          <p:nvPr/>
        </p:nvCxnSpPr>
        <p:spPr>
          <a:xfrm flipV="1">
            <a:off x="5511800" y="46482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hape 9"/>
          <p:cNvCxnSpPr>
            <a:cxnSpLocks noChangeShapeType="1"/>
          </p:cNvCxnSpPr>
          <p:nvPr/>
        </p:nvCxnSpPr>
        <p:spPr bwMode="auto">
          <a:xfrm rot="5400000" flipH="1" flipV="1">
            <a:off x="5190332" y="4877594"/>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32" name="Shape 31"/>
          <p:cNvCxnSpPr>
            <a:stCxn id="4" idx="1"/>
          </p:cNvCxnSpPr>
          <p:nvPr/>
        </p:nvCxnSpPr>
        <p:spPr>
          <a:xfrm rot="10800000" flipV="1">
            <a:off x="2895600" y="2705100"/>
            <a:ext cx="304800" cy="2705100"/>
          </a:xfrm>
          <a:prstGeom prst="bentConnector2">
            <a:avLst/>
          </a:prstGeom>
          <a:ln w="25400">
            <a:solidFill>
              <a:schemeClr val="tx1"/>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33" name="Shape 32"/>
          <p:cNvCxnSpPr>
            <a:stCxn id="5" idx="1"/>
          </p:cNvCxnSpPr>
          <p:nvPr/>
        </p:nvCxnSpPr>
        <p:spPr>
          <a:xfrm rot="10800000">
            <a:off x="2643188" y="2057400"/>
            <a:ext cx="3376612" cy="647700"/>
          </a:xfrm>
          <a:prstGeom prst="bentConnector3">
            <a:avLst>
              <a:gd name="adj1" fmla="val 7977"/>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37" name="Shape 36"/>
          <p:cNvCxnSpPr/>
          <p:nvPr/>
        </p:nvCxnSpPr>
        <p:spPr>
          <a:xfrm rot="5400000">
            <a:off x="982663" y="3733800"/>
            <a:ext cx="3352800" cy="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625" name="TextBox 40"/>
          <p:cNvSpPr txBox="1">
            <a:spLocks noChangeArrowheads="1"/>
          </p:cNvSpPr>
          <p:nvPr/>
        </p:nvSpPr>
        <p:spPr bwMode="auto">
          <a:xfrm>
            <a:off x="4953000" y="5410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111626" name="TextBox 41"/>
          <p:cNvSpPr txBox="1">
            <a:spLocks noChangeArrowheads="1"/>
          </p:cNvSpPr>
          <p:nvPr/>
        </p:nvSpPr>
        <p:spPr bwMode="auto">
          <a:xfrm>
            <a:off x="1952625" y="5410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CS &lt;0:1&gt;</a:t>
            </a:r>
          </a:p>
        </p:txBody>
      </p:sp>
      <p:cxnSp>
        <p:nvCxnSpPr>
          <p:cNvPr id="45" name="Shape 44"/>
          <p:cNvCxnSpPr>
            <a:stCxn id="4" idx="0"/>
          </p:cNvCxnSpPr>
          <p:nvPr/>
        </p:nvCxnSpPr>
        <p:spPr>
          <a:xfrm rot="16200000" flipH="1" flipV="1">
            <a:off x="1428750" y="2533650"/>
            <a:ext cx="2971800" cy="2781300"/>
          </a:xfrm>
          <a:prstGeom prst="bentConnector3">
            <a:avLst>
              <a:gd name="adj1" fmla="val -28116"/>
            </a:avLst>
          </a:prstGeom>
          <a:ln w="50800">
            <a:solidFill>
              <a:srgbClr val="0070C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49" name="Shape 44"/>
          <p:cNvCxnSpPr>
            <a:stCxn id="5" idx="0"/>
          </p:cNvCxnSpPr>
          <p:nvPr/>
        </p:nvCxnSpPr>
        <p:spPr>
          <a:xfrm rot="16200000" flipV="1">
            <a:off x="5276850" y="590550"/>
            <a:ext cx="838200" cy="2857500"/>
          </a:xfrm>
          <a:prstGeom prst="bentConnector2">
            <a:avLst/>
          </a:prstGeom>
          <a:ln w="50800">
            <a:solidFill>
              <a:srgbClr val="0070C0"/>
            </a:solidFill>
            <a:headEnd type="triangle" w="lg" len="lg"/>
          </a:ln>
        </p:spPr>
        <p:style>
          <a:lnRef idx="1">
            <a:schemeClr val="accent1"/>
          </a:lnRef>
          <a:fillRef idx="0">
            <a:schemeClr val="accent1"/>
          </a:fillRef>
          <a:effectRef idx="0">
            <a:schemeClr val="accent1"/>
          </a:effectRef>
          <a:fontRef idx="minor">
            <a:schemeClr val="tx1"/>
          </a:fontRef>
        </p:style>
      </p:cxnSp>
      <p:sp>
        <p:nvSpPr>
          <p:cNvPr id="111629" name="TextBox 54"/>
          <p:cNvSpPr txBox="1">
            <a:spLocks noChangeArrowheads="1"/>
          </p:cNvSpPr>
          <p:nvPr/>
        </p:nvSpPr>
        <p:spPr bwMode="auto">
          <a:xfrm>
            <a:off x="762000" y="5410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70C0"/>
                </a:solidFill>
                <a:latin typeface="Calibri" charset="0"/>
                <a:cs typeface="Arial" charset="0"/>
              </a:rPr>
              <a:t>Addr/Cmd</a:t>
            </a:r>
          </a:p>
        </p:txBody>
      </p:sp>
      <p:cxnSp>
        <p:nvCxnSpPr>
          <p:cNvPr id="58" name="Shape 9"/>
          <p:cNvCxnSpPr>
            <a:cxnSpLocks noChangeShapeType="1"/>
            <a:endCxn id="4" idx="2"/>
          </p:cNvCxnSpPr>
          <p:nvPr/>
        </p:nvCxnSpPr>
        <p:spPr bwMode="auto">
          <a:xfrm rot="16200000" flipV="1">
            <a:off x="4286250" y="2990850"/>
            <a:ext cx="1066800" cy="1028700"/>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3" name="Shape 9"/>
          <p:cNvCxnSpPr>
            <a:cxnSpLocks noChangeShapeType="1"/>
            <a:endCxn id="5" idx="2"/>
          </p:cNvCxnSpPr>
          <p:nvPr/>
        </p:nvCxnSpPr>
        <p:spPr bwMode="auto">
          <a:xfrm rot="5400000" flipH="1" flipV="1">
            <a:off x="6076950" y="2990850"/>
            <a:ext cx="1066800" cy="1028700"/>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7" name="Diagonal Stripe 6"/>
          <p:cNvSpPr/>
          <p:nvPr/>
        </p:nvSpPr>
        <p:spPr>
          <a:xfrm rot="13500000">
            <a:off x="5270500" y="3544888"/>
            <a:ext cx="914400" cy="914400"/>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black"/>
              </a:solidFill>
              <a:latin typeface="Calibri"/>
            </a:endParaRPr>
          </a:p>
        </p:txBody>
      </p:sp>
      <p:cxnSp>
        <p:nvCxnSpPr>
          <p:cNvPr id="73" name="Straight Connector 72"/>
          <p:cNvCxnSpPr/>
          <p:nvPr/>
        </p:nvCxnSpPr>
        <p:spPr>
          <a:xfrm flipV="1">
            <a:off x="4572000" y="33528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6400800" y="3352800"/>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1635" name="TextBox 74"/>
          <p:cNvSpPr txBox="1">
            <a:spLocks noChangeArrowheads="1"/>
          </p:cNvSpPr>
          <p:nvPr/>
        </p:nvSpPr>
        <p:spPr bwMode="auto">
          <a:xfrm>
            <a:off x="6477000" y="3581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&lt;0:63&gt;</a:t>
            </a:r>
          </a:p>
        </p:txBody>
      </p:sp>
      <p:sp>
        <p:nvSpPr>
          <p:cNvPr id="111636" name="TextBox 75"/>
          <p:cNvSpPr txBox="1">
            <a:spLocks noChangeArrowheads="1"/>
          </p:cNvSpPr>
          <p:nvPr/>
        </p:nvSpPr>
        <p:spPr bwMode="auto">
          <a:xfrm>
            <a:off x="3733800" y="35814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&lt;0:63&gt;</a:t>
            </a:r>
          </a:p>
        </p:txBody>
      </p:sp>
      <p:sp>
        <p:nvSpPr>
          <p:cNvPr id="79" name="Right Brace 78"/>
          <p:cNvSpPr/>
          <p:nvPr/>
        </p:nvSpPr>
        <p:spPr>
          <a:xfrm rot="5400000">
            <a:off x="3390900" y="3009900"/>
            <a:ext cx="533400" cy="579120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solidFill>
                <a:prstClr val="black"/>
              </a:solidFill>
              <a:latin typeface="Calibri"/>
            </a:endParaRPr>
          </a:p>
        </p:txBody>
      </p:sp>
      <p:sp>
        <p:nvSpPr>
          <p:cNvPr id="111638" name="TextBox 87"/>
          <p:cNvSpPr txBox="1">
            <a:spLocks noChangeArrowheads="1"/>
          </p:cNvSpPr>
          <p:nvPr/>
        </p:nvSpPr>
        <p:spPr bwMode="auto">
          <a:xfrm>
            <a:off x="2667000" y="6172200"/>
            <a:ext cx="198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Memory channel</a:t>
            </a:r>
          </a:p>
        </p:txBody>
      </p:sp>
      <p:sp>
        <p:nvSpPr>
          <p:cNvPr id="3" name="标题 2">
            <a:extLst>
              <a:ext uri="{FF2B5EF4-FFF2-40B4-BE49-F238E27FC236}">
                <a16:creationId xmlns:a16="http://schemas.microsoft.com/office/drawing/2014/main" id="{46D95F26-1E4C-4F01-A730-F8377990EB01}"/>
              </a:ext>
            </a:extLst>
          </p:cNvPr>
          <p:cNvSpPr>
            <a:spLocks noGrp="1"/>
          </p:cNvSpPr>
          <p:nvPr>
            <p:ph type="title"/>
          </p:nvPr>
        </p:nvSpPr>
        <p:spPr>
          <a:xfrm>
            <a:off x="457200" y="274638"/>
            <a:ext cx="8229600" cy="715494"/>
          </a:xfrm>
        </p:spPr>
        <p:txBody>
          <a:bodyPr/>
          <a:lstStyle/>
          <a:p>
            <a:r>
              <a:rPr lang="en-US" altLang="zh-CN" dirty="0"/>
              <a:t>RANK</a:t>
            </a:r>
            <a:r>
              <a:rPr lang="zh-CN" altLang="en-US" dirty="0"/>
              <a:t>的逻辑架构</a:t>
            </a:r>
          </a:p>
        </p:txBody>
      </p:sp>
    </p:spTree>
    <p:extLst>
      <p:ext uri="{BB962C8B-B14F-4D97-AF65-F5344CB8AC3E}">
        <p14:creationId xmlns:p14="http://schemas.microsoft.com/office/powerpoint/2010/main" val="3901166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895600"/>
            <a:ext cx="12954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Rank 0</a:t>
            </a:r>
          </a:p>
        </p:txBody>
      </p:sp>
      <p:cxnSp>
        <p:nvCxnSpPr>
          <p:cNvPr id="6" name="Straight Connector 5"/>
          <p:cNvCxnSpPr/>
          <p:nvPr/>
        </p:nvCxnSpPr>
        <p:spPr>
          <a:xfrm flipV="1">
            <a:off x="1066800" y="3579813"/>
            <a:ext cx="457200" cy="38100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Shape 9"/>
          <p:cNvCxnSpPr>
            <a:cxnSpLocks noChangeShapeType="1"/>
          </p:cNvCxnSpPr>
          <p:nvPr/>
        </p:nvCxnSpPr>
        <p:spPr bwMode="auto">
          <a:xfrm rot="5400000" flipH="1" flipV="1">
            <a:off x="745332" y="3809206"/>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45" name="TextBox 7"/>
          <p:cNvSpPr txBox="1">
            <a:spLocks noChangeArrowheads="1"/>
          </p:cNvSpPr>
          <p:nvPr/>
        </p:nvSpPr>
        <p:spPr bwMode="auto">
          <a:xfrm>
            <a:off x="1295400" y="3592513"/>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&lt;0:63&gt;</a:t>
            </a:r>
          </a:p>
        </p:txBody>
      </p:sp>
      <p:cxnSp>
        <p:nvCxnSpPr>
          <p:cNvPr id="11" name="Straight Connector 10"/>
          <p:cNvCxnSpPr>
            <a:stCxn id="23" idx="0"/>
            <a:endCxn id="43" idx="1"/>
          </p:cNvCxnSpPr>
          <p:nvPr/>
        </p:nvCxnSpPr>
        <p:spPr>
          <a:xfrm rot="5400000" flipH="1" flipV="1">
            <a:off x="2353469" y="1048544"/>
            <a:ext cx="331787" cy="2447925"/>
          </a:xfrm>
          <a:prstGeom prst="line">
            <a:avLst/>
          </a:prstGeom>
          <a:ln w="6350"/>
        </p:spPr>
        <p:style>
          <a:lnRef idx="1">
            <a:schemeClr val="dk1"/>
          </a:lnRef>
          <a:fillRef idx="0">
            <a:schemeClr val="dk1"/>
          </a:fillRef>
          <a:effectRef idx="0">
            <a:schemeClr val="dk1"/>
          </a:effectRef>
          <a:fontRef idx="minor">
            <a:schemeClr val="tx1"/>
          </a:fontRef>
        </p:style>
      </p:cxnSp>
      <p:cxnSp>
        <p:nvCxnSpPr>
          <p:cNvPr id="13" name="Straight Connector 12"/>
          <p:cNvCxnSpPr>
            <a:stCxn id="23" idx="4"/>
            <a:endCxn id="43" idx="3"/>
          </p:cNvCxnSpPr>
          <p:nvPr/>
        </p:nvCxnSpPr>
        <p:spPr>
          <a:xfrm rot="16200000" flipH="1">
            <a:off x="2162969" y="3704431"/>
            <a:ext cx="712788" cy="2447925"/>
          </a:xfrm>
          <a:prstGeom prst="line">
            <a:avLst/>
          </a:prstGeom>
          <a:ln w="6350"/>
        </p:spPr>
        <p:style>
          <a:lnRef idx="1">
            <a:schemeClr val="dk1"/>
          </a:lnRef>
          <a:fillRef idx="0">
            <a:schemeClr val="dk1"/>
          </a:fillRef>
          <a:effectRef idx="0">
            <a:schemeClr val="dk1"/>
          </a:effectRef>
          <a:fontRef idx="minor">
            <a:schemeClr val="tx1"/>
          </a:fontRef>
        </p:style>
      </p:cxnSp>
      <p:sp>
        <p:nvSpPr>
          <p:cNvPr id="17" name="Rectangle 16"/>
          <p:cNvSpPr/>
          <p:nvPr/>
        </p:nvSpPr>
        <p:spPr>
          <a:xfrm>
            <a:off x="40386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0</a:t>
            </a:r>
          </a:p>
        </p:txBody>
      </p:sp>
      <p:sp>
        <p:nvSpPr>
          <p:cNvPr id="18" name="Rectangle 17"/>
          <p:cNvSpPr/>
          <p:nvPr/>
        </p:nvSpPr>
        <p:spPr>
          <a:xfrm>
            <a:off x="48768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1</a:t>
            </a:r>
          </a:p>
        </p:txBody>
      </p:sp>
      <p:sp>
        <p:nvSpPr>
          <p:cNvPr id="20" name="Rectangle 19"/>
          <p:cNvSpPr/>
          <p:nvPr/>
        </p:nvSpPr>
        <p:spPr>
          <a:xfrm>
            <a:off x="7086600" y="23622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7</a:t>
            </a:r>
          </a:p>
        </p:txBody>
      </p:sp>
      <p:sp>
        <p:nvSpPr>
          <p:cNvPr id="23" name="Oval 22"/>
          <p:cNvSpPr/>
          <p:nvPr/>
        </p:nvSpPr>
        <p:spPr>
          <a:xfrm>
            <a:off x="228600" y="2438400"/>
            <a:ext cx="2133600" cy="2133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2652" name="TextBox 29"/>
          <p:cNvSpPr txBox="1">
            <a:spLocks noChangeArrowheads="1"/>
          </p:cNvSpPr>
          <p:nvPr/>
        </p:nvSpPr>
        <p:spPr bwMode="auto">
          <a:xfrm>
            <a:off x="5638800" y="2209800"/>
            <a:ext cx="1219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5600" b="1">
                <a:solidFill>
                  <a:srgbClr val="000000"/>
                </a:solidFill>
                <a:latin typeface="Calibri" charset="0"/>
                <a:cs typeface="Arial" charset="0"/>
              </a:rPr>
              <a:t>. . .</a:t>
            </a:r>
          </a:p>
        </p:txBody>
      </p:sp>
      <p:cxnSp>
        <p:nvCxnSpPr>
          <p:cNvPr id="31" name="Shape 9"/>
          <p:cNvCxnSpPr>
            <a:cxnSpLocks noChangeShapeType="1"/>
          </p:cNvCxnSpPr>
          <p:nvPr/>
        </p:nvCxnSpPr>
        <p:spPr bwMode="auto">
          <a:xfrm rot="5400000" flipH="1" flipV="1">
            <a:off x="3810794" y="3885406"/>
            <a:ext cx="1066800" cy="1588"/>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54" name="TextBox 31"/>
          <p:cNvSpPr txBox="1">
            <a:spLocks noChangeArrowheads="1"/>
          </p:cNvSpPr>
          <p:nvPr/>
        </p:nvSpPr>
        <p:spPr bwMode="auto">
          <a:xfrm rot="-5400000">
            <a:off x="3663157" y="3663156"/>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34" name="Shape 9"/>
          <p:cNvCxnSpPr>
            <a:cxnSpLocks noChangeShapeType="1"/>
          </p:cNvCxnSpPr>
          <p:nvPr/>
        </p:nvCxnSpPr>
        <p:spPr bwMode="auto">
          <a:xfrm rot="5400000" flipH="1" flipV="1">
            <a:off x="4647407" y="3885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56" name="TextBox 34"/>
          <p:cNvSpPr txBox="1">
            <a:spLocks noChangeArrowheads="1"/>
          </p:cNvSpPr>
          <p:nvPr/>
        </p:nvSpPr>
        <p:spPr bwMode="auto">
          <a:xfrm rot="-5400000">
            <a:off x="4499769" y="36631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36" name="Shape 9"/>
          <p:cNvCxnSpPr>
            <a:cxnSpLocks noChangeShapeType="1"/>
          </p:cNvCxnSpPr>
          <p:nvPr/>
        </p:nvCxnSpPr>
        <p:spPr bwMode="auto">
          <a:xfrm rot="5400000" flipH="1" flipV="1">
            <a:off x="6857207" y="3885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58" name="TextBox 36"/>
          <p:cNvSpPr txBox="1">
            <a:spLocks noChangeArrowheads="1"/>
          </p:cNvSpPr>
          <p:nvPr/>
        </p:nvSpPr>
        <p:spPr bwMode="auto">
          <a:xfrm rot="-5400000">
            <a:off x="6709569" y="36631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38" name="Shape 9"/>
          <p:cNvCxnSpPr>
            <a:cxnSpLocks noChangeShapeType="1"/>
          </p:cNvCxnSpPr>
          <p:nvPr/>
        </p:nvCxnSpPr>
        <p:spPr bwMode="auto">
          <a:xfrm>
            <a:off x="4343400" y="4419600"/>
            <a:ext cx="30480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41" name="Shape 9"/>
          <p:cNvCxnSpPr>
            <a:cxnSpLocks noChangeShapeType="1"/>
          </p:cNvCxnSpPr>
          <p:nvPr/>
        </p:nvCxnSpPr>
        <p:spPr bwMode="auto">
          <a:xfrm rot="5400000" flipH="1" flipV="1">
            <a:off x="5317332" y="4952206"/>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2661" name="TextBox 41"/>
          <p:cNvSpPr txBox="1">
            <a:spLocks noChangeArrowheads="1"/>
          </p:cNvSpPr>
          <p:nvPr/>
        </p:nvSpPr>
        <p:spPr bwMode="auto">
          <a:xfrm>
            <a:off x="5867400" y="48006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43" name="Oval 42"/>
          <p:cNvSpPr/>
          <p:nvPr/>
        </p:nvSpPr>
        <p:spPr>
          <a:xfrm>
            <a:off x="2895600" y="1447800"/>
            <a:ext cx="5791200" cy="44958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 name="标题 2">
            <a:extLst>
              <a:ext uri="{FF2B5EF4-FFF2-40B4-BE49-F238E27FC236}">
                <a16:creationId xmlns:a16="http://schemas.microsoft.com/office/drawing/2014/main" id="{A7113D2F-7F31-4DB7-97B4-3403190DB474}"/>
              </a:ext>
            </a:extLst>
          </p:cNvPr>
          <p:cNvSpPr>
            <a:spLocks noGrp="1"/>
          </p:cNvSpPr>
          <p:nvPr>
            <p:ph type="title"/>
          </p:nvPr>
        </p:nvSpPr>
        <p:spPr>
          <a:xfrm>
            <a:off x="457200" y="228600"/>
            <a:ext cx="8229600" cy="765175"/>
          </a:xfrm>
        </p:spPr>
        <p:txBody>
          <a:bodyPr/>
          <a:lstStyle/>
          <a:p>
            <a:r>
              <a:rPr lang="en-US" altLang="zh-CN" dirty="0"/>
              <a:t>RANK</a:t>
            </a:r>
            <a:r>
              <a:rPr lang="zh-CN" altLang="en-US" dirty="0"/>
              <a:t>的拆分</a:t>
            </a:r>
          </a:p>
        </p:txBody>
      </p:sp>
    </p:spTree>
    <p:extLst>
      <p:ext uri="{BB962C8B-B14F-4D97-AF65-F5344CB8AC3E}">
        <p14:creationId xmlns:p14="http://schemas.microsoft.com/office/powerpoint/2010/main" val="30246107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Shape 9"/>
          <p:cNvCxnSpPr>
            <a:cxnSpLocks noChangeShapeType="1"/>
          </p:cNvCxnSpPr>
          <p:nvPr/>
        </p:nvCxnSpPr>
        <p:spPr bwMode="auto">
          <a:xfrm rot="16200000" flipV="1">
            <a:off x="5143500" y="4152900"/>
            <a:ext cx="914400" cy="381000"/>
          </a:xfrm>
          <a:prstGeom prst="bentConnector3">
            <a:avLst>
              <a:gd name="adj1" fmla="val 5813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38" name="Shape 9"/>
          <p:cNvCxnSpPr>
            <a:cxnSpLocks noChangeShapeType="1"/>
          </p:cNvCxnSpPr>
          <p:nvPr/>
        </p:nvCxnSpPr>
        <p:spPr bwMode="auto">
          <a:xfrm rot="16200000" flipV="1">
            <a:off x="5562600" y="3810000"/>
            <a:ext cx="1752600" cy="228600"/>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4" name="Rectangle 3"/>
          <p:cNvSpPr/>
          <p:nvPr/>
        </p:nvSpPr>
        <p:spPr>
          <a:xfrm>
            <a:off x="1295400" y="2590800"/>
            <a:ext cx="609600" cy="990600"/>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anchor="ctr"/>
          <a:lstStyle/>
          <a:p>
            <a:pPr algn="ctr" fontAlgn="auto">
              <a:spcBef>
                <a:spcPts val="0"/>
              </a:spcBef>
              <a:spcAft>
                <a:spcPts val="0"/>
              </a:spcAft>
              <a:defRPr/>
            </a:pPr>
            <a:r>
              <a:rPr lang="en-US" dirty="0">
                <a:solidFill>
                  <a:prstClr val="white"/>
                </a:solidFill>
                <a:latin typeface="Calibri"/>
              </a:rPr>
              <a:t>Chip 0</a:t>
            </a:r>
          </a:p>
        </p:txBody>
      </p:sp>
      <p:cxnSp>
        <p:nvCxnSpPr>
          <p:cNvPr id="6" name="Shape 9"/>
          <p:cNvCxnSpPr>
            <a:cxnSpLocks noChangeShapeType="1"/>
          </p:cNvCxnSpPr>
          <p:nvPr/>
        </p:nvCxnSpPr>
        <p:spPr bwMode="auto">
          <a:xfrm rot="5400000" flipH="1" flipV="1">
            <a:off x="1056482" y="41140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3670" name="TextBox 6"/>
          <p:cNvSpPr txBox="1">
            <a:spLocks noChangeArrowheads="1"/>
          </p:cNvSpPr>
          <p:nvPr/>
        </p:nvSpPr>
        <p:spPr bwMode="auto">
          <a:xfrm rot="-5400000">
            <a:off x="908844" y="38917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graphicFrame>
        <p:nvGraphicFramePr>
          <p:cNvPr id="5" name="Table 4"/>
          <p:cNvGraphicFramePr>
            <a:graphicFrameLocks noGrp="1"/>
          </p:cNvGraphicFramePr>
          <p:nvPr/>
        </p:nvGraphicFramePr>
        <p:xfrm>
          <a:off x="5638800" y="1720850"/>
          <a:ext cx="1249368" cy="1193802"/>
        </p:xfrm>
        <a:graphic>
          <a:graphicData uri="http://schemas.openxmlformats.org/drawingml/2006/table">
            <a:tbl>
              <a:tblPr>
                <a:tableStyleId>{616DA210-FB5B-4158-B5E0-FEB733F419BA}</a:tableStyleId>
              </a:tblPr>
              <a:tblGrid>
                <a:gridCol w="208228">
                  <a:extLst>
                    <a:ext uri="{9D8B030D-6E8A-4147-A177-3AD203B41FA5}">
                      <a16:colId xmlns:a16="http://schemas.microsoft.com/office/drawing/2014/main" val="20000"/>
                    </a:ext>
                  </a:extLst>
                </a:gridCol>
                <a:gridCol w="208228">
                  <a:extLst>
                    <a:ext uri="{9D8B030D-6E8A-4147-A177-3AD203B41FA5}">
                      <a16:colId xmlns:a16="http://schemas.microsoft.com/office/drawing/2014/main" val="20001"/>
                    </a:ext>
                  </a:extLst>
                </a:gridCol>
                <a:gridCol w="208228">
                  <a:extLst>
                    <a:ext uri="{9D8B030D-6E8A-4147-A177-3AD203B41FA5}">
                      <a16:colId xmlns:a16="http://schemas.microsoft.com/office/drawing/2014/main" val="20002"/>
                    </a:ext>
                  </a:extLst>
                </a:gridCol>
                <a:gridCol w="208228">
                  <a:extLst>
                    <a:ext uri="{9D8B030D-6E8A-4147-A177-3AD203B41FA5}">
                      <a16:colId xmlns:a16="http://schemas.microsoft.com/office/drawing/2014/main" val="20003"/>
                    </a:ext>
                  </a:extLst>
                </a:gridCol>
                <a:gridCol w="208228">
                  <a:extLst>
                    <a:ext uri="{9D8B030D-6E8A-4147-A177-3AD203B41FA5}">
                      <a16:colId xmlns:a16="http://schemas.microsoft.com/office/drawing/2014/main" val="20004"/>
                    </a:ext>
                  </a:extLst>
                </a:gridCol>
                <a:gridCol w="208228">
                  <a:extLst>
                    <a:ext uri="{9D8B030D-6E8A-4147-A177-3AD203B41FA5}">
                      <a16:colId xmlns:a16="http://schemas.microsoft.com/office/drawing/2014/main" val="20005"/>
                    </a:ext>
                  </a:extLst>
                </a:gridCol>
              </a:tblGrid>
              <a:tr h="198967">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0"/>
                  </a:ext>
                </a:extLst>
              </a:tr>
              <a:tr h="198967">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1"/>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2"/>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3"/>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4"/>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5"/>
                  </a:ext>
                </a:extLst>
              </a:tr>
            </a:tbl>
          </a:graphicData>
        </a:graphic>
      </p:graphicFrame>
      <p:sp>
        <p:nvSpPr>
          <p:cNvPr id="13" name="Rectangle 12"/>
          <p:cNvSpPr/>
          <p:nvPr/>
        </p:nvSpPr>
        <p:spPr>
          <a:xfrm>
            <a:off x="5638800" y="17208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4" name="Rectangle 13"/>
          <p:cNvSpPr/>
          <p:nvPr/>
        </p:nvSpPr>
        <p:spPr>
          <a:xfrm>
            <a:off x="5486400" y="18732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5" name="Rectangle 14"/>
          <p:cNvSpPr/>
          <p:nvPr/>
        </p:nvSpPr>
        <p:spPr>
          <a:xfrm>
            <a:off x="5334000" y="20256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6" name="Rectangle 15"/>
          <p:cNvSpPr/>
          <p:nvPr/>
        </p:nvSpPr>
        <p:spPr>
          <a:xfrm>
            <a:off x="5181600" y="21780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graphicFrame>
        <p:nvGraphicFramePr>
          <p:cNvPr id="18" name="Table 17"/>
          <p:cNvGraphicFramePr>
            <a:graphicFrameLocks noGrp="1"/>
          </p:cNvGraphicFramePr>
          <p:nvPr/>
        </p:nvGraphicFramePr>
        <p:xfrm>
          <a:off x="5029200" y="2330450"/>
          <a:ext cx="1249368" cy="1193802"/>
        </p:xfrm>
        <a:graphic>
          <a:graphicData uri="http://schemas.openxmlformats.org/drawingml/2006/table">
            <a:tbl>
              <a:tblPr>
                <a:tableStyleId>{616DA210-FB5B-4158-B5E0-FEB733F419BA}</a:tableStyleId>
              </a:tblPr>
              <a:tblGrid>
                <a:gridCol w="208228">
                  <a:extLst>
                    <a:ext uri="{9D8B030D-6E8A-4147-A177-3AD203B41FA5}">
                      <a16:colId xmlns:a16="http://schemas.microsoft.com/office/drawing/2014/main" val="20000"/>
                    </a:ext>
                  </a:extLst>
                </a:gridCol>
                <a:gridCol w="208228">
                  <a:extLst>
                    <a:ext uri="{9D8B030D-6E8A-4147-A177-3AD203B41FA5}">
                      <a16:colId xmlns:a16="http://schemas.microsoft.com/office/drawing/2014/main" val="20001"/>
                    </a:ext>
                  </a:extLst>
                </a:gridCol>
                <a:gridCol w="208228">
                  <a:extLst>
                    <a:ext uri="{9D8B030D-6E8A-4147-A177-3AD203B41FA5}">
                      <a16:colId xmlns:a16="http://schemas.microsoft.com/office/drawing/2014/main" val="20002"/>
                    </a:ext>
                  </a:extLst>
                </a:gridCol>
                <a:gridCol w="208228">
                  <a:extLst>
                    <a:ext uri="{9D8B030D-6E8A-4147-A177-3AD203B41FA5}">
                      <a16:colId xmlns:a16="http://schemas.microsoft.com/office/drawing/2014/main" val="20003"/>
                    </a:ext>
                  </a:extLst>
                </a:gridCol>
                <a:gridCol w="208228">
                  <a:extLst>
                    <a:ext uri="{9D8B030D-6E8A-4147-A177-3AD203B41FA5}">
                      <a16:colId xmlns:a16="http://schemas.microsoft.com/office/drawing/2014/main" val="20004"/>
                    </a:ext>
                  </a:extLst>
                </a:gridCol>
                <a:gridCol w="208228">
                  <a:extLst>
                    <a:ext uri="{9D8B030D-6E8A-4147-A177-3AD203B41FA5}">
                      <a16:colId xmlns:a16="http://schemas.microsoft.com/office/drawing/2014/main" val="20005"/>
                    </a:ext>
                  </a:extLst>
                </a:gridCol>
              </a:tblGrid>
              <a:tr h="198967">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0"/>
                  </a:ext>
                </a:extLst>
              </a:tr>
              <a:tr h="198967">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1"/>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2"/>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3"/>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a:p>
                  </a:txBody>
                  <a:tcPr marL="91414" marR="91414">
                    <a:solidFill>
                      <a:schemeClr val="bg1"/>
                    </a:solidFill>
                  </a:tcPr>
                </a:tc>
                <a:extLst>
                  <a:ext uri="{0D108BD9-81ED-4DB2-BD59-A6C34878D82A}">
                    <a16:rowId xmlns:a16="http://schemas.microsoft.com/office/drawing/2014/main" val="10004"/>
                  </a:ext>
                </a:extLst>
              </a:tr>
              <a:tr h="198967">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a:p>
                  </a:txBody>
                  <a:tcPr marL="91414" marR="91414">
                    <a:solidFill>
                      <a:schemeClr val="bg1"/>
                    </a:solidFill>
                  </a:tcPr>
                </a:tc>
                <a:tc>
                  <a:txBody>
                    <a:bodyPr/>
                    <a:lstStyle/>
                    <a:p>
                      <a:endParaRPr lang="en-US" sz="200" dirty="0"/>
                    </a:p>
                  </a:txBody>
                  <a:tcPr marL="91414" marR="91414">
                    <a:solidFill>
                      <a:schemeClr val="bg1"/>
                    </a:solidFill>
                  </a:tcPr>
                </a:tc>
                <a:tc>
                  <a:txBody>
                    <a:bodyPr/>
                    <a:lstStyle/>
                    <a:p>
                      <a:endParaRPr lang="en-US" sz="200" dirty="0"/>
                    </a:p>
                  </a:txBody>
                  <a:tcPr marL="91414" marR="91414">
                    <a:solidFill>
                      <a:schemeClr val="bg1"/>
                    </a:solidFill>
                  </a:tcPr>
                </a:tc>
                <a:extLst>
                  <a:ext uri="{0D108BD9-81ED-4DB2-BD59-A6C34878D82A}">
                    <a16:rowId xmlns:a16="http://schemas.microsoft.com/office/drawing/2014/main" val="10005"/>
                  </a:ext>
                </a:extLst>
              </a:tr>
            </a:tbl>
          </a:graphicData>
        </a:graphic>
      </p:graphicFrame>
      <p:sp>
        <p:nvSpPr>
          <p:cNvPr id="19" name="Rectangle 18"/>
          <p:cNvSpPr/>
          <p:nvPr/>
        </p:nvSpPr>
        <p:spPr>
          <a:xfrm>
            <a:off x="5029200" y="23304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20" name="Rectangle 19"/>
          <p:cNvSpPr/>
          <p:nvPr/>
        </p:nvSpPr>
        <p:spPr>
          <a:xfrm>
            <a:off x="4876800" y="24828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21" name="Rectangle 20"/>
          <p:cNvSpPr/>
          <p:nvPr/>
        </p:nvSpPr>
        <p:spPr>
          <a:xfrm>
            <a:off x="4724400" y="26352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cxnSp>
        <p:nvCxnSpPr>
          <p:cNvPr id="26" name="Straight Arrow Connector 25"/>
          <p:cNvCxnSpPr/>
          <p:nvPr/>
        </p:nvCxnSpPr>
        <p:spPr>
          <a:xfrm rot="5400000" flipH="1" flipV="1">
            <a:off x="4457700" y="1758950"/>
            <a:ext cx="990600" cy="9144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3781" name="TextBox 30"/>
          <p:cNvSpPr txBox="1">
            <a:spLocks noChangeArrowheads="1"/>
          </p:cNvSpPr>
          <p:nvPr/>
        </p:nvSpPr>
        <p:spPr bwMode="auto">
          <a:xfrm rot="-2834338">
            <a:off x="4279106" y="1861344"/>
            <a:ext cx="1081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0000"/>
                </a:solidFill>
                <a:latin typeface="Calibri" charset="0"/>
                <a:cs typeface="Arial" charset="0"/>
              </a:rPr>
              <a:t>8 banks</a:t>
            </a:r>
          </a:p>
        </p:txBody>
      </p:sp>
      <p:cxnSp>
        <p:nvCxnSpPr>
          <p:cNvPr id="34" name="Shape 9"/>
          <p:cNvCxnSpPr>
            <a:cxnSpLocks noChangeShapeType="1"/>
            <a:endCxn id="22" idx="2"/>
          </p:cNvCxnSpPr>
          <p:nvPr/>
        </p:nvCxnSpPr>
        <p:spPr bwMode="auto">
          <a:xfrm rot="16200000" flipV="1">
            <a:off x="5032375" y="4194175"/>
            <a:ext cx="793750" cy="419100"/>
          </a:xfrm>
          <a:prstGeom prst="bentConnector3">
            <a:avLst>
              <a:gd name="adj1" fmla="val 5187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22" name="Rectangle 21"/>
          <p:cNvSpPr/>
          <p:nvPr/>
        </p:nvSpPr>
        <p:spPr>
          <a:xfrm>
            <a:off x="4572000" y="278765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Bank 0</a:t>
            </a:r>
          </a:p>
        </p:txBody>
      </p:sp>
      <p:sp>
        <p:nvSpPr>
          <p:cNvPr id="32" name="Diagonal Stripe 31"/>
          <p:cNvSpPr/>
          <p:nvPr/>
        </p:nvSpPr>
        <p:spPr>
          <a:xfrm rot="13500000">
            <a:off x="5675313" y="4303713"/>
            <a:ext cx="914400" cy="914400"/>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black"/>
              </a:solidFill>
              <a:latin typeface="Calibri"/>
            </a:endParaRPr>
          </a:p>
        </p:txBody>
      </p:sp>
      <p:sp>
        <p:nvSpPr>
          <p:cNvPr id="113785" name="TextBox 55"/>
          <p:cNvSpPr txBox="1">
            <a:spLocks noChangeArrowheads="1"/>
          </p:cNvSpPr>
          <p:nvPr/>
        </p:nvSpPr>
        <p:spPr bwMode="auto">
          <a:xfrm>
            <a:off x="5410200" y="3990975"/>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solidFill>
                  <a:srgbClr val="C0504D"/>
                </a:solidFill>
                <a:latin typeface="Calibri" charset="0"/>
                <a:cs typeface="Arial" charset="0"/>
              </a:rPr>
              <a:t>&lt;0:7&gt;</a:t>
            </a:r>
          </a:p>
        </p:txBody>
      </p:sp>
      <p:sp>
        <p:nvSpPr>
          <p:cNvPr id="113786" name="TextBox 56"/>
          <p:cNvSpPr txBox="1">
            <a:spLocks noChangeArrowheads="1"/>
          </p:cNvSpPr>
          <p:nvPr/>
        </p:nvSpPr>
        <p:spPr bwMode="auto">
          <a:xfrm>
            <a:off x="5105400" y="4419600"/>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solidFill>
                  <a:srgbClr val="C0504D"/>
                </a:solidFill>
                <a:latin typeface="Calibri" charset="0"/>
                <a:cs typeface="Arial" charset="0"/>
              </a:rPr>
              <a:t>&lt;0:7&gt;</a:t>
            </a:r>
          </a:p>
        </p:txBody>
      </p:sp>
      <p:sp>
        <p:nvSpPr>
          <p:cNvPr id="113787" name="TextBox 57"/>
          <p:cNvSpPr txBox="1">
            <a:spLocks noChangeArrowheads="1"/>
          </p:cNvSpPr>
          <p:nvPr/>
        </p:nvSpPr>
        <p:spPr bwMode="auto">
          <a:xfrm>
            <a:off x="6324600" y="3686175"/>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b="1">
                <a:solidFill>
                  <a:srgbClr val="C0504D"/>
                </a:solidFill>
                <a:latin typeface="Calibri" charset="0"/>
                <a:cs typeface="Arial" charset="0"/>
              </a:rPr>
              <a:t>&lt;0:7&gt;</a:t>
            </a:r>
          </a:p>
        </p:txBody>
      </p:sp>
      <p:sp>
        <p:nvSpPr>
          <p:cNvPr id="113788" name="TextBox 59"/>
          <p:cNvSpPr txBox="1">
            <a:spLocks noChangeArrowheads="1"/>
          </p:cNvSpPr>
          <p:nvPr/>
        </p:nvSpPr>
        <p:spPr bwMode="auto">
          <a:xfrm>
            <a:off x="5791200" y="40386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C0504D"/>
                </a:solidFill>
                <a:latin typeface="Calibri" charset="0"/>
                <a:cs typeface="Arial" charset="0"/>
              </a:rPr>
              <a:t>...</a:t>
            </a:r>
          </a:p>
        </p:txBody>
      </p:sp>
      <p:cxnSp>
        <p:nvCxnSpPr>
          <p:cNvPr id="61" name="Shape 9"/>
          <p:cNvCxnSpPr>
            <a:cxnSpLocks noChangeShapeType="1"/>
          </p:cNvCxnSpPr>
          <p:nvPr/>
        </p:nvCxnSpPr>
        <p:spPr bwMode="auto">
          <a:xfrm rot="5400000" flipH="1" flipV="1">
            <a:off x="5628482" y="56380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3790" name="TextBox 61"/>
          <p:cNvSpPr txBox="1">
            <a:spLocks noChangeArrowheads="1"/>
          </p:cNvSpPr>
          <p:nvPr/>
        </p:nvSpPr>
        <p:spPr bwMode="auto">
          <a:xfrm rot="-5400000">
            <a:off x="5480844" y="54157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sp>
        <p:nvSpPr>
          <p:cNvPr id="64" name="Oval 63"/>
          <p:cNvSpPr/>
          <p:nvPr/>
        </p:nvSpPr>
        <p:spPr>
          <a:xfrm>
            <a:off x="533400" y="2286000"/>
            <a:ext cx="2133600" cy="2514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65" name="Oval 64"/>
          <p:cNvSpPr/>
          <p:nvPr/>
        </p:nvSpPr>
        <p:spPr>
          <a:xfrm>
            <a:off x="3429000" y="1295400"/>
            <a:ext cx="5257800" cy="50292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cxnSp>
        <p:nvCxnSpPr>
          <p:cNvPr id="66" name="Straight Connector 65"/>
          <p:cNvCxnSpPr>
            <a:stCxn id="64" idx="0"/>
            <a:endCxn id="65" idx="1"/>
          </p:cNvCxnSpPr>
          <p:nvPr/>
        </p:nvCxnSpPr>
        <p:spPr>
          <a:xfrm rot="5400000" flipH="1" flipV="1">
            <a:off x="2772569" y="859631"/>
            <a:ext cx="254000" cy="2598738"/>
          </a:xfrm>
          <a:prstGeom prst="line">
            <a:avLst/>
          </a:prstGeom>
          <a:ln w="6350"/>
        </p:spPr>
        <p:style>
          <a:lnRef idx="1">
            <a:schemeClr val="dk1"/>
          </a:lnRef>
          <a:fillRef idx="0">
            <a:schemeClr val="dk1"/>
          </a:fillRef>
          <a:effectRef idx="0">
            <a:schemeClr val="dk1"/>
          </a:effectRef>
          <a:fontRef idx="minor">
            <a:schemeClr val="tx1"/>
          </a:fontRef>
        </p:style>
      </p:cxnSp>
      <p:cxnSp>
        <p:nvCxnSpPr>
          <p:cNvPr id="69" name="Straight Connector 68"/>
          <p:cNvCxnSpPr>
            <a:stCxn id="64" idx="4"/>
            <a:endCxn id="65" idx="3"/>
          </p:cNvCxnSpPr>
          <p:nvPr/>
        </p:nvCxnSpPr>
        <p:spPr>
          <a:xfrm rot="16200000" flipH="1">
            <a:off x="2505869" y="3894931"/>
            <a:ext cx="787400" cy="2598738"/>
          </a:xfrm>
          <a:prstGeom prst="line">
            <a:avLst/>
          </a:prstGeom>
          <a:ln w="6350"/>
        </p:spPr>
        <p:style>
          <a:lnRef idx="1">
            <a:schemeClr val="dk1"/>
          </a:lnRef>
          <a:fillRef idx="0">
            <a:schemeClr val="dk1"/>
          </a:fillRef>
          <a:effectRef idx="0">
            <a:schemeClr val="dk1"/>
          </a:effectRef>
          <a:fontRef idx="minor">
            <a:schemeClr val="tx1"/>
          </a:fontRef>
        </p:style>
      </p:cxnSp>
      <p:sp>
        <p:nvSpPr>
          <p:cNvPr id="3" name="标题 2">
            <a:extLst>
              <a:ext uri="{FF2B5EF4-FFF2-40B4-BE49-F238E27FC236}">
                <a16:creationId xmlns:a16="http://schemas.microsoft.com/office/drawing/2014/main" id="{B5841D48-6842-447E-82E0-64E253CC244F}"/>
              </a:ext>
            </a:extLst>
          </p:cNvPr>
          <p:cNvSpPr>
            <a:spLocks noGrp="1"/>
          </p:cNvSpPr>
          <p:nvPr>
            <p:ph type="title"/>
          </p:nvPr>
        </p:nvSpPr>
        <p:spPr>
          <a:xfrm>
            <a:off x="457200" y="228600"/>
            <a:ext cx="8229600" cy="757704"/>
          </a:xfrm>
        </p:spPr>
        <p:txBody>
          <a:bodyPr/>
          <a:lstStyle/>
          <a:p>
            <a:r>
              <a:rPr lang="en-US" altLang="zh-CN" dirty="0"/>
              <a:t>Chip</a:t>
            </a:r>
            <a:r>
              <a:rPr lang="zh-CN" altLang="en-US" dirty="0"/>
              <a:t>的拆分</a:t>
            </a:r>
          </a:p>
        </p:txBody>
      </p:sp>
    </p:spTree>
    <p:extLst>
      <p:ext uri="{BB962C8B-B14F-4D97-AF65-F5344CB8AC3E}">
        <p14:creationId xmlns:p14="http://schemas.microsoft.com/office/powerpoint/2010/main" val="2257024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hape 9"/>
          <p:cNvCxnSpPr>
            <a:cxnSpLocks noChangeShapeType="1"/>
          </p:cNvCxnSpPr>
          <p:nvPr/>
        </p:nvCxnSpPr>
        <p:spPr bwMode="auto">
          <a:xfrm rot="5400000" flipH="1" flipV="1">
            <a:off x="6172200" y="4497388"/>
            <a:ext cx="990600" cy="990600"/>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8" name="Rectangle 7"/>
          <p:cNvSpPr/>
          <p:nvPr/>
        </p:nvSpPr>
        <p:spPr>
          <a:xfrm>
            <a:off x="762000" y="2514600"/>
            <a:ext cx="1295400" cy="1219200"/>
          </a:xfrm>
          <a:prstGeom prst="rect">
            <a:avLst/>
          </a:prstGeom>
          <a:ln w="38100"/>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Bank 0</a:t>
            </a:r>
          </a:p>
        </p:txBody>
      </p:sp>
      <p:cxnSp>
        <p:nvCxnSpPr>
          <p:cNvPr id="10" name="Shape 9"/>
          <p:cNvCxnSpPr>
            <a:cxnSpLocks noChangeShapeType="1"/>
          </p:cNvCxnSpPr>
          <p:nvPr/>
        </p:nvCxnSpPr>
        <p:spPr bwMode="auto">
          <a:xfrm rot="5400000" flipH="1" flipV="1">
            <a:off x="904082" y="4266406"/>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4693" name="TextBox 10"/>
          <p:cNvSpPr txBox="1">
            <a:spLocks noChangeArrowheads="1"/>
          </p:cNvSpPr>
          <p:nvPr/>
        </p:nvSpPr>
        <p:spPr bwMode="auto">
          <a:xfrm rot="-5400000">
            <a:off x="756444" y="404415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sp>
        <p:nvSpPr>
          <p:cNvPr id="114694" name="TextBox 11"/>
          <p:cNvSpPr txBox="1">
            <a:spLocks noChangeArrowheads="1"/>
          </p:cNvSpPr>
          <p:nvPr/>
        </p:nvSpPr>
        <p:spPr bwMode="auto">
          <a:xfrm>
            <a:off x="7467600" y="3659188"/>
            <a:ext cx="685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4F81BD"/>
                </a:solidFill>
                <a:latin typeface="Calibri" charset="0"/>
                <a:cs typeface="Arial" charset="0"/>
              </a:rPr>
              <a:t>row 0</a:t>
            </a:r>
          </a:p>
        </p:txBody>
      </p:sp>
      <p:sp>
        <p:nvSpPr>
          <p:cNvPr id="114695" name="TextBox 13"/>
          <p:cNvSpPr txBox="1">
            <a:spLocks noChangeArrowheads="1"/>
          </p:cNvSpPr>
          <p:nvPr/>
        </p:nvSpPr>
        <p:spPr bwMode="auto">
          <a:xfrm>
            <a:off x="7467600" y="21336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4F81BD"/>
                </a:solidFill>
                <a:latin typeface="Calibri" charset="0"/>
                <a:cs typeface="Arial" charset="0"/>
              </a:rPr>
              <a:t>row 16k-1</a:t>
            </a:r>
          </a:p>
        </p:txBody>
      </p:sp>
      <p:sp>
        <p:nvSpPr>
          <p:cNvPr id="114696" name="TextBox 17"/>
          <p:cNvSpPr txBox="1">
            <a:spLocks noChangeArrowheads="1"/>
          </p:cNvSpPr>
          <p:nvPr/>
        </p:nvSpPr>
        <p:spPr bwMode="auto">
          <a:xfrm rot="5400000">
            <a:off x="7378700" y="2757488"/>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4F81BD"/>
                </a:solidFill>
                <a:latin typeface="Calibri" charset="0"/>
                <a:cs typeface="Arial" charset="0"/>
              </a:rPr>
              <a:t>...</a:t>
            </a:r>
          </a:p>
        </p:txBody>
      </p:sp>
      <p:cxnSp>
        <p:nvCxnSpPr>
          <p:cNvPr id="20" name="Straight Arrow Connector 19"/>
          <p:cNvCxnSpPr/>
          <p:nvPr/>
        </p:nvCxnSpPr>
        <p:spPr>
          <a:xfrm>
            <a:off x="4038600" y="1557338"/>
            <a:ext cx="3276600" cy="1587"/>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14698" name="TextBox 20"/>
          <p:cNvSpPr txBox="1">
            <a:spLocks noChangeArrowheads="1"/>
          </p:cNvSpPr>
          <p:nvPr/>
        </p:nvSpPr>
        <p:spPr bwMode="auto">
          <a:xfrm>
            <a:off x="5181600" y="1219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4F81BD"/>
                </a:solidFill>
                <a:latin typeface="Calibri" charset="0"/>
                <a:cs typeface="Arial" charset="0"/>
              </a:rPr>
              <a:t>2kB</a:t>
            </a:r>
          </a:p>
        </p:txBody>
      </p:sp>
      <p:cxnSp>
        <p:nvCxnSpPr>
          <p:cNvPr id="22" name="Shape 9"/>
          <p:cNvCxnSpPr>
            <a:cxnSpLocks noChangeShapeType="1"/>
          </p:cNvCxnSpPr>
          <p:nvPr/>
        </p:nvCxnSpPr>
        <p:spPr bwMode="auto">
          <a:xfrm rot="16200000" flipV="1">
            <a:off x="4267200" y="4497388"/>
            <a:ext cx="990600" cy="990600"/>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4700" name="TextBox 22"/>
          <p:cNvSpPr txBox="1">
            <a:spLocks noChangeArrowheads="1"/>
          </p:cNvSpPr>
          <p:nvPr/>
        </p:nvSpPr>
        <p:spPr bwMode="auto">
          <a:xfrm>
            <a:off x="3810000" y="45847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1B</a:t>
            </a:r>
          </a:p>
        </p:txBody>
      </p:sp>
      <p:cxnSp>
        <p:nvCxnSpPr>
          <p:cNvPr id="24" name="Straight Arrow Connector 23"/>
          <p:cNvCxnSpPr/>
          <p:nvPr/>
        </p:nvCxnSpPr>
        <p:spPr>
          <a:xfrm>
            <a:off x="4060825" y="1968500"/>
            <a:ext cx="381000" cy="1588"/>
          </a:xfrm>
          <a:prstGeom prst="straightConnector1">
            <a:avLst/>
          </a:prstGeom>
          <a:ln w="31750">
            <a:headEnd type="arrow"/>
            <a:tailEnd type="arrow"/>
          </a:ln>
        </p:spPr>
        <p:style>
          <a:lnRef idx="1">
            <a:schemeClr val="accent1"/>
          </a:lnRef>
          <a:fillRef idx="0">
            <a:schemeClr val="accent1"/>
          </a:fillRef>
          <a:effectRef idx="0">
            <a:schemeClr val="accent1"/>
          </a:effectRef>
          <a:fontRef idx="minor">
            <a:schemeClr val="tx1"/>
          </a:fontRef>
        </p:style>
      </p:cxnSp>
      <p:sp>
        <p:nvSpPr>
          <p:cNvPr id="114702" name="TextBox 26"/>
          <p:cNvSpPr txBox="1">
            <a:spLocks noChangeArrowheads="1"/>
          </p:cNvSpPr>
          <p:nvPr/>
        </p:nvSpPr>
        <p:spPr bwMode="auto">
          <a:xfrm>
            <a:off x="3679825" y="1601788"/>
            <a:ext cx="11064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a:solidFill>
                  <a:srgbClr val="4F81BD"/>
                </a:solidFill>
                <a:latin typeface="Calibri" charset="0"/>
                <a:cs typeface="Arial" charset="0"/>
              </a:rPr>
              <a:t>1B (column)</a:t>
            </a:r>
          </a:p>
        </p:txBody>
      </p:sp>
      <p:cxnSp>
        <p:nvCxnSpPr>
          <p:cNvPr id="35" name="Shape 9"/>
          <p:cNvCxnSpPr>
            <a:cxnSpLocks noChangeShapeType="1"/>
          </p:cNvCxnSpPr>
          <p:nvPr/>
        </p:nvCxnSpPr>
        <p:spPr bwMode="auto">
          <a:xfrm rot="16200000" flipV="1">
            <a:off x="4533900" y="4611688"/>
            <a:ext cx="990600" cy="762000"/>
          </a:xfrm>
          <a:prstGeom prst="bentConnector3">
            <a:avLst>
              <a:gd name="adj1" fmla="val 65759"/>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graphicFrame>
        <p:nvGraphicFramePr>
          <p:cNvPr id="9" name="Table 8"/>
          <p:cNvGraphicFramePr>
            <a:graphicFrameLocks noGrp="1"/>
          </p:cNvGraphicFramePr>
          <p:nvPr/>
        </p:nvGraphicFramePr>
        <p:xfrm>
          <a:off x="4038600" y="2090738"/>
          <a:ext cx="3332160" cy="2449510"/>
        </p:xfrm>
        <a:graphic>
          <a:graphicData uri="http://schemas.openxmlformats.org/drawingml/2006/table">
            <a:tbl>
              <a:tblPr>
                <a:tableStyleId>{616DA210-FB5B-4158-B5E0-FEB733F419BA}</a:tableStyleId>
              </a:tblPr>
              <a:tblGrid>
                <a:gridCol w="416520">
                  <a:extLst>
                    <a:ext uri="{9D8B030D-6E8A-4147-A177-3AD203B41FA5}">
                      <a16:colId xmlns:a16="http://schemas.microsoft.com/office/drawing/2014/main" val="20000"/>
                    </a:ext>
                  </a:extLst>
                </a:gridCol>
                <a:gridCol w="416520">
                  <a:extLst>
                    <a:ext uri="{9D8B030D-6E8A-4147-A177-3AD203B41FA5}">
                      <a16:colId xmlns:a16="http://schemas.microsoft.com/office/drawing/2014/main" val="20001"/>
                    </a:ext>
                  </a:extLst>
                </a:gridCol>
                <a:gridCol w="416520">
                  <a:extLst>
                    <a:ext uri="{9D8B030D-6E8A-4147-A177-3AD203B41FA5}">
                      <a16:colId xmlns:a16="http://schemas.microsoft.com/office/drawing/2014/main" val="20002"/>
                    </a:ext>
                  </a:extLst>
                </a:gridCol>
                <a:gridCol w="416520">
                  <a:extLst>
                    <a:ext uri="{9D8B030D-6E8A-4147-A177-3AD203B41FA5}">
                      <a16:colId xmlns:a16="http://schemas.microsoft.com/office/drawing/2014/main" val="20003"/>
                    </a:ext>
                  </a:extLst>
                </a:gridCol>
                <a:gridCol w="416520">
                  <a:extLst>
                    <a:ext uri="{9D8B030D-6E8A-4147-A177-3AD203B41FA5}">
                      <a16:colId xmlns:a16="http://schemas.microsoft.com/office/drawing/2014/main" val="20004"/>
                    </a:ext>
                  </a:extLst>
                </a:gridCol>
                <a:gridCol w="416520">
                  <a:extLst>
                    <a:ext uri="{9D8B030D-6E8A-4147-A177-3AD203B41FA5}">
                      <a16:colId xmlns:a16="http://schemas.microsoft.com/office/drawing/2014/main" val="20005"/>
                    </a:ext>
                  </a:extLst>
                </a:gridCol>
                <a:gridCol w="416520">
                  <a:extLst>
                    <a:ext uri="{9D8B030D-6E8A-4147-A177-3AD203B41FA5}">
                      <a16:colId xmlns:a16="http://schemas.microsoft.com/office/drawing/2014/main" val="20006"/>
                    </a:ext>
                  </a:extLst>
                </a:gridCol>
                <a:gridCol w="416520">
                  <a:extLst>
                    <a:ext uri="{9D8B030D-6E8A-4147-A177-3AD203B41FA5}">
                      <a16:colId xmlns:a16="http://schemas.microsoft.com/office/drawing/2014/main" val="20007"/>
                    </a:ext>
                  </a:extLst>
                </a:gridCol>
              </a:tblGrid>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0"/>
                  </a:ext>
                </a:extLst>
              </a:tr>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1"/>
                  </a:ext>
                </a:extLst>
              </a:tr>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2"/>
                  </a:ext>
                </a:extLst>
              </a:tr>
              <a:tr h="489902">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tc>
                  <a:txBody>
                    <a:bodyPr/>
                    <a:lstStyle/>
                    <a:p>
                      <a:endParaRPr lang="en-US" sz="200" dirty="0"/>
                    </a:p>
                  </a:txBody>
                  <a:tcPr marL="91431" marR="91431" marT="45724" marB="45724">
                    <a:solidFill>
                      <a:schemeClr val="bg1"/>
                    </a:solidFill>
                  </a:tcPr>
                </a:tc>
                <a:extLst>
                  <a:ext uri="{0D108BD9-81ED-4DB2-BD59-A6C34878D82A}">
                    <a16:rowId xmlns:a16="http://schemas.microsoft.com/office/drawing/2014/main" val="10003"/>
                  </a:ext>
                </a:extLst>
              </a:tr>
              <a:tr h="489902">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tc>
                  <a:txBody>
                    <a:bodyPr/>
                    <a:lstStyle/>
                    <a:p>
                      <a:pPr algn="ctr"/>
                      <a:endParaRPr lang="en-US" sz="1800" dirty="0">
                        <a:solidFill>
                          <a:schemeClr val="bg1"/>
                        </a:solidFill>
                      </a:endParaRPr>
                    </a:p>
                  </a:txBody>
                  <a:tcPr marL="91431" marR="91431" marT="45724" marB="45724" anchor="ctr">
                    <a:solidFill>
                      <a:schemeClr val="accent5"/>
                    </a:solidFill>
                  </a:tcPr>
                </a:tc>
                <a:extLst>
                  <a:ext uri="{0D108BD9-81ED-4DB2-BD59-A6C34878D82A}">
                    <a16:rowId xmlns:a16="http://schemas.microsoft.com/office/drawing/2014/main" val="10004"/>
                  </a:ext>
                </a:extLst>
              </a:tr>
            </a:tbl>
          </a:graphicData>
        </a:graphic>
      </p:graphicFrame>
      <p:sp>
        <p:nvSpPr>
          <p:cNvPr id="114760" name="TextBox 40"/>
          <p:cNvSpPr txBox="1">
            <a:spLocks noChangeArrowheads="1"/>
          </p:cNvSpPr>
          <p:nvPr/>
        </p:nvSpPr>
        <p:spPr bwMode="auto">
          <a:xfrm>
            <a:off x="4800600" y="44973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1B</a:t>
            </a:r>
          </a:p>
        </p:txBody>
      </p:sp>
      <p:sp>
        <p:nvSpPr>
          <p:cNvPr id="114761" name="Rectangle 43"/>
          <p:cNvSpPr>
            <a:spLocks noChangeArrowheads="1"/>
          </p:cNvSpPr>
          <p:nvPr/>
        </p:nvSpPr>
        <p:spPr bwMode="auto">
          <a:xfrm>
            <a:off x="4953000" y="4065588"/>
            <a:ext cx="15065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sz="2200" b="1">
                <a:solidFill>
                  <a:srgbClr val="000000"/>
                </a:solidFill>
                <a:latin typeface="Calibri" charset="0"/>
                <a:cs typeface="Arial" charset="0"/>
              </a:rPr>
              <a:t>Row-buffer</a:t>
            </a:r>
          </a:p>
        </p:txBody>
      </p:sp>
      <p:sp>
        <p:nvSpPr>
          <p:cNvPr id="114762" name="TextBox 46"/>
          <p:cNvSpPr txBox="1">
            <a:spLocks noChangeArrowheads="1"/>
          </p:cNvSpPr>
          <p:nvPr/>
        </p:nvSpPr>
        <p:spPr bwMode="auto">
          <a:xfrm>
            <a:off x="7162800" y="4573588"/>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1B</a:t>
            </a:r>
          </a:p>
        </p:txBody>
      </p:sp>
      <p:sp>
        <p:nvSpPr>
          <p:cNvPr id="114763" name="TextBox 48"/>
          <p:cNvSpPr txBox="1">
            <a:spLocks noChangeArrowheads="1"/>
          </p:cNvSpPr>
          <p:nvPr/>
        </p:nvSpPr>
        <p:spPr bwMode="auto">
          <a:xfrm>
            <a:off x="5410200" y="4802188"/>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C0504D"/>
                </a:solidFill>
                <a:latin typeface="Calibri" charset="0"/>
                <a:cs typeface="Arial" charset="0"/>
              </a:rPr>
              <a:t>...</a:t>
            </a:r>
          </a:p>
        </p:txBody>
      </p:sp>
      <p:cxnSp>
        <p:nvCxnSpPr>
          <p:cNvPr id="50" name="Shape 9"/>
          <p:cNvCxnSpPr>
            <a:cxnSpLocks noChangeShapeType="1"/>
          </p:cNvCxnSpPr>
          <p:nvPr/>
        </p:nvCxnSpPr>
        <p:spPr bwMode="auto">
          <a:xfrm rot="5400000" flipH="1" flipV="1">
            <a:off x="5318919" y="6134894"/>
            <a:ext cx="838200" cy="1588"/>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4765" name="TextBox 50"/>
          <p:cNvSpPr txBox="1">
            <a:spLocks noChangeArrowheads="1"/>
          </p:cNvSpPr>
          <p:nvPr/>
        </p:nvSpPr>
        <p:spPr bwMode="auto">
          <a:xfrm rot="-5400000">
            <a:off x="5110957" y="5950744"/>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sp>
        <p:nvSpPr>
          <p:cNvPr id="28" name="Diagonal Stripe 27"/>
          <p:cNvSpPr/>
          <p:nvPr/>
        </p:nvSpPr>
        <p:spPr>
          <a:xfrm rot="13500000">
            <a:off x="5294313" y="4991100"/>
            <a:ext cx="914400" cy="914400"/>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endParaRPr lang="en-US">
              <a:solidFill>
                <a:prstClr val="black"/>
              </a:solidFill>
              <a:latin typeface="Calibri"/>
            </a:endParaRPr>
          </a:p>
        </p:txBody>
      </p:sp>
      <p:sp>
        <p:nvSpPr>
          <p:cNvPr id="56" name="Oval 55"/>
          <p:cNvSpPr/>
          <p:nvPr/>
        </p:nvSpPr>
        <p:spPr>
          <a:xfrm>
            <a:off x="304800" y="2057400"/>
            <a:ext cx="2286000" cy="28956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57" name="Rounded Rectangle 56"/>
          <p:cNvSpPr/>
          <p:nvPr/>
        </p:nvSpPr>
        <p:spPr>
          <a:xfrm>
            <a:off x="3124200" y="1219200"/>
            <a:ext cx="5410200" cy="5410200"/>
          </a:xfrm>
          <a:prstGeom prst="round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cxnSp>
        <p:nvCxnSpPr>
          <p:cNvPr id="58" name="Straight Connector 57"/>
          <p:cNvCxnSpPr>
            <a:stCxn id="56" idx="0"/>
          </p:cNvCxnSpPr>
          <p:nvPr/>
        </p:nvCxnSpPr>
        <p:spPr>
          <a:xfrm rot="5400000" flipH="1" flipV="1">
            <a:off x="2133600" y="762000"/>
            <a:ext cx="609600" cy="1981200"/>
          </a:xfrm>
          <a:prstGeom prst="line">
            <a:avLst/>
          </a:prstGeom>
          <a:ln w="6350"/>
        </p:spPr>
        <p:style>
          <a:lnRef idx="1">
            <a:schemeClr val="dk1"/>
          </a:lnRef>
          <a:fillRef idx="0">
            <a:schemeClr val="dk1"/>
          </a:fillRef>
          <a:effectRef idx="0">
            <a:schemeClr val="dk1"/>
          </a:effectRef>
          <a:fontRef idx="minor">
            <a:schemeClr val="tx1"/>
          </a:fontRef>
        </p:style>
      </p:cxnSp>
      <p:cxnSp>
        <p:nvCxnSpPr>
          <p:cNvPr id="61" name="Straight Connector 60"/>
          <p:cNvCxnSpPr>
            <a:stCxn id="56" idx="4"/>
          </p:cNvCxnSpPr>
          <p:nvPr/>
        </p:nvCxnSpPr>
        <p:spPr>
          <a:xfrm rot="16200000" flipH="1">
            <a:off x="1714500" y="4686300"/>
            <a:ext cx="1295400" cy="1828800"/>
          </a:xfrm>
          <a:prstGeom prst="line">
            <a:avLst/>
          </a:prstGeom>
          <a:ln w="6350"/>
        </p:spPr>
        <p:style>
          <a:lnRef idx="1">
            <a:schemeClr val="dk1"/>
          </a:lnRef>
          <a:fillRef idx="0">
            <a:schemeClr val="dk1"/>
          </a:fillRef>
          <a:effectRef idx="0">
            <a:schemeClr val="dk1"/>
          </a:effectRef>
          <a:fontRef idx="minor">
            <a:schemeClr val="tx1"/>
          </a:fontRef>
        </p:style>
      </p:cxnSp>
      <p:sp>
        <p:nvSpPr>
          <p:cNvPr id="3" name="标题 2">
            <a:extLst>
              <a:ext uri="{FF2B5EF4-FFF2-40B4-BE49-F238E27FC236}">
                <a16:creationId xmlns:a16="http://schemas.microsoft.com/office/drawing/2014/main" id="{9F1FF56C-009D-409F-99C1-E472E559F606}"/>
              </a:ext>
            </a:extLst>
          </p:cNvPr>
          <p:cNvSpPr>
            <a:spLocks noGrp="1"/>
          </p:cNvSpPr>
          <p:nvPr>
            <p:ph type="title"/>
          </p:nvPr>
        </p:nvSpPr>
        <p:spPr>
          <a:xfrm>
            <a:off x="457200" y="274638"/>
            <a:ext cx="8229600" cy="703262"/>
          </a:xfrm>
        </p:spPr>
        <p:txBody>
          <a:bodyPr/>
          <a:lstStyle/>
          <a:p>
            <a:r>
              <a:rPr lang="en-US" altLang="zh-CN" dirty="0"/>
              <a:t>BANK</a:t>
            </a:r>
            <a:r>
              <a:rPr lang="zh-CN" altLang="en-US" dirty="0"/>
              <a:t>的拆分</a:t>
            </a:r>
          </a:p>
        </p:txBody>
      </p:sp>
    </p:spTree>
    <p:extLst>
      <p:ext uri="{BB962C8B-B14F-4D97-AF65-F5344CB8AC3E}">
        <p14:creationId xmlns:p14="http://schemas.microsoft.com/office/powerpoint/2010/main" val="1963913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39"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6740"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6741"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6742"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45"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6746"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dirty="0">
                <a:solidFill>
                  <a:srgbClr val="000000"/>
                </a:solidFill>
                <a:latin typeface="Calibri" charset="0"/>
                <a:cs typeface="Arial" charset="0"/>
              </a:rPr>
              <a:t>Physical memory space</a:t>
            </a:r>
          </a:p>
        </p:txBody>
      </p:sp>
      <p:pic>
        <p:nvPicPr>
          <p:cNvPr id="116747" name="Picture 53"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05400" y="3581400"/>
            <a:ext cx="2071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8" name="Picture 54" descr="nehalem.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34200" y="4572000"/>
            <a:ext cx="979488"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9" name="Picture 55" descr="DIMM_crop.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05400" y="2720975"/>
            <a:ext cx="20716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0" name="Picture 56" descr="DIMM_crop.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662363"/>
            <a:ext cx="1295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51" name="Picture 57" descr="DIMM_crop.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2824163"/>
            <a:ext cx="1295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 name="Shape 58"/>
          <p:cNvCxnSpPr>
            <a:cxnSpLocks noChangeShapeType="1"/>
            <a:stCxn id="116748" idx="3"/>
            <a:endCxn id="116750" idx="2"/>
          </p:cNvCxnSpPr>
          <p:nvPr/>
        </p:nvCxnSpPr>
        <p:spPr bwMode="auto">
          <a:xfrm flipV="1">
            <a:off x="7913688" y="3962400"/>
            <a:ext cx="354012" cy="1098550"/>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0" name="Shape 59"/>
          <p:cNvCxnSpPr>
            <a:cxnSpLocks noChangeShapeType="1"/>
            <a:stCxn id="116748" idx="1"/>
            <a:endCxn id="116747" idx="2"/>
          </p:cNvCxnSpPr>
          <p:nvPr/>
        </p:nvCxnSpPr>
        <p:spPr bwMode="auto">
          <a:xfrm rot="10800000">
            <a:off x="6142038" y="4060825"/>
            <a:ext cx="792162" cy="1000125"/>
          </a:xfrm>
          <a:prstGeom prst="bentConnector2">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1" name="Shape 16"/>
          <p:cNvCxnSpPr>
            <a:cxnSpLocks noChangeShapeType="1"/>
            <a:stCxn id="116750" idx="0"/>
            <a:endCxn id="116751" idx="2"/>
          </p:cNvCxnSpPr>
          <p:nvPr/>
        </p:nvCxnSpPr>
        <p:spPr bwMode="auto">
          <a:xfrm rot="5400000" flipH="1" flipV="1">
            <a:off x="7999413" y="3394075"/>
            <a:ext cx="538162" cy="1588"/>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62" name="Shape 16"/>
          <p:cNvCxnSpPr>
            <a:cxnSpLocks noChangeShapeType="1"/>
            <a:stCxn id="116747" idx="0"/>
            <a:endCxn id="116749" idx="2"/>
          </p:cNvCxnSpPr>
          <p:nvPr/>
        </p:nvCxnSpPr>
        <p:spPr bwMode="auto">
          <a:xfrm rot="5400000" flipH="1" flipV="1">
            <a:off x="5950744" y="3391694"/>
            <a:ext cx="381000" cy="1588"/>
          </a:xfrm>
          <a:prstGeom prst="bentConnector3">
            <a:avLst>
              <a:gd name="adj1" fmla="val 50000"/>
            </a:avLst>
          </a:prstGeom>
          <a:noFill/>
          <a:ln w="1016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63" name="Rectangle 62"/>
          <p:cNvSpPr/>
          <p:nvPr/>
        </p:nvSpPr>
        <p:spPr>
          <a:xfrm>
            <a:off x="4876800" y="2514600"/>
            <a:ext cx="2514600" cy="1752600"/>
          </a:xfrm>
          <a:prstGeom prst="rect">
            <a:avLst/>
          </a:prstGeom>
          <a:noFill/>
          <a:ln w="254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57" name="TextBox 63"/>
          <p:cNvSpPr txBox="1">
            <a:spLocks noChangeArrowheads="1"/>
          </p:cNvSpPr>
          <p:nvPr/>
        </p:nvSpPr>
        <p:spPr bwMode="auto">
          <a:xfrm>
            <a:off x="5195888" y="2133600"/>
            <a:ext cx="1905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Channel 0</a:t>
            </a:r>
          </a:p>
        </p:txBody>
      </p:sp>
      <p:sp>
        <p:nvSpPr>
          <p:cNvPr id="67" name="Rectangle 66"/>
          <p:cNvSpPr/>
          <p:nvPr/>
        </p:nvSpPr>
        <p:spPr>
          <a:xfrm>
            <a:off x="5029200" y="3505200"/>
            <a:ext cx="2209800" cy="609600"/>
          </a:xfrm>
          <a:prstGeom prst="rect">
            <a:avLst/>
          </a:prstGeom>
          <a:noFill/>
          <a:ln w="254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59" name="TextBox 67"/>
          <p:cNvSpPr txBox="1">
            <a:spLocks noChangeArrowheads="1"/>
          </p:cNvSpPr>
          <p:nvPr/>
        </p:nvSpPr>
        <p:spPr bwMode="auto">
          <a:xfrm>
            <a:off x="3810000" y="3440113"/>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00B050"/>
                </a:solidFill>
                <a:latin typeface="Calibri" charset="0"/>
                <a:cs typeface="Arial" charset="0"/>
              </a:rPr>
              <a:t>DIMM 0</a:t>
            </a:r>
          </a:p>
        </p:txBody>
      </p:sp>
      <p:sp>
        <p:nvSpPr>
          <p:cNvPr id="69" name="Rectangle 68"/>
          <p:cNvSpPr/>
          <p:nvPr/>
        </p:nvSpPr>
        <p:spPr>
          <a:xfrm>
            <a:off x="5181600" y="3635375"/>
            <a:ext cx="1905000" cy="304800"/>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6761" name="TextBox 69"/>
          <p:cNvSpPr txBox="1">
            <a:spLocks noChangeArrowheads="1"/>
          </p:cNvSpPr>
          <p:nvPr/>
        </p:nvSpPr>
        <p:spPr bwMode="auto">
          <a:xfrm>
            <a:off x="4572000" y="44958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cxnSp>
        <p:nvCxnSpPr>
          <p:cNvPr id="72" name="Straight Arrow Connector 71"/>
          <p:cNvCxnSpPr>
            <a:stCxn id="67" idx="1"/>
            <a:endCxn id="116759" idx="3"/>
          </p:cNvCxnSpPr>
          <p:nvPr/>
        </p:nvCxnSpPr>
        <p:spPr>
          <a:xfrm rot="10800000">
            <a:off x="4648200" y="3625850"/>
            <a:ext cx="381000" cy="184150"/>
          </a:xfrm>
          <a:prstGeom prst="straightConnector1">
            <a:avLst/>
          </a:prstGeom>
          <a:ln w="190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69" idx="2"/>
            <a:endCxn id="116761" idx="0"/>
          </p:cNvCxnSpPr>
          <p:nvPr/>
        </p:nvCxnSpPr>
        <p:spPr>
          <a:xfrm rot="5400000">
            <a:off x="5380037" y="3741738"/>
            <a:ext cx="555625" cy="952500"/>
          </a:xfrm>
          <a:prstGeom prst="straightConnector1">
            <a:avLst/>
          </a:prstGeom>
          <a:ln w="19050">
            <a:solidFill>
              <a:schemeClr val="accent6"/>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20478382">
            <a:off x="2882900" y="4121150"/>
            <a:ext cx="1654175" cy="1143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en-US" dirty="0">
                <a:solidFill>
                  <a:prstClr val="white"/>
                </a:solidFill>
                <a:latin typeface="Calibri"/>
              </a:rPr>
              <a:t>Mapped to</a:t>
            </a:r>
          </a:p>
        </p:txBody>
      </p:sp>
      <p:sp>
        <p:nvSpPr>
          <p:cNvPr id="5" name="标题 4">
            <a:extLst>
              <a:ext uri="{FF2B5EF4-FFF2-40B4-BE49-F238E27FC236}">
                <a16:creationId xmlns:a16="http://schemas.microsoft.com/office/drawing/2014/main" id="{B008BD79-5928-415B-983A-3C0200B3ED12}"/>
              </a:ext>
            </a:extLst>
          </p:cNvPr>
          <p:cNvSpPr>
            <a:spLocks noGrp="1"/>
          </p:cNvSpPr>
          <p:nvPr>
            <p:ph type="title"/>
          </p:nvPr>
        </p:nvSpPr>
        <p:spPr>
          <a:xfrm>
            <a:off x="457200" y="187325"/>
            <a:ext cx="8229600" cy="803275"/>
          </a:xfrm>
        </p:spPr>
        <p:txBody>
          <a:bodyPr/>
          <a:lstStyle/>
          <a:p>
            <a:r>
              <a:rPr lang="en-US" altLang="zh-CN" dirty="0" smtClean="0"/>
              <a:t>DRAM</a:t>
            </a:r>
            <a:r>
              <a:rPr lang="zh-CN" altLang="en-US" dirty="0" smtClean="0"/>
              <a:t>如何存储和读写数据？</a:t>
            </a:r>
            <a:endParaRPr lang="zh-CN" altLang="en-US" dirty="0"/>
          </a:p>
        </p:txBody>
      </p:sp>
    </p:spTree>
    <p:extLst>
      <p:ext uri="{BB962C8B-B14F-4D97-AF65-F5344CB8AC3E}">
        <p14:creationId xmlns:p14="http://schemas.microsoft.com/office/powerpoint/2010/main" val="36303902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763"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7764"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7765"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7766"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769"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7770"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772" name="TextBox 69"/>
          <p:cNvSpPr txBox="1">
            <a:spLocks noChangeArrowheads="1"/>
          </p:cNvSpPr>
          <p:nvPr/>
        </p:nvSpPr>
        <p:spPr bwMode="auto">
          <a:xfrm>
            <a:off x="5715000" y="1839913"/>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7938"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17939"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17940"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2"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4"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6"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48"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cxnSp>
        <p:nvCxnSpPr>
          <p:cNvPr id="53"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7950" name="TextBox 64"/>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1" name="标题 4">
            <a:extLst>
              <a:ext uri="{FF2B5EF4-FFF2-40B4-BE49-F238E27FC236}">
                <a16:creationId xmlns:a16="http://schemas.microsoft.com/office/drawing/2014/main" id="{BE25AC4B-3BB4-4C3D-9055-0AD5147AC98F}"/>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1304029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787"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8788"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8789"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8790"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793"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8794"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796"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8962"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18963"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18964"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66"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68"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70"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72"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cxnSp>
        <p:nvCxnSpPr>
          <p:cNvPr id="52"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8974" name="TextBox 52"/>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0</a:t>
            </a:r>
          </a:p>
        </p:txBody>
      </p:sp>
      <p:cxnSp>
        <p:nvCxnSpPr>
          <p:cNvPr id="55" name="Straight Arrow Connector 54"/>
          <p:cNvCxnSpPr>
            <a:endCxn id="118974" idx="3"/>
          </p:cNvCxnSpPr>
          <p:nvPr/>
        </p:nvCxnSpPr>
        <p:spPr>
          <a:xfrm rot="10800000" flipV="1">
            <a:off x="3505200" y="2819400"/>
            <a:ext cx="3048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8976" name="TextBox 58"/>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1" name="标题 4">
            <a:extLst>
              <a:ext uri="{FF2B5EF4-FFF2-40B4-BE49-F238E27FC236}">
                <a16:creationId xmlns:a16="http://schemas.microsoft.com/office/drawing/2014/main" id="{A06131FD-32C3-4137-8A2A-4A40EC85E123}"/>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3908779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811"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19812"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19813"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19814"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817"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19818"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820"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19986"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19987"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19988"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0"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2"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4"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6"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3"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19999" name="TextBox 53"/>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0</a:t>
            </a:r>
          </a:p>
        </p:txBody>
      </p:sp>
      <p:cxnSp>
        <p:nvCxnSpPr>
          <p:cNvPr id="55" name="Straight Arrow Connector 54"/>
          <p:cNvCxnSpPr>
            <a:endCxn id="119999" idx="3"/>
          </p:cNvCxnSpPr>
          <p:nvPr/>
        </p:nvCxnSpPr>
        <p:spPr>
          <a:xfrm rot="10800000" flipV="1">
            <a:off x="3505200" y="2819400"/>
            <a:ext cx="3048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0001" name="TextBox 55"/>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9" name="Rectangle 48"/>
          <p:cNvSpPr/>
          <p:nvPr/>
        </p:nvSpPr>
        <p:spPr>
          <a:xfrm>
            <a:off x="5638800" y="5486400"/>
            <a:ext cx="4572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44" name="标题 4">
            <a:extLst>
              <a:ext uri="{FF2B5EF4-FFF2-40B4-BE49-F238E27FC236}">
                <a16:creationId xmlns:a16="http://schemas.microsoft.com/office/drawing/2014/main" id="{C3AB943A-D086-42CB-AD34-05B7F7719425}"/>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788795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0835"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20836"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20837"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20838"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0841"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20842"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0844"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010"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21011"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21012"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14"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16"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18"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20"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3"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1023" name="TextBox 53"/>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1</a:t>
            </a:r>
          </a:p>
        </p:txBody>
      </p:sp>
      <p:cxnSp>
        <p:nvCxnSpPr>
          <p:cNvPr id="55" name="Straight Arrow Connector 54"/>
          <p:cNvCxnSpPr>
            <a:endCxn id="121023" idx="3"/>
          </p:cNvCxnSpPr>
          <p:nvPr/>
        </p:nvCxnSpPr>
        <p:spPr>
          <a:xfrm rot="10800000" flipV="1">
            <a:off x="3505200" y="2819400"/>
            <a:ext cx="4572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1025" name="TextBox 56"/>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2" name="标题 4">
            <a:extLst>
              <a:ext uri="{FF2B5EF4-FFF2-40B4-BE49-F238E27FC236}">
                <a16:creationId xmlns:a16="http://schemas.microsoft.com/office/drawing/2014/main" id="{FBA72ADB-D7B5-42B8-AF79-A2F71458ECD7}"/>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514093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6200" y="228600"/>
            <a:ext cx="8915400" cy="762000"/>
          </a:xfrm>
        </p:spPr>
        <p:txBody>
          <a:bodyPr/>
          <a:lstStyle/>
          <a:p>
            <a:r>
              <a:rPr lang="zh-CN" altLang="en-US" dirty="0">
                <a:cs typeface="ＭＳ Ｐゴシック" charset="0"/>
              </a:rPr>
              <a:t>主存的现状</a:t>
            </a:r>
            <a:endParaRPr lang="en-US" dirty="0">
              <a:cs typeface="ＭＳ Ｐゴシック" charset="0"/>
            </a:endParaRPr>
          </a:p>
        </p:txBody>
      </p:sp>
      <p:sp>
        <p:nvSpPr>
          <p:cNvPr id="3" name="Content Placeholder 2"/>
          <p:cNvSpPr>
            <a:spLocks noGrp="1"/>
          </p:cNvSpPr>
          <p:nvPr>
            <p:ph idx="1"/>
          </p:nvPr>
        </p:nvSpPr>
        <p:spPr>
          <a:xfrm>
            <a:off x="457200" y="1066800"/>
            <a:ext cx="8229600" cy="5410200"/>
          </a:xfrm>
        </p:spPr>
        <p:txBody>
          <a:bodyPr/>
          <a:lstStyle/>
          <a:p>
            <a:pPr>
              <a:spcBef>
                <a:spcPts val="600"/>
              </a:spcBef>
              <a:spcAft>
                <a:spcPts val="600"/>
              </a:spcAft>
            </a:pPr>
            <a:r>
              <a:rPr lang="zh-CN" altLang="en-US" sz="2800" dirty="0">
                <a:cs typeface="ＭＳ Ｐゴシック" charset="0"/>
              </a:rPr>
              <a:t>当前的技术、架构和应用趋势</a:t>
            </a:r>
            <a:endParaRPr lang="en-US" sz="2800" dirty="0">
              <a:cs typeface="ＭＳ Ｐゴシック"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产生了一些新的需求</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放大了以往旧的要求</a:t>
            </a:r>
            <a:endParaRPr lang="en-US" kern="1200" dirty="0">
              <a:cs typeface="Calibri" panose="020F0502020204030204" pitchFamily="34" charset="0"/>
            </a:endParaRPr>
          </a:p>
          <a:p>
            <a:pPr>
              <a:spcBef>
                <a:spcPts val="600"/>
              </a:spcBef>
              <a:spcAft>
                <a:spcPts val="600"/>
              </a:spcAft>
            </a:pPr>
            <a:r>
              <a:rPr lang="zh-CN" altLang="en-US" sz="2800" dirty="0">
                <a:solidFill>
                  <a:srgbClr val="FF0000"/>
                </a:solidFill>
                <a:cs typeface="ＭＳ Ｐゴシック" charset="0"/>
              </a:rPr>
              <a:t>导致基于</a:t>
            </a:r>
            <a:r>
              <a:rPr lang="en-US" sz="2800" dirty="0">
                <a:solidFill>
                  <a:srgbClr val="FF0000"/>
                </a:solidFill>
                <a:cs typeface="ＭＳ Ｐゴシック" charset="0"/>
              </a:rPr>
              <a:t>DRAM</a:t>
            </a:r>
            <a:r>
              <a:rPr lang="zh-CN" altLang="en-US" sz="2800" dirty="0">
                <a:solidFill>
                  <a:srgbClr val="FF0000"/>
                </a:solidFill>
                <a:cs typeface="ＭＳ Ｐゴシック" charset="0"/>
              </a:rPr>
              <a:t>的内存难以满足</a:t>
            </a:r>
            <a:r>
              <a:rPr lang="zh-CN" altLang="en-US" dirty="0">
                <a:solidFill>
                  <a:srgbClr val="FF0000"/>
                </a:solidFill>
                <a:cs typeface="ＭＳ Ｐゴシック" charset="0"/>
              </a:rPr>
              <a:t>应用的</a:t>
            </a:r>
            <a:r>
              <a:rPr lang="zh-CN" altLang="en-US" sz="2800" dirty="0">
                <a:solidFill>
                  <a:srgbClr val="FF0000"/>
                </a:solidFill>
                <a:cs typeface="ＭＳ Ｐゴシック" charset="0"/>
              </a:rPr>
              <a:t>需求</a:t>
            </a:r>
            <a:endParaRPr lang="en-US" sz="2800" dirty="0">
              <a:cs typeface="ＭＳ Ｐゴシック" charset="0"/>
            </a:endParaRPr>
          </a:p>
          <a:p>
            <a:pPr>
              <a:spcBef>
                <a:spcPts val="600"/>
              </a:spcBef>
              <a:spcAft>
                <a:spcPts val="600"/>
              </a:spcAft>
            </a:pPr>
            <a:r>
              <a:rPr lang="zh-CN" altLang="en-US" sz="2800" dirty="0">
                <a:cs typeface="ＭＳ Ｐゴシック" charset="0"/>
              </a:rPr>
              <a:t>新型的非易失性存储器 </a:t>
            </a:r>
            <a:r>
              <a:rPr lang="en-US" sz="2800" dirty="0">
                <a:cs typeface="ＭＳ Ｐゴシック" charset="0"/>
              </a:rPr>
              <a:t>(</a:t>
            </a:r>
            <a:r>
              <a:rPr lang="zh-CN" altLang="en-US" sz="2800" dirty="0">
                <a:cs typeface="ＭＳ Ｐゴシック" charset="0"/>
              </a:rPr>
              <a:t>如</a:t>
            </a:r>
            <a:r>
              <a:rPr lang="en-US" sz="2800" dirty="0">
                <a:cs typeface="ＭＳ Ｐゴシック" charset="0"/>
              </a:rPr>
              <a:t>PCM) </a:t>
            </a:r>
            <a:r>
              <a:rPr lang="zh-CN" altLang="en-US" sz="2800" dirty="0">
                <a:solidFill>
                  <a:schemeClr val="tx1">
                    <a:lumMod val="95000"/>
                    <a:lumOff val="5000"/>
                  </a:schemeClr>
                </a:solidFill>
              </a:rPr>
              <a:t>带来新的机遇</a:t>
            </a:r>
            <a:endParaRPr lang="en-US" sz="2800"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内存和存储的融合 </a:t>
            </a:r>
            <a:r>
              <a:rPr lang="en-US" altLang="zh-CN" kern="1200" dirty="0">
                <a:cs typeface="Calibri" panose="020F0502020204030204" pitchFamily="34" charset="0"/>
              </a:rPr>
              <a:t>-&gt; </a:t>
            </a:r>
            <a:r>
              <a:rPr lang="zh-CN" altLang="en-US" kern="1200" dirty="0">
                <a:cs typeface="Calibri" panose="020F0502020204030204" pitchFamily="34" charset="0"/>
              </a:rPr>
              <a:t>带来新的变化</a:t>
            </a:r>
            <a:endParaRPr lang="en-US" kern="1200" dirty="0">
              <a:cs typeface="Calibri" panose="020F0502020204030204" pitchFamily="34" charset="0"/>
            </a:endParaRPr>
          </a:p>
          <a:p>
            <a:pPr>
              <a:spcBef>
                <a:spcPts val="600"/>
              </a:spcBef>
              <a:spcAft>
                <a:spcPts val="600"/>
              </a:spcAft>
            </a:pPr>
            <a:r>
              <a:rPr lang="zh-CN" altLang="en-US" sz="2800" dirty="0">
                <a:solidFill>
                  <a:schemeClr val="tx1">
                    <a:lumMod val="95000"/>
                    <a:lumOff val="5000"/>
                  </a:schemeClr>
                </a:solidFill>
                <a:cs typeface="ＭＳ Ｐゴシック" charset="0"/>
              </a:rPr>
              <a:t>当前，还是需要重新思考并优化内存系统：</a:t>
            </a:r>
            <a:endParaRPr lang="en-US" sz="2800" dirty="0">
              <a:solidFill>
                <a:schemeClr val="tx1">
                  <a:lumMod val="95000"/>
                  <a:lumOff val="5000"/>
                </a:schemeClr>
              </a:solidFill>
              <a:cs typeface="ＭＳ Ｐゴシック"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来解决</a:t>
            </a:r>
            <a:r>
              <a:rPr lang="en-US" kern="1200" dirty="0">
                <a:cs typeface="Calibri" panose="020F0502020204030204" pitchFamily="34" charset="0"/>
              </a:rPr>
              <a:t>DRAM</a:t>
            </a:r>
            <a:r>
              <a:rPr lang="zh-CN" altLang="en-US" kern="1200" dirty="0">
                <a:cs typeface="Calibri" panose="020F0502020204030204" pitchFamily="34" charset="0"/>
              </a:rPr>
              <a:t>面临的问题</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使得新型技术尽快可用</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从而满足当前应用对内存的需求</a:t>
            </a:r>
            <a:endParaRPr lang="en-US" dirty="0"/>
          </a:p>
          <a:p>
            <a:pPr lvl="1">
              <a:spcBef>
                <a:spcPts val="600"/>
              </a:spcBef>
              <a:spcAft>
                <a:spcPts val="600"/>
              </a:spcAft>
            </a:pPr>
            <a:endParaRPr lang="en-US" dirty="0"/>
          </a:p>
        </p:txBody>
      </p:sp>
      <p:pic>
        <p:nvPicPr>
          <p:cNvPr id="2" name="图片 1"/>
          <p:cNvPicPr>
            <a:picLocks noChangeAspect="1"/>
          </p:cNvPicPr>
          <p:nvPr/>
        </p:nvPicPr>
        <p:blipFill>
          <a:blip r:embed="rId3"/>
          <a:stretch>
            <a:fillRect/>
          </a:stretch>
        </p:blipFill>
        <p:spPr>
          <a:xfrm>
            <a:off x="6172200" y="990600"/>
            <a:ext cx="2006181" cy="1600200"/>
          </a:xfrm>
          <a:prstGeom prst="rect">
            <a:avLst/>
          </a:prstGeom>
        </p:spPr>
      </p:pic>
    </p:spTree>
    <p:extLst>
      <p:ext uri="{BB962C8B-B14F-4D97-AF65-F5344CB8AC3E}">
        <p14:creationId xmlns:p14="http://schemas.microsoft.com/office/powerpoint/2010/main" val="2761902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859"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21860"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21861"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21862"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865"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21866"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1868"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034"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22035"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22036"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38"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40"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42"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49"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2045"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53" name="Rectangle 52"/>
          <p:cNvSpPr/>
          <p:nvPr/>
        </p:nvSpPr>
        <p:spPr>
          <a:xfrm>
            <a:off x="1189038" y="4845050"/>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7" name="Straight Arrow Connector 56"/>
          <p:cNvCxnSpPr/>
          <p:nvPr/>
        </p:nvCxnSpPr>
        <p:spPr>
          <a:xfrm rot="10800000" flipV="1">
            <a:off x="3505200" y="2819400"/>
            <a:ext cx="4572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2049" name="TextBox 57"/>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1</a:t>
            </a:r>
          </a:p>
        </p:txBody>
      </p:sp>
      <p:sp>
        <p:nvSpPr>
          <p:cNvPr id="122050" name="TextBox 59"/>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54" name="Rectangle 53"/>
          <p:cNvSpPr/>
          <p:nvPr/>
        </p:nvSpPr>
        <p:spPr>
          <a:xfrm>
            <a:off x="5638800" y="5486400"/>
            <a:ext cx="4572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46" name="标题 4">
            <a:extLst>
              <a:ext uri="{FF2B5EF4-FFF2-40B4-BE49-F238E27FC236}">
                <a16:creationId xmlns:a16="http://schemas.microsoft.com/office/drawing/2014/main" id="{FFB67F44-8326-40B6-84D2-93BC8176B674}"/>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18135119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133600"/>
            <a:ext cx="457200" cy="3429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883" name="TextBox 4"/>
          <p:cNvSpPr txBox="1">
            <a:spLocks noChangeArrowheads="1"/>
          </p:cNvSpPr>
          <p:nvPr/>
        </p:nvSpPr>
        <p:spPr bwMode="auto">
          <a:xfrm>
            <a:off x="152400" y="1981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0xFFFF…F</a:t>
            </a:r>
          </a:p>
        </p:txBody>
      </p:sp>
      <p:sp>
        <p:nvSpPr>
          <p:cNvPr id="122884" name="TextBox 5"/>
          <p:cNvSpPr txBox="1">
            <a:spLocks noChangeArrowheads="1"/>
          </p:cNvSpPr>
          <p:nvPr/>
        </p:nvSpPr>
        <p:spPr bwMode="auto">
          <a:xfrm>
            <a:off x="152400" y="5376863"/>
            <a:ext cx="914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0x00</a:t>
            </a:r>
          </a:p>
        </p:txBody>
      </p:sp>
      <p:sp>
        <p:nvSpPr>
          <p:cNvPr id="122885" name="TextBox 6"/>
          <p:cNvSpPr txBox="1">
            <a:spLocks noChangeArrowheads="1"/>
          </p:cNvSpPr>
          <p:nvPr/>
        </p:nvSpPr>
        <p:spPr bwMode="auto">
          <a:xfrm>
            <a:off x="152400" y="4267200"/>
            <a:ext cx="914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a:solidFill>
                  <a:srgbClr val="8064A2"/>
                </a:solidFill>
                <a:latin typeface="Calibri" charset="0"/>
                <a:cs typeface="Arial" charset="0"/>
              </a:rPr>
              <a:t>0x40</a:t>
            </a:r>
          </a:p>
        </p:txBody>
      </p:sp>
      <p:sp>
        <p:nvSpPr>
          <p:cNvPr id="122886" name="TextBox 7"/>
          <p:cNvSpPr txBox="1">
            <a:spLocks noChangeArrowheads="1"/>
          </p:cNvSpPr>
          <p:nvPr/>
        </p:nvSpPr>
        <p:spPr bwMode="auto">
          <a:xfrm rot="-5400000">
            <a:off x="292100" y="30607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8064A2"/>
                </a:solidFill>
                <a:latin typeface="Calibri" charset="0"/>
                <a:cs typeface="Arial" charset="0"/>
              </a:rPr>
              <a:t>...</a:t>
            </a:r>
          </a:p>
        </p:txBody>
      </p:sp>
      <p:cxnSp>
        <p:nvCxnSpPr>
          <p:cNvPr id="10" name="Straight Arrow Connector 9"/>
          <p:cNvCxnSpPr/>
          <p:nvPr/>
        </p:nvCxnSpPr>
        <p:spPr>
          <a:xfrm rot="5400000">
            <a:off x="1181101" y="4991100"/>
            <a:ext cx="1141412"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143000" y="4419600"/>
            <a:ext cx="457200" cy="1143000"/>
          </a:xfrm>
          <a:prstGeom prst="rect">
            <a:avLst/>
          </a:prstGeom>
          <a:ln w="38100"/>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889" name="TextBox 14"/>
          <p:cNvSpPr txBox="1">
            <a:spLocks noChangeArrowheads="1"/>
          </p:cNvSpPr>
          <p:nvPr/>
        </p:nvSpPr>
        <p:spPr bwMode="auto">
          <a:xfrm>
            <a:off x="1752600" y="47244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64B </a:t>
            </a:r>
          </a:p>
          <a:p>
            <a:pPr algn="ctr" eaLnBrk="1" hangingPunct="1"/>
            <a:r>
              <a:rPr lang="en-US" sz="1600" b="1">
                <a:solidFill>
                  <a:srgbClr val="000000"/>
                </a:solidFill>
                <a:latin typeface="Calibri" charset="0"/>
                <a:cs typeface="Arial" charset="0"/>
              </a:rPr>
              <a:t>cache block</a:t>
            </a:r>
          </a:p>
        </p:txBody>
      </p:sp>
      <p:sp>
        <p:nvSpPr>
          <p:cNvPr id="122890" name="TextBox 15"/>
          <p:cNvSpPr txBox="1">
            <a:spLocks noChangeArrowheads="1"/>
          </p:cNvSpPr>
          <p:nvPr/>
        </p:nvSpPr>
        <p:spPr bwMode="auto">
          <a:xfrm>
            <a:off x="304800" y="1447800"/>
            <a:ext cx="2133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b="1">
                <a:solidFill>
                  <a:srgbClr val="000000"/>
                </a:solidFill>
                <a:latin typeface="Calibri" charset="0"/>
                <a:cs typeface="Arial" charset="0"/>
              </a:rPr>
              <a:t>Physical memory space</a:t>
            </a:r>
          </a:p>
        </p:txBody>
      </p:sp>
      <p:sp>
        <p:nvSpPr>
          <p:cNvPr id="69" name="Rectangle 68"/>
          <p:cNvSpPr/>
          <p:nvPr/>
        </p:nvSpPr>
        <p:spPr>
          <a:xfrm>
            <a:off x="3581400" y="2212975"/>
            <a:ext cx="4724400" cy="979488"/>
          </a:xfrm>
          <a:prstGeom prst="rect">
            <a:avLst/>
          </a:prstGeom>
          <a:solidFill>
            <a:schemeClr val="accent6">
              <a:alpha val="40000"/>
            </a:schemeClr>
          </a:solidFill>
          <a:ln w="2540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2892" name="TextBox 69"/>
          <p:cNvSpPr txBox="1">
            <a:spLocks noChangeArrowheads="1"/>
          </p:cNvSpPr>
          <p:nvPr/>
        </p:nvSpPr>
        <p:spPr bwMode="auto">
          <a:xfrm>
            <a:off x="5715000" y="1843088"/>
            <a:ext cx="121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F79646"/>
                </a:solidFill>
                <a:latin typeface="Calibri" charset="0"/>
                <a:cs typeface="Arial" charset="0"/>
              </a:rPr>
              <a:t>Rank 0</a:t>
            </a:r>
          </a:p>
        </p:txBody>
      </p:sp>
      <p:graphicFrame>
        <p:nvGraphicFramePr>
          <p:cNvPr id="32" name="Table 31"/>
          <p:cNvGraphicFramePr>
            <a:graphicFrameLocks noGrp="1"/>
          </p:cNvGraphicFramePr>
          <p:nvPr/>
        </p:nvGraphicFramePr>
        <p:xfrm>
          <a:off x="38608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1" name="Table 30"/>
          <p:cNvGraphicFramePr>
            <a:graphicFrameLocks noGrp="1"/>
          </p:cNvGraphicFramePr>
          <p:nvPr/>
        </p:nvGraphicFramePr>
        <p:xfrm>
          <a:off x="37846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tc>
                  <a:txBody>
                    <a:bodyPr/>
                    <a:lstStyle/>
                    <a:p>
                      <a:endParaRPr lang="en-US" sz="200" dirty="0">
                        <a:solidFill>
                          <a:schemeClr val="accent5"/>
                        </a:solidFill>
                      </a:endParaRPr>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3" name="Table 32"/>
          <p:cNvGraphicFramePr>
            <a:graphicFrameLocks noGrp="1"/>
          </p:cNvGraphicFramePr>
          <p:nvPr/>
        </p:nvGraphicFramePr>
        <p:xfrm>
          <a:off x="7518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4" name="Table 33"/>
          <p:cNvGraphicFramePr>
            <a:graphicFrameLocks noGrp="1"/>
          </p:cNvGraphicFramePr>
          <p:nvPr/>
        </p:nvGraphicFramePr>
        <p:xfrm>
          <a:off x="7442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5" name="Table 34"/>
          <p:cNvGraphicFramePr>
            <a:graphicFrameLocks noGrp="1"/>
          </p:cNvGraphicFramePr>
          <p:nvPr/>
        </p:nvGraphicFramePr>
        <p:xfrm>
          <a:off x="4851400" y="23907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graphicFrame>
        <p:nvGraphicFramePr>
          <p:cNvPr id="36" name="Table 35"/>
          <p:cNvGraphicFramePr>
            <a:graphicFrameLocks noGrp="1"/>
          </p:cNvGraphicFramePr>
          <p:nvPr/>
        </p:nvGraphicFramePr>
        <p:xfrm>
          <a:off x="4775200" y="2492375"/>
          <a:ext cx="558800" cy="558800"/>
        </p:xfrm>
        <a:graphic>
          <a:graphicData uri="http://schemas.openxmlformats.org/drawingml/2006/table">
            <a:tbl>
              <a:tblPr>
                <a:tableStyleId>{616DA210-FB5B-4158-B5E0-FEB733F419BA}</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397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tblGrid>
              <a:tr h="139700">
                <a:tc>
                  <a:txBody>
                    <a:bodyPr/>
                    <a:lstStyle/>
                    <a:p>
                      <a:endParaRPr lang="en-US" sz="200" dirty="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0"/>
                  </a:ext>
                </a:extLst>
              </a:tr>
              <a:tr h="139700">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tc>
                  <a:txBody>
                    <a:bodyPr/>
                    <a:lstStyle/>
                    <a:p>
                      <a:endParaRPr lang="en-US" sz="200" dirty="0"/>
                    </a:p>
                  </a:txBody>
                  <a:tcPr marL="0" marR="0">
                    <a:solidFill>
                      <a:schemeClr val="bg1"/>
                    </a:solidFill>
                  </a:tcPr>
                </a:tc>
                <a:extLst>
                  <a:ext uri="{0D108BD9-81ED-4DB2-BD59-A6C34878D82A}">
                    <a16:rowId xmlns:a16="http://schemas.microsoft.com/office/drawing/2014/main" val="10001"/>
                  </a:ext>
                </a:extLst>
              </a:tr>
              <a:tr h="139700">
                <a:tc>
                  <a:txBody>
                    <a:bodyPr/>
                    <a:lstStyle/>
                    <a:p>
                      <a:endParaRPr lang="en-US" sz="200"/>
                    </a:p>
                  </a:txBody>
                  <a:tcPr marL="0" marR="0">
                    <a:solidFill>
                      <a:schemeClr val="bg1"/>
                    </a:solidFill>
                  </a:tcPr>
                </a:tc>
                <a:tc>
                  <a:txBody>
                    <a:bodyPr/>
                    <a:lstStyle/>
                    <a:p>
                      <a:endParaRPr lang="en-US" sz="200" dirty="0"/>
                    </a:p>
                  </a:txBody>
                  <a:tcPr marL="0" marR="0">
                    <a:solidFill>
                      <a:srgbClr val="FF0000"/>
                    </a:solidFill>
                  </a:tcPr>
                </a:tc>
                <a:tc>
                  <a:txBody>
                    <a:bodyPr/>
                    <a:lstStyle/>
                    <a:p>
                      <a:endParaRPr lang="en-US" sz="200"/>
                    </a:p>
                  </a:txBody>
                  <a:tcPr marL="0" marR="0">
                    <a:solidFill>
                      <a:schemeClr val="bg1"/>
                    </a:solidFill>
                  </a:tcPr>
                </a:tc>
                <a:tc>
                  <a:txBody>
                    <a:bodyPr/>
                    <a:lstStyle/>
                    <a:p>
                      <a:endParaRPr lang="en-US" sz="200"/>
                    </a:p>
                  </a:txBody>
                  <a:tcPr marL="0" marR="0">
                    <a:solidFill>
                      <a:schemeClr val="bg1"/>
                    </a:solidFill>
                  </a:tcPr>
                </a:tc>
                <a:extLst>
                  <a:ext uri="{0D108BD9-81ED-4DB2-BD59-A6C34878D82A}">
                    <a16:rowId xmlns:a16="http://schemas.microsoft.com/office/drawing/2014/main" val="10002"/>
                  </a:ext>
                </a:extLst>
              </a:tr>
              <a:tr h="139700">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tc>
                  <a:txBody>
                    <a:bodyPr/>
                    <a:lstStyle/>
                    <a:p>
                      <a:endParaRPr lang="en-US" sz="200" dirty="0"/>
                    </a:p>
                  </a:txBody>
                  <a:tcPr marL="0" marR="0">
                    <a:solidFill>
                      <a:schemeClr val="accent5"/>
                    </a:solidFill>
                  </a:tcPr>
                </a:tc>
                <a:extLst>
                  <a:ext uri="{0D108BD9-81ED-4DB2-BD59-A6C34878D82A}">
                    <a16:rowId xmlns:a16="http://schemas.microsoft.com/office/drawing/2014/main" val="10003"/>
                  </a:ext>
                </a:extLst>
              </a:tr>
            </a:tbl>
          </a:graphicData>
        </a:graphic>
      </p:graphicFrame>
      <p:sp>
        <p:nvSpPr>
          <p:cNvPr id="37" name="Rectangle 36"/>
          <p:cNvSpPr/>
          <p:nvPr/>
        </p:nvSpPr>
        <p:spPr>
          <a:xfrm>
            <a:off x="37338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8" name="Rectangle 37"/>
          <p:cNvSpPr/>
          <p:nvPr/>
        </p:nvSpPr>
        <p:spPr>
          <a:xfrm>
            <a:off x="4724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39" name="Rectangle 38"/>
          <p:cNvSpPr/>
          <p:nvPr/>
        </p:nvSpPr>
        <p:spPr>
          <a:xfrm>
            <a:off x="7391400" y="2060575"/>
            <a:ext cx="762000" cy="129540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latin typeface="Calibri"/>
            </a:endParaRPr>
          </a:p>
        </p:txBody>
      </p:sp>
      <p:sp>
        <p:nvSpPr>
          <p:cNvPr id="123058" name="TextBox 39"/>
          <p:cNvSpPr txBox="1">
            <a:spLocks noChangeArrowheads="1"/>
          </p:cNvSpPr>
          <p:nvPr/>
        </p:nvSpPr>
        <p:spPr bwMode="auto">
          <a:xfrm>
            <a:off x="37338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0</a:t>
            </a:r>
          </a:p>
        </p:txBody>
      </p:sp>
      <p:sp>
        <p:nvSpPr>
          <p:cNvPr id="123059" name="TextBox 40"/>
          <p:cNvSpPr txBox="1">
            <a:spLocks noChangeArrowheads="1"/>
          </p:cNvSpPr>
          <p:nvPr/>
        </p:nvSpPr>
        <p:spPr bwMode="auto">
          <a:xfrm>
            <a:off x="4724400" y="1752600"/>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1</a:t>
            </a:r>
          </a:p>
        </p:txBody>
      </p:sp>
      <p:sp>
        <p:nvSpPr>
          <p:cNvPr id="123060" name="TextBox 41"/>
          <p:cNvSpPr txBox="1">
            <a:spLocks noChangeArrowheads="1"/>
          </p:cNvSpPr>
          <p:nvPr/>
        </p:nvSpPr>
        <p:spPr bwMode="auto">
          <a:xfrm>
            <a:off x="7391400" y="1755775"/>
            <a:ext cx="762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a:solidFill>
                  <a:srgbClr val="000000"/>
                </a:solidFill>
                <a:latin typeface="Calibri" charset="0"/>
                <a:cs typeface="Arial" charset="0"/>
              </a:rPr>
              <a:t>Chip 7</a:t>
            </a:r>
          </a:p>
        </p:txBody>
      </p:sp>
      <p:cxnSp>
        <p:nvCxnSpPr>
          <p:cNvPr id="43" name="Shape 9"/>
          <p:cNvCxnSpPr>
            <a:cxnSpLocks noChangeShapeType="1"/>
          </p:cNvCxnSpPr>
          <p:nvPr/>
        </p:nvCxnSpPr>
        <p:spPr bwMode="auto">
          <a:xfrm rot="5400000" flipH="1" flipV="1">
            <a:off x="3571082"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2" name="TextBox 43"/>
          <p:cNvSpPr txBox="1">
            <a:spLocks noChangeArrowheads="1"/>
          </p:cNvSpPr>
          <p:nvPr/>
        </p:nvSpPr>
        <p:spPr bwMode="auto">
          <a:xfrm rot="-5400000">
            <a:off x="3423444"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&lt;0:7&gt;</a:t>
            </a:r>
          </a:p>
        </p:txBody>
      </p:sp>
      <p:cxnSp>
        <p:nvCxnSpPr>
          <p:cNvPr id="45" name="Shape 9"/>
          <p:cNvCxnSpPr>
            <a:cxnSpLocks noChangeShapeType="1"/>
          </p:cNvCxnSpPr>
          <p:nvPr/>
        </p:nvCxnSpPr>
        <p:spPr bwMode="auto">
          <a:xfrm rot="5400000" flipH="1" flipV="1">
            <a:off x="45712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4" name="TextBox 45"/>
          <p:cNvSpPr txBox="1">
            <a:spLocks noChangeArrowheads="1"/>
          </p:cNvSpPr>
          <p:nvPr/>
        </p:nvSpPr>
        <p:spPr bwMode="auto">
          <a:xfrm rot="-5400000">
            <a:off x="44235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&lt;8:15&gt;</a:t>
            </a:r>
          </a:p>
        </p:txBody>
      </p:sp>
      <p:cxnSp>
        <p:nvCxnSpPr>
          <p:cNvPr id="47" name="Shape 9"/>
          <p:cNvCxnSpPr>
            <a:cxnSpLocks noChangeShapeType="1"/>
          </p:cNvCxnSpPr>
          <p:nvPr/>
        </p:nvCxnSpPr>
        <p:spPr bwMode="auto">
          <a:xfrm rot="5400000" flipH="1" flipV="1">
            <a:off x="7314407" y="3888581"/>
            <a:ext cx="1066800" cy="1587"/>
          </a:xfrm>
          <a:prstGeom prst="bentConnector3">
            <a:avLst>
              <a:gd name="adj1" fmla="val 50000"/>
            </a:avLst>
          </a:prstGeom>
          <a:noFill/>
          <a:ln w="508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6" name="TextBox 47"/>
          <p:cNvSpPr txBox="1">
            <a:spLocks noChangeArrowheads="1"/>
          </p:cNvSpPr>
          <p:nvPr/>
        </p:nvSpPr>
        <p:spPr bwMode="auto">
          <a:xfrm rot="-5400000">
            <a:off x="7166769" y="3666331"/>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&lt;56:63&gt;</a:t>
            </a:r>
          </a:p>
        </p:txBody>
      </p:sp>
      <p:cxnSp>
        <p:nvCxnSpPr>
          <p:cNvPr id="49" name="Shape 9"/>
          <p:cNvCxnSpPr>
            <a:cxnSpLocks noChangeShapeType="1"/>
          </p:cNvCxnSpPr>
          <p:nvPr/>
        </p:nvCxnSpPr>
        <p:spPr bwMode="auto">
          <a:xfrm>
            <a:off x="4114800" y="4419600"/>
            <a:ext cx="3733800" cy="1588"/>
          </a:xfrm>
          <a:prstGeom prst="bentConnector3">
            <a:avLst>
              <a:gd name="adj1" fmla="val 50000"/>
            </a:avLst>
          </a:prstGeom>
          <a:noFill/>
          <a:ln w="50800">
            <a:solidFill>
              <a:schemeClr val="accent2"/>
            </a:solidFill>
            <a:miter lim="800000"/>
            <a:headEnd/>
            <a:tailEn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cxnSp>
        <p:nvCxnSpPr>
          <p:cNvPr id="50" name="Shape 9"/>
          <p:cNvCxnSpPr>
            <a:cxnSpLocks noChangeShapeType="1"/>
          </p:cNvCxnSpPr>
          <p:nvPr/>
        </p:nvCxnSpPr>
        <p:spPr bwMode="auto">
          <a:xfrm rot="5400000" flipH="1" flipV="1">
            <a:off x="5333207" y="4955381"/>
            <a:ext cx="1066800" cy="1587"/>
          </a:xfrm>
          <a:prstGeom prst="bentConnector3">
            <a:avLst>
              <a:gd name="adj1" fmla="val 50000"/>
            </a:avLst>
          </a:prstGeom>
          <a:noFill/>
          <a:ln w="101600">
            <a:solidFill>
              <a:schemeClr val="accent2"/>
            </a:solidFill>
            <a:miter lim="800000"/>
            <a:headEnd type="triangle" w="med" len="med"/>
            <a:tailEnd type="triangle" w="med" len="med"/>
          </a:ln>
          <a:effectLst>
            <a:outerShdw blurRad="40000" dist="23000" dir="5400000" rotWithShape="0">
              <a:srgbClr val="000000">
                <a:alpha val="34999"/>
              </a:srgbClr>
            </a:outerShdw>
          </a:effectLst>
          <a:extLst>
            <a:ext uri="{909E8E84-426E-40DD-AFC4-6F175D3DCCD1}">
              <a14:hiddenFill xmlns:a14="http://schemas.microsoft.com/office/drawing/2010/main">
                <a:noFill/>
              </a14:hiddenFill>
            </a:ext>
          </a:extLst>
        </p:spPr>
      </p:cxnSp>
      <p:sp>
        <p:nvSpPr>
          <p:cNvPr id="123069" name="TextBox 50"/>
          <p:cNvSpPr txBox="1">
            <a:spLocks noChangeArrowheads="1"/>
          </p:cNvSpPr>
          <p:nvPr/>
        </p:nvSpPr>
        <p:spPr bwMode="auto">
          <a:xfrm>
            <a:off x="5867400" y="4803775"/>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b="1">
                <a:solidFill>
                  <a:srgbClr val="C0504D"/>
                </a:solidFill>
                <a:latin typeface="Calibri" charset="0"/>
                <a:cs typeface="Arial" charset="0"/>
              </a:rPr>
              <a:t>Data &lt;0:63&gt;</a:t>
            </a:r>
          </a:p>
        </p:txBody>
      </p:sp>
      <p:sp>
        <p:nvSpPr>
          <p:cNvPr id="52" name="Rectangle 51"/>
          <p:cNvSpPr/>
          <p:nvPr/>
        </p:nvSpPr>
        <p:spPr>
          <a:xfrm>
            <a:off x="1182688" y="5227638"/>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sp>
        <p:nvSpPr>
          <p:cNvPr id="53" name="Rectangle 52"/>
          <p:cNvSpPr/>
          <p:nvPr/>
        </p:nvSpPr>
        <p:spPr>
          <a:xfrm>
            <a:off x="1189038" y="4845050"/>
            <a:ext cx="381000" cy="304800"/>
          </a:xfrm>
          <a:prstGeom prst="rect">
            <a:avLst/>
          </a:prstGeom>
          <a:solidFill>
            <a:srgbClr val="FF0000"/>
          </a:solid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r>
              <a:rPr lang="en-US" sz="1400" dirty="0">
                <a:solidFill>
                  <a:prstClr val="white"/>
                </a:solidFill>
                <a:latin typeface="Calibri"/>
              </a:rPr>
              <a:t>8B</a:t>
            </a:r>
          </a:p>
        </p:txBody>
      </p:sp>
      <p:cxnSp>
        <p:nvCxnSpPr>
          <p:cNvPr id="57" name="Straight Arrow Connector 56"/>
          <p:cNvCxnSpPr/>
          <p:nvPr/>
        </p:nvCxnSpPr>
        <p:spPr>
          <a:xfrm rot="10800000" flipV="1">
            <a:off x="3505200" y="2819400"/>
            <a:ext cx="457200" cy="428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073" name="TextBox 57"/>
          <p:cNvSpPr txBox="1">
            <a:spLocks noChangeArrowheads="1"/>
          </p:cNvSpPr>
          <p:nvPr/>
        </p:nvSpPr>
        <p:spPr bwMode="auto">
          <a:xfrm>
            <a:off x="3048000" y="2600325"/>
            <a:ext cx="45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a:solidFill>
                  <a:srgbClr val="FF0000"/>
                </a:solidFill>
                <a:latin typeface="Calibri" charset="0"/>
                <a:cs typeface="Arial" charset="0"/>
              </a:rPr>
              <a:t>Row 0</a:t>
            </a:r>
          </a:p>
          <a:p>
            <a:pPr eaLnBrk="1" hangingPunct="1"/>
            <a:r>
              <a:rPr lang="en-US" sz="1400" b="1">
                <a:solidFill>
                  <a:srgbClr val="FF0000"/>
                </a:solidFill>
                <a:latin typeface="Calibri" charset="0"/>
                <a:cs typeface="Arial" charset="0"/>
              </a:rPr>
              <a:t>Col 1</a:t>
            </a:r>
          </a:p>
        </p:txBody>
      </p:sp>
      <p:sp>
        <p:nvSpPr>
          <p:cNvPr id="123074" name="TextBox 58"/>
          <p:cNvSpPr txBox="1">
            <a:spLocks noChangeArrowheads="1"/>
          </p:cNvSpPr>
          <p:nvPr/>
        </p:nvSpPr>
        <p:spPr bwMode="auto">
          <a:xfrm>
            <a:off x="2133600" y="5638800"/>
            <a:ext cx="6705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A </a:t>
            </a:r>
            <a:r>
              <a:rPr lang="en-US" sz="2000" dirty="0" err="1">
                <a:solidFill>
                  <a:schemeClr val="tx1">
                    <a:lumMod val="95000"/>
                    <a:lumOff val="5000"/>
                  </a:schemeClr>
                </a:solidFill>
                <a:latin typeface="微软雅黑" panose="020B0503020204020204" pitchFamily="34" charset="-122"/>
                <a:ea typeface="微软雅黑" panose="020B0503020204020204" pitchFamily="34" charset="-122"/>
                <a:cs typeface="Arial" charset="0"/>
              </a:rPr>
              <a:t>64B</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缓存块需要</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8</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个</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 I/O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周期进行传输</a:t>
            </a:r>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endParaRPr>
          </a:p>
          <a:p>
            <a:pPr algn="ctr" eaLnBrk="1" hangingPunct="1"/>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endParaRPr>
          </a:p>
          <a:p>
            <a:pPr algn="ctr" eaLnBrk="1" hangingPunct="1"/>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在这个过程中</a:t>
            </a:r>
            <a:r>
              <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 8 </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rPr>
              <a:t>列数据的读取是顺序进行的</a:t>
            </a:r>
            <a:endParaRPr lang="en-US" sz="2000" dirty="0">
              <a:solidFill>
                <a:schemeClr val="tx1">
                  <a:lumMod val="95000"/>
                  <a:lumOff val="5000"/>
                </a:schemeClr>
              </a:solidFill>
              <a:latin typeface="微软雅黑" panose="020B0503020204020204" pitchFamily="34" charset="-122"/>
              <a:ea typeface="微软雅黑" panose="020B0503020204020204" pitchFamily="34" charset="-122"/>
              <a:cs typeface="Arial" charset="0"/>
            </a:endParaRPr>
          </a:p>
        </p:txBody>
      </p:sp>
      <p:sp>
        <p:nvSpPr>
          <p:cNvPr id="123075" name="TextBox 53"/>
          <p:cNvSpPr txBox="1">
            <a:spLocks noChangeArrowheads="1"/>
          </p:cNvSpPr>
          <p:nvPr/>
        </p:nvSpPr>
        <p:spPr bwMode="auto">
          <a:xfrm>
            <a:off x="6096000" y="2311400"/>
            <a:ext cx="76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b="1">
                <a:solidFill>
                  <a:srgbClr val="000000"/>
                </a:solidFill>
                <a:latin typeface="Calibri" charset="0"/>
                <a:cs typeface="Arial" charset="0"/>
              </a:rPr>
              <a:t>. . .</a:t>
            </a:r>
          </a:p>
        </p:txBody>
      </p:sp>
      <p:sp>
        <p:nvSpPr>
          <p:cNvPr id="46" name="标题 4">
            <a:extLst>
              <a:ext uri="{FF2B5EF4-FFF2-40B4-BE49-F238E27FC236}">
                <a16:creationId xmlns:a16="http://schemas.microsoft.com/office/drawing/2014/main" id="{B5E43459-B2D8-41AD-9E83-785D6F685234}"/>
              </a:ext>
            </a:extLst>
          </p:cNvPr>
          <p:cNvSpPr>
            <a:spLocks noGrp="1"/>
          </p:cNvSpPr>
          <p:nvPr>
            <p:ph type="title"/>
          </p:nvPr>
        </p:nvSpPr>
        <p:spPr>
          <a:xfrm>
            <a:off x="457200" y="187325"/>
            <a:ext cx="8229600" cy="803275"/>
          </a:xfrm>
        </p:spPr>
        <p:txBody>
          <a:bodyPr/>
          <a:lstStyle/>
          <a:p>
            <a:r>
              <a:rPr lang="zh-CN" altLang="en-US" dirty="0"/>
              <a:t>示例：传输缓存块</a:t>
            </a:r>
          </a:p>
        </p:txBody>
      </p:sp>
    </p:spTree>
    <p:extLst>
      <p:ext uri="{BB962C8B-B14F-4D97-AF65-F5344CB8AC3E}">
        <p14:creationId xmlns:p14="http://schemas.microsoft.com/office/powerpoint/2010/main" val="37749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868362"/>
          </a:xfrm>
        </p:spPr>
        <p:txBody>
          <a:bodyPr/>
          <a:lstStyle/>
          <a:p>
            <a:pPr eaLnBrk="1" hangingPunct="1"/>
            <a:r>
              <a:rPr lang="en-US" altLang="zh-CN" dirty="0" smtClean="0"/>
              <a:t>Recap</a:t>
            </a:r>
            <a:r>
              <a:rPr lang="zh-CN" altLang="en-US" dirty="0" smtClean="0"/>
              <a:t>：</a:t>
            </a:r>
            <a:r>
              <a:rPr lang="zh-CN" altLang="en-US" dirty="0"/>
              <a:t>存储层次架构的</a:t>
            </a:r>
            <a:r>
              <a:rPr lang="en-US" altLang="zh-CN" dirty="0"/>
              <a:t>4</a:t>
            </a:r>
            <a:r>
              <a:rPr lang="zh-CN" altLang="en-US" dirty="0"/>
              <a:t>个核心问题</a:t>
            </a:r>
            <a:endParaRPr lang="en-US" altLang="en-US" dirty="0"/>
          </a:p>
        </p:txBody>
      </p:sp>
      <p:sp>
        <p:nvSpPr>
          <p:cNvPr id="18435" name="Rectangle 3"/>
          <p:cNvSpPr>
            <a:spLocks noGrp="1" noChangeArrowheads="1"/>
          </p:cNvSpPr>
          <p:nvPr>
            <p:ph idx="1"/>
          </p:nvPr>
        </p:nvSpPr>
        <p:spPr>
          <a:xfrm>
            <a:off x="457200" y="1020762"/>
            <a:ext cx="8229600" cy="5684838"/>
          </a:xfrm>
        </p:spPr>
        <p:txBody>
          <a:bodyPr/>
          <a:lstStyle/>
          <a:p>
            <a:pPr eaLnBrk="1" hangingPunct="1">
              <a:spcBef>
                <a:spcPts val="0"/>
              </a:spcBef>
              <a:spcAft>
                <a:spcPts val="600"/>
              </a:spcAft>
              <a:buFont typeface="Arial" charset="0"/>
              <a:buChar char="•"/>
              <a:defRPr/>
            </a:pPr>
            <a:r>
              <a:rPr lang="zh-CN" altLang="en-US" sz="2800" dirty="0">
                <a:latin typeface="+mj-lt"/>
              </a:rPr>
              <a:t>分别是</a:t>
            </a:r>
            <a:r>
              <a:rPr lang="en-US" altLang="en-US" sz="2800" dirty="0">
                <a:latin typeface="+mj-lt"/>
              </a:rPr>
              <a:t>:</a:t>
            </a:r>
          </a:p>
          <a:p>
            <a:pPr lvl="1" eaLnBrk="1" hangingPunct="1">
              <a:spcBef>
                <a:spcPts val="0"/>
              </a:spcBef>
              <a:spcAft>
                <a:spcPts val="600"/>
              </a:spcAft>
              <a:buFont typeface="Arial" charset="0"/>
              <a:buChar char="–"/>
              <a:defRPr/>
            </a:pPr>
            <a:r>
              <a:rPr lang="en-US" altLang="en-US" sz="2400" dirty="0">
                <a:latin typeface="+mj-lt"/>
              </a:rPr>
              <a:t>Placement</a:t>
            </a:r>
          </a:p>
          <a:p>
            <a:pPr lvl="2" eaLnBrk="1" hangingPunct="1">
              <a:spcBef>
                <a:spcPts val="0"/>
              </a:spcBef>
              <a:spcAft>
                <a:spcPts val="600"/>
              </a:spcAft>
              <a:buFont typeface="Arial" charset="0"/>
              <a:buChar char="•"/>
              <a:defRPr/>
            </a:pPr>
            <a:r>
              <a:rPr lang="zh-CN" altLang="en-US" sz="2000" dirty="0">
                <a:latin typeface="+mj-lt"/>
              </a:rPr>
              <a:t>来自内存的</a:t>
            </a:r>
            <a:r>
              <a:rPr lang="en-US" altLang="zh-CN" sz="2000" dirty="0">
                <a:latin typeface="+mj-lt"/>
              </a:rPr>
              <a:t>block</a:t>
            </a:r>
            <a:r>
              <a:rPr lang="zh-CN" altLang="en-US" sz="2000" dirty="0">
                <a:latin typeface="+mj-lt"/>
              </a:rPr>
              <a:t>放到哪里</a:t>
            </a:r>
            <a:r>
              <a:rPr lang="en-US" altLang="en-US" sz="2000" dirty="0">
                <a:latin typeface="+mj-lt"/>
              </a:rPr>
              <a:t>?</a:t>
            </a:r>
          </a:p>
          <a:p>
            <a:pPr lvl="1" eaLnBrk="1" hangingPunct="1">
              <a:spcBef>
                <a:spcPts val="0"/>
              </a:spcBef>
              <a:spcAft>
                <a:spcPts val="600"/>
              </a:spcAft>
              <a:buFont typeface="Arial" charset="0"/>
              <a:buChar char="–"/>
              <a:defRPr/>
            </a:pPr>
            <a:r>
              <a:rPr lang="en-US" altLang="en-US" sz="2400" dirty="0">
                <a:latin typeface="+mj-lt"/>
              </a:rPr>
              <a:t>Identification</a:t>
            </a:r>
          </a:p>
          <a:p>
            <a:pPr lvl="2" eaLnBrk="1" hangingPunct="1">
              <a:spcBef>
                <a:spcPts val="0"/>
              </a:spcBef>
              <a:spcAft>
                <a:spcPts val="600"/>
              </a:spcAft>
              <a:buFont typeface="Arial" charset="0"/>
              <a:buChar char="•"/>
              <a:defRPr/>
            </a:pPr>
            <a:r>
              <a:rPr lang="zh-CN" altLang="en-US" sz="2000" dirty="0">
                <a:latin typeface="+mj-lt"/>
              </a:rPr>
              <a:t>如何查找一个</a:t>
            </a:r>
            <a:r>
              <a:rPr lang="en-US" altLang="zh-CN" sz="2000" dirty="0">
                <a:latin typeface="+mj-lt"/>
              </a:rPr>
              <a:t>block</a:t>
            </a:r>
            <a:r>
              <a:rPr lang="en-US" altLang="en-US" sz="2000" dirty="0">
                <a:latin typeface="+mj-lt"/>
              </a:rPr>
              <a:t>?</a:t>
            </a:r>
          </a:p>
          <a:p>
            <a:pPr lvl="1" eaLnBrk="1" hangingPunct="1">
              <a:spcBef>
                <a:spcPts val="0"/>
              </a:spcBef>
              <a:spcAft>
                <a:spcPts val="600"/>
              </a:spcAft>
              <a:buFont typeface="Arial" charset="0"/>
              <a:buChar char="–"/>
              <a:defRPr/>
            </a:pPr>
            <a:r>
              <a:rPr lang="en-US" altLang="en-US" sz="2400" dirty="0">
                <a:latin typeface="+mj-lt"/>
              </a:rPr>
              <a:t>Replacement</a:t>
            </a:r>
          </a:p>
          <a:p>
            <a:pPr lvl="2" eaLnBrk="1" hangingPunct="1">
              <a:spcBef>
                <a:spcPts val="0"/>
              </a:spcBef>
              <a:spcAft>
                <a:spcPts val="600"/>
              </a:spcAft>
              <a:buFont typeface="Arial" charset="0"/>
              <a:buChar char="•"/>
              <a:defRPr/>
            </a:pPr>
            <a:r>
              <a:rPr lang="zh-CN" altLang="en-US" sz="2000" dirty="0">
                <a:latin typeface="+mj-lt"/>
              </a:rPr>
              <a:t>如何为新进的</a:t>
            </a:r>
            <a:r>
              <a:rPr lang="en-US" altLang="zh-CN" sz="2000" dirty="0">
                <a:latin typeface="+mj-lt"/>
              </a:rPr>
              <a:t>block</a:t>
            </a:r>
            <a:r>
              <a:rPr lang="zh-CN" altLang="en-US" sz="2000" dirty="0">
                <a:latin typeface="+mj-lt"/>
              </a:rPr>
              <a:t>提供空闲位置</a:t>
            </a:r>
            <a:r>
              <a:rPr lang="en-US" altLang="en-US" sz="2000" dirty="0">
                <a:latin typeface="+mj-lt"/>
              </a:rPr>
              <a:t>?</a:t>
            </a:r>
          </a:p>
          <a:p>
            <a:pPr lvl="1" eaLnBrk="1" hangingPunct="1">
              <a:spcBef>
                <a:spcPts val="0"/>
              </a:spcBef>
              <a:spcAft>
                <a:spcPts val="600"/>
              </a:spcAft>
              <a:buFont typeface="Arial" charset="0"/>
              <a:buChar char="–"/>
              <a:defRPr/>
            </a:pPr>
            <a:r>
              <a:rPr lang="en-US" altLang="en-US" sz="2400" dirty="0">
                <a:latin typeface="+mj-lt"/>
              </a:rPr>
              <a:t>Write Policy</a:t>
            </a:r>
          </a:p>
          <a:p>
            <a:pPr lvl="2" eaLnBrk="1" hangingPunct="1">
              <a:spcBef>
                <a:spcPts val="0"/>
              </a:spcBef>
              <a:spcAft>
                <a:spcPts val="600"/>
              </a:spcAft>
              <a:buFont typeface="Arial" charset="0"/>
              <a:buChar char="•"/>
              <a:defRPr/>
            </a:pPr>
            <a:r>
              <a:rPr lang="zh-CN" altLang="en-US" sz="2000" dirty="0">
                <a:latin typeface="+mj-lt"/>
              </a:rPr>
              <a:t>如何传播</a:t>
            </a:r>
            <a:r>
              <a:rPr lang="en-US" altLang="zh-CN" sz="2000" dirty="0">
                <a:latin typeface="+mj-lt"/>
              </a:rPr>
              <a:t>block</a:t>
            </a:r>
            <a:r>
              <a:rPr lang="zh-CN" altLang="en-US" sz="2000" dirty="0">
                <a:latin typeface="+mj-lt"/>
              </a:rPr>
              <a:t>的更新</a:t>
            </a:r>
            <a:r>
              <a:rPr lang="en-US" altLang="en-US" sz="2000" dirty="0">
                <a:latin typeface="+mj-lt"/>
              </a:rPr>
              <a:t>?</a:t>
            </a:r>
          </a:p>
          <a:p>
            <a:pPr eaLnBrk="1" hangingPunct="1">
              <a:spcBef>
                <a:spcPts val="0"/>
              </a:spcBef>
              <a:spcAft>
                <a:spcPts val="600"/>
              </a:spcAft>
              <a:buFont typeface="Arial" charset="0"/>
              <a:buChar char="•"/>
              <a:defRPr/>
            </a:pPr>
            <a:r>
              <a:rPr lang="zh-CN" altLang="en-US" sz="2800" dirty="0">
                <a:latin typeface="+mj-lt"/>
              </a:rPr>
              <a:t>对</a:t>
            </a:r>
            <a:r>
              <a:rPr lang="zh-CN" altLang="en-US" dirty="0">
                <a:latin typeface="+mj-lt"/>
              </a:rPr>
              <a:t>不同的存储层级</a:t>
            </a:r>
            <a:r>
              <a:rPr lang="zh-CN" altLang="en-US" sz="2800" dirty="0">
                <a:latin typeface="+mj-lt"/>
              </a:rPr>
              <a:t>考虑上述问题</a:t>
            </a:r>
            <a:endParaRPr lang="en-US" altLang="en-US" sz="2800" dirty="0">
              <a:latin typeface="+mj-lt"/>
            </a:endParaRPr>
          </a:p>
          <a:p>
            <a:pPr lvl="1" eaLnBrk="1" hangingPunct="1">
              <a:spcBef>
                <a:spcPts val="0"/>
              </a:spcBef>
              <a:spcAft>
                <a:spcPts val="600"/>
              </a:spcAft>
              <a:buFont typeface="Arial" charset="0"/>
              <a:buChar char="–"/>
              <a:defRPr/>
            </a:pPr>
            <a:r>
              <a:rPr lang="zh-CN" altLang="en-US" sz="2400" dirty="0">
                <a:latin typeface="+mj-lt"/>
              </a:rPr>
              <a:t>内存通常基于</a:t>
            </a:r>
            <a:r>
              <a:rPr lang="en-US" altLang="en-US" sz="2400" dirty="0">
                <a:latin typeface="+mj-lt"/>
              </a:rPr>
              <a:t>DRAM</a:t>
            </a:r>
          </a:p>
          <a:p>
            <a:pPr lvl="1" eaLnBrk="1" hangingPunct="1">
              <a:spcBef>
                <a:spcPts val="0"/>
              </a:spcBef>
              <a:spcAft>
                <a:spcPts val="600"/>
              </a:spcAft>
              <a:buFont typeface="Arial" charset="0"/>
              <a:buChar char="–"/>
              <a:defRPr/>
            </a:pPr>
            <a:r>
              <a:rPr lang="zh-CN" altLang="en-US" sz="2400" dirty="0">
                <a:latin typeface="+mj-lt"/>
              </a:rPr>
              <a:t>新的内存技术逐渐成熟</a:t>
            </a:r>
            <a:endParaRPr lang="en-US" altLang="zh-CN" sz="2400" dirty="0">
              <a:latin typeface="+mj-lt"/>
            </a:endParaRPr>
          </a:p>
          <a:p>
            <a:pPr lvl="2" eaLnBrk="1" hangingPunct="1">
              <a:spcBef>
                <a:spcPts val="0"/>
              </a:spcBef>
              <a:spcAft>
                <a:spcPts val="600"/>
              </a:spcAft>
              <a:defRPr/>
            </a:pPr>
            <a:r>
              <a:rPr lang="en-US" altLang="en-US" sz="2000" dirty="0" err="1">
                <a:latin typeface="+mj-lt"/>
              </a:rPr>
              <a:t>Optane</a:t>
            </a:r>
            <a:r>
              <a:rPr lang="en-US" altLang="en-US" sz="2000" dirty="0">
                <a:latin typeface="+mj-lt"/>
              </a:rPr>
              <a:t>, PCM, etc.</a:t>
            </a:r>
          </a:p>
        </p:txBody>
      </p:sp>
      <p:pic>
        <p:nvPicPr>
          <p:cNvPr id="2" name="图片 1">
            <a:extLst>
              <a:ext uri="{FF2B5EF4-FFF2-40B4-BE49-F238E27FC236}">
                <a16:creationId xmlns:a16="http://schemas.microsoft.com/office/drawing/2014/main" id="{B9A6ADE4-8394-4E69-BDEF-84368F81AD72}"/>
              </a:ext>
            </a:extLst>
          </p:cNvPr>
          <p:cNvPicPr>
            <a:picLocks noChangeAspect="1"/>
          </p:cNvPicPr>
          <p:nvPr/>
        </p:nvPicPr>
        <p:blipFill>
          <a:blip r:embed="rId3"/>
          <a:stretch>
            <a:fillRect/>
          </a:stretch>
        </p:blipFill>
        <p:spPr>
          <a:xfrm>
            <a:off x="0" y="1020762"/>
            <a:ext cx="9144000" cy="3078450"/>
          </a:xfrm>
          <a:prstGeom prst="rect">
            <a:avLst/>
          </a:prstGeom>
        </p:spPr>
      </p:pic>
      <p:pic>
        <p:nvPicPr>
          <p:cNvPr id="4" name="图片 3"/>
          <p:cNvPicPr>
            <a:picLocks noChangeAspect="1"/>
          </p:cNvPicPr>
          <p:nvPr/>
        </p:nvPicPr>
        <p:blipFill>
          <a:blip r:embed="rId4"/>
          <a:stretch>
            <a:fillRect/>
          </a:stretch>
        </p:blipFill>
        <p:spPr>
          <a:xfrm>
            <a:off x="0" y="3658879"/>
            <a:ext cx="8126234" cy="3199121"/>
          </a:xfrm>
          <a:prstGeom prst="rect">
            <a:avLst/>
          </a:prstGeom>
        </p:spPr>
      </p:pic>
      <p:pic>
        <p:nvPicPr>
          <p:cNvPr id="3" name="图片 2">
            <a:extLst>
              <a:ext uri="{FF2B5EF4-FFF2-40B4-BE49-F238E27FC236}">
                <a16:creationId xmlns:a16="http://schemas.microsoft.com/office/drawing/2014/main" id="{CDF90525-B7DE-426F-9C8B-B3B936621E00}"/>
              </a:ext>
            </a:extLst>
          </p:cNvPr>
          <p:cNvPicPr>
            <a:picLocks noChangeAspect="1"/>
          </p:cNvPicPr>
          <p:nvPr/>
        </p:nvPicPr>
        <p:blipFill>
          <a:blip r:embed="rId5"/>
          <a:stretch>
            <a:fillRect/>
          </a:stretch>
        </p:blipFill>
        <p:spPr>
          <a:xfrm>
            <a:off x="0" y="1045343"/>
            <a:ext cx="8983314" cy="5903844"/>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12" end="1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28600"/>
            <a:ext cx="8229600" cy="792162"/>
          </a:xfrm>
        </p:spPr>
        <p:txBody>
          <a:bodyPr/>
          <a:lstStyle/>
          <a:p>
            <a:pPr eaLnBrk="1" hangingPunct="1"/>
            <a:r>
              <a:rPr lang="en-US" altLang="en-US" dirty="0"/>
              <a:t>Placement</a:t>
            </a:r>
          </a:p>
        </p:txBody>
      </p:sp>
      <p:graphicFrame>
        <p:nvGraphicFramePr>
          <p:cNvPr id="358460" name="Group 60"/>
          <p:cNvGraphicFramePr>
            <a:graphicFrameLocks noGrp="1"/>
          </p:cNvGraphicFramePr>
          <p:nvPr>
            <p:extLst>
              <p:ext uri="{D42A27DB-BD31-4B8C-83A1-F6EECF244321}">
                <p14:modId xmlns:p14="http://schemas.microsoft.com/office/powerpoint/2010/main" val="2146951357"/>
              </p:ext>
            </p:extLst>
          </p:nvPr>
        </p:nvGraphicFramePr>
        <p:xfrm>
          <a:off x="838200" y="1295400"/>
          <a:ext cx="7696200" cy="4487863"/>
        </p:xfrm>
        <a:graphic>
          <a:graphicData uri="http://schemas.openxmlformats.org/drawingml/2006/table">
            <a:tbl>
              <a:tblPr/>
              <a:tblGrid>
                <a:gridCol w="19050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3632200">
                  <a:extLst>
                    <a:ext uri="{9D8B030D-6E8A-4147-A177-3AD203B41FA5}">
                      <a16:colId xmlns:a16="http://schemas.microsoft.com/office/drawing/2014/main" val="20002"/>
                    </a:ext>
                  </a:extLst>
                </a:gridCol>
              </a:tblGrid>
              <a:tr h="859609">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存储类型</a:t>
                      </a:r>
                      <a:endPar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Placement</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备注</a:t>
                      </a:r>
                      <a:endPar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59609">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Registers</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Anywhere; Int, FP, SPR</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Compiler/programmer manages</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414392">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Cache </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(SRAM)</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Fixed in H/W</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Direct-mapped,</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set-associative, </a:t>
                      </a:r>
                    </a:p>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1"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fully-associative</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77921">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DRAM</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Anywhere</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OS manages</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76332">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Disk</a:t>
                      </a:r>
                    </a:p>
                  </a:txBody>
                  <a:tcPr marT="45724" marB="4572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Anywhere</a:t>
                      </a:r>
                    </a:p>
                  </a:txBody>
                  <a:tcPr marT="45724" marB="4572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OS manages</a:t>
                      </a:r>
                    </a:p>
                  </a:txBody>
                  <a:tcPr marT="45724" marB="4572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152400"/>
            <a:ext cx="8305800" cy="838200"/>
          </a:xfrm>
        </p:spPr>
        <p:txBody>
          <a:bodyPr/>
          <a:lstStyle/>
          <a:p>
            <a:pPr eaLnBrk="1" hangingPunct="1"/>
            <a:r>
              <a:rPr lang="zh-CN" altLang="en-US" sz="4000" dirty="0"/>
              <a:t>虚拟存储器</a:t>
            </a:r>
            <a:endParaRPr lang="en-US" altLang="en-US" sz="4000" dirty="0"/>
          </a:p>
        </p:txBody>
      </p:sp>
      <p:sp>
        <p:nvSpPr>
          <p:cNvPr id="20483" name="Rectangle 3"/>
          <p:cNvSpPr>
            <a:spLocks noGrp="1" noChangeArrowheads="1"/>
          </p:cNvSpPr>
          <p:nvPr>
            <p:ph idx="1"/>
          </p:nvPr>
        </p:nvSpPr>
        <p:spPr>
          <a:xfrm>
            <a:off x="457200" y="1066800"/>
            <a:ext cx="8229600" cy="5410200"/>
          </a:xfrm>
        </p:spPr>
        <p:txBody>
          <a:bodyPr/>
          <a:lstStyle/>
          <a:p>
            <a:pPr eaLnBrk="1" hangingPunct="1">
              <a:spcBef>
                <a:spcPts val="600"/>
              </a:spcBef>
              <a:spcAft>
                <a:spcPts val="600"/>
              </a:spcAft>
              <a:buFont typeface="Arial" charset="0"/>
              <a:buChar char="•"/>
              <a:defRPr/>
            </a:pPr>
            <a:r>
              <a:rPr lang="zh-CN" altLang="en-US" sz="2800" dirty="0">
                <a:latin typeface="+mj-lt"/>
              </a:rPr>
              <a:t>虚拟存储器的好处：</a:t>
            </a:r>
            <a:endParaRPr lang="en-US" altLang="zh-CN" sz="2800" dirty="0">
              <a:latin typeface="+mj-lt"/>
            </a:endParaRPr>
          </a:p>
          <a:p>
            <a:pPr lvl="1">
              <a:spcBef>
                <a:spcPts val="600"/>
              </a:spcBef>
              <a:spcAft>
                <a:spcPts val="600"/>
              </a:spcAft>
              <a:buFont typeface="Arial" charset="0"/>
              <a:buChar char="–"/>
              <a:defRPr/>
            </a:pPr>
            <a:r>
              <a:rPr lang="zh-CN" altLang="en-US" dirty="0">
                <a:latin typeface="+mj-lt"/>
              </a:rPr>
              <a:t>主存成为整个存储层次架构中另外一层 </a:t>
            </a:r>
            <a:r>
              <a:rPr lang="en-US" altLang="zh-CN" dirty="0">
                <a:latin typeface="+mj-lt"/>
              </a:rPr>
              <a:t>(</a:t>
            </a:r>
            <a:r>
              <a:rPr lang="zh-CN" altLang="en-US" dirty="0">
                <a:latin typeface="+mj-lt"/>
              </a:rPr>
              <a:t>磁盘的缓存</a:t>
            </a:r>
            <a:r>
              <a:rPr lang="en-US" altLang="zh-CN" dirty="0">
                <a:latin typeface="+mj-lt"/>
              </a:rPr>
              <a:t>)</a:t>
            </a:r>
            <a:endParaRPr lang="en-US" altLang="en-US" dirty="0">
              <a:latin typeface="+mj-lt"/>
            </a:endParaRPr>
          </a:p>
          <a:p>
            <a:pPr lvl="1" eaLnBrk="1" hangingPunct="1">
              <a:spcBef>
                <a:spcPts val="600"/>
              </a:spcBef>
              <a:spcAft>
                <a:spcPts val="600"/>
              </a:spcAft>
              <a:buFont typeface="Arial" charset="0"/>
              <a:buChar char="–"/>
              <a:defRPr/>
            </a:pPr>
            <a:r>
              <a:rPr lang="zh-CN" altLang="en-US" sz="2400" dirty="0">
                <a:latin typeface="+mj-lt"/>
              </a:rPr>
              <a:t>使得程序能使用的地址空间或者工作集能够超过可用的物理内存的大小</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不再需要程序员来管理存储分配等繁琐的细节</a:t>
            </a:r>
            <a:endParaRPr lang="en-US" altLang="en-US" sz="2000" dirty="0">
              <a:latin typeface="+mj-lt"/>
            </a:endParaRPr>
          </a:p>
          <a:p>
            <a:pPr lvl="2" eaLnBrk="1" hangingPunct="1">
              <a:spcBef>
                <a:spcPts val="600"/>
              </a:spcBef>
              <a:spcAft>
                <a:spcPts val="600"/>
              </a:spcAft>
              <a:buFont typeface="Arial" charset="0"/>
              <a:buChar char="•"/>
              <a:defRPr/>
            </a:pPr>
            <a:r>
              <a:rPr lang="zh-CN" altLang="en-US" sz="2000" dirty="0">
                <a:latin typeface="+mj-lt"/>
              </a:rPr>
              <a:t>离散地使用大的地址空间成为可能</a:t>
            </a:r>
            <a:endParaRPr lang="en-US" altLang="en-US" sz="2000" dirty="0">
              <a:latin typeface="+mj-lt"/>
            </a:endParaRPr>
          </a:p>
          <a:p>
            <a:pPr lvl="1" eaLnBrk="1" hangingPunct="1">
              <a:spcBef>
                <a:spcPts val="600"/>
              </a:spcBef>
              <a:spcAft>
                <a:spcPts val="600"/>
              </a:spcAft>
              <a:buFont typeface="Arial" charset="0"/>
              <a:buChar char="–"/>
              <a:defRPr/>
            </a:pPr>
            <a:r>
              <a:rPr lang="zh-CN" altLang="en-US" sz="2400" dirty="0">
                <a:latin typeface="+mj-lt"/>
              </a:rPr>
              <a:t>允许多个用户多个程序</a:t>
            </a:r>
            <a:r>
              <a:rPr lang="zh-CN" altLang="en-US" sz="2400" b="1" dirty="0">
                <a:solidFill>
                  <a:srgbClr val="FF0000"/>
                </a:solidFill>
                <a:latin typeface="+mj-lt"/>
              </a:rPr>
              <a:t>分时地共享</a:t>
            </a:r>
            <a:r>
              <a:rPr lang="zh-CN" altLang="en-US" sz="2400" dirty="0">
                <a:latin typeface="+mj-lt"/>
              </a:rPr>
              <a:t>有限的内存空间和地址空间</a:t>
            </a:r>
            <a:endParaRPr lang="en-US" altLang="en-US" sz="2400" dirty="0">
              <a:latin typeface="+mj-lt"/>
            </a:endParaRPr>
          </a:p>
          <a:p>
            <a:pPr eaLnBrk="1" hangingPunct="1">
              <a:spcBef>
                <a:spcPts val="600"/>
              </a:spcBef>
              <a:spcAft>
                <a:spcPts val="600"/>
              </a:spcAft>
              <a:buFont typeface="Arial" charset="0"/>
              <a:buChar char="•"/>
              <a:defRPr/>
            </a:pPr>
            <a:r>
              <a:rPr lang="zh-CN" altLang="en-US" sz="2800" dirty="0">
                <a:latin typeface="+mj-lt"/>
              </a:rPr>
              <a:t>虚拟存储器</a:t>
            </a:r>
            <a:r>
              <a:rPr lang="zh-CN" altLang="en-US" dirty="0">
                <a:latin typeface="+mj-lt"/>
              </a:rPr>
              <a:t>可以：</a:t>
            </a:r>
            <a:endParaRPr lang="en-US" altLang="en-US" sz="2800" dirty="0">
              <a:latin typeface="+mj-lt"/>
            </a:endParaRPr>
          </a:p>
          <a:p>
            <a:pPr lvl="1">
              <a:spcBef>
                <a:spcPts val="600"/>
              </a:spcBef>
              <a:spcAft>
                <a:spcPts val="600"/>
              </a:spcAft>
              <a:buFont typeface="Arial" charset="0"/>
              <a:buChar char="–"/>
              <a:defRPr/>
            </a:pPr>
            <a:r>
              <a:rPr lang="zh-CN" altLang="en-US" dirty="0">
                <a:latin typeface="+mj-lt"/>
              </a:rPr>
              <a:t>提升昂贵内存的利用率</a:t>
            </a:r>
            <a:endParaRPr lang="en-US" altLang="zh-CN" dirty="0">
              <a:latin typeface="+mj-lt"/>
            </a:endParaRPr>
          </a:p>
          <a:p>
            <a:pPr lvl="1">
              <a:spcBef>
                <a:spcPts val="600"/>
              </a:spcBef>
              <a:spcAft>
                <a:spcPts val="600"/>
              </a:spcAft>
              <a:buFont typeface="Arial" charset="0"/>
              <a:buChar char="–"/>
              <a:defRPr/>
            </a:pPr>
            <a:r>
              <a:rPr lang="zh-CN" altLang="en-US" dirty="0">
                <a:latin typeface="+mj-lt"/>
              </a:rPr>
              <a:t>提升程序开发效率 </a:t>
            </a:r>
            <a:r>
              <a:rPr lang="en-US" altLang="zh-CN" dirty="0">
                <a:latin typeface="+mj-lt"/>
              </a:rPr>
              <a:t>(</a:t>
            </a:r>
            <a:r>
              <a:rPr lang="zh-CN" altLang="en-US" dirty="0">
                <a:latin typeface="+mj-lt"/>
              </a:rPr>
              <a:t>对程序员友好</a:t>
            </a:r>
            <a:r>
              <a:rPr lang="en-US" altLang="zh-CN" dirty="0">
                <a:latin typeface="+mj-lt"/>
              </a:rPr>
              <a:t>)</a:t>
            </a:r>
            <a:endParaRPr lang="en-US" altLang="en-US" dirty="0">
              <a:latin typeface="+mj-lt"/>
            </a:endParaRPr>
          </a:p>
        </p:txBody>
      </p:sp>
      <p:sp>
        <p:nvSpPr>
          <p:cNvPr id="2" name="对话气泡: 圆角矩形 1">
            <a:extLst>
              <a:ext uri="{FF2B5EF4-FFF2-40B4-BE49-F238E27FC236}">
                <a16:creationId xmlns:a16="http://schemas.microsoft.com/office/drawing/2014/main" id="{CDF0C3BE-4DA4-43AA-8AE0-67C09490CF3B}"/>
              </a:ext>
            </a:extLst>
          </p:cNvPr>
          <p:cNvSpPr/>
          <p:nvPr/>
        </p:nvSpPr>
        <p:spPr>
          <a:xfrm>
            <a:off x="5105400" y="4648200"/>
            <a:ext cx="3733800" cy="990600"/>
          </a:xfrm>
          <a:prstGeom prst="wedgeRoundRectCallout">
            <a:avLst>
              <a:gd name="adj1" fmla="val -65384"/>
              <a:gd name="adj2" fmla="val 57590"/>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VM</a:t>
            </a:r>
            <a:r>
              <a:rPr lang="zh-CN" altLang="en-US" sz="2400" dirty="0">
                <a:latin typeface="微软雅黑" panose="020B0503020204020204" pitchFamily="34" charset="-122"/>
                <a:ea typeface="微软雅黑" panose="020B0503020204020204" pitchFamily="34" charset="-122"/>
              </a:rPr>
              <a:t>有无其他好处？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036637"/>
            <a:ext cx="8229600" cy="4906963"/>
          </a:xfrm>
        </p:spPr>
        <p:txBody>
          <a:bodyPr/>
          <a:lstStyle/>
          <a:p>
            <a:pPr eaLnBrk="1" hangingPunct="1">
              <a:spcBef>
                <a:spcPts val="600"/>
              </a:spcBef>
              <a:spcAft>
                <a:spcPts val="600"/>
              </a:spcAft>
              <a:buFont typeface="Arial" charset="0"/>
              <a:buChar char="•"/>
              <a:defRPr/>
            </a:pPr>
            <a:r>
              <a:rPr lang="zh-CN" altLang="en-US" sz="2800" dirty="0">
                <a:latin typeface="+mj-lt"/>
              </a:rPr>
              <a:t>虚拟存储器的其它好处：</a:t>
            </a:r>
            <a:endParaRPr lang="en-US" altLang="en-US" sz="2800" dirty="0">
              <a:latin typeface="+mj-lt"/>
            </a:endParaRPr>
          </a:p>
          <a:p>
            <a:pPr lvl="1" eaLnBrk="1" hangingPunct="1">
              <a:spcBef>
                <a:spcPts val="600"/>
              </a:spcBef>
              <a:spcAft>
                <a:spcPts val="600"/>
              </a:spcAft>
              <a:buFont typeface="Arial" charset="0"/>
              <a:buChar char="–"/>
              <a:defRPr/>
            </a:pPr>
            <a:r>
              <a:rPr lang="zh-CN" altLang="en-US" sz="2400" dirty="0">
                <a:latin typeface="+mj-lt"/>
              </a:rPr>
              <a:t>我们可以使用</a:t>
            </a:r>
            <a:r>
              <a:rPr lang="zh-CN" altLang="en-US" sz="2400" u="sng" dirty="0">
                <a:solidFill>
                  <a:srgbClr val="FF0000"/>
                </a:solidFill>
                <a:latin typeface="+mj-lt"/>
              </a:rPr>
              <a:t>比系统内存更大的存储器</a:t>
            </a:r>
            <a:r>
              <a:rPr lang="zh-CN" altLang="en-US" sz="2400" dirty="0">
                <a:latin typeface="+mj-lt"/>
              </a:rPr>
              <a:t>！</a:t>
            </a:r>
            <a:endParaRPr lang="en-US" altLang="en-US" sz="2400" dirty="0">
              <a:latin typeface="+mj-lt"/>
            </a:endParaRPr>
          </a:p>
          <a:p>
            <a:pPr lvl="1" eaLnBrk="1" hangingPunct="1">
              <a:spcBef>
                <a:spcPts val="600"/>
              </a:spcBef>
              <a:spcAft>
                <a:spcPts val="600"/>
              </a:spcAft>
              <a:buFont typeface="Arial" charset="0"/>
              <a:buChar char="–"/>
              <a:defRPr/>
            </a:pPr>
            <a:r>
              <a:rPr lang="zh-CN" altLang="en-US" sz="2400" dirty="0">
                <a:latin typeface="+mj-lt"/>
              </a:rPr>
              <a:t>每个程序认为当前内存里它是</a:t>
            </a:r>
            <a:r>
              <a:rPr lang="zh-CN" altLang="en-US" sz="2400" u="sng" dirty="0">
                <a:latin typeface="+mj-lt"/>
              </a:rPr>
              <a:t>独占运行</a:t>
            </a:r>
            <a:r>
              <a:rPr lang="zh-CN" altLang="en-US" sz="2400" dirty="0">
                <a:latin typeface="+mj-lt"/>
              </a:rPr>
              <a:t>的 </a:t>
            </a:r>
            <a:r>
              <a:rPr lang="en-US" altLang="zh-CN" sz="2400" dirty="0">
                <a:latin typeface="+mj-lt"/>
              </a:rPr>
              <a:t>(</a:t>
            </a:r>
            <a:r>
              <a:rPr lang="zh-CN" altLang="en-US" sz="2400" dirty="0">
                <a:latin typeface="+mj-lt"/>
              </a:rPr>
              <a:t>假象</a:t>
            </a:r>
            <a:r>
              <a:rPr lang="en-US" altLang="zh-CN" sz="2400" dirty="0">
                <a:latin typeface="+mj-lt"/>
              </a:rPr>
              <a:t>)</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不需要管理多个程序使用地址空间的诸多问题</a:t>
            </a:r>
            <a:endParaRPr lang="en-US" altLang="en-US" sz="2000" dirty="0">
              <a:latin typeface="+mj-lt"/>
            </a:endParaRPr>
          </a:p>
          <a:p>
            <a:pPr lvl="2" eaLnBrk="1" hangingPunct="1">
              <a:spcBef>
                <a:spcPts val="600"/>
              </a:spcBef>
              <a:spcAft>
                <a:spcPts val="600"/>
              </a:spcAft>
              <a:buFont typeface="Arial" charset="0"/>
              <a:buChar char="•"/>
              <a:defRPr/>
            </a:pPr>
            <a:r>
              <a:rPr lang="zh-CN" altLang="en-US" sz="2000" dirty="0">
                <a:latin typeface="+mj-lt"/>
              </a:rPr>
              <a:t>例如，可以认为每个程序都从地址</a:t>
            </a:r>
            <a:r>
              <a:rPr lang="en-US" altLang="en-US" sz="2000" dirty="0">
                <a:latin typeface="+mj-lt"/>
              </a:rPr>
              <a:t> 0x0 </a:t>
            </a:r>
            <a:r>
              <a:rPr lang="zh-CN" altLang="en-US" sz="2000" dirty="0">
                <a:latin typeface="+mj-lt"/>
              </a:rPr>
              <a:t>开始</a:t>
            </a:r>
            <a:endParaRPr lang="en-US" altLang="en-US" sz="2000" dirty="0">
              <a:latin typeface="+mj-lt"/>
            </a:endParaRPr>
          </a:p>
          <a:p>
            <a:pPr lvl="1" eaLnBrk="1" hangingPunct="1">
              <a:spcBef>
                <a:spcPts val="600"/>
              </a:spcBef>
              <a:spcAft>
                <a:spcPts val="600"/>
              </a:spcAft>
              <a:buFont typeface="Arial" charset="0"/>
              <a:buChar char="–"/>
              <a:defRPr/>
            </a:pPr>
            <a:r>
              <a:rPr lang="zh-CN" altLang="en-US" sz="2400" dirty="0">
                <a:latin typeface="+mj-lt"/>
              </a:rPr>
              <a:t>内存保护易于实现</a:t>
            </a:r>
            <a:endParaRPr lang="en-US" altLang="zh-CN" sz="2400" dirty="0">
              <a:latin typeface="+mj-lt"/>
            </a:endParaRPr>
          </a:p>
          <a:p>
            <a:pPr lvl="2" eaLnBrk="1" hangingPunct="1">
              <a:spcBef>
                <a:spcPts val="600"/>
              </a:spcBef>
              <a:spcAft>
                <a:spcPts val="600"/>
              </a:spcAft>
              <a:defRPr/>
            </a:pPr>
            <a:r>
              <a:rPr lang="zh-CN" altLang="en-US" sz="2000" dirty="0">
                <a:latin typeface="+mj-lt"/>
              </a:rPr>
              <a:t>每个程序都有自己</a:t>
            </a:r>
            <a:r>
              <a:rPr lang="zh-CN" altLang="en-US" sz="2000" u="sng" dirty="0">
                <a:latin typeface="+mj-lt"/>
              </a:rPr>
              <a:t>私有的逻辑地址空间</a:t>
            </a:r>
            <a:r>
              <a:rPr lang="en-US" altLang="en-US" sz="2000" dirty="0">
                <a:latin typeface="+mj-lt"/>
              </a:rPr>
              <a:t>: </a:t>
            </a:r>
            <a:r>
              <a:rPr lang="zh-CN" altLang="en-US" sz="2000" dirty="0">
                <a:latin typeface="+mj-lt"/>
              </a:rPr>
              <a:t>其它程序不可访问</a:t>
            </a:r>
            <a:r>
              <a:rPr lang="en-US" altLang="en-US" sz="2000" dirty="0">
                <a:latin typeface="+mj-lt"/>
              </a:rPr>
              <a:t> </a:t>
            </a:r>
          </a:p>
          <a:p>
            <a:pPr lvl="1" eaLnBrk="1" hangingPunct="1">
              <a:spcBef>
                <a:spcPts val="600"/>
              </a:spcBef>
              <a:spcAft>
                <a:spcPts val="600"/>
              </a:spcAft>
              <a:buFont typeface="Arial" charset="0"/>
              <a:buChar char="–"/>
              <a:defRPr/>
            </a:pPr>
            <a:r>
              <a:rPr lang="zh-CN" altLang="en-US" sz="2400" dirty="0">
                <a:latin typeface="+mj-lt"/>
              </a:rPr>
              <a:t>系统能获得更好的性能</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仅需从磁盘中加载一个程序</a:t>
            </a:r>
            <a:r>
              <a:rPr lang="zh-CN" altLang="en-US" sz="2000" u="sng" dirty="0">
                <a:latin typeface="+mj-lt"/>
              </a:rPr>
              <a:t>当前所需的部分数据</a:t>
            </a:r>
            <a:r>
              <a:rPr lang="zh-CN" altLang="en-US" sz="2000" dirty="0">
                <a:latin typeface="+mj-lt"/>
              </a:rPr>
              <a:t>，就能够运行这个程序。</a:t>
            </a:r>
            <a:endParaRPr lang="en-US" altLang="en-US" sz="2000" dirty="0">
              <a:latin typeface="+mj-lt"/>
            </a:endParaRPr>
          </a:p>
        </p:txBody>
      </p:sp>
      <p:sp>
        <p:nvSpPr>
          <p:cNvPr id="6" name="Rectangle 2">
            <a:extLst>
              <a:ext uri="{FF2B5EF4-FFF2-40B4-BE49-F238E27FC236}">
                <a16:creationId xmlns:a16="http://schemas.microsoft.com/office/drawing/2014/main" id="{68F2737A-BAE2-4EB9-83D1-9F1C8998E93C}"/>
              </a:ext>
            </a:extLst>
          </p:cNvPr>
          <p:cNvSpPr>
            <a:spLocks noGrp="1" noChangeArrowheads="1"/>
          </p:cNvSpPr>
          <p:nvPr>
            <p:ph type="title"/>
          </p:nvPr>
        </p:nvSpPr>
        <p:spPr>
          <a:xfrm>
            <a:off x="381000" y="152400"/>
            <a:ext cx="8305800" cy="838200"/>
          </a:xfrm>
        </p:spPr>
        <p:txBody>
          <a:bodyPr/>
          <a:lstStyle/>
          <a:p>
            <a:pPr eaLnBrk="1" hangingPunct="1"/>
            <a:r>
              <a:rPr lang="zh-CN" altLang="en-US" sz="4000" dirty="0"/>
              <a:t>虚拟存储器</a:t>
            </a:r>
            <a:endParaRPr lang="en-US" altLang="en-US" sz="4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28600"/>
            <a:ext cx="8229600" cy="792162"/>
          </a:xfrm>
        </p:spPr>
        <p:txBody>
          <a:bodyPr/>
          <a:lstStyle/>
          <a:p>
            <a:pPr eaLnBrk="1" hangingPunct="1"/>
            <a:r>
              <a:rPr lang="zh-CN" altLang="en-US" dirty="0"/>
              <a:t>虚拟存储器的</a:t>
            </a:r>
            <a:r>
              <a:rPr lang="en-US" altLang="en-US" dirty="0"/>
              <a:t>Placement</a:t>
            </a:r>
          </a:p>
        </p:txBody>
      </p:sp>
      <p:sp>
        <p:nvSpPr>
          <p:cNvPr id="22531" name="Rectangle 3"/>
          <p:cNvSpPr>
            <a:spLocks noGrp="1" noChangeArrowheads="1"/>
          </p:cNvSpPr>
          <p:nvPr>
            <p:ph idx="1"/>
          </p:nvPr>
        </p:nvSpPr>
        <p:spPr>
          <a:xfrm>
            <a:off x="457200" y="1066800"/>
            <a:ext cx="8229600" cy="5059363"/>
          </a:xfrm>
        </p:spPr>
        <p:txBody>
          <a:bodyPr/>
          <a:lstStyle/>
          <a:p>
            <a:pPr eaLnBrk="1" hangingPunct="1">
              <a:spcBef>
                <a:spcPts val="600"/>
              </a:spcBef>
              <a:spcAft>
                <a:spcPts val="600"/>
              </a:spcAft>
              <a:buFont typeface="Arial" charset="0"/>
              <a:buChar char="•"/>
              <a:defRPr/>
            </a:pPr>
            <a:r>
              <a:rPr lang="en-US" altLang="zh-CN" sz="2800" dirty="0" smtClean="0"/>
              <a:t>VM</a:t>
            </a:r>
            <a:r>
              <a:rPr lang="zh-CN" altLang="en-US" sz="2800" dirty="0" smtClean="0"/>
              <a:t>中，内存</a:t>
            </a:r>
            <a:r>
              <a:rPr lang="zh-CN" altLang="en-US" sz="2800" dirty="0"/>
              <a:t>以较大的块 </a:t>
            </a:r>
            <a:r>
              <a:rPr lang="en-US" altLang="zh-CN" sz="2800" dirty="0"/>
              <a:t>(Page) </a:t>
            </a:r>
            <a:r>
              <a:rPr lang="zh-CN" altLang="en-US" sz="2800" dirty="0"/>
              <a:t>来进行</a:t>
            </a:r>
            <a:r>
              <a:rPr lang="zh-CN" altLang="en-US" sz="2800" dirty="0" smtClean="0"/>
              <a:t>管理。</a:t>
            </a:r>
            <a:endParaRPr lang="en-US" altLang="en-US" sz="2800" dirty="0"/>
          </a:p>
          <a:p>
            <a:pPr lvl="1" eaLnBrk="1" hangingPunct="1">
              <a:spcBef>
                <a:spcPts val="600"/>
              </a:spcBef>
              <a:spcAft>
                <a:spcPts val="600"/>
              </a:spcAft>
              <a:buFont typeface="Arial" charset="0"/>
              <a:buChar char="–"/>
              <a:defRPr/>
            </a:pPr>
            <a:r>
              <a:rPr lang="en-US" altLang="en-US" sz="2400" i="1" dirty="0">
                <a:solidFill>
                  <a:srgbClr val="FF3300"/>
                </a:solidFill>
              </a:rPr>
              <a:t>Page size</a:t>
            </a:r>
            <a:r>
              <a:rPr lang="en-US" altLang="en-US" sz="2400" dirty="0"/>
              <a:t> </a:t>
            </a:r>
            <a:r>
              <a:rPr lang="zh-CN" altLang="en-US" sz="2400" dirty="0"/>
              <a:t>的典型值为：</a:t>
            </a:r>
            <a:r>
              <a:rPr lang="en-US" altLang="en-US" sz="2400" dirty="0"/>
              <a:t>4K – 16K</a:t>
            </a:r>
          </a:p>
          <a:p>
            <a:pPr lvl="1" eaLnBrk="1" hangingPunct="1">
              <a:spcBef>
                <a:spcPts val="600"/>
              </a:spcBef>
              <a:spcAft>
                <a:spcPts val="600"/>
              </a:spcAft>
              <a:buFont typeface="Arial" charset="0"/>
              <a:buChar char="–"/>
              <a:defRPr/>
            </a:pPr>
            <a:r>
              <a:rPr lang="en-US" altLang="en-US" sz="2400" dirty="0"/>
              <a:t>Super page </a:t>
            </a:r>
            <a:r>
              <a:rPr lang="zh-CN" altLang="en-US" sz="2400" dirty="0"/>
              <a:t>近几年开始出现 </a:t>
            </a:r>
            <a:r>
              <a:rPr lang="en-US" altLang="en-US" sz="2400" dirty="0" smtClean="0"/>
              <a:t>(</a:t>
            </a:r>
            <a:r>
              <a:rPr lang="zh-CN" altLang="en-US" sz="2400" dirty="0" smtClean="0">
                <a:solidFill>
                  <a:srgbClr val="FF0000"/>
                </a:solidFill>
              </a:rPr>
              <a:t>为了减少</a:t>
            </a:r>
            <a:r>
              <a:rPr lang="en-US" altLang="en-US" sz="2400" dirty="0">
                <a:solidFill>
                  <a:srgbClr val="FF0000"/>
                </a:solidFill>
              </a:rPr>
              <a:t>PT</a:t>
            </a:r>
            <a:r>
              <a:rPr lang="zh-CN" altLang="en-US" sz="2400" dirty="0">
                <a:solidFill>
                  <a:srgbClr val="FF0000"/>
                </a:solidFill>
              </a:rPr>
              <a:t>的开销</a:t>
            </a:r>
            <a:r>
              <a:rPr lang="en-US" altLang="en-US" sz="2400" dirty="0"/>
              <a:t>)</a:t>
            </a:r>
          </a:p>
          <a:p>
            <a:pPr eaLnBrk="1" hangingPunct="1">
              <a:spcBef>
                <a:spcPts val="600"/>
              </a:spcBef>
              <a:spcAft>
                <a:spcPts val="600"/>
              </a:spcAft>
              <a:defRPr/>
            </a:pPr>
            <a:r>
              <a:rPr lang="zh-CN" altLang="en-US" sz="2800" dirty="0"/>
              <a:t>采用全相联方式，</a:t>
            </a:r>
            <a:r>
              <a:rPr lang="en-US" altLang="zh-CN" sz="2800" dirty="0"/>
              <a:t>P</a:t>
            </a:r>
            <a:r>
              <a:rPr lang="en-US" altLang="en-US" sz="2800" dirty="0"/>
              <a:t>lacement</a:t>
            </a:r>
            <a:r>
              <a:rPr lang="zh-CN" altLang="en-US" sz="2800" dirty="0"/>
              <a:t>很灵活：</a:t>
            </a:r>
            <a:endParaRPr lang="en-US" altLang="en-US" sz="2800" dirty="0"/>
          </a:p>
          <a:p>
            <a:pPr lvl="1" eaLnBrk="1" hangingPunct="1">
              <a:spcBef>
                <a:spcPts val="600"/>
              </a:spcBef>
              <a:spcAft>
                <a:spcPts val="600"/>
              </a:spcAft>
              <a:buFont typeface="Arial" charset="0"/>
              <a:buChar char="–"/>
              <a:defRPr/>
            </a:pPr>
            <a:r>
              <a:rPr lang="zh-CN" altLang="en-US" sz="2400" dirty="0">
                <a:solidFill>
                  <a:schemeClr val="tx1">
                    <a:lumMod val="95000"/>
                    <a:lumOff val="5000"/>
                  </a:schemeClr>
                </a:solidFill>
              </a:rPr>
              <a:t>操作系统负责进行</a:t>
            </a:r>
            <a:r>
              <a:rPr lang="en-US" altLang="en-US" sz="2400" dirty="0">
                <a:solidFill>
                  <a:schemeClr val="tx1">
                    <a:lumMod val="95000"/>
                    <a:lumOff val="5000"/>
                  </a:schemeClr>
                </a:solidFill>
              </a:rPr>
              <a:t>placement</a:t>
            </a:r>
          </a:p>
          <a:p>
            <a:pPr lvl="1" eaLnBrk="1" hangingPunct="1">
              <a:spcBef>
                <a:spcPts val="600"/>
              </a:spcBef>
              <a:spcAft>
                <a:spcPts val="600"/>
              </a:spcAft>
              <a:buFont typeface="Arial" charset="0"/>
              <a:buChar char="–"/>
              <a:defRPr/>
            </a:pPr>
            <a:r>
              <a:rPr lang="zh-CN" altLang="en-US" sz="2400" dirty="0">
                <a:solidFill>
                  <a:schemeClr val="tx1">
                    <a:lumMod val="95000"/>
                    <a:lumOff val="5000"/>
                  </a:schemeClr>
                </a:solidFill>
              </a:rPr>
              <a:t>通过查询页表 </a:t>
            </a:r>
            <a:r>
              <a:rPr lang="en-US" altLang="zh-CN" sz="2400" dirty="0">
                <a:solidFill>
                  <a:schemeClr val="tx1">
                    <a:lumMod val="95000"/>
                    <a:lumOff val="5000"/>
                  </a:schemeClr>
                </a:solidFill>
              </a:rPr>
              <a:t>(Page Table, PT) </a:t>
            </a:r>
            <a:r>
              <a:rPr lang="zh-CN" altLang="en-US" sz="2400" dirty="0">
                <a:solidFill>
                  <a:schemeClr val="tx1">
                    <a:lumMod val="95000"/>
                    <a:lumOff val="5000"/>
                  </a:schemeClr>
                </a:solidFill>
              </a:rPr>
              <a:t>来处理读、写</a:t>
            </a:r>
            <a:endParaRPr lang="en-US" altLang="en-US" sz="2400" dirty="0">
              <a:solidFill>
                <a:schemeClr val="tx1">
                  <a:lumMod val="95000"/>
                  <a:lumOff val="5000"/>
                </a:schemeClr>
              </a:solidFill>
            </a:endParaRPr>
          </a:p>
          <a:p>
            <a:pPr lvl="1" eaLnBrk="1" hangingPunct="1">
              <a:spcBef>
                <a:spcPts val="600"/>
              </a:spcBef>
              <a:spcAft>
                <a:spcPts val="600"/>
              </a:spcAft>
              <a:buFont typeface="Arial" charset="0"/>
              <a:buChar char="–"/>
              <a:defRPr/>
            </a:pPr>
            <a:r>
              <a:rPr lang="en-US" altLang="zh-CN" sz="2400" dirty="0"/>
              <a:t>PT</a:t>
            </a:r>
            <a:r>
              <a:rPr lang="zh-CN" altLang="en-US" sz="2400" dirty="0"/>
              <a:t>维持</a:t>
            </a:r>
            <a:r>
              <a:rPr lang="en-US" altLang="zh-CN" sz="2400" dirty="0"/>
              <a:t>VA</a:t>
            </a:r>
            <a:r>
              <a:rPr lang="zh-CN" altLang="en-US" sz="2400" dirty="0"/>
              <a:t>与</a:t>
            </a:r>
            <a:r>
              <a:rPr lang="en-US" altLang="zh-CN" sz="2400" dirty="0"/>
              <a:t>PA</a:t>
            </a:r>
            <a:r>
              <a:rPr lang="zh-CN" altLang="en-US" sz="2400" dirty="0"/>
              <a:t>之间的映射：</a:t>
            </a:r>
            <a:endParaRPr lang="en-US" altLang="en-US" sz="2400" dirty="0"/>
          </a:p>
          <a:p>
            <a:pPr lvl="2" eaLnBrk="1" hangingPunct="1">
              <a:spcBef>
                <a:spcPts val="600"/>
              </a:spcBef>
              <a:spcAft>
                <a:spcPts val="600"/>
              </a:spcAft>
              <a:buFont typeface="Arial" charset="0"/>
              <a:buChar char="•"/>
              <a:defRPr/>
            </a:pPr>
            <a:r>
              <a:rPr lang="en-US" altLang="zh-CN" sz="2000" dirty="0"/>
              <a:t>VA</a:t>
            </a:r>
            <a:r>
              <a:rPr lang="zh-CN" altLang="en-US" sz="2000" dirty="0"/>
              <a:t>：</a:t>
            </a:r>
            <a:r>
              <a:rPr lang="en-US" altLang="en-US" sz="2000" dirty="0"/>
              <a:t>Virtual address   (</a:t>
            </a:r>
            <a:r>
              <a:rPr lang="zh-CN" altLang="en-US" sz="2000" dirty="0"/>
              <a:t>程序员所看到的地址</a:t>
            </a:r>
            <a:r>
              <a:rPr lang="en-US" altLang="en-US" sz="2000" dirty="0"/>
              <a:t>)</a:t>
            </a:r>
          </a:p>
          <a:p>
            <a:pPr lvl="2" eaLnBrk="1" hangingPunct="1">
              <a:spcBef>
                <a:spcPts val="600"/>
              </a:spcBef>
              <a:spcAft>
                <a:spcPts val="600"/>
              </a:spcAft>
              <a:buFont typeface="Arial" charset="0"/>
              <a:buChar char="•"/>
              <a:defRPr/>
            </a:pPr>
            <a:r>
              <a:rPr lang="en-US" altLang="zh-CN" sz="2000" dirty="0"/>
              <a:t>PA</a:t>
            </a:r>
            <a:r>
              <a:rPr lang="zh-CN" altLang="en-US" sz="2000" dirty="0"/>
              <a:t>：</a:t>
            </a:r>
            <a:r>
              <a:rPr lang="en-US" altLang="en-US" sz="2000" dirty="0"/>
              <a:t>Physical address (</a:t>
            </a:r>
            <a:r>
              <a:rPr lang="zh-CN" altLang="en-US" sz="2000" dirty="0"/>
              <a:t>物理内存访问所用的地址</a:t>
            </a:r>
            <a:r>
              <a:rPr lang="en-US" altLang="en-US" sz="2000"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a:xfrm>
            <a:off x="457200" y="1066800"/>
            <a:ext cx="8229600" cy="5059363"/>
          </a:xfrm>
        </p:spPr>
        <p:txBody>
          <a:bodyPr/>
          <a:lstStyle/>
          <a:p>
            <a:pPr eaLnBrk="1" hangingPunct="1">
              <a:spcBef>
                <a:spcPts val="600"/>
              </a:spcBef>
              <a:spcAft>
                <a:spcPts val="600"/>
              </a:spcAft>
              <a:buFont typeface="Arial" charset="0"/>
              <a:buChar char="•"/>
              <a:defRPr/>
            </a:pPr>
            <a:r>
              <a:rPr lang="zh-CN" altLang="en-US" sz="2800" dirty="0"/>
              <a:t>全相联是否意味着查找的代价巨大</a:t>
            </a:r>
            <a:r>
              <a:rPr lang="en-US" altLang="en-US" sz="2800" dirty="0"/>
              <a:t>?</a:t>
            </a:r>
          </a:p>
          <a:p>
            <a:pPr lvl="1" eaLnBrk="1" hangingPunct="1">
              <a:spcBef>
                <a:spcPts val="600"/>
              </a:spcBef>
              <a:spcAft>
                <a:spcPts val="600"/>
              </a:spcAft>
              <a:buFont typeface="Arial" charset="0"/>
              <a:buChar char="–"/>
              <a:defRPr/>
            </a:pPr>
            <a:r>
              <a:rPr lang="zh-CN" altLang="en-US" sz="2400" dirty="0"/>
              <a:t>对高速缓存</a:t>
            </a:r>
            <a:r>
              <a:rPr lang="en-US" altLang="zh-CN" sz="2400" dirty="0"/>
              <a:t>(cache)</a:t>
            </a:r>
            <a:r>
              <a:rPr lang="zh-CN" altLang="en-US" sz="2400" dirty="0"/>
              <a:t>来说，查找</a:t>
            </a:r>
            <a:r>
              <a:rPr lang="zh-CN" altLang="en-US" dirty="0"/>
              <a:t>代价大</a:t>
            </a:r>
            <a:r>
              <a:rPr lang="zh-CN" altLang="en-US" sz="2400" dirty="0" smtClean="0"/>
              <a:t>；（</a:t>
            </a:r>
            <a:r>
              <a:rPr lang="zh-CN" altLang="en-US" sz="2400" dirty="0" smtClean="0">
                <a:solidFill>
                  <a:srgbClr val="FF0000"/>
                </a:solidFill>
              </a:rPr>
              <a:t>硬件</a:t>
            </a:r>
            <a:r>
              <a:rPr lang="zh-CN" altLang="en-US" sz="2400" dirty="0" smtClean="0"/>
              <a:t>）</a:t>
            </a:r>
            <a:endParaRPr lang="en-US" altLang="zh-CN" sz="2400" dirty="0"/>
          </a:p>
          <a:p>
            <a:pPr lvl="1" eaLnBrk="1" hangingPunct="1">
              <a:spcBef>
                <a:spcPts val="600"/>
              </a:spcBef>
              <a:spcAft>
                <a:spcPts val="600"/>
              </a:spcAft>
              <a:buFont typeface="Arial" charset="0"/>
              <a:buChar char="–"/>
              <a:defRPr/>
            </a:pPr>
            <a:r>
              <a:rPr lang="zh-CN" altLang="en-US" sz="2400" dirty="0"/>
              <a:t>因为，需要很多比较器</a:t>
            </a:r>
            <a:r>
              <a:rPr lang="zh-CN" altLang="en-US" sz="2400" dirty="0">
                <a:solidFill>
                  <a:srgbClr val="FF0000"/>
                </a:solidFill>
              </a:rPr>
              <a:t>并行比较</a:t>
            </a:r>
            <a:r>
              <a:rPr lang="zh-CN" altLang="en-US" sz="2400" dirty="0"/>
              <a:t>标签。</a:t>
            </a:r>
            <a:endParaRPr lang="en-US" altLang="zh-CN" sz="2400" dirty="0"/>
          </a:p>
          <a:p>
            <a:pPr eaLnBrk="1" hangingPunct="1">
              <a:spcBef>
                <a:spcPts val="600"/>
              </a:spcBef>
              <a:spcAft>
                <a:spcPts val="600"/>
              </a:spcAft>
              <a:buFont typeface="Arial" charset="0"/>
              <a:buChar char="•"/>
              <a:defRPr/>
            </a:pPr>
            <a:r>
              <a:rPr lang="zh-CN" altLang="en-US" sz="2800" dirty="0"/>
              <a:t>对</a:t>
            </a:r>
            <a:r>
              <a:rPr lang="en-US" altLang="zh-CN" sz="2800" dirty="0"/>
              <a:t>VM</a:t>
            </a:r>
            <a:r>
              <a:rPr lang="zh-CN" altLang="en-US" sz="2800" dirty="0"/>
              <a:t>来说，昂贵的查找可以通过页表来避免。</a:t>
            </a:r>
            <a:endParaRPr lang="en-US" altLang="en-US" sz="2800" dirty="0">
              <a:solidFill>
                <a:srgbClr val="FF0000"/>
              </a:solidFill>
            </a:endParaRPr>
          </a:p>
          <a:p>
            <a:pPr lvl="1" eaLnBrk="1" hangingPunct="1">
              <a:spcBef>
                <a:spcPts val="600"/>
              </a:spcBef>
              <a:spcAft>
                <a:spcPts val="600"/>
              </a:spcAft>
              <a:buFont typeface="Arial" charset="0"/>
              <a:buChar char="–"/>
              <a:defRPr/>
            </a:pPr>
            <a:r>
              <a:rPr lang="zh-CN" altLang="en-US" sz="2400" dirty="0"/>
              <a:t>页表就是一个查找表或哈希表</a:t>
            </a:r>
            <a:endParaRPr lang="en-US" altLang="en-US" sz="2400" dirty="0"/>
          </a:p>
          <a:p>
            <a:pPr lvl="1" eaLnBrk="1" hangingPunct="1">
              <a:spcBef>
                <a:spcPts val="600"/>
              </a:spcBef>
              <a:spcAft>
                <a:spcPts val="600"/>
              </a:spcAft>
              <a:buFont typeface="Arial" charset="0"/>
              <a:buChar char="–"/>
              <a:defRPr/>
            </a:pPr>
            <a:r>
              <a:rPr lang="zh-CN" altLang="en-US" sz="2400" dirty="0">
                <a:solidFill>
                  <a:schemeClr val="tx1">
                    <a:lumMod val="95000"/>
                    <a:lumOff val="5000"/>
                  </a:schemeClr>
                </a:solidFill>
              </a:rPr>
              <a:t>页表的查找引入了</a:t>
            </a:r>
            <a:r>
              <a:rPr lang="zh-CN" altLang="en-US" sz="2400" dirty="0">
                <a:solidFill>
                  <a:srgbClr val="FF3300"/>
                </a:solidFill>
              </a:rPr>
              <a:t>一层间接性 </a:t>
            </a:r>
            <a:r>
              <a:rPr lang="en-US" altLang="zh-CN" sz="2400" dirty="0">
                <a:solidFill>
                  <a:schemeClr val="tx1">
                    <a:lumMod val="95000"/>
                    <a:lumOff val="5000"/>
                  </a:schemeClr>
                </a:solidFill>
              </a:rPr>
              <a:t>(</a:t>
            </a:r>
            <a:r>
              <a:rPr lang="zh-CN" altLang="en-US" sz="2400" dirty="0">
                <a:solidFill>
                  <a:schemeClr val="tx1">
                    <a:lumMod val="95000"/>
                    <a:lumOff val="5000"/>
                  </a:schemeClr>
                </a:solidFill>
              </a:rPr>
              <a:t>导致了额外</a:t>
            </a:r>
            <a:r>
              <a:rPr lang="zh-CN" altLang="en-US" sz="2400" dirty="0" smtClean="0">
                <a:solidFill>
                  <a:schemeClr val="tx1">
                    <a:lumMod val="95000"/>
                    <a:lumOff val="5000"/>
                  </a:schemeClr>
                </a:solidFill>
              </a:rPr>
              <a:t>的访问延迟</a:t>
            </a:r>
            <a:r>
              <a:rPr lang="en-US" altLang="zh-CN" sz="2400" dirty="0">
                <a:solidFill>
                  <a:schemeClr val="tx1">
                    <a:lumMod val="95000"/>
                    <a:lumOff val="5000"/>
                  </a:schemeClr>
                </a:solidFill>
              </a:rPr>
              <a:t>)</a:t>
            </a:r>
          </a:p>
          <a:p>
            <a:pPr marL="342900" lvl="1" indent="-342900" eaLnBrk="1" hangingPunct="1">
              <a:spcBef>
                <a:spcPts val="600"/>
              </a:spcBef>
              <a:spcAft>
                <a:spcPts val="600"/>
              </a:spcAft>
              <a:buFont typeface="Arial" charset="0"/>
              <a:buChar char="•"/>
              <a:defRPr/>
            </a:pPr>
            <a:r>
              <a:rPr lang="zh-CN" altLang="en-US" dirty="0"/>
              <a:t>高代价的另外一个方面是延迟</a:t>
            </a:r>
            <a:endParaRPr lang="en-US" altLang="zh-CN" dirty="0"/>
          </a:p>
          <a:p>
            <a:pPr lvl="1">
              <a:spcBef>
                <a:spcPts val="600"/>
              </a:spcBef>
              <a:spcAft>
                <a:spcPts val="600"/>
              </a:spcAft>
              <a:buFont typeface="Arial" charset="0"/>
              <a:buChar char="–"/>
              <a:defRPr/>
            </a:pPr>
            <a:r>
              <a:rPr lang="zh-CN" altLang="en-US" dirty="0"/>
              <a:t>对</a:t>
            </a:r>
            <a:r>
              <a:rPr lang="en-US" altLang="zh-CN" dirty="0"/>
              <a:t>VM</a:t>
            </a:r>
            <a:r>
              <a:rPr lang="zh-CN" altLang="en-US" dirty="0"/>
              <a:t>来说，延迟长一点不是问题。</a:t>
            </a:r>
            <a:endParaRPr lang="en-US" altLang="en-US" dirty="0"/>
          </a:p>
        </p:txBody>
      </p:sp>
      <p:sp>
        <p:nvSpPr>
          <p:cNvPr id="6" name="Rectangle 2">
            <a:extLst>
              <a:ext uri="{FF2B5EF4-FFF2-40B4-BE49-F238E27FC236}">
                <a16:creationId xmlns:a16="http://schemas.microsoft.com/office/drawing/2014/main" id="{77FCE05E-7DCE-4834-AB7E-D54F356BE836}"/>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虚拟存储器的</a:t>
            </a:r>
            <a:r>
              <a:rPr lang="en-US" altLang="en-US" dirty="0"/>
              <a:t>Placement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2286000"/>
            <a:ext cx="7772400" cy="4297362"/>
          </a:xfrm>
        </p:spPr>
        <p:txBody>
          <a:bodyPr/>
          <a:lstStyle/>
          <a:p>
            <a:pPr eaLnBrk="1" hangingPunct="1">
              <a:spcBef>
                <a:spcPts val="0"/>
              </a:spcBef>
              <a:spcAft>
                <a:spcPts val="600"/>
              </a:spcAft>
              <a:buFont typeface="Arial" charset="0"/>
              <a:buChar char="•"/>
              <a:defRPr/>
            </a:pPr>
            <a:r>
              <a:rPr lang="zh-CN" altLang="en-US" sz="2800" dirty="0"/>
              <a:t>类似于缓存中的</a:t>
            </a:r>
            <a:r>
              <a:rPr lang="en-US" altLang="en-US" sz="2800" dirty="0"/>
              <a:t>tag</a:t>
            </a:r>
            <a:r>
              <a:rPr lang="zh-CN" altLang="en-US" sz="2800" dirty="0"/>
              <a:t> </a:t>
            </a:r>
            <a:r>
              <a:rPr lang="en-US" altLang="zh-CN" sz="2800" dirty="0"/>
              <a:t>store</a:t>
            </a:r>
            <a:endParaRPr lang="en-US" altLang="en-US" sz="2800" dirty="0"/>
          </a:p>
          <a:p>
            <a:pPr lvl="1" eaLnBrk="1" hangingPunct="1">
              <a:spcBef>
                <a:spcPts val="0"/>
              </a:spcBef>
              <a:spcAft>
                <a:spcPts val="600"/>
              </a:spcAft>
              <a:buFont typeface="Arial" charset="0"/>
              <a:buChar char="–"/>
              <a:defRPr/>
            </a:pPr>
            <a:r>
              <a:rPr lang="zh-CN" altLang="en-US" sz="2400" dirty="0"/>
              <a:t>页表项主要包括：</a:t>
            </a:r>
            <a:r>
              <a:rPr lang="en-US" altLang="en-US" sz="2400" dirty="0"/>
              <a:t>VA, PA, dirty bit</a:t>
            </a:r>
            <a:r>
              <a:rPr lang="zh-CN" altLang="en-US" dirty="0"/>
              <a:t> </a:t>
            </a:r>
            <a:r>
              <a:rPr lang="zh-CN" altLang="en-US" sz="2400" dirty="0"/>
              <a:t>等</a:t>
            </a:r>
            <a:endParaRPr lang="en-US" altLang="en-US" sz="2400" dirty="0"/>
          </a:p>
          <a:p>
            <a:pPr eaLnBrk="1" hangingPunct="1">
              <a:spcBef>
                <a:spcPts val="0"/>
              </a:spcBef>
              <a:spcAft>
                <a:spcPts val="600"/>
              </a:spcAft>
              <a:buFont typeface="Arial" charset="0"/>
              <a:buChar char="•"/>
              <a:defRPr/>
            </a:pPr>
            <a:r>
              <a:rPr lang="en-US" altLang="en-US" sz="2800" dirty="0"/>
              <a:t>Virtual address:</a:t>
            </a:r>
          </a:p>
          <a:p>
            <a:pPr lvl="1" eaLnBrk="1" hangingPunct="1">
              <a:spcBef>
                <a:spcPts val="0"/>
              </a:spcBef>
              <a:spcAft>
                <a:spcPts val="600"/>
              </a:spcAft>
              <a:buFont typeface="Arial" charset="0"/>
              <a:buChar char="–"/>
              <a:defRPr/>
            </a:pPr>
            <a:r>
              <a:rPr lang="zh-CN" altLang="en-US" sz="2400" dirty="0"/>
              <a:t>对共享系统中的多个程序来说，可以一样，且不会有冲突。</a:t>
            </a:r>
            <a:endParaRPr lang="en-US" altLang="en-US" sz="2400" dirty="0"/>
          </a:p>
          <a:p>
            <a:pPr eaLnBrk="1" hangingPunct="1">
              <a:spcBef>
                <a:spcPts val="0"/>
              </a:spcBef>
              <a:spcAft>
                <a:spcPts val="600"/>
              </a:spcAft>
              <a:buFont typeface="Arial" charset="0"/>
              <a:buChar char="•"/>
              <a:defRPr/>
            </a:pPr>
            <a:r>
              <a:rPr lang="en-US" altLang="en-US" sz="2800" dirty="0"/>
              <a:t>Physical address:</a:t>
            </a:r>
          </a:p>
          <a:p>
            <a:pPr lvl="1" eaLnBrk="1" hangingPunct="1">
              <a:spcBef>
                <a:spcPts val="0"/>
              </a:spcBef>
              <a:spcAft>
                <a:spcPts val="600"/>
              </a:spcAft>
              <a:buFont typeface="Arial" charset="0"/>
              <a:buChar char="–"/>
              <a:defRPr/>
            </a:pPr>
            <a:r>
              <a:rPr lang="zh-CN" altLang="en-US" sz="2400" dirty="0">
                <a:solidFill>
                  <a:srgbClr val="FF0000"/>
                </a:solidFill>
              </a:rPr>
              <a:t>对程序员不可见</a:t>
            </a:r>
            <a:r>
              <a:rPr lang="zh-CN" altLang="en-US" sz="2400" dirty="0"/>
              <a:t>，由</a:t>
            </a:r>
            <a:r>
              <a:rPr lang="en-US" altLang="en-US" sz="2400" dirty="0"/>
              <a:t>OS</a:t>
            </a:r>
            <a:r>
              <a:rPr lang="zh-CN" altLang="en-US" sz="2400" dirty="0"/>
              <a:t>进行管理；</a:t>
            </a:r>
            <a:endParaRPr lang="en-US" altLang="en-US" sz="2400" dirty="0"/>
          </a:p>
          <a:p>
            <a:pPr lvl="1" eaLnBrk="1" hangingPunct="1">
              <a:spcBef>
                <a:spcPts val="0"/>
              </a:spcBef>
              <a:spcAft>
                <a:spcPts val="600"/>
              </a:spcAft>
              <a:buFont typeface="Arial" charset="0"/>
              <a:buChar char="–"/>
              <a:defRPr/>
            </a:pPr>
            <a:r>
              <a:rPr lang="zh-CN" altLang="en-US" sz="2400" dirty="0"/>
              <a:t>可以按照需求进行创建和删除释放，并且可以改变。</a:t>
            </a:r>
            <a:endParaRPr lang="en-US" altLang="zh-CN" sz="2400" dirty="0"/>
          </a:p>
          <a:p>
            <a:pPr lvl="2" eaLnBrk="1" hangingPunct="1">
              <a:spcBef>
                <a:spcPts val="600"/>
              </a:spcBef>
              <a:spcAft>
                <a:spcPts val="600"/>
              </a:spcAft>
              <a:buFont typeface="Arial" panose="020B0604020202020204" pitchFamily="34" charset="0"/>
              <a:buChar char="•"/>
              <a:defRPr/>
            </a:pPr>
            <a:r>
              <a:rPr lang="en-US" altLang="en-US" sz="2000" dirty="0">
                <a:hlinkClick r:id="rId3"/>
              </a:rPr>
              <a:t>Demand Paging</a:t>
            </a:r>
            <a:endParaRPr lang="en-US" altLang="en-US" sz="2000" dirty="0"/>
          </a:p>
        </p:txBody>
      </p:sp>
      <p:graphicFrame>
        <p:nvGraphicFramePr>
          <p:cNvPr id="399390" name="Group 30"/>
          <p:cNvGraphicFramePr>
            <a:graphicFrameLocks noGrp="1"/>
          </p:cNvGraphicFramePr>
          <p:nvPr/>
        </p:nvGraphicFramePr>
        <p:xfrm>
          <a:off x="990600" y="1143000"/>
          <a:ext cx="7467600" cy="971550"/>
        </p:xfrm>
        <a:graphic>
          <a:graphicData uri="http://schemas.openxmlformats.org/drawingml/2006/table">
            <a:tbl>
              <a:tblPr/>
              <a:tblGrid>
                <a:gridCol w="3048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75861">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Virtual Address</a:t>
                      </a:r>
                    </a:p>
                  </a:txBody>
                  <a:tcPr marT="45756" marB="4575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a:ln>
                            <a:noFill/>
                          </a:ln>
                          <a:solidFill>
                            <a:schemeClr val="tx1"/>
                          </a:solidFill>
                          <a:effectLst/>
                          <a:latin typeface="+mn-lt"/>
                        </a:rPr>
                        <a:t>Physical Address</a:t>
                      </a:r>
                    </a:p>
                  </a:txBody>
                  <a:tcPr marT="45756" marB="4575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Dirty bit</a:t>
                      </a:r>
                    </a:p>
                  </a:txBody>
                  <a:tcPr marT="45756" marB="4575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5689">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0x20004000</a:t>
                      </a:r>
                    </a:p>
                  </a:txBody>
                  <a:tcPr marT="45756" marB="4575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mn-lt"/>
                        </a:rPr>
                        <a:t>0x2000</a:t>
                      </a:r>
                    </a:p>
                  </a:txBody>
                  <a:tcPr marT="45756" marB="4575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dirty="0">
                          <a:ln>
                            <a:noFill/>
                          </a:ln>
                          <a:solidFill>
                            <a:schemeClr val="tx1"/>
                          </a:solidFill>
                          <a:effectLst/>
                          <a:latin typeface="+mn-lt"/>
                        </a:rPr>
                        <a:t>Y/N</a:t>
                      </a:r>
                    </a:p>
                  </a:txBody>
                  <a:tcPr marT="45756" marB="4575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Rectangle 2">
            <a:extLst>
              <a:ext uri="{FF2B5EF4-FFF2-40B4-BE49-F238E27FC236}">
                <a16:creationId xmlns:a16="http://schemas.microsoft.com/office/drawing/2014/main" id="{5ADF5088-901F-4709-9657-55AB320EA545}"/>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虚拟存储器的</a:t>
            </a:r>
            <a:r>
              <a:rPr lang="en-US" altLang="zh-CN" dirty="0" smtClean="0"/>
              <a:t>Identification</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7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457200" y="1020762"/>
            <a:ext cx="8229600" cy="5105401"/>
          </a:xfrm>
        </p:spPr>
        <p:txBody>
          <a:bodyPr/>
          <a:lstStyle/>
          <a:p>
            <a:pPr eaLnBrk="1" hangingPunct="1">
              <a:spcBef>
                <a:spcPts val="600"/>
              </a:spcBef>
              <a:spcAft>
                <a:spcPts val="600"/>
              </a:spcAft>
              <a:buFont typeface="Arial" charset="0"/>
              <a:buChar char="•"/>
              <a:defRPr/>
            </a:pPr>
            <a:r>
              <a:rPr lang="zh-CN" altLang="en-US" sz="2800" dirty="0"/>
              <a:t>与缓存的</a:t>
            </a:r>
            <a:r>
              <a:rPr lang="en-US" altLang="zh-CN" sz="2800" dirty="0"/>
              <a:t>Replacement</a:t>
            </a:r>
            <a:r>
              <a:rPr lang="zh-CN" altLang="en-US" sz="2800" dirty="0"/>
              <a:t>类似</a:t>
            </a:r>
            <a:r>
              <a:rPr lang="en-US" altLang="en-US" sz="2800" dirty="0"/>
              <a:t>:</a:t>
            </a:r>
          </a:p>
          <a:p>
            <a:pPr lvl="1" eaLnBrk="1" hangingPunct="1">
              <a:spcBef>
                <a:spcPts val="600"/>
              </a:spcBef>
              <a:spcAft>
                <a:spcPts val="600"/>
              </a:spcAft>
              <a:buFont typeface="Arial" charset="0"/>
              <a:buChar char="–"/>
              <a:defRPr/>
            </a:pPr>
            <a:r>
              <a:rPr lang="en-US" altLang="en-US" sz="2400" dirty="0"/>
              <a:t>FIFO</a:t>
            </a:r>
          </a:p>
          <a:p>
            <a:pPr lvl="1" eaLnBrk="1" hangingPunct="1">
              <a:spcBef>
                <a:spcPts val="600"/>
              </a:spcBef>
              <a:spcAft>
                <a:spcPts val="600"/>
              </a:spcAft>
              <a:buFont typeface="Arial" charset="0"/>
              <a:buChar char="–"/>
              <a:defRPr/>
            </a:pPr>
            <a:r>
              <a:rPr lang="en-US" altLang="en-US" sz="2400" dirty="0"/>
              <a:t>LRU;</a:t>
            </a:r>
            <a:endParaRPr lang="en-US" altLang="en-US" sz="2400" dirty="0">
              <a:solidFill>
                <a:srgbClr val="FF0000"/>
              </a:solidFill>
            </a:endParaRPr>
          </a:p>
          <a:p>
            <a:pPr lvl="2" eaLnBrk="1" hangingPunct="1">
              <a:spcBef>
                <a:spcPts val="600"/>
              </a:spcBef>
              <a:spcAft>
                <a:spcPts val="600"/>
              </a:spcAft>
              <a:buFont typeface="Arial" charset="0"/>
              <a:buChar char="•"/>
              <a:defRPr/>
            </a:pPr>
            <a:r>
              <a:rPr lang="zh-CN" altLang="en-US" sz="2000" dirty="0"/>
              <a:t>开销大，可用近似算法；</a:t>
            </a:r>
            <a:endParaRPr lang="en-US" altLang="en-US" sz="2000" dirty="0"/>
          </a:p>
          <a:p>
            <a:pPr lvl="2" eaLnBrk="1" hangingPunct="1">
              <a:spcBef>
                <a:spcPts val="600"/>
              </a:spcBef>
              <a:spcAft>
                <a:spcPts val="600"/>
              </a:spcAft>
              <a:buFont typeface="Arial" charset="0"/>
              <a:buChar char="•"/>
              <a:defRPr/>
            </a:pPr>
            <a:r>
              <a:rPr lang="en-US" altLang="en-US" sz="2000" dirty="0">
                <a:hlinkClick r:id="rId3"/>
              </a:rPr>
              <a:t>Clock</a:t>
            </a:r>
            <a:r>
              <a:rPr lang="zh-CN" altLang="en-US" sz="2000" dirty="0">
                <a:hlinkClick r:id="rId3"/>
              </a:rPr>
              <a:t>算法</a:t>
            </a:r>
            <a:r>
              <a:rPr lang="zh-CN" altLang="en-US" sz="2000" dirty="0"/>
              <a:t>，引入</a:t>
            </a:r>
            <a:r>
              <a:rPr lang="en-US" altLang="zh-CN" sz="2000" dirty="0"/>
              <a:t>reference bit</a:t>
            </a:r>
            <a:r>
              <a:rPr lang="zh-CN" altLang="en-US" sz="2000" dirty="0"/>
              <a:t>。</a:t>
            </a:r>
            <a:endParaRPr lang="en-US" altLang="en-US" sz="2000" dirty="0"/>
          </a:p>
          <a:p>
            <a:pPr lvl="1" eaLnBrk="1" hangingPunct="1">
              <a:spcBef>
                <a:spcPts val="600"/>
              </a:spcBef>
              <a:spcAft>
                <a:spcPts val="600"/>
              </a:spcAft>
              <a:buFont typeface="Arial" charset="0"/>
              <a:buChar char="–"/>
              <a:defRPr/>
            </a:pPr>
            <a:r>
              <a:rPr lang="en-US" altLang="en-US" sz="2400" dirty="0"/>
              <a:t>Random</a:t>
            </a:r>
          </a:p>
          <a:p>
            <a:pPr eaLnBrk="1" hangingPunct="1">
              <a:spcBef>
                <a:spcPts val="600"/>
              </a:spcBef>
              <a:spcAft>
                <a:spcPts val="600"/>
              </a:spcAft>
              <a:buFont typeface="Arial" charset="0"/>
              <a:buChar char="•"/>
              <a:defRPr/>
            </a:pPr>
            <a:r>
              <a:rPr lang="zh-CN" altLang="en-US" sz="2800" dirty="0"/>
              <a:t>由</a:t>
            </a:r>
            <a:r>
              <a:rPr lang="en-US" altLang="en-US" sz="2800" dirty="0"/>
              <a:t>OS</a:t>
            </a:r>
            <a:r>
              <a:rPr lang="zh-CN" altLang="en-US" sz="2800" dirty="0"/>
              <a:t>来进行管理，实现替换。</a:t>
            </a:r>
            <a:endParaRPr lang="en-US" altLang="en-US" sz="2800" dirty="0"/>
          </a:p>
          <a:p>
            <a:pPr lvl="1" eaLnBrk="1" hangingPunct="1">
              <a:spcBef>
                <a:spcPts val="600"/>
              </a:spcBef>
              <a:spcAft>
                <a:spcPts val="600"/>
              </a:spcAft>
              <a:buFont typeface="Arial" charset="0"/>
              <a:buChar char="–"/>
              <a:defRPr/>
            </a:pPr>
            <a:r>
              <a:rPr lang="zh-CN" altLang="en-US" sz="2400" dirty="0"/>
              <a:t>参考操作系统课程</a:t>
            </a:r>
            <a:endParaRPr lang="en-US" altLang="en-US" sz="2400" dirty="0"/>
          </a:p>
        </p:txBody>
      </p:sp>
      <p:sp>
        <p:nvSpPr>
          <p:cNvPr id="4" name="Rectangle 2">
            <a:extLst>
              <a:ext uri="{FF2B5EF4-FFF2-40B4-BE49-F238E27FC236}">
                <a16:creationId xmlns:a16="http://schemas.microsoft.com/office/drawing/2014/main" id="{ABF84EEE-348E-45D8-81E1-DD78DFE89506}"/>
              </a:ext>
            </a:extLst>
          </p:cNvPr>
          <p:cNvSpPr txBox="1">
            <a:spLocks noChangeArrowheads="1"/>
          </p:cNvSpPr>
          <p:nvPr/>
        </p:nvSpPr>
        <p:spPr bwMode="auto">
          <a:xfrm>
            <a:off x="457200" y="228600"/>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zh-CN" altLang="en-US" dirty="0">
                <a:solidFill>
                  <a:srgbClr val="336699"/>
                </a:solidFill>
              </a:rPr>
              <a:t>虚拟存储器的</a:t>
            </a:r>
            <a:r>
              <a:rPr lang="en-US" altLang="en-US" dirty="0">
                <a:solidFill>
                  <a:srgbClr val="336699"/>
                </a:solidFill>
              </a:rPr>
              <a:t>Replacement</a:t>
            </a:r>
          </a:p>
        </p:txBody>
      </p:sp>
      <p:pic>
        <p:nvPicPr>
          <p:cNvPr id="2" name="图片 1">
            <a:extLst>
              <a:ext uri="{FF2B5EF4-FFF2-40B4-BE49-F238E27FC236}">
                <a16:creationId xmlns:a16="http://schemas.microsoft.com/office/drawing/2014/main" id="{E540614D-043C-492E-91C8-29043B872CB4}"/>
              </a:ext>
            </a:extLst>
          </p:cNvPr>
          <p:cNvPicPr>
            <a:picLocks noChangeAspect="1"/>
          </p:cNvPicPr>
          <p:nvPr/>
        </p:nvPicPr>
        <p:blipFill>
          <a:blip r:embed="rId4"/>
          <a:stretch>
            <a:fillRect/>
          </a:stretch>
        </p:blipFill>
        <p:spPr>
          <a:xfrm>
            <a:off x="304800" y="1043799"/>
            <a:ext cx="8590476" cy="4085714"/>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199" y="228600"/>
            <a:ext cx="8153399" cy="768350"/>
          </a:xfrm>
        </p:spPr>
        <p:txBody>
          <a:bodyPr/>
          <a:lstStyle/>
          <a:p>
            <a:r>
              <a:rPr lang="zh-CN" altLang="en-US" dirty="0">
                <a:cs typeface="ＭＳ Ｐゴシック" charset="0"/>
              </a:rPr>
              <a:t>对主存容量的需求</a:t>
            </a:r>
            <a:endParaRPr lang="en-US" dirty="0">
              <a:cs typeface="ＭＳ Ｐゴシック" charset="0"/>
            </a:endParaRPr>
          </a:p>
        </p:txBody>
      </p:sp>
      <p:sp>
        <p:nvSpPr>
          <p:cNvPr id="24579" name="Content Placeholder 2"/>
          <p:cNvSpPr>
            <a:spLocks noGrp="1"/>
          </p:cNvSpPr>
          <p:nvPr>
            <p:ph idx="1"/>
          </p:nvPr>
        </p:nvSpPr>
        <p:spPr>
          <a:xfrm>
            <a:off x="457198" y="996950"/>
            <a:ext cx="8229603" cy="5632450"/>
          </a:xfrm>
        </p:spPr>
        <p:txBody>
          <a:bodyPr/>
          <a:lstStyle/>
          <a:p>
            <a:pPr>
              <a:spcBef>
                <a:spcPts val="600"/>
              </a:spcBef>
              <a:spcAft>
                <a:spcPts val="600"/>
              </a:spcAft>
            </a:pPr>
            <a:r>
              <a:rPr lang="zh-CN" altLang="en-US" sz="2600" dirty="0">
                <a:solidFill>
                  <a:schemeClr val="tx1">
                    <a:lumMod val="95000"/>
                    <a:lumOff val="5000"/>
                  </a:schemeClr>
                </a:solidFill>
                <a:cs typeface="ＭＳ Ｐゴシック" charset="0"/>
              </a:rPr>
              <a:t>更多的核心 </a:t>
            </a:r>
            <a:r>
              <a:rPr lang="en-US" sz="2600" dirty="0">
                <a:solidFill>
                  <a:schemeClr val="tx1">
                    <a:lumMod val="95000"/>
                    <a:lumOff val="5000"/>
                  </a:schemeClr>
                </a:solidFill>
                <a:cs typeface="ＭＳ Ｐゴシック" charset="0"/>
                <a:sym typeface="Wingdings" charset="0"/>
              </a:rPr>
              <a:t> </a:t>
            </a:r>
            <a:r>
              <a:rPr lang="zh-CN" altLang="en-US" sz="2600" dirty="0">
                <a:solidFill>
                  <a:schemeClr val="tx1">
                    <a:lumMod val="95000"/>
                    <a:lumOff val="5000"/>
                  </a:schemeClr>
                </a:solidFill>
                <a:cs typeface="ＭＳ Ｐゴシック" charset="0"/>
                <a:sym typeface="Wingdings" charset="0"/>
              </a:rPr>
              <a:t>更多的并发性 </a:t>
            </a:r>
            <a:r>
              <a:rPr lang="en-US" sz="2600" dirty="0">
                <a:solidFill>
                  <a:schemeClr val="tx1">
                    <a:lumMod val="95000"/>
                    <a:lumOff val="5000"/>
                  </a:schemeClr>
                </a:solidFill>
                <a:cs typeface="ＭＳ Ｐゴシック" charset="0"/>
                <a:sym typeface="Wingdings" charset="0"/>
              </a:rPr>
              <a:t> </a:t>
            </a:r>
            <a:r>
              <a:rPr lang="zh-CN" altLang="en-US" sz="2600" dirty="0">
                <a:solidFill>
                  <a:schemeClr val="tx1">
                    <a:lumMod val="95000"/>
                    <a:lumOff val="5000"/>
                  </a:schemeClr>
                </a:solidFill>
                <a:cs typeface="ＭＳ Ｐゴシック" charset="0"/>
                <a:sym typeface="Wingdings" charset="0"/>
              </a:rPr>
              <a:t>更大的工作集</a:t>
            </a:r>
            <a:endParaRPr lang="en-US" altLang="zh-CN" sz="2600" dirty="0">
              <a:solidFill>
                <a:schemeClr val="tx1">
                  <a:lumMod val="95000"/>
                  <a:lumOff val="5000"/>
                </a:schemeClr>
              </a:solidFill>
              <a:cs typeface="ＭＳ Ｐゴシック" charset="0"/>
              <a:sym typeface="Wingdings" charset="0"/>
            </a:endParaRPr>
          </a:p>
          <a:p>
            <a:pPr>
              <a:spcBef>
                <a:spcPts val="600"/>
              </a:spcBef>
              <a:spcAft>
                <a:spcPts val="600"/>
              </a:spcAft>
            </a:pPr>
            <a:endParaRPr lang="en-US" sz="2600" dirty="0">
              <a:solidFill>
                <a:srgbClr val="0000FF"/>
              </a:solidFill>
              <a:cs typeface="ＭＳ Ｐゴシック" charset="0"/>
              <a:sym typeface="Wingdings" charset="0"/>
            </a:endParaRPr>
          </a:p>
          <a:p>
            <a:pPr>
              <a:spcBef>
                <a:spcPts val="600"/>
              </a:spcBef>
              <a:spcAft>
                <a:spcPts val="600"/>
              </a:spcAft>
            </a:pPr>
            <a:endParaRPr lang="en-US" dirty="0">
              <a:cs typeface="ＭＳ Ｐゴシック" charset="0"/>
              <a:sym typeface="Wingdings" charset="0"/>
            </a:endParaRPr>
          </a:p>
          <a:p>
            <a:pPr>
              <a:spcBef>
                <a:spcPts val="600"/>
              </a:spcBef>
              <a:spcAft>
                <a:spcPts val="600"/>
              </a:spcAft>
              <a:buFont typeface="Wingdings" charset="0"/>
              <a:buNone/>
            </a:pPr>
            <a:endParaRPr lang="en-US" dirty="0">
              <a:cs typeface="ＭＳ Ｐゴシック" charset="0"/>
              <a:sym typeface="Wingdings" charset="0"/>
            </a:endParaRPr>
          </a:p>
          <a:p>
            <a:pPr>
              <a:spcBef>
                <a:spcPts val="600"/>
              </a:spcBef>
              <a:spcAft>
                <a:spcPts val="600"/>
              </a:spcAft>
            </a:pPr>
            <a:endParaRPr lang="en-US" sz="2600" dirty="0">
              <a:solidFill>
                <a:srgbClr val="0000FF"/>
              </a:solidFill>
              <a:cs typeface="ＭＳ Ｐゴシック" charset="0"/>
              <a:sym typeface="Wingdings" charset="0"/>
            </a:endParaRPr>
          </a:p>
          <a:p>
            <a:pPr>
              <a:spcBef>
                <a:spcPts val="600"/>
              </a:spcBef>
              <a:spcAft>
                <a:spcPts val="600"/>
              </a:spcAft>
            </a:pPr>
            <a:r>
              <a:rPr lang="zh-CN" altLang="en-US" sz="2600" dirty="0">
                <a:solidFill>
                  <a:schemeClr val="tx1">
                    <a:lumMod val="95000"/>
                    <a:lumOff val="5000"/>
                  </a:schemeClr>
                </a:solidFill>
                <a:cs typeface="ＭＳ Ｐゴシック" charset="0"/>
                <a:sym typeface="Wingdings" charset="0"/>
              </a:rPr>
              <a:t>越来越多的应用是数据密集型的</a:t>
            </a:r>
            <a:endParaRPr lang="en-US" altLang="zh-CN" sz="2600" dirty="0">
              <a:solidFill>
                <a:schemeClr val="tx1">
                  <a:lumMod val="95000"/>
                  <a:lumOff val="5000"/>
                </a:schemeClr>
              </a:solidFill>
              <a:cs typeface="ＭＳ Ｐゴシック" charset="0"/>
              <a:sym typeface="Wingdings" charset="0"/>
            </a:endParaRPr>
          </a:p>
          <a:p>
            <a:pPr>
              <a:spcBef>
                <a:spcPts val="600"/>
              </a:spcBef>
              <a:spcAft>
                <a:spcPts val="600"/>
              </a:spcAft>
            </a:pPr>
            <a:r>
              <a:rPr lang="zh-CN" altLang="en-US" sz="2600" dirty="0">
                <a:solidFill>
                  <a:schemeClr val="tx1">
                    <a:lumMod val="95000"/>
                    <a:lumOff val="5000"/>
                  </a:schemeClr>
                </a:solidFill>
                <a:cs typeface="ＭＳ Ｐゴシック" charset="0"/>
              </a:rPr>
              <a:t>很多应用</a:t>
            </a:r>
            <a:r>
              <a:rPr lang="en-US" altLang="zh-CN" sz="2600" dirty="0">
                <a:solidFill>
                  <a:schemeClr val="tx1">
                    <a:lumMod val="95000"/>
                    <a:lumOff val="5000"/>
                  </a:schemeClr>
                </a:solidFill>
                <a:cs typeface="ＭＳ Ｐゴシック" charset="0"/>
              </a:rPr>
              <a:t>/</a:t>
            </a:r>
            <a:r>
              <a:rPr lang="zh-CN" altLang="en-US" sz="2600" dirty="0">
                <a:solidFill>
                  <a:schemeClr val="tx1">
                    <a:lumMod val="95000"/>
                    <a:lumOff val="5000"/>
                  </a:schemeClr>
                </a:solidFill>
                <a:cs typeface="ＭＳ Ｐゴシック" charset="0"/>
              </a:rPr>
              <a:t>虚拟机 会共享内存：</a:t>
            </a:r>
            <a:endParaRPr lang="en-US" sz="2600" dirty="0">
              <a:solidFill>
                <a:schemeClr val="tx1">
                  <a:lumMod val="95000"/>
                  <a:lumOff val="5000"/>
                </a:schemeClr>
              </a:solidFill>
              <a:cs typeface="ＭＳ Ｐゴシック"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数据中心</a:t>
            </a:r>
            <a:r>
              <a:rPr lang="en-US" altLang="zh-CN" kern="1200" dirty="0">
                <a:cs typeface="Calibri" panose="020F0502020204030204" pitchFamily="34" charset="0"/>
              </a:rPr>
              <a:t>S</a:t>
            </a:r>
            <a:r>
              <a:rPr lang="en-US" kern="1200" dirty="0">
                <a:cs typeface="Calibri" panose="020F0502020204030204" pitchFamily="34" charset="0"/>
              </a:rPr>
              <a:t>ervers: </a:t>
            </a:r>
            <a:r>
              <a:rPr lang="zh-CN" altLang="en-US" kern="1200" dirty="0">
                <a:cs typeface="Calibri" panose="020F0502020204030204" pitchFamily="34" charset="0"/>
              </a:rPr>
              <a:t>融合不同应用，共享内存</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GP-GPUs: </a:t>
            </a:r>
            <a:r>
              <a:rPr lang="zh-CN" altLang="en-US" kern="1200" dirty="0">
                <a:cs typeface="Calibri" panose="020F0502020204030204" pitchFamily="34" charset="0"/>
              </a:rPr>
              <a:t>数量庞大的并行线程，共享内存</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Mobile: </a:t>
            </a:r>
            <a:r>
              <a:rPr lang="zh-CN" altLang="en-US" kern="1200" dirty="0">
                <a:cs typeface="Calibri" panose="020F0502020204030204" pitchFamily="34" charset="0"/>
              </a:rPr>
              <a:t>交互性和非交互性应用融合，共享内存</a:t>
            </a:r>
            <a:endParaRPr lang="en-US" kern="1200" dirty="0">
              <a:cs typeface="Calibri" panose="020F0502020204030204" pitchFamily="34" charset="0"/>
              <a:sym typeface="Wingdings" charset="0"/>
            </a:endParaRPr>
          </a:p>
          <a:p>
            <a:pPr>
              <a:spcBef>
                <a:spcPts val="600"/>
              </a:spcBef>
              <a:spcAft>
                <a:spcPts val="600"/>
              </a:spcAft>
            </a:pPr>
            <a:endParaRPr lang="en-US" dirty="0">
              <a:cs typeface="ＭＳ Ｐゴシック" charset="0"/>
              <a:sym typeface="Wingdings" charset="0"/>
            </a:endParaRPr>
          </a:p>
          <a:p>
            <a:pPr>
              <a:spcBef>
                <a:spcPts val="600"/>
              </a:spcBef>
              <a:spcAft>
                <a:spcPts val="600"/>
              </a:spcAft>
            </a:pPr>
            <a:endParaRPr lang="en-US" dirty="0">
              <a:cs typeface="ＭＳ Ｐゴシック" charset="0"/>
            </a:endParaRPr>
          </a:p>
          <a:p>
            <a:pPr>
              <a:spcBef>
                <a:spcPts val="600"/>
              </a:spcBef>
              <a:spcAft>
                <a:spcPts val="600"/>
              </a:spcAft>
            </a:pPr>
            <a:endParaRPr lang="en-US" dirty="0">
              <a:cs typeface="ＭＳ Ｐゴシック" charset="0"/>
            </a:endParaRPr>
          </a:p>
        </p:txBody>
      </p:sp>
      <p:pic>
        <p:nvPicPr>
          <p:cNvPr id="24581" name="Picture 89" descr="9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92500" y="1687512"/>
            <a:ext cx="22812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2" name="Text Box 93" descr="90%"/>
          <p:cNvSpPr txBox="1">
            <a:spLocks noChangeArrowheads="1"/>
          </p:cNvSpPr>
          <p:nvPr/>
        </p:nvSpPr>
        <p:spPr bwMode="auto">
          <a:xfrm>
            <a:off x="3487738" y="3216275"/>
            <a:ext cx="291306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4008" tIns="32004" rIns="64008" bIns="32004">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sz="1800">
                <a:solidFill>
                  <a:srgbClr val="000000"/>
                </a:solidFill>
              </a:rPr>
              <a:t>IBM Power7: 8 cores</a:t>
            </a:r>
          </a:p>
        </p:txBody>
      </p:sp>
      <p:grpSp>
        <p:nvGrpSpPr>
          <p:cNvPr id="24583" name="Group 44"/>
          <p:cNvGrpSpPr>
            <a:grpSpLocks/>
          </p:cNvGrpSpPr>
          <p:nvPr/>
        </p:nvGrpSpPr>
        <p:grpSpPr bwMode="auto">
          <a:xfrm>
            <a:off x="6324600" y="1687512"/>
            <a:ext cx="2590800" cy="1874838"/>
            <a:chOff x="3809206" y="4471194"/>
            <a:chExt cx="1821834" cy="1461785"/>
          </a:xfrm>
        </p:grpSpPr>
        <p:sp>
          <p:nvSpPr>
            <p:cNvPr id="24587" name="TextBox 8"/>
            <p:cNvSpPr txBox="1">
              <a:spLocks noChangeArrowheads="1"/>
            </p:cNvSpPr>
            <p:nvPr/>
          </p:nvSpPr>
          <p:spPr bwMode="auto">
            <a:xfrm>
              <a:off x="3809206" y="5644988"/>
              <a:ext cx="1821834" cy="28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a:solidFill>
                    <a:srgbClr val="000000"/>
                  </a:solidFill>
                </a:rPr>
                <a:t>Intel SCC: 48 cores </a:t>
              </a:r>
            </a:p>
          </p:txBody>
        </p:sp>
        <p:pic>
          <p:nvPicPr>
            <p:cNvPr id="24588" name="Picture 5" descr="C:\Daten\talks\invited\ferc2010\material\scc.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25081" y="4471194"/>
              <a:ext cx="1538041" cy="118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84" name="Group 78"/>
          <p:cNvGrpSpPr>
            <a:grpSpLocks/>
          </p:cNvGrpSpPr>
          <p:nvPr/>
        </p:nvGrpSpPr>
        <p:grpSpPr bwMode="auto">
          <a:xfrm>
            <a:off x="228600" y="1687512"/>
            <a:ext cx="2667000" cy="1893888"/>
            <a:chOff x="533400" y="1371600"/>
            <a:chExt cx="1724296" cy="1893263"/>
          </a:xfrm>
        </p:grpSpPr>
        <p:pic>
          <p:nvPicPr>
            <p:cNvPr id="24585" name="Content Placeholder 6" descr="barcelona-die-photo-color.jpg"/>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9600" y="1371600"/>
              <a:ext cx="1600199" cy="1560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extBox 8"/>
            <p:cNvSpPr txBox="1">
              <a:spLocks noChangeArrowheads="1"/>
            </p:cNvSpPr>
            <p:nvPr/>
          </p:nvSpPr>
          <p:spPr bwMode="auto">
            <a:xfrm>
              <a:off x="533400" y="2895600"/>
              <a:ext cx="1724296" cy="36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r>
                <a:rPr lang="en-US" altLang="zh-CN" sz="1800">
                  <a:solidFill>
                    <a:srgbClr val="000000"/>
                  </a:solidFill>
                </a:rPr>
                <a:t>AMD Barcelona: 4 cores</a:t>
              </a:r>
            </a:p>
          </p:txBody>
        </p:sp>
      </p:grpSp>
    </p:spTree>
    <p:extLst>
      <p:ext uri="{BB962C8B-B14F-4D97-AF65-F5344CB8AC3E}">
        <p14:creationId xmlns:p14="http://schemas.microsoft.com/office/powerpoint/2010/main" val="211064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457200" y="1020762"/>
            <a:ext cx="8229600" cy="5105401"/>
          </a:xfrm>
        </p:spPr>
        <p:txBody>
          <a:bodyPr/>
          <a:lstStyle/>
          <a:p>
            <a:pPr eaLnBrk="1" hangingPunct="1">
              <a:spcBef>
                <a:spcPts val="600"/>
              </a:spcBef>
              <a:spcAft>
                <a:spcPts val="600"/>
              </a:spcAft>
              <a:buFont typeface="Arial" charset="0"/>
              <a:buChar char="•"/>
              <a:defRPr/>
            </a:pPr>
            <a:r>
              <a:rPr lang="zh-CN" altLang="en-US" sz="2800" dirty="0"/>
              <a:t>通常采用</a:t>
            </a:r>
            <a:r>
              <a:rPr lang="en-US" altLang="zh-CN" sz="2800" dirty="0"/>
              <a:t>w</a:t>
            </a:r>
            <a:r>
              <a:rPr lang="en-US" altLang="en-US" sz="2800" dirty="0"/>
              <a:t>rite back</a:t>
            </a:r>
            <a:r>
              <a:rPr lang="zh-CN" altLang="en-US" sz="2800" dirty="0"/>
              <a:t>策略</a:t>
            </a:r>
            <a:endParaRPr lang="en-US" altLang="en-US" sz="2800" dirty="0"/>
          </a:p>
          <a:p>
            <a:pPr lvl="1" eaLnBrk="1" hangingPunct="1">
              <a:spcBef>
                <a:spcPts val="600"/>
              </a:spcBef>
              <a:spcAft>
                <a:spcPts val="600"/>
              </a:spcAft>
              <a:buFont typeface="Arial" charset="0"/>
              <a:buChar char="–"/>
              <a:defRPr/>
            </a:pPr>
            <a:r>
              <a:rPr lang="zh-CN" altLang="en-US" sz="2400" dirty="0"/>
              <a:t>因为对于</a:t>
            </a:r>
            <a:r>
              <a:rPr lang="en-US" altLang="en-US" sz="2400" dirty="0"/>
              <a:t>write through</a:t>
            </a:r>
            <a:r>
              <a:rPr lang="zh-CN" altLang="en-US" sz="2400" dirty="0"/>
              <a:t>来说，</a:t>
            </a:r>
            <a:r>
              <a:rPr lang="en-US" altLang="zh-CN" sz="2400" dirty="0"/>
              <a:t>disk</a:t>
            </a:r>
            <a:r>
              <a:rPr lang="zh-CN" altLang="en-US" sz="2400" dirty="0"/>
              <a:t>太慢了。</a:t>
            </a:r>
            <a:endParaRPr lang="en-US" altLang="en-US" sz="2400" dirty="0"/>
          </a:p>
          <a:p>
            <a:pPr eaLnBrk="1" hangingPunct="1">
              <a:spcBef>
                <a:spcPts val="600"/>
              </a:spcBef>
              <a:spcAft>
                <a:spcPts val="600"/>
              </a:spcAft>
              <a:defRPr/>
            </a:pPr>
            <a:r>
              <a:rPr lang="zh-CN" altLang="en-US" sz="2800" dirty="0"/>
              <a:t>页表维持每个页面的</a:t>
            </a:r>
            <a:r>
              <a:rPr lang="en-US" altLang="en-US" sz="2800" dirty="0"/>
              <a:t>dirty bit</a:t>
            </a:r>
          </a:p>
          <a:p>
            <a:pPr lvl="1" eaLnBrk="1" hangingPunct="1">
              <a:spcBef>
                <a:spcPts val="600"/>
              </a:spcBef>
              <a:spcAft>
                <a:spcPts val="600"/>
              </a:spcAft>
              <a:buFont typeface="Arial" charset="0"/>
              <a:buChar char="–"/>
              <a:defRPr/>
            </a:pPr>
            <a:r>
              <a:rPr lang="zh-CN" altLang="en-US" sz="2400" dirty="0"/>
              <a:t>硬件第一次写页面的时候需要对</a:t>
            </a:r>
            <a:r>
              <a:rPr lang="en-US" altLang="en-US" sz="2400" dirty="0"/>
              <a:t>dirty bit</a:t>
            </a:r>
            <a:r>
              <a:rPr lang="zh-CN" altLang="en-US" sz="2400" dirty="0"/>
              <a:t>置位</a:t>
            </a:r>
            <a:endParaRPr lang="en-US" altLang="en-US" sz="2400" dirty="0"/>
          </a:p>
          <a:p>
            <a:pPr lvl="1" eaLnBrk="1" hangingPunct="1">
              <a:spcBef>
                <a:spcPts val="600"/>
              </a:spcBef>
              <a:spcAft>
                <a:spcPts val="600"/>
              </a:spcAft>
              <a:buFont typeface="Arial" charset="0"/>
              <a:buChar char="–"/>
              <a:defRPr/>
            </a:pPr>
            <a:r>
              <a:rPr lang="en-US" altLang="zh-CN" sz="2400" dirty="0"/>
              <a:t>OS</a:t>
            </a:r>
            <a:r>
              <a:rPr lang="zh-CN" altLang="en-US" sz="2400" dirty="0"/>
              <a:t>在进行替换的时候，需要检查</a:t>
            </a:r>
            <a:r>
              <a:rPr lang="en-US" altLang="zh-CN" sz="2400" dirty="0"/>
              <a:t>dirty bit</a:t>
            </a:r>
            <a:endParaRPr lang="en-US" altLang="en-US" sz="2400" dirty="0"/>
          </a:p>
          <a:p>
            <a:pPr lvl="1" eaLnBrk="1" hangingPunct="1">
              <a:spcBef>
                <a:spcPts val="600"/>
              </a:spcBef>
              <a:spcAft>
                <a:spcPts val="600"/>
              </a:spcAft>
              <a:buFont typeface="Arial" charset="0"/>
              <a:buChar char="–"/>
              <a:defRPr/>
            </a:pPr>
            <a:r>
              <a:rPr lang="en-US" altLang="en-US" sz="2400" dirty="0"/>
              <a:t>Dirty bit</a:t>
            </a:r>
            <a:r>
              <a:rPr lang="zh-CN" altLang="en-US" sz="2400" dirty="0"/>
              <a:t>置位的</a:t>
            </a:r>
            <a:r>
              <a:rPr lang="en-US" altLang="zh-CN" sz="2400" dirty="0">
                <a:solidFill>
                  <a:srgbClr val="FF0000"/>
                </a:solidFill>
              </a:rPr>
              <a:t>victim page</a:t>
            </a:r>
            <a:r>
              <a:rPr lang="zh-CN" altLang="en-US" sz="2400" dirty="0"/>
              <a:t>需要写回下一级存储</a:t>
            </a:r>
            <a:endParaRPr lang="en-US" altLang="en-US" sz="2400" dirty="0"/>
          </a:p>
          <a:p>
            <a:pPr lvl="2" eaLnBrk="1" hangingPunct="1">
              <a:spcBef>
                <a:spcPts val="600"/>
              </a:spcBef>
              <a:spcAft>
                <a:spcPts val="600"/>
              </a:spcAft>
              <a:buFont typeface="Arial" charset="0"/>
              <a:buChar char="•"/>
              <a:defRPr/>
            </a:pPr>
            <a:r>
              <a:rPr lang="zh-CN" altLang="en-US" dirty="0"/>
              <a:t>注意：磁盘写的延迟约为 </a:t>
            </a:r>
            <a:r>
              <a:rPr lang="en-US" altLang="en-US" dirty="0"/>
              <a:t>10+ </a:t>
            </a:r>
            <a:r>
              <a:rPr lang="en-US" altLang="en-US" dirty="0" err="1"/>
              <a:t>ms</a:t>
            </a:r>
            <a:r>
              <a:rPr lang="zh-CN" altLang="en-US" dirty="0"/>
              <a:t>；</a:t>
            </a:r>
            <a:endParaRPr lang="en-US" altLang="zh-CN" dirty="0"/>
          </a:p>
          <a:p>
            <a:pPr lvl="2" eaLnBrk="1" hangingPunct="1">
              <a:spcBef>
                <a:spcPts val="600"/>
              </a:spcBef>
              <a:spcAft>
                <a:spcPts val="600"/>
              </a:spcAft>
              <a:buFont typeface="Arial" charset="0"/>
              <a:buChar char="•"/>
              <a:defRPr/>
            </a:pPr>
            <a:r>
              <a:rPr lang="en-US" altLang="zh-CN" dirty="0"/>
              <a:t>SSD</a:t>
            </a:r>
            <a:r>
              <a:rPr lang="zh-CN" altLang="en-US" dirty="0"/>
              <a:t>的写延迟约为</a:t>
            </a:r>
            <a:r>
              <a:rPr lang="en-US" altLang="zh-CN" dirty="0" err="1"/>
              <a:t>1.5ms</a:t>
            </a:r>
            <a:r>
              <a:rPr lang="en-US" altLang="zh-CN" dirty="0"/>
              <a:t> (</a:t>
            </a:r>
            <a:r>
              <a:rPr lang="zh-CN" altLang="en-US" dirty="0"/>
              <a:t>好的情况</a:t>
            </a:r>
            <a:r>
              <a:rPr lang="en-US" altLang="zh-CN" dirty="0"/>
              <a:t>)</a:t>
            </a:r>
            <a:endParaRPr lang="en-US" altLang="en-US" dirty="0"/>
          </a:p>
        </p:txBody>
      </p:sp>
      <p:sp>
        <p:nvSpPr>
          <p:cNvPr id="4" name="Rectangle 2">
            <a:extLst>
              <a:ext uri="{FF2B5EF4-FFF2-40B4-BE49-F238E27FC236}">
                <a16:creationId xmlns:a16="http://schemas.microsoft.com/office/drawing/2014/main" id="{560E77F7-14B5-4028-B557-DDA1D9A6E596}"/>
              </a:ext>
            </a:extLst>
          </p:cNvPr>
          <p:cNvSpPr txBox="1">
            <a:spLocks noChangeArrowheads="1"/>
          </p:cNvSpPr>
          <p:nvPr/>
        </p:nvSpPr>
        <p:spPr bwMode="auto">
          <a:xfrm>
            <a:off x="457200" y="228600"/>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zh-CN" altLang="en-US" dirty="0">
                <a:solidFill>
                  <a:srgbClr val="336699"/>
                </a:solidFill>
              </a:rPr>
              <a:t>虚拟存储器的</a:t>
            </a:r>
            <a:r>
              <a:rPr lang="en-US" altLang="en-US" dirty="0">
                <a:solidFill>
                  <a:srgbClr val="336699"/>
                </a:solidFill>
              </a:rPr>
              <a:t>Write Policy</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305800" cy="746124"/>
          </a:xfrm>
        </p:spPr>
        <p:txBody>
          <a:bodyPr/>
          <a:lstStyle/>
          <a:p>
            <a:pPr eaLnBrk="1" hangingPunct="1"/>
            <a:r>
              <a:rPr lang="zh-CN" altLang="en-US" dirty="0"/>
              <a:t>虚拟存储器的实现</a:t>
            </a:r>
            <a:endParaRPr lang="en-US" altLang="en-US" dirty="0"/>
          </a:p>
        </p:txBody>
      </p:sp>
      <p:sp>
        <p:nvSpPr>
          <p:cNvPr id="27651" name="Rectangle 3"/>
          <p:cNvSpPr>
            <a:spLocks noGrp="1" noChangeArrowheads="1"/>
          </p:cNvSpPr>
          <p:nvPr>
            <p:ph idx="1"/>
          </p:nvPr>
        </p:nvSpPr>
        <p:spPr>
          <a:xfrm>
            <a:off x="457200" y="1066800"/>
            <a:ext cx="8229600" cy="5562600"/>
          </a:xfrm>
        </p:spPr>
        <p:txBody>
          <a:bodyPr/>
          <a:lstStyle/>
          <a:p>
            <a:pPr eaLnBrk="1" hangingPunct="1">
              <a:spcBef>
                <a:spcPts val="600"/>
              </a:spcBef>
              <a:spcAft>
                <a:spcPts val="600"/>
              </a:spcAft>
              <a:buFont typeface="Arial" charset="0"/>
              <a:buChar char="•"/>
              <a:defRPr/>
            </a:pPr>
            <a:r>
              <a:rPr lang="zh-CN" altLang="en-US" sz="2800" dirty="0"/>
              <a:t>缓存的实现采取固定的策略，用硬件</a:t>
            </a:r>
            <a:r>
              <a:rPr lang="en-US" altLang="zh-CN" sz="2800" dirty="0"/>
              <a:t>FSM</a:t>
            </a:r>
            <a:r>
              <a:rPr lang="zh-CN" altLang="en-US" sz="2800" dirty="0"/>
              <a:t>来进行控制。</a:t>
            </a:r>
            <a:endParaRPr lang="en-US" altLang="en-US" sz="2800" dirty="0"/>
          </a:p>
          <a:p>
            <a:pPr eaLnBrk="1" hangingPunct="1">
              <a:spcBef>
                <a:spcPts val="600"/>
              </a:spcBef>
              <a:spcAft>
                <a:spcPts val="600"/>
              </a:spcAft>
              <a:buFont typeface="Arial" charset="0"/>
              <a:buChar char="•"/>
              <a:defRPr/>
            </a:pPr>
            <a:r>
              <a:rPr lang="zh-CN" altLang="en-US" sz="2800" dirty="0"/>
              <a:t>虚拟存储器中页错误的开销与缓存缺失的开销差别很大</a:t>
            </a:r>
            <a:endParaRPr lang="en-US" altLang="en-US" sz="2800" dirty="0"/>
          </a:p>
          <a:p>
            <a:pPr lvl="1" eaLnBrk="1" hangingPunct="1">
              <a:spcBef>
                <a:spcPts val="600"/>
              </a:spcBef>
              <a:spcAft>
                <a:spcPts val="600"/>
              </a:spcAft>
              <a:buFont typeface="Arial" charset="0"/>
              <a:buChar char="–"/>
              <a:defRPr/>
            </a:pPr>
            <a:r>
              <a:rPr lang="zh-CN" altLang="en-US" sz="2400" dirty="0"/>
              <a:t>磁盘访问延迟：</a:t>
            </a:r>
            <a:r>
              <a:rPr lang="en-US" altLang="en-US" sz="2400" dirty="0" err="1"/>
              <a:t>10+ms</a:t>
            </a:r>
            <a:endParaRPr lang="en-US" altLang="en-US" sz="2400" dirty="0"/>
          </a:p>
          <a:p>
            <a:pPr lvl="1" eaLnBrk="1" hangingPunct="1">
              <a:spcBef>
                <a:spcPts val="600"/>
              </a:spcBef>
              <a:spcAft>
                <a:spcPts val="600"/>
              </a:spcAft>
              <a:buFont typeface="Arial" charset="0"/>
              <a:buChar char="–"/>
              <a:defRPr/>
            </a:pPr>
            <a:r>
              <a:rPr lang="en-US" altLang="zh-CN" sz="2400" dirty="0"/>
              <a:t>SSD</a:t>
            </a:r>
            <a:r>
              <a:rPr lang="zh-CN" altLang="en-US" sz="2400" dirty="0"/>
              <a:t>最好也是</a:t>
            </a:r>
            <a:r>
              <a:rPr lang="en-US" altLang="en-US" sz="2400" dirty="0" err="1"/>
              <a:t>1.5ms</a:t>
            </a:r>
            <a:endParaRPr lang="en-US" altLang="en-US" sz="2400" dirty="0"/>
          </a:p>
          <a:p>
            <a:pPr lvl="1" eaLnBrk="1" hangingPunct="1">
              <a:spcBef>
                <a:spcPts val="600"/>
              </a:spcBef>
              <a:spcAft>
                <a:spcPts val="600"/>
              </a:spcAft>
              <a:buFont typeface="Arial" charset="0"/>
              <a:buChar char="–"/>
              <a:defRPr/>
            </a:pPr>
            <a:r>
              <a:rPr lang="en-US" altLang="en-US" sz="2400" dirty="0" err="1"/>
              <a:t>1.5ms</a:t>
            </a:r>
            <a:r>
              <a:rPr lang="zh-CN" altLang="en-US" sz="2400" dirty="0"/>
              <a:t>约为</a:t>
            </a:r>
            <a:r>
              <a:rPr lang="en-US" altLang="en-US" sz="2400" dirty="0"/>
              <a:t>3 M</a:t>
            </a:r>
            <a:r>
              <a:rPr lang="en-US" altLang="zh-CN" sz="2400" dirty="0"/>
              <a:t>illion</a:t>
            </a:r>
            <a:r>
              <a:rPr lang="en-US" altLang="en-US" sz="2400" dirty="0"/>
              <a:t> </a:t>
            </a:r>
            <a:r>
              <a:rPr lang="zh-CN" altLang="en-US" sz="2400" dirty="0"/>
              <a:t>处理器周期</a:t>
            </a:r>
            <a:r>
              <a:rPr lang="en-US" altLang="en-US" sz="2400" dirty="0"/>
              <a:t>@</a:t>
            </a:r>
            <a:r>
              <a:rPr lang="en-US" altLang="en-US" sz="2400" dirty="0" err="1"/>
              <a:t>2GHz</a:t>
            </a:r>
            <a:endParaRPr lang="en-US" altLang="en-US" sz="2400" dirty="0"/>
          </a:p>
          <a:p>
            <a:pPr eaLnBrk="1" hangingPunct="1">
              <a:spcBef>
                <a:spcPts val="600"/>
              </a:spcBef>
              <a:spcAft>
                <a:spcPts val="600"/>
              </a:spcAft>
              <a:buFont typeface="Arial" charset="0"/>
              <a:buChar char="•"/>
              <a:defRPr/>
            </a:pPr>
            <a:r>
              <a:rPr lang="zh-CN" altLang="en-US" sz="2800" dirty="0">
                <a:solidFill>
                  <a:srgbClr val="FF0000"/>
                </a:solidFill>
              </a:rPr>
              <a:t>因此，一些机制在设计的时候，工程选择就可以很不一样。</a:t>
            </a:r>
            <a:endParaRPr lang="en-US" altLang="zh-CN" sz="2800" dirty="0">
              <a:solidFill>
                <a:srgbClr val="FF0000"/>
              </a:solidFill>
            </a:endParaRPr>
          </a:p>
          <a:p>
            <a:pPr lvl="1">
              <a:spcBef>
                <a:spcPts val="600"/>
              </a:spcBef>
              <a:spcAft>
                <a:spcPts val="600"/>
              </a:spcAft>
              <a:buFont typeface="Arial" charset="0"/>
              <a:buChar char="–"/>
              <a:defRPr/>
            </a:pPr>
            <a:r>
              <a:rPr lang="zh-CN" altLang="en-US" dirty="0"/>
              <a:t>虚拟存储器可以用软件来管理</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792162"/>
          </a:xfrm>
        </p:spPr>
        <p:txBody>
          <a:bodyPr/>
          <a:lstStyle/>
          <a:p>
            <a:pPr eaLnBrk="1" hangingPunct="1"/>
            <a:r>
              <a:rPr lang="zh-CN" altLang="en-US" dirty="0"/>
              <a:t>页错误 </a:t>
            </a:r>
            <a:r>
              <a:rPr lang="en-US" altLang="zh-CN" dirty="0"/>
              <a:t>(</a:t>
            </a:r>
            <a:r>
              <a:rPr lang="en-US" altLang="en-US" dirty="0"/>
              <a:t>Page Faults)</a:t>
            </a:r>
          </a:p>
        </p:txBody>
      </p:sp>
      <p:sp>
        <p:nvSpPr>
          <p:cNvPr id="28675" name="Rectangle 3"/>
          <p:cNvSpPr>
            <a:spLocks noGrp="1" noChangeArrowheads="1"/>
          </p:cNvSpPr>
          <p:nvPr>
            <p:ph idx="1"/>
          </p:nvPr>
        </p:nvSpPr>
        <p:spPr>
          <a:xfrm>
            <a:off x="457200" y="1020762"/>
            <a:ext cx="8229600" cy="5562600"/>
          </a:xfrm>
        </p:spPr>
        <p:txBody>
          <a:bodyPr/>
          <a:lstStyle/>
          <a:p>
            <a:pPr eaLnBrk="1" hangingPunct="1">
              <a:spcBef>
                <a:spcPts val="0"/>
              </a:spcBef>
              <a:spcAft>
                <a:spcPts val="600"/>
              </a:spcAft>
              <a:buFont typeface="Arial" charset="0"/>
              <a:buChar char="•"/>
              <a:defRPr/>
            </a:pPr>
            <a:r>
              <a:rPr lang="zh-CN" altLang="en-US" sz="2800" dirty="0"/>
              <a:t>虚拟存储器中访问页面发生缺失称为：</a:t>
            </a:r>
            <a:r>
              <a:rPr lang="en-US" altLang="en-US" sz="2800" dirty="0"/>
              <a:t>page fault</a:t>
            </a:r>
          </a:p>
          <a:p>
            <a:pPr lvl="1" eaLnBrk="1" hangingPunct="1">
              <a:spcBef>
                <a:spcPts val="0"/>
              </a:spcBef>
              <a:spcAft>
                <a:spcPts val="600"/>
              </a:spcAft>
              <a:buFont typeface="Arial" charset="0"/>
              <a:buChar char="–"/>
              <a:defRPr/>
            </a:pPr>
            <a:r>
              <a:rPr lang="zh-CN" altLang="en-US" sz="2400" dirty="0"/>
              <a:t>要访问的页面 </a:t>
            </a:r>
            <a:r>
              <a:rPr lang="en-US" altLang="zh-CN" sz="2400" dirty="0"/>
              <a:t>(page) </a:t>
            </a:r>
            <a:r>
              <a:rPr lang="zh-CN" altLang="en-US" sz="2400" dirty="0"/>
              <a:t>不在内存中</a:t>
            </a:r>
            <a:endParaRPr lang="en-US" altLang="en-US" sz="2400" dirty="0"/>
          </a:p>
          <a:p>
            <a:pPr lvl="1" eaLnBrk="1" hangingPunct="1">
              <a:spcBef>
                <a:spcPts val="0"/>
              </a:spcBef>
              <a:spcAft>
                <a:spcPts val="600"/>
              </a:spcAft>
              <a:buFont typeface="Arial" charset="0"/>
              <a:buChar char="–"/>
              <a:defRPr/>
            </a:pPr>
            <a:r>
              <a:rPr lang="zh-CN" altLang="en-US" sz="2400" dirty="0"/>
              <a:t>这个时候就产生异常，需要保存</a:t>
            </a:r>
            <a:r>
              <a:rPr lang="en-US" altLang="zh-CN" sz="2400" dirty="0"/>
              <a:t>PC</a:t>
            </a:r>
            <a:r>
              <a:rPr lang="zh-CN" altLang="en-US" sz="2400" dirty="0"/>
              <a:t>等，进行上下文切换</a:t>
            </a:r>
            <a:r>
              <a:rPr lang="en-US" altLang="en-US" sz="2400" dirty="0"/>
              <a:t> (context switch)</a:t>
            </a:r>
          </a:p>
          <a:p>
            <a:pPr lvl="1" eaLnBrk="1" hangingPunct="1">
              <a:spcBef>
                <a:spcPts val="0"/>
              </a:spcBef>
              <a:spcAft>
                <a:spcPts val="600"/>
              </a:spcAft>
              <a:buFont typeface="Arial" charset="0"/>
              <a:buChar char="–"/>
              <a:defRPr/>
            </a:pPr>
            <a:r>
              <a:rPr lang="zh-CN" altLang="en-US" sz="2400" dirty="0"/>
              <a:t>调用</a:t>
            </a:r>
            <a:r>
              <a:rPr lang="en-US" altLang="zh-CN" sz="2400" dirty="0"/>
              <a:t>OS</a:t>
            </a:r>
            <a:r>
              <a:rPr lang="zh-CN" altLang="en-US" sz="2400" dirty="0"/>
              <a:t>中的</a:t>
            </a:r>
            <a:r>
              <a:rPr lang="en-US" altLang="en-US" sz="2400" dirty="0"/>
              <a:t>page fault handler</a:t>
            </a:r>
          </a:p>
          <a:p>
            <a:pPr lvl="2" eaLnBrk="1" hangingPunct="1">
              <a:spcBef>
                <a:spcPts val="0"/>
              </a:spcBef>
              <a:spcAft>
                <a:spcPts val="600"/>
              </a:spcAft>
              <a:buFont typeface="Arial" charset="0"/>
              <a:buChar char="•"/>
              <a:defRPr/>
            </a:pPr>
            <a:r>
              <a:rPr lang="zh-CN" altLang="en-US" sz="2000" dirty="0"/>
              <a:t>查找一个物理页面 </a:t>
            </a:r>
            <a:r>
              <a:rPr lang="en-US" altLang="en-US" sz="2000" dirty="0"/>
              <a:t>(</a:t>
            </a:r>
            <a:r>
              <a:rPr lang="zh-CN" altLang="en-US" sz="2000" dirty="0"/>
              <a:t>可能会发生替换</a:t>
            </a:r>
            <a:r>
              <a:rPr lang="en-US" altLang="en-US" sz="2000" dirty="0"/>
              <a:t>)</a:t>
            </a:r>
          </a:p>
          <a:p>
            <a:pPr lvl="2" eaLnBrk="1" hangingPunct="1">
              <a:spcBef>
                <a:spcPts val="0"/>
              </a:spcBef>
              <a:spcAft>
                <a:spcPts val="600"/>
              </a:spcAft>
              <a:buFont typeface="Arial" charset="0"/>
              <a:buChar char="•"/>
              <a:defRPr/>
            </a:pPr>
            <a:r>
              <a:rPr lang="zh-CN" altLang="en-US" sz="2000" dirty="0"/>
              <a:t>从磁盘中获取目标页面</a:t>
            </a:r>
            <a:endParaRPr lang="en-US" altLang="en-US" sz="2000" dirty="0"/>
          </a:p>
          <a:p>
            <a:pPr lvl="1" eaLnBrk="1" hangingPunct="1">
              <a:spcBef>
                <a:spcPts val="0"/>
              </a:spcBef>
              <a:spcAft>
                <a:spcPts val="600"/>
              </a:spcAft>
              <a:buFont typeface="Arial" charset="0"/>
              <a:buChar char="–"/>
              <a:defRPr/>
            </a:pPr>
            <a:r>
              <a:rPr lang="zh-CN" altLang="en-US" sz="2400" dirty="0">
                <a:solidFill>
                  <a:srgbClr val="FF0000"/>
                </a:solidFill>
              </a:rPr>
              <a:t>切换到另外一个处于就绪状态的任务去运行</a:t>
            </a:r>
            <a:endParaRPr lang="en-US" altLang="en-US" sz="2400" dirty="0">
              <a:solidFill>
                <a:srgbClr val="FF0000"/>
              </a:solidFill>
            </a:endParaRPr>
          </a:p>
          <a:p>
            <a:pPr lvl="1" eaLnBrk="1" hangingPunct="1">
              <a:spcBef>
                <a:spcPts val="0"/>
              </a:spcBef>
              <a:spcAft>
                <a:spcPts val="600"/>
              </a:spcAft>
              <a:buFont typeface="Arial" charset="0"/>
              <a:buChar char="–"/>
              <a:defRPr/>
            </a:pPr>
            <a:r>
              <a:rPr lang="zh-CN" altLang="en-US" sz="2400" dirty="0"/>
              <a:t>当磁盘访问完成时，发中断请求。</a:t>
            </a:r>
            <a:endParaRPr lang="en-US" altLang="en-US" sz="2400" dirty="0"/>
          </a:p>
          <a:p>
            <a:pPr lvl="1" eaLnBrk="1" hangingPunct="1">
              <a:spcBef>
                <a:spcPts val="0"/>
              </a:spcBef>
              <a:spcAft>
                <a:spcPts val="600"/>
              </a:spcAft>
              <a:buFont typeface="Arial" charset="0"/>
              <a:buChar char="–"/>
              <a:defRPr/>
            </a:pPr>
            <a:r>
              <a:rPr lang="zh-CN" altLang="en-US" sz="2400" dirty="0"/>
              <a:t>获得响应后，重启原来的指令。</a:t>
            </a:r>
            <a:endParaRPr lang="en-US" altLang="en-US" sz="2400" dirty="0"/>
          </a:p>
        </p:txBody>
      </p:sp>
    </p:spTree>
    <p:custDataLst>
      <p:tags r:id="rId1"/>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715962"/>
          </a:xfrm>
        </p:spPr>
        <p:txBody>
          <a:bodyPr/>
          <a:lstStyle/>
          <a:p>
            <a:pPr eaLnBrk="1" hangingPunct="1"/>
            <a:r>
              <a:rPr lang="zh-CN" altLang="en-US" dirty="0"/>
              <a:t>地址转换</a:t>
            </a:r>
            <a:endParaRPr lang="en-US" altLang="en-US" dirty="0"/>
          </a:p>
        </p:txBody>
      </p:sp>
      <p:sp>
        <p:nvSpPr>
          <p:cNvPr id="29699" name="Rectangle 3"/>
          <p:cNvSpPr>
            <a:spLocks noGrp="1" noChangeArrowheads="1"/>
          </p:cNvSpPr>
          <p:nvPr>
            <p:ph idx="1"/>
          </p:nvPr>
        </p:nvSpPr>
        <p:spPr>
          <a:xfrm>
            <a:off x="457200" y="2286000"/>
            <a:ext cx="8229600" cy="3810000"/>
          </a:xfrm>
        </p:spPr>
        <p:txBody>
          <a:bodyPr/>
          <a:lstStyle/>
          <a:p>
            <a:pPr eaLnBrk="1" hangingPunct="1">
              <a:spcBef>
                <a:spcPts val="600"/>
              </a:spcBef>
              <a:spcAft>
                <a:spcPts val="600"/>
              </a:spcAft>
              <a:buFont typeface="Arial" charset="0"/>
              <a:buChar char="•"/>
              <a:defRPr/>
            </a:pPr>
            <a:r>
              <a:rPr lang="zh-CN" altLang="en-US" sz="2800" dirty="0"/>
              <a:t>操作系统和硬件通过</a:t>
            </a:r>
            <a:r>
              <a:rPr lang="en-US" altLang="en-US" sz="2800" dirty="0"/>
              <a:t>PTE</a:t>
            </a:r>
            <a:r>
              <a:rPr lang="zh-CN" altLang="en-US" sz="2800" dirty="0"/>
              <a:t>进行交互</a:t>
            </a:r>
            <a:endParaRPr lang="en-US" altLang="en-US" sz="2800" dirty="0"/>
          </a:p>
          <a:p>
            <a:pPr eaLnBrk="1" hangingPunct="1">
              <a:spcBef>
                <a:spcPts val="600"/>
              </a:spcBef>
              <a:spcAft>
                <a:spcPts val="600"/>
              </a:spcAft>
              <a:buFont typeface="Arial" charset="0"/>
              <a:buChar char="•"/>
              <a:defRPr/>
            </a:pPr>
            <a:r>
              <a:rPr lang="zh-CN" altLang="en-US" sz="2800" dirty="0"/>
              <a:t>如何查找一个</a:t>
            </a:r>
            <a:r>
              <a:rPr lang="en-US" altLang="zh-CN" sz="2800" dirty="0"/>
              <a:t>PTE</a:t>
            </a:r>
            <a:r>
              <a:rPr lang="en-US" altLang="en-US" sz="2800" dirty="0"/>
              <a:t>?</a:t>
            </a:r>
          </a:p>
          <a:p>
            <a:pPr lvl="1" eaLnBrk="1" hangingPunct="1">
              <a:spcBef>
                <a:spcPts val="600"/>
              </a:spcBef>
              <a:spcAft>
                <a:spcPts val="600"/>
              </a:spcAft>
              <a:buFont typeface="Arial" charset="0"/>
              <a:buChar char="–"/>
              <a:defRPr/>
            </a:pPr>
            <a:r>
              <a:rPr lang="en-US" altLang="en-US" sz="2400" dirty="0"/>
              <a:t>&amp;PTE = </a:t>
            </a:r>
            <a:r>
              <a:rPr lang="en-US" altLang="en-US" sz="2400" dirty="0">
                <a:solidFill>
                  <a:srgbClr val="FF0000"/>
                </a:solidFill>
              </a:rPr>
              <a:t>PTBR</a:t>
            </a:r>
            <a:r>
              <a:rPr lang="en-US" altLang="en-US" sz="2400" dirty="0"/>
              <a:t> + page number * </a:t>
            </a:r>
            <a:r>
              <a:rPr lang="en-US" altLang="en-US" sz="2400" dirty="0" err="1"/>
              <a:t>sizeof</a:t>
            </a:r>
            <a:r>
              <a:rPr lang="en-US" altLang="en-US" sz="2400" dirty="0"/>
              <a:t>(PTE)</a:t>
            </a:r>
          </a:p>
          <a:p>
            <a:pPr lvl="1" eaLnBrk="1" hangingPunct="1">
              <a:spcBef>
                <a:spcPts val="600"/>
              </a:spcBef>
              <a:spcAft>
                <a:spcPts val="600"/>
              </a:spcAft>
              <a:buFont typeface="Arial" charset="0"/>
              <a:buChar char="–"/>
              <a:defRPr/>
            </a:pPr>
            <a:r>
              <a:rPr lang="en-US" altLang="en-US" sz="2400" dirty="0" err="1"/>
              <a:t>PTBR</a:t>
            </a:r>
            <a:r>
              <a:rPr lang="en-US" altLang="en-US" sz="2400" dirty="0"/>
              <a:t> </a:t>
            </a:r>
            <a:r>
              <a:rPr lang="zh-CN" altLang="en-US" sz="2400" dirty="0"/>
              <a:t>对每个进程来说是私有的</a:t>
            </a:r>
            <a:endParaRPr lang="en-US" altLang="en-US" sz="2400" dirty="0"/>
          </a:p>
          <a:p>
            <a:pPr lvl="2" eaLnBrk="1" hangingPunct="1">
              <a:spcBef>
                <a:spcPts val="600"/>
              </a:spcBef>
              <a:spcAft>
                <a:spcPts val="600"/>
              </a:spcAft>
              <a:buFont typeface="Arial" charset="0"/>
              <a:buChar char="•"/>
              <a:defRPr/>
            </a:pPr>
            <a:r>
              <a:rPr lang="en-US" altLang="zh-CN" sz="2000" dirty="0" err="1"/>
              <a:t>PTBR</a:t>
            </a:r>
            <a:r>
              <a:rPr lang="zh-CN" altLang="en-US" sz="2000" dirty="0"/>
              <a:t>的全称：</a:t>
            </a:r>
            <a:r>
              <a:rPr lang="en-US" altLang="zh-CN" sz="2000" dirty="0"/>
              <a:t>Page Table Base Register</a:t>
            </a:r>
            <a:endParaRPr lang="en-US" altLang="en-US" sz="2000" dirty="0"/>
          </a:p>
          <a:p>
            <a:pPr lvl="2" eaLnBrk="1" hangingPunct="1">
              <a:spcBef>
                <a:spcPts val="600"/>
              </a:spcBef>
              <a:spcAft>
                <a:spcPts val="600"/>
              </a:spcAft>
              <a:buFont typeface="Arial" charset="0"/>
              <a:buChar char="•"/>
              <a:defRPr/>
            </a:pPr>
            <a:r>
              <a:rPr lang="zh-CN" altLang="en-US" sz="2000" dirty="0"/>
              <a:t>上下文切换会替换 </a:t>
            </a:r>
            <a:r>
              <a:rPr lang="en-US" altLang="en-US" sz="2000" dirty="0"/>
              <a:t>PTBR</a:t>
            </a:r>
            <a:r>
              <a:rPr lang="zh-CN" altLang="en-US" sz="2000" dirty="0"/>
              <a:t> 保存的内容</a:t>
            </a:r>
            <a:endParaRPr lang="en-US" altLang="en-US" sz="2000" dirty="0"/>
          </a:p>
        </p:txBody>
      </p:sp>
      <p:graphicFrame>
        <p:nvGraphicFramePr>
          <p:cNvPr id="405556" name="Group 52"/>
          <p:cNvGraphicFramePr>
            <a:graphicFrameLocks noGrp="1"/>
          </p:cNvGraphicFramePr>
          <p:nvPr/>
        </p:nvGraphicFramePr>
        <p:xfrm>
          <a:off x="990600" y="1143000"/>
          <a:ext cx="7315200" cy="859823"/>
        </p:xfrm>
        <a:graphic>
          <a:graphicData uri="http://schemas.openxmlformats.org/drawingml/2006/table">
            <a:tbl>
              <a:tblPr/>
              <a:tblGrid>
                <a:gridCol w="1524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3124200">
                  <a:extLst>
                    <a:ext uri="{9D8B030D-6E8A-4147-A177-3AD203B41FA5}">
                      <a16:colId xmlns:a16="http://schemas.microsoft.com/office/drawing/2014/main" val="20004"/>
                    </a:ext>
                  </a:extLst>
                </a:gridCol>
              </a:tblGrid>
              <a:tr h="344141">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VA</a:t>
                      </a:r>
                    </a:p>
                  </a:txBody>
                  <a:tcPr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PA</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Dirty</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Ref</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Protection</a:t>
                      </a:r>
                    </a:p>
                  </a:txBody>
                  <a:tcPr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94059">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err="1">
                          <a:ln>
                            <a:noFill/>
                          </a:ln>
                          <a:solidFill>
                            <a:schemeClr val="tx1"/>
                          </a:solidFill>
                          <a:effectLst/>
                          <a:latin typeface="+mn-lt"/>
                        </a:rPr>
                        <a:t>0x20004000</a:t>
                      </a:r>
                      <a:endParaRPr kumimoji="0" lang="en-US" sz="2000" b="0" i="0" u="none" strike="noStrike" cap="none" normalizeH="0" baseline="0" dirty="0">
                        <a:ln>
                          <a:noFill/>
                        </a:ln>
                        <a:solidFill>
                          <a:schemeClr val="tx1"/>
                        </a:solidFill>
                        <a:effectLst/>
                        <a:latin typeface="+mn-lt"/>
                      </a:endParaRPr>
                    </a:p>
                  </a:txBody>
                  <a:tcPr marT="45722" marB="4572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0x2000</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mn-lt"/>
                        </a:rPr>
                        <a:t>Y/N</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Y/N</a:t>
                      </a:r>
                    </a:p>
                  </a:txBody>
                  <a:tcPr marT="45722" marB="4572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a:ln>
                            <a:noFill/>
                          </a:ln>
                          <a:solidFill>
                            <a:schemeClr val="tx1"/>
                          </a:solidFill>
                          <a:effectLst/>
                          <a:latin typeface="+mn-lt"/>
                        </a:rPr>
                        <a:t>Read/Write/Execute</a:t>
                      </a:r>
                    </a:p>
                  </a:txBody>
                  <a:tcPr marT="45722" marB="4572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ChangeArrowheads="1"/>
          </p:cNvSpPr>
          <p:nvPr/>
        </p:nvSpPr>
        <p:spPr bwMode="auto">
          <a:xfrm>
            <a:off x="5257800" y="2438400"/>
            <a:ext cx="2362200" cy="38862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2772" name="Rectangle 6"/>
          <p:cNvSpPr>
            <a:spLocks noChangeArrowheads="1"/>
          </p:cNvSpPr>
          <p:nvPr/>
        </p:nvSpPr>
        <p:spPr bwMode="auto">
          <a:xfrm>
            <a:off x="6400800" y="3276600"/>
            <a:ext cx="12192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PA</a:t>
            </a:r>
          </a:p>
        </p:txBody>
      </p:sp>
      <p:sp>
        <p:nvSpPr>
          <p:cNvPr id="32773" name="Rectangle 7"/>
          <p:cNvSpPr>
            <a:spLocks noChangeArrowheads="1"/>
          </p:cNvSpPr>
          <p:nvPr/>
        </p:nvSpPr>
        <p:spPr bwMode="auto">
          <a:xfrm>
            <a:off x="5410200" y="3276600"/>
            <a:ext cx="9906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VA</a:t>
            </a:r>
          </a:p>
        </p:txBody>
      </p:sp>
      <p:sp>
        <p:nvSpPr>
          <p:cNvPr id="32774" name="Rectangle 12"/>
          <p:cNvSpPr>
            <a:spLocks noChangeArrowheads="1"/>
          </p:cNvSpPr>
          <p:nvPr/>
        </p:nvSpPr>
        <p:spPr bwMode="auto">
          <a:xfrm>
            <a:off x="5257800" y="3276600"/>
            <a:ext cx="1524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D</a:t>
            </a:r>
          </a:p>
        </p:txBody>
      </p:sp>
      <p:sp>
        <p:nvSpPr>
          <p:cNvPr id="32775" name="Rectangle 14"/>
          <p:cNvSpPr>
            <a:spLocks noChangeArrowheads="1"/>
          </p:cNvSpPr>
          <p:nvPr/>
        </p:nvSpPr>
        <p:spPr bwMode="auto">
          <a:xfrm>
            <a:off x="1676400" y="3276600"/>
            <a:ext cx="12192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PTBR</a:t>
            </a:r>
          </a:p>
        </p:txBody>
      </p:sp>
      <p:sp>
        <p:nvSpPr>
          <p:cNvPr id="32776" name="Line 17"/>
          <p:cNvSpPr>
            <a:spLocks noChangeShapeType="1"/>
          </p:cNvSpPr>
          <p:nvPr/>
        </p:nvSpPr>
        <p:spPr bwMode="auto">
          <a:xfrm flipV="1">
            <a:off x="2895600" y="2438400"/>
            <a:ext cx="2362200" cy="990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777" name="Rectangle 18"/>
          <p:cNvSpPr>
            <a:spLocks noChangeArrowheads="1"/>
          </p:cNvSpPr>
          <p:nvPr/>
        </p:nvSpPr>
        <p:spPr bwMode="auto">
          <a:xfrm>
            <a:off x="1295400" y="1905000"/>
            <a:ext cx="22860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dirty="0">
                <a:latin typeface="Tahoma" panose="020B0604030504040204" pitchFamily="34" charset="0"/>
              </a:rPr>
              <a:t>Virtual Page Number</a:t>
            </a:r>
          </a:p>
        </p:txBody>
      </p:sp>
      <p:sp>
        <p:nvSpPr>
          <p:cNvPr id="32778" name="Rectangle 19"/>
          <p:cNvSpPr>
            <a:spLocks noChangeArrowheads="1"/>
          </p:cNvSpPr>
          <p:nvPr/>
        </p:nvSpPr>
        <p:spPr bwMode="auto">
          <a:xfrm>
            <a:off x="3581400" y="1905000"/>
            <a:ext cx="7620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Offset</a:t>
            </a:r>
          </a:p>
        </p:txBody>
      </p:sp>
      <p:sp>
        <p:nvSpPr>
          <p:cNvPr id="32779" name="Oval 22"/>
          <p:cNvSpPr>
            <a:spLocks noChangeArrowheads="1"/>
          </p:cNvSpPr>
          <p:nvPr/>
        </p:nvSpPr>
        <p:spPr bwMode="auto">
          <a:xfrm>
            <a:off x="4114800" y="3276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sp>
        <p:nvSpPr>
          <p:cNvPr id="32780" name="Line 24"/>
          <p:cNvSpPr>
            <a:spLocks noChangeShapeType="1"/>
          </p:cNvSpPr>
          <p:nvPr/>
        </p:nvSpPr>
        <p:spPr bwMode="auto">
          <a:xfrm>
            <a:off x="2895600" y="3429000"/>
            <a:ext cx="12192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cxnSp>
        <p:nvCxnSpPr>
          <p:cNvPr id="32781" name="AutoShape 25"/>
          <p:cNvCxnSpPr>
            <a:cxnSpLocks noChangeShapeType="1"/>
            <a:stCxn id="32777" idx="2"/>
            <a:endCxn id="32779" idx="0"/>
          </p:cNvCxnSpPr>
          <p:nvPr/>
        </p:nvCxnSpPr>
        <p:spPr bwMode="auto">
          <a:xfrm rot="16200000" flipH="1">
            <a:off x="2876550" y="1847850"/>
            <a:ext cx="990600" cy="18669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2782" name="AutoShape 26"/>
          <p:cNvCxnSpPr>
            <a:cxnSpLocks noChangeShapeType="1"/>
            <a:stCxn id="32779" idx="6"/>
            <a:endCxn id="32774" idx="1"/>
          </p:cNvCxnSpPr>
          <p:nvPr/>
        </p:nvCxnSpPr>
        <p:spPr bwMode="auto">
          <a:xfrm>
            <a:off x="4495800" y="3467100"/>
            <a:ext cx="76200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2783" name="Line 27"/>
          <p:cNvSpPr>
            <a:spLocks noChangeShapeType="1"/>
          </p:cNvSpPr>
          <p:nvPr/>
        </p:nvSpPr>
        <p:spPr bwMode="auto">
          <a:xfrm>
            <a:off x="7010400" y="3657600"/>
            <a:ext cx="0" cy="2819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Rectangle 2">
            <a:extLst>
              <a:ext uri="{FF2B5EF4-FFF2-40B4-BE49-F238E27FC236}">
                <a16:creationId xmlns:a16="http://schemas.microsoft.com/office/drawing/2014/main" id="{D376B4E5-D7B8-4717-B5AF-1830E5CCBDE3}"/>
              </a:ext>
            </a:extLst>
          </p:cNvPr>
          <p:cNvSpPr>
            <a:spLocks noGrp="1" noChangeArrowheads="1"/>
          </p:cNvSpPr>
          <p:nvPr>
            <p:ph type="title"/>
          </p:nvPr>
        </p:nvSpPr>
        <p:spPr>
          <a:xfrm>
            <a:off x="457200" y="274638"/>
            <a:ext cx="8229600" cy="715962"/>
          </a:xfrm>
        </p:spPr>
        <p:txBody>
          <a:bodyPr/>
          <a:lstStyle/>
          <a:p>
            <a:pPr eaLnBrk="1" hangingPunct="1"/>
            <a:r>
              <a:rPr lang="zh-CN" altLang="en-US" dirty="0"/>
              <a:t>地址转换</a:t>
            </a:r>
            <a:endParaRPr lang="en-US" altLang="en-US" dirty="0"/>
          </a:p>
        </p:txBody>
      </p:sp>
    </p:spTree>
    <p:custDataLst>
      <p:tags r:id="rId1"/>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229600" cy="792162"/>
          </a:xfrm>
        </p:spPr>
        <p:txBody>
          <a:bodyPr/>
          <a:lstStyle/>
          <a:p>
            <a:pPr eaLnBrk="1" hangingPunct="1"/>
            <a:r>
              <a:rPr lang="zh-CN" altLang="en-US" dirty="0"/>
              <a:t>页表大小</a:t>
            </a:r>
            <a:endParaRPr lang="en-US" altLang="en-US" dirty="0"/>
          </a:p>
        </p:txBody>
      </p:sp>
      <p:sp>
        <p:nvSpPr>
          <p:cNvPr id="31747" name="Rectangle 3"/>
          <p:cNvSpPr>
            <a:spLocks noGrp="1" noChangeArrowheads="1"/>
          </p:cNvSpPr>
          <p:nvPr>
            <p:ph idx="1"/>
          </p:nvPr>
        </p:nvSpPr>
        <p:spPr>
          <a:xfrm>
            <a:off x="457200" y="1020762"/>
            <a:ext cx="8229600" cy="5105401"/>
          </a:xfrm>
        </p:spPr>
        <p:txBody>
          <a:bodyPr/>
          <a:lstStyle/>
          <a:p>
            <a:pPr eaLnBrk="1" hangingPunct="1">
              <a:spcBef>
                <a:spcPts val="600"/>
              </a:spcBef>
              <a:spcAft>
                <a:spcPts val="600"/>
              </a:spcAft>
              <a:buFont typeface="Arial" charset="0"/>
              <a:buChar char="•"/>
              <a:defRPr/>
            </a:pPr>
            <a:r>
              <a:rPr lang="zh-CN" altLang="en-US" sz="2800" dirty="0"/>
              <a:t>页表能有多大</a:t>
            </a:r>
            <a:r>
              <a:rPr lang="en-US" altLang="en-US" sz="2800" dirty="0"/>
              <a:t>?</a:t>
            </a:r>
          </a:p>
          <a:p>
            <a:pPr lvl="1" eaLnBrk="1" hangingPunct="1">
              <a:spcBef>
                <a:spcPts val="600"/>
              </a:spcBef>
              <a:spcAft>
                <a:spcPts val="600"/>
              </a:spcAft>
              <a:buFont typeface="Arial" charset="0"/>
              <a:buChar char="–"/>
              <a:defRPr/>
            </a:pPr>
            <a:r>
              <a:rPr lang="en-US" altLang="en-US" sz="2400" dirty="0"/>
              <a:t>2</a:t>
            </a:r>
            <a:r>
              <a:rPr lang="en-US" altLang="en-US" sz="2400" baseline="30000" dirty="0"/>
              <a:t>32</a:t>
            </a:r>
            <a:r>
              <a:rPr lang="en-US" altLang="en-US" sz="2400" dirty="0"/>
              <a:t> / 4K * 4B = 4M per program </a:t>
            </a:r>
            <a:r>
              <a:rPr lang="en-US" altLang="en-US" sz="2400" dirty="0">
                <a:solidFill>
                  <a:srgbClr val="FF0000"/>
                </a:solidFill>
              </a:rPr>
              <a:t>(!)</a:t>
            </a:r>
          </a:p>
          <a:p>
            <a:pPr lvl="1" eaLnBrk="1" hangingPunct="1">
              <a:spcBef>
                <a:spcPts val="600"/>
              </a:spcBef>
              <a:spcAft>
                <a:spcPts val="600"/>
              </a:spcAft>
              <a:buFont typeface="Arial" charset="0"/>
              <a:buChar char="–"/>
              <a:defRPr/>
            </a:pPr>
            <a:r>
              <a:rPr lang="zh-CN" altLang="en-US" sz="2400" dirty="0"/>
              <a:t>对于</a:t>
            </a:r>
            <a:r>
              <a:rPr lang="en-US" altLang="zh-CN" sz="2400" dirty="0"/>
              <a:t>64</a:t>
            </a:r>
            <a:r>
              <a:rPr lang="zh-CN" altLang="en-US" sz="2400" dirty="0"/>
              <a:t>位机器来说，情况要糟糕很多。</a:t>
            </a:r>
            <a:endParaRPr lang="en-US" altLang="en-US" sz="2400" dirty="0"/>
          </a:p>
          <a:p>
            <a:pPr eaLnBrk="1" hangingPunct="1">
              <a:spcBef>
                <a:spcPts val="600"/>
              </a:spcBef>
              <a:spcAft>
                <a:spcPts val="600"/>
              </a:spcAft>
              <a:defRPr/>
            </a:pPr>
            <a:r>
              <a:rPr lang="zh-CN" altLang="en-US" sz="2800" dirty="0"/>
              <a:t>如何减少页表的大小？</a:t>
            </a:r>
            <a:endParaRPr lang="en-US" altLang="en-US" sz="2800" dirty="0"/>
          </a:p>
          <a:p>
            <a:pPr lvl="1" eaLnBrk="1" hangingPunct="1">
              <a:spcBef>
                <a:spcPts val="600"/>
              </a:spcBef>
              <a:spcAft>
                <a:spcPts val="600"/>
              </a:spcAft>
              <a:buFont typeface="Arial" charset="0"/>
              <a:buChar char="–"/>
              <a:defRPr/>
            </a:pPr>
            <a:r>
              <a:rPr lang="zh-CN" altLang="en-US" sz="2400" dirty="0"/>
              <a:t>使用多级页表</a:t>
            </a:r>
            <a:endParaRPr lang="en-US" altLang="en-US" sz="2400" dirty="0"/>
          </a:p>
          <a:p>
            <a:pPr lvl="1" eaLnBrk="1" hangingPunct="1">
              <a:spcBef>
                <a:spcPts val="600"/>
              </a:spcBef>
              <a:spcAft>
                <a:spcPts val="600"/>
              </a:spcAft>
              <a:buFont typeface="Arial" charset="0"/>
              <a:buChar char="–"/>
              <a:defRPr/>
            </a:pPr>
            <a:r>
              <a:rPr lang="zh-CN" altLang="en-US" sz="2400" dirty="0">
                <a:solidFill>
                  <a:srgbClr val="FF0000"/>
                </a:solidFill>
              </a:rPr>
              <a:t>使用</a:t>
            </a:r>
            <a:r>
              <a:rPr lang="en-US" altLang="en-US" sz="2400" dirty="0">
                <a:solidFill>
                  <a:srgbClr val="FF0000"/>
                </a:solidFill>
              </a:rPr>
              <a:t>inverted (hashed) page table</a:t>
            </a:r>
          </a:p>
          <a:p>
            <a:pPr lvl="2" eaLnBrk="1" hangingPunct="1">
              <a:spcBef>
                <a:spcPts val="600"/>
              </a:spcBef>
              <a:spcAft>
                <a:spcPts val="600"/>
              </a:spcAft>
              <a:buFont typeface="Arial" charset="0"/>
              <a:buChar char="•"/>
              <a:defRPr/>
            </a:pPr>
            <a:r>
              <a:rPr lang="zh-CN" altLang="en-US" sz="2000" dirty="0">
                <a:solidFill>
                  <a:srgbClr val="FF0000"/>
                </a:solidFill>
              </a:rPr>
              <a:t>本课程不做详细介绍</a:t>
            </a:r>
            <a:endParaRPr lang="en-US" altLang="zh-CN" sz="2000" dirty="0">
              <a:solidFill>
                <a:srgbClr val="FF0000"/>
              </a:solidFill>
            </a:endParaRPr>
          </a:p>
          <a:p>
            <a:pPr lvl="2" eaLnBrk="1" hangingPunct="1">
              <a:spcBef>
                <a:spcPts val="600"/>
              </a:spcBef>
              <a:spcAft>
                <a:spcPts val="600"/>
              </a:spcAft>
              <a:buFont typeface="Arial" charset="0"/>
              <a:buChar char="•"/>
              <a:defRPr/>
            </a:pPr>
            <a:r>
              <a:rPr lang="zh-CN" altLang="en-US" sz="2000" dirty="0">
                <a:solidFill>
                  <a:srgbClr val="FF0000"/>
                </a:solidFill>
              </a:rPr>
              <a:t>感兴趣的同学可以自行调研</a:t>
            </a:r>
            <a:endParaRPr lang="en-US" altLang="en-US" sz="2000"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7"/>
          <p:cNvSpPr>
            <a:spLocks noChangeArrowheads="1"/>
          </p:cNvSpPr>
          <p:nvPr/>
        </p:nvSpPr>
        <p:spPr bwMode="auto">
          <a:xfrm>
            <a:off x="609600" y="2895600"/>
            <a:ext cx="12192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PTBR</a:t>
            </a:r>
          </a:p>
        </p:txBody>
      </p:sp>
      <p:sp>
        <p:nvSpPr>
          <p:cNvPr id="34820" name="Oval 11"/>
          <p:cNvSpPr>
            <a:spLocks noChangeArrowheads="1"/>
          </p:cNvSpPr>
          <p:nvPr/>
        </p:nvSpPr>
        <p:spPr bwMode="auto">
          <a:xfrm>
            <a:off x="2667000" y="2895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cxnSp>
        <p:nvCxnSpPr>
          <p:cNvPr id="34821" name="AutoShape 13"/>
          <p:cNvCxnSpPr>
            <a:cxnSpLocks noChangeShapeType="1"/>
            <a:stCxn id="34822" idx="2"/>
            <a:endCxn id="34820" idx="0"/>
          </p:cNvCxnSpPr>
          <p:nvPr/>
        </p:nvCxnSpPr>
        <p:spPr bwMode="auto">
          <a:xfrm rot="5400000">
            <a:off x="2438400" y="2476500"/>
            <a:ext cx="83820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822" name="Rectangle 9"/>
          <p:cNvSpPr>
            <a:spLocks noChangeArrowheads="1"/>
          </p:cNvSpPr>
          <p:nvPr/>
        </p:nvSpPr>
        <p:spPr bwMode="auto">
          <a:xfrm>
            <a:off x="2514600" y="1676400"/>
            <a:ext cx="6858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a:latin typeface="Tahoma" panose="020B0604030504040204" pitchFamily="34" charset="0"/>
            </a:endParaRPr>
          </a:p>
        </p:txBody>
      </p:sp>
      <p:sp>
        <p:nvSpPr>
          <p:cNvPr id="34823" name="Rectangle 10"/>
          <p:cNvSpPr>
            <a:spLocks noChangeArrowheads="1"/>
          </p:cNvSpPr>
          <p:nvPr/>
        </p:nvSpPr>
        <p:spPr bwMode="auto">
          <a:xfrm>
            <a:off x="4572000" y="1676400"/>
            <a:ext cx="9906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Offset</a:t>
            </a:r>
          </a:p>
        </p:txBody>
      </p:sp>
      <p:sp>
        <p:nvSpPr>
          <p:cNvPr id="34824" name="Rectangle 17"/>
          <p:cNvSpPr>
            <a:spLocks noChangeArrowheads="1"/>
          </p:cNvSpPr>
          <p:nvPr/>
        </p:nvSpPr>
        <p:spPr bwMode="auto">
          <a:xfrm>
            <a:off x="3200400" y="1676400"/>
            <a:ext cx="6858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25" name="Rectangle 18"/>
          <p:cNvSpPr>
            <a:spLocks noChangeArrowheads="1"/>
          </p:cNvSpPr>
          <p:nvPr/>
        </p:nvSpPr>
        <p:spPr bwMode="auto">
          <a:xfrm>
            <a:off x="3886200" y="1676400"/>
            <a:ext cx="685800" cy="3810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cxnSp>
        <p:nvCxnSpPr>
          <p:cNvPr id="34826" name="AutoShape 19"/>
          <p:cNvCxnSpPr>
            <a:cxnSpLocks noChangeShapeType="1"/>
            <a:stCxn id="34819" idx="3"/>
            <a:endCxn id="34820" idx="2"/>
          </p:cNvCxnSpPr>
          <p:nvPr/>
        </p:nvCxnSpPr>
        <p:spPr bwMode="auto">
          <a:xfrm>
            <a:off x="1828800" y="3086100"/>
            <a:ext cx="838200"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827" name="Rectangle 20"/>
          <p:cNvSpPr>
            <a:spLocks noChangeArrowheads="1"/>
          </p:cNvSpPr>
          <p:nvPr/>
        </p:nvSpPr>
        <p:spPr bwMode="auto">
          <a:xfrm>
            <a:off x="3581400" y="30480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28" name="Rectangle 22"/>
          <p:cNvSpPr>
            <a:spLocks noChangeArrowheads="1"/>
          </p:cNvSpPr>
          <p:nvPr/>
        </p:nvSpPr>
        <p:spPr bwMode="auto">
          <a:xfrm>
            <a:off x="3581400" y="34290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29" name="Rectangle 23"/>
          <p:cNvSpPr>
            <a:spLocks noChangeArrowheads="1"/>
          </p:cNvSpPr>
          <p:nvPr/>
        </p:nvSpPr>
        <p:spPr bwMode="auto">
          <a:xfrm>
            <a:off x="5257800" y="44958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0" name="Rectangle 24"/>
          <p:cNvSpPr>
            <a:spLocks noChangeArrowheads="1"/>
          </p:cNvSpPr>
          <p:nvPr/>
        </p:nvSpPr>
        <p:spPr bwMode="auto">
          <a:xfrm>
            <a:off x="5257800" y="48768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1" name="Rectangle 25"/>
          <p:cNvSpPr>
            <a:spLocks noChangeArrowheads="1"/>
          </p:cNvSpPr>
          <p:nvPr/>
        </p:nvSpPr>
        <p:spPr bwMode="auto">
          <a:xfrm>
            <a:off x="5257800" y="30480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2" name="Rectangle 26"/>
          <p:cNvSpPr>
            <a:spLocks noChangeArrowheads="1"/>
          </p:cNvSpPr>
          <p:nvPr/>
        </p:nvSpPr>
        <p:spPr bwMode="auto">
          <a:xfrm>
            <a:off x="5257800" y="34290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cxnSp>
        <p:nvCxnSpPr>
          <p:cNvPr id="34833" name="AutoShape 29"/>
          <p:cNvCxnSpPr>
            <a:cxnSpLocks noChangeShapeType="1"/>
            <a:stCxn id="34820" idx="6"/>
            <a:endCxn id="34828" idx="1"/>
          </p:cNvCxnSpPr>
          <p:nvPr/>
        </p:nvCxnSpPr>
        <p:spPr bwMode="auto">
          <a:xfrm>
            <a:off x="3048000" y="3086100"/>
            <a:ext cx="533400" cy="4191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34834" name="Oval 30"/>
          <p:cNvSpPr>
            <a:spLocks noChangeArrowheads="1"/>
          </p:cNvSpPr>
          <p:nvPr/>
        </p:nvSpPr>
        <p:spPr bwMode="auto">
          <a:xfrm>
            <a:off x="4572000" y="4800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cxnSp>
        <p:nvCxnSpPr>
          <p:cNvPr id="34835" name="AutoShape 31"/>
          <p:cNvCxnSpPr>
            <a:cxnSpLocks noChangeShapeType="1"/>
            <a:stCxn id="34828" idx="3"/>
            <a:endCxn id="34834" idx="2"/>
          </p:cNvCxnSpPr>
          <p:nvPr/>
        </p:nvCxnSpPr>
        <p:spPr bwMode="auto">
          <a:xfrm>
            <a:off x="4343400" y="3505200"/>
            <a:ext cx="228600" cy="14859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36" name="AutoShape 32"/>
          <p:cNvCxnSpPr>
            <a:cxnSpLocks noChangeShapeType="1"/>
            <a:stCxn id="34824" idx="2"/>
            <a:endCxn id="34834" idx="0"/>
          </p:cNvCxnSpPr>
          <p:nvPr/>
        </p:nvCxnSpPr>
        <p:spPr bwMode="auto">
          <a:xfrm rot="16200000" flipH="1">
            <a:off x="2781300" y="2819400"/>
            <a:ext cx="2743200" cy="1219200"/>
          </a:xfrm>
          <a:prstGeom prst="bentConnector3">
            <a:avLst>
              <a:gd name="adj1" fmla="val 27255"/>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37" name="AutoShape 33"/>
          <p:cNvCxnSpPr>
            <a:cxnSpLocks noChangeShapeType="1"/>
            <a:stCxn id="34834" idx="6"/>
            <a:endCxn id="34830" idx="1"/>
          </p:cNvCxnSpPr>
          <p:nvPr/>
        </p:nvCxnSpPr>
        <p:spPr bwMode="auto">
          <a:xfrm flipV="1">
            <a:off x="4953000" y="4953000"/>
            <a:ext cx="304800" cy="3810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838" name="Rectangle 36"/>
          <p:cNvSpPr>
            <a:spLocks noChangeArrowheads="1"/>
          </p:cNvSpPr>
          <p:nvPr/>
        </p:nvSpPr>
        <p:spPr bwMode="auto">
          <a:xfrm>
            <a:off x="6781800" y="36576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39" name="Rectangle 37"/>
          <p:cNvSpPr>
            <a:spLocks noChangeArrowheads="1"/>
          </p:cNvSpPr>
          <p:nvPr/>
        </p:nvSpPr>
        <p:spPr bwMode="auto">
          <a:xfrm>
            <a:off x="6781800" y="40386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0" name="Rectangle 38"/>
          <p:cNvSpPr>
            <a:spLocks noChangeArrowheads="1"/>
          </p:cNvSpPr>
          <p:nvPr/>
        </p:nvSpPr>
        <p:spPr bwMode="auto">
          <a:xfrm>
            <a:off x="6781800" y="22098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1" name="Rectangle 39"/>
          <p:cNvSpPr>
            <a:spLocks noChangeArrowheads="1"/>
          </p:cNvSpPr>
          <p:nvPr/>
        </p:nvSpPr>
        <p:spPr bwMode="auto">
          <a:xfrm>
            <a:off x="6781800" y="25908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2" name="Rectangle 40"/>
          <p:cNvSpPr>
            <a:spLocks noChangeArrowheads="1"/>
          </p:cNvSpPr>
          <p:nvPr/>
        </p:nvSpPr>
        <p:spPr bwMode="auto">
          <a:xfrm>
            <a:off x="6781800" y="5181600"/>
            <a:ext cx="762000" cy="10668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3" name="Rectangle 41"/>
          <p:cNvSpPr>
            <a:spLocks noChangeArrowheads="1"/>
          </p:cNvSpPr>
          <p:nvPr/>
        </p:nvSpPr>
        <p:spPr bwMode="auto">
          <a:xfrm>
            <a:off x="6781800" y="5562600"/>
            <a:ext cx="762000" cy="152400"/>
          </a:xfrm>
          <a:prstGeom prst="rect">
            <a:avLst/>
          </a:prstGeom>
          <a:no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000">
              <a:latin typeface="Times New Roman" panose="02020603050405020304" pitchFamily="18" charset="0"/>
            </a:endParaRPr>
          </a:p>
        </p:txBody>
      </p:sp>
      <p:sp>
        <p:nvSpPr>
          <p:cNvPr id="34844" name="Oval 42"/>
          <p:cNvSpPr>
            <a:spLocks noChangeArrowheads="1"/>
          </p:cNvSpPr>
          <p:nvPr/>
        </p:nvSpPr>
        <p:spPr bwMode="auto">
          <a:xfrm>
            <a:off x="6248400" y="4038600"/>
            <a:ext cx="381000" cy="381000"/>
          </a:xfrm>
          <a:prstGeom prst="ellipse">
            <a:avLst/>
          </a:prstGeom>
          <a:no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Tahoma" panose="020B0604030504040204" pitchFamily="34" charset="0"/>
              </a:rPr>
              <a:t>+</a:t>
            </a:r>
          </a:p>
        </p:txBody>
      </p:sp>
      <p:cxnSp>
        <p:nvCxnSpPr>
          <p:cNvPr id="34845" name="AutoShape 43"/>
          <p:cNvCxnSpPr>
            <a:cxnSpLocks noChangeShapeType="1"/>
            <a:stCxn id="34830" idx="3"/>
            <a:endCxn id="34844" idx="2"/>
          </p:cNvCxnSpPr>
          <p:nvPr/>
        </p:nvCxnSpPr>
        <p:spPr bwMode="auto">
          <a:xfrm flipV="1">
            <a:off x="6019800" y="4229100"/>
            <a:ext cx="228600" cy="723900"/>
          </a:xfrm>
          <a:prstGeom prst="bentConnector3">
            <a:avLst>
              <a:gd name="adj1" fmla="val 50000"/>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46" name="AutoShape 44"/>
          <p:cNvCxnSpPr>
            <a:cxnSpLocks noChangeShapeType="1"/>
            <a:stCxn id="34825" idx="2"/>
            <a:endCxn id="34844" idx="0"/>
          </p:cNvCxnSpPr>
          <p:nvPr/>
        </p:nvCxnSpPr>
        <p:spPr bwMode="auto">
          <a:xfrm rot="16200000" flipH="1">
            <a:off x="4343400" y="1943100"/>
            <a:ext cx="1981200" cy="2209800"/>
          </a:xfrm>
          <a:prstGeom prst="bentConnector3">
            <a:avLst>
              <a:gd name="adj1" fmla="val 24278"/>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cxnSp>
        <p:nvCxnSpPr>
          <p:cNvPr id="34847" name="AutoShape 45"/>
          <p:cNvCxnSpPr>
            <a:cxnSpLocks noChangeShapeType="1"/>
            <a:stCxn id="34844" idx="6"/>
            <a:endCxn id="34839" idx="1"/>
          </p:cNvCxnSpPr>
          <p:nvPr/>
        </p:nvCxnSpPr>
        <p:spPr bwMode="auto">
          <a:xfrm flipV="1">
            <a:off x="6629400" y="4114800"/>
            <a:ext cx="152400" cy="11430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34" name="Rectangle 2">
            <a:extLst>
              <a:ext uri="{FF2B5EF4-FFF2-40B4-BE49-F238E27FC236}">
                <a16:creationId xmlns:a16="http://schemas.microsoft.com/office/drawing/2014/main" id="{BF799BEC-97AE-496F-A318-38DD29A41DDC}"/>
              </a:ext>
            </a:extLst>
          </p:cNvPr>
          <p:cNvSpPr>
            <a:spLocks noGrp="1" noChangeArrowheads="1"/>
          </p:cNvSpPr>
          <p:nvPr>
            <p:ph type="title"/>
          </p:nvPr>
        </p:nvSpPr>
        <p:spPr>
          <a:xfrm>
            <a:off x="457200" y="228600"/>
            <a:ext cx="8229600" cy="792162"/>
          </a:xfrm>
        </p:spPr>
        <p:txBody>
          <a:bodyPr/>
          <a:lstStyle/>
          <a:p>
            <a:pPr eaLnBrk="1" hangingPunct="1"/>
            <a:r>
              <a:rPr lang="zh-CN" altLang="en-US" dirty="0"/>
              <a:t>多级页表</a:t>
            </a:r>
            <a:endParaRPr lang="en-US" altLang="en-US" dirty="0"/>
          </a:p>
        </p:txBody>
      </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1066800"/>
            <a:ext cx="8229600" cy="5059363"/>
          </a:xfrm>
        </p:spPr>
        <p:txBody>
          <a:bodyPr/>
          <a:lstStyle/>
          <a:p>
            <a:pPr eaLnBrk="1" hangingPunct="1">
              <a:spcBef>
                <a:spcPts val="600"/>
              </a:spcBef>
              <a:spcAft>
                <a:spcPts val="600"/>
              </a:spcAft>
              <a:buFont typeface="Arial" charset="0"/>
              <a:buChar char="•"/>
              <a:defRPr/>
            </a:pPr>
            <a:r>
              <a:rPr lang="zh-CN" altLang="en-US" sz="2800" dirty="0">
                <a:latin typeface="+mj-lt"/>
              </a:rPr>
              <a:t>虚拟地址转换</a:t>
            </a:r>
            <a:endParaRPr lang="en-US" altLang="en-US" sz="2800" dirty="0">
              <a:latin typeface="+mj-lt"/>
            </a:endParaRPr>
          </a:p>
          <a:p>
            <a:pPr lvl="1" eaLnBrk="1" hangingPunct="1">
              <a:spcBef>
                <a:spcPts val="600"/>
              </a:spcBef>
              <a:spcAft>
                <a:spcPts val="600"/>
              </a:spcAft>
              <a:buFont typeface="Arial" charset="0"/>
              <a:buChar char="–"/>
              <a:defRPr/>
            </a:pPr>
            <a:r>
              <a:rPr lang="en-US" altLang="zh-CN" sz="2400" dirty="0">
                <a:latin typeface="+mj-lt"/>
              </a:rPr>
              <a:t>PTE</a:t>
            </a:r>
            <a:r>
              <a:rPr lang="zh-CN" altLang="en-US" sz="2400" dirty="0">
                <a:latin typeface="+mj-lt"/>
              </a:rPr>
              <a:t>的访问会造成额外的内存访问</a:t>
            </a:r>
            <a:endParaRPr lang="en-US" altLang="en-US" sz="2400" dirty="0">
              <a:latin typeface="+mj-lt"/>
            </a:endParaRPr>
          </a:p>
          <a:p>
            <a:pPr lvl="1" eaLnBrk="1" hangingPunct="1">
              <a:spcBef>
                <a:spcPts val="600"/>
              </a:spcBef>
              <a:spcAft>
                <a:spcPts val="600"/>
              </a:spcAft>
              <a:buFont typeface="Arial" charset="0"/>
              <a:buChar char="–"/>
              <a:defRPr/>
            </a:pPr>
            <a:r>
              <a:rPr lang="zh-CN" altLang="en-US" sz="2400" dirty="0">
                <a:latin typeface="+mj-lt"/>
              </a:rPr>
              <a:t>每条指令</a:t>
            </a:r>
            <a:r>
              <a:rPr lang="en-US" altLang="zh-CN" sz="2400" dirty="0">
                <a:latin typeface="+mj-lt"/>
              </a:rPr>
              <a:t>(</a:t>
            </a:r>
            <a:r>
              <a:rPr lang="en-US" altLang="en-US" sz="2400" dirty="0">
                <a:latin typeface="+mj-lt"/>
              </a:rPr>
              <a:t>fetch/load/store)</a:t>
            </a:r>
            <a:r>
              <a:rPr lang="zh-CN" altLang="en-US" sz="2400" dirty="0">
                <a:latin typeface="+mj-lt"/>
              </a:rPr>
              <a:t>现在需要</a:t>
            </a:r>
            <a:r>
              <a:rPr lang="en-US" altLang="zh-CN" sz="2400" dirty="0">
                <a:latin typeface="+mj-lt"/>
              </a:rPr>
              <a:t>2</a:t>
            </a:r>
            <a:r>
              <a:rPr lang="zh-CN" altLang="en-US" sz="2400" dirty="0">
                <a:latin typeface="+mj-lt"/>
              </a:rPr>
              <a:t>次内存访问</a:t>
            </a:r>
            <a:endParaRPr lang="en-US" altLang="en-US" sz="2400" dirty="0">
              <a:latin typeface="+mj-lt"/>
            </a:endParaRPr>
          </a:p>
          <a:p>
            <a:pPr lvl="2" eaLnBrk="1" hangingPunct="1">
              <a:spcBef>
                <a:spcPts val="600"/>
              </a:spcBef>
              <a:spcAft>
                <a:spcPts val="600"/>
              </a:spcAft>
              <a:buFont typeface="Arial" charset="0"/>
              <a:buChar char="•"/>
              <a:defRPr/>
            </a:pPr>
            <a:r>
              <a:rPr lang="zh-CN" altLang="en-US" sz="2000" dirty="0">
                <a:latin typeface="+mj-lt"/>
              </a:rPr>
              <a:t>有可能更多</a:t>
            </a:r>
            <a:r>
              <a:rPr lang="en-US" altLang="en-US" sz="2000" dirty="0">
                <a:latin typeface="+mj-lt"/>
              </a:rPr>
              <a:t>, </a:t>
            </a:r>
            <a:r>
              <a:rPr lang="zh-CN" altLang="en-US" sz="2000" dirty="0">
                <a:latin typeface="+mj-lt"/>
              </a:rPr>
              <a:t>对多级页表 或者 发生哈希冲突时</a:t>
            </a:r>
            <a:endParaRPr lang="en-US" altLang="en-US" sz="2000" dirty="0">
              <a:latin typeface="+mj-lt"/>
            </a:endParaRPr>
          </a:p>
          <a:p>
            <a:pPr lvl="1" eaLnBrk="1" hangingPunct="1">
              <a:spcBef>
                <a:spcPts val="600"/>
              </a:spcBef>
              <a:spcAft>
                <a:spcPts val="600"/>
              </a:spcAft>
              <a:buFont typeface="Arial" charset="0"/>
              <a:buChar char="–"/>
              <a:defRPr/>
            </a:pPr>
            <a:r>
              <a:rPr lang="zh-CN" altLang="en-US" sz="2400" dirty="0">
                <a:solidFill>
                  <a:srgbClr val="FF0000"/>
                </a:solidFill>
                <a:latin typeface="+mj-lt"/>
              </a:rPr>
              <a:t>即使对</a:t>
            </a:r>
            <a:r>
              <a:rPr lang="en-US" altLang="en-US" sz="2400" dirty="0">
                <a:solidFill>
                  <a:srgbClr val="FF0000"/>
                </a:solidFill>
                <a:latin typeface="+mj-lt"/>
              </a:rPr>
              <a:t>PTE</a:t>
            </a:r>
            <a:r>
              <a:rPr lang="zh-CN" altLang="en-US" sz="2400" dirty="0">
                <a:solidFill>
                  <a:srgbClr val="FF0000"/>
                </a:solidFill>
                <a:latin typeface="+mj-lt"/>
              </a:rPr>
              <a:t>进行缓存，依然很慢。</a:t>
            </a:r>
            <a:endParaRPr lang="en-US" altLang="en-US" sz="2400" dirty="0">
              <a:solidFill>
                <a:srgbClr val="FF0000"/>
              </a:solidFill>
              <a:latin typeface="+mj-lt"/>
            </a:endParaRPr>
          </a:p>
          <a:p>
            <a:pPr eaLnBrk="1" hangingPunct="1">
              <a:spcBef>
                <a:spcPts val="600"/>
              </a:spcBef>
              <a:spcAft>
                <a:spcPts val="600"/>
              </a:spcAft>
              <a:buFont typeface="Arial" charset="0"/>
              <a:buChar char="•"/>
              <a:defRPr/>
            </a:pPr>
            <a:r>
              <a:rPr lang="zh-CN" altLang="en-US" sz="2800" dirty="0">
                <a:latin typeface="+mj-lt"/>
              </a:rPr>
              <a:t>因此，当前</a:t>
            </a:r>
            <a:r>
              <a:rPr lang="en-US" altLang="zh-CN" sz="2800" dirty="0">
                <a:latin typeface="+mj-lt"/>
              </a:rPr>
              <a:t>CPU</a:t>
            </a:r>
            <a:r>
              <a:rPr lang="zh-CN" altLang="en-US" sz="2800" dirty="0">
                <a:latin typeface="+mj-lt"/>
              </a:rPr>
              <a:t>使用特殊的缓冲来保存</a:t>
            </a:r>
            <a:r>
              <a:rPr lang="en-US" altLang="en-US" sz="2800" dirty="0" err="1">
                <a:latin typeface="+mj-lt"/>
              </a:rPr>
              <a:t>PTEs</a:t>
            </a:r>
            <a:endParaRPr lang="en-US" altLang="en-US" sz="2800" dirty="0">
              <a:latin typeface="+mj-lt"/>
            </a:endParaRPr>
          </a:p>
          <a:p>
            <a:pPr lvl="1" eaLnBrk="1" hangingPunct="1">
              <a:spcBef>
                <a:spcPts val="600"/>
              </a:spcBef>
              <a:spcAft>
                <a:spcPts val="600"/>
              </a:spcAft>
              <a:buFont typeface="Arial" charset="0"/>
              <a:buChar char="–"/>
              <a:defRPr/>
            </a:pPr>
            <a:r>
              <a:rPr lang="zh-CN" altLang="en-US" sz="2400" dirty="0">
                <a:latin typeface="+mj-lt"/>
              </a:rPr>
              <a:t>这个结构叫：</a:t>
            </a:r>
            <a:r>
              <a:rPr lang="en-US" altLang="en-US" sz="2400" dirty="0" err="1">
                <a:latin typeface="+mj-lt"/>
              </a:rPr>
              <a:t>TLB</a:t>
            </a:r>
            <a:r>
              <a:rPr lang="en-US" altLang="en-US" sz="2400" dirty="0">
                <a:latin typeface="+mj-lt"/>
              </a:rPr>
              <a:t> (translation lookaside buffer)</a:t>
            </a:r>
          </a:p>
          <a:p>
            <a:pPr lvl="1" eaLnBrk="1" hangingPunct="1">
              <a:spcBef>
                <a:spcPts val="600"/>
              </a:spcBef>
              <a:spcAft>
                <a:spcPts val="600"/>
              </a:spcAft>
              <a:buFont typeface="Arial" charset="0"/>
              <a:buChar char="–"/>
              <a:defRPr/>
            </a:pPr>
            <a:r>
              <a:rPr lang="zh-CN" altLang="en-US" sz="2400" dirty="0">
                <a:latin typeface="+mj-lt"/>
              </a:rPr>
              <a:t>用于缓存当前一段时间使用的</a:t>
            </a:r>
            <a:r>
              <a:rPr lang="en-US" altLang="en-US" sz="2400" dirty="0">
                <a:latin typeface="+mj-lt"/>
              </a:rPr>
              <a:t>PTEs</a:t>
            </a:r>
          </a:p>
          <a:p>
            <a:pPr lvl="1" eaLnBrk="1" hangingPunct="1">
              <a:spcBef>
                <a:spcPts val="600"/>
              </a:spcBef>
              <a:spcAft>
                <a:spcPts val="600"/>
              </a:spcAft>
              <a:buFont typeface="Arial" charset="0"/>
              <a:buChar char="–"/>
              <a:defRPr/>
            </a:pPr>
            <a:r>
              <a:rPr lang="zh-CN" altLang="en-US" sz="2400" dirty="0">
                <a:latin typeface="+mj-lt"/>
              </a:rPr>
              <a:t>期望可以利用页表访问的局部性来提升性能</a:t>
            </a:r>
            <a:endParaRPr lang="en-US" altLang="en-US" sz="2400" dirty="0">
              <a:latin typeface="+mj-lt"/>
            </a:endParaRPr>
          </a:p>
        </p:txBody>
      </p:sp>
      <p:sp>
        <p:nvSpPr>
          <p:cNvPr id="6" name="Rectangle 2">
            <a:extLst>
              <a:ext uri="{FF2B5EF4-FFF2-40B4-BE49-F238E27FC236}">
                <a16:creationId xmlns:a16="http://schemas.microsoft.com/office/drawing/2014/main" id="{251AA653-DE0E-44EA-B24D-F0424E398719}"/>
              </a:ext>
            </a:extLst>
          </p:cNvPr>
          <p:cNvSpPr>
            <a:spLocks noGrp="1" noChangeArrowheads="1"/>
          </p:cNvSpPr>
          <p:nvPr>
            <p:ph type="title"/>
          </p:nvPr>
        </p:nvSpPr>
        <p:spPr>
          <a:xfrm>
            <a:off x="457200" y="228600"/>
            <a:ext cx="8229600" cy="792162"/>
          </a:xfrm>
        </p:spPr>
        <p:txBody>
          <a:bodyPr/>
          <a:lstStyle/>
          <a:p>
            <a:pPr eaLnBrk="1" hangingPunct="1"/>
            <a:r>
              <a:rPr lang="zh-CN" altLang="en-US" dirty="0"/>
              <a:t>高性能虚拟存储器</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609600"/>
            <a:ext cx="1828800" cy="1905000"/>
          </a:xfrm>
        </p:spPr>
        <p:txBody>
          <a:bodyPr/>
          <a:lstStyle/>
          <a:p>
            <a:pPr eaLnBrk="1" hangingPunct="1"/>
            <a:r>
              <a:rPr lang="en-US" altLang="en-US" dirty="0"/>
              <a:t>TLB</a:t>
            </a:r>
          </a:p>
        </p:txBody>
      </p:sp>
      <p:pic>
        <p:nvPicPr>
          <p:cNvPr id="2" name="图片 1">
            <a:extLst>
              <a:ext uri="{FF2B5EF4-FFF2-40B4-BE49-F238E27FC236}">
                <a16:creationId xmlns:a16="http://schemas.microsoft.com/office/drawing/2014/main" id="{10E59703-7B85-4A73-89F1-80557F90C4F8}"/>
              </a:ext>
            </a:extLst>
          </p:cNvPr>
          <p:cNvPicPr>
            <a:picLocks noChangeAspect="1"/>
          </p:cNvPicPr>
          <p:nvPr/>
        </p:nvPicPr>
        <p:blipFill>
          <a:blip r:embed="rId3"/>
          <a:stretch>
            <a:fillRect/>
          </a:stretch>
        </p:blipFill>
        <p:spPr>
          <a:xfrm>
            <a:off x="1536569" y="0"/>
            <a:ext cx="7607431" cy="6858000"/>
          </a:xfrm>
          <a:prstGeom prst="rect">
            <a:avLst/>
          </a:prstGeom>
        </p:spPr>
      </p:pic>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1020762"/>
            <a:ext cx="8229600" cy="5562600"/>
          </a:xfrm>
        </p:spPr>
        <p:txBody>
          <a:bodyPr/>
          <a:lstStyle/>
          <a:p>
            <a:pPr eaLnBrk="1" hangingPunct="1">
              <a:spcBef>
                <a:spcPts val="600"/>
              </a:spcBef>
              <a:spcAft>
                <a:spcPts val="600"/>
              </a:spcAft>
              <a:buFont typeface="Arial" charset="0"/>
              <a:buChar char="•"/>
              <a:defRPr/>
            </a:pPr>
            <a:r>
              <a:rPr lang="zh-CN" altLang="en-US" sz="2800" dirty="0"/>
              <a:t>每个进程有自己私有的虚拟地址空间</a:t>
            </a:r>
            <a:endParaRPr lang="en-US" altLang="en-US" sz="2800" dirty="0"/>
          </a:p>
          <a:p>
            <a:pPr lvl="1" eaLnBrk="1" hangingPunct="1">
              <a:spcBef>
                <a:spcPts val="600"/>
              </a:spcBef>
              <a:spcAft>
                <a:spcPts val="600"/>
              </a:spcAft>
              <a:buFont typeface="Arial" charset="0"/>
              <a:buChar char="–"/>
              <a:defRPr/>
            </a:pPr>
            <a:r>
              <a:rPr lang="zh-CN" altLang="en-US" sz="2400" dirty="0"/>
              <a:t>这样可自动地实现对恶意程序的防护</a:t>
            </a:r>
            <a:endParaRPr lang="en-US" altLang="en-US" sz="2400" dirty="0"/>
          </a:p>
          <a:p>
            <a:pPr eaLnBrk="1" hangingPunct="1">
              <a:spcBef>
                <a:spcPts val="600"/>
              </a:spcBef>
              <a:spcAft>
                <a:spcPts val="600"/>
              </a:spcAft>
              <a:buFont typeface="Arial" charset="0"/>
              <a:buChar char="•"/>
              <a:defRPr/>
            </a:pPr>
            <a:r>
              <a:rPr lang="zh-CN" altLang="en-US" sz="2800" dirty="0"/>
              <a:t>共享成为可能、必要和期望的特性</a:t>
            </a:r>
            <a:endParaRPr lang="en-US" altLang="en-US" sz="2800" dirty="0"/>
          </a:p>
          <a:p>
            <a:pPr lvl="1" eaLnBrk="1" hangingPunct="1">
              <a:spcBef>
                <a:spcPts val="600"/>
              </a:spcBef>
              <a:spcAft>
                <a:spcPts val="600"/>
              </a:spcAft>
              <a:buFont typeface="Arial" charset="0"/>
              <a:buChar char="–"/>
              <a:defRPr/>
            </a:pPr>
            <a:r>
              <a:rPr lang="zh-CN" altLang="en-US" sz="2400" dirty="0"/>
              <a:t>避免复制、过期数据等问题</a:t>
            </a:r>
            <a:endParaRPr lang="en-US" altLang="en-US" sz="2400" dirty="0"/>
          </a:p>
          <a:p>
            <a:pPr eaLnBrk="1" hangingPunct="1">
              <a:spcBef>
                <a:spcPts val="600"/>
              </a:spcBef>
              <a:spcAft>
                <a:spcPts val="600"/>
              </a:spcAft>
              <a:buFont typeface="Arial" charset="0"/>
              <a:buChar char="•"/>
              <a:defRPr/>
            </a:pPr>
            <a:r>
              <a:rPr lang="zh-CN" altLang="en-US" sz="2800" dirty="0"/>
              <a:t>共享可以是可控的共享</a:t>
            </a:r>
            <a:endParaRPr lang="en-US" altLang="en-US" sz="2800" dirty="0"/>
          </a:p>
          <a:p>
            <a:pPr lvl="1" eaLnBrk="1" hangingPunct="1">
              <a:spcBef>
                <a:spcPts val="600"/>
              </a:spcBef>
              <a:spcAft>
                <a:spcPts val="600"/>
              </a:spcAft>
              <a:buFont typeface="Arial" charset="0"/>
              <a:buChar char="–"/>
              <a:defRPr/>
            </a:pPr>
            <a:r>
              <a:rPr lang="zh-CN" altLang="en-US" sz="2400" dirty="0"/>
              <a:t>可以给共享的页面赋予特定的权限</a:t>
            </a:r>
            <a:endParaRPr lang="en-US" altLang="en-US" sz="2400" dirty="0"/>
          </a:p>
          <a:p>
            <a:pPr lvl="2" eaLnBrk="1" hangingPunct="1">
              <a:spcBef>
                <a:spcPts val="0"/>
              </a:spcBef>
              <a:spcAft>
                <a:spcPts val="600"/>
              </a:spcAft>
              <a:buFont typeface="Arial" charset="0"/>
              <a:buChar char="•"/>
              <a:defRPr/>
            </a:pPr>
            <a:r>
              <a:rPr lang="en-US" altLang="en-US" sz="2000" dirty="0"/>
              <a:t>Read</a:t>
            </a:r>
          </a:p>
          <a:p>
            <a:pPr lvl="2" eaLnBrk="1" hangingPunct="1">
              <a:spcBef>
                <a:spcPts val="0"/>
              </a:spcBef>
              <a:spcAft>
                <a:spcPts val="600"/>
              </a:spcAft>
              <a:buFont typeface="Arial" charset="0"/>
              <a:buChar char="•"/>
              <a:defRPr/>
            </a:pPr>
            <a:r>
              <a:rPr lang="en-US" altLang="en-US" sz="2000" dirty="0"/>
              <a:t>Write</a:t>
            </a:r>
          </a:p>
          <a:p>
            <a:pPr lvl="2" eaLnBrk="1" hangingPunct="1">
              <a:spcBef>
                <a:spcPts val="0"/>
              </a:spcBef>
              <a:spcAft>
                <a:spcPts val="600"/>
              </a:spcAft>
              <a:buFont typeface="Arial" charset="0"/>
              <a:buChar char="•"/>
              <a:defRPr/>
            </a:pPr>
            <a:r>
              <a:rPr lang="en-US" altLang="en-US" sz="2000" dirty="0"/>
              <a:t>Execute</a:t>
            </a:r>
          </a:p>
          <a:p>
            <a:pPr lvl="2" eaLnBrk="1" hangingPunct="1">
              <a:spcBef>
                <a:spcPts val="0"/>
              </a:spcBef>
              <a:spcAft>
                <a:spcPts val="600"/>
              </a:spcAft>
              <a:buFont typeface="Arial" charset="0"/>
              <a:buChar char="•"/>
              <a:defRPr/>
            </a:pPr>
            <a:r>
              <a:rPr lang="en-US" altLang="en-US" sz="2000" dirty="0"/>
              <a:t>Any combination</a:t>
            </a:r>
          </a:p>
          <a:p>
            <a:pPr lvl="1" eaLnBrk="1" hangingPunct="1">
              <a:spcBef>
                <a:spcPts val="600"/>
              </a:spcBef>
              <a:spcAft>
                <a:spcPts val="600"/>
              </a:spcAft>
              <a:buFont typeface="Arial" charset="0"/>
              <a:buChar char="–"/>
              <a:defRPr/>
            </a:pPr>
            <a:r>
              <a:rPr lang="zh-CN" altLang="en-US" sz="2400" dirty="0"/>
              <a:t>将这些权限保存在</a:t>
            </a:r>
            <a:r>
              <a:rPr lang="en-US" altLang="en-US" sz="2400" dirty="0"/>
              <a:t>PTE </a:t>
            </a:r>
            <a:r>
              <a:rPr lang="zh-CN" altLang="en-US" sz="2400" dirty="0"/>
              <a:t>和</a:t>
            </a:r>
            <a:r>
              <a:rPr lang="en-US" altLang="en-US" sz="2400" dirty="0"/>
              <a:t> </a:t>
            </a:r>
            <a:r>
              <a:rPr lang="en-US" altLang="en-US" sz="2400" dirty="0" err="1"/>
              <a:t>TLB</a:t>
            </a:r>
            <a:r>
              <a:rPr lang="zh-CN" altLang="en-US" sz="2400" dirty="0"/>
              <a:t>里面</a:t>
            </a:r>
            <a:endParaRPr lang="en-US" altLang="en-US" sz="2400" dirty="0"/>
          </a:p>
        </p:txBody>
      </p:sp>
      <p:sp>
        <p:nvSpPr>
          <p:cNvPr id="6" name="Rectangle 2">
            <a:extLst>
              <a:ext uri="{FF2B5EF4-FFF2-40B4-BE49-F238E27FC236}">
                <a16:creationId xmlns:a16="http://schemas.microsoft.com/office/drawing/2014/main" id="{D3A20AAC-FD45-4007-9E6D-99C43369A55F}"/>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虚拟存储器的保护</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84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84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4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152400"/>
            <a:ext cx="8229600" cy="768350"/>
          </a:xfrm>
        </p:spPr>
        <p:txBody>
          <a:bodyPr/>
          <a:lstStyle/>
          <a:p>
            <a:r>
              <a:rPr lang="zh-CN" altLang="en-US" dirty="0">
                <a:cs typeface="ＭＳ Ｐゴシック" charset="0"/>
              </a:rPr>
              <a:t>内存容量和应用需求之间的差距</a:t>
            </a:r>
            <a:endParaRPr lang="en-US" dirty="0">
              <a:cs typeface="ＭＳ Ｐゴシック" charset="0"/>
            </a:endParaRPr>
          </a:p>
        </p:txBody>
      </p:sp>
      <p:sp>
        <p:nvSpPr>
          <p:cNvPr id="25603" name="Content Placeholder 2"/>
          <p:cNvSpPr>
            <a:spLocks noGrp="1"/>
          </p:cNvSpPr>
          <p:nvPr>
            <p:ph idx="1"/>
          </p:nvPr>
        </p:nvSpPr>
        <p:spPr>
          <a:xfrm>
            <a:off x="457200" y="996950"/>
            <a:ext cx="8229600" cy="5556250"/>
          </a:xfrm>
        </p:spPr>
        <p:txBody>
          <a:bodyPr/>
          <a:lstStyle/>
          <a:p>
            <a:pPr eaLnBrk="1" hangingPunct="1"/>
            <a:r>
              <a:rPr lang="zh-CN" altLang="en-US" sz="2800" dirty="0">
                <a:solidFill>
                  <a:srgbClr val="000000"/>
                </a:solidFill>
              </a:rPr>
              <a:t>核的数量约每</a:t>
            </a:r>
            <a:r>
              <a:rPr lang="en-US" altLang="zh-CN" sz="2800" dirty="0">
                <a:solidFill>
                  <a:srgbClr val="000000"/>
                </a:solidFill>
              </a:rPr>
              <a:t>2</a:t>
            </a:r>
            <a:r>
              <a:rPr lang="zh-CN" altLang="en-US" sz="2800" dirty="0">
                <a:solidFill>
                  <a:srgbClr val="000000"/>
                </a:solidFill>
              </a:rPr>
              <a:t>年翻番 </a:t>
            </a:r>
            <a:r>
              <a:rPr lang="en-US" altLang="zh-CN" sz="2800" dirty="0">
                <a:solidFill>
                  <a:srgbClr val="000000"/>
                </a:solidFill>
              </a:rPr>
              <a:t>【</a:t>
            </a:r>
            <a:r>
              <a:rPr lang="zh-CN" altLang="en-US" sz="2800" dirty="0">
                <a:solidFill>
                  <a:srgbClr val="000000"/>
                </a:solidFill>
              </a:rPr>
              <a:t>这个可以做到</a:t>
            </a:r>
            <a:r>
              <a:rPr lang="en-US" altLang="zh-CN" sz="2800" dirty="0">
                <a:solidFill>
                  <a:srgbClr val="000000"/>
                </a:solidFill>
              </a:rPr>
              <a:t>】</a:t>
            </a:r>
          </a:p>
          <a:p>
            <a:pPr eaLnBrk="1" hangingPunct="1"/>
            <a:r>
              <a:rPr lang="en-US" altLang="zh-CN" sz="2800" dirty="0">
                <a:solidFill>
                  <a:srgbClr val="000000"/>
                </a:solidFill>
              </a:rPr>
              <a:t>DRAM DIMM </a:t>
            </a:r>
            <a:r>
              <a:rPr lang="zh-CN" altLang="en-US" sz="2800" dirty="0">
                <a:solidFill>
                  <a:srgbClr val="000000"/>
                </a:solidFill>
              </a:rPr>
              <a:t>的</a:t>
            </a:r>
            <a:r>
              <a:rPr lang="zh-CN" altLang="en-US" sz="2800" dirty="0">
                <a:solidFill>
                  <a:srgbClr val="FF0000"/>
                </a:solidFill>
              </a:rPr>
              <a:t>容量</a:t>
            </a:r>
            <a:r>
              <a:rPr lang="zh-CN" altLang="en-US" sz="2800" dirty="0">
                <a:solidFill>
                  <a:srgbClr val="000000"/>
                </a:solidFill>
              </a:rPr>
              <a:t>约每</a:t>
            </a:r>
            <a:r>
              <a:rPr lang="en-US" altLang="zh-CN" sz="2800" dirty="0">
                <a:solidFill>
                  <a:srgbClr val="000000"/>
                </a:solidFill>
              </a:rPr>
              <a:t>3</a:t>
            </a:r>
            <a:r>
              <a:rPr lang="zh-CN" altLang="en-US" sz="2800" dirty="0">
                <a:solidFill>
                  <a:srgbClr val="000000"/>
                </a:solidFill>
              </a:rPr>
              <a:t>年翻番</a:t>
            </a:r>
            <a:endParaRPr lang="en-US" altLang="zh-CN" sz="2800" dirty="0">
              <a:solidFill>
                <a:srgbClr val="000000"/>
              </a:solidFill>
            </a:endParaRPr>
          </a:p>
          <a:p>
            <a:endParaRPr lang="en-US" dirty="0">
              <a:cs typeface="ＭＳ Ｐゴシック" charset="0"/>
            </a:endParaRPr>
          </a:p>
          <a:p>
            <a:endParaRPr lang="en-US" dirty="0">
              <a:cs typeface="ＭＳ Ｐゴシック" charset="0"/>
            </a:endParaRPr>
          </a:p>
          <a:p>
            <a:endParaRPr lang="en-US" dirty="0">
              <a:cs typeface="ＭＳ Ｐゴシック" charset="0"/>
            </a:endParaRPr>
          </a:p>
          <a:p>
            <a:pPr marL="0" indent="0">
              <a:buNone/>
            </a:pPr>
            <a:endParaRPr lang="en-US" dirty="0"/>
          </a:p>
          <a:p>
            <a:pPr marL="0" indent="0">
              <a:buNone/>
            </a:pPr>
            <a:endParaRPr lang="en-US" dirty="0">
              <a:cs typeface="ＭＳ Ｐゴシック" charset="0"/>
            </a:endParaRPr>
          </a:p>
          <a:p>
            <a:pPr marL="0" indent="0">
              <a:buNone/>
            </a:pPr>
            <a:endParaRPr lang="en-US" dirty="0">
              <a:cs typeface="ＭＳ Ｐゴシック" charset="0"/>
            </a:endParaRPr>
          </a:p>
          <a:p>
            <a:pPr marL="0" indent="0">
              <a:buNone/>
            </a:pPr>
            <a:endParaRPr lang="en-US" sz="1600" dirty="0">
              <a:solidFill>
                <a:srgbClr val="0000FF"/>
              </a:solidFill>
              <a:cs typeface="ＭＳ Ｐゴシック" charset="0"/>
            </a:endParaRPr>
          </a:p>
          <a:p>
            <a:r>
              <a:rPr lang="zh-CN" altLang="en-US" sz="2800" dirty="0">
                <a:solidFill>
                  <a:schemeClr val="tx1">
                    <a:lumMod val="95000"/>
                    <a:lumOff val="5000"/>
                  </a:schemeClr>
                </a:solidFill>
                <a:cs typeface="ＭＳ Ｐゴシック" charset="0"/>
              </a:rPr>
              <a:t>每个核所拥有的内存大小每</a:t>
            </a:r>
            <a:r>
              <a:rPr lang="en-US" altLang="zh-CN" sz="2800" dirty="0">
                <a:solidFill>
                  <a:schemeClr val="tx1">
                    <a:lumMod val="95000"/>
                    <a:lumOff val="5000"/>
                  </a:schemeClr>
                </a:solidFill>
                <a:cs typeface="ＭＳ Ｐゴシック" charset="0"/>
              </a:rPr>
              <a:t>2</a:t>
            </a:r>
            <a:r>
              <a:rPr lang="zh-CN" altLang="en-US" sz="2800" dirty="0">
                <a:solidFill>
                  <a:schemeClr val="tx1">
                    <a:lumMod val="95000"/>
                    <a:lumOff val="5000"/>
                  </a:schemeClr>
                </a:solidFill>
                <a:cs typeface="ＭＳ Ｐゴシック" charset="0"/>
              </a:rPr>
              <a:t>年减少</a:t>
            </a:r>
            <a:r>
              <a:rPr lang="en-US" sz="2800" dirty="0">
                <a:solidFill>
                  <a:schemeClr val="tx1">
                    <a:lumMod val="95000"/>
                    <a:lumOff val="5000"/>
                  </a:schemeClr>
                </a:solidFill>
                <a:cs typeface="ＭＳ Ｐゴシック" charset="0"/>
              </a:rPr>
              <a:t>30</a:t>
            </a:r>
            <a:r>
              <a:rPr lang="en-US" altLang="zh-CN" sz="2800" dirty="0">
                <a:solidFill>
                  <a:schemeClr val="tx1">
                    <a:lumMod val="95000"/>
                    <a:lumOff val="5000"/>
                  </a:schemeClr>
                </a:solidFill>
                <a:cs typeface="ＭＳ Ｐゴシック" charset="0"/>
              </a:rPr>
              <a:t>%</a:t>
            </a:r>
            <a:endParaRPr lang="en-US" sz="2800" dirty="0">
              <a:solidFill>
                <a:schemeClr val="tx1">
                  <a:lumMod val="95000"/>
                  <a:lumOff val="5000"/>
                </a:schemeClr>
              </a:solidFill>
              <a:cs typeface="ＭＳ Ｐゴシック" charset="0"/>
            </a:endParaRPr>
          </a:p>
          <a:p>
            <a:r>
              <a:rPr lang="zh-CN" altLang="en-US" sz="2800" dirty="0">
                <a:solidFill>
                  <a:schemeClr val="tx1">
                    <a:lumMod val="95000"/>
                    <a:lumOff val="5000"/>
                  </a:schemeClr>
                </a:solidFill>
                <a:cs typeface="ＭＳ Ｐゴシック" charset="0"/>
              </a:rPr>
              <a:t>每个核所拥有的</a:t>
            </a:r>
            <a:r>
              <a:rPr lang="zh-CN" altLang="en-US" sz="2800" dirty="0">
                <a:solidFill>
                  <a:srgbClr val="FF0000"/>
                </a:solidFill>
                <a:cs typeface="ＭＳ Ｐゴシック" charset="0"/>
              </a:rPr>
              <a:t>内存带宽</a:t>
            </a:r>
            <a:r>
              <a:rPr lang="zh-CN" altLang="en-US" sz="2800" dirty="0">
                <a:solidFill>
                  <a:schemeClr val="tx1">
                    <a:lumMod val="95000"/>
                    <a:lumOff val="5000"/>
                  </a:schemeClr>
                </a:solidFill>
                <a:cs typeface="ＭＳ Ｐゴシック" charset="0"/>
              </a:rPr>
              <a:t>情况更加严峻</a:t>
            </a:r>
            <a:r>
              <a:rPr lang="en-US" sz="2800" dirty="0">
                <a:solidFill>
                  <a:schemeClr val="tx1">
                    <a:lumMod val="95000"/>
                    <a:lumOff val="5000"/>
                  </a:schemeClr>
                </a:solidFill>
                <a:cs typeface="ＭＳ Ｐゴシック" charset="0"/>
              </a:rPr>
              <a:t>!</a:t>
            </a:r>
          </a:p>
        </p:txBody>
      </p:sp>
      <p:pic>
        <p:nvPicPr>
          <p:cNvPr id="25605" name="Picture 8" descr="90%"/>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1" y="1973072"/>
            <a:ext cx="5486400" cy="330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5093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457200" y="1020762"/>
            <a:ext cx="8229600" cy="5684838"/>
          </a:xfrm>
        </p:spPr>
        <p:txBody>
          <a:bodyPr/>
          <a:lstStyle/>
          <a:p>
            <a:pPr eaLnBrk="1" hangingPunct="1">
              <a:spcBef>
                <a:spcPts val="600"/>
              </a:spcBef>
              <a:spcAft>
                <a:spcPts val="600"/>
              </a:spcAft>
              <a:buFont typeface="Arial" charset="0"/>
              <a:buChar char="•"/>
              <a:defRPr/>
            </a:pPr>
            <a:r>
              <a:rPr lang="zh-CN" altLang="en-US" dirty="0"/>
              <a:t>通过下述方式共享内存位置</a:t>
            </a:r>
            <a:r>
              <a:rPr lang="en-US" altLang="en-US" dirty="0"/>
              <a:t>:</a:t>
            </a:r>
          </a:p>
          <a:p>
            <a:pPr lvl="1" eaLnBrk="1" hangingPunct="1">
              <a:spcBef>
                <a:spcPts val="600"/>
              </a:spcBef>
              <a:spcAft>
                <a:spcPts val="600"/>
              </a:spcAft>
              <a:buFont typeface="Arial" charset="0"/>
              <a:buChar char="–"/>
              <a:defRPr/>
            </a:pPr>
            <a:r>
              <a:rPr lang="zh-CN" altLang="en-US" dirty="0"/>
              <a:t>将共享的物理内存位置映射到共享者的虚拟地址空间里</a:t>
            </a:r>
            <a:r>
              <a:rPr lang="en-US" altLang="en-US" dirty="0"/>
              <a:t>:</a:t>
            </a:r>
          </a:p>
          <a:p>
            <a:pPr lvl="2" eaLnBrk="1" hangingPunct="1">
              <a:spcBef>
                <a:spcPts val="600"/>
              </a:spcBef>
              <a:spcAft>
                <a:spcPts val="600"/>
              </a:spcAft>
              <a:buFont typeface="Arial" charset="0"/>
              <a:buChar char="•"/>
              <a:defRPr/>
            </a:pPr>
            <a:r>
              <a:rPr lang="zh-CN" altLang="en-US" dirty="0"/>
              <a:t>例如，</a:t>
            </a:r>
            <a:r>
              <a:rPr lang="en-US" altLang="en-US" dirty="0"/>
              <a:t>PA </a:t>
            </a:r>
            <a:r>
              <a:rPr lang="en-US" altLang="en-US" dirty="0" err="1"/>
              <a:t>0xC00DA</a:t>
            </a:r>
            <a:r>
              <a:rPr lang="zh-CN" altLang="en-US" dirty="0"/>
              <a:t>对应的虚拟地址可以是</a:t>
            </a:r>
            <a:r>
              <a:rPr lang="en-US" altLang="en-US" dirty="0"/>
              <a:t>:</a:t>
            </a:r>
          </a:p>
          <a:p>
            <a:pPr lvl="3" eaLnBrk="1" hangingPunct="1">
              <a:spcBef>
                <a:spcPts val="600"/>
              </a:spcBef>
              <a:spcAft>
                <a:spcPts val="600"/>
              </a:spcAft>
              <a:buFont typeface="Arial" charset="0"/>
              <a:buChar char="–"/>
              <a:defRPr/>
            </a:pPr>
            <a:r>
              <a:rPr lang="en-US" altLang="en-US" dirty="0"/>
              <a:t>VA 0x2D000DA for process 0</a:t>
            </a:r>
          </a:p>
          <a:p>
            <a:pPr lvl="3" eaLnBrk="1" hangingPunct="1">
              <a:spcBef>
                <a:spcPts val="600"/>
              </a:spcBef>
              <a:spcAft>
                <a:spcPts val="600"/>
              </a:spcAft>
              <a:buFont typeface="Arial" charset="0"/>
              <a:buChar char="–"/>
              <a:defRPr/>
            </a:pPr>
            <a:r>
              <a:rPr lang="en-US" altLang="en-US" dirty="0"/>
              <a:t>VA 0x4D000DA for process 1</a:t>
            </a:r>
          </a:p>
          <a:p>
            <a:pPr lvl="1" eaLnBrk="1" hangingPunct="1">
              <a:spcBef>
                <a:spcPts val="600"/>
              </a:spcBef>
              <a:spcAft>
                <a:spcPts val="600"/>
              </a:spcAft>
              <a:buFont typeface="Arial" charset="0"/>
              <a:buChar char="–"/>
              <a:defRPr/>
            </a:pPr>
            <a:r>
              <a:rPr lang="en-US" altLang="en-US" dirty="0"/>
              <a:t>Process 0 </a:t>
            </a:r>
            <a:r>
              <a:rPr lang="zh-CN" altLang="en-US" dirty="0"/>
              <a:t>和 </a:t>
            </a:r>
            <a:r>
              <a:rPr lang="en-US" altLang="zh-CN" dirty="0"/>
              <a:t>process 1</a:t>
            </a:r>
            <a:r>
              <a:rPr lang="zh-CN" altLang="en-US" dirty="0"/>
              <a:t>均可以读写共享的位置：</a:t>
            </a:r>
            <a:r>
              <a:rPr lang="en-US" altLang="zh-CN" dirty="0"/>
              <a:t>0xC00DA</a:t>
            </a:r>
          </a:p>
          <a:p>
            <a:pPr marL="342900" lvl="1" indent="-342900" eaLnBrk="1" hangingPunct="1">
              <a:spcBef>
                <a:spcPts val="600"/>
              </a:spcBef>
              <a:spcAft>
                <a:spcPts val="600"/>
              </a:spcAft>
              <a:buFont typeface="Arial" charset="0"/>
              <a:buChar char="•"/>
              <a:defRPr/>
            </a:pPr>
            <a:r>
              <a:rPr lang="zh-CN" altLang="en-US" sz="2800" b="1" dirty="0"/>
              <a:t>请各位思考：</a:t>
            </a:r>
            <a:r>
              <a:rPr lang="zh-CN" altLang="en-US" sz="2800" dirty="0"/>
              <a:t>虚拟地址加共享会带来什么问题？</a:t>
            </a:r>
            <a:endParaRPr lang="en-US" altLang="en-US" sz="2800" dirty="0"/>
          </a:p>
        </p:txBody>
      </p:sp>
      <p:sp>
        <p:nvSpPr>
          <p:cNvPr id="6" name="Rectangle 2">
            <a:extLst>
              <a:ext uri="{FF2B5EF4-FFF2-40B4-BE49-F238E27FC236}">
                <a16:creationId xmlns:a16="http://schemas.microsoft.com/office/drawing/2014/main" id="{C7F403FC-7F65-4769-BA37-42E13790CCE1}"/>
              </a:ext>
            </a:extLst>
          </p:cNvPr>
          <p:cNvSpPr>
            <a:spLocks noGrp="1" noChangeArrowheads="1"/>
          </p:cNvSpPr>
          <p:nvPr>
            <p:ph type="title"/>
          </p:nvPr>
        </p:nvSpPr>
        <p:spPr>
          <a:xfrm>
            <a:off x="457200" y="228600"/>
            <a:ext cx="8229600" cy="792162"/>
          </a:xfrm>
        </p:spPr>
        <p:txBody>
          <a:bodyPr/>
          <a:lstStyle/>
          <a:p>
            <a:pPr eaLnBrk="1" hangingPunct="1"/>
            <a:r>
              <a:rPr lang="zh-CN" altLang="en-US" dirty="0"/>
              <a:t>虚拟存储器共享</a:t>
            </a:r>
            <a:endParaRPr lang="en-US"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0D715-14F1-4A5F-A69B-0811BB7E7ECE}"/>
              </a:ext>
            </a:extLst>
          </p:cNvPr>
          <p:cNvSpPr>
            <a:spLocks noGrp="1"/>
          </p:cNvSpPr>
          <p:nvPr>
            <p:ph type="title"/>
          </p:nvPr>
        </p:nvSpPr>
        <p:spPr>
          <a:xfrm>
            <a:off x="0" y="304800"/>
            <a:ext cx="9144000" cy="685800"/>
          </a:xfrm>
        </p:spPr>
        <p:txBody>
          <a:bodyPr/>
          <a:lstStyle/>
          <a:p>
            <a:r>
              <a:rPr lang="zh-CN" altLang="en-US" dirty="0"/>
              <a:t>关于虚拟缓存的有趣问题</a:t>
            </a:r>
          </a:p>
        </p:txBody>
      </p:sp>
      <p:sp>
        <p:nvSpPr>
          <p:cNvPr id="3" name="内容占位符 2">
            <a:extLst>
              <a:ext uri="{FF2B5EF4-FFF2-40B4-BE49-F238E27FC236}">
                <a16:creationId xmlns:a16="http://schemas.microsoft.com/office/drawing/2014/main" id="{AD896421-E832-4103-8483-15BFB46BF447}"/>
              </a:ext>
            </a:extLst>
          </p:cNvPr>
          <p:cNvSpPr>
            <a:spLocks noGrp="1"/>
          </p:cNvSpPr>
          <p:nvPr>
            <p:ph idx="1"/>
          </p:nvPr>
        </p:nvSpPr>
        <p:spPr>
          <a:xfrm>
            <a:off x="457200" y="1104900"/>
            <a:ext cx="8229600" cy="4648200"/>
          </a:xfrm>
        </p:spPr>
        <p:txBody>
          <a:bodyPr/>
          <a:lstStyle/>
          <a:p>
            <a:pPr eaLnBrk="1" hangingPunct="1">
              <a:buFont typeface="Arial" charset="0"/>
              <a:buChar char="•"/>
              <a:defRPr/>
            </a:pPr>
            <a:r>
              <a:rPr lang="en-US" altLang="en-US" dirty="0">
                <a:latin typeface="+mj-lt"/>
              </a:rPr>
              <a:t>However, sharing also causes </a:t>
            </a:r>
            <a:r>
              <a:rPr lang="en-US" altLang="zh-CN" dirty="0">
                <a:latin typeface="+mj-lt"/>
              </a:rPr>
              <a:t>homonym and </a:t>
            </a:r>
            <a:r>
              <a:rPr lang="en-US" altLang="en-US" dirty="0">
                <a:latin typeface="+mj-lt"/>
              </a:rPr>
              <a:t>synonym problem</a:t>
            </a:r>
          </a:p>
          <a:p>
            <a:pPr lvl="1" eaLnBrk="1" hangingPunct="1">
              <a:buFont typeface="Arial" charset="0"/>
              <a:buChar char="–"/>
              <a:defRPr/>
            </a:pPr>
            <a:r>
              <a:rPr lang="en-US" altLang="zh-CN" dirty="0">
                <a:latin typeface="+mj-lt"/>
              </a:rPr>
              <a:t>homonym—</a:t>
            </a:r>
            <a:r>
              <a:rPr lang="zh-CN" altLang="en-US" dirty="0">
                <a:latin typeface="楷体" panose="02010609060101010101" pitchFamily="49" charset="-122"/>
                <a:ea typeface="楷体" panose="02010609060101010101" pitchFamily="49" charset="-122"/>
              </a:rPr>
              <a:t>同名异物</a:t>
            </a:r>
            <a:endParaRPr lang="en-US" altLang="zh-CN" dirty="0">
              <a:latin typeface="楷体" panose="02010609060101010101" pitchFamily="49" charset="-122"/>
              <a:ea typeface="楷体" panose="02010609060101010101" pitchFamily="49" charset="-122"/>
            </a:endParaRPr>
          </a:p>
          <a:p>
            <a:pPr lvl="1" eaLnBrk="1" hangingPunct="1">
              <a:buFont typeface="Arial" charset="0"/>
              <a:buChar char="–"/>
              <a:defRPr/>
            </a:pPr>
            <a:r>
              <a:rPr lang="en-US" altLang="en-US" dirty="0">
                <a:latin typeface="+mj-lt"/>
              </a:rPr>
              <a:t>Synonym  </a:t>
            </a:r>
            <a:r>
              <a:rPr lang="en-US" altLang="zh-CN" dirty="0">
                <a:latin typeface="+mj-lt"/>
              </a:rPr>
              <a:t>—</a:t>
            </a:r>
            <a:r>
              <a:rPr lang="zh-CN" altLang="en-US" dirty="0">
                <a:latin typeface="楷体" panose="02010609060101010101" pitchFamily="49" charset="-122"/>
                <a:ea typeface="楷体" panose="02010609060101010101" pitchFamily="49" charset="-122"/>
              </a:rPr>
              <a:t>异名同物</a:t>
            </a:r>
            <a:endParaRPr lang="en-US" altLang="en-US" dirty="0">
              <a:latin typeface="楷体" panose="02010609060101010101" pitchFamily="49" charset="-122"/>
              <a:ea typeface="楷体" panose="02010609060101010101" pitchFamily="49" charset="-122"/>
            </a:endParaRPr>
          </a:p>
        </p:txBody>
      </p:sp>
      <p:sp>
        <p:nvSpPr>
          <p:cNvPr id="4" name="灯片编号占位符 3">
            <a:extLst>
              <a:ext uri="{FF2B5EF4-FFF2-40B4-BE49-F238E27FC236}">
                <a16:creationId xmlns:a16="http://schemas.microsoft.com/office/drawing/2014/main" id="{C57E50C0-F8E1-4847-98F0-75A8445E3357}"/>
              </a:ext>
            </a:extLst>
          </p:cNvPr>
          <p:cNvSpPr>
            <a:spLocks noGrp="1"/>
          </p:cNvSpPr>
          <p:nvPr>
            <p:ph type="sldNum" sz="quarter" idx="12"/>
          </p:nvPr>
        </p:nvSpPr>
        <p:spPr/>
        <p:txBody>
          <a:bodyPr/>
          <a:lstStyle/>
          <a:p>
            <a:pPr>
              <a:defRPr/>
            </a:pPr>
            <a:fld id="{4D61D28F-70AE-4570-A6CA-7CE9CC809164}" type="slidenum">
              <a:rPr lang="en-US" altLang="zh-CN" smtClean="0"/>
              <a:pPr>
                <a:defRPr/>
              </a:pPr>
              <a:t>51</a:t>
            </a:fld>
            <a:endParaRPr lang="en-US" altLang="zh-CN"/>
          </a:p>
        </p:txBody>
      </p:sp>
      <p:pic>
        <p:nvPicPr>
          <p:cNvPr id="5" name="图片 4">
            <a:extLst>
              <a:ext uri="{FF2B5EF4-FFF2-40B4-BE49-F238E27FC236}">
                <a16:creationId xmlns:a16="http://schemas.microsoft.com/office/drawing/2014/main" id="{3768A084-EC78-4417-AEB3-EC43214DB027}"/>
              </a:ext>
            </a:extLst>
          </p:cNvPr>
          <p:cNvPicPr>
            <a:picLocks noChangeAspect="1"/>
          </p:cNvPicPr>
          <p:nvPr/>
        </p:nvPicPr>
        <p:blipFill>
          <a:blip r:embed="rId2"/>
          <a:stretch>
            <a:fillRect/>
          </a:stretch>
        </p:blipFill>
        <p:spPr>
          <a:xfrm>
            <a:off x="1066800" y="2971800"/>
            <a:ext cx="4714286" cy="1800000"/>
          </a:xfrm>
          <a:prstGeom prst="rect">
            <a:avLst/>
          </a:prstGeom>
        </p:spPr>
      </p:pic>
      <p:pic>
        <p:nvPicPr>
          <p:cNvPr id="6" name="图片 5">
            <a:extLst>
              <a:ext uri="{FF2B5EF4-FFF2-40B4-BE49-F238E27FC236}">
                <a16:creationId xmlns:a16="http://schemas.microsoft.com/office/drawing/2014/main" id="{21D8B5A6-3580-4AB2-BD3F-7B7460BEF5F9}"/>
              </a:ext>
            </a:extLst>
          </p:cNvPr>
          <p:cNvPicPr>
            <a:picLocks noChangeAspect="1"/>
          </p:cNvPicPr>
          <p:nvPr/>
        </p:nvPicPr>
        <p:blipFill>
          <a:blip r:embed="rId3"/>
          <a:stretch>
            <a:fillRect/>
          </a:stretch>
        </p:blipFill>
        <p:spPr>
          <a:xfrm>
            <a:off x="1046922" y="4828602"/>
            <a:ext cx="4542857" cy="1771429"/>
          </a:xfrm>
          <a:prstGeom prst="rect">
            <a:avLst/>
          </a:prstGeom>
        </p:spPr>
      </p:pic>
    </p:spTree>
    <p:extLst>
      <p:ext uri="{BB962C8B-B14F-4D97-AF65-F5344CB8AC3E}">
        <p14:creationId xmlns:p14="http://schemas.microsoft.com/office/powerpoint/2010/main" val="37077860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04800"/>
            <a:ext cx="9144000" cy="685800"/>
          </a:xfrm>
        </p:spPr>
        <p:txBody>
          <a:bodyPr/>
          <a:lstStyle/>
          <a:p>
            <a:r>
              <a:rPr lang="en-US" altLang="zh-CN" dirty="0"/>
              <a:t>VA Homonyms – </a:t>
            </a:r>
            <a:r>
              <a:rPr lang="zh-CN" altLang="en-US" dirty="0"/>
              <a:t>同名异物</a:t>
            </a:r>
          </a:p>
        </p:txBody>
      </p:sp>
      <p:sp>
        <p:nvSpPr>
          <p:cNvPr id="3" name="内容占位符 2"/>
          <p:cNvSpPr>
            <a:spLocks noGrp="1"/>
          </p:cNvSpPr>
          <p:nvPr>
            <p:ph idx="1"/>
          </p:nvPr>
        </p:nvSpPr>
        <p:spPr>
          <a:xfrm>
            <a:off x="457200" y="1104900"/>
            <a:ext cx="8229600" cy="4648200"/>
          </a:xfrm>
        </p:spPr>
        <p:txBody>
          <a:bodyPr/>
          <a:lstStyle/>
          <a:p>
            <a:r>
              <a:rPr lang="en-US" altLang="zh-CN" dirty="0"/>
              <a:t>Same VA to different PA (multitasking, multiprocessing environment)</a:t>
            </a:r>
          </a:p>
          <a:p>
            <a:r>
              <a:rPr lang="en-US" altLang="zh-CN" dirty="0"/>
              <a:t>What</a:t>
            </a:r>
            <a:r>
              <a:rPr lang="zh-CN" altLang="en-US" dirty="0"/>
              <a:t> </a:t>
            </a:r>
            <a:r>
              <a:rPr lang="en-US" altLang="zh-CN" dirty="0"/>
              <a:t>is the problem?</a:t>
            </a:r>
          </a:p>
          <a:p>
            <a:r>
              <a:rPr lang="en-US" altLang="zh-CN" dirty="0"/>
              <a:t>How to solve the problem?</a:t>
            </a:r>
          </a:p>
          <a:p>
            <a:pPr lvl="1">
              <a:buFont typeface="Arial" charset="0"/>
              <a:buChar char="–"/>
              <a:defRPr/>
            </a:pPr>
            <a:r>
              <a:rPr lang="en-US" altLang="zh-CN" dirty="0"/>
              <a:t>Flush cache on context switch</a:t>
            </a:r>
          </a:p>
          <a:p>
            <a:pPr lvl="1">
              <a:buFont typeface="Arial" charset="0"/>
              <a:buChar char="–"/>
              <a:defRPr/>
            </a:pPr>
            <a:r>
              <a:rPr lang="en-US" altLang="zh-CN" dirty="0"/>
              <a:t>Add process ID to each tag </a:t>
            </a:r>
          </a:p>
          <a:p>
            <a:pPr lvl="1">
              <a:buFont typeface="Arial" charset="0"/>
              <a:buChar char="–"/>
              <a:defRPr/>
            </a:pPr>
            <a:r>
              <a:rPr lang="en-US" altLang="zh-CN" dirty="0"/>
              <a:t>Use physically addressed caches</a:t>
            </a:r>
            <a:endParaRPr lang="zh-CN" altLang="en-US" dirty="0"/>
          </a:p>
        </p:txBody>
      </p:sp>
    </p:spTree>
    <p:extLst>
      <p:ext uri="{BB962C8B-B14F-4D97-AF65-F5344CB8AC3E}">
        <p14:creationId xmlns:p14="http://schemas.microsoft.com/office/powerpoint/2010/main" val="125986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76200"/>
            <a:ext cx="7467600" cy="1143000"/>
          </a:xfrm>
        </p:spPr>
        <p:txBody>
          <a:bodyPr/>
          <a:lstStyle/>
          <a:p>
            <a:pPr eaLnBrk="1" hangingPunct="1"/>
            <a:r>
              <a:rPr lang="en-US" altLang="en-US" dirty="0"/>
              <a:t>VA Synonyms – </a:t>
            </a:r>
            <a:r>
              <a:rPr lang="zh-CN" altLang="en-US" dirty="0"/>
              <a:t>异名同物</a:t>
            </a:r>
            <a:endParaRPr lang="en-US" altLang="en-US" dirty="0"/>
          </a:p>
        </p:txBody>
      </p:sp>
      <p:sp>
        <p:nvSpPr>
          <p:cNvPr id="37891" name="Rectangle 3"/>
          <p:cNvSpPr>
            <a:spLocks noGrp="1" noChangeArrowheads="1"/>
          </p:cNvSpPr>
          <p:nvPr>
            <p:ph idx="1"/>
          </p:nvPr>
        </p:nvSpPr>
        <p:spPr>
          <a:xfrm>
            <a:off x="457200" y="1066800"/>
            <a:ext cx="8229600" cy="5715000"/>
          </a:xfrm>
        </p:spPr>
        <p:txBody>
          <a:bodyPr/>
          <a:lstStyle/>
          <a:p>
            <a:pPr eaLnBrk="1" hangingPunct="1">
              <a:buFont typeface="Arial" charset="0"/>
              <a:buChar char="•"/>
              <a:defRPr/>
            </a:pPr>
            <a:r>
              <a:rPr lang="en-US" altLang="zh-CN" sz="2800" dirty="0">
                <a:latin typeface="+mj-lt"/>
              </a:rPr>
              <a:t>Different VA to same PA (</a:t>
            </a:r>
            <a:r>
              <a:rPr lang="en-US" altLang="zh-CN" sz="2800" dirty="0">
                <a:solidFill>
                  <a:srgbClr val="FF0000"/>
                </a:solidFill>
                <a:latin typeface="+mj-lt"/>
              </a:rPr>
              <a:t>sharing</a:t>
            </a:r>
            <a:r>
              <a:rPr lang="en-US" altLang="zh-CN" sz="2800" dirty="0">
                <a:latin typeface="+mj-lt"/>
              </a:rPr>
              <a:t>)</a:t>
            </a:r>
          </a:p>
          <a:p>
            <a:pPr lvl="1">
              <a:buFont typeface="Arial" charset="0"/>
              <a:buChar char="–"/>
              <a:defRPr/>
            </a:pPr>
            <a:r>
              <a:rPr lang="en-US" altLang="en-US" dirty="0"/>
              <a:t>Can end up with two copies of same physical line</a:t>
            </a:r>
          </a:p>
          <a:p>
            <a:pPr eaLnBrk="1" hangingPunct="1">
              <a:buFont typeface="Arial" charset="0"/>
              <a:buChar char="•"/>
              <a:defRPr/>
            </a:pPr>
            <a:r>
              <a:rPr lang="en-US" altLang="en-US" sz="2800" dirty="0">
                <a:latin typeface="+mj-lt"/>
              </a:rPr>
              <a:t>Solutions:</a:t>
            </a:r>
          </a:p>
          <a:p>
            <a:pPr lvl="1">
              <a:buFont typeface="Arial" charset="0"/>
              <a:buChar char="–"/>
              <a:defRPr/>
            </a:pPr>
            <a:r>
              <a:rPr lang="en-US" altLang="zh-CN" dirty="0"/>
              <a:t>hardware synonym detection</a:t>
            </a:r>
          </a:p>
          <a:p>
            <a:pPr lvl="1">
              <a:buFont typeface="Arial" charset="0"/>
              <a:buChar char="–"/>
              <a:defRPr/>
            </a:pPr>
            <a:r>
              <a:rPr lang="en-US" altLang="zh-CN" dirty="0"/>
              <a:t>flush cache on context switch</a:t>
            </a:r>
          </a:p>
          <a:p>
            <a:pPr lvl="2">
              <a:buFont typeface="Arial" panose="020B0604020202020204" pitchFamily="34" charset="0"/>
              <a:buChar char="•"/>
            </a:pPr>
            <a:r>
              <a:rPr lang="en-US" altLang="zh-CN" sz="2000" dirty="0"/>
              <a:t>doesn't help for aliasing within address space</a:t>
            </a:r>
          </a:p>
          <a:p>
            <a:pPr lvl="1">
              <a:buFont typeface="Arial" charset="0"/>
              <a:buChar char="–"/>
              <a:defRPr/>
            </a:pPr>
            <a:r>
              <a:rPr lang="en-US" altLang="zh-CN" dirty="0"/>
              <a:t>detect synonyms and ensure</a:t>
            </a:r>
          </a:p>
          <a:p>
            <a:pPr lvl="2">
              <a:buFont typeface="Arial" panose="020B0604020202020204" pitchFamily="34" charset="0"/>
              <a:buChar char="•"/>
            </a:pPr>
            <a:r>
              <a:rPr lang="en-US" altLang="zh-CN" sz="2000" dirty="0"/>
              <a:t>all read-only, OR</a:t>
            </a:r>
          </a:p>
          <a:p>
            <a:pPr lvl="2">
              <a:buFont typeface="Arial" panose="020B0604020202020204" pitchFamily="34" charset="0"/>
              <a:buChar char="•"/>
            </a:pPr>
            <a:r>
              <a:rPr lang="en-US" altLang="zh-CN" sz="2000" dirty="0"/>
              <a:t>only one synonym mapped</a:t>
            </a:r>
          </a:p>
          <a:p>
            <a:pPr lvl="1">
              <a:buFont typeface="Arial" charset="0"/>
              <a:buChar char="–"/>
              <a:defRPr/>
            </a:pPr>
            <a:r>
              <a:rPr lang="en-US" altLang="zh-CN" dirty="0"/>
              <a:t>restrict VM mapping so synonyms map to same cache set</a:t>
            </a: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多核处理器</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152401"/>
            <a:ext cx="8458200" cy="838200"/>
          </a:xfrm>
        </p:spPr>
        <p:txBody>
          <a:bodyPr/>
          <a:lstStyle/>
          <a:p>
            <a:r>
              <a:rPr lang="zh-CN" altLang="en-US" sz="4000" dirty="0" smtClean="0">
                <a:latin typeface="+mj-lt"/>
              </a:rPr>
              <a:t>内存面临的</a:t>
            </a:r>
            <a:r>
              <a:rPr lang="zh-CN" altLang="en-US" sz="4000" dirty="0">
                <a:latin typeface="+mj-lt"/>
              </a:rPr>
              <a:t>其它问题</a:t>
            </a:r>
          </a:p>
        </p:txBody>
      </p:sp>
      <p:sp>
        <p:nvSpPr>
          <p:cNvPr id="3" name="内容占位符 2"/>
          <p:cNvSpPr>
            <a:spLocks noGrp="1"/>
          </p:cNvSpPr>
          <p:nvPr>
            <p:ph idx="1"/>
          </p:nvPr>
        </p:nvSpPr>
        <p:spPr>
          <a:xfrm>
            <a:off x="457200" y="1066800"/>
            <a:ext cx="8229600" cy="5059363"/>
          </a:xfrm>
        </p:spPr>
        <p:txBody>
          <a:bodyPr/>
          <a:lstStyle/>
          <a:p>
            <a:pPr>
              <a:spcBef>
                <a:spcPts val="600"/>
              </a:spcBef>
              <a:spcAft>
                <a:spcPts val="600"/>
              </a:spcAft>
            </a:pPr>
            <a:r>
              <a:rPr lang="zh-CN" altLang="en-US" sz="2800" dirty="0">
                <a:solidFill>
                  <a:schemeClr val="tx1">
                    <a:lumMod val="95000"/>
                    <a:lumOff val="5000"/>
                  </a:schemeClr>
                </a:solidFill>
              </a:rPr>
              <a:t>内存的</a:t>
            </a:r>
            <a:r>
              <a:rPr lang="zh-CN" altLang="en-US" sz="2800" b="1" dirty="0">
                <a:solidFill>
                  <a:srgbClr val="FF0000"/>
                </a:solidFill>
              </a:rPr>
              <a:t>能耗</a:t>
            </a:r>
            <a:r>
              <a:rPr lang="zh-CN" altLang="en-US" sz="2800" dirty="0">
                <a:solidFill>
                  <a:schemeClr val="tx1">
                    <a:lumMod val="95000"/>
                    <a:lumOff val="5000"/>
                  </a:schemeClr>
                </a:solidFill>
              </a:rPr>
              <a:t>是另一个逐渐重要的核心问题</a:t>
            </a:r>
            <a:endParaRPr lang="en-US" altLang="zh-CN" sz="2800" dirty="0">
              <a:solidFill>
                <a:schemeClr val="tx1">
                  <a:lumMod val="95000"/>
                  <a:lumOff val="5000"/>
                </a:schemeClr>
              </a:solidFill>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IBM</a:t>
            </a:r>
            <a:r>
              <a:rPr lang="zh-CN" altLang="en-US" kern="1200" dirty="0">
                <a:cs typeface="Calibri" panose="020F0502020204030204" pitchFamily="34" charset="0"/>
              </a:rPr>
              <a:t>服务器</a:t>
            </a:r>
            <a:r>
              <a:rPr lang="en-US" altLang="zh-CN" kern="1200" dirty="0">
                <a:cs typeface="Calibri" panose="020F0502020204030204" pitchFamily="34" charset="0"/>
              </a:rPr>
              <a:t>: ~50% </a:t>
            </a:r>
            <a:r>
              <a:rPr lang="zh-CN" altLang="en-US" kern="1200" dirty="0">
                <a:cs typeface="Calibri" panose="020F0502020204030204" pitchFamily="34" charset="0"/>
              </a:rPr>
              <a:t>功耗用于内存系统 </a:t>
            </a:r>
            <a:r>
              <a:rPr lang="en-US" altLang="zh-CN" kern="1200" dirty="0">
                <a:cs typeface="Calibri" panose="020F0502020204030204" pitchFamily="34" charset="0"/>
              </a:rPr>
              <a:t>[Lefurgy, IEEE Computer 2003]</a:t>
            </a: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DRAM </a:t>
            </a:r>
            <a:r>
              <a:rPr lang="zh-CN" altLang="en-US" kern="1200" dirty="0">
                <a:cs typeface="Calibri" panose="020F0502020204030204" pitchFamily="34" charset="0"/>
              </a:rPr>
              <a:t>在空闲状态下也耗能，周期性的刷新操作也耗能；</a:t>
            </a:r>
            <a:endParaRPr lang="en-US" altLang="zh-CN"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altLang="zh-CN" kern="1200" dirty="0">
                <a:cs typeface="Calibri" panose="020F0502020204030204" pitchFamily="34" charset="0"/>
              </a:rPr>
              <a:t>DRAM</a:t>
            </a:r>
            <a:r>
              <a:rPr lang="zh-CN" altLang="en-US" kern="1200" dirty="0">
                <a:cs typeface="Calibri" panose="020F0502020204030204" pitchFamily="34" charset="0"/>
              </a:rPr>
              <a:t>的能耗分析，见后续群文件里分享的文档。</a:t>
            </a:r>
            <a:endParaRPr lang="en-US" altLang="zh-CN" kern="1200" dirty="0">
              <a:cs typeface="Calibri" panose="020F0502020204030204" pitchFamily="34" charset="0"/>
            </a:endParaRPr>
          </a:p>
          <a:p>
            <a:pPr>
              <a:spcBef>
                <a:spcPts val="600"/>
              </a:spcBef>
              <a:spcAft>
                <a:spcPts val="600"/>
              </a:spcAft>
            </a:pPr>
            <a:r>
              <a:rPr lang="en-US" altLang="zh-CN" sz="2800" dirty="0">
                <a:solidFill>
                  <a:schemeClr val="tx1">
                    <a:lumMod val="95000"/>
                    <a:lumOff val="5000"/>
                  </a:schemeClr>
                </a:solidFill>
              </a:rPr>
              <a:t>DRAM</a:t>
            </a:r>
            <a:r>
              <a:rPr lang="zh-CN" altLang="en-US" sz="2800" dirty="0">
                <a:solidFill>
                  <a:schemeClr val="tx1">
                    <a:lumMod val="95000"/>
                    <a:lumOff val="5000"/>
                  </a:schemeClr>
                </a:solidFill>
              </a:rPr>
              <a:t>技术的扩展之路很快将到达终点</a:t>
            </a:r>
          </a:p>
        </p:txBody>
      </p:sp>
      <p:sp>
        <p:nvSpPr>
          <p:cNvPr id="4" name="文本框 3">
            <a:extLst>
              <a:ext uri="{FF2B5EF4-FFF2-40B4-BE49-F238E27FC236}">
                <a16:creationId xmlns:a16="http://schemas.microsoft.com/office/drawing/2014/main" id="{4900D69F-21E8-402D-8830-A333E84700E8}"/>
              </a:ext>
            </a:extLst>
          </p:cNvPr>
          <p:cNvSpPr txBox="1"/>
          <p:nvPr/>
        </p:nvSpPr>
        <p:spPr>
          <a:xfrm>
            <a:off x="495300" y="5181600"/>
            <a:ext cx="8153399" cy="707886"/>
          </a:xfrm>
          <a:prstGeom prst="rect">
            <a:avLst/>
          </a:prstGeom>
          <a:noFill/>
        </p:spPr>
        <p:txBody>
          <a:bodyPr wrap="square" rtlCol="0">
            <a:spAutoFit/>
          </a:bodyPr>
          <a:lstStyle/>
          <a:p>
            <a:r>
              <a:rPr lang="en-US" altLang="zh-CN" sz="2000" dirty="0">
                <a:solidFill>
                  <a:srgbClr val="00B0F0"/>
                </a:solidFill>
                <a:latin typeface="Calibri" panose="020F0502020204030204" pitchFamily="34" charset="0"/>
                <a:cs typeface="Calibri" panose="020F0502020204030204" pitchFamily="34" charset="0"/>
              </a:rPr>
              <a:t>C. Lefurgy, et al., “Energy management for commercial servers”</a:t>
            </a:r>
            <a:r>
              <a:rPr lang="zh-CN" altLang="en-US" sz="2000" dirty="0">
                <a:solidFill>
                  <a:srgbClr val="00B0F0"/>
                </a:solidFill>
                <a:latin typeface="Calibri" panose="020F0502020204030204" pitchFamily="34" charset="0"/>
                <a:cs typeface="Calibri" panose="020F0502020204030204" pitchFamily="34" charset="0"/>
              </a:rPr>
              <a:t>，</a:t>
            </a:r>
            <a:r>
              <a:rPr lang="en-US" altLang="zh-CN" sz="2000" dirty="0">
                <a:solidFill>
                  <a:srgbClr val="00B0F0"/>
                </a:solidFill>
                <a:latin typeface="Calibri" panose="020F0502020204030204" pitchFamily="34" charset="0"/>
                <a:cs typeface="Calibri" panose="020F0502020204030204" pitchFamily="34" charset="0"/>
              </a:rPr>
              <a:t>in IEEE Computer</a:t>
            </a:r>
            <a:r>
              <a:rPr lang="zh-CN" altLang="en-US" sz="2000" dirty="0">
                <a:solidFill>
                  <a:srgbClr val="00B0F0"/>
                </a:solidFill>
                <a:latin typeface="Calibri" panose="020F0502020204030204" pitchFamily="34" charset="0"/>
                <a:cs typeface="Calibri" panose="020F0502020204030204" pitchFamily="34" charset="0"/>
              </a:rPr>
              <a:t>，</a:t>
            </a:r>
            <a:r>
              <a:rPr lang="en-US" altLang="zh-CN" sz="2000" dirty="0">
                <a:solidFill>
                  <a:srgbClr val="00B0F0"/>
                </a:solidFill>
                <a:latin typeface="Calibri" panose="020F0502020204030204" pitchFamily="34" charset="0"/>
                <a:cs typeface="Calibri" panose="020F0502020204030204" pitchFamily="34" charset="0"/>
              </a:rPr>
              <a:t>Volume: 36, Issue: 12, 2003.</a:t>
            </a:r>
            <a:endParaRPr lang="zh-CN" altLang="en-US" sz="20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9942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457200" y="274638"/>
            <a:ext cx="8229600" cy="722312"/>
          </a:xfrm>
        </p:spPr>
        <p:txBody>
          <a:bodyPr/>
          <a:lstStyle/>
          <a:p>
            <a:r>
              <a:rPr lang="zh-CN" altLang="en-US" dirty="0"/>
              <a:t>内存</a:t>
            </a:r>
            <a:r>
              <a:rPr lang="en-US" dirty="0"/>
              <a:t>Bank</a:t>
            </a:r>
            <a:r>
              <a:rPr lang="zh-CN" altLang="en-US" dirty="0"/>
              <a:t>的组织</a:t>
            </a:r>
            <a:endParaRPr lang="en-US" dirty="0"/>
          </a:p>
        </p:txBody>
      </p:sp>
      <p:sp>
        <p:nvSpPr>
          <p:cNvPr id="78850" name="Content Placeholder 2"/>
          <p:cNvSpPr>
            <a:spLocks noGrp="1"/>
          </p:cNvSpPr>
          <p:nvPr>
            <p:ph idx="1"/>
          </p:nvPr>
        </p:nvSpPr>
        <p:spPr>
          <a:xfrm>
            <a:off x="5867401" y="1143000"/>
            <a:ext cx="3200400" cy="4572000"/>
          </a:xfrm>
        </p:spPr>
        <p:txBody>
          <a:bodyPr/>
          <a:lstStyle/>
          <a:p>
            <a:pPr>
              <a:lnSpc>
                <a:spcPct val="100000"/>
              </a:lnSpc>
              <a:spcBef>
                <a:spcPts val="0"/>
              </a:spcBef>
              <a:spcAft>
                <a:spcPts val="600"/>
              </a:spcAft>
            </a:pPr>
            <a:r>
              <a:rPr lang="zh-CN" altLang="en-US" sz="2400" dirty="0">
                <a:cs typeface="Calibri" panose="020F0502020204030204" pitchFamily="34" charset="0"/>
              </a:rPr>
              <a:t>读操作处理过程</a:t>
            </a:r>
            <a:r>
              <a:rPr lang="en-US" sz="2400" dirty="0">
                <a:cs typeface="Calibri" panose="020F0502020204030204" pitchFamily="34" charset="0"/>
              </a:rPr>
              <a:t>:</a:t>
            </a:r>
            <a:endParaRPr lang="en-US"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1. </a:t>
            </a:r>
            <a:r>
              <a:rPr lang="zh-CN" altLang="en-US" sz="2000" dirty="0">
                <a:cs typeface="Calibri" panose="020F0502020204030204" pitchFamily="34" charset="0"/>
              </a:rPr>
              <a:t>译码行地址 </a:t>
            </a:r>
            <a:r>
              <a:rPr lang="en-US" altLang="zh-CN" sz="2000" dirty="0">
                <a:cs typeface="Calibri" panose="020F0502020204030204" pitchFamily="34" charset="0"/>
              </a:rPr>
              <a:t>&amp; </a:t>
            </a:r>
            <a:r>
              <a:rPr lang="zh-CN" altLang="en-US" sz="2000" dirty="0">
                <a:cs typeface="Calibri" panose="020F0502020204030204" pitchFamily="34" charset="0"/>
              </a:rPr>
              <a:t>驱动 </a:t>
            </a:r>
            <a:r>
              <a:rPr lang="en-US" altLang="zh-CN" sz="2000" dirty="0">
                <a:cs typeface="Calibri" panose="020F0502020204030204" pitchFamily="34" charset="0"/>
              </a:rPr>
              <a:t>word-lines (</a:t>
            </a:r>
            <a:r>
              <a:rPr lang="zh-CN" altLang="en-US" sz="2000" dirty="0">
                <a:cs typeface="Calibri" panose="020F0502020204030204" pitchFamily="34" charset="0"/>
              </a:rPr>
              <a:t>字线</a:t>
            </a:r>
            <a:r>
              <a:rPr lang="en-US" altLang="zh-CN" sz="2000" dirty="0">
                <a:cs typeface="Calibri" panose="020F0502020204030204" pitchFamily="34" charset="0"/>
              </a:rPr>
              <a:t>)</a:t>
            </a:r>
            <a:r>
              <a:rPr lang="en-US" sz="2000" dirty="0">
                <a:cs typeface="Calibri" panose="020F0502020204030204" pitchFamily="34" charset="0"/>
              </a:rPr>
              <a:t>	</a:t>
            </a:r>
          </a:p>
          <a:p>
            <a:pPr>
              <a:lnSpc>
                <a:spcPct val="100000"/>
              </a:lnSpc>
              <a:spcBef>
                <a:spcPts val="0"/>
              </a:spcBef>
              <a:spcAft>
                <a:spcPts val="600"/>
              </a:spcAft>
              <a:buFont typeface="Wingdings" charset="0"/>
              <a:buNone/>
            </a:pPr>
            <a:r>
              <a:rPr lang="en-US" sz="2000" dirty="0">
                <a:cs typeface="Calibri" panose="020F0502020204030204" pitchFamily="34" charset="0"/>
              </a:rPr>
              <a:t>2. </a:t>
            </a:r>
            <a:r>
              <a:rPr lang="zh-CN" altLang="en-US" sz="2000" dirty="0">
                <a:cs typeface="Calibri" panose="020F0502020204030204" pitchFamily="34" charset="0"/>
              </a:rPr>
              <a:t>选择的</a:t>
            </a:r>
            <a:r>
              <a:rPr lang="en-US" altLang="zh-CN" sz="2000" dirty="0">
                <a:cs typeface="Calibri" panose="020F0502020204030204" pitchFamily="34" charset="0"/>
              </a:rPr>
              <a:t>bits</a:t>
            </a:r>
            <a:r>
              <a:rPr lang="zh-CN" altLang="en-US" sz="2000" dirty="0">
                <a:cs typeface="Calibri" panose="020F0502020204030204" pitchFamily="34" charset="0"/>
              </a:rPr>
              <a:t>驱动</a:t>
            </a:r>
            <a:r>
              <a:rPr lang="en-US" sz="2000" dirty="0">
                <a:cs typeface="Calibri" panose="020F0502020204030204" pitchFamily="34" charset="0"/>
              </a:rPr>
              <a:t>bit-lines</a:t>
            </a:r>
          </a:p>
          <a:p>
            <a:pPr>
              <a:lnSpc>
                <a:spcPct val="100000"/>
              </a:lnSpc>
              <a:spcBef>
                <a:spcPts val="0"/>
              </a:spcBef>
              <a:spcAft>
                <a:spcPts val="600"/>
              </a:spcAft>
              <a:buFont typeface="Wingdings" charset="0"/>
              <a:buNone/>
            </a:pPr>
            <a:r>
              <a:rPr lang="en-US" sz="2000" dirty="0">
                <a:cs typeface="Calibri" panose="020F0502020204030204" pitchFamily="34" charset="0"/>
              </a:rPr>
              <a:t>    • </a:t>
            </a:r>
            <a:r>
              <a:rPr lang="zh-CN" altLang="en-US" sz="2000" dirty="0">
                <a:cs typeface="Calibri" panose="020F0502020204030204" pitchFamily="34" charset="0"/>
              </a:rPr>
              <a:t>读取整行</a:t>
            </a:r>
            <a:endParaRPr lang="en-US"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3. </a:t>
            </a:r>
            <a:r>
              <a:rPr lang="zh-CN" altLang="en-US" sz="2000" b="1" dirty="0">
                <a:cs typeface="Calibri" panose="020F0502020204030204" pitchFamily="34" charset="0"/>
              </a:rPr>
              <a:t>放大</a:t>
            </a:r>
            <a:r>
              <a:rPr lang="zh-CN" altLang="en-US" sz="2000" dirty="0">
                <a:cs typeface="Calibri" panose="020F0502020204030204" pitchFamily="34" charset="0"/>
              </a:rPr>
              <a:t>行数据，存入</a:t>
            </a:r>
            <a:r>
              <a:rPr lang="en-US" altLang="zh-CN" sz="2000" dirty="0">
                <a:cs typeface="Calibri" panose="020F0502020204030204" pitchFamily="34" charset="0"/>
              </a:rPr>
              <a:t>Row Buffer</a:t>
            </a:r>
            <a:r>
              <a:rPr lang="zh-CN" altLang="en-US" sz="2000" dirty="0">
                <a:cs typeface="Calibri" panose="020F0502020204030204" pitchFamily="34" charset="0"/>
              </a:rPr>
              <a:t>中</a:t>
            </a:r>
            <a:endParaRPr lang="en-US" sz="2000" dirty="0">
              <a:cs typeface="Calibri" panose="020F0502020204030204" pitchFamily="34" charset="0"/>
            </a:endParaRPr>
          </a:p>
          <a:p>
            <a:pPr marL="265113" indent="-265113">
              <a:lnSpc>
                <a:spcPct val="100000"/>
              </a:lnSpc>
              <a:spcBef>
                <a:spcPts val="0"/>
              </a:spcBef>
              <a:spcAft>
                <a:spcPts val="600"/>
              </a:spcAft>
              <a:buFont typeface="Wingdings" charset="0"/>
              <a:buNone/>
            </a:pPr>
            <a:r>
              <a:rPr lang="en-US" sz="2000" dirty="0">
                <a:cs typeface="Calibri" panose="020F0502020204030204" pitchFamily="34" charset="0"/>
              </a:rPr>
              <a:t>4. </a:t>
            </a:r>
            <a:r>
              <a:rPr lang="zh-CN" altLang="en-US" sz="2000" dirty="0">
                <a:cs typeface="Calibri" panose="020F0502020204030204" pitchFamily="34" charset="0"/>
              </a:rPr>
              <a:t>译码列地址 </a:t>
            </a:r>
            <a:r>
              <a:rPr lang="en-US" sz="2000" dirty="0">
                <a:cs typeface="Calibri" panose="020F0502020204030204" pitchFamily="34" charset="0"/>
              </a:rPr>
              <a:t>&amp; </a:t>
            </a:r>
            <a:r>
              <a:rPr lang="zh-CN" altLang="en-US" sz="2000" dirty="0">
                <a:cs typeface="Calibri" panose="020F0502020204030204" pitchFamily="34" charset="0"/>
              </a:rPr>
              <a:t>选择行中的一部分</a:t>
            </a:r>
            <a:endParaRPr lang="en-US" altLang="zh-CN"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    • </a:t>
            </a:r>
            <a:r>
              <a:rPr lang="zh-CN" altLang="en-US" sz="2000" dirty="0">
                <a:cs typeface="Calibri" panose="020F0502020204030204" pitchFamily="34" charset="0"/>
              </a:rPr>
              <a:t>发送到输出端</a:t>
            </a:r>
            <a:endParaRPr lang="en-US" sz="2000" dirty="0">
              <a:cs typeface="Calibri" panose="020F0502020204030204" pitchFamily="34" charset="0"/>
            </a:endParaRPr>
          </a:p>
          <a:p>
            <a:pPr>
              <a:lnSpc>
                <a:spcPct val="100000"/>
              </a:lnSpc>
              <a:spcBef>
                <a:spcPts val="0"/>
              </a:spcBef>
              <a:spcAft>
                <a:spcPts val="600"/>
              </a:spcAft>
              <a:buFont typeface="Wingdings" charset="0"/>
              <a:buNone/>
            </a:pPr>
            <a:r>
              <a:rPr lang="en-US" sz="2000" dirty="0">
                <a:cs typeface="Calibri" panose="020F0502020204030204" pitchFamily="34" charset="0"/>
              </a:rPr>
              <a:t>5. </a:t>
            </a:r>
            <a:r>
              <a:rPr lang="zh-CN" altLang="en-US" sz="2000" dirty="0">
                <a:cs typeface="Calibri" panose="020F0502020204030204" pitchFamily="34" charset="0"/>
              </a:rPr>
              <a:t>预充电</a:t>
            </a:r>
            <a:r>
              <a:rPr lang="en-US" sz="2000" dirty="0">
                <a:cs typeface="Calibri" panose="020F0502020204030204" pitchFamily="34" charset="0"/>
              </a:rPr>
              <a:t>bit-lines (</a:t>
            </a:r>
            <a:r>
              <a:rPr lang="zh-CN" altLang="en-US" sz="2000" dirty="0">
                <a:cs typeface="Calibri" panose="020F0502020204030204" pitchFamily="34" charset="0"/>
              </a:rPr>
              <a:t>位线</a:t>
            </a:r>
            <a:r>
              <a:rPr lang="en-US" sz="2000" dirty="0">
                <a:cs typeface="Calibri" panose="020F0502020204030204" pitchFamily="34" charset="0"/>
              </a:rPr>
              <a:t>)</a:t>
            </a:r>
          </a:p>
          <a:p>
            <a:pPr>
              <a:lnSpc>
                <a:spcPct val="100000"/>
              </a:lnSpc>
              <a:spcBef>
                <a:spcPts val="0"/>
              </a:spcBef>
              <a:spcAft>
                <a:spcPts val="600"/>
              </a:spcAft>
              <a:buFont typeface="Wingdings" charset="0"/>
              <a:buNone/>
            </a:pPr>
            <a:r>
              <a:rPr lang="en-US" sz="2000" dirty="0">
                <a:cs typeface="Calibri" panose="020F0502020204030204" pitchFamily="34" charset="0"/>
              </a:rPr>
              <a:t>    • </a:t>
            </a:r>
            <a:r>
              <a:rPr lang="zh-CN" altLang="en-US" sz="2000" dirty="0">
                <a:cs typeface="Calibri" panose="020F0502020204030204" pitchFamily="34" charset="0"/>
              </a:rPr>
              <a:t>为下一次访问做准备</a:t>
            </a:r>
            <a:endParaRPr lang="en-US" sz="2000" dirty="0">
              <a:cs typeface="Calibri" panose="020F0502020204030204" pitchFamily="34" charset="0"/>
            </a:endParaRPr>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19200"/>
            <a:ext cx="57054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541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457200" y="274639"/>
            <a:ext cx="8229600" cy="715962"/>
          </a:xfrm>
        </p:spPr>
        <p:txBody>
          <a:bodyPr/>
          <a:lstStyle/>
          <a:p>
            <a:r>
              <a:rPr lang="en-US" dirty="0"/>
              <a:t>DRAM</a:t>
            </a:r>
            <a:r>
              <a:rPr lang="zh-CN" altLang="en-US" dirty="0"/>
              <a:t>系统的组织</a:t>
            </a:r>
            <a:endParaRPr lang="en-US" dirty="0"/>
          </a:p>
        </p:txBody>
      </p:sp>
      <p:sp>
        <p:nvSpPr>
          <p:cNvPr id="92162" name="Content Placeholder 2"/>
          <p:cNvSpPr>
            <a:spLocks noGrp="1"/>
          </p:cNvSpPr>
          <p:nvPr>
            <p:ph idx="1"/>
          </p:nvPr>
        </p:nvSpPr>
        <p:spPr>
          <a:xfrm>
            <a:off x="457200" y="1104900"/>
            <a:ext cx="8229600" cy="4648200"/>
          </a:xfrm>
        </p:spPr>
        <p:txBody>
          <a:bodyPr/>
          <a:lstStyle/>
          <a:p>
            <a:r>
              <a:rPr lang="en-US" sz="3200" dirty="0"/>
              <a:t>Channel</a:t>
            </a:r>
          </a:p>
          <a:p>
            <a:r>
              <a:rPr lang="en-US" sz="3200" dirty="0"/>
              <a:t>DIMM</a:t>
            </a:r>
          </a:p>
          <a:p>
            <a:r>
              <a:rPr lang="en-US" sz="3200" dirty="0"/>
              <a:t>Rank</a:t>
            </a:r>
          </a:p>
          <a:p>
            <a:r>
              <a:rPr lang="en-US" sz="3200" dirty="0"/>
              <a:t>Chip</a:t>
            </a:r>
          </a:p>
          <a:p>
            <a:r>
              <a:rPr lang="en-US" sz="3200" dirty="0"/>
              <a:t>Bank</a:t>
            </a:r>
          </a:p>
          <a:p>
            <a:r>
              <a:rPr lang="en-US" sz="3200" dirty="0"/>
              <a:t>Row/Column</a:t>
            </a:r>
          </a:p>
          <a:p>
            <a:r>
              <a:rPr lang="en-US" sz="3200" dirty="0"/>
              <a:t>Cell</a:t>
            </a:r>
          </a:p>
          <a:p>
            <a:endParaRPr lang="en-US" sz="3200" dirty="0"/>
          </a:p>
        </p:txBody>
      </p:sp>
      <p:sp>
        <p:nvSpPr>
          <p:cNvPr id="13" name="Flowchart: Merge 4"/>
          <p:cNvSpPr/>
          <p:nvPr/>
        </p:nvSpPr>
        <p:spPr>
          <a:xfrm>
            <a:off x="4876800" y="1752600"/>
            <a:ext cx="1981200" cy="2971800"/>
          </a:xfrm>
          <a:prstGeom prst="flowChartMerge">
            <a:avLst/>
          </a:prstGeom>
          <a:solidFill>
            <a:srgbClr val="C0504D"/>
          </a:solidFill>
          <a:ln w="25400" cap="flat" cmpd="sng" algn="ctr">
            <a:solidFill>
              <a:srgbClr val="C0504D">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4" name="Flowchart: Merge 7"/>
          <p:cNvSpPr/>
          <p:nvPr/>
        </p:nvSpPr>
        <p:spPr>
          <a:xfrm>
            <a:off x="5029200" y="2209800"/>
            <a:ext cx="1676400" cy="2514600"/>
          </a:xfrm>
          <a:prstGeom prst="flowChartMerge">
            <a:avLst/>
          </a:prstGeom>
          <a:solidFill>
            <a:srgbClr val="00B050"/>
          </a:solidFill>
          <a:ln w="25400" cap="flat" cmpd="sng" algn="ctr">
            <a:solidFill>
              <a:srgbClr val="004C22"/>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5" name="Flowchart: Merge 8"/>
          <p:cNvSpPr/>
          <p:nvPr/>
        </p:nvSpPr>
        <p:spPr>
          <a:xfrm>
            <a:off x="5181600" y="2667000"/>
            <a:ext cx="1371600" cy="2057400"/>
          </a:xfrm>
          <a:prstGeom prst="flowChartMerge">
            <a:avLst/>
          </a:prstGeom>
          <a:solidFill>
            <a:srgbClr val="F79646"/>
          </a:solidFill>
          <a:ln w="25400" cap="flat" cmpd="sng" algn="ctr">
            <a:solidFill>
              <a:srgbClr val="F79646">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6" name="Flowchart: Merge 9"/>
          <p:cNvSpPr/>
          <p:nvPr/>
        </p:nvSpPr>
        <p:spPr>
          <a:xfrm>
            <a:off x="5334000" y="3124200"/>
            <a:ext cx="1066800" cy="1600200"/>
          </a:xfrm>
          <a:prstGeom prst="flowChartMerge">
            <a:avLst/>
          </a:prstGeom>
          <a:solidFill>
            <a:sysClr val="windowText" lastClr="000000"/>
          </a:solidFill>
          <a:ln w="25400" cap="flat" cmpd="sng" algn="ctr">
            <a:solidFill>
              <a:sysClr val="windowText" lastClr="000000">
                <a:shade val="50000"/>
              </a:sys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7" name="Flowchart: Merge 10"/>
          <p:cNvSpPr/>
          <p:nvPr/>
        </p:nvSpPr>
        <p:spPr>
          <a:xfrm>
            <a:off x="5486400" y="3581400"/>
            <a:ext cx="762000" cy="1143000"/>
          </a:xfrm>
          <a:prstGeom prst="flowChartMerge">
            <a:avLst/>
          </a:prstGeom>
          <a:solidFill>
            <a:srgbClr val="9BBB59"/>
          </a:solidFill>
          <a:ln w="25400" cap="flat" cmpd="sng" algn="ctr">
            <a:solidFill>
              <a:srgbClr val="9BBB59">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18" name="Flowchart: Merge 11"/>
          <p:cNvSpPr/>
          <p:nvPr/>
        </p:nvSpPr>
        <p:spPr>
          <a:xfrm>
            <a:off x="5638800" y="4038600"/>
            <a:ext cx="457200" cy="685800"/>
          </a:xfrm>
          <a:prstGeom prst="flowChartMerge">
            <a:avLst/>
          </a:prstGeom>
          <a:solidFill>
            <a:srgbClr val="4BACC6"/>
          </a:solidFill>
          <a:ln w="25400" cap="flat" cmpd="sng" algn="ctr">
            <a:solidFill>
              <a:srgbClr val="4BACC6">
                <a:shade val="50000"/>
              </a:srgbClr>
            </a:solidFill>
            <a:prstDash val="solid"/>
          </a:ln>
          <a:effectLst/>
        </p:spPr>
        <p:txBody>
          <a:bodyPr anchor="ctr"/>
          <a:lstStyle/>
          <a:p>
            <a:pPr algn="ctr" fontAlgn="auto">
              <a:spcBef>
                <a:spcPts val="0"/>
              </a:spcBef>
              <a:spcAft>
                <a:spcPts val="0"/>
              </a:spcAft>
              <a:defRPr/>
            </a:pPr>
            <a:endParaRPr lang="en-US" kern="0">
              <a:solidFill>
                <a:prstClr val="white"/>
              </a:solidFill>
              <a:latin typeface="Calibri"/>
            </a:endParaRPr>
          </a:p>
        </p:txBody>
      </p:sp>
      <p:sp>
        <p:nvSpPr>
          <p:cNvPr id="2" name="文本框 1"/>
          <p:cNvSpPr txBox="1"/>
          <p:nvPr/>
        </p:nvSpPr>
        <p:spPr>
          <a:xfrm>
            <a:off x="609600" y="5429934"/>
            <a:ext cx="7848600" cy="923330"/>
          </a:xfrm>
          <a:prstGeom prst="rect">
            <a:avLst/>
          </a:prstGeom>
          <a:noFill/>
        </p:spPr>
        <p:txBody>
          <a:bodyPr wrap="square" rtlCol="0">
            <a:spAutoFit/>
          </a:bodyPr>
          <a:lstStyle/>
          <a:p>
            <a:r>
              <a:rPr lang="zh-CN" altLang="en-US" b="1" dirty="0"/>
              <a:t>探索主内存，以</a:t>
            </a:r>
            <a:r>
              <a:rPr lang="en-US" altLang="zh-CN" b="1" dirty="0"/>
              <a:t>DDR5</a:t>
            </a:r>
            <a:r>
              <a:rPr lang="zh-CN" altLang="en-US" b="1" dirty="0"/>
              <a:t>为</a:t>
            </a:r>
            <a:r>
              <a:rPr lang="zh-CN" altLang="en-US" b="1" dirty="0" smtClean="0"/>
              <a:t>例：</a:t>
            </a:r>
            <a:endParaRPr lang="zh-CN" altLang="en-US" b="1" dirty="0"/>
          </a:p>
          <a:p>
            <a:r>
              <a:rPr lang="en-US" altLang="zh-CN" dirty="0" smtClean="0">
                <a:solidFill>
                  <a:srgbClr val="00B0F0"/>
                </a:solidFill>
                <a:hlinkClick r:id="rId2"/>
              </a:rPr>
              <a:t>https</a:t>
            </a:r>
            <a:r>
              <a:rPr lang="en-US" altLang="zh-CN" dirty="0">
                <a:solidFill>
                  <a:srgbClr val="00B0F0"/>
                </a:solidFill>
                <a:hlinkClick r:id="rId2"/>
              </a:rPr>
              <a:t>://www.bilibili.com/video/BV1vP411c7pt/?</a:t>
            </a:r>
            <a:r>
              <a:rPr lang="en-US" altLang="zh-CN" dirty="0" err="1">
                <a:solidFill>
                  <a:srgbClr val="00B0F0"/>
                </a:solidFill>
                <a:hlinkClick r:id="rId2"/>
              </a:rPr>
              <a:t>spm_id_from</a:t>
            </a:r>
            <a:r>
              <a:rPr lang="en-US" altLang="zh-CN" dirty="0">
                <a:solidFill>
                  <a:srgbClr val="00B0F0"/>
                </a:solidFill>
                <a:hlinkClick r:id="rId2"/>
              </a:rPr>
              <a:t>=..</a:t>
            </a:r>
            <a:r>
              <a:rPr lang="en-US" altLang="zh-CN" dirty="0" err="1">
                <a:solidFill>
                  <a:srgbClr val="00B0F0"/>
                </a:solidFill>
                <a:hlinkClick r:id="rId2"/>
              </a:rPr>
              <a:t>search-card.all.click&amp;vd_source</a:t>
            </a:r>
            <a:r>
              <a:rPr lang="en-US" altLang="zh-CN" dirty="0">
                <a:solidFill>
                  <a:srgbClr val="00B0F0"/>
                </a:solidFill>
                <a:hlinkClick r:id="rId2"/>
              </a:rPr>
              <a:t>=f4b86ceb9b5012adaf35e95eb51f5e7b</a:t>
            </a:r>
            <a:endParaRPr lang="zh-CN" altLang="en-US" dirty="0">
              <a:solidFill>
                <a:srgbClr val="00B0F0"/>
              </a:solidFill>
            </a:endParaRPr>
          </a:p>
        </p:txBody>
      </p:sp>
    </p:spTree>
    <p:extLst>
      <p:ext uri="{BB962C8B-B14F-4D97-AF65-F5344CB8AC3E}">
        <p14:creationId xmlns:p14="http://schemas.microsoft.com/office/powerpoint/2010/main" val="2281396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457200" y="268288"/>
            <a:ext cx="8229600" cy="722312"/>
          </a:xfrm>
        </p:spPr>
        <p:txBody>
          <a:bodyPr/>
          <a:lstStyle/>
          <a:p>
            <a:r>
              <a:rPr lang="zh-CN" altLang="en-US" dirty="0"/>
              <a:t>页模式 </a:t>
            </a:r>
            <a:r>
              <a:rPr lang="en-US" dirty="0"/>
              <a:t>DRAM</a:t>
            </a:r>
          </a:p>
        </p:txBody>
      </p:sp>
      <p:sp>
        <p:nvSpPr>
          <p:cNvPr id="94210" name="Content Placeholder 2"/>
          <p:cNvSpPr>
            <a:spLocks noGrp="1"/>
          </p:cNvSpPr>
          <p:nvPr>
            <p:ph idx="1"/>
          </p:nvPr>
        </p:nvSpPr>
        <p:spPr>
          <a:xfrm>
            <a:off x="457200" y="996950"/>
            <a:ext cx="8229600" cy="5592762"/>
          </a:xfrm>
        </p:spPr>
        <p:txBody>
          <a:bodyPr/>
          <a:lstStyle/>
          <a:p>
            <a:pPr>
              <a:spcBef>
                <a:spcPts val="0"/>
              </a:spcBef>
              <a:spcAft>
                <a:spcPts val="600"/>
              </a:spcAft>
            </a:pPr>
            <a:r>
              <a:rPr lang="en-US" sz="2800" dirty="0" smtClean="0">
                <a:cs typeface="Calibri" panose="020F0502020204030204" pitchFamily="34" charset="0"/>
              </a:rPr>
              <a:t>DRAM </a:t>
            </a:r>
            <a:r>
              <a:rPr lang="en-US" sz="2800" dirty="0">
                <a:cs typeface="Calibri" panose="020F0502020204030204" pitchFamily="34" charset="0"/>
              </a:rPr>
              <a:t>bank</a:t>
            </a:r>
            <a:r>
              <a:rPr lang="zh-CN" altLang="en-US" sz="2800" dirty="0">
                <a:cs typeface="Calibri" panose="020F0502020204030204" pitchFamily="34" charset="0"/>
              </a:rPr>
              <a:t>是</a:t>
            </a:r>
            <a:r>
              <a:rPr lang="zh-CN" altLang="en-US" dirty="0">
                <a:cs typeface="Calibri" panose="020F0502020204030204" pitchFamily="34" charset="0"/>
              </a:rPr>
              <a:t>由</a:t>
            </a:r>
            <a:r>
              <a:rPr lang="en-US" altLang="zh-CN" dirty="0">
                <a:cs typeface="Calibri" panose="020F0502020204030204" pitchFamily="34" charset="0"/>
              </a:rPr>
              <a:t>DRAM</a:t>
            </a:r>
            <a:r>
              <a:rPr lang="zh-CN" altLang="en-US" sz="2800" dirty="0" smtClean="0">
                <a:cs typeface="Calibri" panose="020F0502020204030204" pitchFamily="34" charset="0"/>
              </a:rPr>
              <a:t>存储单元（</a:t>
            </a:r>
            <a:r>
              <a:rPr lang="en-US" altLang="zh-CN" sz="2800" dirty="0" smtClean="0">
                <a:cs typeface="Calibri" panose="020F0502020204030204" pitchFamily="34" charset="0"/>
              </a:rPr>
              <a:t>cell</a:t>
            </a:r>
            <a:r>
              <a:rPr lang="zh-CN" altLang="en-US" sz="2800" dirty="0" smtClean="0">
                <a:cs typeface="Calibri" panose="020F0502020204030204" pitchFamily="34" charset="0"/>
              </a:rPr>
              <a:t>）构成</a:t>
            </a:r>
            <a:r>
              <a:rPr lang="zh-CN" altLang="en-US" sz="2800" dirty="0">
                <a:cs typeface="Calibri" panose="020F0502020204030204" pitchFamily="34" charset="0"/>
              </a:rPr>
              <a:t>的二维阵列</a:t>
            </a:r>
            <a:r>
              <a:rPr lang="en-US" sz="2800" dirty="0">
                <a:cs typeface="Calibri" panose="020F0502020204030204" pitchFamily="34" charset="0"/>
              </a:rPr>
              <a:t>: rows x columns</a:t>
            </a:r>
          </a:p>
          <a:p>
            <a:pPr>
              <a:spcBef>
                <a:spcPts val="0"/>
              </a:spcBef>
              <a:spcAft>
                <a:spcPts val="600"/>
              </a:spcAft>
            </a:pPr>
            <a:r>
              <a:rPr lang="zh-CN" altLang="en-US" sz="2800" dirty="0" smtClean="0">
                <a:solidFill>
                  <a:schemeClr val="tx1">
                    <a:lumMod val="95000"/>
                    <a:lumOff val="5000"/>
                  </a:schemeClr>
                </a:solidFill>
                <a:cs typeface="Calibri" panose="020F0502020204030204" pitchFamily="34" charset="0"/>
              </a:rPr>
              <a:t>页模式下，</a:t>
            </a:r>
            <a:r>
              <a:rPr lang="en-US" altLang="ja-JP" sz="2800" dirty="0" smtClean="0">
                <a:solidFill>
                  <a:srgbClr val="FF0000"/>
                </a:solidFill>
                <a:cs typeface="Calibri" panose="020F0502020204030204" pitchFamily="34" charset="0"/>
              </a:rPr>
              <a:t>DRAM </a:t>
            </a:r>
            <a:r>
              <a:rPr lang="en-US" altLang="ja-JP" sz="2800" dirty="0">
                <a:solidFill>
                  <a:srgbClr val="FF0000"/>
                </a:solidFill>
                <a:cs typeface="Calibri" panose="020F0502020204030204" pitchFamily="34" charset="0"/>
              </a:rPr>
              <a:t>row </a:t>
            </a:r>
            <a:r>
              <a:rPr lang="zh-CN" altLang="en-US" sz="2800" dirty="0">
                <a:cs typeface="Calibri" panose="020F0502020204030204" pitchFamily="34" charset="0"/>
              </a:rPr>
              <a:t>又叫 </a:t>
            </a:r>
            <a:r>
              <a:rPr lang="en-US" altLang="ja-JP" dirty="0">
                <a:solidFill>
                  <a:srgbClr val="FF0000"/>
                </a:solidFill>
                <a:cs typeface="Calibri" panose="020F0502020204030204" pitchFamily="34" charset="0"/>
              </a:rPr>
              <a:t>DRAM page</a:t>
            </a:r>
          </a:p>
          <a:p>
            <a:pPr>
              <a:spcBef>
                <a:spcPts val="0"/>
              </a:spcBef>
              <a:spcAft>
                <a:spcPts val="600"/>
              </a:spcAft>
            </a:pPr>
            <a:r>
              <a:rPr lang="en-US" altLang="ja-JP" sz="2800" dirty="0">
                <a:cs typeface="Calibri" panose="020F0502020204030204" pitchFamily="34" charset="0"/>
              </a:rPr>
              <a:t>Sense amplifiers</a:t>
            </a:r>
            <a:r>
              <a:rPr lang="zh-CN" altLang="en-US" sz="2800" dirty="0">
                <a:cs typeface="Calibri" panose="020F0502020204030204" pitchFamily="34" charset="0"/>
              </a:rPr>
              <a:t>又叫</a:t>
            </a:r>
            <a:r>
              <a:rPr lang="en-US" altLang="ja-JP" sz="2800" dirty="0">
                <a:cs typeface="Calibri" panose="020F0502020204030204" pitchFamily="34" charset="0"/>
              </a:rPr>
              <a:t>row buffer</a:t>
            </a:r>
            <a:endParaRPr lang="en-US" sz="2800" dirty="0">
              <a:cs typeface="Calibri" panose="020F0502020204030204" pitchFamily="34" charset="0"/>
            </a:endParaRPr>
          </a:p>
          <a:p>
            <a:pPr>
              <a:spcBef>
                <a:spcPts val="0"/>
              </a:spcBef>
              <a:spcAft>
                <a:spcPts val="600"/>
              </a:spcAft>
            </a:pPr>
            <a:r>
              <a:rPr lang="zh-CN" altLang="en-US" sz="2800" dirty="0">
                <a:cs typeface="Calibri" panose="020F0502020204030204" pitchFamily="34" charset="0"/>
              </a:rPr>
              <a:t>每个地址就是一个</a:t>
            </a:r>
            <a:r>
              <a:rPr lang="en-US" dirty="0">
                <a:solidFill>
                  <a:srgbClr val="FF0000"/>
                </a:solidFill>
                <a:cs typeface="Calibri" panose="020F0502020204030204" pitchFamily="34" charset="0"/>
              </a:rPr>
              <a:t>&lt;row, column&gt;</a:t>
            </a:r>
            <a:r>
              <a:rPr lang="zh-CN" altLang="en-US" sz="2800" dirty="0">
                <a:cs typeface="Calibri" panose="020F0502020204030204" pitchFamily="34" charset="0"/>
              </a:rPr>
              <a:t>对</a:t>
            </a:r>
            <a:endParaRPr lang="en-US" sz="2800" dirty="0">
              <a:cs typeface="Calibri" panose="020F0502020204030204" pitchFamily="34" charset="0"/>
            </a:endParaRPr>
          </a:p>
          <a:p>
            <a:pPr>
              <a:spcBef>
                <a:spcPts val="0"/>
              </a:spcBef>
              <a:spcAft>
                <a:spcPts val="600"/>
              </a:spcAft>
            </a:pPr>
            <a:r>
              <a:rPr lang="zh-CN" altLang="en-US" sz="2800" dirty="0">
                <a:cs typeface="Calibri" panose="020F0502020204030204" pitchFamily="34" charset="0"/>
              </a:rPr>
              <a:t>访问一个</a:t>
            </a:r>
            <a:r>
              <a:rPr lang="ja-JP" altLang="en-US" sz="2800" dirty="0">
                <a:cs typeface="Calibri" panose="020F0502020204030204" pitchFamily="34" charset="0"/>
              </a:rPr>
              <a:t>“</a:t>
            </a:r>
            <a:r>
              <a:rPr lang="en-US" altLang="ja-JP" sz="2800" dirty="0">
                <a:cs typeface="Calibri" panose="020F0502020204030204" pitchFamily="34" charset="0"/>
              </a:rPr>
              <a:t>closed row</a:t>
            </a:r>
            <a:r>
              <a:rPr lang="ja-JP" altLang="en-US" sz="2800" dirty="0">
                <a:cs typeface="Calibri" panose="020F0502020204030204" pitchFamily="34" charset="0"/>
              </a:rPr>
              <a:t>”</a:t>
            </a:r>
            <a:endParaRPr lang="en-US" altLang="ja-JP"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Activate </a:t>
            </a:r>
            <a:r>
              <a:rPr lang="zh-CN" altLang="en-US" kern="1200" dirty="0">
                <a:cs typeface="Calibri" panose="020F0502020204030204" pitchFamily="34" charset="0"/>
              </a:rPr>
              <a:t>命令打开</a:t>
            </a:r>
            <a:r>
              <a:rPr lang="en-US" kern="1200" dirty="0">
                <a:cs typeface="Calibri" panose="020F0502020204030204" pitchFamily="34" charset="0"/>
              </a:rPr>
              <a:t>row (</a:t>
            </a:r>
            <a:r>
              <a:rPr lang="zh-CN" altLang="en-US" kern="1200" dirty="0">
                <a:cs typeface="Calibri" panose="020F0502020204030204" pitchFamily="34" charset="0"/>
              </a:rPr>
              <a:t>数据放到</a:t>
            </a:r>
            <a:r>
              <a:rPr lang="en-US" kern="1200" dirty="0">
                <a:cs typeface="Calibri" panose="020F0502020204030204" pitchFamily="34" charset="0"/>
              </a:rPr>
              <a:t>row buffer</a:t>
            </a:r>
            <a:r>
              <a:rPr lang="zh-CN" altLang="en-US" kern="1200" dirty="0">
                <a:cs typeface="Calibri" panose="020F0502020204030204" pitchFamily="34" charset="0"/>
              </a:rPr>
              <a:t>中</a:t>
            </a:r>
            <a:r>
              <a:rPr lang="en-US" kern="1200" dirty="0">
                <a:cs typeface="Calibri" panose="020F0502020204030204" pitchFamily="34" charset="0"/>
              </a:rPr>
              <a:t>)</a:t>
            </a:r>
          </a:p>
          <a:p>
            <a:pPr marL="628650" lvl="1" indent="-265113">
              <a:spcBef>
                <a:spcPts val="600"/>
              </a:spcBef>
              <a:spcAft>
                <a:spcPts val="600"/>
              </a:spcAft>
              <a:buClr>
                <a:schemeClr val="tx1"/>
              </a:buClr>
              <a:buFont typeface="Tahoma" panose="020B0604030504040204" pitchFamily="34" charset="0"/>
              <a:buChar char="−"/>
              <a:defRPr/>
            </a:pPr>
            <a:r>
              <a:rPr lang="en-US" kern="1200" dirty="0">
                <a:cs typeface="Calibri" panose="020F0502020204030204" pitchFamily="34" charset="0"/>
              </a:rPr>
              <a:t>Read/write </a:t>
            </a:r>
            <a:r>
              <a:rPr lang="zh-CN" altLang="en-US" kern="1200" dirty="0">
                <a:cs typeface="Calibri" panose="020F0502020204030204" pitchFamily="34" charset="0"/>
              </a:rPr>
              <a:t>命令读写</a:t>
            </a:r>
            <a:r>
              <a:rPr lang="en-US" kern="1200" dirty="0">
                <a:cs typeface="Calibri" panose="020F0502020204030204" pitchFamily="34" charset="0"/>
              </a:rPr>
              <a:t>row buffer</a:t>
            </a:r>
            <a:r>
              <a:rPr lang="zh-CN" altLang="en-US" kern="1200" dirty="0">
                <a:cs typeface="Calibri" panose="020F0502020204030204" pitchFamily="34" charset="0"/>
              </a:rPr>
              <a:t>中的</a:t>
            </a:r>
            <a:r>
              <a:rPr lang="en-US" altLang="zh-CN" kern="1200" dirty="0">
                <a:cs typeface="Calibri" panose="020F0502020204030204" pitchFamily="34" charset="0"/>
              </a:rPr>
              <a:t>column</a:t>
            </a:r>
            <a:endParaRPr lang="en-US" kern="12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en-US" kern="1200" dirty="0" err="1">
                <a:cs typeface="Calibri" panose="020F0502020204030204" pitchFamily="34" charset="0"/>
              </a:rPr>
              <a:t>Precharge</a:t>
            </a:r>
            <a:r>
              <a:rPr lang="en-US" kern="1200" dirty="0">
                <a:cs typeface="Calibri" panose="020F0502020204030204" pitchFamily="34" charset="0"/>
              </a:rPr>
              <a:t>  </a:t>
            </a:r>
            <a:r>
              <a:rPr lang="zh-CN" altLang="en-US" kern="1200" dirty="0">
                <a:cs typeface="Calibri" panose="020F0502020204030204" pitchFamily="34" charset="0"/>
              </a:rPr>
              <a:t>命令关闭</a:t>
            </a:r>
            <a:r>
              <a:rPr lang="en-US" altLang="zh-CN" kern="1200" dirty="0">
                <a:cs typeface="Calibri" panose="020F0502020204030204" pitchFamily="34" charset="0"/>
              </a:rPr>
              <a:t>row</a:t>
            </a:r>
            <a:r>
              <a:rPr lang="zh-CN" altLang="en-US" kern="1200" dirty="0">
                <a:cs typeface="Calibri" panose="020F0502020204030204" pitchFamily="34" charset="0"/>
              </a:rPr>
              <a:t>，让</a:t>
            </a:r>
            <a:r>
              <a:rPr lang="en-US" altLang="zh-CN" kern="1200" dirty="0">
                <a:cs typeface="Calibri" panose="020F0502020204030204" pitchFamily="34" charset="0"/>
              </a:rPr>
              <a:t>bank</a:t>
            </a:r>
            <a:r>
              <a:rPr lang="zh-CN" altLang="en-US" kern="1200" dirty="0">
                <a:cs typeface="Calibri" panose="020F0502020204030204" pitchFamily="34" charset="0"/>
              </a:rPr>
              <a:t>为下一次访问准备</a:t>
            </a:r>
            <a:endParaRPr lang="en-US" kern="1200" dirty="0">
              <a:cs typeface="Calibri" panose="020F0502020204030204" pitchFamily="34" charset="0"/>
            </a:endParaRPr>
          </a:p>
          <a:p>
            <a:pPr>
              <a:spcBef>
                <a:spcPts val="0"/>
              </a:spcBef>
              <a:spcAft>
                <a:spcPts val="600"/>
              </a:spcAft>
            </a:pPr>
            <a:r>
              <a:rPr lang="zh-CN" altLang="en-US" sz="2400" kern="1200" dirty="0">
                <a:cs typeface="Calibri" panose="020F0502020204030204" pitchFamily="34" charset="0"/>
              </a:rPr>
              <a:t>访问</a:t>
            </a:r>
            <a:r>
              <a:rPr lang="zh-CN" altLang="en-US" sz="2800" dirty="0">
                <a:cs typeface="Calibri" panose="020F0502020204030204" pitchFamily="34" charset="0"/>
              </a:rPr>
              <a:t>一个</a:t>
            </a:r>
            <a:r>
              <a:rPr lang="ja-JP" altLang="en-US" sz="2800" dirty="0">
                <a:cs typeface="Calibri" panose="020F0502020204030204" pitchFamily="34" charset="0"/>
              </a:rPr>
              <a:t>“</a:t>
            </a:r>
            <a:r>
              <a:rPr lang="en-US" altLang="ja-JP" sz="2800" dirty="0">
                <a:cs typeface="Calibri" panose="020F0502020204030204" pitchFamily="34" charset="0"/>
              </a:rPr>
              <a:t>open row</a:t>
            </a:r>
            <a:r>
              <a:rPr lang="ja-JP" altLang="en-US" sz="2800" dirty="0">
                <a:cs typeface="Calibri" panose="020F0502020204030204" pitchFamily="34" charset="0"/>
              </a:rPr>
              <a:t>”</a:t>
            </a:r>
            <a:endParaRPr lang="en-US" altLang="ja-JP" sz="2800" dirty="0">
              <a:cs typeface="Calibri" panose="020F0502020204030204" pitchFamily="34" charset="0"/>
            </a:endParaRPr>
          </a:p>
          <a:p>
            <a:pPr marL="628650" lvl="1" indent="-2651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不需要执行</a:t>
            </a:r>
            <a:r>
              <a:rPr lang="en-US" kern="1200" dirty="0">
                <a:cs typeface="Calibri" panose="020F0502020204030204" pitchFamily="34" charset="0"/>
              </a:rPr>
              <a:t>activate</a:t>
            </a:r>
            <a:r>
              <a:rPr lang="zh-CN" altLang="en-US" kern="1200" dirty="0">
                <a:cs typeface="Calibri" panose="020F0502020204030204" pitchFamily="34" charset="0"/>
              </a:rPr>
              <a:t>命令</a:t>
            </a:r>
            <a:endParaRPr lang="en-US" kern="1200" dirty="0">
              <a:cs typeface="Calibri" panose="020F0502020204030204" pitchFamily="34" charset="0"/>
            </a:endParaRPr>
          </a:p>
          <a:p>
            <a:pPr>
              <a:spcBef>
                <a:spcPts val="0"/>
              </a:spcBef>
              <a:spcAft>
                <a:spcPts val="600"/>
              </a:spcAft>
            </a:pPr>
            <a:endParaRPr lang="en-US" dirty="0">
              <a:cs typeface="Calibri" panose="020F0502020204030204" pitchFamily="34" charset="0"/>
            </a:endParaRPr>
          </a:p>
        </p:txBody>
      </p:sp>
    </p:spTree>
    <p:extLst>
      <p:ext uri="{BB962C8B-B14F-4D97-AF65-F5344CB8AC3E}">
        <p14:creationId xmlns:p14="http://schemas.microsoft.com/office/powerpoint/2010/main" val="359418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421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2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4,735755853,C:\Users\Mikko\Dropbox\mikko\classes\552\Video Lectures\ece552_22_virtual_memory\Media.ppcx"/>
</p:tagLst>
</file>

<file path=ppt/tags/tag10.xml><?xml version="1.0" encoding="utf-8"?>
<p:tagLst xmlns:a="http://schemas.openxmlformats.org/drawingml/2006/main" xmlns:r="http://schemas.openxmlformats.org/officeDocument/2006/relationships" xmlns:p="http://schemas.openxmlformats.org/presentationml/2006/main">
  <p:tag name="PPSNARRATION" val="14,735755853,C:\Users\Mikko\Dropbox\mikko\classes\552\Video Lectures\ece552_22_virtual_memory\Media.ppcx"/>
</p:tagLst>
</file>

<file path=ppt/tags/tag11.xml><?xml version="1.0" encoding="utf-8"?>
<p:tagLst xmlns:a="http://schemas.openxmlformats.org/drawingml/2006/main" xmlns:r="http://schemas.openxmlformats.org/officeDocument/2006/relationships" xmlns:p="http://schemas.openxmlformats.org/presentationml/2006/main">
  <p:tag name="PPSNARRATION" val="15,735755853,C:\Users\Mikko\Dropbox\mikko\classes\552\Video Lectures\ece552_22_virtual_memory\Media.ppcx"/>
</p:tagLst>
</file>

<file path=ppt/tags/tag12.xml><?xml version="1.0" encoding="utf-8"?>
<p:tagLst xmlns:a="http://schemas.openxmlformats.org/drawingml/2006/main" xmlns:r="http://schemas.openxmlformats.org/officeDocument/2006/relationships" xmlns:p="http://schemas.openxmlformats.org/presentationml/2006/main">
  <p:tag name="PPSNARRATION" val="16,735755853,C:\Users\Mikko\Dropbox\mikko\classes\552\Video Lectures\ece552_22_virtual_memory\Media.ppcx"/>
</p:tagLst>
</file>

<file path=ppt/tags/tag13.xml><?xml version="1.0" encoding="utf-8"?>
<p:tagLst xmlns:a="http://schemas.openxmlformats.org/drawingml/2006/main" xmlns:r="http://schemas.openxmlformats.org/officeDocument/2006/relationships" xmlns:p="http://schemas.openxmlformats.org/presentationml/2006/main">
  <p:tag name="PPSNARRATION" val="17,735755853,C:\Users\Mikko\Dropbox\mikko\classes\552\Video Lectures\ece552_22_virtual_memory\Media.ppcx"/>
</p:tagLst>
</file>

<file path=ppt/tags/tag14.xml><?xml version="1.0" encoding="utf-8"?>
<p:tagLst xmlns:a="http://schemas.openxmlformats.org/drawingml/2006/main" xmlns:r="http://schemas.openxmlformats.org/officeDocument/2006/relationships" xmlns:p="http://schemas.openxmlformats.org/presentationml/2006/main">
  <p:tag name="PPSNARRATION" val="18,735755853,C:\Users\Mikko\Dropbox\mikko\classes\552\Video Lectures\ece552_22_virtual_memory\Media.ppcx"/>
</p:tagLst>
</file>

<file path=ppt/tags/tag15.xml><?xml version="1.0" encoding="utf-8"?>
<p:tagLst xmlns:a="http://schemas.openxmlformats.org/drawingml/2006/main" xmlns:r="http://schemas.openxmlformats.org/officeDocument/2006/relationships" xmlns:p="http://schemas.openxmlformats.org/presentationml/2006/main">
  <p:tag name="PPSNARRATION" val="19,735755853,C:\Users\Mikko\Dropbox\mikko\classes\552\Video Lectures\ece552_22_virtual_memory\Media.ppcx"/>
</p:tagLst>
</file>

<file path=ppt/tags/tag16.xml><?xml version="1.0" encoding="utf-8"?>
<p:tagLst xmlns:a="http://schemas.openxmlformats.org/drawingml/2006/main" xmlns:r="http://schemas.openxmlformats.org/officeDocument/2006/relationships" xmlns:p="http://schemas.openxmlformats.org/presentationml/2006/main">
  <p:tag name="PPSNARRATION" val="22,735755853,C:\Users\Mikko\Dropbox\mikko\classes\552\Video Lectures\ece552_22_virtual_memory\Media.ppcx"/>
</p:tagLst>
</file>

<file path=ppt/tags/tag17.xml><?xml version="1.0" encoding="utf-8"?>
<p:tagLst xmlns:a="http://schemas.openxmlformats.org/drawingml/2006/main" xmlns:r="http://schemas.openxmlformats.org/officeDocument/2006/relationships" xmlns:p="http://schemas.openxmlformats.org/presentationml/2006/main">
  <p:tag name="PPSNARRATION" val="23,735755853,C:\Users\Mikko\Dropbox\mikko\classes\552\Video Lectures\ece552_22_virtual_memory\Media.ppcx"/>
</p:tagLst>
</file>

<file path=ppt/tags/tag18.xml><?xml version="1.0" encoding="utf-8"?>
<p:tagLst xmlns:a="http://schemas.openxmlformats.org/drawingml/2006/main" xmlns:r="http://schemas.openxmlformats.org/officeDocument/2006/relationships" xmlns:p="http://schemas.openxmlformats.org/presentationml/2006/main">
  <p:tag name="PPSNARRATION" val="24,735755853,C:\Users\Mikko\Dropbox\mikko\classes\552\Video Lectures\ece552_22_virtual_memory\Media.ppcx"/>
</p:tagLst>
</file>

<file path=ppt/tags/tag19.xml><?xml version="1.0" encoding="utf-8"?>
<p:tagLst xmlns:a="http://schemas.openxmlformats.org/drawingml/2006/main" xmlns:r="http://schemas.openxmlformats.org/officeDocument/2006/relationships" xmlns:p="http://schemas.openxmlformats.org/presentationml/2006/main">
  <p:tag name="PPSNARRATION" val="25,735755853,C:\Users\Mikko\Dropbox\mikko\classes\552\Video Lectures\ece552_22_virtual_memory\Media.ppcx"/>
</p:tagLst>
</file>

<file path=ppt/tags/tag2.xml><?xml version="1.0" encoding="utf-8"?>
<p:tagLst xmlns:a="http://schemas.openxmlformats.org/drawingml/2006/main" xmlns:r="http://schemas.openxmlformats.org/officeDocument/2006/relationships" xmlns:p="http://schemas.openxmlformats.org/presentationml/2006/main">
  <p:tag name="PPSNARRATION" val="5,735755853,C:\Users\Mikko\Dropbox\mikko\classes\552\Video Lectures\ece552_22_virtual_memory\Media.ppcx"/>
</p:tagLst>
</file>

<file path=ppt/tags/tag20.xml><?xml version="1.0" encoding="utf-8"?>
<p:tagLst xmlns:a="http://schemas.openxmlformats.org/drawingml/2006/main" xmlns:r="http://schemas.openxmlformats.org/officeDocument/2006/relationships" xmlns:p="http://schemas.openxmlformats.org/presentationml/2006/main">
  <p:tag name="PPSNARRATION" val="26,735755853,C:\Users\Mikko\Dropbox\mikko\classes\552\Video Lectures\ece552_22_virtual_memory\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7,735755853,C:\Users\Mikko\Dropbox\mikko\classes\552\Video Lectures\ece552_22_virtual_memory\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8,735755853,C:\Users\Mikko\Dropbox\mikko\classes\552\Video Lectures\ece552_22_virtual_memory\Media.ppcx"/>
</p:tagLst>
</file>

<file path=ppt/tags/tag5.xml><?xml version="1.0" encoding="utf-8"?>
<p:tagLst xmlns:a="http://schemas.openxmlformats.org/drawingml/2006/main" xmlns:r="http://schemas.openxmlformats.org/officeDocument/2006/relationships" xmlns:p="http://schemas.openxmlformats.org/presentationml/2006/main">
  <p:tag name="PPSNARRATION" val="9,735755853,C:\Users\Mikko\Dropbox\mikko\classes\552\Video Lectures\ece552_22_virtual_memory\Media.ppcx"/>
</p:tagLst>
</file>

<file path=ppt/tags/tag6.xml><?xml version="1.0" encoding="utf-8"?>
<p:tagLst xmlns:a="http://schemas.openxmlformats.org/drawingml/2006/main" xmlns:r="http://schemas.openxmlformats.org/officeDocument/2006/relationships" xmlns:p="http://schemas.openxmlformats.org/presentationml/2006/main">
  <p:tag name="PPSNARRATION" val="10,735755853,C:\Users\Mikko\Dropbox\mikko\classes\552\Video Lectures\ece552_22_virtual_memory\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11,735755853,C:\Users\Mikko\Dropbox\mikko\classes\552\Video Lectures\ece552_22_virtual_memory\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12,735755853,C:\Users\Mikko\Dropbox\mikko\classes\552\Video Lectures\ece552_22_virtual_memory\Media.ppcx"/>
</p:tagLst>
</file>

<file path=ppt/tags/tag9.xml><?xml version="1.0" encoding="utf-8"?>
<p:tagLst xmlns:a="http://schemas.openxmlformats.org/drawingml/2006/main" xmlns:r="http://schemas.openxmlformats.org/officeDocument/2006/relationships" xmlns:p="http://schemas.openxmlformats.org/presentationml/2006/main">
  <p:tag name="PPSNARRATION" val="13,735755853,C:\Users\Mikko\Dropbox\mikko\classes\552\Video Lectures\ece552_22_virtual_memory\Media.ppcx"/>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18374</TotalTime>
  <Words>2688</Words>
  <Application>Microsoft Office PowerPoint</Application>
  <PresentationFormat>全屏显示(4:3)</PresentationFormat>
  <Paragraphs>564</Paragraphs>
  <Slides>54</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7" baseType="lpstr">
      <vt:lpstr>ＭＳ Ｐゴシック</vt:lpstr>
      <vt:lpstr>华文行楷</vt:lpstr>
      <vt:lpstr>楷体</vt:lpstr>
      <vt:lpstr>宋体</vt:lpstr>
      <vt:lpstr>微软雅黑</vt:lpstr>
      <vt:lpstr>Arial</vt:lpstr>
      <vt:lpstr>Calibri</vt:lpstr>
      <vt:lpstr>Tahoma</vt:lpstr>
      <vt:lpstr>Times New Roman</vt:lpstr>
      <vt:lpstr>Tw Cen MT</vt:lpstr>
      <vt:lpstr>Wingdings</vt:lpstr>
      <vt:lpstr>Default Design</vt:lpstr>
      <vt:lpstr>Visio</vt:lpstr>
      <vt:lpstr>计算机体系结构</vt:lpstr>
      <vt:lpstr>主存 (Main Memory)</vt:lpstr>
      <vt:lpstr>主存的现状</vt:lpstr>
      <vt:lpstr>对主存容量的需求</vt:lpstr>
      <vt:lpstr>内存容量和应用需求之间的差距</vt:lpstr>
      <vt:lpstr>内存面临的其它问题</vt:lpstr>
      <vt:lpstr>内存Bank的组织</vt:lpstr>
      <vt:lpstr>DRAM系统的组织</vt:lpstr>
      <vt:lpstr>页模式 DRAM</vt:lpstr>
      <vt:lpstr>Bank的组织</vt:lpstr>
      <vt:lpstr>Chip的组织</vt:lpstr>
      <vt:lpstr>示例：128M x 8-bit Chip</vt:lpstr>
      <vt:lpstr>Rank 和 Module</vt:lpstr>
      <vt:lpstr>A 64-bit Wide DIMM (One Rank)</vt:lpstr>
      <vt:lpstr>A 64-bit Wide DIMM (One Rank)</vt:lpstr>
      <vt:lpstr>Channels</vt:lpstr>
      <vt:lpstr>内存架构图</vt:lpstr>
      <vt:lpstr>DRAM系统</vt:lpstr>
      <vt:lpstr>DIMM的拆分</vt:lpstr>
      <vt:lpstr>DIMM的拆分</vt:lpstr>
      <vt:lpstr>RANK的逻辑架构</vt:lpstr>
      <vt:lpstr>RANK的拆分</vt:lpstr>
      <vt:lpstr>Chip的拆分</vt:lpstr>
      <vt:lpstr>BANK的拆分</vt:lpstr>
      <vt:lpstr>DRAM如何存储和读写数据？</vt:lpstr>
      <vt:lpstr>示例：传输缓存块</vt:lpstr>
      <vt:lpstr>示例：传输缓存块</vt:lpstr>
      <vt:lpstr>示例：传输缓存块</vt:lpstr>
      <vt:lpstr>示例：传输缓存块</vt:lpstr>
      <vt:lpstr>示例：传输缓存块</vt:lpstr>
      <vt:lpstr>示例：传输缓存块</vt:lpstr>
      <vt:lpstr>Recap：存储层次架构的4个核心问题</vt:lpstr>
      <vt:lpstr>Placement</vt:lpstr>
      <vt:lpstr>虚拟存储器</vt:lpstr>
      <vt:lpstr>虚拟存储器</vt:lpstr>
      <vt:lpstr>虚拟存储器的Placement</vt:lpstr>
      <vt:lpstr>虚拟存储器的Placement</vt:lpstr>
      <vt:lpstr>虚拟存储器的Identification</vt:lpstr>
      <vt:lpstr>PowerPoint 演示文稿</vt:lpstr>
      <vt:lpstr>PowerPoint 演示文稿</vt:lpstr>
      <vt:lpstr>虚拟存储器的实现</vt:lpstr>
      <vt:lpstr>页错误 (Page Faults)</vt:lpstr>
      <vt:lpstr>地址转换</vt:lpstr>
      <vt:lpstr>地址转换</vt:lpstr>
      <vt:lpstr>页表大小</vt:lpstr>
      <vt:lpstr>多级页表</vt:lpstr>
      <vt:lpstr>高性能虚拟存储器</vt:lpstr>
      <vt:lpstr>TLB</vt:lpstr>
      <vt:lpstr>虚拟存储器的保护</vt:lpstr>
      <vt:lpstr>虚拟存储器共享</vt:lpstr>
      <vt:lpstr>关于虚拟缓存的有趣问题</vt:lpstr>
      <vt:lpstr>VA Homonyms – 同名异物</vt:lpstr>
      <vt:lpstr>VA Synonyms – 异名同物</vt:lpstr>
      <vt:lpstr>下一个主题  多核处理器</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573</cp:revision>
  <cp:lastPrinted>2018-09-25T14:31:05Z</cp:lastPrinted>
  <dcterms:created xsi:type="dcterms:W3CDTF">2010-09-08T00:51:32Z</dcterms:created>
  <dcterms:modified xsi:type="dcterms:W3CDTF">2023-10-30T05:32:41Z</dcterms:modified>
</cp:coreProperties>
</file>