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37"/>
  </p:notesMasterIdLst>
  <p:handoutMasterIdLst>
    <p:handoutMasterId r:id="rId38"/>
  </p:handoutMasterIdLst>
  <p:sldIdLst>
    <p:sldId id="1014" r:id="rId2"/>
    <p:sldId id="549" r:id="rId3"/>
    <p:sldId id="550" r:id="rId4"/>
    <p:sldId id="551" r:id="rId5"/>
    <p:sldId id="552" r:id="rId6"/>
    <p:sldId id="553" r:id="rId7"/>
    <p:sldId id="554" r:id="rId8"/>
    <p:sldId id="6830" r:id="rId9"/>
    <p:sldId id="6829"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74" r:id="rId30"/>
    <p:sldId id="575" r:id="rId31"/>
    <p:sldId id="576" r:id="rId32"/>
    <p:sldId id="578" r:id="rId33"/>
    <p:sldId id="579" r:id="rId34"/>
    <p:sldId id="580" r:id="rId35"/>
    <p:sldId id="6828" r:id="rId36"/>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97" d="100"/>
          <a:sy n="97" d="100"/>
        </p:scale>
        <p:origin x="18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2023/11/6</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11/6/2023</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698AF-F98B-4F41-AAFE-F0AF785281C6}" type="slidenum">
              <a:rPr lang="en-GB" altLang="zh-CN"/>
              <a:pPr/>
              <a:t>13</a:t>
            </a:fld>
            <a:endParaRPr lang="en-GB"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53487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D86B8-8F64-43BE-9214-E08232974422}" type="slidenum">
              <a:rPr lang="en-GB" altLang="zh-CN"/>
              <a:pPr/>
              <a:t>14</a:t>
            </a:fld>
            <a:endParaRPr lang="en-GB"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5470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5CF5E-735C-422F-BD34-3B0E77779182}" type="slidenum">
              <a:rPr lang="en-GB" altLang="zh-CN"/>
              <a:pPr/>
              <a:t>15</a:t>
            </a:fld>
            <a:endParaRPr lang="en-GB"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57497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1E461-69FC-4B64-9A66-F02D40E3B672}" type="slidenum">
              <a:rPr lang="en-GB" altLang="zh-CN"/>
              <a:pPr/>
              <a:t>16</a:t>
            </a:fld>
            <a:endParaRPr lang="en-GB"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69309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B4608-670D-471D-96A4-9194520DD859}" type="slidenum">
              <a:rPr lang="en-GB" altLang="zh-CN"/>
              <a:pPr/>
              <a:t>17</a:t>
            </a:fld>
            <a:endParaRPr lang="en-GB"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82057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3645E-0AD5-4CBD-945E-A7C78C70373F}" type="slidenum">
              <a:rPr lang="en-GB" altLang="zh-CN"/>
              <a:pPr/>
              <a:t>18</a:t>
            </a:fld>
            <a:endParaRPr lang="en-GB"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671904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8CB54-1EAC-4202-96DC-AC21592FB297}" type="slidenum">
              <a:rPr lang="en-GB" altLang="zh-CN"/>
              <a:pPr/>
              <a:t>19</a:t>
            </a:fld>
            <a:endParaRPr lang="en-GB"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82041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32D4B-55AF-4440-BCA8-83A530A11D96}" type="slidenum">
              <a:rPr lang="en-GB" altLang="zh-CN"/>
              <a:pPr/>
              <a:t>20</a:t>
            </a:fld>
            <a:endParaRPr lang="en-GB"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3929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E7F53-6333-4D88-B942-B0705C1B4A82}" type="slidenum">
              <a:rPr lang="en-GB" altLang="zh-CN"/>
              <a:pPr/>
              <a:t>21</a:t>
            </a:fld>
            <a:endParaRPr lang="en-GB"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28270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EAD0F-42EE-4C44-814E-AFF7CDF807DB}" type="slidenum">
              <a:rPr lang="en-GB" altLang="zh-CN"/>
              <a:pPr/>
              <a:t>22</a:t>
            </a:fld>
            <a:endParaRPr lang="en-GB"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5609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5B313-D010-4188-9998-95F9967FBC99}" type="slidenum">
              <a:rPr lang="en-GB" altLang="zh-CN"/>
              <a:pPr/>
              <a:t>3</a:t>
            </a:fld>
            <a:endParaRPr lang="en-GB"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80544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D87F1-5C7C-45C2-9A1B-7E5E038A3751}" type="slidenum">
              <a:rPr lang="en-GB" altLang="zh-CN"/>
              <a:pPr/>
              <a:t>23</a:t>
            </a:fld>
            <a:endParaRPr lang="en-GB"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98807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DB734-DAC7-4085-9CFB-DC312C40CBAB}" type="slidenum">
              <a:rPr lang="en-GB" altLang="zh-CN"/>
              <a:pPr/>
              <a:t>24</a:t>
            </a:fld>
            <a:endParaRPr lang="en-GB"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36690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C73967-49D0-4F81-B301-286A902C48DB}" type="slidenum">
              <a:rPr lang="en-GB" altLang="zh-CN"/>
              <a:pPr/>
              <a:t>25</a:t>
            </a:fld>
            <a:endParaRPr lang="en-GB"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230166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90203-FC2E-43B4-A207-2015CFF364DC}" type="slidenum">
              <a:rPr lang="en-GB" altLang="zh-CN"/>
              <a:pPr/>
              <a:t>26</a:t>
            </a:fld>
            <a:endParaRPr lang="en-GB"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98181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4849E-DB30-4912-99B7-862761AD6800}" type="slidenum">
              <a:rPr lang="en-GB" altLang="zh-CN"/>
              <a:pPr/>
              <a:t>27</a:t>
            </a:fld>
            <a:endParaRPr lang="en-GB"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0277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B5AEB-7939-481D-A944-AB97C55AC06D}" type="slidenum">
              <a:rPr lang="en-GB" altLang="zh-CN"/>
              <a:pPr/>
              <a:t>28</a:t>
            </a:fld>
            <a:endParaRPr lang="en-GB"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35095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371EF-E2A0-41AA-8CFF-A5EBFED08AE2}" type="slidenum">
              <a:rPr lang="en-GB" altLang="zh-CN"/>
              <a:pPr/>
              <a:t>30</a:t>
            </a:fld>
            <a:endParaRPr lang="en-GB"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15806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D3DC6-B4F9-49DD-86CD-AA97855F75BC}" type="slidenum">
              <a:rPr lang="en-GB" altLang="zh-CN"/>
              <a:pPr/>
              <a:t>31</a:t>
            </a:fld>
            <a:endParaRPr lang="en-GB"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11286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16263-1F98-4680-83C4-8D414F6F4EE2}" type="slidenum">
              <a:rPr lang="en-GB" altLang="zh-CN"/>
              <a:pPr/>
              <a:t>4</a:t>
            </a:fld>
            <a:endParaRPr lang="en-GB"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47612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FB30D-132C-4C7C-8CA2-9F3C5CE1FA6E}" type="slidenum">
              <a:rPr lang="en-GB" altLang="zh-CN"/>
              <a:pPr/>
              <a:t>5</a:t>
            </a:fld>
            <a:endParaRPr lang="en-GB"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9550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8AEEA-DADD-404C-A0DC-98F2C53FF8EF}" type="slidenum">
              <a:rPr lang="en-GB" altLang="zh-CN"/>
              <a:pPr/>
              <a:t>7</a:t>
            </a:fld>
            <a:endParaRPr lang="en-GB"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70761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8AEEA-DADD-404C-A0DC-98F2C53FF8EF}" type="slidenum">
              <a:rPr lang="en-GB" altLang="zh-CN"/>
              <a:pPr/>
              <a:t>8</a:t>
            </a:fld>
            <a:endParaRPr lang="en-GB"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9315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248FF-EC13-4638-93F5-5C51D3263D2F}" type="slidenum">
              <a:rPr lang="en-GB" altLang="zh-CN"/>
              <a:pPr/>
              <a:t>10</a:t>
            </a:fld>
            <a:endParaRPr lang="en-GB"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65935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728A0-782B-452D-B239-E3FCEFAA7D93}" type="slidenum">
              <a:rPr lang="en-GB" altLang="zh-CN"/>
              <a:pPr/>
              <a:t>11</a:t>
            </a:fld>
            <a:endParaRPr lang="en-GB"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3965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6D241-1289-47DB-B9FC-85B7BA1A99A3}" type="slidenum">
              <a:rPr lang="en-GB" altLang="zh-CN"/>
              <a:pPr/>
              <a:t>12</a:t>
            </a:fld>
            <a:endParaRPr lang="en-GB"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013093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457200" y="1066800"/>
            <a:ext cx="8229600" cy="4648200"/>
          </a:xfrm>
        </p:spPr>
        <p:txBody>
          <a:bodyPr/>
          <a:lstStyle>
            <a:lvl1pPr>
              <a:lnSpc>
                <a:spcPts val="3200"/>
              </a:lnSpc>
              <a:spcBef>
                <a:spcPts val="600"/>
              </a:spcBef>
              <a:spcAft>
                <a:spcPts val="600"/>
              </a:spcAft>
              <a:defRPr>
                <a:latin typeface="微软雅黑" panose="020B0503020204020204" pitchFamily="34" charset="-122"/>
                <a:ea typeface="微软雅黑" panose="020B0503020204020204" pitchFamily="34" charset="-122"/>
              </a:defRPr>
            </a:lvl1pPr>
            <a:lvl2pPr marL="719138" indent="-363538">
              <a:lnSpc>
                <a:spcPts val="3200"/>
              </a:lnSpc>
              <a:spcBef>
                <a:spcPts val="600"/>
              </a:spcBef>
              <a:spcAft>
                <a:spcPts val="600"/>
              </a:spcAft>
              <a:buFont typeface="微软雅黑" panose="020B0503020204020204" pitchFamily="34" charset="-122"/>
              <a:buChar char="−"/>
              <a:defRPr>
                <a:latin typeface="微软雅黑" panose="020B0503020204020204" pitchFamily="34" charset="-122"/>
                <a:ea typeface="微软雅黑" panose="020B0503020204020204" pitchFamily="34" charset="-122"/>
              </a:defRPr>
            </a:lvl2pPr>
            <a:lvl3pPr marL="982663" indent="-263525">
              <a:lnSpc>
                <a:spcPts val="3200"/>
              </a:lnSpc>
              <a:spcBef>
                <a:spcPts val="600"/>
              </a:spcBef>
              <a:spcAft>
                <a:spcPts val="600"/>
              </a:spcAft>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252538" indent="-269875">
              <a:lnSpc>
                <a:spcPts val="3200"/>
              </a:lnSpc>
              <a:spcBef>
                <a:spcPts val="600"/>
              </a:spcBef>
              <a:spcAft>
                <a:spcPts val="600"/>
              </a:spcAft>
              <a:buFont typeface="微软雅黑" panose="020B0503020204020204" pitchFamily="34" charset="-122"/>
              <a:buChar char="−"/>
              <a:defRPr sz="1800">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Rectangle 12"/>
          <p:cNvSpPr>
            <a:spLocks noGrp="1" noChangeArrowheads="1"/>
          </p:cNvSpPr>
          <p:nvPr>
            <p:ph type="sldNum" sz="quarter" idx="12"/>
          </p:nvPr>
        </p:nvSpPr>
        <p:spPr>
          <a:xfrm>
            <a:off x="8504238" y="6477000"/>
            <a:ext cx="639762" cy="304800"/>
          </a:xfrm>
        </p:spPr>
        <p:txBody>
          <a:bodyPr/>
          <a:lstStyle>
            <a:lvl1pPr>
              <a:defRPr sz="1600"/>
            </a:lvl1pPr>
          </a:lstStyle>
          <a:p>
            <a:fld id="{1AEA45D1-D4B8-44CC-BE7C-EE654AA999B5}" type="slidenum">
              <a:rPr lang="en-US" altLang="en-US" smtClean="0"/>
              <a:pPr/>
              <a:t>‹#›</a:t>
            </a:fld>
            <a:endParaRPr lang="en-US" altLang="en-US" dirty="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462713" y="6392863"/>
            <a:ext cx="2320925" cy="381000"/>
          </a:xfrm>
          <a:prstGeom prst="rect">
            <a:avLst/>
          </a:prstGeom>
        </p:spPr>
        <p:txBody>
          <a:bodyPr/>
          <a:lstStyle>
            <a:lvl1pPr>
              <a:defRPr/>
            </a:lvl1pPr>
          </a:lstStyle>
          <a:p>
            <a:endParaRPr lang="en-US" altLang="en-US" dirty="0"/>
          </a:p>
        </p:txBody>
      </p:sp>
      <p:sp>
        <p:nvSpPr>
          <p:cNvPr id="3" name="Rectangle 11"/>
          <p:cNvSpPr>
            <a:spLocks noGrp="1" noChangeArrowheads="1"/>
          </p:cNvSpPr>
          <p:nvPr>
            <p:ph type="ftr" sz="quarter" idx="11"/>
          </p:nvPr>
        </p:nvSpPr>
        <p:spPr>
          <a:xfrm>
            <a:off x="369888" y="6392863"/>
            <a:ext cx="2286000" cy="381000"/>
          </a:xfrm>
          <a:prstGeom prst="rect">
            <a:avLst/>
          </a:prstGeom>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6" name="Rectangle 12"/>
          <p:cNvSpPr>
            <a:spLocks noGrp="1" noChangeArrowheads="1"/>
          </p:cNvSpPr>
          <p:nvPr>
            <p:ph type="sldNum" sz="quarter" idx="4"/>
          </p:nvPr>
        </p:nvSpPr>
        <p:spPr bwMode="auto">
          <a:xfrm>
            <a:off x="8556625" y="6477000"/>
            <a:ext cx="587375" cy="304800"/>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600" b="0">
                <a:latin typeface="+mn-lt"/>
                <a:cs typeface="Arial" panose="020B0604020202020204" pitchFamily="34" charset="0"/>
              </a:defRPr>
            </a:lvl1pPr>
          </a:lstStyle>
          <a:p>
            <a:fld id="{DD4DE553-3661-4A74-A98D-B84EF2586A6D}" type="slidenum">
              <a:rPr lang="en-US" altLang="en-US" smtClean="0"/>
              <a:pPr/>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sldNum="0"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ss.tcd.ie/Jeremy.Jones/VivioJS/caches/MESIHelp.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681351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ss.tcd.ie/Jeremy.Jones/VivioJS/caches/MESIHelp.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ebeardsage.com/cache-coherence-protocol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14. </a:t>
            </a:r>
            <a:r>
              <a:rPr lang="zh-CN" altLang="en-US" sz="3600" dirty="0">
                <a:solidFill>
                  <a:schemeClr val="tx1"/>
                </a:solidFill>
                <a:latin typeface="微软雅黑" panose="020B0503020204020204" pitchFamily="34" charset="-122"/>
                <a:ea typeface="微软雅黑" panose="020B0503020204020204" pitchFamily="34" charset="-122"/>
              </a:rPr>
              <a:t>缓存一致性</a:t>
            </a: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b="1" dirty="0">
                <a:solidFill>
                  <a:srgbClr val="FF0000"/>
                </a:solidFill>
                <a:latin typeface="Tw Cen MT" panose="020B0602020104020603" pitchFamily="34" charset="0"/>
              </a:rPr>
              <a:t>The contents of the slides are adapted from CA course of </a:t>
            </a:r>
            <a:r>
              <a:rPr lang="en-US" altLang="zh-CN" sz="1400" b="1" dirty="0" err="1">
                <a:solidFill>
                  <a:srgbClr val="FF0000"/>
                </a:solidFill>
                <a:latin typeface="Tw Cen MT" panose="020B0602020104020603" pitchFamily="34" charset="0"/>
              </a:rPr>
              <a:t>wisc</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princeton</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mit</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berkeley</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edinburg</a:t>
            </a:r>
            <a:r>
              <a:rPr lang="en-US" altLang="zh-CN" sz="1400" b="1" dirty="0">
                <a:solidFill>
                  <a:srgbClr val="FF0000"/>
                </a:solidFill>
                <a:latin typeface="Tw Cen MT" panose="020B0602020104020603" pitchFamily="34" charset="0"/>
              </a:rPr>
              <a:t>, and eth.</a:t>
            </a:r>
          </a:p>
          <a:p>
            <a:pPr algn="just"/>
            <a:r>
              <a:rPr lang="en-US" altLang="zh-CN" sz="1400" b="1"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b="1"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228600"/>
            <a:ext cx="9144000" cy="685800"/>
          </a:xfrm>
        </p:spPr>
        <p:txBody>
          <a:bodyPr/>
          <a:lstStyle/>
          <a:p>
            <a:r>
              <a:rPr lang="en-GB" altLang="zh-CN" dirty="0"/>
              <a:t>Snooping Protocol </a:t>
            </a:r>
            <a:r>
              <a:rPr lang="zh-CN" altLang="en-US" dirty="0"/>
              <a:t>的实现</a:t>
            </a:r>
            <a:endParaRPr lang="en-GB" altLang="zh-CN" dirty="0"/>
          </a:p>
        </p:txBody>
      </p:sp>
      <p:sp>
        <p:nvSpPr>
          <p:cNvPr id="103427" name="Rectangle 3"/>
          <p:cNvSpPr>
            <a:spLocks noGrp="1" noChangeArrowheads="1"/>
          </p:cNvSpPr>
          <p:nvPr>
            <p:ph type="body" idx="1"/>
          </p:nvPr>
        </p:nvSpPr>
        <p:spPr>
          <a:xfrm>
            <a:off x="457200" y="1143001"/>
            <a:ext cx="8382000" cy="4419600"/>
          </a:xfrm>
        </p:spPr>
        <p:txBody>
          <a:bodyPr/>
          <a:lstStyle/>
          <a:p>
            <a:pPr>
              <a:lnSpc>
                <a:spcPct val="90000"/>
              </a:lnSpc>
            </a:pPr>
            <a:r>
              <a:rPr lang="zh-CN" altLang="en-US" dirty="0"/>
              <a:t>写无效 （</a:t>
            </a:r>
            <a:r>
              <a:rPr lang="en-GB" altLang="zh-CN" dirty="0"/>
              <a:t>Write Invalidate</a:t>
            </a:r>
            <a:r>
              <a:rPr lang="zh-CN" altLang="en-US" dirty="0"/>
              <a:t>）</a:t>
            </a:r>
            <a:endParaRPr lang="en-GB" altLang="zh-CN" dirty="0"/>
          </a:p>
          <a:p>
            <a:pPr lvl="1">
              <a:lnSpc>
                <a:spcPct val="90000"/>
              </a:lnSpc>
            </a:pPr>
            <a:r>
              <a:rPr lang="zh-CN" altLang="en-US" dirty="0" smtClean="0"/>
              <a:t>若</a:t>
            </a:r>
            <a:r>
              <a:rPr lang="en-GB" altLang="zh-CN" dirty="0"/>
              <a:t>c</a:t>
            </a:r>
            <a:r>
              <a:rPr lang="en-GB" altLang="zh-CN" dirty="0" smtClean="0"/>
              <a:t>ore </a:t>
            </a:r>
            <a:r>
              <a:rPr lang="zh-CN" altLang="en-US" dirty="0"/>
              <a:t>想写一个</a:t>
            </a:r>
            <a:r>
              <a:rPr lang="en-US" altLang="zh-CN" dirty="0"/>
              <a:t>block </a:t>
            </a:r>
            <a:r>
              <a:rPr lang="en-GB" altLang="zh-CN" dirty="0"/>
              <a:t>-&gt; </a:t>
            </a:r>
            <a:r>
              <a:rPr lang="zh-CN" altLang="en-US" dirty="0"/>
              <a:t>需要获取一个总线周期，并发送 </a:t>
            </a:r>
            <a:r>
              <a:rPr lang="en-GB" altLang="zh-CN" dirty="0">
                <a:latin typeface="Tw Cen MT" panose="020B0602020104020603" pitchFamily="34" charset="0"/>
              </a:rPr>
              <a:t>‘</a:t>
            </a:r>
            <a:r>
              <a:rPr lang="en-GB" altLang="zh-CN" dirty="0"/>
              <a:t>write invalidate</a:t>
            </a:r>
            <a:r>
              <a:rPr lang="en-GB" altLang="zh-CN" dirty="0">
                <a:latin typeface="Tw Cen MT" panose="020B0602020104020603" pitchFamily="34" charset="0"/>
              </a:rPr>
              <a:t>’</a:t>
            </a:r>
            <a:r>
              <a:rPr lang="en-GB" altLang="zh-CN" dirty="0"/>
              <a:t> </a:t>
            </a:r>
            <a:r>
              <a:rPr lang="zh-CN" altLang="en-US" dirty="0"/>
              <a:t>消息</a:t>
            </a:r>
            <a:endParaRPr lang="en-GB" altLang="zh-CN" dirty="0"/>
          </a:p>
          <a:p>
            <a:pPr lvl="1">
              <a:lnSpc>
                <a:spcPct val="90000"/>
              </a:lnSpc>
            </a:pPr>
            <a:r>
              <a:rPr lang="zh-CN" altLang="en-US" dirty="0"/>
              <a:t>所有的</a:t>
            </a:r>
            <a:r>
              <a:rPr lang="en-GB" altLang="zh-CN" dirty="0"/>
              <a:t>snooping caches</a:t>
            </a:r>
            <a:r>
              <a:rPr lang="zh-CN" altLang="en-US" dirty="0"/>
              <a:t>看到消息后，会</a:t>
            </a:r>
            <a:r>
              <a:rPr lang="en-GB" altLang="zh-CN" dirty="0"/>
              <a:t> invalidate </a:t>
            </a:r>
            <a:r>
              <a:rPr lang="zh-CN" altLang="en-US" dirty="0"/>
              <a:t>自己的副本（可能的副本）；</a:t>
            </a:r>
            <a:endParaRPr lang="en-GB" altLang="zh-CN" dirty="0"/>
          </a:p>
          <a:p>
            <a:pPr lvl="1">
              <a:lnSpc>
                <a:spcPct val="90000"/>
              </a:lnSpc>
            </a:pPr>
            <a:r>
              <a:rPr lang="zh-CN" altLang="en-US" dirty="0"/>
              <a:t>收集到所有的 </a:t>
            </a:r>
            <a:r>
              <a:rPr lang="en-GB" altLang="zh-CN" b="1" dirty="0"/>
              <a:t>acknowledgement</a:t>
            </a:r>
            <a:r>
              <a:rPr lang="en-GB" altLang="zh-CN" dirty="0"/>
              <a:t> </a:t>
            </a:r>
            <a:r>
              <a:rPr lang="zh-CN" altLang="en-US" dirty="0"/>
              <a:t>后</a:t>
            </a:r>
            <a:r>
              <a:rPr lang="zh-CN" altLang="en-US" dirty="0" smtClean="0"/>
              <a:t>，</a:t>
            </a:r>
            <a:r>
              <a:rPr lang="en-GB" altLang="zh-CN" dirty="0"/>
              <a:t>c</a:t>
            </a:r>
            <a:r>
              <a:rPr lang="en-GB" altLang="zh-CN" dirty="0" smtClean="0"/>
              <a:t>ore </a:t>
            </a:r>
            <a:r>
              <a:rPr lang="zh-CN" altLang="en-US" dirty="0"/>
              <a:t>可以写目标</a:t>
            </a:r>
            <a:r>
              <a:rPr lang="en-US" altLang="zh-CN" dirty="0"/>
              <a:t>block</a:t>
            </a:r>
            <a:r>
              <a:rPr lang="zh-CN" altLang="en-US" dirty="0"/>
              <a:t>。</a:t>
            </a:r>
            <a:r>
              <a:rPr lang="en-GB" altLang="zh-CN" dirty="0"/>
              <a:t>(</a:t>
            </a:r>
            <a:r>
              <a:rPr lang="zh-CN" altLang="en-US" dirty="0"/>
              <a:t>假定该写操作会直达到</a:t>
            </a:r>
            <a:r>
              <a:rPr lang="en-GB" altLang="zh-CN" dirty="0"/>
              <a:t>memory)</a:t>
            </a:r>
          </a:p>
          <a:p>
            <a:pPr lvl="1">
              <a:lnSpc>
                <a:spcPct val="90000"/>
              </a:lnSpc>
            </a:pPr>
            <a:r>
              <a:rPr lang="zh-CN" altLang="en-US" dirty="0">
                <a:solidFill>
                  <a:schemeClr val="tx1">
                    <a:lumMod val="95000"/>
                    <a:lumOff val="5000"/>
                  </a:schemeClr>
                </a:solidFill>
              </a:rPr>
              <a:t>后续所有</a:t>
            </a:r>
            <a:r>
              <a:rPr lang="zh-CN" altLang="en-US" dirty="0" smtClean="0">
                <a:solidFill>
                  <a:schemeClr val="tx1">
                    <a:lumMod val="95000"/>
                    <a:lumOff val="5000"/>
                  </a:schemeClr>
                </a:solidFill>
              </a:rPr>
              <a:t>其它</a:t>
            </a:r>
            <a:r>
              <a:rPr lang="en-US" altLang="zh-CN" dirty="0" smtClean="0">
                <a:solidFill>
                  <a:schemeClr val="tx1">
                    <a:lumMod val="95000"/>
                    <a:lumOff val="5000"/>
                  </a:schemeClr>
                </a:solidFill>
              </a:rPr>
              <a:t>core</a:t>
            </a:r>
            <a:r>
              <a:rPr lang="zh-CN" altLang="en-US" dirty="0">
                <a:solidFill>
                  <a:schemeClr val="tx1">
                    <a:lumMod val="95000"/>
                    <a:lumOff val="5000"/>
                  </a:schemeClr>
                </a:solidFill>
              </a:rPr>
              <a:t>对该</a:t>
            </a:r>
            <a:r>
              <a:rPr lang="en-US" altLang="zh-CN" dirty="0">
                <a:solidFill>
                  <a:schemeClr val="tx1">
                    <a:lumMod val="95000"/>
                    <a:lumOff val="5000"/>
                  </a:schemeClr>
                </a:solidFill>
              </a:rPr>
              <a:t>block</a:t>
            </a:r>
            <a:r>
              <a:rPr lang="zh-CN" altLang="en-US" dirty="0">
                <a:solidFill>
                  <a:schemeClr val="tx1">
                    <a:lumMod val="95000"/>
                    <a:lumOff val="5000"/>
                  </a:schemeClr>
                </a:solidFill>
              </a:rPr>
              <a:t>的读取均会</a:t>
            </a:r>
            <a:r>
              <a:rPr lang="en-US" altLang="zh-CN" dirty="0">
                <a:solidFill>
                  <a:schemeClr val="tx1">
                    <a:lumMod val="95000"/>
                    <a:lumOff val="5000"/>
                  </a:schemeClr>
                </a:solidFill>
              </a:rPr>
              <a:t>miss, </a:t>
            </a:r>
            <a:r>
              <a:rPr lang="zh-CN" altLang="en-US" dirty="0">
                <a:solidFill>
                  <a:schemeClr val="tx1">
                    <a:lumMod val="95000"/>
                    <a:lumOff val="5000"/>
                  </a:schemeClr>
                </a:solidFill>
              </a:rPr>
              <a:t>从而会重新获取</a:t>
            </a:r>
            <a:r>
              <a:rPr lang="en-US" altLang="zh-CN" dirty="0">
                <a:solidFill>
                  <a:schemeClr val="tx1">
                    <a:lumMod val="95000"/>
                    <a:lumOff val="5000"/>
                  </a:schemeClr>
                </a:solidFill>
              </a:rPr>
              <a:t>block</a:t>
            </a:r>
            <a:r>
              <a:rPr lang="zh-CN" altLang="en-US" dirty="0">
                <a:solidFill>
                  <a:schemeClr val="tx1">
                    <a:lumMod val="95000"/>
                    <a:lumOff val="5000"/>
                  </a:schemeClr>
                </a:solidFill>
              </a:rPr>
              <a:t>。</a:t>
            </a:r>
            <a:r>
              <a:rPr lang="en-GB" altLang="zh-CN" dirty="0">
                <a:solidFill>
                  <a:srgbClr val="FF0000"/>
                </a:solidFill>
              </a:rPr>
              <a:t>[</a:t>
            </a:r>
            <a:r>
              <a:rPr lang="zh-CN" altLang="en-US" dirty="0">
                <a:solidFill>
                  <a:srgbClr val="FF0000"/>
                </a:solidFill>
              </a:rPr>
              <a:t>此刻的多核系统是一致的</a:t>
            </a:r>
            <a:r>
              <a:rPr lang="en-GB" altLang="zh-CN" dirty="0">
                <a:solidFill>
                  <a:srgbClr val="FF0000"/>
                </a:solidFill>
              </a:rPr>
              <a:t>]</a:t>
            </a:r>
          </a:p>
        </p:txBody>
      </p:sp>
      <p:sp>
        <p:nvSpPr>
          <p:cNvPr id="4" name="文本框 3">
            <a:extLst>
              <a:ext uri="{FF2B5EF4-FFF2-40B4-BE49-F238E27FC236}">
                <a16:creationId xmlns:a16="http://schemas.microsoft.com/office/drawing/2014/main" id="{0C8E2E0A-58A8-4AC4-B4CC-AEA08FA0A103}"/>
              </a:ext>
            </a:extLst>
          </p:cNvPr>
          <p:cNvSpPr txBox="1"/>
          <p:nvPr/>
        </p:nvSpPr>
        <p:spPr>
          <a:xfrm>
            <a:off x="952579" y="5715000"/>
            <a:ext cx="7810421" cy="369332"/>
          </a:xfrm>
          <a:prstGeom prst="rect">
            <a:avLst/>
          </a:prstGeom>
          <a:noFill/>
        </p:spPr>
        <p:txBody>
          <a:bodyPr wrap="square" rtlCol="0">
            <a:spAutoFit/>
          </a:bodyPr>
          <a:lstStyle/>
          <a:p>
            <a:r>
              <a:rPr lang="en-US" altLang="zh-CN" dirty="0">
                <a:hlinkClick r:id="rId3"/>
              </a:rPr>
              <a:t>https://www.scss.tcd.ie/Jeremy.Jones/VivioJS/caches/MESIHelp.htm</a:t>
            </a:r>
            <a:endParaRPr lang="zh-CN" altLang="en-US" dirty="0"/>
          </a:p>
        </p:txBody>
      </p:sp>
    </p:spTree>
    <p:extLst>
      <p:ext uri="{BB962C8B-B14F-4D97-AF65-F5344CB8AC3E}">
        <p14:creationId xmlns:p14="http://schemas.microsoft.com/office/powerpoint/2010/main" val="429358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228600"/>
            <a:ext cx="9144000" cy="685800"/>
          </a:xfrm>
        </p:spPr>
        <p:txBody>
          <a:bodyPr/>
          <a:lstStyle/>
          <a:p>
            <a:r>
              <a:rPr lang="en-GB" altLang="zh-CN" dirty="0"/>
              <a:t>Snooping Protocol </a:t>
            </a:r>
            <a:r>
              <a:rPr lang="zh-CN" altLang="en-US" dirty="0"/>
              <a:t>的实现</a:t>
            </a:r>
            <a:endParaRPr lang="en-GB" altLang="zh-CN" dirty="0"/>
          </a:p>
        </p:txBody>
      </p:sp>
      <p:sp>
        <p:nvSpPr>
          <p:cNvPr id="106499" name="Rectangle 3"/>
          <p:cNvSpPr>
            <a:spLocks noGrp="1" noChangeArrowheads="1"/>
          </p:cNvSpPr>
          <p:nvPr>
            <p:ph type="body" idx="1"/>
          </p:nvPr>
        </p:nvSpPr>
        <p:spPr>
          <a:xfrm>
            <a:off x="457200" y="1143000"/>
            <a:ext cx="8229600" cy="5181600"/>
          </a:xfrm>
        </p:spPr>
        <p:txBody>
          <a:bodyPr/>
          <a:lstStyle/>
          <a:p>
            <a:r>
              <a:rPr lang="zh-CN" altLang="en-US" dirty="0"/>
              <a:t>写更新 （</a:t>
            </a:r>
            <a:r>
              <a:rPr lang="en-GB" altLang="zh-CN" dirty="0"/>
              <a:t>Write Update</a:t>
            </a:r>
            <a:r>
              <a:rPr lang="zh-CN" altLang="en-US" dirty="0"/>
              <a:t>）</a:t>
            </a:r>
            <a:endParaRPr lang="en-GB" altLang="zh-CN" dirty="0"/>
          </a:p>
          <a:p>
            <a:pPr lvl="1"/>
            <a:r>
              <a:rPr lang="zh-CN" altLang="en-US" dirty="0" smtClean="0"/>
              <a:t>若</a:t>
            </a:r>
            <a:r>
              <a:rPr lang="en-GB" altLang="zh-CN" dirty="0" smtClean="0"/>
              <a:t>core </a:t>
            </a:r>
            <a:r>
              <a:rPr lang="zh-CN" altLang="en-US" dirty="0"/>
              <a:t>想写一个</a:t>
            </a:r>
            <a:r>
              <a:rPr lang="en-US" altLang="zh-CN" dirty="0"/>
              <a:t>block </a:t>
            </a:r>
            <a:r>
              <a:rPr lang="en-GB" altLang="zh-CN" dirty="0"/>
              <a:t>-&gt; </a:t>
            </a:r>
            <a:r>
              <a:rPr lang="zh-CN" altLang="en-US" dirty="0"/>
              <a:t>需要获取一个总线周期，并将要写的数据通过总线进行广播</a:t>
            </a:r>
            <a:endParaRPr lang="en-GB" altLang="zh-CN" dirty="0"/>
          </a:p>
          <a:p>
            <a:pPr lvl="1"/>
            <a:r>
              <a:rPr lang="zh-CN" altLang="en-US" dirty="0"/>
              <a:t>所有的</a:t>
            </a:r>
            <a:r>
              <a:rPr lang="en-GB" altLang="zh-CN" dirty="0"/>
              <a:t>snooping caches </a:t>
            </a:r>
            <a:r>
              <a:rPr lang="zh-CN" altLang="en-US" dirty="0"/>
              <a:t>通过总线更新其副本</a:t>
            </a:r>
            <a:endParaRPr lang="en-GB" altLang="zh-CN" dirty="0"/>
          </a:p>
          <a:p>
            <a:r>
              <a:rPr lang="zh-CN" altLang="en-US" dirty="0"/>
              <a:t>注意：无论是写无效还是写更新，</a:t>
            </a:r>
            <a:r>
              <a:rPr lang="zh-CN" altLang="en-US" dirty="0" smtClean="0"/>
              <a:t>同时发生的写</a:t>
            </a:r>
            <a:r>
              <a:rPr lang="zh-CN" altLang="en-US" dirty="0"/>
              <a:t>操作可以通过总线的仲裁机制来</a:t>
            </a:r>
            <a:r>
              <a:rPr lang="zh-CN" altLang="en-US" dirty="0" smtClean="0"/>
              <a:t>避免</a:t>
            </a:r>
            <a:r>
              <a:rPr lang="zh-CN" altLang="en-US" dirty="0" smtClean="0">
                <a:solidFill>
                  <a:srgbClr val="FF0000"/>
                </a:solidFill>
              </a:rPr>
              <a:t>。</a:t>
            </a:r>
            <a:endParaRPr lang="en-US" altLang="zh-CN" dirty="0" smtClean="0">
              <a:solidFill>
                <a:srgbClr val="FF0000"/>
              </a:solidFill>
            </a:endParaRPr>
          </a:p>
          <a:p>
            <a:pPr lvl="1"/>
            <a:r>
              <a:rPr lang="zh-CN" altLang="en-US" dirty="0" smtClean="0"/>
              <a:t>在</a:t>
            </a:r>
            <a:r>
              <a:rPr lang="zh-CN" altLang="en-US" dirty="0"/>
              <a:t>任何时刻，只有一</a:t>
            </a:r>
            <a:r>
              <a:rPr lang="zh-CN" altLang="en-US" dirty="0" smtClean="0"/>
              <a:t>个</a:t>
            </a:r>
            <a:r>
              <a:rPr lang="en-US" altLang="zh-CN" dirty="0" smtClean="0"/>
              <a:t>core</a:t>
            </a:r>
            <a:r>
              <a:rPr lang="zh-CN" altLang="en-US" dirty="0"/>
              <a:t>可以是总线的</a:t>
            </a:r>
            <a:r>
              <a:rPr lang="en-US" altLang="zh-CN" dirty="0"/>
              <a:t>master</a:t>
            </a:r>
            <a:r>
              <a:rPr lang="zh-CN" altLang="en-US" dirty="0"/>
              <a:t>。</a:t>
            </a:r>
            <a:endParaRPr lang="en-GB" altLang="zh-CN" dirty="0"/>
          </a:p>
          <a:p>
            <a:pPr lvl="1"/>
            <a:r>
              <a:rPr lang="zh-CN" altLang="en-US" dirty="0"/>
              <a:t>因此</a:t>
            </a:r>
            <a:r>
              <a:rPr lang="zh-CN" altLang="en-US" dirty="0" smtClean="0"/>
              <a:t>，同时</a:t>
            </a:r>
            <a:r>
              <a:rPr lang="zh-CN" altLang="en-US" dirty="0"/>
              <a:t>写操作的</a:t>
            </a:r>
            <a:r>
              <a:rPr lang="zh-CN" altLang="en-US" dirty="0" smtClean="0"/>
              <a:t>冲突不会造成问题。</a:t>
            </a:r>
            <a:endParaRPr lang="en-GB" altLang="zh-CN" dirty="0"/>
          </a:p>
        </p:txBody>
      </p:sp>
    </p:spTree>
    <p:extLst>
      <p:ext uri="{BB962C8B-B14F-4D97-AF65-F5344CB8AC3E}">
        <p14:creationId xmlns:p14="http://schemas.microsoft.com/office/powerpoint/2010/main" val="196600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228600"/>
            <a:ext cx="9144000" cy="685800"/>
          </a:xfrm>
        </p:spPr>
        <p:txBody>
          <a:bodyPr/>
          <a:lstStyle/>
          <a:p>
            <a:r>
              <a:rPr lang="zh-CN" altLang="en-US" dirty="0"/>
              <a:t>更新</a:t>
            </a:r>
            <a:r>
              <a:rPr lang="en-GB" altLang="zh-CN" dirty="0"/>
              <a:t> or </a:t>
            </a:r>
            <a:r>
              <a:rPr lang="zh-CN" altLang="en-US" dirty="0"/>
              <a:t>无效</a:t>
            </a:r>
            <a:r>
              <a:rPr lang="en-GB" altLang="zh-CN" dirty="0"/>
              <a:t>?</a:t>
            </a:r>
          </a:p>
        </p:txBody>
      </p:sp>
      <p:sp>
        <p:nvSpPr>
          <p:cNvPr id="107523" name="Rectangle 3"/>
          <p:cNvSpPr>
            <a:spLocks noGrp="1" noChangeArrowheads="1"/>
          </p:cNvSpPr>
          <p:nvPr>
            <p:ph type="body" idx="1"/>
          </p:nvPr>
        </p:nvSpPr>
        <p:spPr>
          <a:xfrm>
            <a:off x="457200" y="1143000"/>
            <a:ext cx="8229600" cy="4572000"/>
          </a:xfrm>
        </p:spPr>
        <p:txBody>
          <a:bodyPr/>
          <a:lstStyle/>
          <a:p>
            <a:r>
              <a:rPr lang="zh-CN" altLang="en-US" dirty="0"/>
              <a:t>写更新看起来最简单、直接、速度快</a:t>
            </a:r>
            <a:r>
              <a:rPr lang="en-GB" altLang="zh-CN" dirty="0"/>
              <a:t>, </a:t>
            </a:r>
            <a:r>
              <a:rPr lang="zh-CN" altLang="en-US" dirty="0"/>
              <a:t>却会消耗大量</a:t>
            </a:r>
            <a:r>
              <a:rPr lang="zh-CN" altLang="en-US" dirty="0" smtClean="0"/>
              <a:t>网络带宽</a:t>
            </a:r>
            <a:r>
              <a:rPr lang="en-GB" altLang="zh-CN" dirty="0" smtClean="0"/>
              <a:t>:</a:t>
            </a:r>
            <a:endParaRPr lang="en-GB" altLang="zh-CN" dirty="0"/>
          </a:p>
          <a:p>
            <a:pPr lvl="1"/>
            <a:r>
              <a:rPr lang="zh-CN" altLang="en-US" dirty="0"/>
              <a:t>对同一个</a:t>
            </a:r>
            <a:r>
              <a:rPr lang="en-GB" altLang="zh-CN" dirty="0"/>
              <a:t>word</a:t>
            </a:r>
            <a:r>
              <a:rPr lang="zh-CN" altLang="en-US" dirty="0"/>
              <a:t>的多个写操作</a:t>
            </a:r>
            <a:r>
              <a:rPr lang="en-GB" altLang="zh-CN" dirty="0"/>
              <a:t> (</a:t>
            </a:r>
            <a:r>
              <a:rPr lang="zh-CN" altLang="en-US" u="sng" dirty="0">
                <a:solidFill>
                  <a:srgbClr val="FF0000"/>
                </a:solidFill>
              </a:rPr>
              <a:t>中间没有读操作</a:t>
            </a:r>
            <a:r>
              <a:rPr lang="en-GB" altLang="zh-CN" dirty="0"/>
              <a:t>) </a:t>
            </a:r>
            <a:r>
              <a:rPr lang="zh-CN" altLang="en-US" dirty="0"/>
              <a:t>只需要一个“</a:t>
            </a:r>
            <a:r>
              <a:rPr lang="en-US" altLang="zh-CN" dirty="0"/>
              <a:t>write invalidate</a:t>
            </a:r>
            <a:r>
              <a:rPr lang="zh-CN" altLang="en-US" dirty="0"/>
              <a:t>”消息，但在写更新下每个写都需要一次更新（更多的</a:t>
            </a:r>
            <a:r>
              <a:rPr lang="en-US" altLang="zh-CN" dirty="0"/>
              <a:t>traffic</a:t>
            </a:r>
            <a:r>
              <a:rPr lang="zh-CN" altLang="en-US" dirty="0"/>
              <a:t>）</a:t>
            </a:r>
            <a:endParaRPr lang="en-GB" altLang="zh-CN" dirty="0"/>
          </a:p>
          <a:p>
            <a:pPr lvl="1"/>
            <a:r>
              <a:rPr lang="zh-CN" altLang="en-US" dirty="0"/>
              <a:t>对同一个缓存块的多个写（</a:t>
            </a:r>
            <a:r>
              <a:rPr lang="en-GB" altLang="zh-CN" dirty="0"/>
              <a:t>multi-word cache block</a:t>
            </a:r>
            <a:r>
              <a:rPr lang="zh-CN" altLang="en-US" dirty="0"/>
              <a:t>）</a:t>
            </a:r>
            <a:r>
              <a:rPr lang="en-GB" altLang="zh-CN" dirty="0"/>
              <a:t> </a:t>
            </a:r>
            <a:r>
              <a:rPr lang="zh-CN" altLang="en-US" dirty="0"/>
              <a:t>只需要一个“</a:t>
            </a:r>
            <a:r>
              <a:rPr lang="en-US" altLang="zh-CN" dirty="0"/>
              <a:t>write invalidate</a:t>
            </a:r>
            <a:r>
              <a:rPr lang="zh-CN" altLang="en-US" dirty="0"/>
              <a:t>”消息，但在写更新下每个写都需要一次更新（更多的</a:t>
            </a:r>
            <a:r>
              <a:rPr lang="en-US" altLang="zh-CN" dirty="0"/>
              <a:t>traffic</a:t>
            </a:r>
            <a:r>
              <a:rPr lang="zh-CN" altLang="en-US" dirty="0"/>
              <a:t>）</a:t>
            </a:r>
            <a:endParaRPr lang="en-GB" altLang="zh-CN" dirty="0"/>
          </a:p>
          <a:p>
            <a:pPr lvl="1"/>
            <a:r>
              <a:rPr lang="zh-CN" altLang="en-US" b="1" dirty="0">
                <a:solidFill>
                  <a:srgbClr val="FF0000"/>
                </a:solidFill>
              </a:rPr>
              <a:t>所以</a:t>
            </a:r>
            <a:r>
              <a:rPr lang="en-US" altLang="zh-CN" b="1" dirty="0">
                <a:solidFill>
                  <a:srgbClr val="FF0000"/>
                </a:solidFill>
              </a:rPr>
              <a:t>, </a:t>
            </a:r>
            <a:r>
              <a:rPr lang="zh-CN" altLang="en-US" b="1" dirty="0">
                <a:solidFill>
                  <a:srgbClr val="FF0000"/>
                </a:solidFill>
              </a:rPr>
              <a:t>写更新的开销更大。</a:t>
            </a:r>
            <a:endParaRPr lang="en-GB" altLang="zh-CN" b="1" dirty="0">
              <a:solidFill>
                <a:srgbClr val="FF0000"/>
              </a:solidFill>
            </a:endParaRPr>
          </a:p>
        </p:txBody>
      </p:sp>
    </p:spTree>
    <p:extLst>
      <p:ext uri="{BB962C8B-B14F-4D97-AF65-F5344CB8AC3E}">
        <p14:creationId xmlns:p14="http://schemas.microsoft.com/office/powerpoint/2010/main" val="34314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457200" y="1143000"/>
            <a:ext cx="8229600" cy="4572000"/>
          </a:xfrm>
        </p:spPr>
        <p:txBody>
          <a:bodyPr/>
          <a:lstStyle/>
          <a:p>
            <a:pPr>
              <a:lnSpc>
                <a:spcPct val="90000"/>
              </a:lnSpc>
            </a:pPr>
            <a:r>
              <a:rPr lang="zh-CN" altLang="en-US" dirty="0"/>
              <a:t>由于缓存中的</a:t>
            </a:r>
            <a:r>
              <a:rPr lang="en-GB" altLang="zh-CN" dirty="0"/>
              <a:t>spatial</a:t>
            </a:r>
            <a:r>
              <a:rPr lang="zh-CN" altLang="en-US" dirty="0"/>
              <a:t>和</a:t>
            </a:r>
            <a:r>
              <a:rPr lang="en-GB" altLang="zh-CN" dirty="0"/>
              <a:t>temporal</a:t>
            </a:r>
            <a:r>
              <a:rPr lang="zh-CN" altLang="en-US" dirty="0"/>
              <a:t>局部性，对同一个</a:t>
            </a:r>
            <a:r>
              <a:rPr lang="en-US" altLang="zh-CN" dirty="0"/>
              <a:t>word</a:t>
            </a:r>
            <a:r>
              <a:rPr lang="zh-CN" altLang="en-US" dirty="0"/>
              <a:t>以及同一个</a:t>
            </a:r>
            <a:r>
              <a:rPr lang="en-US" altLang="zh-CN" dirty="0"/>
              <a:t>block</a:t>
            </a:r>
            <a:r>
              <a:rPr lang="zh-CN" altLang="en-US" dirty="0"/>
              <a:t>的多个写经常发生。</a:t>
            </a:r>
            <a:endParaRPr lang="en-GB" altLang="zh-CN" dirty="0"/>
          </a:p>
          <a:p>
            <a:pPr>
              <a:lnSpc>
                <a:spcPct val="90000"/>
              </a:lnSpc>
            </a:pPr>
            <a:r>
              <a:rPr lang="zh-CN" altLang="en-US" dirty="0"/>
              <a:t>此外</a:t>
            </a:r>
            <a:r>
              <a:rPr lang="en-GB" altLang="zh-CN" dirty="0"/>
              <a:t>, </a:t>
            </a:r>
            <a:r>
              <a:rPr lang="zh-CN" altLang="en-US" dirty="0"/>
              <a:t>总线带宽在共享处理器的多核系统中是一个稀缺资源。</a:t>
            </a:r>
            <a:endParaRPr lang="en-GB" altLang="zh-CN" dirty="0"/>
          </a:p>
          <a:p>
            <a:pPr>
              <a:lnSpc>
                <a:spcPct val="90000"/>
              </a:lnSpc>
            </a:pPr>
            <a:r>
              <a:rPr lang="zh-CN" altLang="en-US" dirty="0">
                <a:solidFill>
                  <a:srgbClr val="FF0000"/>
                </a:solidFill>
              </a:rPr>
              <a:t>经验表明，写无效机制会使用相当少的总线带宽资源。</a:t>
            </a:r>
            <a:endParaRPr lang="en-GB" altLang="zh-CN" dirty="0">
              <a:solidFill>
                <a:srgbClr val="FF0000"/>
              </a:solidFill>
            </a:endParaRPr>
          </a:p>
          <a:p>
            <a:pPr>
              <a:lnSpc>
                <a:spcPct val="90000"/>
              </a:lnSpc>
            </a:pPr>
            <a:r>
              <a:rPr lang="zh-CN" altLang="en-US" dirty="0"/>
              <a:t>当前，大多数的产品采取</a:t>
            </a:r>
            <a:r>
              <a:rPr lang="en-GB" altLang="zh-CN" dirty="0"/>
              <a:t>write invalidate</a:t>
            </a:r>
            <a:r>
              <a:rPr lang="zh-CN" altLang="en-US" dirty="0"/>
              <a:t>方案。</a:t>
            </a:r>
            <a:endParaRPr lang="en-GB" altLang="zh-CN" dirty="0"/>
          </a:p>
          <a:p>
            <a:pPr>
              <a:lnSpc>
                <a:spcPct val="90000"/>
              </a:lnSpc>
            </a:pPr>
            <a:r>
              <a:rPr lang="zh-CN" altLang="en-US" dirty="0"/>
              <a:t>下面，我们仅讨论</a:t>
            </a:r>
            <a:r>
              <a:rPr lang="en-GB" altLang="zh-CN" dirty="0"/>
              <a:t> write invalidate</a:t>
            </a:r>
            <a:r>
              <a:rPr lang="zh-CN" altLang="en-US" dirty="0"/>
              <a:t>方案的实现细节。</a:t>
            </a:r>
            <a:endParaRPr lang="en-GB" altLang="zh-CN" dirty="0"/>
          </a:p>
        </p:txBody>
      </p:sp>
      <p:sp>
        <p:nvSpPr>
          <p:cNvPr id="6" name="Rectangle 2">
            <a:extLst>
              <a:ext uri="{FF2B5EF4-FFF2-40B4-BE49-F238E27FC236}">
                <a16:creationId xmlns:a16="http://schemas.microsoft.com/office/drawing/2014/main" id="{11FB0570-2662-440C-8B0A-F227512C7B5F}"/>
              </a:ext>
            </a:extLst>
          </p:cNvPr>
          <p:cNvSpPr>
            <a:spLocks noGrp="1" noChangeArrowheads="1"/>
          </p:cNvSpPr>
          <p:nvPr>
            <p:ph type="title"/>
          </p:nvPr>
        </p:nvSpPr>
        <p:spPr>
          <a:xfrm>
            <a:off x="0" y="228600"/>
            <a:ext cx="9144000" cy="685800"/>
          </a:xfrm>
        </p:spPr>
        <p:txBody>
          <a:bodyPr/>
          <a:lstStyle/>
          <a:p>
            <a:r>
              <a:rPr lang="zh-CN" altLang="en-US" dirty="0"/>
              <a:t>更新</a:t>
            </a:r>
            <a:r>
              <a:rPr lang="en-GB" altLang="zh-CN" dirty="0"/>
              <a:t> or </a:t>
            </a:r>
            <a:r>
              <a:rPr lang="zh-CN" altLang="en-US" dirty="0"/>
              <a:t>无效</a:t>
            </a:r>
            <a:r>
              <a:rPr lang="en-GB" altLang="zh-CN" dirty="0"/>
              <a:t>?</a:t>
            </a:r>
          </a:p>
        </p:txBody>
      </p:sp>
    </p:spTree>
    <p:extLst>
      <p:ext uri="{BB962C8B-B14F-4D97-AF65-F5344CB8AC3E}">
        <p14:creationId xmlns:p14="http://schemas.microsoft.com/office/powerpoint/2010/main" val="132248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228600"/>
            <a:ext cx="9144000" cy="685800"/>
          </a:xfrm>
        </p:spPr>
        <p:txBody>
          <a:bodyPr/>
          <a:lstStyle/>
          <a:p>
            <a:r>
              <a:rPr lang="zh-CN" altLang="en-US" dirty="0"/>
              <a:t>如何实现 </a:t>
            </a:r>
            <a:r>
              <a:rPr lang="en-GB" altLang="zh-CN" dirty="0"/>
              <a:t>coherence?</a:t>
            </a:r>
          </a:p>
        </p:txBody>
      </p:sp>
      <p:sp>
        <p:nvSpPr>
          <p:cNvPr id="112643" name="Rectangle 3"/>
          <p:cNvSpPr>
            <a:spLocks noGrp="1" noChangeArrowheads="1"/>
          </p:cNvSpPr>
          <p:nvPr>
            <p:ph type="body" idx="1"/>
          </p:nvPr>
        </p:nvSpPr>
        <p:spPr>
          <a:xfrm>
            <a:off x="457200" y="1143000"/>
            <a:ext cx="8229600" cy="5562600"/>
          </a:xfrm>
        </p:spPr>
        <p:txBody>
          <a:bodyPr/>
          <a:lstStyle/>
          <a:p>
            <a:pPr>
              <a:lnSpc>
                <a:spcPct val="100000"/>
              </a:lnSpc>
              <a:spcAft>
                <a:spcPts val="0"/>
              </a:spcAft>
            </a:pPr>
            <a:r>
              <a:rPr lang="zh-CN" altLang="en-US" dirty="0" smtClean="0"/>
              <a:t>为了实现一致性</a:t>
            </a:r>
            <a:r>
              <a:rPr lang="en-GB" altLang="zh-CN" sz="2800" dirty="0" smtClean="0"/>
              <a:t>, </a:t>
            </a:r>
            <a:r>
              <a:rPr lang="zh-CN" altLang="en-US" sz="2800" dirty="0"/>
              <a:t>知道一个</a:t>
            </a:r>
            <a:r>
              <a:rPr lang="en-US" altLang="zh-CN" sz="2800" dirty="0"/>
              <a:t>block</a:t>
            </a:r>
            <a:r>
              <a:rPr lang="zh-CN" altLang="en-US" sz="2800" b="1" dirty="0"/>
              <a:t>没有</a:t>
            </a:r>
            <a:r>
              <a:rPr lang="zh-CN" altLang="en-US" sz="2800" dirty="0"/>
              <a:t>被共享 </a:t>
            </a:r>
            <a:r>
              <a:rPr lang="en-GB" altLang="zh-CN" sz="2800" dirty="0"/>
              <a:t>(</a:t>
            </a:r>
            <a:r>
              <a:rPr lang="zh-CN" altLang="en-US" sz="2800" dirty="0"/>
              <a:t>在其它</a:t>
            </a:r>
            <a:r>
              <a:rPr lang="en-US" altLang="zh-CN" sz="2800" dirty="0"/>
              <a:t>cache</a:t>
            </a:r>
            <a:r>
              <a:rPr lang="zh-CN" altLang="en-US" sz="2800" dirty="0"/>
              <a:t>里没有副本</a:t>
            </a:r>
            <a:r>
              <a:rPr lang="en-GB" altLang="zh-CN" sz="2800" dirty="0"/>
              <a:t>) </a:t>
            </a:r>
            <a:r>
              <a:rPr lang="zh-CN" altLang="en-US" sz="2800" dirty="0"/>
              <a:t>可以避免发送</a:t>
            </a:r>
            <a:r>
              <a:rPr lang="zh-CN" altLang="en-US" sz="2800" dirty="0" smtClean="0"/>
              <a:t>消息 </a:t>
            </a:r>
            <a:r>
              <a:rPr lang="en-US" altLang="zh-CN" sz="2800" dirty="0" smtClean="0"/>
              <a:t>-&gt; </a:t>
            </a:r>
            <a:r>
              <a:rPr lang="en-US" altLang="zh-CN" sz="2800" b="1" dirty="0"/>
              <a:t>Reduce </a:t>
            </a:r>
            <a:r>
              <a:rPr lang="en-US" altLang="zh-CN" sz="2800" b="1" dirty="0" smtClean="0"/>
              <a:t>Network traffic</a:t>
            </a:r>
            <a:endParaRPr lang="en-GB" altLang="zh-CN" sz="2800" b="1" dirty="0"/>
          </a:p>
          <a:p>
            <a:pPr>
              <a:lnSpc>
                <a:spcPct val="100000"/>
              </a:lnSpc>
              <a:spcAft>
                <a:spcPts val="0"/>
              </a:spcAft>
            </a:pPr>
            <a:r>
              <a:rPr lang="zh-CN" altLang="en-US" sz="2800" dirty="0"/>
              <a:t>写无效协议假定</a:t>
            </a:r>
            <a:r>
              <a:rPr lang="en-US" altLang="zh-CN" sz="2800" dirty="0"/>
              <a:t>block</a:t>
            </a:r>
            <a:r>
              <a:rPr lang="zh-CN" altLang="en-US" sz="2800" dirty="0"/>
              <a:t>的更新值</a:t>
            </a:r>
            <a:r>
              <a:rPr lang="zh-CN" altLang="en-US" sz="2800" dirty="0" smtClean="0"/>
              <a:t>会被</a:t>
            </a:r>
            <a:r>
              <a:rPr lang="en-GB" altLang="zh-CN" sz="2800" b="1" dirty="0" smtClean="0"/>
              <a:t>written </a:t>
            </a:r>
            <a:r>
              <a:rPr lang="en-GB" altLang="zh-CN" sz="2800" b="1" dirty="0"/>
              <a:t>back </a:t>
            </a:r>
            <a:r>
              <a:rPr lang="zh-CN" altLang="en-US" dirty="0" smtClean="0"/>
              <a:t>到</a:t>
            </a:r>
            <a:r>
              <a:rPr lang="en-US" altLang="zh-CN" dirty="0"/>
              <a:t>M</a:t>
            </a:r>
            <a:r>
              <a:rPr lang="en-GB" altLang="zh-CN" sz="2800" dirty="0" err="1" smtClean="0"/>
              <a:t>emory</a:t>
            </a:r>
            <a:r>
              <a:rPr lang="zh-CN" altLang="en-US" sz="2800" dirty="0"/>
              <a:t>中</a:t>
            </a:r>
            <a:endParaRPr lang="en-GB" altLang="zh-CN" sz="2800" dirty="0"/>
          </a:p>
          <a:p>
            <a:pPr lvl="1">
              <a:lnSpc>
                <a:spcPct val="100000"/>
              </a:lnSpc>
              <a:spcAft>
                <a:spcPts val="0"/>
              </a:spcAft>
            </a:pPr>
            <a:r>
              <a:rPr lang="zh-CN" altLang="en-US" dirty="0"/>
              <a:t>在这种情况下，其它的</a:t>
            </a:r>
            <a:r>
              <a:rPr lang="en-US" altLang="zh-CN" dirty="0"/>
              <a:t>core</a:t>
            </a:r>
            <a:r>
              <a:rPr lang="zh-CN" altLang="en-US" dirty="0"/>
              <a:t>发生读缺失时可能会获得该</a:t>
            </a:r>
            <a:r>
              <a:rPr lang="en-US" altLang="zh-CN" dirty="0"/>
              <a:t>block</a:t>
            </a:r>
            <a:r>
              <a:rPr lang="zh-CN" altLang="en-US" dirty="0"/>
              <a:t>的旧值</a:t>
            </a:r>
            <a:r>
              <a:rPr lang="en-GB" altLang="zh-CN" dirty="0"/>
              <a:t> (</a:t>
            </a:r>
            <a:r>
              <a:rPr lang="en-GB" altLang="zh-CN" b="1" dirty="0"/>
              <a:t>re-fetch</a:t>
            </a:r>
            <a:r>
              <a:rPr lang="en-GB" altLang="zh-CN" dirty="0"/>
              <a:t> </a:t>
            </a:r>
            <a:r>
              <a:rPr lang="en-GB" altLang="zh-CN" b="1" dirty="0"/>
              <a:t>from the memory</a:t>
            </a:r>
            <a:r>
              <a:rPr lang="en-GB" altLang="zh-CN" dirty="0" smtClean="0"/>
              <a:t>)</a:t>
            </a:r>
            <a:r>
              <a:rPr lang="zh-CN" altLang="en-US" dirty="0" smtClean="0"/>
              <a:t>。</a:t>
            </a:r>
            <a:endParaRPr lang="en-GB" altLang="zh-CN" dirty="0"/>
          </a:p>
          <a:p>
            <a:pPr>
              <a:lnSpc>
                <a:spcPct val="100000"/>
              </a:lnSpc>
              <a:spcAft>
                <a:spcPts val="0"/>
              </a:spcAft>
            </a:pPr>
            <a:r>
              <a:rPr lang="zh-CN" altLang="en-US" sz="2800" dirty="0"/>
              <a:t>因此，需要一个协议来处理上述情况</a:t>
            </a:r>
            <a:r>
              <a:rPr lang="zh-CN" altLang="en-US" dirty="0"/>
              <a:t>。</a:t>
            </a:r>
            <a:endParaRPr lang="en-GB" altLang="zh-CN" sz="2800" dirty="0"/>
          </a:p>
          <a:p>
            <a:pPr>
              <a:lnSpc>
                <a:spcPct val="100000"/>
              </a:lnSpc>
              <a:spcAft>
                <a:spcPts val="0"/>
              </a:spcAft>
            </a:pPr>
            <a:r>
              <a:rPr lang="zh-CN" altLang="en-US" sz="2800" dirty="0"/>
              <a:t>有</a:t>
            </a:r>
            <a:r>
              <a:rPr lang="zh-CN" altLang="en-US" sz="2800" dirty="0" smtClean="0"/>
              <a:t>很多</a:t>
            </a:r>
            <a:r>
              <a:rPr lang="en-US" altLang="zh-CN" dirty="0"/>
              <a:t>C</a:t>
            </a:r>
            <a:r>
              <a:rPr lang="en-GB" altLang="zh-CN" sz="2800" dirty="0" err="1" smtClean="0"/>
              <a:t>oherence</a:t>
            </a:r>
            <a:r>
              <a:rPr lang="en-GB" altLang="zh-CN" sz="2800" dirty="0" smtClean="0"/>
              <a:t> </a:t>
            </a:r>
            <a:r>
              <a:rPr lang="en-GB" altLang="zh-CN" dirty="0"/>
              <a:t>P</a:t>
            </a:r>
            <a:r>
              <a:rPr lang="en-GB" altLang="zh-CN" sz="2800" dirty="0" smtClean="0"/>
              <a:t>rotocols</a:t>
            </a:r>
            <a:r>
              <a:rPr lang="zh-CN" altLang="en-US" sz="2800" dirty="0"/>
              <a:t>，请参考：</a:t>
            </a:r>
            <a:r>
              <a:rPr lang="en-GB" altLang="zh-CN" sz="2800" u="sng" dirty="0">
                <a:solidFill>
                  <a:srgbClr val="FF0000"/>
                </a:solidFill>
                <a:hlinkClick r:id="rId3"/>
              </a:rPr>
              <a:t>Sorin</a:t>
            </a:r>
            <a:r>
              <a:rPr lang="en-GB" altLang="zh-CN" sz="2800" u="sng" dirty="0">
                <a:solidFill>
                  <a:srgbClr val="FF0000"/>
                </a:solidFill>
                <a:latin typeface="+mn-lt"/>
                <a:hlinkClick r:id="rId3"/>
              </a:rPr>
              <a:t>’</a:t>
            </a:r>
            <a:r>
              <a:rPr lang="en-GB" altLang="zh-CN" sz="2800" u="sng" dirty="0">
                <a:solidFill>
                  <a:srgbClr val="FF0000"/>
                </a:solidFill>
                <a:hlinkClick r:id="rId3"/>
              </a:rPr>
              <a:t>s book</a:t>
            </a:r>
            <a:r>
              <a:rPr lang="en-GB" altLang="zh-CN" sz="2800" dirty="0"/>
              <a:t>.</a:t>
            </a:r>
          </a:p>
        </p:txBody>
      </p:sp>
    </p:spTree>
    <p:extLst>
      <p:ext uri="{BB962C8B-B14F-4D97-AF65-F5344CB8AC3E}">
        <p14:creationId xmlns:p14="http://schemas.microsoft.com/office/powerpoint/2010/main" val="135007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228600"/>
            <a:ext cx="9144000" cy="685800"/>
          </a:xfrm>
        </p:spPr>
        <p:txBody>
          <a:bodyPr/>
          <a:lstStyle/>
          <a:p>
            <a:r>
              <a:rPr lang="zh-CN" altLang="en-US" dirty="0"/>
              <a:t>示例</a:t>
            </a:r>
            <a:r>
              <a:rPr lang="en-GB" altLang="zh-CN" dirty="0"/>
              <a:t>: MESI </a:t>
            </a:r>
            <a:r>
              <a:rPr lang="zh-CN" altLang="en-US" dirty="0" smtClean="0"/>
              <a:t>协议</a:t>
            </a:r>
            <a:endParaRPr lang="en-GB" altLang="zh-CN" dirty="0"/>
          </a:p>
        </p:txBody>
      </p:sp>
      <p:sp>
        <p:nvSpPr>
          <p:cNvPr id="114691" name="Rectangle 3"/>
          <p:cNvSpPr>
            <a:spLocks noGrp="1" noChangeArrowheads="1"/>
          </p:cNvSpPr>
          <p:nvPr>
            <p:ph type="body" idx="1"/>
          </p:nvPr>
        </p:nvSpPr>
        <p:spPr>
          <a:xfrm>
            <a:off x="457200" y="1066800"/>
            <a:ext cx="8229600" cy="5181600"/>
          </a:xfrm>
        </p:spPr>
        <p:txBody>
          <a:bodyPr/>
          <a:lstStyle/>
          <a:p>
            <a:r>
              <a:rPr lang="en-US" altLang="zh-CN" sz="2800" dirty="0" smtClean="0"/>
              <a:t>MESI</a:t>
            </a:r>
            <a:r>
              <a:rPr lang="zh-CN" altLang="en-US" sz="2800" dirty="0" smtClean="0"/>
              <a:t>是</a:t>
            </a:r>
            <a:r>
              <a:rPr lang="zh-CN" altLang="en-US" sz="2800" dirty="0"/>
              <a:t>一</a:t>
            </a:r>
            <a:r>
              <a:rPr lang="zh-CN" altLang="en-US" sz="2800" dirty="0" smtClean="0"/>
              <a:t>个</a:t>
            </a:r>
            <a:r>
              <a:rPr lang="zh-CN" altLang="en-US" dirty="0"/>
              <a:t>用于</a:t>
            </a:r>
            <a:r>
              <a:rPr lang="zh-CN" altLang="en-US" sz="2800" dirty="0" smtClean="0"/>
              <a:t>多</a:t>
            </a:r>
            <a:r>
              <a:rPr lang="zh-CN" altLang="en-US" sz="2800" dirty="0"/>
              <a:t>核处理器的基于</a:t>
            </a:r>
            <a:r>
              <a:rPr lang="en-US" altLang="zh-CN" sz="2800" dirty="0"/>
              <a:t>write </a:t>
            </a:r>
            <a:r>
              <a:rPr lang="en-GB" altLang="zh-CN" sz="2800" dirty="0"/>
              <a:t>invalidate </a:t>
            </a:r>
            <a:r>
              <a:rPr lang="zh-CN" altLang="en-US" dirty="0" smtClean="0"/>
              <a:t>的协议</a:t>
            </a:r>
            <a:r>
              <a:rPr lang="zh-CN" altLang="en-US" b="1" dirty="0"/>
              <a:t>，</a:t>
            </a:r>
            <a:r>
              <a:rPr lang="zh-CN" altLang="en-US" sz="2800" dirty="0"/>
              <a:t>旨在最小化总线的使用。</a:t>
            </a:r>
            <a:endParaRPr lang="en-GB" altLang="zh-CN" sz="2800" dirty="0"/>
          </a:p>
          <a:p>
            <a:r>
              <a:rPr lang="zh-CN" altLang="en-US" dirty="0"/>
              <a:t>允许缓存使用 </a:t>
            </a:r>
            <a:r>
              <a:rPr lang="en-GB" altLang="zh-CN" sz="2800" dirty="0">
                <a:latin typeface="Tw Cen MT" panose="020B0602020104020603" pitchFamily="34" charset="0"/>
              </a:rPr>
              <a:t>‘</a:t>
            </a:r>
            <a:r>
              <a:rPr lang="en-GB" altLang="zh-CN" sz="2800" b="1" dirty="0"/>
              <a:t>write back</a:t>
            </a:r>
            <a:r>
              <a:rPr lang="en-GB" altLang="zh-CN" dirty="0">
                <a:latin typeface="Tw Cen MT" panose="020B0602020104020603" pitchFamily="34" charset="0"/>
              </a:rPr>
              <a:t>’</a:t>
            </a:r>
            <a:r>
              <a:rPr lang="en-GB" altLang="zh-CN" sz="2800" dirty="0"/>
              <a:t> </a:t>
            </a:r>
            <a:r>
              <a:rPr lang="zh-CN" altLang="en-US" sz="2800" dirty="0"/>
              <a:t>方案</a:t>
            </a:r>
            <a:r>
              <a:rPr lang="en-GB" altLang="zh-CN" sz="2800" dirty="0"/>
              <a:t> - i.e. </a:t>
            </a:r>
            <a:r>
              <a:rPr lang="zh-CN" altLang="en-US" sz="2800" dirty="0" smtClean="0"/>
              <a:t>主存直到</a:t>
            </a:r>
            <a:r>
              <a:rPr lang="en-GB" altLang="zh-CN" dirty="0" smtClean="0">
                <a:latin typeface="Tw Cen MT" panose="020B0602020104020603" pitchFamily="34" charset="0"/>
              </a:rPr>
              <a:t>‘</a:t>
            </a:r>
            <a:r>
              <a:rPr lang="en-GB" altLang="zh-CN" sz="2800" dirty="0"/>
              <a:t>dirty</a:t>
            </a:r>
            <a:r>
              <a:rPr lang="en-GB" altLang="zh-CN" dirty="0">
                <a:latin typeface="Tw Cen MT" panose="020B0602020104020603" pitchFamily="34" charset="0"/>
              </a:rPr>
              <a:t>’</a:t>
            </a:r>
            <a:r>
              <a:rPr lang="en-GB" altLang="zh-CN" sz="2800" dirty="0"/>
              <a:t> cache line </a:t>
            </a:r>
            <a:r>
              <a:rPr lang="zh-CN" altLang="en-US" sz="2800" dirty="0"/>
              <a:t>从缓存中踢出时才被更新。</a:t>
            </a:r>
            <a:endParaRPr lang="en-GB" altLang="zh-CN" sz="2800" dirty="0"/>
          </a:p>
          <a:p>
            <a:r>
              <a:rPr lang="zh-CN" altLang="en-US" sz="2800" dirty="0"/>
              <a:t>要实现上述功能</a:t>
            </a:r>
            <a:r>
              <a:rPr lang="en-GB" altLang="zh-CN" sz="2800" dirty="0"/>
              <a:t>: </a:t>
            </a:r>
            <a:r>
              <a:rPr lang="zh-CN" altLang="en-US" sz="2800" dirty="0"/>
              <a:t>需要扩展已有的</a:t>
            </a:r>
            <a:r>
              <a:rPr lang="en-US" altLang="zh-CN" sz="2800" dirty="0"/>
              <a:t>cache </a:t>
            </a:r>
            <a:r>
              <a:rPr lang="en-US" altLang="zh-CN" sz="2800" dirty="0" smtClean="0"/>
              <a:t>tag</a:t>
            </a:r>
            <a:r>
              <a:rPr lang="zh-CN" altLang="en-US" sz="2800" dirty="0" smtClean="0"/>
              <a:t>内容</a:t>
            </a:r>
            <a:r>
              <a:rPr lang="en-GB" altLang="zh-CN" sz="2800" dirty="0" smtClean="0"/>
              <a:t>, </a:t>
            </a:r>
            <a:r>
              <a:rPr lang="en-GB" altLang="zh-CN" sz="2800" dirty="0"/>
              <a:t>i.e. valid bit, </a:t>
            </a:r>
            <a:r>
              <a:rPr lang="en-GB" altLang="zh-CN" dirty="0">
                <a:latin typeface="Tw Cen MT" panose="020B0602020104020603" pitchFamily="34" charset="0"/>
              </a:rPr>
              <a:t>‘</a:t>
            </a:r>
            <a:r>
              <a:rPr lang="en-GB" altLang="zh-CN" sz="2800" dirty="0"/>
              <a:t>dirty</a:t>
            </a:r>
            <a:r>
              <a:rPr lang="en-GB" altLang="zh-CN" dirty="0">
                <a:latin typeface="Tw Cen MT" panose="020B0602020104020603" pitchFamily="34" charset="0"/>
              </a:rPr>
              <a:t>’</a:t>
            </a:r>
            <a:r>
              <a:rPr lang="en-GB" altLang="zh-CN" sz="2800" dirty="0"/>
              <a:t> bit, </a:t>
            </a:r>
            <a:r>
              <a:rPr lang="en-GB" altLang="zh-CN" sz="2800" dirty="0" smtClean="0"/>
              <a:t>+ </a:t>
            </a:r>
            <a:r>
              <a:rPr lang="en-GB" altLang="zh-CN" sz="2800" b="1" dirty="0" smtClean="0">
                <a:solidFill>
                  <a:srgbClr val="FF0000"/>
                </a:solidFill>
              </a:rPr>
              <a:t>coherence </a:t>
            </a:r>
            <a:r>
              <a:rPr lang="en-GB" altLang="zh-CN" sz="2800" b="1" dirty="0">
                <a:solidFill>
                  <a:srgbClr val="FF0000"/>
                </a:solidFill>
              </a:rPr>
              <a:t>state bits</a:t>
            </a:r>
            <a:r>
              <a:rPr lang="en-GB" altLang="zh-CN" sz="2800" dirty="0"/>
              <a:t>.</a:t>
            </a:r>
          </a:p>
          <a:p>
            <a:pPr lvl="1"/>
            <a:r>
              <a:rPr lang="zh-CN" altLang="en-US" dirty="0"/>
              <a:t>需要添加额外的一致性状态信息</a:t>
            </a:r>
            <a:endParaRPr lang="en-GB" altLang="zh-CN" dirty="0"/>
          </a:p>
          <a:p>
            <a:pPr lvl="1"/>
            <a:r>
              <a:rPr lang="zh-CN" altLang="en-US" sz="2400" dirty="0"/>
              <a:t>与原来的辅助信息一起，保存在</a:t>
            </a:r>
            <a:r>
              <a:rPr lang="en-US" altLang="zh-CN" sz="2400" dirty="0"/>
              <a:t>tag store</a:t>
            </a:r>
            <a:r>
              <a:rPr lang="zh-CN" altLang="en-US" sz="2400" dirty="0"/>
              <a:t>中。</a:t>
            </a:r>
            <a:endParaRPr lang="en-GB" altLang="zh-CN" sz="2400" dirty="0"/>
          </a:p>
        </p:txBody>
      </p:sp>
    </p:spTree>
    <p:extLst>
      <p:ext uri="{BB962C8B-B14F-4D97-AF65-F5344CB8AC3E}">
        <p14:creationId xmlns:p14="http://schemas.microsoft.com/office/powerpoint/2010/main" val="12605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0" y="228600"/>
            <a:ext cx="9144000" cy="685800"/>
          </a:xfrm>
        </p:spPr>
        <p:txBody>
          <a:bodyPr/>
          <a:lstStyle/>
          <a:p>
            <a:r>
              <a:rPr lang="zh-CN" altLang="en-US" dirty="0"/>
              <a:t>示例</a:t>
            </a:r>
            <a:r>
              <a:rPr lang="en-GB" altLang="zh-CN" dirty="0"/>
              <a:t>: MESI </a:t>
            </a:r>
            <a:r>
              <a:rPr lang="zh-CN" altLang="en-US" dirty="0" smtClean="0"/>
              <a:t>协议</a:t>
            </a:r>
            <a:endParaRPr lang="en-GB" altLang="zh-CN" dirty="0"/>
          </a:p>
        </p:txBody>
      </p:sp>
      <p:sp>
        <p:nvSpPr>
          <p:cNvPr id="116739" name="Rectangle 3"/>
          <p:cNvSpPr>
            <a:spLocks noGrp="1" noChangeArrowheads="1"/>
          </p:cNvSpPr>
          <p:nvPr>
            <p:ph type="body" idx="1"/>
          </p:nvPr>
        </p:nvSpPr>
        <p:spPr>
          <a:xfrm>
            <a:off x="457200" y="1143000"/>
            <a:ext cx="8229600" cy="4648200"/>
          </a:xfrm>
        </p:spPr>
        <p:txBody>
          <a:bodyPr/>
          <a:lstStyle/>
          <a:p>
            <a:pPr>
              <a:lnSpc>
                <a:spcPct val="90000"/>
              </a:lnSpc>
              <a:buFontTx/>
              <a:buChar char="•"/>
            </a:pPr>
            <a:r>
              <a:rPr lang="zh-CN" altLang="en-US" dirty="0"/>
              <a:t>每个缓存块处于</a:t>
            </a:r>
            <a:r>
              <a:rPr lang="en-US" altLang="zh-CN" dirty="0"/>
              <a:t>4</a:t>
            </a:r>
            <a:r>
              <a:rPr lang="zh-CN" altLang="en-US" dirty="0"/>
              <a:t>个状态之一 </a:t>
            </a:r>
            <a:r>
              <a:rPr lang="en-GB" altLang="zh-CN" dirty="0"/>
              <a:t>(</a:t>
            </a:r>
            <a:r>
              <a:rPr lang="zh-CN" altLang="en-US" dirty="0"/>
              <a:t>需要用</a:t>
            </a:r>
            <a:r>
              <a:rPr lang="en-US" altLang="zh-CN" dirty="0"/>
              <a:t>2bits</a:t>
            </a:r>
            <a:r>
              <a:rPr lang="zh-CN" altLang="en-US" dirty="0"/>
              <a:t>编码</a:t>
            </a:r>
            <a:r>
              <a:rPr lang="en-GB" altLang="zh-CN" dirty="0"/>
              <a:t>)</a:t>
            </a:r>
          </a:p>
          <a:p>
            <a:pPr lvl="1"/>
            <a:r>
              <a:rPr lang="en-GB" altLang="zh-CN" b="1" dirty="0"/>
              <a:t>Modified</a:t>
            </a:r>
            <a:r>
              <a:rPr lang="en-GB" altLang="zh-CN" dirty="0"/>
              <a:t> – </a:t>
            </a:r>
            <a:r>
              <a:rPr lang="zh-CN" altLang="en-US" dirty="0"/>
              <a:t>缓存块已经改变，与主存中的值不同</a:t>
            </a:r>
            <a:r>
              <a:rPr lang="en-GB" altLang="zh-CN" dirty="0"/>
              <a:t> – </a:t>
            </a:r>
            <a:r>
              <a:rPr lang="zh-CN" altLang="en-US" dirty="0"/>
              <a:t>是当前唯一的缓存副本。</a:t>
            </a:r>
            <a:r>
              <a:rPr lang="en-GB" altLang="zh-CN" dirty="0"/>
              <a:t>(</a:t>
            </a:r>
            <a:r>
              <a:rPr lang="zh-CN" altLang="en-US" dirty="0"/>
              <a:t>其</a:t>
            </a:r>
            <a:r>
              <a:rPr lang="en-GB" altLang="zh-CN" dirty="0"/>
              <a:t>dirty </a:t>
            </a:r>
            <a:r>
              <a:rPr lang="en-US" altLang="zh-CN" dirty="0"/>
              <a:t>bit</a:t>
            </a:r>
            <a:r>
              <a:rPr lang="zh-CN" altLang="en-US" dirty="0"/>
              <a:t>当前为</a:t>
            </a:r>
            <a:r>
              <a:rPr lang="en-US" altLang="zh-CN" dirty="0"/>
              <a:t>1</a:t>
            </a:r>
            <a:r>
              <a:rPr lang="en-GB" altLang="zh-CN" dirty="0"/>
              <a:t>)</a:t>
            </a:r>
          </a:p>
          <a:p>
            <a:pPr lvl="1"/>
            <a:r>
              <a:rPr lang="en-GB" altLang="zh-CN" b="1" dirty="0"/>
              <a:t>Exclusive</a:t>
            </a:r>
            <a:r>
              <a:rPr lang="en-GB" altLang="zh-CN" dirty="0"/>
              <a:t> – </a:t>
            </a:r>
            <a:r>
              <a:rPr lang="zh-CN" altLang="en-US" dirty="0"/>
              <a:t>缓存块当前的值与主存中的值相同，并且该块是当前所有缓存中的唯一副本。</a:t>
            </a:r>
            <a:endParaRPr lang="en-GB" altLang="zh-CN" dirty="0"/>
          </a:p>
          <a:p>
            <a:pPr lvl="1"/>
            <a:r>
              <a:rPr lang="en-GB" altLang="zh-CN" b="1" dirty="0"/>
              <a:t>Shared</a:t>
            </a:r>
            <a:r>
              <a:rPr lang="en-GB" altLang="zh-CN" dirty="0"/>
              <a:t> – </a:t>
            </a:r>
            <a:r>
              <a:rPr lang="zh-CN" altLang="en-US" dirty="0"/>
              <a:t>缓存块当前的值与主存中的值相同，但是该块在缓存中存在多个副本。</a:t>
            </a:r>
            <a:endParaRPr lang="en-GB" altLang="zh-CN" dirty="0"/>
          </a:p>
          <a:p>
            <a:pPr lvl="1"/>
            <a:r>
              <a:rPr lang="en-GB" altLang="zh-CN" b="1" dirty="0"/>
              <a:t>Invalid</a:t>
            </a:r>
            <a:r>
              <a:rPr lang="en-GB" altLang="zh-CN" dirty="0"/>
              <a:t> – </a:t>
            </a:r>
            <a:r>
              <a:rPr lang="zh-CN" altLang="en-US" dirty="0"/>
              <a:t>该块当前没有保存有效数据 </a:t>
            </a:r>
            <a:r>
              <a:rPr lang="en-GB" altLang="zh-CN" dirty="0"/>
              <a:t>(as in simple cache)</a:t>
            </a:r>
          </a:p>
        </p:txBody>
      </p:sp>
      <p:sp>
        <p:nvSpPr>
          <p:cNvPr id="2" name="文本框 1"/>
          <p:cNvSpPr txBox="1"/>
          <p:nvPr/>
        </p:nvSpPr>
        <p:spPr>
          <a:xfrm>
            <a:off x="990600" y="5791200"/>
            <a:ext cx="7162800" cy="369332"/>
          </a:xfrm>
          <a:prstGeom prst="rect">
            <a:avLst/>
          </a:prstGeom>
          <a:noFill/>
        </p:spPr>
        <p:txBody>
          <a:bodyPr wrap="square" rtlCol="0">
            <a:spAutoFit/>
          </a:bodyPr>
          <a:lstStyle/>
          <a:p>
            <a:r>
              <a:rPr lang="en-US" altLang="zh-CN" dirty="0">
                <a:hlinkClick r:id="rId3"/>
              </a:rPr>
              <a:t>https://www.scss.tcd.ie/Jeremy.Jones/VivioJS/caches/MESIHelp.htm</a:t>
            </a:r>
            <a:endParaRPr lang="zh-CN" altLang="en-US" dirty="0"/>
          </a:p>
        </p:txBody>
      </p:sp>
      <p:pic>
        <p:nvPicPr>
          <p:cNvPr id="3" name="图片 2"/>
          <p:cNvPicPr>
            <a:picLocks noChangeAspect="1"/>
          </p:cNvPicPr>
          <p:nvPr/>
        </p:nvPicPr>
        <p:blipFill>
          <a:blip r:embed="rId4"/>
          <a:stretch>
            <a:fillRect/>
          </a:stretch>
        </p:blipFill>
        <p:spPr>
          <a:xfrm>
            <a:off x="4876800" y="1699093"/>
            <a:ext cx="3924640" cy="3840813"/>
          </a:xfrm>
          <a:prstGeom prst="rect">
            <a:avLst/>
          </a:prstGeom>
        </p:spPr>
      </p:pic>
    </p:spTree>
    <p:extLst>
      <p:ext uri="{BB962C8B-B14F-4D97-AF65-F5344CB8AC3E}">
        <p14:creationId xmlns:p14="http://schemas.microsoft.com/office/powerpoint/2010/main" val="22999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228600"/>
            <a:ext cx="9144000" cy="685800"/>
          </a:xfrm>
        </p:spPr>
        <p:txBody>
          <a:bodyPr/>
          <a:lstStyle/>
          <a:p>
            <a:r>
              <a:rPr lang="zh-CN" altLang="en-US" dirty="0"/>
              <a:t>示例</a:t>
            </a:r>
            <a:r>
              <a:rPr lang="en-GB" altLang="zh-CN" dirty="0"/>
              <a:t>: MESI </a:t>
            </a:r>
            <a:r>
              <a:rPr lang="zh-CN" altLang="en-US" dirty="0" smtClean="0"/>
              <a:t>协议</a:t>
            </a:r>
            <a:endParaRPr lang="en-GB" altLang="zh-CN" dirty="0"/>
          </a:p>
        </p:txBody>
      </p:sp>
      <p:sp>
        <p:nvSpPr>
          <p:cNvPr id="117763" name="Rectangle 3"/>
          <p:cNvSpPr>
            <a:spLocks noGrp="1" noChangeArrowheads="1"/>
          </p:cNvSpPr>
          <p:nvPr>
            <p:ph type="body" idx="1"/>
          </p:nvPr>
        </p:nvSpPr>
        <p:spPr>
          <a:xfrm>
            <a:off x="457200" y="1143000"/>
            <a:ext cx="8229600" cy="5105400"/>
          </a:xfrm>
        </p:spPr>
        <p:txBody>
          <a:bodyPr/>
          <a:lstStyle/>
          <a:p>
            <a:pPr>
              <a:lnSpc>
                <a:spcPct val="90000"/>
              </a:lnSpc>
            </a:pPr>
            <a:r>
              <a:rPr lang="zh-CN" altLang="en-US" dirty="0"/>
              <a:t>缓存块状态的改变是存储读写操作（事件）的一个函数。</a:t>
            </a:r>
            <a:endParaRPr lang="en-GB" altLang="zh-CN" dirty="0"/>
          </a:p>
          <a:p>
            <a:pPr lvl="1">
              <a:lnSpc>
                <a:spcPct val="90000"/>
              </a:lnSpc>
            </a:pPr>
            <a:r>
              <a:rPr lang="zh-CN" altLang="en-US" dirty="0"/>
              <a:t>也就是</a:t>
            </a:r>
            <a:r>
              <a:rPr lang="en-US" altLang="zh-CN" dirty="0"/>
              <a:t>FSM</a:t>
            </a:r>
            <a:r>
              <a:rPr lang="en-GB" altLang="zh-CN" dirty="0"/>
              <a:t> </a:t>
            </a:r>
            <a:r>
              <a:rPr lang="en-US" altLang="zh-CN" dirty="0"/>
              <a:t>— </a:t>
            </a:r>
            <a:r>
              <a:rPr lang="zh-CN" altLang="en-US" dirty="0"/>
              <a:t>有限状态机</a:t>
            </a:r>
            <a:endParaRPr lang="en-GB" altLang="zh-CN" dirty="0"/>
          </a:p>
          <a:p>
            <a:pPr>
              <a:lnSpc>
                <a:spcPct val="90000"/>
              </a:lnSpc>
            </a:pPr>
            <a:r>
              <a:rPr lang="zh-CN" altLang="en-US" dirty="0"/>
              <a:t>上面的事件可能是：</a:t>
            </a:r>
            <a:endParaRPr lang="en-GB" altLang="zh-CN" dirty="0"/>
          </a:p>
          <a:p>
            <a:pPr lvl="1">
              <a:lnSpc>
                <a:spcPct val="90000"/>
              </a:lnSpc>
            </a:pPr>
            <a:r>
              <a:rPr lang="zh-CN" altLang="en-US" dirty="0" smtClean="0"/>
              <a:t>本地</a:t>
            </a:r>
            <a:r>
              <a:rPr lang="en-US" altLang="zh-CN" dirty="0" smtClean="0"/>
              <a:t>core</a:t>
            </a:r>
            <a:r>
              <a:rPr lang="zh-CN" altLang="en-US" dirty="0" smtClean="0"/>
              <a:t>的读写操作 </a:t>
            </a:r>
            <a:r>
              <a:rPr lang="en-GB" altLang="zh-CN" dirty="0"/>
              <a:t>(i.e. </a:t>
            </a:r>
            <a:r>
              <a:rPr lang="zh-CN" altLang="en-US" dirty="0"/>
              <a:t>缓存访问</a:t>
            </a:r>
            <a:r>
              <a:rPr lang="en-GB" altLang="zh-CN" dirty="0"/>
              <a:t>)</a:t>
            </a:r>
          </a:p>
          <a:p>
            <a:pPr lvl="1">
              <a:lnSpc>
                <a:spcPct val="90000"/>
              </a:lnSpc>
            </a:pPr>
            <a:r>
              <a:rPr lang="zh-CN" altLang="en-US" dirty="0"/>
              <a:t>总线操作 </a:t>
            </a:r>
            <a:r>
              <a:rPr lang="en-GB" altLang="zh-CN" dirty="0"/>
              <a:t>– </a:t>
            </a:r>
            <a:r>
              <a:rPr lang="zh-CN" altLang="en-US" dirty="0"/>
              <a:t>来自</a:t>
            </a:r>
            <a:r>
              <a:rPr lang="zh-CN" altLang="en-US" dirty="0" smtClean="0"/>
              <a:t>其它</a:t>
            </a:r>
            <a:r>
              <a:rPr lang="en-US" altLang="zh-CN" dirty="0" smtClean="0"/>
              <a:t>core</a:t>
            </a:r>
            <a:r>
              <a:rPr lang="zh-CN" altLang="en-US" dirty="0"/>
              <a:t>的操作</a:t>
            </a:r>
            <a:endParaRPr lang="en-GB" altLang="zh-CN" dirty="0"/>
          </a:p>
          <a:p>
            <a:pPr>
              <a:lnSpc>
                <a:spcPct val="90000"/>
              </a:lnSpc>
            </a:pPr>
            <a:r>
              <a:rPr lang="zh-CN" altLang="en-US" dirty="0"/>
              <a:t>仅当操作的地址与缓存块的地址匹配，该缓存块的状态才受到影响</a:t>
            </a:r>
            <a:r>
              <a:rPr lang="zh-CN" altLang="en-US" dirty="0">
                <a:solidFill>
                  <a:schemeClr val="tx1">
                    <a:lumMod val="95000"/>
                    <a:lumOff val="5000"/>
                  </a:schemeClr>
                </a:solidFill>
              </a:rPr>
              <a:t>。</a:t>
            </a:r>
            <a:endParaRPr lang="en-GB" altLang="zh-CN" dirty="0">
              <a:solidFill>
                <a:schemeClr val="tx1">
                  <a:lumMod val="95000"/>
                  <a:lumOff val="5000"/>
                </a:schemeClr>
              </a:solidFill>
            </a:endParaRPr>
          </a:p>
          <a:p>
            <a:pPr lvl="1">
              <a:lnSpc>
                <a:spcPct val="90000"/>
              </a:lnSpc>
            </a:pPr>
            <a:r>
              <a:rPr lang="zh-CN" altLang="en-US" dirty="0"/>
              <a:t>本地操作的</a:t>
            </a:r>
            <a:r>
              <a:rPr lang="zh-CN" altLang="en-US" b="1" dirty="0"/>
              <a:t>目标地址 </a:t>
            </a:r>
            <a:r>
              <a:rPr lang="zh-CN" altLang="en-US" dirty="0"/>
              <a:t>或者 总线操作的</a:t>
            </a:r>
            <a:r>
              <a:rPr lang="zh-CN" altLang="en-US" b="1" dirty="0"/>
              <a:t>目标地址</a:t>
            </a:r>
            <a:endParaRPr lang="en-GB" altLang="zh-CN" b="1" dirty="0"/>
          </a:p>
          <a:p>
            <a:pPr lvl="1">
              <a:lnSpc>
                <a:spcPct val="90000"/>
              </a:lnSpc>
            </a:pPr>
            <a:r>
              <a:rPr lang="zh-CN" altLang="en-US" dirty="0"/>
              <a:t>本地缓存中保存</a:t>
            </a:r>
            <a:r>
              <a:rPr lang="zh-CN" altLang="en-US" dirty="0" smtClean="0"/>
              <a:t>了与目标地址指向的</a:t>
            </a:r>
            <a:r>
              <a:rPr lang="zh-CN" altLang="en-US" dirty="0"/>
              <a:t>缓存块</a:t>
            </a:r>
            <a:endParaRPr lang="en-GB" altLang="zh-CN" dirty="0"/>
          </a:p>
        </p:txBody>
      </p:sp>
    </p:spTree>
    <p:extLst>
      <p:ext uri="{BB962C8B-B14F-4D97-AF65-F5344CB8AC3E}">
        <p14:creationId xmlns:p14="http://schemas.microsoft.com/office/powerpoint/2010/main" val="42821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7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228600"/>
            <a:ext cx="9144000" cy="685800"/>
          </a:xfrm>
        </p:spPr>
        <p:txBody>
          <a:bodyPr/>
          <a:lstStyle/>
          <a:p>
            <a:r>
              <a:rPr lang="zh-CN" altLang="en-US" dirty="0"/>
              <a:t>示例</a:t>
            </a:r>
            <a:r>
              <a:rPr lang="en-GB" altLang="zh-CN" dirty="0"/>
              <a:t>: MESI </a:t>
            </a:r>
            <a:r>
              <a:rPr lang="zh-CN" altLang="en-US" dirty="0" smtClean="0"/>
              <a:t>协议</a:t>
            </a:r>
            <a:endParaRPr lang="en-GB" altLang="zh-CN" dirty="0"/>
          </a:p>
        </p:txBody>
      </p:sp>
      <p:sp>
        <p:nvSpPr>
          <p:cNvPr id="120835" name="Rectangle 3"/>
          <p:cNvSpPr>
            <a:spLocks noGrp="1" noChangeArrowheads="1"/>
          </p:cNvSpPr>
          <p:nvPr>
            <p:ph type="body" idx="1"/>
          </p:nvPr>
        </p:nvSpPr>
        <p:spPr>
          <a:xfrm>
            <a:off x="457200" y="1143000"/>
            <a:ext cx="8229600" cy="5334000"/>
          </a:xfrm>
        </p:spPr>
        <p:txBody>
          <a:bodyPr/>
          <a:lstStyle/>
          <a:p>
            <a:r>
              <a:rPr lang="zh-CN" altLang="en-US" dirty="0"/>
              <a:t>协议的具体操作可以用缓存块在发生以下事件时的状态转换图来进行</a:t>
            </a:r>
            <a:r>
              <a:rPr lang="zh-CN" altLang="en-US" dirty="0" smtClean="0"/>
              <a:t>描述：</a:t>
            </a:r>
            <a:endParaRPr lang="en-GB" altLang="zh-CN" dirty="0"/>
          </a:p>
          <a:p>
            <a:pPr lvl="1"/>
            <a:r>
              <a:rPr lang="en-GB" altLang="zh-CN" dirty="0"/>
              <a:t>Read Hit</a:t>
            </a:r>
          </a:p>
          <a:p>
            <a:pPr lvl="1"/>
            <a:r>
              <a:rPr lang="en-GB" altLang="zh-CN" dirty="0"/>
              <a:t>Read Miss</a:t>
            </a:r>
          </a:p>
          <a:p>
            <a:pPr lvl="1"/>
            <a:r>
              <a:rPr lang="en-GB" altLang="zh-CN" dirty="0"/>
              <a:t>Write Hit</a:t>
            </a:r>
          </a:p>
          <a:p>
            <a:pPr lvl="1"/>
            <a:r>
              <a:rPr lang="en-GB" altLang="zh-CN" dirty="0"/>
              <a:t>Write Miss</a:t>
            </a:r>
          </a:p>
          <a:p>
            <a:pPr marL="342900" lvl="1" indent="-342900">
              <a:buChar char="•"/>
            </a:pPr>
            <a:r>
              <a:rPr lang="zh-CN" altLang="en-US" sz="2800" dirty="0">
                <a:cs typeface="+mn-cs"/>
              </a:rPr>
              <a:t>将所有的状态和事件的转换关系整合到一起，就是整个协议的状态图。</a:t>
            </a:r>
            <a:endParaRPr lang="en-US" altLang="zh-CN" sz="2800" dirty="0">
              <a:cs typeface="+mn-cs"/>
            </a:endParaRPr>
          </a:p>
          <a:p>
            <a:pPr marL="342900" lvl="1" indent="-342900">
              <a:buChar char="•"/>
            </a:pPr>
            <a:r>
              <a:rPr lang="zh-CN" altLang="en-US" sz="2800" dirty="0">
                <a:cs typeface="+mn-cs"/>
              </a:rPr>
              <a:t>下面，对状态转换进行分情况解析。</a:t>
            </a:r>
            <a:endParaRPr lang="en-GB" altLang="zh-CN" sz="2800" dirty="0">
              <a:cs typeface="+mn-cs"/>
            </a:endParaRPr>
          </a:p>
        </p:txBody>
      </p:sp>
    </p:spTree>
    <p:extLst>
      <p:ext uri="{BB962C8B-B14F-4D97-AF65-F5344CB8AC3E}">
        <p14:creationId xmlns:p14="http://schemas.microsoft.com/office/powerpoint/2010/main" val="1491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a:t>– </a:t>
            </a:r>
            <a:r>
              <a:rPr lang="zh-CN" altLang="en-US" dirty="0"/>
              <a:t>本地</a:t>
            </a:r>
            <a:r>
              <a:rPr lang="en-GB" altLang="zh-CN" dirty="0"/>
              <a:t> Read Hit</a:t>
            </a:r>
          </a:p>
        </p:txBody>
      </p:sp>
      <p:sp>
        <p:nvSpPr>
          <p:cNvPr id="121859" name="Rectangle 3"/>
          <p:cNvSpPr>
            <a:spLocks noGrp="1" noChangeArrowheads="1"/>
          </p:cNvSpPr>
          <p:nvPr>
            <p:ph type="body" idx="1"/>
          </p:nvPr>
        </p:nvSpPr>
        <p:spPr>
          <a:xfrm>
            <a:off x="457200" y="1143000"/>
            <a:ext cx="8229600" cy="4495800"/>
          </a:xfrm>
        </p:spPr>
        <p:txBody>
          <a:bodyPr/>
          <a:lstStyle/>
          <a:p>
            <a:r>
              <a:rPr lang="zh-CN" altLang="en-US" dirty="0"/>
              <a:t>命中的</a:t>
            </a:r>
            <a:r>
              <a:rPr lang="zh-CN" altLang="en-US" dirty="0" smtClean="0"/>
              <a:t>缓存</a:t>
            </a:r>
            <a:r>
              <a:rPr lang="zh-CN" altLang="en-US" dirty="0"/>
              <a:t>行</a:t>
            </a:r>
            <a:r>
              <a:rPr lang="zh-CN" altLang="en-US" dirty="0" smtClean="0"/>
              <a:t>（</a:t>
            </a:r>
            <a:r>
              <a:rPr lang="en-US" altLang="zh-CN" dirty="0" smtClean="0"/>
              <a:t>line</a:t>
            </a:r>
            <a:r>
              <a:rPr lang="zh-CN" altLang="en-US" dirty="0" smtClean="0"/>
              <a:t>）</a:t>
            </a:r>
            <a:r>
              <a:rPr lang="zh-CN" altLang="en-US" dirty="0"/>
              <a:t>的状态为</a:t>
            </a:r>
            <a:r>
              <a:rPr lang="en-GB" altLang="zh-CN" dirty="0"/>
              <a:t>MES</a:t>
            </a:r>
            <a:r>
              <a:rPr lang="zh-CN" altLang="en-US" dirty="0"/>
              <a:t>之一</a:t>
            </a:r>
            <a:endParaRPr lang="en-GB" altLang="zh-CN" dirty="0"/>
          </a:p>
          <a:p>
            <a:r>
              <a:rPr lang="zh-CN" altLang="en-US" dirty="0"/>
              <a:t>该缓存行保存有正确的值 </a:t>
            </a:r>
            <a:r>
              <a:rPr lang="en-GB" altLang="zh-CN" dirty="0"/>
              <a:t>(</a:t>
            </a:r>
            <a:r>
              <a:rPr lang="zh-CN" altLang="en-US" dirty="0"/>
              <a:t>若该块处在</a:t>
            </a:r>
            <a:r>
              <a:rPr lang="en-GB" altLang="zh-CN" dirty="0"/>
              <a:t>M</a:t>
            </a:r>
            <a:r>
              <a:rPr lang="zh-CN" altLang="en-US" dirty="0"/>
              <a:t>状态，那么它保存有唯一正确的值。</a:t>
            </a:r>
            <a:r>
              <a:rPr lang="en-GB" altLang="zh-CN" dirty="0"/>
              <a:t>)</a:t>
            </a:r>
          </a:p>
          <a:p>
            <a:r>
              <a:rPr lang="zh-CN" altLang="en-US" dirty="0"/>
              <a:t>只需要将保存的值返回给本地的请求者</a:t>
            </a:r>
            <a:endParaRPr lang="en-GB" altLang="zh-CN" dirty="0"/>
          </a:p>
          <a:p>
            <a:r>
              <a:rPr lang="zh-CN" altLang="en-US" dirty="0"/>
              <a:t>该块没有发生状态转换（状态保持不变）</a:t>
            </a:r>
            <a:endParaRPr lang="en-GB" altLang="zh-CN" dirty="0"/>
          </a:p>
        </p:txBody>
      </p:sp>
      <p:pic>
        <p:nvPicPr>
          <p:cNvPr id="2" name="图片 1"/>
          <p:cNvPicPr>
            <a:picLocks noChangeAspect="1"/>
          </p:cNvPicPr>
          <p:nvPr/>
        </p:nvPicPr>
        <p:blipFill>
          <a:blip r:embed="rId3"/>
          <a:stretch>
            <a:fillRect/>
          </a:stretch>
        </p:blipFill>
        <p:spPr>
          <a:xfrm>
            <a:off x="4876800" y="4159521"/>
            <a:ext cx="4065536" cy="2589449"/>
          </a:xfrm>
          <a:prstGeom prst="rect">
            <a:avLst/>
          </a:prstGeom>
        </p:spPr>
      </p:pic>
      <p:sp>
        <p:nvSpPr>
          <p:cNvPr id="3" name="椭圆 2">
            <a:extLst>
              <a:ext uri="{FF2B5EF4-FFF2-40B4-BE49-F238E27FC236}">
                <a16:creationId xmlns:a16="http://schemas.microsoft.com/office/drawing/2014/main" id="{3132D6CD-0C7E-4F9C-976F-DC57AAA3DE03}"/>
              </a:ext>
            </a:extLst>
          </p:cNvPr>
          <p:cNvSpPr/>
          <p:nvPr/>
        </p:nvSpPr>
        <p:spPr bwMode="auto">
          <a:xfrm>
            <a:off x="4724400" y="5715000"/>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
        <p:nvSpPr>
          <p:cNvPr id="7" name="椭圆 6">
            <a:extLst>
              <a:ext uri="{FF2B5EF4-FFF2-40B4-BE49-F238E27FC236}">
                <a16:creationId xmlns:a16="http://schemas.microsoft.com/office/drawing/2014/main" id="{D8EE8BEB-A700-4081-AFA8-63CD8BB75F12}"/>
              </a:ext>
            </a:extLst>
          </p:cNvPr>
          <p:cNvSpPr/>
          <p:nvPr/>
        </p:nvSpPr>
        <p:spPr bwMode="auto">
          <a:xfrm>
            <a:off x="8180336" y="4267200"/>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
        <p:nvSpPr>
          <p:cNvPr id="8" name="椭圆 7">
            <a:extLst>
              <a:ext uri="{FF2B5EF4-FFF2-40B4-BE49-F238E27FC236}">
                <a16:creationId xmlns:a16="http://schemas.microsoft.com/office/drawing/2014/main" id="{9E227794-6C37-4DAF-959D-2AB90DFB7136}"/>
              </a:ext>
            </a:extLst>
          </p:cNvPr>
          <p:cNvSpPr/>
          <p:nvPr/>
        </p:nvSpPr>
        <p:spPr bwMode="auto">
          <a:xfrm>
            <a:off x="8190275" y="5675243"/>
            <a:ext cx="762000" cy="609600"/>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noFill/>
              <a:effectLst/>
            </a:endParaRPr>
          </a:p>
        </p:txBody>
      </p:sp>
    </p:spTree>
    <p:extLst>
      <p:ext uri="{BB962C8B-B14F-4D97-AF65-F5344CB8AC3E}">
        <p14:creationId xmlns:p14="http://schemas.microsoft.com/office/powerpoint/2010/main" val="23396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228600"/>
            <a:ext cx="9144000" cy="685800"/>
          </a:xfrm>
        </p:spPr>
        <p:txBody>
          <a:bodyPr/>
          <a:lstStyle/>
          <a:p>
            <a:r>
              <a:rPr lang="zh-CN" altLang="en-US" dirty="0"/>
              <a:t>前 瞻</a:t>
            </a:r>
            <a:endParaRPr lang="en-US" altLang="zh-CN" dirty="0"/>
          </a:p>
        </p:txBody>
      </p:sp>
      <p:sp>
        <p:nvSpPr>
          <p:cNvPr id="149507" name="Rectangle 3"/>
          <p:cNvSpPr>
            <a:spLocks noGrp="1" noChangeArrowheads="1"/>
          </p:cNvSpPr>
          <p:nvPr>
            <p:ph type="body" idx="1"/>
          </p:nvPr>
        </p:nvSpPr>
        <p:spPr>
          <a:xfrm>
            <a:off x="457200" y="1143000"/>
            <a:ext cx="8229600" cy="4572000"/>
          </a:xfrm>
        </p:spPr>
        <p:txBody>
          <a:bodyPr/>
          <a:lstStyle/>
          <a:p>
            <a:r>
              <a:rPr lang="zh-CN" altLang="en-US" dirty="0"/>
              <a:t>我们已经学习了多核处理器架构</a:t>
            </a:r>
            <a:endParaRPr lang="en-US" altLang="zh-CN" dirty="0"/>
          </a:p>
          <a:p>
            <a:r>
              <a:rPr lang="zh-CN" altLang="en-US" dirty="0"/>
              <a:t>现在，我们来看下典型的多核架构是什么</a:t>
            </a:r>
            <a:endParaRPr lang="en-US" altLang="zh-CN" dirty="0"/>
          </a:p>
          <a:p>
            <a:r>
              <a:rPr lang="zh-CN" altLang="en-US" dirty="0"/>
              <a:t>二</a:t>
            </a:r>
            <a:r>
              <a:rPr lang="zh-CN" altLang="en-US" dirty="0" smtClean="0"/>
              <a:t>种基于共享存储器的通信架构</a:t>
            </a:r>
            <a:r>
              <a:rPr lang="en-US" altLang="zh-CN" dirty="0"/>
              <a:t>:</a:t>
            </a:r>
          </a:p>
          <a:p>
            <a:pPr lvl="1"/>
            <a:r>
              <a:rPr lang="zh-CN" altLang="en-US" dirty="0"/>
              <a:t>基于总线的共享存储器机器 </a:t>
            </a:r>
            <a:r>
              <a:rPr lang="en-US" altLang="zh-CN" dirty="0"/>
              <a:t>(small-scale)</a:t>
            </a:r>
          </a:p>
          <a:p>
            <a:pPr lvl="1"/>
            <a:r>
              <a:rPr lang="zh-CN" altLang="en-US" dirty="0"/>
              <a:t>基于片上网络的共享存储器机器</a:t>
            </a:r>
            <a:r>
              <a:rPr lang="en-US" altLang="zh-CN" dirty="0"/>
              <a:t> (large-scale)</a:t>
            </a:r>
          </a:p>
          <a:p>
            <a:pPr lvl="2"/>
            <a:r>
              <a:rPr lang="zh-CN" altLang="en-US" dirty="0"/>
              <a:t>若时间允许，我们会讨论片上网络（</a:t>
            </a:r>
            <a:r>
              <a:rPr lang="en-US" altLang="zh-CN" dirty="0" err="1"/>
              <a:t>NoC</a:t>
            </a:r>
            <a:r>
              <a:rPr lang="zh-CN" altLang="en-US" dirty="0"/>
              <a:t>）</a:t>
            </a:r>
            <a:r>
              <a:rPr lang="en-US" altLang="zh-CN" dirty="0"/>
              <a:t>.</a:t>
            </a:r>
          </a:p>
        </p:txBody>
      </p:sp>
      <p:sp>
        <p:nvSpPr>
          <p:cNvPr id="2" name="禁止符 1"/>
          <p:cNvSpPr/>
          <p:nvPr/>
        </p:nvSpPr>
        <p:spPr bwMode="auto">
          <a:xfrm>
            <a:off x="2362200" y="3810000"/>
            <a:ext cx="990600" cy="914400"/>
          </a:xfrm>
          <a:prstGeom prst="noSmoking">
            <a:avLst/>
          </a:prstGeom>
          <a:solidFill>
            <a:srgbClr val="FF00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553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a:t>– </a:t>
            </a:r>
            <a:r>
              <a:rPr lang="zh-CN" altLang="en-US" dirty="0"/>
              <a:t>本地</a:t>
            </a:r>
            <a:r>
              <a:rPr lang="en-GB" altLang="zh-CN" dirty="0"/>
              <a:t> Read Miss (1)</a:t>
            </a:r>
          </a:p>
        </p:txBody>
      </p:sp>
      <p:sp>
        <p:nvSpPr>
          <p:cNvPr id="122883" name="Rectangle 3"/>
          <p:cNvSpPr>
            <a:spLocks noGrp="1" noChangeArrowheads="1"/>
          </p:cNvSpPr>
          <p:nvPr>
            <p:ph type="body" idx="1"/>
          </p:nvPr>
        </p:nvSpPr>
        <p:spPr>
          <a:xfrm>
            <a:off x="457200" y="1066800"/>
            <a:ext cx="8229600" cy="5486400"/>
          </a:xfrm>
        </p:spPr>
        <p:txBody>
          <a:bodyPr/>
          <a:lstStyle/>
          <a:p>
            <a:pPr marL="0" indent="0">
              <a:buNone/>
            </a:pPr>
            <a:r>
              <a:rPr lang="zh-CN" altLang="en-US" sz="2800" dirty="0">
                <a:sym typeface="Wingdings" panose="05000000000000000000" pitchFamily="2" charset="2"/>
              </a:rPr>
              <a:t> </a:t>
            </a:r>
            <a:r>
              <a:rPr lang="zh-CN" altLang="en-US" sz="2800" dirty="0"/>
              <a:t>其它缓存中没有副本</a:t>
            </a:r>
            <a:endParaRPr lang="en-GB" altLang="zh-CN" sz="2800" dirty="0"/>
          </a:p>
          <a:p>
            <a:pPr lvl="1"/>
            <a:r>
              <a:rPr lang="en-US" altLang="zh-CN" sz="2400" dirty="0"/>
              <a:t>Core </a:t>
            </a:r>
            <a:r>
              <a:rPr lang="zh-CN" altLang="en-US" sz="2400" dirty="0"/>
              <a:t>在总线上向</a:t>
            </a:r>
            <a:r>
              <a:rPr lang="en-US" altLang="zh-CN" sz="2400" dirty="0"/>
              <a:t>memory</a:t>
            </a:r>
            <a:r>
              <a:rPr lang="zh-CN" altLang="en-US" sz="2400" dirty="0"/>
              <a:t>发送一个请求</a:t>
            </a:r>
            <a:endParaRPr lang="en-GB" altLang="zh-CN" sz="2400" dirty="0"/>
          </a:p>
          <a:p>
            <a:pPr lvl="1"/>
            <a:r>
              <a:rPr lang="zh-CN" altLang="en-US" sz="2400" dirty="0"/>
              <a:t>值返回给该</a:t>
            </a:r>
            <a:r>
              <a:rPr lang="en-US" altLang="zh-CN" sz="2400" dirty="0"/>
              <a:t>core</a:t>
            </a:r>
            <a:r>
              <a:rPr lang="zh-CN" altLang="en-US" sz="2400" dirty="0"/>
              <a:t>之后，保存在局部缓存，状态置为：</a:t>
            </a:r>
            <a:r>
              <a:rPr lang="en-GB" altLang="zh-CN" sz="2400" dirty="0"/>
              <a:t>E</a:t>
            </a:r>
          </a:p>
          <a:p>
            <a:pPr marL="0" indent="0">
              <a:buNone/>
            </a:pPr>
            <a:r>
              <a:rPr lang="zh-CN" altLang="en-US" sz="2800" dirty="0">
                <a:sym typeface="Wingdings" panose="05000000000000000000" pitchFamily="2" charset="2"/>
              </a:rPr>
              <a:t> </a:t>
            </a:r>
            <a:r>
              <a:rPr lang="zh-CN" altLang="en-US" sz="2800" dirty="0"/>
              <a:t>其中一个缓存有一个处于</a:t>
            </a:r>
            <a:r>
              <a:rPr lang="en-GB" altLang="zh-CN" sz="2800" dirty="0"/>
              <a:t>E</a:t>
            </a:r>
            <a:r>
              <a:rPr lang="zh-CN" altLang="en-US" sz="2800" dirty="0"/>
              <a:t>状态的副本</a:t>
            </a:r>
            <a:endParaRPr lang="en-GB" altLang="zh-CN" sz="2800" dirty="0"/>
          </a:p>
          <a:p>
            <a:pPr lvl="1"/>
            <a:r>
              <a:rPr lang="en-US" altLang="zh-CN" sz="2400" dirty="0"/>
              <a:t>Core</a:t>
            </a:r>
            <a:r>
              <a:rPr lang="zh-CN" altLang="en-US" sz="2400" dirty="0"/>
              <a:t>在总线上向</a:t>
            </a:r>
            <a:r>
              <a:rPr lang="en-US" altLang="zh-CN" sz="2400" dirty="0"/>
              <a:t>memory</a:t>
            </a:r>
            <a:r>
              <a:rPr lang="zh-CN" altLang="en-US" sz="2400" dirty="0"/>
              <a:t>发一个请求</a:t>
            </a:r>
            <a:endParaRPr lang="en-GB" altLang="zh-CN" sz="2400" dirty="0"/>
          </a:p>
          <a:p>
            <a:pPr lvl="1"/>
            <a:r>
              <a:rPr lang="zh-CN" altLang="en-US" sz="2400" dirty="0"/>
              <a:t>侦听的缓存（具有</a:t>
            </a:r>
            <a:r>
              <a:rPr lang="en-US" altLang="zh-CN" sz="2400" dirty="0"/>
              <a:t>E</a:t>
            </a:r>
            <a:r>
              <a:rPr lang="zh-CN" altLang="en-US" sz="2400" dirty="0"/>
              <a:t>副本）</a:t>
            </a:r>
            <a:r>
              <a:rPr lang="zh-CN" altLang="en-US" dirty="0"/>
              <a:t>看到后，将值放到总线上</a:t>
            </a:r>
            <a:endParaRPr lang="en-GB" altLang="zh-CN" dirty="0"/>
          </a:p>
          <a:p>
            <a:pPr lvl="1"/>
            <a:r>
              <a:rPr lang="en-GB" altLang="zh-CN" sz="2400" dirty="0"/>
              <a:t>Memory</a:t>
            </a:r>
            <a:r>
              <a:rPr lang="zh-CN" altLang="en-US" sz="2400" dirty="0"/>
              <a:t>访问请求被取消</a:t>
            </a:r>
            <a:endParaRPr lang="en-GB" altLang="zh-CN" sz="2400" dirty="0"/>
          </a:p>
          <a:p>
            <a:pPr lvl="1"/>
            <a:r>
              <a:rPr lang="en-US" altLang="zh-CN" sz="2400" dirty="0"/>
              <a:t>Core</a:t>
            </a:r>
            <a:r>
              <a:rPr lang="zh-CN" altLang="en-US" sz="2400" dirty="0"/>
              <a:t>获得了值，并进行在本地缓存进行保存</a:t>
            </a:r>
            <a:endParaRPr lang="en-US" altLang="zh-CN" sz="2400" dirty="0"/>
          </a:p>
          <a:p>
            <a:pPr lvl="1"/>
            <a:r>
              <a:rPr lang="en-GB" altLang="zh-CN" sz="2400" dirty="0"/>
              <a:t>2</a:t>
            </a:r>
            <a:r>
              <a:rPr lang="zh-CN" altLang="en-US" sz="2400" dirty="0"/>
              <a:t>个具有相同值的缓存块都切换到</a:t>
            </a:r>
            <a:r>
              <a:rPr lang="en-GB" altLang="zh-CN" sz="2400" dirty="0"/>
              <a:t>S</a:t>
            </a:r>
            <a:r>
              <a:rPr lang="zh-CN" altLang="en-US" sz="2400" dirty="0"/>
              <a:t>状态</a:t>
            </a:r>
            <a:endParaRPr lang="en-GB" altLang="zh-CN" sz="2400" dirty="0"/>
          </a:p>
        </p:txBody>
      </p:sp>
    </p:spTree>
    <p:extLst>
      <p:ext uri="{BB962C8B-B14F-4D97-AF65-F5344CB8AC3E}">
        <p14:creationId xmlns:p14="http://schemas.microsoft.com/office/powerpoint/2010/main" val="38778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8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228600"/>
            <a:ext cx="9144000" cy="685800"/>
          </a:xfrm>
        </p:spPr>
        <p:txBody>
          <a:bodyPr/>
          <a:lstStyle/>
          <a:p>
            <a:r>
              <a:rPr lang="en-GB" altLang="zh-CN" dirty="0" smtClean="0"/>
              <a:t>MESI </a:t>
            </a:r>
            <a:r>
              <a:rPr lang="en-US" altLang="zh-CN" dirty="0"/>
              <a:t>–</a:t>
            </a:r>
            <a:r>
              <a:rPr lang="en-GB" altLang="zh-CN" dirty="0" smtClean="0"/>
              <a:t> </a:t>
            </a:r>
            <a:r>
              <a:rPr lang="zh-CN" altLang="en-US" dirty="0"/>
              <a:t>本地</a:t>
            </a:r>
            <a:r>
              <a:rPr lang="en-GB" altLang="zh-CN" dirty="0"/>
              <a:t> Read Miss (2)</a:t>
            </a:r>
          </a:p>
        </p:txBody>
      </p:sp>
      <p:sp>
        <p:nvSpPr>
          <p:cNvPr id="123907" name="Rectangle 3"/>
          <p:cNvSpPr>
            <a:spLocks noGrp="1" noChangeArrowheads="1"/>
          </p:cNvSpPr>
          <p:nvPr>
            <p:ph type="body" idx="1"/>
          </p:nvPr>
        </p:nvSpPr>
        <p:spPr>
          <a:xfrm>
            <a:off x="457200" y="1143000"/>
            <a:ext cx="8229600" cy="4572000"/>
          </a:xfrm>
        </p:spPr>
        <p:txBody>
          <a:bodyPr/>
          <a:lstStyle/>
          <a:p>
            <a:pPr marL="0" indent="0">
              <a:buNone/>
            </a:pPr>
            <a:r>
              <a:rPr lang="en-GB" altLang="zh-CN" dirty="0">
                <a:sym typeface="Wingdings" panose="05000000000000000000" pitchFamily="2" charset="2"/>
              </a:rPr>
              <a:t> </a:t>
            </a:r>
            <a:r>
              <a:rPr lang="zh-CN" altLang="en-US" dirty="0"/>
              <a:t>几个缓存具有</a:t>
            </a:r>
            <a:r>
              <a:rPr lang="en-GB" altLang="zh-CN" dirty="0"/>
              <a:t>S</a:t>
            </a:r>
            <a:r>
              <a:rPr lang="zh-CN" altLang="en-US" dirty="0"/>
              <a:t>状态的副本</a:t>
            </a:r>
            <a:endParaRPr lang="en-GB" altLang="zh-CN" dirty="0"/>
          </a:p>
          <a:p>
            <a:pPr lvl="1"/>
            <a:r>
              <a:rPr lang="en-US" altLang="zh-CN" dirty="0"/>
              <a:t>Core</a:t>
            </a:r>
            <a:r>
              <a:rPr lang="zh-CN" altLang="en-US" dirty="0"/>
              <a:t>在总线上向</a:t>
            </a:r>
            <a:r>
              <a:rPr lang="en-US" altLang="zh-CN" dirty="0"/>
              <a:t>memory</a:t>
            </a:r>
            <a:r>
              <a:rPr lang="zh-CN" altLang="en-US" dirty="0"/>
              <a:t>发一个请求</a:t>
            </a:r>
            <a:endParaRPr lang="en-GB" altLang="zh-CN" dirty="0"/>
          </a:p>
          <a:p>
            <a:pPr lvl="1"/>
            <a:r>
              <a:rPr lang="zh-CN" altLang="en-US" dirty="0"/>
              <a:t>其中一个侦听的缓存（具有</a:t>
            </a:r>
            <a:r>
              <a:rPr lang="en-US" altLang="zh-CN" dirty="0"/>
              <a:t>S</a:t>
            </a:r>
            <a:r>
              <a:rPr lang="zh-CN" altLang="en-US" dirty="0"/>
              <a:t>副本）看到后，将值放到总线上</a:t>
            </a:r>
            <a:r>
              <a:rPr lang="en-GB" altLang="zh-CN" dirty="0"/>
              <a:t> (</a:t>
            </a:r>
            <a:r>
              <a:rPr lang="en-GB" altLang="zh-CN" dirty="0">
                <a:solidFill>
                  <a:srgbClr val="FF0000"/>
                </a:solidFill>
              </a:rPr>
              <a:t>arbitrated</a:t>
            </a:r>
            <a:r>
              <a:rPr lang="en-GB" altLang="zh-CN" dirty="0"/>
              <a:t>)</a:t>
            </a:r>
          </a:p>
          <a:p>
            <a:pPr lvl="1"/>
            <a:r>
              <a:rPr lang="en-GB" altLang="zh-CN" dirty="0"/>
              <a:t>Memory</a:t>
            </a:r>
            <a:r>
              <a:rPr lang="zh-CN" altLang="en-US" dirty="0"/>
              <a:t>访问请求被取消</a:t>
            </a:r>
            <a:endParaRPr lang="en-GB" altLang="zh-CN" dirty="0"/>
          </a:p>
          <a:p>
            <a:pPr lvl="1"/>
            <a:r>
              <a:rPr lang="en-US" altLang="zh-CN" dirty="0"/>
              <a:t>Core</a:t>
            </a:r>
            <a:r>
              <a:rPr lang="zh-CN" altLang="en-US" dirty="0"/>
              <a:t>获得了值，并进行在本地缓存进行保存</a:t>
            </a:r>
            <a:endParaRPr lang="en-US" altLang="zh-CN" dirty="0"/>
          </a:p>
          <a:p>
            <a:pPr lvl="1"/>
            <a:r>
              <a:rPr lang="zh-CN" altLang="en-US" dirty="0"/>
              <a:t>本地的缓存块切换到</a:t>
            </a:r>
            <a:r>
              <a:rPr lang="en-GB" altLang="zh-CN" dirty="0"/>
              <a:t>S</a:t>
            </a:r>
            <a:r>
              <a:rPr lang="zh-CN" altLang="en-US" dirty="0"/>
              <a:t>状态</a:t>
            </a:r>
            <a:endParaRPr lang="en-GB" altLang="zh-CN" dirty="0"/>
          </a:p>
          <a:p>
            <a:pPr lvl="1"/>
            <a:r>
              <a:rPr lang="zh-CN" altLang="en-US" dirty="0"/>
              <a:t>其它副本的状态维持</a:t>
            </a:r>
            <a:r>
              <a:rPr lang="en-GB" altLang="zh-CN" dirty="0"/>
              <a:t>S</a:t>
            </a:r>
            <a:r>
              <a:rPr lang="zh-CN" altLang="en-US" dirty="0"/>
              <a:t>不变</a:t>
            </a:r>
            <a:endParaRPr lang="en-GB" altLang="zh-CN" dirty="0"/>
          </a:p>
        </p:txBody>
      </p:sp>
    </p:spTree>
    <p:extLst>
      <p:ext uri="{BB962C8B-B14F-4D97-AF65-F5344CB8AC3E}">
        <p14:creationId xmlns:p14="http://schemas.microsoft.com/office/powerpoint/2010/main" val="2827122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228600"/>
            <a:ext cx="9144000" cy="685800"/>
          </a:xfrm>
        </p:spPr>
        <p:txBody>
          <a:bodyPr/>
          <a:lstStyle/>
          <a:p>
            <a:r>
              <a:rPr lang="en-GB" altLang="zh-CN" dirty="0" smtClean="0"/>
              <a:t>MESI </a:t>
            </a:r>
            <a:r>
              <a:rPr lang="en-US" altLang="zh-CN" dirty="0"/>
              <a:t>–</a:t>
            </a:r>
            <a:r>
              <a:rPr lang="en-GB" altLang="zh-CN" dirty="0" smtClean="0"/>
              <a:t> </a:t>
            </a:r>
            <a:r>
              <a:rPr lang="zh-CN" altLang="en-US" dirty="0"/>
              <a:t>本地</a:t>
            </a:r>
            <a:r>
              <a:rPr lang="en-GB" altLang="zh-CN" dirty="0"/>
              <a:t> Read Miss (3)</a:t>
            </a:r>
          </a:p>
        </p:txBody>
      </p:sp>
      <p:sp>
        <p:nvSpPr>
          <p:cNvPr id="124931" name="Rectangle 3"/>
          <p:cNvSpPr>
            <a:spLocks noGrp="1" noChangeArrowheads="1"/>
          </p:cNvSpPr>
          <p:nvPr>
            <p:ph type="body" idx="1"/>
          </p:nvPr>
        </p:nvSpPr>
        <p:spPr>
          <a:xfrm>
            <a:off x="457200" y="1219200"/>
            <a:ext cx="8229600" cy="4495800"/>
          </a:xfrm>
        </p:spPr>
        <p:txBody>
          <a:bodyPr/>
          <a:lstStyle/>
          <a:p>
            <a:pPr marL="0" indent="0">
              <a:lnSpc>
                <a:spcPct val="90000"/>
              </a:lnSpc>
              <a:buNone/>
            </a:pPr>
            <a:r>
              <a:rPr lang="en-GB" altLang="zh-CN" dirty="0">
                <a:ea typeface="宋体" panose="02010600030101010101" pitchFamily="2" charset="-122"/>
                <a:sym typeface="Wingdings" panose="05000000000000000000" pitchFamily="2" charset="2"/>
              </a:rPr>
              <a:t> </a:t>
            </a:r>
            <a:r>
              <a:rPr lang="zh-CN" altLang="en-US" dirty="0"/>
              <a:t>其中一个缓存有一个处于</a:t>
            </a:r>
            <a:r>
              <a:rPr lang="en-US" altLang="zh-CN" dirty="0"/>
              <a:t>M</a:t>
            </a:r>
            <a:r>
              <a:rPr lang="zh-CN" altLang="en-US" dirty="0"/>
              <a:t>状态的副本</a:t>
            </a:r>
            <a:endParaRPr lang="en-GB" altLang="zh-CN" dirty="0">
              <a:ea typeface="宋体" panose="02010600030101010101" pitchFamily="2" charset="-122"/>
            </a:endParaRPr>
          </a:p>
          <a:p>
            <a:pPr lvl="1"/>
            <a:r>
              <a:rPr lang="en-US" altLang="zh-CN" dirty="0"/>
              <a:t>Core</a:t>
            </a:r>
            <a:r>
              <a:rPr lang="zh-CN" altLang="en-US" dirty="0"/>
              <a:t>在总线上向</a:t>
            </a:r>
            <a:r>
              <a:rPr lang="en-US" altLang="zh-CN" dirty="0"/>
              <a:t>memory</a:t>
            </a:r>
            <a:r>
              <a:rPr lang="zh-CN" altLang="en-US" dirty="0"/>
              <a:t>发一个请求</a:t>
            </a:r>
            <a:endParaRPr lang="en-GB" altLang="zh-CN" dirty="0"/>
          </a:p>
          <a:p>
            <a:pPr lvl="1"/>
            <a:r>
              <a:rPr lang="zh-CN" altLang="en-US" dirty="0"/>
              <a:t>侦听的缓存（具有</a:t>
            </a:r>
            <a:r>
              <a:rPr lang="en-US" altLang="zh-CN" dirty="0"/>
              <a:t>E</a:t>
            </a:r>
            <a:r>
              <a:rPr lang="zh-CN" altLang="en-US" dirty="0"/>
              <a:t>副本）看到后，将值放到总线上</a:t>
            </a:r>
            <a:endParaRPr lang="en-GB" altLang="zh-CN" dirty="0"/>
          </a:p>
          <a:p>
            <a:pPr lvl="1"/>
            <a:r>
              <a:rPr lang="en-GB" altLang="zh-CN" dirty="0"/>
              <a:t>Memory</a:t>
            </a:r>
            <a:r>
              <a:rPr lang="zh-CN" altLang="en-US" dirty="0"/>
              <a:t>访问请求被取消</a:t>
            </a:r>
            <a:endParaRPr lang="en-GB" altLang="zh-CN" dirty="0"/>
          </a:p>
          <a:p>
            <a:pPr lvl="1"/>
            <a:r>
              <a:rPr lang="en-US" altLang="zh-CN" dirty="0"/>
              <a:t>Core</a:t>
            </a:r>
            <a:r>
              <a:rPr lang="zh-CN" altLang="en-US" dirty="0"/>
              <a:t>获得了值，并进行在本地缓存进行保存</a:t>
            </a:r>
            <a:endParaRPr lang="en-US" altLang="zh-CN" dirty="0"/>
          </a:p>
          <a:p>
            <a:pPr lvl="1"/>
            <a:r>
              <a:rPr lang="zh-CN" altLang="en-US" dirty="0"/>
              <a:t>本地的缓存块副本状态置为</a:t>
            </a:r>
            <a:r>
              <a:rPr lang="en-US" altLang="zh-CN" dirty="0"/>
              <a:t>S</a:t>
            </a:r>
          </a:p>
          <a:p>
            <a:pPr lvl="1"/>
            <a:r>
              <a:rPr lang="zh-CN" altLang="en-US" dirty="0"/>
              <a:t>处于</a:t>
            </a:r>
            <a:r>
              <a:rPr lang="en-US" altLang="zh-CN" dirty="0"/>
              <a:t>E</a:t>
            </a:r>
            <a:r>
              <a:rPr lang="zh-CN" altLang="en-US" dirty="0"/>
              <a:t>状态的块的值刷回</a:t>
            </a:r>
            <a:r>
              <a:rPr lang="en-US" altLang="zh-CN" dirty="0"/>
              <a:t>memory</a:t>
            </a:r>
            <a:endParaRPr lang="en-GB" altLang="zh-CN" dirty="0"/>
          </a:p>
          <a:p>
            <a:pPr lvl="1"/>
            <a:r>
              <a:rPr lang="zh-CN" altLang="en-US" dirty="0"/>
              <a:t>处于</a:t>
            </a:r>
            <a:r>
              <a:rPr lang="en-US" altLang="zh-CN" dirty="0"/>
              <a:t>E</a:t>
            </a:r>
            <a:r>
              <a:rPr lang="zh-CN" altLang="en-US" dirty="0"/>
              <a:t>状态的块的状态进行切换</a:t>
            </a:r>
            <a:r>
              <a:rPr lang="en-GB" altLang="zh-CN" dirty="0"/>
              <a:t>: M -&gt; S</a:t>
            </a:r>
          </a:p>
        </p:txBody>
      </p:sp>
    </p:spTree>
    <p:extLst>
      <p:ext uri="{BB962C8B-B14F-4D97-AF65-F5344CB8AC3E}">
        <p14:creationId xmlns:p14="http://schemas.microsoft.com/office/powerpoint/2010/main" val="3531373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smtClean="0"/>
              <a:t>– </a:t>
            </a:r>
            <a:r>
              <a:rPr lang="zh-CN" altLang="en-US" dirty="0" smtClean="0"/>
              <a:t>本地</a:t>
            </a:r>
            <a:r>
              <a:rPr lang="en-GB" altLang="zh-CN" dirty="0" smtClean="0"/>
              <a:t> </a:t>
            </a:r>
            <a:r>
              <a:rPr lang="en-GB" altLang="zh-CN" dirty="0"/>
              <a:t>Write Hit (1)</a:t>
            </a:r>
          </a:p>
        </p:txBody>
      </p:sp>
      <p:sp>
        <p:nvSpPr>
          <p:cNvPr id="131075" name="Rectangle 3"/>
          <p:cNvSpPr>
            <a:spLocks noGrp="1" noChangeArrowheads="1"/>
          </p:cNvSpPr>
          <p:nvPr>
            <p:ph type="body" idx="1"/>
          </p:nvPr>
        </p:nvSpPr>
        <p:spPr>
          <a:xfrm>
            <a:off x="457200" y="1143000"/>
            <a:ext cx="8229600" cy="4572000"/>
          </a:xfrm>
        </p:spPr>
        <p:txBody>
          <a:bodyPr/>
          <a:lstStyle/>
          <a:p>
            <a:pPr>
              <a:lnSpc>
                <a:spcPct val="90000"/>
              </a:lnSpc>
            </a:pPr>
            <a:r>
              <a:rPr lang="zh-CN" altLang="en-US" dirty="0"/>
              <a:t>命中的缓存块（</a:t>
            </a:r>
            <a:r>
              <a:rPr lang="en-US" altLang="zh-CN" dirty="0"/>
              <a:t>line</a:t>
            </a:r>
            <a:r>
              <a:rPr lang="zh-CN" altLang="en-US" dirty="0"/>
              <a:t>）的状态为</a:t>
            </a:r>
            <a:r>
              <a:rPr lang="en-GB" altLang="zh-CN" dirty="0"/>
              <a:t>MES</a:t>
            </a:r>
            <a:r>
              <a:rPr lang="zh-CN" altLang="en-US" dirty="0"/>
              <a:t>之一</a:t>
            </a:r>
            <a:endParaRPr lang="en-GB" altLang="zh-CN" dirty="0"/>
          </a:p>
          <a:p>
            <a:pPr>
              <a:lnSpc>
                <a:spcPct val="90000"/>
              </a:lnSpc>
            </a:pPr>
            <a:r>
              <a:rPr lang="zh-CN" altLang="en-US" dirty="0"/>
              <a:t>若在</a:t>
            </a:r>
            <a:r>
              <a:rPr lang="en-GB" altLang="zh-CN" dirty="0"/>
              <a:t>M</a:t>
            </a:r>
            <a:r>
              <a:rPr lang="zh-CN" altLang="en-US" dirty="0"/>
              <a:t>状态</a:t>
            </a:r>
            <a:endParaRPr lang="en-GB" altLang="zh-CN" dirty="0"/>
          </a:p>
          <a:p>
            <a:pPr lvl="1">
              <a:lnSpc>
                <a:spcPct val="90000"/>
              </a:lnSpc>
            </a:pPr>
            <a:r>
              <a:rPr lang="zh-CN" altLang="en-US" dirty="0"/>
              <a:t>只有一个副本，且处于</a:t>
            </a:r>
            <a:r>
              <a:rPr lang="en-GB" altLang="zh-CN" dirty="0"/>
              <a:t>‘dirty’</a:t>
            </a:r>
            <a:r>
              <a:rPr lang="zh-CN" altLang="en-US" dirty="0"/>
              <a:t>状态</a:t>
            </a:r>
            <a:endParaRPr lang="en-GB" altLang="zh-CN" dirty="0"/>
          </a:p>
          <a:p>
            <a:pPr lvl="1">
              <a:lnSpc>
                <a:spcPct val="90000"/>
              </a:lnSpc>
            </a:pPr>
            <a:r>
              <a:rPr lang="zh-CN" altLang="en-US" dirty="0"/>
              <a:t>直接更新本地的值即可</a:t>
            </a:r>
            <a:endParaRPr lang="en-GB" altLang="zh-CN" dirty="0"/>
          </a:p>
          <a:p>
            <a:pPr lvl="1">
              <a:lnSpc>
                <a:spcPct val="90000"/>
              </a:lnSpc>
            </a:pPr>
            <a:r>
              <a:rPr lang="zh-CN" altLang="en-US" dirty="0"/>
              <a:t>无需状态转换（依然是</a:t>
            </a:r>
            <a:r>
              <a:rPr lang="en-US" altLang="zh-CN" dirty="0"/>
              <a:t>M</a:t>
            </a:r>
            <a:r>
              <a:rPr lang="zh-CN" altLang="en-US" dirty="0"/>
              <a:t>状态）</a:t>
            </a:r>
            <a:endParaRPr lang="en-GB" altLang="zh-CN" dirty="0"/>
          </a:p>
          <a:p>
            <a:pPr>
              <a:lnSpc>
                <a:spcPct val="90000"/>
              </a:lnSpc>
            </a:pPr>
            <a:r>
              <a:rPr lang="zh-CN" altLang="en-US" dirty="0"/>
              <a:t>若在</a:t>
            </a:r>
            <a:r>
              <a:rPr lang="en-GB" altLang="zh-CN" dirty="0"/>
              <a:t>E</a:t>
            </a:r>
            <a:r>
              <a:rPr lang="zh-CN" altLang="en-US" dirty="0"/>
              <a:t>状态</a:t>
            </a:r>
            <a:endParaRPr lang="en-GB" altLang="zh-CN" dirty="0"/>
          </a:p>
          <a:p>
            <a:pPr lvl="1">
              <a:lnSpc>
                <a:spcPct val="90000"/>
              </a:lnSpc>
            </a:pPr>
            <a:r>
              <a:rPr lang="zh-CN" altLang="en-US" dirty="0"/>
              <a:t>直接更新本地的值</a:t>
            </a:r>
            <a:endParaRPr lang="en-GB" altLang="zh-CN" dirty="0"/>
          </a:p>
          <a:p>
            <a:pPr lvl="1">
              <a:lnSpc>
                <a:spcPct val="90000"/>
              </a:lnSpc>
            </a:pPr>
            <a:r>
              <a:rPr lang="zh-CN" altLang="en-US" dirty="0"/>
              <a:t>切换块的状态：</a:t>
            </a:r>
            <a:r>
              <a:rPr lang="en-GB" altLang="zh-CN" dirty="0"/>
              <a:t>E -&gt; M</a:t>
            </a:r>
          </a:p>
          <a:p>
            <a:pPr lvl="1">
              <a:lnSpc>
                <a:spcPct val="90000"/>
              </a:lnSpc>
            </a:pPr>
            <a:r>
              <a:rPr lang="zh-CN" altLang="en-US" dirty="0"/>
              <a:t>将</a:t>
            </a:r>
            <a:r>
              <a:rPr lang="en-US" altLang="zh-CN" dirty="0"/>
              <a:t>dirty bit</a:t>
            </a:r>
            <a:r>
              <a:rPr lang="zh-CN" altLang="en-US" dirty="0"/>
              <a:t>置位</a:t>
            </a:r>
            <a:endParaRPr lang="en-GB" altLang="zh-CN" dirty="0"/>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4038397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smtClean="0"/>
              <a:t>– </a:t>
            </a:r>
            <a:r>
              <a:rPr lang="zh-CN" altLang="en-US" dirty="0" smtClean="0"/>
              <a:t>本地</a:t>
            </a:r>
            <a:r>
              <a:rPr lang="en-GB" altLang="zh-CN" dirty="0" smtClean="0"/>
              <a:t> </a:t>
            </a:r>
            <a:r>
              <a:rPr lang="en-GB" altLang="zh-CN" dirty="0"/>
              <a:t>Write Hit (2)</a:t>
            </a:r>
          </a:p>
        </p:txBody>
      </p:sp>
      <p:sp>
        <p:nvSpPr>
          <p:cNvPr id="132099" name="Rectangle 3"/>
          <p:cNvSpPr>
            <a:spLocks noGrp="1" noChangeArrowheads="1"/>
          </p:cNvSpPr>
          <p:nvPr>
            <p:ph type="body" idx="1"/>
          </p:nvPr>
        </p:nvSpPr>
        <p:spPr>
          <a:xfrm>
            <a:off x="457200" y="1143000"/>
            <a:ext cx="8229600" cy="4572000"/>
          </a:xfrm>
        </p:spPr>
        <p:txBody>
          <a:bodyPr/>
          <a:lstStyle/>
          <a:p>
            <a:r>
              <a:rPr lang="zh-CN" altLang="en-US" dirty="0"/>
              <a:t>若在</a:t>
            </a:r>
            <a:r>
              <a:rPr lang="en-GB" altLang="zh-CN" dirty="0"/>
              <a:t>S</a:t>
            </a:r>
            <a:r>
              <a:rPr lang="zh-CN" altLang="en-US" dirty="0"/>
              <a:t>状态</a:t>
            </a:r>
            <a:endParaRPr lang="en-GB" altLang="zh-CN" dirty="0"/>
          </a:p>
          <a:p>
            <a:pPr lvl="1"/>
            <a:r>
              <a:rPr lang="en-US" altLang="zh-CN" dirty="0"/>
              <a:t>Core</a:t>
            </a:r>
            <a:r>
              <a:rPr lang="zh-CN" altLang="en-US" dirty="0"/>
              <a:t>在总线上广播一个</a:t>
            </a:r>
            <a:r>
              <a:rPr lang="en-GB" altLang="zh-CN" dirty="0"/>
              <a:t>invalidate</a:t>
            </a:r>
            <a:r>
              <a:rPr lang="zh-CN" altLang="en-US" dirty="0"/>
              <a:t>消息</a:t>
            </a:r>
            <a:endParaRPr lang="en-GB" altLang="zh-CN" dirty="0"/>
          </a:p>
          <a:p>
            <a:pPr lvl="1"/>
            <a:r>
              <a:rPr lang="zh-CN" altLang="en-US" dirty="0"/>
              <a:t>具有</a:t>
            </a:r>
            <a:r>
              <a:rPr lang="en-US" altLang="zh-CN" dirty="0"/>
              <a:t>S</a:t>
            </a:r>
            <a:r>
              <a:rPr lang="zh-CN" altLang="en-US" dirty="0"/>
              <a:t>状态副本的缓存，会将相应的块置无效：</a:t>
            </a:r>
            <a:r>
              <a:rPr lang="en-GB" altLang="zh-CN" dirty="0"/>
              <a:t>S-&gt;I</a:t>
            </a:r>
          </a:p>
          <a:p>
            <a:pPr lvl="1"/>
            <a:r>
              <a:rPr lang="zh-CN" altLang="en-US" dirty="0"/>
              <a:t>更新本地缓存的块的值</a:t>
            </a:r>
            <a:endParaRPr lang="en-GB" altLang="zh-CN" dirty="0"/>
          </a:p>
          <a:p>
            <a:pPr lvl="1"/>
            <a:r>
              <a:rPr lang="zh-CN" altLang="en-US" dirty="0"/>
              <a:t>将该块的状态进行切换：</a:t>
            </a:r>
            <a:r>
              <a:rPr lang="en-GB" altLang="zh-CN" dirty="0"/>
              <a:t>S-&gt;M</a:t>
            </a:r>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3068447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228600"/>
            <a:ext cx="9144000" cy="685800"/>
          </a:xfrm>
        </p:spPr>
        <p:txBody>
          <a:bodyPr/>
          <a:lstStyle/>
          <a:p>
            <a:r>
              <a:rPr lang="en-GB" altLang="zh-CN" dirty="0"/>
              <a:t>MESI </a:t>
            </a:r>
            <a:r>
              <a:rPr lang="en-US" altLang="zh-CN" dirty="0" smtClean="0"/>
              <a:t>– </a:t>
            </a:r>
            <a:r>
              <a:rPr lang="zh-CN" altLang="en-US" dirty="0" smtClean="0"/>
              <a:t>本地</a:t>
            </a:r>
            <a:r>
              <a:rPr lang="en-GB" altLang="zh-CN" dirty="0" smtClean="0"/>
              <a:t> </a:t>
            </a:r>
            <a:r>
              <a:rPr lang="en-GB" altLang="zh-CN" dirty="0"/>
              <a:t>Write Miss (1)</a:t>
            </a:r>
          </a:p>
        </p:txBody>
      </p:sp>
      <p:sp>
        <p:nvSpPr>
          <p:cNvPr id="133123" name="Rectangle 3"/>
          <p:cNvSpPr>
            <a:spLocks noGrp="1" noChangeArrowheads="1"/>
          </p:cNvSpPr>
          <p:nvPr>
            <p:ph type="body" idx="1"/>
          </p:nvPr>
        </p:nvSpPr>
        <p:spPr>
          <a:xfrm>
            <a:off x="457200" y="1143000"/>
            <a:ext cx="8229600" cy="4572000"/>
          </a:xfrm>
        </p:spPr>
        <p:txBody>
          <a:bodyPr/>
          <a:lstStyle/>
          <a:p>
            <a:pPr>
              <a:buFontTx/>
              <a:buChar char="•"/>
            </a:pPr>
            <a:r>
              <a:rPr lang="zh-CN" altLang="en-US" dirty="0"/>
              <a:t>具体的操作依赖于</a:t>
            </a:r>
            <a:r>
              <a:rPr lang="zh-CN" altLang="en-US" dirty="0" smtClean="0"/>
              <a:t>其它缓存</a:t>
            </a:r>
            <a:r>
              <a:rPr lang="zh-CN" altLang="en-US" dirty="0"/>
              <a:t>中副本的状态</a:t>
            </a:r>
            <a:endParaRPr lang="en-GB" altLang="zh-CN" dirty="0"/>
          </a:p>
          <a:p>
            <a:r>
              <a:rPr lang="zh-CN" altLang="en-US" dirty="0"/>
              <a:t>如果没有其它副本存在：</a:t>
            </a:r>
            <a:endParaRPr lang="en-GB" altLang="zh-CN" dirty="0"/>
          </a:p>
          <a:p>
            <a:pPr lvl="1"/>
            <a:r>
              <a:rPr lang="zh-CN" altLang="en-US" dirty="0" smtClean="0"/>
              <a:t>从</a:t>
            </a:r>
            <a:r>
              <a:rPr lang="en-US" altLang="zh-CN" dirty="0" smtClean="0"/>
              <a:t>Memory</a:t>
            </a:r>
            <a:r>
              <a:rPr lang="zh-CN" altLang="en-US" dirty="0" smtClean="0"/>
              <a:t>中将目标缓存行读取到本地缓存</a:t>
            </a:r>
            <a:endParaRPr lang="en-US" altLang="zh-CN" dirty="0" smtClean="0"/>
          </a:p>
          <a:p>
            <a:pPr lvl="2"/>
            <a:r>
              <a:rPr lang="en-US" altLang="zh-CN" dirty="0" smtClean="0"/>
              <a:t>Write allocate</a:t>
            </a:r>
            <a:endParaRPr lang="en-GB" altLang="zh-CN" dirty="0"/>
          </a:p>
          <a:p>
            <a:pPr lvl="1"/>
            <a:r>
              <a:rPr lang="zh-CN" altLang="en-US" dirty="0" smtClean="0"/>
              <a:t>更新缓存行的值（写入新值）</a:t>
            </a:r>
            <a:endParaRPr lang="en-GB" altLang="zh-CN" dirty="0"/>
          </a:p>
          <a:p>
            <a:pPr lvl="1"/>
            <a:r>
              <a:rPr lang="zh-CN" altLang="en-US" dirty="0" smtClean="0"/>
              <a:t>更新缓存行的状态为</a:t>
            </a:r>
            <a:r>
              <a:rPr lang="en-GB" altLang="zh-CN" dirty="0" smtClean="0"/>
              <a:t>M</a:t>
            </a:r>
            <a:endParaRPr lang="en-GB" altLang="zh-CN" dirty="0"/>
          </a:p>
        </p:txBody>
      </p:sp>
      <p:pic>
        <p:nvPicPr>
          <p:cNvPr id="5" name="图片 4"/>
          <p:cNvPicPr>
            <a:picLocks noChangeAspect="1"/>
          </p:cNvPicPr>
          <p:nvPr/>
        </p:nvPicPr>
        <p:blipFill>
          <a:blip r:embed="rId3"/>
          <a:stretch>
            <a:fillRect/>
          </a:stretch>
        </p:blipFill>
        <p:spPr>
          <a:xfrm>
            <a:off x="5078464" y="4159521"/>
            <a:ext cx="4065536" cy="2589449"/>
          </a:xfrm>
          <a:prstGeom prst="rect">
            <a:avLst/>
          </a:prstGeom>
        </p:spPr>
      </p:pic>
    </p:spTree>
    <p:extLst>
      <p:ext uri="{BB962C8B-B14F-4D97-AF65-F5344CB8AC3E}">
        <p14:creationId xmlns:p14="http://schemas.microsoft.com/office/powerpoint/2010/main" val="1967746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GB" altLang="zh-CN" dirty="0">
                <a:ea typeface="宋体" panose="02010600030101010101" pitchFamily="2" charset="-122"/>
              </a:rPr>
              <a:t>MESI </a:t>
            </a:r>
            <a:r>
              <a:rPr lang="en-US" altLang="zh-CN" dirty="0" smtClean="0"/>
              <a:t>– </a:t>
            </a:r>
            <a:r>
              <a:rPr lang="zh-CN" altLang="en-US" dirty="0" smtClean="0"/>
              <a:t>本地</a:t>
            </a:r>
            <a:r>
              <a:rPr lang="en-GB" altLang="zh-CN" dirty="0" smtClean="0"/>
              <a:t> </a:t>
            </a:r>
            <a:r>
              <a:rPr lang="en-GB" altLang="zh-CN" dirty="0">
                <a:ea typeface="宋体" panose="02010600030101010101" pitchFamily="2" charset="-122"/>
              </a:rPr>
              <a:t>Write Miss (2)</a:t>
            </a:r>
          </a:p>
        </p:txBody>
      </p:sp>
      <p:sp>
        <p:nvSpPr>
          <p:cNvPr id="134147" name="Rectangle 3"/>
          <p:cNvSpPr>
            <a:spLocks noGrp="1" noChangeArrowheads="1"/>
          </p:cNvSpPr>
          <p:nvPr>
            <p:ph type="body" idx="1"/>
          </p:nvPr>
        </p:nvSpPr>
        <p:spPr>
          <a:xfrm>
            <a:off x="457200" y="1143000"/>
            <a:ext cx="8229600" cy="4572000"/>
          </a:xfrm>
        </p:spPr>
        <p:txBody>
          <a:bodyPr/>
          <a:lstStyle/>
          <a:p>
            <a:r>
              <a:rPr lang="zh-CN" altLang="en-US" dirty="0"/>
              <a:t>存在其它副本：一个处于</a:t>
            </a:r>
            <a:r>
              <a:rPr lang="en-GB" altLang="zh-CN" dirty="0"/>
              <a:t>E</a:t>
            </a:r>
            <a:r>
              <a:rPr lang="zh-CN" altLang="en-US" dirty="0"/>
              <a:t>的副本或者多个处于</a:t>
            </a:r>
            <a:r>
              <a:rPr lang="en-US" altLang="zh-CN" dirty="0"/>
              <a:t>S</a:t>
            </a:r>
            <a:r>
              <a:rPr lang="zh-CN" altLang="en-US" dirty="0"/>
              <a:t>的副本</a:t>
            </a:r>
            <a:endParaRPr lang="en-GB" altLang="zh-CN" dirty="0"/>
          </a:p>
          <a:p>
            <a:pPr lvl="1"/>
            <a:r>
              <a:rPr lang="zh-CN" altLang="en-US" dirty="0"/>
              <a:t>从</a:t>
            </a:r>
            <a:r>
              <a:rPr lang="en-US" altLang="zh-CN" dirty="0"/>
              <a:t>Memory</a:t>
            </a:r>
            <a:r>
              <a:rPr lang="zh-CN" altLang="en-US" dirty="0"/>
              <a:t>中将缓存行读取到本地缓存</a:t>
            </a:r>
            <a:r>
              <a:rPr lang="zh-CN" altLang="en-US" dirty="0" smtClean="0"/>
              <a:t>，同时发送</a:t>
            </a:r>
            <a:r>
              <a:rPr lang="zh-CN" altLang="en-US" dirty="0"/>
              <a:t>一个总线事务</a:t>
            </a:r>
            <a:r>
              <a:rPr lang="en-GB" altLang="zh-CN" dirty="0"/>
              <a:t>RWITM (</a:t>
            </a:r>
            <a:r>
              <a:rPr lang="en-GB" altLang="zh-CN" dirty="0">
                <a:solidFill>
                  <a:srgbClr val="FF0000"/>
                </a:solidFill>
              </a:rPr>
              <a:t>read with intent to modify</a:t>
            </a:r>
            <a:r>
              <a:rPr lang="en-GB" altLang="zh-CN" dirty="0" smtClean="0"/>
              <a:t>)</a:t>
            </a:r>
            <a:r>
              <a:rPr lang="zh-CN" altLang="en-US" dirty="0" smtClean="0"/>
              <a:t>；</a:t>
            </a:r>
            <a:endParaRPr lang="en-GB" altLang="zh-CN" dirty="0"/>
          </a:p>
          <a:p>
            <a:pPr lvl="1"/>
            <a:r>
              <a:rPr lang="zh-CN" altLang="en-US" dirty="0" smtClean="0"/>
              <a:t>其它缓存的控制器看到这个事务，会将本地的副本置为</a:t>
            </a:r>
            <a:r>
              <a:rPr lang="en-GB" altLang="zh-CN" dirty="0" smtClean="0"/>
              <a:t>I </a:t>
            </a:r>
            <a:r>
              <a:rPr lang="zh-CN" altLang="en-US" dirty="0" smtClean="0"/>
              <a:t>状态（若存在副本的话）；</a:t>
            </a:r>
            <a:endParaRPr lang="en-GB" altLang="zh-CN" dirty="0"/>
          </a:p>
          <a:p>
            <a:pPr lvl="1"/>
            <a:r>
              <a:rPr lang="zh-CN" altLang="en-US" dirty="0" smtClean="0"/>
              <a:t>更新本地缓存行，并将状态置为</a:t>
            </a:r>
            <a:r>
              <a:rPr lang="en-GB" altLang="zh-CN" dirty="0" smtClean="0"/>
              <a:t>M</a:t>
            </a:r>
            <a:r>
              <a:rPr lang="zh-CN" altLang="en-US" dirty="0" smtClean="0"/>
              <a:t>。</a:t>
            </a:r>
            <a:endParaRPr lang="en-GB" altLang="zh-CN" dirty="0"/>
          </a:p>
        </p:txBody>
      </p:sp>
    </p:spTree>
    <p:extLst>
      <p:ext uri="{BB962C8B-B14F-4D97-AF65-F5344CB8AC3E}">
        <p14:creationId xmlns:p14="http://schemas.microsoft.com/office/powerpoint/2010/main" val="1181893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ltLang="zh-CN" dirty="0">
                <a:ea typeface="宋体" panose="02010600030101010101" pitchFamily="2" charset="-122"/>
              </a:rPr>
              <a:t>MESI </a:t>
            </a:r>
            <a:r>
              <a:rPr lang="en-US" altLang="zh-CN" dirty="0"/>
              <a:t>– </a:t>
            </a:r>
            <a:r>
              <a:rPr lang="zh-CN" altLang="en-US" dirty="0"/>
              <a:t>本地</a:t>
            </a:r>
            <a:r>
              <a:rPr lang="en-GB" altLang="zh-CN" dirty="0"/>
              <a:t> </a:t>
            </a:r>
            <a:r>
              <a:rPr lang="en-GB" altLang="zh-CN" dirty="0" smtClean="0">
                <a:ea typeface="宋体" panose="02010600030101010101" pitchFamily="2" charset="-122"/>
              </a:rPr>
              <a:t>Write </a:t>
            </a:r>
            <a:r>
              <a:rPr lang="en-GB" altLang="zh-CN" dirty="0">
                <a:ea typeface="宋体" panose="02010600030101010101" pitchFamily="2" charset="-122"/>
              </a:rPr>
              <a:t>Miss (</a:t>
            </a:r>
            <a:r>
              <a:rPr lang="en-GB" altLang="zh-CN" dirty="0" smtClean="0">
                <a:ea typeface="宋体" panose="02010600030101010101" pitchFamily="2" charset="-122"/>
              </a:rPr>
              <a:t>3</a:t>
            </a:r>
            <a:r>
              <a:rPr lang="en-US" altLang="zh-CN" dirty="0" smtClean="0">
                <a:ea typeface="宋体" panose="02010600030101010101" pitchFamily="2" charset="-122"/>
              </a:rPr>
              <a:t>.1</a:t>
            </a:r>
            <a:r>
              <a:rPr lang="en-GB" altLang="zh-CN" dirty="0" smtClean="0">
                <a:ea typeface="宋体" panose="02010600030101010101" pitchFamily="2" charset="-122"/>
              </a:rPr>
              <a:t>)</a:t>
            </a:r>
            <a:endParaRPr lang="en-GB" altLang="zh-CN" dirty="0">
              <a:ea typeface="宋体" panose="02010600030101010101" pitchFamily="2" charset="-122"/>
            </a:endParaRPr>
          </a:p>
        </p:txBody>
      </p:sp>
      <p:sp>
        <p:nvSpPr>
          <p:cNvPr id="135171" name="Rectangle 3"/>
          <p:cNvSpPr>
            <a:spLocks noGrp="1" noChangeArrowheads="1"/>
          </p:cNvSpPr>
          <p:nvPr>
            <p:ph type="body" idx="1"/>
          </p:nvPr>
        </p:nvSpPr>
        <p:spPr>
          <a:xfrm>
            <a:off x="457200" y="1219200"/>
            <a:ext cx="8229600" cy="4495800"/>
          </a:xfrm>
        </p:spPr>
        <p:txBody>
          <a:bodyPr/>
          <a:lstStyle/>
          <a:p>
            <a:pPr>
              <a:buFontTx/>
              <a:buChar char="•"/>
            </a:pPr>
            <a:r>
              <a:rPr lang="zh-CN" altLang="en-US" dirty="0"/>
              <a:t>存在一个处于</a:t>
            </a:r>
            <a:r>
              <a:rPr lang="en-GB" altLang="zh-CN" dirty="0"/>
              <a:t>M</a:t>
            </a:r>
            <a:r>
              <a:rPr lang="zh-CN" altLang="en-US" dirty="0"/>
              <a:t>状态的副本</a:t>
            </a:r>
            <a:endParaRPr lang="en-GB" altLang="zh-CN" dirty="0"/>
          </a:p>
          <a:p>
            <a:r>
              <a:rPr lang="en-US" altLang="zh-CN" dirty="0" smtClean="0"/>
              <a:t>Core</a:t>
            </a:r>
            <a:r>
              <a:rPr lang="zh-CN" altLang="en-US" dirty="0" smtClean="0"/>
              <a:t>发送一个</a:t>
            </a:r>
            <a:r>
              <a:rPr lang="en-GB" altLang="zh-CN" dirty="0" smtClean="0"/>
              <a:t> RWITM </a:t>
            </a:r>
            <a:r>
              <a:rPr lang="zh-CN" altLang="en-US" dirty="0" smtClean="0"/>
              <a:t>总线事务</a:t>
            </a:r>
            <a:endParaRPr lang="en-GB" altLang="zh-CN" dirty="0"/>
          </a:p>
          <a:p>
            <a:r>
              <a:rPr lang="zh-CN" altLang="en-US" dirty="0" smtClean="0"/>
              <a:t>副本所在的缓存的控制器监听到该事务后：</a:t>
            </a:r>
            <a:endParaRPr lang="en-GB" altLang="zh-CN" dirty="0"/>
          </a:p>
          <a:p>
            <a:pPr lvl="1"/>
            <a:r>
              <a:rPr lang="zh-CN" altLang="en-US" dirty="0" smtClean="0"/>
              <a:t>阻塞 </a:t>
            </a:r>
            <a:r>
              <a:rPr lang="en-GB" altLang="zh-CN" dirty="0" smtClean="0"/>
              <a:t>RWITM </a:t>
            </a:r>
            <a:r>
              <a:rPr lang="zh-CN" altLang="en-US" dirty="0" smtClean="0"/>
              <a:t>请求</a:t>
            </a:r>
            <a:endParaRPr lang="en-GB" altLang="zh-CN" dirty="0"/>
          </a:p>
          <a:p>
            <a:pPr lvl="1"/>
            <a:r>
              <a:rPr lang="zh-CN" altLang="en-US" dirty="0" smtClean="0"/>
              <a:t>接管总线</a:t>
            </a:r>
            <a:endParaRPr lang="en-GB" altLang="zh-CN" dirty="0"/>
          </a:p>
          <a:p>
            <a:pPr lvl="1"/>
            <a:r>
              <a:rPr lang="zh-CN" altLang="en-US" dirty="0" smtClean="0"/>
              <a:t>将其保存的副本写回到</a:t>
            </a:r>
            <a:r>
              <a:rPr lang="en-US" altLang="zh-CN" dirty="0"/>
              <a:t>M</a:t>
            </a:r>
            <a:r>
              <a:rPr lang="en-GB" altLang="zh-CN" dirty="0" err="1" smtClean="0"/>
              <a:t>emory</a:t>
            </a:r>
            <a:endParaRPr lang="en-GB" altLang="zh-CN" dirty="0"/>
          </a:p>
          <a:p>
            <a:pPr lvl="1"/>
            <a:r>
              <a:rPr lang="zh-CN" altLang="en-US" dirty="0"/>
              <a:t>将</a:t>
            </a:r>
            <a:r>
              <a:rPr lang="zh-CN" altLang="en-US" dirty="0" smtClean="0"/>
              <a:t>其状态置为 </a:t>
            </a:r>
            <a:r>
              <a:rPr lang="en-GB" altLang="zh-CN" dirty="0" smtClean="0"/>
              <a:t>I</a:t>
            </a:r>
            <a:endParaRPr lang="en-GB" altLang="zh-CN" dirty="0"/>
          </a:p>
        </p:txBody>
      </p:sp>
    </p:spTree>
    <p:extLst>
      <p:ext uri="{BB962C8B-B14F-4D97-AF65-F5344CB8AC3E}">
        <p14:creationId xmlns:p14="http://schemas.microsoft.com/office/powerpoint/2010/main" val="48014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altLang="zh-CN" dirty="0">
                <a:ea typeface="宋体" panose="02010600030101010101" pitchFamily="2" charset="-122"/>
              </a:rPr>
              <a:t>MESI </a:t>
            </a:r>
            <a:r>
              <a:rPr lang="en-US" altLang="zh-CN" dirty="0"/>
              <a:t>– </a:t>
            </a:r>
            <a:r>
              <a:rPr lang="zh-CN" altLang="en-US" dirty="0"/>
              <a:t>本地</a:t>
            </a:r>
            <a:r>
              <a:rPr lang="en-GB" altLang="zh-CN" dirty="0"/>
              <a:t> </a:t>
            </a:r>
            <a:r>
              <a:rPr lang="en-GB" altLang="zh-CN" dirty="0" smtClean="0">
                <a:ea typeface="宋体" panose="02010600030101010101" pitchFamily="2" charset="-122"/>
              </a:rPr>
              <a:t>Write </a:t>
            </a:r>
            <a:r>
              <a:rPr lang="en-GB" altLang="zh-CN" dirty="0">
                <a:ea typeface="宋体" panose="02010600030101010101" pitchFamily="2" charset="-122"/>
              </a:rPr>
              <a:t>Miss </a:t>
            </a:r>
            <a:r>
              <a:rPr lang="en-GB" altLang="zh-CN" dirty="0" smtClean="0">
                <a:ea typeface="宋体" panose="02010600030101010101" pitchFamily="2" charset="-122"/>
              </a:rPr>
              <a:t>(3.2)</a:t>
            </a:r>
            <a:endParaRPr lang="en-GB" altLang="zh-CN" dirty="0">
              <a:ea typeface="宋体" panose="02010600030101010101" pitchFamily="2" charset="-122"/>
            </a:endParaRPr>
          </a:p>
        </p:txBody>
      </p:sp>
      <p:sp>
        <p:nvSpPr>
          <p:cNvPr id="136195" name="Rectangle 3"/>
          <p:cNvSpPr>
            <a:spLocks noGrp="1" noChangeArrowheads="1"/>
          </p:cNvSpPr>
          <p:nvPr>
            <p:ph type="body" idx="1"/>
          </p:nvPr>
        </p:nvSpPr>
        <p:spPr>
          <a:xfrm>
            <a:off x="457200" y="1219200"/>
            <a:ext cx="8229600" cy="4495800"/>
          </a:xfrm>
        </p:spPr>
        <p:txBody>
          <a:bodyPr/>
          <a:lstStyle/>
          <a:p>
            <a:r>
              <a:rPr lang="zh-CN" altLang="en-US" dirty="0"/>
              <a:t>存在一个处于</a:t>
            </a:r>
            <a:r>
              <a:rPr lang="en-GB" altLang="zh-CN" dirty="0"/>
              <a:t>M</a:t>
            </a:r>
            <a:r>
              <a:rPr lang="zh-CN" altLang="en-US" dirty="0"/>
              <a:t>状态的副本</a:t>
            </a:r>
            <a:r>
              <a:rPr lang="en-GB" altLang="zh-CN" dirty="0"/>
              <a:t> (</a:t>
            </a:r>
            <a:r>
              <a:rPr lang="zh-CN" altLang="en-US" dirty="0"/>
              <a:t>绪</a:t>
            </a:r>
            <a:r>
              <a:rPr lang="en-GB" altLang="zh-CN" dirty="0"/>
              <a:t>)</a:t>
            </a:r>
          </a:p>
          <a:p>
            <a:r>
              <a:rPr lang="zh-CN" altLang="en-US" dirty="0" smtClean="0"/>
              <a:t>原来请求的</a:t>
            </a:r>
            <a:r>
              <a:rPr lang="en-US" altLang="zh-CN" dirty="0" smtClean="0"/>
              <a:t>core</a:t>
            </a:r>
            <a:r>
              <a:rPr lang="zh-CN" altLang="en-US" dirty="0" smtClean="0"/>
              <a:t>，重发</a:t>
            </a:r>
            <a:r>
              <a:rPr lang="en-GB" altLang="zh-CN" dirty="0" smtClean="0"/>
              <a:t> </a:t>
            </a:r>
            <a:r>
              <a:rPr lang="en-GB" altLang="zh-CN" dirty="0"/>
              <a:t>RWITM </a:t>
            </a:r>
            <a:r>
              <a:rPr lang="zh-CN" altLang="en-US" dirty="0" smtClean="0"/>
              <a:t>事务请求</a:t>
            </a:r>
            <a:r>
              <a:rPr lang="zh-CN" altLang="en-US" dirty="0"/>
              <a:t>；</a:t>
            </a:r>
            <a:endParaRPr lang="en-GB" altLang="zh-CN" dirty="0"/>
          </a:p>
          <a:p>
            <a:r>
              <a:rPr lang="zh-CN" altLang="en-US" dirty="0" smtClean="0"/>
              <a:t>当前，目标缓存行在所有的缓存中没有副本</a:t>
            </a:r>
            <a:r>
              <a:rPr lang="zh-CN" altLang="en-US" dirty="0"/>
              <a:t>：</a:t>
            </a:r>
            <a:endParaRPr lang="en-GB" altLang="zh-CN" dirty="0"/>
          </a:p>
          <a:p>
            <a:pPr lvl="1"/>
            <a:r>
              <a:rPr lang="zh-CN" altLang="en-US" dirty="0" smtClean="0"/>
              <a:t>从</a:t>
            </a:r>
            <a:r>
              <a:rPr lang="en-US" altLang="zh-CN" dirty="0" smtClean="0"/>
              <a:t>Memory</a:t>
            </a:r>
            <a:r>
              <a:rPr lang="zh-CN" altLang="en-US" dirty="0" smtClean="0"/>
              <a:t>中读取目标缓存行到本地缓存</a:t>
            </a:r>
            <a:r>
              <a:rPr lang="en-GB" altLang="zh-CN" dirty="0" smtClean="0"/>
              <a:t>local </a:t>
            </a:r>
            <a:r>
              <a:rPr lang="en-GB" altLang="zh-CN" dirty="0"/>
              <a:t>cache</a:t>
            </a:r>
          </a:p>
          <a:p>
            <a:pPr lvl="1"/>
            <a:r>
              <a:rPr lang="zh-CN" altLang="en-US" dirty="0" smtClean="0"/>
              <a:t>更新本地缓存行的值（写入值）</a:t>
            </a:r>
            <a:endParaRPr lang="en-GB" altLang="zh-CN" dirty="0"/>
          </a:p>
          <a:p>
            <a:pPr lvl="1"/>
            <a:r>
              <a:rPr lang="zh-CN" altLang="en-US" dirty="0" smtClean="0"/>
              <a:t>更新本地缓存行的状态为 </a:t>
            </a:r>
            <a:r>
              <a:rPr lang="en-GB" altLang="zh-CN" dirty="0" smtClean="0"/>
              <a:t>M</a:t>
            </a:r>
            <a:endParaRPr lang="en-GB" altLang="zh-CN" dirty="0"/>
          </a:p>
        </p:txBody>
      </p:sp>
    </p:spTree>
    <p:extLst>
      <p:ext uri="{BB962C8B-B14F-4D97-AF65-F5344CB8AC3E}">
        <p14:creationId xmlns:p14="http://schemas.microsoft.com/office/powerpoint/2010/main" val="1305746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dirty="0"/>
              <a:t>MESI – </a:t>
            </a:r>
            <a:r>
              <a:rPr lang="zh-CN" altLang="en-US" dirty="0" smtClean="0"/>
              <a:t>总结</a:t>
            </a:r>
            <a:endParaRPr lang="en-US" altLang="zh-CN" dirty="0"/>
          </a:p>
        </p:txBody>
      </p:sp>
      <p:sp>
        <p:nvSpPr>
          <p:cNvPr id="158723" name="Rectangle 3"/>
          <p:cNvSpPr>
            <a:spLocks noGrp="1" noChangeArrowheads="1"/>
          </p:cNvSpPr>
          <p:nvPr>
            <p:ph type="body" idx="1"/>
          </p:nvPr>
        </p:nvSpPr>
        <p:spPr>
          <a:xfrm>
            <a:off x="457200" y="1219200"/>
            <a:ext cx="8229600" cy="4495800"/>
          </a:xfrm>
        </p:spPr>
        <p:txBody>
          <a:bodyPr/>
          <a:lstStyle/>
          <a:p>
            <a:pPr>
              <a:lnSpc>
                <a:spcPct val="90000"/>
              </a:lnSpc>
            </a:pPr>
            <a:r>
              <a:rPr lang="zh-CN" altLang="en-US" dirty="0" smtClean="0"/>
              <a:t>协议涉及的所有的信息和操作可以用一个状态转换图来紧凑地表示</a:t>
            </a:r>
            <a:endParaRPr lang="en-US" altLang="zh-CN" dirty="0">
              <a:solidFill>
                <a:srgbClr val="FF0000"/>
              </a:solidFill>
            </a:endParaRPr>
          </a:p>
          <a:p>
            <a:pPr>
              <a:lnSpc>
                <a:spcPct val="90000"/>
              </a:lnSpc>
            </a:pPr>
            <a:r>
              <a:rPr lang="zh-CN" altLang="en-US" dirty="0" smtClean="0"/>
              <a:t>状态转换</a:t>
            </a:r>
            <a:r>
              <a:rPr lang="zh-CN" altLang="en-US" dirty="0" smtClean="0"/>
              <a:t>图展示了当一个</a:t>
            </a:r>
            <a:r>
              <a:rPr lang="en-US" altLang="zh-CN" dirty="0" smtClean="0"/>
              <a:t>core</a:t>
            </a:r>
            <a:r>
              <a:rPr lang="zh-CN" altLang="en-US" dirty="0" smtClean="0"/>
              <a:t>要读写某个缓存行时</a:t>
            </a:r>
            <a:r>
              <a:rPr lang="zh-CN" altLang="en-US" dirty="0" smtClean="0"/>
              <a:t>要发生的</a:t>
            </a:r>
            <a:r>
              <a:rPr lang="zh-CN" altLang="en-US" dirty="0" smtClean="0"/>
              <a:t>操作</a:t>
            </a:r>
            <a:endParaRPr lang="en-US" altLang="zh-CN" dirty="0" smtClean="0"/>
          </a:p>
          <a:p>
            <a:pPr lvl="1">
              <a:lnSpc>
                <a:spcPct val="90000"/>
              </a:lnSpc>
            </a:pPr>
            <a:r>
              <a:rPr lang="zh-CN" altLang="en-US" dirty="0" smtClean="0"/>
              <a:t>可以是来自本地</a:t>
            </a:r>
            <a:r>
              <a:rPr lang="en-US" altLang="zh-CN" dirty="0" smtClean="0"/>
              <a:t>core</a:t>
            </a:r>
            <a:r>
              <a:rPr lang="zh-CN" altLang="en-US" dirty="0" smtClean="0"/>
              <a:t>的操作</a:t>
            </a:r>
            <a:endParaRPr lang="en-US" altLang="zh-CN" dirty="0"/>
          </a:p>
          <a:p>
            <a:pPr lvl="2">
              <a:lnSpc>
                <a:spcPct val="90000"/>
              </a:lnSpc>
            </a:pPr>
            <a:r>
              <a:rPr lang="en-US" altLang="zh-CN" dirty="0" smtClean="0"/>
              <a:t>read </a:t>
            </a:r>
            <a:r>
              <a:rPr lang="en-US" altLang="zh-CN" dirty="0"/>
              <a:t>hit/miss, write </a:t>
            </a:r>
            <a:r>
              <a:rPr lang="en-US" altLang="zh-CN" dirty="0" smtClean="0"/>
              <a:t>hit/miss</a:t>
            </a:r>
            <a:endParaRPr lang="en-US" altLang="zh-CN" dirty="0"/>
          </a:p>
          <a:p>
            <a:pPr lvl="1">
              <a:lnSpc>
                <a:spcPct val="90000"/>
              </a:lnSpc>
            </a:pPr>
            <a:r>
              <a:rPr lang="zh-CN" altLang="en-US" dirty="0" smtClean="0"/>
              <a:t>也可以是来自其它</a:t>
            </a:r>
            <a:r>
              <a:rPr lang="en-US" altLang="zh-CN" dirty="0" smtClean="0"/>
              <a:t>core</a:t>
            </a:r>
            <a:r>
              <a:rPr lang="zh-CN" altLang="en-US" dirty="0" smtClean="0"/>
              <a:t>的操作，最终本地</a:t>
            </a:r>
            <a:r>
              <a:rPr lang="en-US" altLang="zh-CN" dirty="0" smtClean="0"/>
              <a:t>core</a:t>
            </a:r>
            <a:r>
              <a:rPr lang="zh-CN" altLang="en-US" dirty="0" smtClean="0"/>
              <a:t>通过侦听总线看到的是总线事务：</a:t>
            </a:r>
            <a:endParaRPr lang="en-US" altLang="zh-CN" dirty="0" smtClean="0"/>
          </a:p>
          <a:p>
            <a:pPr lvl="2">
              <a:lnSpc>
                <a:spcPct val="90000"/>
              </a:lnSpc>
            </a:pPr>
            <a:r>
              <a:rPr lang="en-US" altLang="zh-CN" dirty="0"/>
              <a:t>Mem read, </a:t>
            </a:r>
            <a:r>
              <a:rPr lang="en-US" altLang="zh-CN" dirty="0" smtClean="0"/>
              <a:t>RWITM</a:t>
            </a:r>
            <a:r>
              <a:rPr lang="zh-CN" altLang="en-US" dirty="0" smtClean="0"/>
              <a:t>，</a:t>
            </a:r>
            <a:r>
              <a:rPr lang="en-US" altLang="zh-CN" dirty="0" smtClean="0"/>
              <a:t>Invalidate</a:t>
            </a:r>
            <a:endParaRPr lang="en-US" altLang="zh-CN" dirty="0"/>
          </a:p>
        </p:txBody>
      </p:sp>
    </p:spTree>
    <p:extLst>
      <p:ext uri="{BB962C8B-B14F-4D97-AF65-F5344CB8AC3E}">
        <p14:creationId xmlns:p14="http://schemas.microsoft.com/office/powerpoint/2010/main" val="861023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228600"/>
            <a:ext cx="9144000" cy="685800"/>
          </a:xfrm>
        </p:spPr>
        <p:txBody>
          <a:bodyPr/>
          <a:lstStyle/>
          <a:p>
            <a:r>
              <a:rPr lang="zh-CN" altLang="en-US" dirty="0"/>
              <a:t>基于总线的共享存储器</a:t>
            </a:r>
            <a:endParaRPr lang="en-GB" altLang="zh-CN" dirty="0"/>
          </a:p>
        </p:txBody>
      </p:sp>
      <p:grpSp>
        <p:nvGrpSpPr>
          <p:cNvPr id="96278" name="Group 22"/>
          <p:cNvGrpSpPr>
            <a:grpSpLocks/>
          </p:cNvGrpSpPr>
          <p:nvPr/>
        </p:nvGrpSpPr>
        <p:grpSpPr bwMode="auto">
          <a:xfrm>
            <a:off x="800100" y="2286000"/>
            <a:ext cx="7543800" cy="3184525"/>
            <a:chOff x="576" y="1680"/>
            <a:chExt cx="4752" cy="2006"/>
          </a:xfrm>
        </p:grpSpPr>
        <p:sp>
          <p:nvSpPr>
            <p:cNvPr id="96260" name="Rectangle 4"/>
            <p:cNvSpPr>
              <a:spLocks noChangeArrowheads="1"/>
            </p:cNvSpPr>
            <p:nvPr/>
          </p:nvSpPr>
          <p:spPr bwMode="auto">
            <a:xfrm>
              <a:off x="576"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Core0</a:t>
              </a:r>
            </a:p>
            <a:p>
              <a:endParaRPr lang="en-GB" altLang="zh-CN" sz="2000" dirty="0">
                <a:ea typeface="宋体" panose="02010600030101010101" pitchFamily="2" charset="-122"/>
              </a:endParaRPr>
            </a:p>
          </p:txBody>
        </p:sp>
        <p:sp>
          <p:nvSpPr>
            <p:cNvPr id="96261" name="Rectangle 5"/>
            <p:cNvSpPr>
              <a:spLocks noChangeArrowheads="1"/>
            </p:cNvSpPr>
            <p:nvPr/>
          </p:nvSpPr>
          <p:spPr bwMode="auto">
            <a:xfrm>
              <a:off x="1008"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65" name="Rectangle 9"/>
            <p:cNvSpPr>
              <a:spLocks noChangeArrowheads="1"/>
            </p:cNvSpPr>
            <p:nvPr/>
          </p:nvSpPr>
          <p:spPr bwMode="auto">
            <a:xfrm>
              <a:off x="1872"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Core1</a:t>
              </a:r>
            </a:p>
            <a:p>
              <a:endParaRPr lang="en-GB" altLang="zh-CN" sz="2000" dirty="0">
                <a:ea typeface="宋体" panose="02010600030101010101" pitchFamily="2" charset="-122"/>
              </a:endParaRPr>
            </a:p>
          </p:txBody>
        </p:sp>
        <p:sp>
          <p:nvSpPr>
            <p:cNvPr id="96266" name="Rectangle 10"/>
            <p:cNvSpPr>
              <a:spLocks noChangeArrowheads="1"/>
            </p:cNvSpPr>
            <p:nvPr/>
          </p:nvSpPr>
          <p:spPr bwMode="auto">
            <a:xfrm>
              <a:off x="2304"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67" name="Rectangle 11"/>
            <p:cNvSpPr>
              <a:spLocks noChangeArrowheads="1"/>
            </p:cNvSpPr>
            <p:nvPr/>
          </p:nvSpPr>
          <p:spPr bwMode="auto">
            <a:xfrm>
              <a:off x="3168"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2000" dirty="0">
                  <a:ea typeface="宋体" panose="02010600030101010101" pitchFamily="2" charset="-122"/>
                </a:rPr>
                <a:t>Core2</a:t>
              </a:r>
            </a:p>
            <a:p>
              <a:endParaRPr lang="en-GB" altLang="zh-CN" sz="2000" dirty="0">
                <a:ea typeface="宋体" panose="02010600030101010101" pitchFamily="2" charset="-122"/>
              </a:endParaRPr>
            </a:p>
          </p:txBody>
        </p:sp>
        <p:sp>
          <p:nvSpPr>
            <p:cNvPr id="96268" name="Rectangle 12"/>
            <p:cNvSpPr>
              <a:spLocks noChangeArrowheads="1"/>
            </p:cNvSpPr>
            <p:nvPr/>
          </p:nvSpPr>
          <p:spPr bwMode="auto">
            <a:xfrm>
              <a:off x="3600"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Cache</a:t>
              </a:r>
            </a:p>
          </p:txBody>
        </p:sp>
        <p:sp>
          <p:nvSpPr>
            <p:cNvPr id="96270" name="Line 14"/>
            <p:cNvSpPr>
              <a:spLocks noChangeShapeType="1"/>
            </p:cNvSpPr>
            <p:nvPr/>
          </p:nvSpPr>
          <p:spPr bwMode="auto">
            <a:xfrm>
              <a:off x="960" y="3360"/>
              <a:ext cx="3936"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1" name="Line 15"/>
            <p:cNvSpPr>
              <a:spLocks noChangeShapeType="1"/>
            </p:cNvSpPr>
            <p:nvPr/>
          </p:nvSpPr>
          <p:spPr bwMode="auto">
            <a:xfrm>
              <a:off x="96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2" name="Line 16"/>
            <p:cNvSpPr>
              <a:spLocks noChangeShapeType="1"/>
            </p:cNvSpPr>
            <p:nvPr/>
          </p:nvSpPr>
          <p:spPr bwMode="auto">
            <a:xfrm>
              <a:off x="2304"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3" name="Line 17"/>
            <p:cNvSpPr>
              <a:spLocks noChangeShapeType="1"/>
            </p:cNvSpPr>
            <p:nvPr/>
          </p:nvSpPr>
          <p:spPr bwMode="auto">
            <a:xfrm>
              <a:off x="360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6274" name="Text Box 18"/>
            <p:cNvSpPr txBox="1">
              <a:spLocks noChangeArrowheads="1"/>
            </p:cNvSpPr>
            <p:nvPr/>
          </p:nvSpPr>
          <p:spPr bwMode="auto">
            <a:xfrm>
              <a:off x="1824" y="3434"/>
              <a:ext cx="8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2000">
                  <a:ea typeface="宋体" panose="02010600030101010101" pitchFamily="2" charset="-122"/>
                </a:rPr>
                <a:t>Shared Bus</a:t>
              </a:r>
            </a:p>
          </p:txBody>
        </p:sp>
        <p:sp>
          <p:nvSpPr>
            <p:cNvPr id="96275" name="Rectangle 19"/>
            <p:cNvSpPr>
              <a:spLocks noChangeArrowheads="1"/>
            </p:cNvSpPr>
            <p:nvPr/>
          </p:nvSpPr>
          <p:spPr bwMode="auto">
            <a:xfrm>
              <a:off x="4320" y="1680"/>
              <a:ext cx="100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2000">
                  <a:ea typeface="宋体" panose="02010600030101010101" pitchFamily="2" charset="-122"/>
                </a:rPr>
                <a:t>Shared</a:t>
              </a:r>
            </a:p>
            <a:p>
              <a:pPr algn="ctr"/>
              <a:r>
                <a:rPr lang="en-GB" altLang="zh-CN" sz="2000">
                  <a:ea typeface="宋体" panose="02010600030101010101" pitchFamily="2" charset="-122"/>
                </a:rPr>
                <a:t>Memory</a:t>
              </a:r>
            </a:p>
          </p:txBody>
        </p:sp>
        <p:sp>
          <p:nvSpPr>
            <p:cNvPr id="96277" name="Line 21"/>
            <p:cNvSpPr>
              <a:spLocks noChangeShapeType="1"/>
            </p:cNvSpPr>
            <p:nvPr/>
          </p:nvSpPr>
          <p:spPr bwMode="auto">
            <a:xfrm>
              <a:off x="4896"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Tree>
    <p:extLst>
      <p:ext uri="{BB962C8B-B14F-4D97-AF65-F5344CB8AC3E}">
        <p14:creationId xmlns:p14="http://schemas.microsoft.com/office/powerpoint/2010/main" val="3982520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361950"/>
            <a:ext cx="9144000" cy="533400"/>
          </a:xfrm>
        </p:spPr>
        <p:txBody>
          <a:bodyPr/>
          <a:lstStyle/>
          <a:p>
            <a:r>
              <a:rPr lang="en-GB" altLang="zh-CN" sz="3600" dirty="0"/>
              <a:t>MESI – </a:t>
            </a:r>
            <a:r>
              <a:rPr lang="zh-CN" altLang="en-US" sz="3600" dirty="0"/>
              <a:t>本地发起的访问</a:t>
            </a:r>
            <a:endParaRPr lang="en-GB" altLang="zh-CN" sz="3600" dirty="0"/>
          </a:p>
        </p:txBody>
      </p:sp>
      <p:sp>
        <p:nvSpPr>
          <p:cNvPr id="154627" name="Oval 3"/>
          <p:cNvSpPr>
            <a:spLocks noChangeArrowheads="1"/>
          </p:cNvSpPr>
          <p:nvPr/>
        </p:nvSpPr>
        <p:spPr bwMode="auto">
          <a:xfrm>
            <a:off x="1720850" y="1447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Invalid</a:t>
            </a:r>
          </a:p>
        </p:txBody>
      </p:sp>
      <p:sp>
        <p:nvSpPr>
          <p:cNvPr id="154628" name="Oval 4"/>
          <p:cNvSpPr>
            <a:spLocks noChangeArrowheads="1"/>
          </p:cNvSpPr>
          <p:nvPr/>
        </p:nvSpPr>
        <p:spPr bwMode="auto">
          <a:xfrm>
            <a:off x="1720850" y="4114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Modified</a:t>
            </a:r>
          </a:p>
        </p:txBody>
      </p:sp>
      <p:sp>
        <p:nvSpPr>
          <p:cNvPr id="154629" name="Oval 5"/>
          <p:cNvSpPr>
            <a:spLocks noChangeArrowheads="1"/>
          </p:cNvSpPr>
          <p:nvPr/>
        </p:nvSpPr>
        <p:spPr bwMode="auto">
          <a:xfrm>
            <a:off x="6216650" y="4114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Exclusive</a:t>
            </a:r>
          </a:p>
        </p:txBody>
      </p:sp>
      <p:sp>
        <p:nvSpPr>
          <p:cNvPr id="154630" name="Oval 6"/>
          <p:cNvSpPr>
            <a:spLocks noChangeArrowheads="1"/>
          </p:cNvSpPr>
          <p:nvPr/>
        </p:nvSpPr>
        <p:spPr bwMode="auto">
          <a:xfrm>
            <a:off x="6216650" y="14478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p:txBody>
      </p:sp>
      <p:sp>
        <p:nvSpPr>
          <p:cNvPr id="154631" name="Line 7"/>
          <p:cNvSpPr>
            <a:spLocks noChangeShapeType="1"/>
          </p:cNvSpPr>
          <p:nvPr/>
        </p:nvSpPr>
        <p:spPr bwMode="auto">
          <a:xfrm>
            <a:off x="2711450" y="1981200"/>
            <a:ext cx="3505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2" name="Line 8"/>
          <p:cNvSpPr>
            <a:spLocks noChangeShapeType="1"/>
          </p:cNvSpPr>
          <p:nvPr/>
        </p:nvSpPr>
        <p:spPr bwMode="auto">
          <a:xfrm>
            <a:off x="2254250" y="24384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3" name="Line 9"/>
          <p:cNvSpPr>
            <a:spLocks noChangeShapeType="1"/>
          </p:cNvSpPr>
          <p:nvPr/>
        </p:nvSpPr>
        <p:spPr bwMode="auto">
          <a:xfrm flipH="1">
            <a:off x="2711450" y="4648200"/>
            <a:ext cx="3505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4" name="Line 10"/>
          <p:cNvSpPr>
            <a:spLocks noChangeShapeType="1"/>
          </p:cNvSpPr>
          <p:nvPr/>
        </p:nvSpPr>
        <p:spPr bwMode="auto">
          <a:xfrm>
            <a:off x="2635250" y="2286000"/>
            <a:ext cx="3657600" cy="2057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5" name="Line 11"/>
          <p:cNvSpPr>
            <a:spLocks noChangeShapeType="1"/>
          </p:cNvSpPr>
          <p:nvPr/>
        </p:nvSpPr>
        <p:spPr bwMode="auto">
          <a:xfrm flipH="1">
            <a:off x="2635250" y="2286000"/>
            <a:ext cx="3657600" cy="2057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6" name="AutoShape 12"/>
          <p:cNvSpPr>
            <a:spLocks noChangeArrowheads="1"/>
          </p:cNvSpPr>
          <p:nvPr/>
        </p:nvSpPr>
        <p:spPr bwMode="auto">
          <a:xfrm>
            <a:off x="7207250" y="16764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a:off x="7207250" y="43434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8" name="AutoShape 14"/>
          <p:cNvSpPr>
            <a:spLocks noChangeArrowheads="1"/>
          </p:cNvSpPr>
          <p:nvPr/>
        </p:nvSpPr>
        <p:spPr bwMode="auto">
          <a:xfrm>
            <a:off x="1416050" y="4419600"/>
            <a:ext cx="304800" cy="457200"/>
          </a:xfrm>
          <a:prstGeom prst="curvedRightArrow">
            <a:avLst>
              <a:gd name="adj1" fmla="val 30000"/>
              <a:gd name="adj2" fmla="val 6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AutoShape 15"/>
          <p:cNvSpPr>
            <a:spLocks noChangeArrowheads="1"/>
          </p:cNvSpPr>
          <p:nvPr/>
        </p:nvSpPr>
        <p:spPr bwMode="auto">
          <a:xfrm>
            <a:off x="2025650" y="5105400"/>
            <a:ext cx="457200" cy="304800"/>
          </a:xfrm>
          <a:prstGeom prst="curvedUpArrow">
            <a:avLst>
              <a:gd name="adj1" fmla="val 30000"/>
              <a:gd name="adj2" fmla="val 6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Text Box 16"/>
          <p:cNvSpPr txBox="1">
            <a:spLocks noChangeArrowheads="1"/>
          </p:cNvSpPr>
          <p:nvPr/>
        </p:nvSpPr>
        <p:spPr bwMode="auto">
          <a:xfrm>
            <a:off x="7512050" y="156210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1" name="Text Box 17"/>
          <p:cNvSpPr txBox="1">
            <a:spLocks noChangeArrowheads="1"/>
          </p:cNvSpPr>
          <p:nvPr/>
        </p:nvSpPr>
        <p:spPr bwMode="auto">
          <a:xfrm>
            <a:off x="7512050" y="423545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2" name="Text Box 18"/>
          <p:cNvSpPr txBox="1">
            <a:spLocks noChangeArrowheads="1"/>
          </p:cNvSpPr>
          <p:nvPr/>
        </p:nvSpPr>
        <p:spPr bwMode="auto">
          <a:xfrm>
            <a:off x="762000" y="4311650"/>
            <a:ext cx="65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Hit</a:t>
            </a:r>
          </a:p>
        </p:txBody>
      </p:sp>
      <p:sp>
        <p:nvSpPr>
          <p:cNvPr id="154643" name="Text Box 19"/>
          <p:cNvSpPr txBox="1">
            <a:spLocks noChangeArrowheads="1"/>
          </p:cNvSpPr>
          <p:nvPr/>
        </p:nvSpPr>
        <p:spPr bwMode="auto">
          <a:xfrm>
            <a:off x="4067175" y="1295400"/>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Miss(sh)</a:t>
            </a:r>
          </a:p>
        </p:txBody>
      </p:sp>
      <p:sp>
        <p:nvSpPr>
          <p:cNvPr id="154644" name="Text Box 20"/>
          <p:cNvSpPr txBox="1">
            <a:spLocks noChangeArrowheads="1"/>
          </p:cNvSpPr>
          <p:nvPr/>
        </p:nvSpPr>
        <p:spPr bwMode="auto">
          <a:xfrm>
            <a:off x="3733800" y="2362200"/>
            <a:ext cx="99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Read</a:t>
            </a:r>
          </a:p>
          <a:p>
            <a:r>
              <a:rPr lang="en-GB" altLang="zh-CN" sz="1800">
                <a:ea typeface="宋体" panose="02010600030101010101" pitchFamily="2" charset="-122"/>
              </a:rPr>
              <a:t>Miss(ex)</a:t>
            </a:r>
          </a:p>
        </p:txBody>
      </p:sp>
      <p:sp>
        <p:nvSpPr>
          <p:cNvPr id="154645" name="Text Box 21"/>
          <p:cNvSpPr txBox="1">
            <a:spLocks noChangeArrowheads="1"/>
          </p:cNvSpPr>
          <p:nvPr/>
        </p:nvSpPr>
        <p:spPr bwMode="auto">
          <a:xfrm>
            <a:off x="1933575" y="537845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6" name="Text Box 22"/>
          <p:cNvSpPr txBox="1">
            <a:spLocks noChangeArrowheads="1"/>
          </p:cNvSpPr>
          <p:nvPr/>
        </p:nvSpPr>
        <p:spPr bwMode="auto">
          <a:xfrm>
            <a:off x="4064000" y="464820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7" name="Text Box 23"/>
          <p:cNvSpPr txBox="1">
            <a:spLocks noChangeArrowheads="1"/>
          </p:cNvSpPr>
          <p:nvPr/>
        </p:nvSpPr>
        <p:spPr bwMode="auto">
          <a:xfrm>
            <a:off x="5511800" y="266700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Hit</a:t>
            </a:r>
          </a:p>
        </p:txBody>
      </p:sp>
      <p:sp>
        <p:nvSpPr>
          <p:cNvPr id="154648" name="Text Box 24"/>
          <p:cNvSpPr txBox="1">
            <a:spLocks noChangeArrowheads="1"/>
          </p:cNvSpPr>
          <p:nvPr/>
        </p:nvSpPr>
        <p:spPr bwMode="auto">
          <a:xfrm>
            <a:off x="1549400" y="2863850"/>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Write</a:t>
            </a:r>
          </a:p>
          <a:p>
            <a:r>
              <a:rPr lang="en-GB" altLang="zh-CN" sz="1800">
                <a:ea typeface="宋体" panose="02010600030101010101" pitchFamily="2" charset="-122"/>
              </a:rPr>
              <a:t>Miss</a:t>
            </a:r>
          </a:p>
        </p:txBody>
      </p:sp>
      <p:sp>
        <p:nvSpPr>
          <p:cNvPr id="154649" name="Rectangle 25"/>
          <p:cNvSpPr>
            <a:spLocks noChangeArrowheads="1"/>
          </p:cNvSpPr>
          <p:nvPr/>
        </p:nvSpPr>
        <p:spPr bwMode="auto">
          <a:xfrm>
            <a:off x="1873250" y="25908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4650" name="Rectangle 26"/>
          <p:cNvSpPr>
            <a:spLocks noChangeArrowheads="1"/>
          </p:cNvSpPr>
          <p:nvPr/>
        </p:nvSpPr>
        <p:spPr bwMode="auto">
          <a:xfrm>
            <a:off x="5378450" y="2362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Invalidate</a:t>
            </a:r>
          </a:p>
        </p:txBody>
      </p:sp>
      <p:sp>
        <p:nvSpPr>
          <p:cNvPr id="154651" name="Rectangle 27"/>
          <p:cNvSpPr>
            <a:spLocks noChangeArrowheads="1"/>
          </p:cNvSpPr>
          <p:nvPr/>
        </p:nvSpPr>
        <p:spPr bwMode="auto">
          <a:xfrm>
            <a:off x="3092450" y="1828800"/>
            <a:ext cx="9715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Mem Read</a:t>
            </a:r>
          </a:p>
        </p:txBody>
      </p:sp>
      <p:sp>
        <p:nvSpPr>
          <p:cNvPr id="154652" name="Rectangle 28"/>
          <p:cNvSpPr>
            <a:spLocks noChangeArrowheads="1"/>
          </p:cNvSpPr>
          <p:nvPr/>
        </p:nvSpPr>
        <p:spPr bwMode="auto">
          <a:xfrm>
            <a:off x="2743200" y="2514600"/>
            <a:ext cx="9969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Mem Read</a:t>
            </a:r>
          </a:p>
        </p:txBody>
      </p:sp>
      <p:sp>
        <p:nvSpPr>
          <p:cNvPr id="154653" name="Rectangle 29"/>
          <p:cNvSpPr>
            <a:spLocks noChangeArrowheads="1"/>
          </p:cNvSpPr>
          <p:nvPr/>
        </p:nvSpPr>
        <p:spPr bwMode="auto">
          <a:xfrm>
            <a:off x="5607050" y="5410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400"/>
          </a:p>
        </p:txBody>
      </p:sp>
      <p:sp>
        <p:nvSpPr>
          <p:cNvPr id="154654" name="Text Box 30"/>
          <p:cNvSpPr txBox="1">
            <a:spLocks noChangeArrowheads="1"/>
          </p:cNvSpPr>
          <p:nvPr/>
        </p:nvSpPr>
        <p:spPr bwMode="auto">
          <a:xfrm>
            <a:off x="6373813" y="5334000"/>
            <a:ext cx="1747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 bus transaction</a:t>
            </a:r>
          </a:p>
        </p:txBody>
      </p:sp>
    </p:spTree>
    <p:extLst>
      <p:ext uri="{BB962C8B-B14F-4D97-AF65-F5344CB8AC3E}">
        <p14:creationId xmlns:p14="http://schemas.microsoft.com/office/powerpoint/2010/main" val="2771518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381000"/>
            <a:ext cx="9144000" cy="514349"/>
          </a:xfrm>
        </p:spPr>
        <p:txBody>
          <a:bodyPr/>
          <a:lstStyle/>
          <a:p>
            <a:r>
              <a:rPr lang="en-GB" altLang="zh-CN" sz="3600" dirty="0"/>
              <a:t>MESI – </a:t>
            </a:r>
            <a:r>
              <a:rPr lang="zh-CN" altLang="en-US" sz="3600" dirty="0"/>
              <a:t>远程发起的访问</a:t>
            </a:r>
            <a:endParaRPr lang="en-GB" altLang="zh-CN" sz="3600" dirty="0"/>
          </a:p>
        </p:txBody>
      </p:sp>
      <p:sp>
        <p:nvSpPr>
          <p:cNvPr id="156675" name="Oval 3"/>
          <p:cNvSpPr>
            <a:spLocks noChangeArrowheads="1"/>
          </p:cNvSpPr>
          <p:nvPr/>
        </p:nvSpPr>
        <p:spPr bwMode="auto">
          <a:xfrm>
            <a:off x="1828800" y="1981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Invalid</a:t>
            </a:r>
          </a:p>
        </p:txBody>
      </p:sp>
      <p:sp>
        <p:nvSpPr>
          <p:cNvPr id="156676" name="Oval 4"/>
          <p:cNvSpPr>
            <a:spLocks noChangeArrowheads="1"/>
          </p:cNvSpPr>
          <p:nvPr/>
        </p:nvSpPr>
        <p:spPr bwMode="auto">
          <a:xfrm>
            <a:off x="1828800" y="4648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Modified</a:t>
            </a:r>
          </a:p>
        </p:txBody>
      </p:sp>
      <p:sp>
        <p:nvSpPr>
          <p:cNvPr id="156677"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Exclusive</a:t>
            </a:r>
          </a:p>
        </p:txBody>
      </p:sp>
      <p:sp>
        <p:nvSpPr>
          <p:cNvPr id="156678"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p:txBody>
      </p:sp>
      <p:sp>
        <p:nvSpPr>
          <p:cNvPr id="156679" name="Line 7"/>
          <p:cNvSpPr>
            <a:spLocks noChangeShapeType="1"/>
          </p:cNvSpPr>
          <p:nvPr/>
        </p:nvSpPr>
        <p:spPr bwMode="auto">
          <a:xfrm flipV="1">
            <a:off x="2286000" y="29718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0" name="Line 8"/>
          <p:cNvSpPr>
            <a:spLocks noChangeShapeType="1"/>
          </p:cNvSpPr>
          <p:nvPr/>
        </p:nvSpPr>
        <p:spPr bwMode="auto">
          <a:xfrm flipH="1">
            <a:off x="2819400" y="2438400"/>
            <a:ext cx="3429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1" name="Line 9"/>
          <p:cNvSpPr>
            <a:spLocks noChangeShapeType="1"/>
          </p:cNvSpPr>
          <p:nvPr/>
        </p:nvSpPr>
        <p:spPr bwMode="auto">
          <a:xfrm flipV="1">
            <a:off x="6705600" y="2971800"/>
            <a:ext cx="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2" name="Line 10"/>
          <p:cNvSpPr>
            <a:spLocks noChangeShapeType="1"/>
          </p:cNvSpPr>
          <p:nvPr/>
        </p:nvSpPr>
        <p:spPr bwMode="auto">
          <a:xfrm flipV="1">
            <a:off x="2819400" y="2743200"/>
            <a:ext cx="3505200" cy="2209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3" name="Line 11"/>
          <p:cNvSpPr>
            <a:spLocks noChangeShapeType="1"/>
          </p:cNvSpPr>
          <p:nvPr/>
        </p:nvSpPr>
        <p:spPr bwMode="auto">
          <a:xfrm flipH="1" flipV="1">
            <a:off x="2667000" y="2743200"/>
            <a:ext cx="3581400" cy="2133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4" name="AutoShape 12"/>
          <p:cNvSpPr>
            <a:spLocks noChangeArrowheads="1"/>
          </p:cNvSpPr>
          <p:nvPr/>
        </p:nvSpPr>
        <p:spPr bwMode="auto">
          <a:xfrm>
            <a:off x="6477000" y="1752600"/>
            <a:ext cx="533400" cy="228600"/>
          </a:xfrm>
          <a:prstGeom prst="curvedDownArrow">
            <a:avLst>
              <a:gd name="adj1" fmla="val 46667"/>
              <a:gd name="adj2" fmla="val 93333"/>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Rectangle 13"/>
          <p:cNvSpPr>
            <a:spLocks noChangeArrowheads="1"/>
          </p:cNvSpPr>
          <p:nvPr/>
        </p:nvSpPr>
        <p:spPr bwMode="auto">
          <a:xfrm>
            <a:off x="7010400" y="1600200"/>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6" name="Rectangle 14"/>
          <p:cNvSpPr>
            <a:spLocks noChangeArrowheads="1"/>
          </p:cNvSpPr>
          <p:nvPr/>
        </p:nvSpPr>
        <p:spPr bwMode="auto">
          <a:xfrm>
            <a:off x="6781801" y="3657600"/>
            <a:ext cx="990599"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7" name="Rectangle 15"/>
          <p:cNvSpPr>
            <a:spLocks noChangeArrowheads="1"/>
          </p:cNvSpPr>
          <p:nvPr/>
        </p:nvSpPr>
        <p:spPr bwMode="auto">
          <a:xfrm>
            <a:off x="2895600" y="3886200"/>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Mem Read</a:t>
            </a:r>
          </a:p>
        </p:txBody>
      </p:sp>
      <p:sp>
        <p:nvSpPr>
          <p:cNvPr id="156688" name="Rectangle 16"/>
          <p:cNvSpPr>
            <a:spLocks noChangeArrowheads="1"/>
          </p:cNvSpPr>
          <p:nvPr/>
        </p:nvSpPr>
        <p:spPr bwMode="auto">
          <a:xfrm>
            <a:off x="4038600" y="1981200"/>
            <a:ext cx="838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dirty="0">
                <a:ea typeface="宋体" panose="02010600030101010101" pitchFamily="2" charset="-122"/>
              </a:rPr>
              <a:t>Invalidate</a:t>
            </a:r>
          </a:p>
        </p:txBody>
      </p:sp>
      <p:sp>
        <p:nvSpPr>
          <p:cNvPr id="156689" name="Rectangle 17"/>
          <p:cNvSpPr>
            <a:spLocks noChangeArrowheads="1"/>
          </p:cNvSpPr>
          <p:nvPr/>
        </p:nvSpPr>
        <p:spPr bwMode="auto">
          <a:xfrm>
            <a:off x="5334000" y="39624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6690" name="Rectangle 18"/>
          <p:cNvSpPr>
            <a:spLocks noChangeArrowheads="1"/>
          </p:cNvSpPr>
          <p:nvPr/>
        </p:nvSpPr>
        <p:spPr bwMode="auto">
          <a:xfrm>
            <a:off x="1371600" y="3886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400">
                <a:ea typeface="宋体" panose="02010600030101010101" pitchFamily="2" charset="-122"/>
              </a:rPr>
              <a:t>RWITM</a:t>
            </a:r>
          </a:p>
        </p:txBody>
      </p:sp>
      <p:sp>
        <p:nvSpPr>
          <p:cNvPr id="156691" name="Oval 19"/>
          <p:cNvSpPr>
            <a:spLocks noChangeArrowheads="1"/>
          </p:cNvSpPr>
          <p:nvPr/>
        </p:nvSpPr>
        <p:spPr bwMode="auto">
          <a:xfrm>
            <a:off x="2133600" y="33528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Oval 20"/>
          <p:cNvSpPr>
            <a:spLocks noChangeArrowheads="1"/>
          </p:cNvSpPr>
          <p:nvPr/>
        </p:nvSpPr>
        <p:spPr bwMode="auto">
          <a:xfrm>
            <a:off x="5105400" y="3276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Oval 21"/>
          <p:cNvSpPr>
            <a:spLocks noChangeArrowheads="1"/>
          </p:cNvSpPr>
          <p:nvPr/>
        </p:nvSpPr>
        <p:spPr bwMode="auto">
          <a:xfrm>
            <a:off x="5867400" y="59436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Text Box 22"/>
          <p:cNvSpPr txBox="1">
            <a:spLocks noChangeArrowheads="1"/>
          </p:cNvSpPr>
          <p:nvPr/>
        </p:nvSpPr>
        <p:spPr bwMode="auto">
          <a:xfrm>
            <a:off x="6172200" y="5905500"/>
            <a:ext cx="130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a:ea typeface="宋体" panose="02010600030101010101" pitchFamily="2" charset="-122"/>
              </a:rPr>
              <a:t>= copy back</a:t>
            </a:r>
          </a:p>
        </p:txBody>
      </p:sp>
    </p:spTree>
    <p:extLst>
      <p:ext uri="{BB962C8B-B14F-4D97-AF65-F5344CB8AC3E}">
        <p14:creationId xmlns:p14="http://schemas.microsoft.com/office/powerpoint/2010/main" val="1607485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304800"/>
            <a:ext cx="9144000"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en-US" altLang="zh-CN" dirty="0"/>
              <a:t>Directory Coherence</a:t>
            </a:r>
          </a:p>
        </p:txBody>
      </p:sp>
      <p:sp>
        <p:nvSpPr>
          <p:cNvPr id="159747" name="Rectangle 3"/>
          <p:cNvSpPr>
            <a:spLocks noGrp="1" noChangeArrowheads="1"/>
          </p:cNvSpPr>
          <p:nvPr>
            <p:ph type="body" idx="1"/>
          </p:nvPr>
        </p:nvSpPr>
        <p:spPr>
          <a:xfrm>
            <a:off x="457201" y="1225551"/>
            <a:ext cx="8229599" cy="45799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23838" indent="-223838" defTabSz="895350">
              <a:lnSpc>
                <a:spcPct val="100000"/>
              </a:lnSpc>
            </a:pPr>
            <a:r>
              <a:rPr lang="zh-CN" altLang="en-US" dirty="0"/>
              <a:t>由于依赖于总线架构，</a:t>
            </a:r>
            <a:r>
              <a:rPr lang="en-US" altLang="zh-CN" dirty="0"/>
              <a:t>Snoopy </a:t>
            </a:r>
            <a:r>
              <a:rPr lang="zh-CN" altLang="en-US" dirty="0"/>
              <a:t>一致性协议的可扩展性较差 </a:t>
            </a:r>
            <a:r>
              <a:rPr lang="en-US" altLang="zh-CN" dirty="0"/>
              <a:t>(</a:t>
            </a:r>
            <a:r>
              <a:rPr lang="en-US" altLang="zh-CN" b="1" dirty="0"/>
              <a:t>BUS is the bottleneck!</a:t>
            </a:r>
            <a:r>
              <a:rPr lang="en-US" altLang="zh-CN" dirty="0"/>
              <a:t>)</a:t>
            </a:r>
            <a:endParaRPr lang="en-US" altLang="zh-CN" sz="2800" dirty="0"/>
          </a:p>
          <a:p>
            <a:pPr marL="223838" indent="-223838" defTabSz="895350">
              <a:lnSpc>
                <a:spcPct val="100000"/>
              </a:lnSpc>
            </a:pPr>
            <a:r>
              <a:rPr lang="en-US" altLang="zh-CN" dirty="0"/>
              <a:t>Directory</a:t>
            </a:r>
            <a:r>
              <a:rPr lang="zh-CN" altLang="en-US" dirty="0"/>
              <a:t>一致性协议具有更好的可扩展性</a:t>
            </a:r>
            <a:endParaRPr lang="en-US" altLang="zh-CN" dirty="0"/>
          </a:p>
          <a:p>
            <a:pPr marL="560388" lvl="1" indent="-222250" defTabSz="895350">
              <a:lnSpc>
                <a:spcPct val="100000"/>
              </a:lnSpc>
            </a:pPr>
            <a:r>
              <a:rPr lang="zh-CN" altLang="en-US" dirty="0"/>
              <a:t>通过记录一个</a:t>
            </a:r>
            <a:r>
              <a:rPr lang="en-US" altLang="zh-CN" dirty="0"/>
              <a:t>memory block</a:t>
            </a:r>
            <a:r>
              <a:rPr lang="zh-CN" altLang="en-US" dirty="0"/>
              <a:t>的共享者信息来避免广播，从而可以用点到点的消息来维持一致性。</a:t>
            </a:r>
            <a:endParaRPr lang="en-US" altLang="zh-CN" dirty="0"/>
          </a:p>
          <a:p>
            <a:pPr marL="560388" lvl="1" indent="-222250" defTabSz="895350">
              <a:lnSpc>
                <a:spcPct val="100000"/>
              </a:lnSpc>
            </a:pPr>
            <a:r>
              <a:rPr lang="zh-CN" altLang="en-US" dirty="0"/>
              <a:t>目录一致性协议更加灵活，可以适用任何可扩展的点到点网络拓扑。</a:t>
            </a:r>
            <a:endParaRPr lang="en-US" altLang="zh-CN" dirty="0">
              <a:solidFill>
                <a:srgbClr val="FF0000"/>
              </a:solidFill>
            </a:endParaRPr>
          </a:p>
          <a:p>
            <a:pPr marL="560388" lvl="1" indent="-222250" defTabSz="895350">
              <a:lnSpc>
                <a:spcPct val="100000"/>
              </a:lnSpc>
            </a:pPr>
            <a:r>
              <a:rPr lang="zh-CN" altLang="en-US" dirty="0">
                <a:solidFill>
                  <a:srgbClr val="FF0000"/>
                </a:solidFill>
              </a:rPr>
              <a:t>然而，目录一致性协议也存在问题。大家可以思考一下！</a:t>
            </a:r>
            <a:endParaRPr lang="en-US" altLang="zh-CN" dirty="0">
              <a:solidFill>
                <a:srgbClr val="FF0000"/>
              </a:solidFill>
            </a:endParaRPr>
          </a:p>
        </p:txBody>
      </p:sp>
    </p:spTree>
    <p:extLst>
      <p:ext uri="{BB962C8B-B14F-4D97-AF65-F5344CB8AC3E}">
        <p14:creationId xmlns:p14="http://schemas.microsoft.com/office/powerpoint/2010/main" val="2960665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345550"/>
            <a:ext cx="9143999"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zh-CN" altLang="en-US" dirty="0"/>
              <a:t>基本方案 </a:t>
            </a:r>
            <a:r>
              <a:rPr lang="en-US" altLang="zh-CN" dirty="0"/>
              <a:t>(</a:t>
            </a:r>
            <a:r>
              <a:rPr lang="en-US" altLang="zh-CN" dirty="0" err="1"/>
              <a:t>Censier</a:t>
            </a:r>
            <a:r>
              <a:rPr lang="en-US" altLang="zh-CN" dirty="0"/>
              <a:t> &amp; </a:t>
            </a:r>
            <a:r>
              <a:rPr lang="en-US" altLang="zh-CN" dirty="0" err="1"/>
              <a:t>Feautrier</a:t>
            </a:r>
            <a:r>
              <a:rPr lang="en-US" altLang="zh-CN" dirty="0"/>
              <a:t>)</a:t>
            </a:r>
          </a:p>
        </p:txBody>
      </p:sp>
      <p:sp>
        <p:nvSpPr>
          <p:cNvPr id="160771" name="Rectangle 3"/>
          <p:cNvSpPr>
            <a:spLocks noChangeArrowheads="1"/>
          </p:cNvSpPr>
          <p:nvPr/>
        </p:nvSpPr>
        <p:spPr bwMode="auto">
          <a:xfrm>
            <a:off x="4572000" y="1079843"/>
            <a:ext cx="4203700" cy="25777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6000"/>
              </a:lnSpc>
              <a:spcBef>
                <a:spcPct val="41000"/>
              </a:spcBef>
            </a:pPr>
            <a:r>
              <a:rPr lang="en-US" altLang="zh-CN" b="1" dirty="0">
                <a:latin typeface="Tw Cen MT" panose="020B0602020104020603" pitchFamily="34" charset="0"/>
              </a:rPr>
              <a:t>• Assume "k" processors.  </a:t>
            </a:r>
          </a:p>
          <a:p>
            <a:pPr>
              <a:lnSpc>
                <a:spcPct val="86000"/>
              </a:lnSpc>
              <a:spcBef>
                <a:spcPct val="41000"/>
              </a:spcBef>
            </a:pPr>
            <a:r>
              <a:rPr lang="en-US" altLang="zh-CN" b="1" dirty="0">
                <a:latin typeface="Tw Cen MT" panose="020B0602020104020603" pitchFamily="34" charset="0"/>
              </a:rPr>
              <a:t>• With each cache-block in memory: k  presence-bits, and 1 dirty-bit</a:t>
            </a:r>
          </a:p>
          <a:p>
            <a:pPr>
              <a:lnSpc>
                <a:spcPct val="86000"/>
              </a:lnSpc>
              <a:spcBef>
                <a:spcPct val="41000"/>
              </a:spcBef>
            </a:pPr>
            <a:r>
              <a:rPr lang="en-US" altLang="zh-CN" b="1" dirty="0">
                <a:latin typeface="Tw Cen MT" panose="020B0602020104020603" pitchFamily="34" charset="0"/>
              </a:rPr>
              <a:t>• With each cache-block in cache:   1valid bit, and 1 dirty (owner) bit</a:t>
            </a:r>
          </a:p>
        </p:txBody>
      </p:sp>
      <p:pic>
        <p:nvPicPr>
          <p:cNvPr id="16077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066800"/>
            <a:ext cx="4330700" cy="259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73" name="Rectangle 5"/>
          <p:cNvSpPr>
            <a:spLocks noGrp="1" noChangeArrowheads="1"/>
          </p:cNvSpPr>
          <p:nvPr>
            <p:ph type="body" idx="1"/>
          </p:nvPr>
        </p:nvSpPr>
        <p:spPr>
          <a:xfrm>
            <a:off x="214313" y="3786599"/>
            <a:ext cx="8929686" cy="2906301"/>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60388" lvl="1" indent="-222250" defTabSz="895350">
              <a:lnSpc>
                <a:spcPct val="100000"/>
              </a:lnSpc>
              <a:spcBef>
                <a:spcPts val="0"/>
              </a:spcBef>
              <a:spcAft>
                <a:spcPts val="0"/>
              </a:spcAft>
            </a:pPr>
            <a:r>
              <a:rPr lang="en-US" altLang="zh-CN" sz="2400" dirty="0"/>
              <a:t>Read from main memory by P-</a:t>
            </a:r>
            <a:r>
              <a:rPr lang="en-US" altLang="zh-CN" sz="2400" dirty="0" err="1"/>
              <a:t>i</a:t>
            </a:r>
            <a:r>
              <a:rPr lang="en-US" altLang="zh-CN" sz="2400" dirty="0"/>
              <a:t>:</a:t>
            </a:r>
          </a:p>
          <a:p>
            <a:pPr marL="839788" lvl="2" indent="-165100" defTabSz="895350">
              <a:lnSpc>
                <a:spcPct val="100000"/>
              </a:lnSpc>
              <a:spcBef>
                <a:spcPts val="0"/>
              </a:spcBef>
              <a:spcAft>
                <a:spcPts val="0"/>
              </a:spcAft>
            </a:pPr>
            <a:r>
              <a:rPr lang="en-US" altLang="zh-CN" sz="2000" dirty="0"/>
              <a:t>If </a:t>
            </a:r>
            <a:r>
              <a:rPr lang="en-US" altLang="zh-CN" sz="2000" b="1" dirty="0"/>
              <a:t>dirty-bit is OFF </a:t>
            </a:r>
            <a:r>
              <a:rPr lang="en-US" altLang="zh-CN" sz="2000" dirty="0"/>
              <a:t>then { read from main memory; turn p[</a:t>
            </a:r>
            <a:r>
              <a:rPr lang="en-US" altLang="zh-CN" sz="2000" dirty="0" err="1"/>
              <a:t>i</a:t>
            </a:r>
            <a:r>
              <a:rPr lang="en-US" altLang="zh-CN" sz="2000" dirty="0"/>
              <a:t>] ON; }</a:t>
            </a:r>
          </a:p>
          <a:p>
            <a:pPr marL="839788" lvl="2" indent="-165100" defTabSz="895350">
              <a:lnSpc>
                <a:spcPct val="100000"/>
              </a:lnSpc>
              <a:spcBef>
                <a:spcPts val="0"/>
              </a:spcBef>
              <a:spcAft>
                <a:spcPts val="0"/>
              </a:spcAft>
            </a:pPr>
            <a:r>
              <a:rPr lang="en-US" altLang="zh-CN" sz="2000" dirty="0"/>
              <a:t>if </a:t>
            </a:r>
            <a:r>
              <a:rPr lang="en-US" altLang="zh-CN" sz="2000" b="1" dirty="0"/>
              <a:t>dirty-bit is ON  </a:t>
            </a:r>
            <a:r>
              <a:rPr lang="en-US" altLang="zh-CN" sz="2000" dirty="0"/>
              <a:t>then { recall line from dirty PE (cache state to shared); update memory; turn dirty-bit OFF; turn p[</a:t>
            </a:r>
            <a:r>
              <a:rPr lang="en-US" altLang="zh-CN" sz="2000" dirty="0" err="1"/>
              <a:t>i</a:t>
            </a:r>
            <a:r>
              <a:rPr lang="en-US" altLang="zh-CN" sz="2000" dirty="0"/>
              <a:t>] ON; supply recalled data to PE-</a:t>
            </a:r>
            <a:r>
              <a:rPr lang="en-US" altLang="zh-CN" sz="2000" dirty="0" err="1"/>
              <a:t>i</a:t>
            </a:r>
            <a:r>
              <a:rPr lang="en-US" altLang="zh-CN" sz="2000" dirty="0"/>
              <a:t>; }</a:t>
            </a:r>
          </a:p>
          <a:p>
            <a:pPr marL="560388" lvl="1" indent="-222250" defTabSz="895350">
              <a:lnSpc>
                <a:spcPct val="100000"/>
              </a:lnSpc>
              <a:spcBef>
                <a:spcPts val="0"/>
              </a:spcBef>
              <a:spcAft>
                <a:spcPts val="0"/>
              </a:spcAft>
            </a:pPr>
            <a:r>
              <a:rPr lang="en-US" altLang="zh-CN" sz="2400" dirty="0"/>
              <a:t>Write to main memory:</a:t>
            </a:r>
          </a:p>
          <a:p>
            <a:pPr marL="839788" lvl="2" indent="-165100" defTabSz="895350">
              <a:lnSpc>
                <a:spcPct val="100000"/>
              </a:lnSpc>
              <a:spcBef>
                <a:spcPts val="0"/>
              </a:spcBef>
              <a:spcAft>
                <a:spcPts val="0"/>
              </a:spcAft>
            </a:pPr>
            <a:r>
              <a:rPr lang="en-US" altLang="zh-CN" sz="2000" dirty="0"/>
              <a:t>If dirty-bit OFF then { send invalidations to all PEs caching that block; turn dirty-bit ON; turn P[</a:t>
            </a:r>
            <a:r>
              <a:rPr lang="en-US" altLang="zh-CN" sz="2000" dirty="0" err="1"/>
              <a:t>i</a:t>
            </a:r>
            <a:r>
              <a:rPr lang="en-US" altLang="zh-CN" sz="2000" dirty="0"/>
              <a:t>] ON; ... }</a:t>
            </a:r>
          </a:p>
          <a:p>
            <a:pPr marL="839788" lvl="2" indent="-165100" defTabSz="895350">
              <a:lnSpc>
                <a:spcPct val="100000"/>
              </a:lnSpc>
              <a:spcBef>
                <a:spcPts val="0"/>
              </a:spcBef>
              <a:spcAft>
                <a:spcPts val="0"/>
              </a:spcAft>
            </a:pPr>
            <a:r>
              <a:rPr lang="en-US" altLang="zh-CN" sz="2000" dirty="0"/>
              <a:t>...</a:t>
            </a:r>
          </a:p>
        </p:txBody>
      </p:sp>
    </p:spTree>
    <p:extLst>
      <p:ext uri="{BB962C8B-B14F-4D97-AF65-F5344CB8AC3E}">
        <p14:creationId xmlns:p14="http://schemas.microsoft.com/office/powerpoint/2010/main" val="389765843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304800"/>
            <a:ext cx="9144000" cy="605294"/>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en-US" altLang="zh-CN" dirty="0" smtClean="0"/>
              <a:t>Directory Protocol</a:t>
            </a:r>
            <a:r>
              <a:rPr lang="zh-CN" altLang="en-US" dirty="0" smtClean="0"/>
              <a:t>的问题</a:t>
            </a:r>
            <a:endParaRPr lang="en-US" altLang="zh-CN" dirty="0"/>
          </a:p>
        </p:txBody>
      </p:sp>
      <p:sp>
        <p:nvSpPr>
          <p:cNvPr id="161795" name="Rectangle 3"/>
          <p:cNvSpPr>
            <a:spLocks noGrp="1" noChangeArrowheads="1"/>
          </p:cNvSpPr>
          <p:nvPr>
            <p:ph type="body" idx="1"/>
          </p:nvPr>
        </p:nvSpPr>
        <p:spPr>
          <a:xfrm>
            <a:off x="457200" y="1143000"/>
            <a:ext cx="8229600" cy="5334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23838" indent="-223838" defTabSz="895350">
              <a:lnSpc>
                <a:spcPct val="100000"/>
              </a:lnSpc>
            </a:pPr>
            <a:r>
              <a:rPr lang="en-US" altLang="zh-CN" dirty="0"/>
              <a:t>Memory</a:t>
            </a:r>
            <a:r>
              <a:rPr lang="zh-CN" altLang="en-US" dirty="0"/>
              <a:t>和</a:t>
            </a:r>
            <a:r>
              <a:rPr lang="en-US" altLang="zh-CN" dirty="0"/>
              <a:t>directory</a:t>
            </a:r>
            <a:r>
              <a:rPr lang="zh-CN" altLang="en-US" dirty="0"/>
              <a:t>带宽的扩展性</a:t>
            </a:r>
            <a:endParaRPr lang="en-US" altLang="zh-CN" dirty="0"/>
          </a:p>
          <a:p>
            <a:pPr marL="560388" lvl="1" indent="-222250" defTabSz="895350">
              <a:lnSpc>
                <a:spcPct val="100000"/>
              </a:lnSpc>
            </a:pPr>
            <a:r>
              <a:rPr lang="zh-CN" altLang="en-US" dirty="0"/>
              <a:t>不能使用集中的</a:t>
            </a:r>
            <a:r>
              <a:rPr lang="en-US" altLang="zh-CN" dirty="0"/>
              <a:t>main memory </a:t>
            </a:r>
            <a:r>
              <a:rPr lang="zh-CN" altLang="en-US" dirty="0"/>
              <a:t>或者 </a:t>
            </a:r>
            <a:r>
              <a:rPr lang="en-US" altLang="zh-CN" dirty="0"/>
              <a:t>directory</a:t>
            </a:r>
          </a:p>
          <a:p>
            <a:pPr marL="560388" lvl="1" indent="-222250" defTabSz="895350">
              <a:lnSpc>
                <a:spcPct val="100000"/>
              </a:lnSpc>
            </a:pPr>
            <a:r>
              <a:rPr lang="en-US" altLang="zh-CN" dirty="0">
                <a:solidFill>
                  <a:srgbClr val="FF0000"/>
                </a:solidFill>
              </a:rPr>
              <a:t>Need a </a:t>
            </a:r>
            <a:r>
              <a:rPr lang="en-US" altLang="zh-CN" b="1" dirty="0">
                <a:solidFill>
                  <a:srgbClr val="FF0000"/>
                </a:solidFill>
              </a:rPr>
              <a:t>distributed</a:t>
            </a:r>
            <a:r>
              <a:rPr lang="en-US" altLang="zh-CN" dirty="0">
                <a:solidFill>
                  <a:srgbClr val="FF0000"/>
                </a:solidFill>
              </a:rPr>
              <a:t> memory and directory structure</a:t>
            </a:r>
          </a:p>
          <a:p>
            <a:pPr marL="223838" indent="-223838" defTabSz="895350">
              <a:lnSpc>
                <a:spcPct val="100000"/>
              </a:lnSpc>
            </a:pPr>
            <a:r>
              <a:rPr lang="en-US" altLang="zh-CN" dirty="0"/>
              <a:t>Directory memory requirements do not scale well</a:t>
            </a:r>
          </a:p>
          <a:p>
            <a:pPr marL="560388" lvl="1" indent="-222250" defTabSz="895350">
              <a:lnSpc>
                <a:spcPct val="100000"/>
              </a:lnSpc>
            </a:pPr>
            <a:r>
              <a:rPr lang="en-US" altLang="zh-CN" b="1" dirty="0"/>
              <a:t>Number of presence bits grows with number of PEs</a:t>
            </a:r>
          </a:p>
          <a:p>
            <a:pPr marL="560388" lvl="1" indent="-222250" defTabSz="895350">
              <a:lnSpc>
                <a:spcPct val="100000"/>
              </a:lnSpc>
            </a:pPr>
            <a:r>
              <a:rPr lang="en-US" altLang="zh-CN" dirty="0"/>
              <a:t>Many ways to get around this problem</a:t>
            </a:r>
          </a:p>
          <a:p>
            <a:pPr marL="839788" lvl="2" indent="-165100" defTabSz="895350">
              <a:lnSpc>
                <a:spcPct val="100000"/>
              </a:lnSpc>
            </a:pPr>
            <a:r>
              <a:rPr lang="en-US" altLang="zh-CN" dirty="0"/>
              <a:t>limited pointer schemes of many </a:t>
            </a:r>
            <a:r>
              <a:rPr lang="en-US" altLang="zh-CN" dirty="0" smtClean="0"/>
              <a:t>flavors</a:t>
            </a:r>
          </a:p>
          <a:p>
            <a:pPr marL="839788" lvl="2" indent="-165100" defTabSz="895350">
              <a:lnSpc>
                <a:spcPct val="100000"/>
              </a:lnSpc>
            </a:pPr>
            <a:r>
              <a:rPr lang="en-US" altLang="zh-CN" dirty="0" smtClean="0"/>
              <a:t>More research focus on this topic</a:t>
            </a:r>
            <a:endParaRPr lang="en-US" altLang="zh-CN" dirty="0"/>
          </a:p>
        </p:txBody>
      </p:sp>
    </p:spTree>
    <p:extLst>
      <p:ext uri="{BB962C8B-B14F-4D97-AF65-F5344CB8AC3E}">
        <p14:creationId xmlns:p14="http://schemas.microsoft.com/office/powerpoint/2010/main" val="4150804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en-US" altLang="zh-CN" dirty="0" smtClean="0">
                <a:solidFill>
                  <a:schemeClr val="bg1"/>
                </a:solidFill>
                <a:latin typeface="华文行楷" panose="02010800040101010101" pitchFamily="2" charset="-122"/>
                <a:ea typeface="华文行楷" panose="02010800040101010101" pitchFamily="2" charset="-122"/>
              </a:rPr>
              <a:t>2023</a:t>
            </a:r>
            <a:r>
              <a:rPr lang="zh-CN" altLang="en-US" dirty="0" smtClean="0">
                <a:solidFill>
                  <a:schemeClr val="bg1"/>
                </a:solidFill>
                <a:latin typeface="华文行楷" panose="02010800040101010101" pitchFamily="2" charset="-122"/>
                <a:ea typeface="华文行楷" panose="02010800040101010101" pitchFamily="2" charset="-122"/>
              </a:rPr>
              <a:t>年的课程</a:t>
            </a:r>
            <a:r>
              <a:rPr lang="zh-CN" altLang="en-US" dirty="0">
                <a:solidFill>
                  <a:schemeClr val="bg1"/>
                </a:solidFill>
                <a:latin typeface="华文行楷" panose="02010800040101010101" pitchFamily="2" charset="-122"/>
                <a:ea typeface="华文行楷" panose="02010800040101010101" pitchFamily="2" charset="-122"/>
              </a:rPr>
              <a:t>到此结束</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预祝各位</a:t>
            </a:r>
            <a:r>
              <a:rPr lang="zh-CN" altLang="en-US" dirty="0" smtClean="0">
                <a:solidFill>
                  <a:schemeClr val="bg1"/>
                </a:solidFill>
                <a:latin typeface="华文行楷" panose="02010800040101010101" pitchFamily="2" charset="-122"/>
                <a:ea typeface="华文行楷" panose="02010800040101010101" pitchFamily="2" charset="-122"/>
              </a:rPr>
              <a:t>同学考试顺利</a:t>
            </a:r>
            <a:r>
              <a:rPr lang="zh-CN" altLang="en-US" dirty="0" smtClean="0">
                <a:solidFill>
                  <a:schemeClr val="bg1"/>
                </a:solidFill>
                <a:latin typeface="楷体" panose="02010609060101010101" pitchFamily="49" charset="-122"/>
                <a:ea typeface="楷体" panose="02010609060101010101" pitchFamily="49" charset="-122"/>
              </a:rPr>
              <a:t>！</a:t>
            </a:r>
            <a:endParaRPr lang="zh-CN" altLang="en-US"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228600"/>
            <a:ext cx="9144000" cy="685800"/>
          </a:xfrm>
        </p:spPr>
        <p:txBody>
          <a:bodyPr/>
          <a:lstStyle/>
          <a:p>
            <a:r>
              <a:rPr lang="zh-CN" altLang="en-US" dirty="0"/>
              <a:t>组 织</a:t>
            </a:r>
            <a:endParaRPr lang="en-GB" altLang="zh-CN" dirty="0"/>
          </a:p>
        </p:txBody>
      </p:sp>
      <p:sp>
        <p:nvSpPr>
          <p:cNvPr id="97283" name="Rectangle 3"/>
          <p:cNvSpPr>
            <a:spLocks noGrp="1" noChangeArrowheads="1"/>
          </p:cNvSpPr>
          <p:nvPr>
            <p:ph type="body" idx="1"/>
          </p:nvPr>
        </p:nvSpPr>
        <p:spPr>
          <a:xfrm>
            <a:off x="457200" y="1219200"/>
            <a:ext cx="8229600" cy="4648200"/>
          </a:xfrm>
        </p:spPr>
        <p:txBody>
          <a:bodyPr/>
          <a:lstStyle/>
          <a:p>
            <a:r>
              <a:rPr lang="zh-CN" altLang="en-US" dirty="0"/>
              <a:t>总线是简单的物理连接方式</a:t>
            </a:r>
            <a:r>
              <a:rPr lang="en-GB" altLang="zh-CN" dirty="0"/>
              <a:t>(</a:t>
            </a:r>
            <a:r>
              <a:rPr lang="en-US" altLang="zh-CN" b="1" dirty="0"/>
              <a:t>A bundle of </a:t>
            </a:r>
            <a:r>
              <a:rPr lang="en-GB" altLang="zh-CN" b="1" dirty="0"/>
              <a:t>wires</a:t>
            </a:r>
            <a:r>
              <a:rPr lang="en-GB" altLang="zh-CN" dirty="0"/>
              <a:t>)</a:t>
            </a:r>
          </a:p>
          <a:p>
            <a:r>
              <a:rPr lang="zh-CN" altLang="en-US" dirty="0"/>
              <a:t>总线的带宽会限制其连接的总的设备数量</a:t>
            </a:r>
            <a:endParaRPr lang="en-GB" altLang="zh-CN" dirty="0"/>
          </a:p>
          <a:p>
            <a:pPr lvl="1"/>
            <a:r>
              <a:rPr lang="zh-CN" altLang="en-US" dirty="0"/>
              <a:t>总线由所有的设备共享</a:t>
            </a:r>
            <a:endParaRPr lang="en-GB" altLang="zh-CN" dirty="0"/>
          </a:p>
          <a:p>
            <a:r>
              <a:rPr lang="zh-CN" altLang="en-US" dirty="0"/>
              <a:t>从现在开始，我们假定：</a:t>
            </a:r>
            <a:r>
              <a:rPr lang="zh-CN" altLang="en-US" dirty="0">
                <a:solidFill>
                  <a:srgbClr val="FF0000"/>
                </a:solidFill>
              </a:rPr>
              <a:t>每个</a:t>
            </a:r>
            <a:r>
              <a:rPr lang="en-US" altLang="zh-CN" dirty="0">
                <a:solidFill>
                  <a:srgbClr val="FF0000"/>
                </a:solidFill>
              </a:rPr>
              <a:t>CPU/core</a:t>
            </a:r>
            <a:r>
              <a:rPr lang="zh-CN" altLang="en-US" dirty="0">
                <a:solidFill>
                  <a:srgbClr val="FF0000"/>
                </a:solidFill>
              </a:rPr>
              <a:t>仅仅具备一级缓存结构</a:t>
            </a:r>
            <a:r>
              <a:rPr lang="zh-CN" altLang="en-US" dirty="0"/>
              <a:t>。</a:t>
            </a:r>
            <a:endParaRPr lang="en-US" altLang="zh-CN" dirty="0"/>
          </a:p>
          <a:p>
            <a:pPr lvl="1"/>
            <a:r>
              <a:rPr lang="zh-CN" altLang="en-US" dirty="0" smtClean="0"/>
              <a:t>该假设的目的是简化</a:t>
            </a:r>
            <a:r>
              <a:rPr lang="zh-CN" altLang="en-US" dirty="0"/>
              <a:t>后续一致性协议的讨论</a:t>
            </a:r>
            <a:endParaRPr lang="en-GB" altLang="zh-CN" dirty="0"/>
          </a:p>
        </p:txBody>
      </p:sp>
    </p:spTree>
    <p:extLst>
      <p:ext uri="{BB962C8B-B14F-4D97-AF65-F5344CB8AC3E}">
        <p14:creationId xmlns:p14="http://schemas.microsoft.com/office/powerpoint/2010/main" val="270324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228600"/>
            <a:ext cx="9144000" cy="685800"/>
          </a:xfrm>
        </p:spPr>
        <p:txBody>
          <a:bodyPr/>
          <a:lstStyle/>
          <a:p>
            <a:r>
              <a:rPr lang="zh-CN" altLang="en-US" dirty="0"/>
              <a:t>缓存一致性问题</a:t>
            </a:r>
            <a:endParaRPr lang="en-GB" altLang="zh-CN" dirty="0"/>
          </a:p>
        </p:txBody>
      </p:sp>
      <p:sp>
        <p:nvSpPr>
          <p:cNvPr id="98307" name="Rectangle 3"/>
          <p:cNvSpPr>
            <a:spLocks noGrp="1" noChangeArrowheads="1"/>
          </p:cNvSpPr>
          <p:nvPr>
            <p:ph type="body" idx="1"/>
          </p:nvPr>
        </p:nvSpPr>
        <p:spPr>
          <a:xfrm>
            <a:off x="457200" y="1143000"/>
            <a:ext cx="8229600" cy="4648200"/>
          </a:xfrm>
        </p:spPr>
        <p:txBody>
          <a:bodyPr/>
          <a:lstStyle/>
          <a:p>
            <a:r>
              <a:rPr lang="zh-CN" altLang="en-US" dirty="0"/>
              <a:t>假设只有一级缓存，其下一级就是主存。</a:t>
            </a:r>
            <a:endParaRPr lang="en-GB" altLang="zh-CN" dirty="0"/>
          </a:p>
          <a:p>
            <a:r>
              <a:rPr lang="zh-CN" altLang="en-US" dirty="0"/>
              <a:t>每个</a:t>
            </a:r>
            <a:r>
              <a:rPr lang="en-GB" altLang="zh-CN" dirty="0"/>
              <a:t> core </a:t>
            </a:r>
            <a:r>
              <a:rPr lang="zh-CN" altLang="en-US" dirty="0"/>
              <a:t>在其私有的缓存里进行写操作</a:t>
            </a:r>
            <a:endParaRPr lang="en-GB" altLang="zh-CN" dirty="0"/>
          </a:p>
          <a:p>
            <a:r>
              <a:rPr lang="zh-CN" altLang="en-US" dirty="0" smtClean="0"/>
              <a:t>其它</a:t>
            </a:r>
            <a:r>
              <a:rPr lang="en-US" altLang="zh-CN" dirty="0" smtClean="0"/>
              <a:t>core</a:t>
            </a:r>
            <a:r>
              <a:rPr lang="zh-CN" altLang="en-US" dirty="0" smtClean="0"/>
              <a:t>的</a:t>
            </a:r>
            <a:r>
              <a:rPr lang="zh-CN" altLang="en-US" dirty="0"/>
              <a:t>缓存可能保留有共享的缓存块</a:t>
            </a:r>
            <a:endParaRPr lang="en-GB" altLang="zh-CN" dirty="0"/>
          </a:p>
          <a:p>
            <a:r>
              <a:rPr lang="zh-CN" altLang="en-US" b="1" dirty="0"/>
              <a:t>读写操作可能使得有些共享的块过期（</a:t>
            </a:r>
            <a:r>
              <a:rPr lang="zh-CN" altLang="en-US" dirty="0"/>
              <a:t>某些缓存保存的是旧的数据）</a:t>
            </a:r>
            <a:endParaRPr lang="en-GB" altLang="zh-CN" dirty="0"/>
          </a:p>
          <a:p>
            <a:r>
              <a:rPr lang="zh-CN" altLang="en-US" dirty="0"/>
              <a:t>此时，仅仅更新主存是不够的。</a:t>
            </a:r>
            <a:endParaRPr lang="en-GB" altLang="zh-CN" dirty="0"/>
          </a:p>
          <a:p>
            <a:pPr lvl="1"/>
            <a:r>
              <a:rPr lang="zh-CN" altLang="en-US" dirty="0"/>
              <a:t>缓存不管采取</a:t>
            </a:r>
            <a:r>
              <a:rPr lang="en-GB" altLang="zh-CN" dirty="0"/>
              <a:t>write-back </a:t>
            </a:r>
            <a:r>
              <a:rPr lang="zh-CN" altLang="en-US" dirty="0"/>
              <a:t>还是</a:t>
            </a:r>
            <a:r>
              <a:rPr lang="en-GB" altLang="zh-CN" dirty="0"/>
              <a:t> write-through </a:t>
            </a:r>
            <a:r>
              <a:rPr lang="zh-CN" altLang="en-US" dirty="0"/>
              <a:t>策略都不能解决问题</a:t>
            </a:r>
            <a:endParaRPr lang="en-GB" altLang="zh-CN" dirty="0"/>
          </a:p>
        </p:txBody>
      </p:sp>
    </p:spTree>
    <p:extLst>
      <p:ext uri="{BB962C8B-B14F-4D97-AF65-F5344CB8AC3E}">
        <p14:creationId xmlns:p14="http://schemas.microsoft.com/office/powerpoint/2010/main" val="151444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228600"/>
            <a:ext cx="9144000" cy="685800"/>
          </a:xfrm>
        </p:spPr>
        <p:txBody>
          <a:bodyPr/>
          <a:lstStyle/>
          <a:p>
            <a:r>
              <a:rPr lang="zh-CN" altLang="en-US" dirty="0"/>
              <a:t>示 例</a:t>
            </a:r>
            <a:endParaRPr lang="en-US" altLang="zh-CN" dirty="0"/>
          </a:p>
        </p:txBody>
      </p:sp>
      <p:grpSp>
        <p:nvGrpSpPr>
          <p:cNvPr id="150533" name="Group 5"/>
          <p:cNvGrpSpPr>
            <a:grpSpLocks/>
          </p:cNvGrpSpPr>
          <p:nvPr/>
        </p:nvGrpSpPr>
        <p:grpSpPr bwMode="auto">
          <a:xfrm>
            <a:off x="914400" y="1125538"/>
            <a:ext cx="6826250" cy="2509318"/>
            <a:chOff x="576" y="1680"/>
            <a:chExt cx="4752" cy="2057"/>
          </a:xfrm>
        </p:grpSpPr>
        <p:sp>
          <p:nvSpPr>
            <p:cNvPr id="150534" name="Rectangle 6"/>
            <p:cNvSpPr>
              <a:spLocks noChangeArrowheads="1"/>
            </p:cNvSpPr>
            <p:nvPr/>
          </p:nvSpPr>
          <p:spPr bwMode="auto">
            <a:xfrm>
              <a:off x="576"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Core1</a:t>
              </a:r>
            </a:p>
            <a:p>
              <a:endParaRPr lang="en-GB" altLang="zh-CN" sz="1800" dirty="0">
                <a:ea typeface="宋体" panose="02010600030101010101" pitchFamily="2" charset="-122"/>
              </a:endParaRPr>
            </a:p>
          </p:txBody>
        </p:sp>
        <p:sp>
          <p:nvSpPr>
            <p:cNvPr id="150535" name="Rectangle 7"/>
            <p:cNvSpPr>
              <a:spLocks noChangeArrowheads="1"/>
            </p:cNvSpPr>
            <p:nvPr/>
          </p:nvSpPr>
          <p:spPr bwMode="auto">
            <a:xfrm>
              <a:off x="1008"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36" name="Rectangle 8"/>
            <p:cNvSpPr>
              <a:spLocks noChangeArrowheads="1"/>
            </p:cNvSpPr>
            <p:nvPr/>
          </p:nvSpPr>
          <p:spPr bwMode="auto">
            <a:xfrm>
              <a:off x="1872"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Core2</a:t>
              </a:r>
            </a:p>
            <a:p>
              <a:endParaRPr lang="en-GB" altLang="zh-CN" sz="1800" dirty="0">
                <a:ea typeface="宋体" panose="02010600030101010101" pitchFamily="2" charset="-122"/>
              </a:endParaRPr>
            </a:p>
          </p:txBody>
        </p:sp>
        <p:sp>
          <p:nvSpPr>
            <p:cNvPr id="150537" name="Rectangle 9"/>
            <p:cNvSpPr>
              <a:spLocks noChangeArrowheads="1"/>
            </p:cNvSpPr>
            <p:nvPr/>
          </p:nvSpPr>
          <p:spPr bwMode="auto">
            <a:xfrm>
              <a:off x="2304"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38" name="Rectangle 10"/>
            <p:cNvSpPr>
              <a:spLocks noChangeArrowheads="1"/>
            </p:cNvSpPr>
            <p:nvPr/>
          </p:nvSpPr>
          <p:spPr bwMode="auto">
            <a:xfrm>
              <a:off x="3168" y="2208"/>
              <a:ext cx="912"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zh-CN" sz="1800" dirty="0">
                  <a:ea typeface="宋体" panose="02010600030101010101" pitchFamily="2" charset="-122"/>
                </a:rPr>
                <a:t>Core3</a:t>
              </a:r>
            </a:p>
            <a:p>
              <a:endParaRPr lang="en-GB" altLang="zh-CN" sz="1800" dirty="0">
                <a:ea typeface="宋体" panose="02010600030101010101" pitchFamily="2" charset="-122"/>
              </a:endParaRPr>
            </a:p>
          </p:txBody>
        </p:sp>
        <p:sp>
          <p:nvSpPr>
            <p:cNvPr id="150539" name="Rectangle 11"/>
            <p:cNvSpPr>
              <a:spLocks noChangeArrowheads="1"/>
            </p:cNvSpPr>
            <p:nvPr/>
          </p:nvSpPr>
          <p:spPr bwMode="auto">
            <a:xfrm>
              <a:off x="3600" y="2592"/>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Cache</a:t>
              </a:r>
            </a:p>
          </p:txBody>
        </p:sp>
        <p:sp>
          <p:nvSpPr>
            <p:cNvPr id="150540" name="Line 12"/>
            <p:cNvSpPr>
              <a:spLocks noChangeShapeType="1"/>
            </p:cNvSpPr>
            <p:nvPr/>
          </p:nvSpPr>
          <p:spPr bwMode="auto">
            <a:xfrm>
              <a:off x="960" y="3360"/>
              <a:ext cx="3936"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1" name="Line 13"/>
            <p:cNvSpPr>
              <a:spLocks noChangeShapeType="1"/>
            </p:cNvSpPr>
            <p:nvPr/>
          </p:nvSpPr>
          <p:spPr bwMode="auto">
            <a:xfrm>
              <a:off x="96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2" name="Line 14"/>
            <p:cNvSpPr>
              <a:spLocks noChangeShapeType="1"/>
            </p:cNvSpPr>
            <p:nvPr/>
          </p:nvSpPr>
          <p:spPr bwMode="auto">
            <a:xfrm>
              <a:off x="2304"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3" name="Line 15"/>
            <p:cNvSpPr>
              <a:spLocks noChangeShapeType="1"/>
            </p:cNvSpPr>
            <p:nvPr/>
          </p:nvSpPr>
          <p:spPr bwMode="auto">
            <a:xfrm>
              <a:off x="3600"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0544" name="Text Box 16"/>
            <p:cNvSpPr txBox="1">
              <a:spLocks noChangeArrowheads="1"/>
            </p:cNvSpPr>
            <p:nvPr/>
          </p:nvSpPr>
          <p:spPr bwMode="auto">
            <a:xfrm>
              <a:off x="1824" y="3434"/>
              <a:ext cx="865"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800" dirty="0">
                  <a:ea typeface="宋体" panose="02010600030101010101" pitchFamily="2" charset="-122"/>
                </a:rPr>
                <a:t>Shared Bus</a:t>
              </a:r>
            </a:p>
          </p:txBody>
        </p:sp>
        <p:sp>
          <p:nvSpPr>
            <p:cNvPr id="150545" name="Rectangle 17"/>
            <p:cNvSpPr>
              <a:spLocks noChangeArrowheads="1"/>
            </p:cNvSpPr>
            <p:nvPr/>
          </p:nvSpPr>
          <p:spPr bwMode="auto">
            <a:xfrm>
              <a:off x="4320" y="1680"/>
              <a:ext cx="1008" cy="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zh-CN" sz="1800">
                  <a:ea typeface="宋体" panose="02010600030101010101" pitchFamily="2" charset="-122"/>
                </a:rPr>
                <a:t>Shared</a:t>
              </a:r>
            </a:p>
            <a:p>
              <a:pPr algn="ctr"/>
              <a:r>
                <a:rPr lang="en-GB" altLang="zh-CN" sz="1800">
                  <a:ea typeface="宋体" panose="02010600030101010101" pitchFamily="2" charset="-122"/>
                </a:rPr>
                <a:t>Memory</a:t>
              </a:r>
            </a:p>
          </p:txBody>
        </p:sp>
        <p:sp>
          <p:nvSpPr>
            <p:cNvPr id="150546" name="Line 18"/>
            <p:cNvSpPr>
              <a:spLocks noChangeShapeType="1"/>
            </p:cNvSpPr>
            <p:nvPr/>
          </p:nvSpPr>
          <p:spPr bwMode="auto">
            <a:xfrm>
              <a:off x="4896" y="2880"/>
              <a:ext cx="0" cy="48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sp>
        <p:nvSpPr>
          <p:cNvPr id="150547" name="Text Box 19"/>
          <p:cNvSpPr txBox="1">
            <a:spLocks noChangeArrowheads="1"/>
          </p:cNvSpPr>
          <p:nvPr/>
        </p:nvSpPr>
        <p:spPr bwMode="auto">
          <a:xfrm>
            <a:off x="6940860" y="2229078"/>
            <a:ext cx="819455" cy="369332"/>
          </a:xfrm>
          <a:prstGeom prst="rect">
            <a:avLst/>
          </a:prstGeom>
          <a:solidFill>
            <a:schemeClr val="bg1">
              <a:lumMod val="85000"/>
            </a:schemeClr>
          </a:solidFill>
          <a:ln w="9525">
            <a:solidFill>
              <a:schemeClr val="tx1"/>
            </a:solidFill>
            <a:miter lim="800000"/>
            <a:headEnd/>
            <a:tailEnd/>
          </a:ln>
          <a:effectLst/>
          <a:extLst/>
        </p:spPr>
        <p:txBody>
          <a:bodyPr wrap="none">
            <a:spAutoFit/>
          </a:bodyPr>
          <a:lstStyle/>
          <a:p>
            <a:r>
              <a:rPr lang="en-US" altLang="zh-CN" sz="1800"/>
              <a:t> X:  24</a:t>
            </a:r>
          </a:p>
        </p:txBody>
      </p:sp>
      <p:sp>
        <p:nvSpPr>
          <p:cNvPr id="150555" name="Text Box 27"/>
          <p:cNvSpPr txBox="1">
            <a:spLocks noChangeArrowheads="1"/>
          </p:cNvSpPr>
          <p:nvPr/>
        </p:nvSpPr>
        <p:spPr bwMode="auto">
          <a:xfrm>
            <a:off x="609600" y="3800475"/>
            <a:ext cx="815716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从</a:t>
            </a:r>
            <a:r>
              <a:rPr lang="en-US" altLang="zh-CN" sz="2400" dirty="0">
                <a:ea typeface="微软雅黑" panose="020B0503020204020204" pitchFamily="34" charset="-122"/>
              </a:rPr>
              <a:t>memory</a:t>
            </a:r>
            <a:r>
              <a:rPr lang="zh-CN" altLang="en-US" sz="2400" dirty="0">
                <a:ea typeface="微软雅黑" panose="020B0503020204020204" pitchFamily="34" charset="-122"/>
              </a:rPr>
              <a:t>中获取</a:t>
            </a:r>
            <a:r>
              <a:rPr lang="en-US" altLang="zh-CN" sz="2400" dirty="0">
                <a:ea typeface="微软雅黑" panose="020B0503020204020204" pitchFamily="34" charset="-122"/>
              </a:rPr>
              <a:t>24</a:t>
            </a:r>
            <a:r>
              <a:rPr lang="zh-CN" altLang="en-US" sz="2400" dirty="0">
                <a:ea typeface="微软雅黑" panose="020B0503020204020204" pitchFamily="34" charset="-122"/>
              </a:rPr>
              <a:t>，并进行本地缓存；</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Core2</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从</a:t>
            </a:r>
            <a:r>
              <a:rPr lang="en-US" altLang="zh-CN" sz="2400" dirty="0">
                <a:ea typeface="微软雅黑" panose="020B0503020204020204" pitchFamily="34" charset="-122"/>
              </a:rPr>
              <a:t>memory</a:t>
            </a:r>
            <a:r>
              <a:rPr lang="zh-CN" altLang="en-US" sz="2400" dirty="0">
                <a:ea typeface="微软雅黑" panose="020B0503020204020204" pitchFamily="34" charset="-122"/>
              </a:rPr>
              <a:t>中获取</a:t>
            </a:r>
            <a:r>
              <a:rPr lang="en-US" altLang="zh-CN" sz="2400" dirty="0">
                <a:ea typeface="微软雅黑" panose="020B0503020204020204" pitchFamily="34" charset="-122"/>
              </a:rPr>
              <a:t>24</a:t>
            </a:r>
            <a:r>
              <a:rPr lang="zh-CN" altLang="en-US" sz="2400" dirty="0">
                <a:ea typeface="微软雅黑" panose="020B0503020204020204" pitchFamily="34" charset="-122"/>
              </a:rPr>
              <a:t>，并进行本地缓存；</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写 </a:t>
            </a:r>
            <a:r>
              <a:rPr lang="en-US" altLang="zh-CN" sz="2400" dirty="0">
                <a:ea typeface="微软雅黑" panose="020B0503020204020204" pitchFamily="34" charset="-122"/>
              </a:rPr>
              <a:t>32 </a:t>
            </a:r>
            <a:r>
              <a:rPr lang="zh-CN" altLang="en-US" sz="2400" dirty="0">
                <a:ea typeface="微软雅黑" panose="020B0503020204020204" pitchFamily="34" charset="-122"/>
              </a:rPr>
              <a:t>到</a:t>
            </a:r>
            <a:r>
              <a:rPr lang="en-US" altLang="zh-CN" sz="2400" dirty="0">
                <a:ea typeface="微软雅黑" panose="020B0503020204020204" pitchFamily="34" charset="-122"/>
              </a:rPr>
              <a:t> X: </a:t>
            </a:r>
            <a:r>
              <a:rPr lang="zh-CN" altLang="en-US" sz="2400" dirty="0">
                <a:ea typeface="微软雅黑" panose="020B0503020204020204" pitchFamily="34" charset="-122"/>
              </a:rPr>
              <a:t>更新其本地缓存的</a:t>
            </a:r>
            <a:r>
              <a:rPr lang="en-US" altLang="zh-CN" sz="2400" dirty="0">
                <a:ea typeface="微软雅黑" panose="020B0503020204020204" pitchFamily="34" charset="-122"/>
              </a:rPr>
              <a:t>X</a:t>
            </a:r>
            <a:r>
              <a:rPr lang="zh-CN" altLang="en-US" sz="2400" dirty="0">
                <a:ea typeface="微软雅黑" panose="020B0503020204020204" pitchFamily="34" charset="-122"/>
              </a:rPr>
              <a:t>副本</a:t>
            </a:r>
            <a:endParaRPr lang="en-US" altLang="zh-CN" sz="2400" dirty="0">
              <a:ea typeface="微软雅黑" panose="020B0503020204020204" pitchFamily="34" charset="-122"/>
            </a:endParaRPr>
          </a:p>
          <a:p>
            <a:pPr marL="342900" indent="-342900">
              <a:buFont typeface="Arial" panose="020B0604020202020204" pitchFamily="34" charset="0"/>
              <a:buChar char="•"/>
            </a:pPr>
            <a:r>
              <a:rPr lang="en-US" altLang="zh-CN" sz="2400" dirty="0" err="1">
                <a:ea typeface="微软雅黑" panose="020B0503020204020204" pitchFamily="34" charset="-122"/>
              </a:rPr>
              <a:t>Core3</a:t>
            </a:r>
            <a:r>
              <a:rPr lang="en-US" altLang="zh-CN" sz="2400" dirty="0">
                <a:ea typeface="微软雅黑" panose="020B0503020204020204" pitchFamily="34" charset="-122"/>
              </a:rPr>
              <a:t> </a:t>
            </a:r>
            <a:r>
              <a:rPr lang="zh-CN" altLang="en-US" sz="2400" dirty="0">
                <a:ea typeface="微软雅黑" panose="020B0503020204020204" pitchFamily="34" charset="-122"/>
              </a:rPr>
              <a:t>读</a:t>
            </a:r>
            <a:r>
              <a:rPr lang="en-US" altLang="zh-CN" sz="2400" dirty="0">
                <a:ea typeface="微软雅黑" panose="020B0503020204020204" pitchFamily="34" charset="-122"/>
              </a:rPr>
              <a:t> X: </a:t>
            </a:r>
            <a:r>
              <a:rPr lang="zh-CN" altLang="en-US" sz="2400" dirty="0">
                <a:ea typeface="微软雅黑" panose="020B0503020204020204" pitchFamily="34" charset="-122"/>
              </a:rPr>
              <a:t>它读取到的值是什么</a:t>
            </a:r>
            <a:r>
              <a:rPr lang="en-US" altLang="zh-CN" sz="2400" dirty="0">
                <a:ea typeface="微软雅黑" panose="020B0503020204020204" pitchFamily="34" charset="-122"/>
              </a:rPr>
              <a:t>?  </a:t>
            </a:r>
          </a:p>
          <a:p>
            <a:r>
              <a:rPr lang="en-US" altLang="zh-CN" sz="2400" dirty="0">
                <a:ea typeface="微软雅黑" panose="020B0503020204020204" pitchFamily="34" charset="-122"/>
              </a:rPr>
              <a:t>                              Memory </a:t>
            </a:r>
            <a:r>
              <a:rPr lang="zh-CN" altLang="en-US" sz="2400" dirty="0">
                <a:ea typeface="微软雅黑" panose="020B0503020204020204" pitchFamily="34" charset="-122"/>
              </a:rPr>
              <a:t>和</a:t>
            </a:r>
            <a:r>
              <a:rPr lang="en-US" altLang="zh-CN" sz="2400" dirty="0">
                <a:ea typeface="微软雅黑" panose="020B0503020204020204" pitchFamily="34" charset="-122"/>
              </a:rPr>
              <a:t> </a:t>
            </a:r>
            <a:r>
              <a:rPr lang="en-US" altLang="zh-CN" sz="2400" dirty="0" err="1">
                <a:ea typeface="微软雅黑" panose="020B0503020204020204" pitchFamily="34" charset="-122"/>
              </a:rPr>
              <a:t>Core2</a:t>
            </a:r>
            <a:r>
              <a:rPr lang="en-US" altLang="zh-CN" sz="2400" dirty="0">
                <a:ea typeface="微软雅黑" panose="020B0503020204020204" pitchFamily="34" charset="-122"/>
              </a:rPr>
              <a:t> </a:t>
            </a:r>
            <a:r>
              <a:rPr lang="zh-CN" altLang="en-US" sz="2400" dirty="0">
                <a:ea typeface="微软雅黑" panose="020B0503020204020204" pitchFamily="34" charset="-122"/>
              </a:rPr>
              <a:t>认为 </a:t>
            </a:r>
            <a:r>
              <a:rPr lang="en-US" altLang="zh-CN" sz="2400" dirty="0">
                <a:ea typeface="微软雅黑" panose="020B0503020204020204" pitchFamily="34" charset="-122"/>
              </a:rPr>
              <a:t>X </a:t>
            </a:r>
            <a:r>
              <a:rPr lang="zh-CN" altLang="en-US" sz="2400" dirty="0">
                <a:ea typeface="微软雅黑" panose="020B0503020204020204" pitchFamily="34" charset="-122"/>
              </a:rPr>
              <a:t>是 </a:t>
            </a:r>
            <a:r>
              <a:rPr lang="en-US" altLang="zh-CN" sz="2400" dirty="0">
                <a:ea typeface="微软雅黑" panose="020B0503020204020204" pitchFamily="34" charset="-122"/>
              </a:rPr>
              <a:t>24</a:t>
            </a:r>
          </a:p>
          <a:p>
            <a:r>
              <a:rPr lang="en-US" altLang="zh-CN" sz="2400" dirty="0">
                <a:ea typeface="微软雅黑" panose="020B0503020204020204" pitchFamily="34" charset="-122"/>
              </a:rPr>
              <a:t>                              </a:t>
            </a:r>
            <a:r>
              <a:rPr lang="en-US" altLang="zh-CN" sz="2400" dirty="0" err="1">
                <a:ea typeface="微软雅黑" panose="020B0503020204020204" pitchFamily="34" charset="-122"/>
              </a:rPr>
              <a:t>Core1</a:t>
            </a:r>
            <a:r>
              <a:rPr lang="en-US" altLang="zh-CN" sz="2400" dirty="0">
                <a:ea typeface="微软雅黑" panose="020B0503020204020204" pitchFamily="34" charset="-122"/>
              </a:rPr>
              <a:t> </a:t>
            </a:r>
            <a:r>
              <a:rPr lang="zh-CN" altLang="en-US" sz="2400" dirty="0">
                <a:ea typeface="微软雅黑" panose="020B0503020204020204" pitchFamily="34" charset="-122"/>
              </a:rPr>
              <a:t>认为 </a:t>
            </a:r>
            <a:r>
              <a:rPr lang="en-US" altLang="zh-CN" sz="2400" dirty="0">
                <a:ea typeface="微软雅黑" panose="020B0503020204020204" pitchFamily="34" charset="-122"/>
              </a:rPr>
              <a:t>X </a:t>
            </a:r>
            <a:r>
              <a:rPr lang="zh-CN" altLang="en-US" sz="2400" dirty="0">
                <a:ea typeface="微软雅黑" panose="020B0503020204020204" pitchFamily="34" charset="-122"/>
              </a:rPr>
              <a:t>是 </a:t>
            </a:r>
            <a:r>
              <a:rPr lang="en-US" altLang="zh-CN" sz="2400" dirty="0">
                <a:ea typeface="微软雅黑" panose="020B0503020204020204" pitchFamily="34" charset="-122"/>
              </a:rPr>
              <a:t>32</a:t>
            </a:r>
          </a:p>
          <a:p>
            <a:pPr>
              <a:spcBef>
                <a:spcPts val="1200"/>
              </a:spcBef>
            </a:pPr>
            <a:r>
              <a:rPr lang="zh-CN" altLang="en-US" sz="2400" dirty="0">
                <a:solidFill>
                  <a:srgbClr val="FF0000"/>
                </a:solidFill>
                <a:ea typeface="微软雅黑" panose="020B0503020204020204" pitchFamily="34" charset="-122"/>
              </a:rPr>
              <a:t>注意：这里采用写直达缓存是不足以确保系统的一致性的。</a:t>
            </a:r>
            <a:endParaRPr lang="en-US" altLang="zh-CN" sz="2400" dirty="0">
              <a:solidFill>
                <a:srgbClr val="FF0000"/>
              </a:solidFill>
              <a:ea typeface="微软雅黑" panose="020B0503020204020204" pitchFamily="34" charset="-122"/>
            </a:endParaRPr>
          </a:p>
        </p:txBody>
      </p:sp>
      <p:sp>
        <p:nvSpPr>
          <p:cNvPr id="150556" name="Text Box 28"/>
          <p:cNvSpPr txBox="1">
            <a:spLocks noChangeArrowheads="1"/>
          </p:cNvSpPr>
          <p:nvPr/>
        </p:nvSpPr>
        <p:spPr bwMode="auto">
          <a:xfrm>
            <a:off x="808038" y="136048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1</a:t>
            </a:r>
          </a:p>
        </p:txBody>
      </p:sp>
      <p:sp>
        <p:nvSpPr>
          <p:cNvPr id="150557" name="Text Box 29"/>
          <p:cNvSpPr txBox="1">
            <a:spLocks noChangeArrowheads="1"/>
          </p:cNvSpPr>
          <p:nvPr/>
        </p:nvSpPr>
        <p:spPr bwMode="auto">
          <a:xfrm>
            <a:off x="2751138" y="136048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2</a:t>
            </a:r>
          </a:p>
        </p:txBody>
      </p:sp>
      <p:sp>
        <p:nvSpPr>
          <p:cNvPr id="150558" name="Text Box 30"/>
          <p:cNvSpPr txBox="1">
            <a:spLocks noChangeArrowheads="1"/>
          </p:cNvSpPr>
          <p:nvPr/>
        </p:nvSpPr>
        <p:spPr bwMode="auto">
          <a:xfrm>
            <a:off x="4551363" y="1387475"/>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3</a:t>
            </a:r>
          </a:p>
        </p:txBody>
      </p:sp>
      <p:pic>
        <p:nvPicPr>
          <p:cNvPr id="3" name="图形 2" descr="问题">
            <a:extLst>
              <a:ext uri="{FF2B5EF4-FFF2-40B4-BE49-F238E27FC236}">
                <a16:creationId xmlns:a16="http://schemas.microsoft.com/office/drawing/2014/main" id="{FFB668EC-9F7D-41C5-B381-4699E9D888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20000" y="5105400"/>
            <a:ext cx="914400" cy="914400"/>
          </a:xfrm>
          <a:prstGeom prst="rect">
            <a:avLst/>
          </a:prstGeom>
        </p:spPr>
      </p:pic>
    </p:spTree>
    <p:extLst>
      <p:ext uri="{BB962C8B-B14F-4D97-AF65-F5344CB8AC3E}">
        <p14:creationId xmlns:p14="http://schemas.microsoft.com/office/powerpoint/2010/main" val="19763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228600"/>
            <a:ext cx="9144000" cy="685800"/>
          </a:xfrm>
        </p:spPr>
        <p:txBody>
          <a:bodyPr/>
          <a:lstStyle/>
          <a:p>
            <a:r>
              <a:rPr lang="zh-CN" altLang="en-US" dirty="0"/>
              <a:t>解决方案</a:t>
            </a:r>
            <a:r>
              <a:rPr lang="en-GB" altLang="zh-CN" dirty="0"/>
              <a:t>: Cache Coherence Protocol</a:t>
            </a:r>
          </a:p>
        </p:txBody>
      </p:sp>
      <p:pic>
        <p:nvPicPr>
          <p:cNvPr id="3" name="图片 2"/>
          <p:cNvPicPr>
            <a:picLocks noChangeAspect="1"/>
          </p:cNvPicPr>
          <p:nvPr/>
        </p:nvPicPr>
        <p:blipFill>
          <a:blip r:embed="rId3"/>
          <a:stretch>
            <a:fillRect/>
          </a:stretch>
        </p:blipFill>
        <p:spPr>
          <a:xfrm>
            <a:off x="34413" y="990600"/>
            <a:ext cx="5357409" cy="5555245"/>
          </a:xfrm>
          <a:prstGeom prst="rect">
            <a:avLst/>
          </a:prstGeom>
        </p:spPr>
      </p:pic>
      <p:pic>
        <p:nvPicPr>
          <p:cNvPr id="4" name="图片 3"/>
          <p:cNvPicPr>
            <a:picLocks noChangeAspect="1"/>
          </p:cNvPicPr>
          <p:nvPr/>
        </p:nvPicPr>
        <p:blipFill>
          <a:blip r:embed="rId4"/>
          <a:stretch>
            <a:fillRect/>
          </a:stretch>
        </p:blipFill>
        <p:spPr>
          <a:xfrm>
            <a:off x="5107588" y="1338215"/>
            <a:ext cx="4036411" cy="2597011"/>
          </a:xfrm>
          <a:prstGeom prst="rect">
            <a:avLst/>
          </a:prstGeom>
        </p:spPr>
      </p:pic>
      <p:pic>
        <p:nvPicPr>
          <p:cNvPr id="5" name="图片 4"/>
          <p:cNvPicPr>
            <a:picLocks noChangeAspect="1"/>
          </p:cNvPicPr>
          <p:nvPr/>
        </p:nvPicPr>
        <p:blipFill>
          <a:blip r:embed="rId5"/>
          <a:stretch>
            <a:fillRect/>
          </a:stretch>
        </p:blipFill>
        <p:spPr>
          <a:xfrm>
            <a:off x="5107588" y="3962400"/>
            <a:ext cx="4036412" cy="1989272"/>
          </a:xfrm>
          <a:prstGeom prst="rect">
            <a:avLst/>
          </a:prstGeom>
        </p:spPr>
      </p:pic>
    </p:spTree>
    <p:extLst>
      <p:ext uri="{BB962C8B-B14F-4D97-AF65-F5344CB8AC3E}">
        <p14:creationId xmlns:p14="http://schemas.microsoft.com/office/powerpoint/2010/main" val="104723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228600"/>
            <a:ext cx="9144000" cy="685800"/>
          </a:xfrm>
        </p:spPr>
        <p:txBody>
          <a:bodyPr/>
          <a:lstStyle/>
          <a:p>
            <a:r>
              <a:rPr lang="en-GB" altLang="zh-CN" dirty="0" smtClean="0"/>
              <a:t>Cache </a:t>
            </a:r>
            <a:r>
              <a:rPr lang="en-GB" altLang="zh-CN" dirty="0"/>
              <a:t>Coherence Protocol</a:t>
            </a:r>
          </a:p>
        </p:txBody>
      </p:sp>
      <p:sp>
        <p:nvSpPr>
          <p:cNvPr id="102403" name="Rectangle 3"/>
          <p:cNvSpPr>
            <a:spLocks noGrp="1" noChangeArrowheads="1"/>
          </p:cNvSpPr>
          <p:nvPr>
            <p:ph type="body" idx="1"/>
          </p:nvPr>
        </p:nvSpPr>
        <p:spPr>
          <a:xfrm>
            <a:off x="457200" y="1143000"/>
            <a:ext cx="8229600" cy="5213350"/>
          </a:xfrm>
        </p:spPr>
        <p:txBody>
          <a:bodyPr/>
          <a:lstStyle/>
          <a:p>
            <a:pPr>
              <a:lnSpc>
                <a:spcPct val="90000"/>
              </a:lnSpc>
            </a:pPr>
            <a:r>
              <a:rPr lang="zh-CN" altLang="en-US" dirty="0">
                <a:latin typeface="Arial" panose="020B0604020202020204" pitchFamily="34" charset="0"/>
              </a:rPr>
              <a:t>实现一个让每个</a:t>
            </a:r>
            <a:r>
              <a:rPr lang="en-US" altLang="zh-CN" dirty="0">
                <a:latin typeface="Arial" panose="020B0604020202020204" pitchFamily="34" charset="0"/>
              </a:rPr>
              <a:t>core</a:t>
            </a:r>
            <a:r>
              <a:rPr lang="zh-CN" altLang="en-US" dirty="0">
                <a:latin typeface="Arial" panose="020B0604020202020204" pitchFamily="34" charset="0"/>
              </a:rPr>
              <a:t>知道当前每个</a:t>
            </a:r>
            <a:r>
              <a:rPr lang="en-US" altLang="zh-CN" dirty="0">
                <a:latin typeface="Arial" panose="020B0604020202020204" pitchFamily="34" charset="0"/>
              </a:rPr>
              <a:t>block</a:t>
            </a:r>
            <a:r>
              <a:rPr lang="zh-CN" altLang="en-US" dirty="0">
                <a:latin typeface="Arial" panose="020B0604020202020204" pitchFamily="34" charset="0"/>
              </a:rPr>
              <a:t>的最新值的方案是非常复杂的</a:t>
            </a:r>
            <a:endParaRPr lang="en-GB" altLang="zh-CN" dirty="0">
              <a:latin typeface="Arial" panose="020B0604020202020204" pitchFamily="34" charset="0"/>
            </a:endParaRPr>
          </a:p>
          <a:p>
            <a:pPr>
              <a:lnSpc>
                <a:spcPct val="90000"/>
              </a:lnSpc>
            </a:pPr>
            <a:r>
              <a:rPr lang="zh-CN" altLang="en-US" dirty="0">
                <a:latin typeface="Arial" panose="020B0604020202020204" pitchFamily="34" charset="0"/>
              </a:rPr>
              <a:t>在</a:t>
            </a:r>
            <a:r>
              <a:rPr lang="en-GB" altLang="zh-CN" dirty="0">
                <a:latin typeface="Arial" panose="020B0604020202020204" pitchFamily="34" charset="0"/>
              </a:rPr>
              <a:t>snoop coherence protocol</a:t>
            </a:r>
            <a:r>
              <a:rPr lang="zh-CN" altLang="en-US" dirty="0">
                <a:latin typeface="Arial" panose="020B0604020202020204" pitchFamily="34" charset="0"/>
              </a:rPr>
              <a:t>下面</a:t>
            </a:r>
            <a:r>
              <a:rPr lang="en-GB" altLang="zh-CN" dirty="0">
                <a:latin typeface="Arial" panose="020B0604020202020204" pitchFamily="34" charset="0"/>
              </a:rPr>
              <a:t>:</a:t>
            </a:r>
          </a:p>
          <a:p>
            <a:pPr lvl="1">
              <a:lnSpc>
                <a:spcPct val="90000"/>
              </a:lnSpc>
            </a:pPr>
            <a:r>
              <a:rPr lang="zh-CN" altLang="en-US" dirty="0">
                <a:latin typeface="Arial" panose="020B0604020202020204" pitchFamily="34" charset="0"/>
              </a:rPr>
              <a:t>每个</a:t>
            </a:r>
            <a:r>
              <a:rPr lang="en-GB" altLang="zh-CN" dirty="0">
                <a:latin typeface="Arial" panose="020B0604020202020204" pitchFamily="34" charset="0"/>
              </a:rPr>
              <a:t>Core (cache system)</a:t>
            </a:r>
            <a:r>
              <a:rPr lang="zh-CN" altLang="en-US" dirty="0">
                <a:latin typeface="Arial" panose="020B0604020202020204" pitchFamily="34" charset="0"/>
              </a:rPr>
              <a:t>在总线上</a:t>
            </a:r>
            <a:r>
              <a:rPr lang="en-GB" altLang="zh-CN" dirty="0">
                <a:latin typeface="Arial" panose="020B0604020202020204" pitchFamily="34" charset="0"/>
              </a:rPr>
              <a:t> </a:t>
            </a:r>
            <a:r>
              <a:rPr lang="en-GB" altLang="zh-CN" b="1" dirty="0">
                <a:solidFill>
                  <a:schemeClr val="tx1">
                    <a:lumMod val="95000"/>
                    <a:lumOff val="5000"/>
                  </a:schemeClr>
                </a:solidFill>
                <a:latin typeface="Arial" panose="020B0604020202020204" pitchFamily="34" charset="0"/>
              </a:rPr>
              <a:t>‘snoops’ </a:t>
            </a:r>
            <a:r>
              <a:rPr lang="en-GB" altLang="zh-CN" dirty="0">
                <a:solidFill>
                  <a:schemeClr val="tx1">
                    <a:lumMod val="95000"/>
                    <a:lumOff val="5000"/>
                  </a:schemeClr>
                </a:solidFill>
                <a:latin typeface="Arial" panose="020B0604020202020204" pitchFamily="34" charset="0"/>
              </a:rPr>
              <a:t>(i.e. </a:t>
            </a:r>
            <a:r>
              <a:rPr lang="en-GB" altLang="zh-CN" dirty="0">
                <a:solidFill>
                  <a:srgbClr val="FF0000"/>
                </a:solidFill>
                <a:latin typeface="Arial" panose="020B0604020202020204" pitchFamily="34" charset="0"/>
              </a:rPr>
              <a:t>watches continually</a:t>
            </a:r>
            <a:r>
              <a:rPr lang="en-GB" altLang="zh-CN" dirty="0">
                <a:solidFill>
                  <a:schemeClr val="tx1">
                    <a:lumMod val="95000"/>
                    <a:lumOff val="5000"/>
                  </a:schemeClr>
                </a:solidFill>
                <a:latin typeface="Arial" panose="020B0604020202020204" pitchFamily="34" charset="0"/>
              </a:rPr>
              <a:t>) </a:t>
            </a:r>
            <a:r>
              <a:rPr lang="zh-CN" altLang="en-US" dirty="0">
                <a:solidFill>
                  <a:schemeClr val="tx1">
                    <a:lumMod val="95000"/>
                    <a:lumOff val="5000"/>
                  </a:schemeClr>
                </a:solidFill>
                <a:latin typeface="Arial" panose="020B0604020202020204" pitchFamily="34" charset="0"/>
              </a:rPr>
              <a:t>它感兴趣的（本地缓存有副本）数据地址的写操作（</a:t>
            </a:r>
            <a:r>
              <a:rPr lang="en-GB" altLang="zh-CN" b="1" dirty="0">
                <a:solidFill>
                  <a:schemeClr val="tx1">
                    <a:lumMod val="95000"/>
                    <a:lumOff val="5000"/>
                  </a:schemeClr>
                </a:solidFill>
                <a:latin typeface="Arial" panose="020B0604020202020204" pitchFamily="34" charset="0"/>
              </a:rPr>
              <a:t>write activity </a:t>
            </a:r>
            <a:r>
              <a:rPr lang="zh-CN" altLang="en-US" dirty="0">
                <a:solidFill>
                  <a:schemeClr val="tx1">
                    <a:lumMod val="95000"/>
                    <a:lumOff val="5000"/>
                  </a:schemeClr>
                </a:solidFill>
                <a:latin typeface="Arial" panose="020B0604020202020204" pitchFamily="34" charset="0"/>
              </a:rPr>
              <a:t>）</a:t>
            </a:r>
            <a:endParaRPr lang="en-GB" altLang="zh-CN" dirty="0">
              <a:solidFill>
                <a:schemeClr val="tx1">
                  <a:lumMod val="95000"/>
                  <a:lumOff val="5000"/>
                </a:schemeClr>
              </a:solidFill>
              <a:latin typeface="Arial" panose="020B0604020202020204" pitchFamily="34" charset="0"/>
            </a:endParaRPr>
          </a:p>
          <a:p>
            <a:pPr>
              <a:lnSpc>
                <a:spcPct val="90000"/>
              </a:lnSpc>
            </a:pPr>
            <a:r>
              <a:rPr lang="en-GB" altLang="zh-CN" dirty="0">
                <a:latin typeface="Arial" panose="020B0604020202020204" pitchFamily="34" charset="0"/>
              </a:rPr>
              <a:t>Snooping protocol</a:t>
            </a:r>
            <a:r>
              <a:rPr lang="zh-CN" altLang="en-US" dirty="0">
                <a:latin typeface="Arial" panose="020B0604020202020204" pitchFamily="34" charset="0"/>
              </a:rPr>
              <a:t>需要一个全局的总线来支撑，</a:t>
            </a:r>
            <a:r>
              <a:rPr lang="en-US" altLang="zh-CN" dirty="0">
                <a:latin typeface="Arial" panose="020B0604020202020204" pitchFamily="34" charset="0"/>
              </a:rPr>
              <a:t>master</a:t>
            </a:r>
            <a:r>
              <a:rPr lang="zh-CN" altLang="en-US" dirty="0">
                <a:latin typeface="Arial" panose="020B0604020202020204" pitchFamily="34" charset="0"/>
              </a:rPr>
              <a:t>的所有通信能被所有的</a:t>
            </a:r>
            <a:r>
              <a:rPr lang="en-US" altLang="zh-CN" dirty="0">
                <a:latin typeface="Arial" panose="020B0604020202020204" pitchFamily="34" charset="0"/>
              </a:rPr>
              <a:t>slaves</a:t>
            </a:r>
            <a:r>
              <a:rPr lang="zh-CN" altLang="en-US" dirty="0" smtClean="0">
                <a:latin typeface="Arial" panose="020B0604020202020204" pitchFamily="34" charset="0"/>
              </a:rPr>
              <a:t>看到，而且写的顺序要一致。</a:t>
            </a:r>
            <a:endParaRPr lang="en-GB" altLang="zh-CN" dirty="0">
              <a:latin typeface="Arial" panose="020B0604020202020204" pitchFamily="34" charset="0"/>
            </a:endParaRPr>
          </a:p>
          <a:p>
            <a:pPr>
              <a:lnSpc>
                <a:spcPct val="90000"/>
              </a:lnSpc>
            </a:pPr>
            <a:r>
              <a:rPr lang="zh-CN" altLang="en-US" dirty="0">
                <a:latin typeface="Arial" panose="020B0604020202020204" pitchFamily="34" charset="0"/>
              </a:rPr>
              <a:t>一个可扩展性更好的方案是</a:t>
            </a:r>
            <a:r>
              <a:rPr lang="en-GB" altLang="zh-CN" dirty="0">
                <a:latin typeface="Arial" panose="020B0604020202020204" pitchFamily="34" charset="0"/>
              </a:rPr>
              <a:t>: directory coherence protocols</a:t>
            </a:r>
          </a:p>
        </p:txBody>
      </p:sp>
    </p:spTree>
    <p:extLst>
      <p:ext uri="{BB962C8B-B14F-4D97-AF65-F5344CB8AC3E}">
        <p14:creationId xmlns:p14="http://schemas.microsoft.com/office/powerpoint/2010/main" val="374966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E66A1-37EF-449F-B448-3C3FCDD24543}"/>
              </a:ext>
            </a:extLst>
          </p:cNvPr>
          <p:cNvSpPr>
            <a:spLocks noGrp="1"/>
          </p:cNvSpPr>
          <p:nvPr>
            <p:ph type="title"/>
          </p:nvPr>
        </p:nvSpPr>
        <p:spPr>
          <a:xfrm>
            <a:off x="0" y="228600"/>
            <a:ext cx="9144000" cy="685800"/>
          </a:xfrm>
        </p:spPr>
        <p:txBody>
          <a:bodyPr/>
          <a:lstStyle/>
          <a:p>
            <a:r>
              <a:rPr lang="en-US" altLang="zh-CN" dirty="0"/>
              <a:t>Snoop coherence protocol</a:t>
            </a:r>
            <a:endParaRPr lang="zh-CN" altLang="en-US" dirty="0"/>
          </a:p>
        </p:txBody>
      </p:sp>
      <p:sp>
        <p:nvSpPr>
          <p:cNvPr id="3" name="内容占位符 2">
            <a:extLst>
              <a:ext uri="{FF2B5EF4-FFF2-40B4-BE49-F238E27FC236}">
                <a16:creationId xmlns:a16="http://schemas.microsoft.com/office/drawing/2014/main" id="{A6F6EC7C-13FE-4C1A-ACB6-F01A7C7A73B9}"/>
              </a:ext>
            </a:extLst>
          </p:cNvPr>
          <p:cNvSpPr>
            <a:spLocks noGrp="1"/>
          </p:cNvSpPr>
          <p:nvPr>
            <p:ph idx="1"/>
          </p:nvPr>
        </p:nvSpPr>
        <p:spPr/>
        <p:txBody>
          <a:bodyPr/>
          <a:lstStyle/>
          <a:p>
            <a:r>
              <a:rPr lang="en-US" altLang="zh-CN" dirty="0"/>
              <a:t>Snoop Coherence Protocol </a:t>
            </a:r>
            <a:r>
              <a:rPr lang="zh-CN" altLang="en-US" dirty="0"/>
              <a:t>的基础架构</a:t>
            </a:r>
          </a:p>
        </p:txBody>
      </p:sp>
      <p:pic>
        <p:nvPicPr>
          <p:cNvPr id="1026" name="Picture 2" descr="http://thebeardsage.com/wp-content/uploads/2020/05/snoopyprotocol-1024x596.png">
            <a:extLst>
              <a:ext uri="{FF2B5EF4-FFF2-40B4-BE49-F238E27FC236}">
                <a16:creationId xmlns:a16="http://schemas.microsoft.com/office/drawing/2014/main" id="{8724C783-C697-4063-A2A0-BE32283C3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019800" cy="350423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ED6A024-B89F-418C-A0AA-A4E92C2246E5}"/>
              </a:ext>
            </a:extLst>
          </p:cNvPr>
          <p:cNvSpPr txBox="1"/>
          <p:nvPr/>
        </p:nvSpPr>
        <p:spPr>
          <a:xfrm>
            <a:off x="799172" y="5791200"/>
            <a:ext cx="7545655" cy="369332"/>
          </a:xfrm>
          <a:prstGeom prst="rect">
            <a:avLst/>
          </a:prstGeom>
          <a:noFill/>
        </p:spPr>
        <p:txBody>
          <a:bodyPr wrap="none" rtlCol="0">
            <a:spAutoFit/>
          </a:bodyPr>
          <a:lstStyle/>
          <a:p>
            <a:r>
              <a:rPr lang="en-US" altLang="zh-CN" dirty="0"/>
              <a:t>This figure is from: </a:t>
            </a:r>
            <a:r>
              <a:rPr lang="en-US" altLang="zh-CN" dirty="0">
                <a:hlinkClick r:id="rId3"/>
              </a:rPr>
              <a:t>http://</a:t>
            </a:r>
            <a:r>
              <a:rPr lang="en-US" altLang="zh-CN" dirty="0" err="1">
                <a:hlinkClick r:id="rId3"/>
              </a:rPr>
              <a:t>thebeardsage.com</a:t>
            </a:r>
            <a:r>
              <a:rPr lang="en-US" altLang="zh-CN" dirty="0">
                <a:hlinkClick r:id="rId3"/>
              </a:rPr>
              <a:t>/cache-coherence-protocols/</a:t>
            </a:r>
            <a:endParaRPr lang="zh-CN" altLang="en-US" dirty="0"/>
          </a:p>
        </p:txBody>
      </p:sp>
    </p:spTree>
    <p:extLst>
      <p:ext uri="{BB962C8B-B14F-4D97-AF65-F5344CB8AC3E}">
        <p14:creationId xmlns:p14="http://schemas.microsoft.com/office/powerpoint/2010/main" val="59428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19114</TotalTime>
  <Words>2590</Words>
  <Application>Microsoft Office PowerPoint</Application>
  <PresentationFormat>全屏显示(4:3)</PresentationFormat>
  <Paragraphs>304</Paragraphs>
  <Slides>35</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ＭＳ Ｐゴシック</vt:lpstr>
      <vt:lpstr>华文行楷</vt:lpstr>
      <vt:lpstr>楷体</vt:lpstr>
      <vt:lpstr>宋体</vt:lpstr>
      <vt:lpstr>微软雅黑</vt:lpstr>
      <vt:lpstr>Arial</vt:lpstr>
      <vt:lpstr>Calibri</vt:lpstr>
      <vt:lpstr>Times New Roman</vt:lpstr>
      <vt:lpstr>Tw Cen MT</vt:lpstr>
      <vt:lpstr>Wingdings</vt:lpstr>
      <vt:lpstr>Default Design</vt:lpstr>
      <vt:lpstr>计算机体系结构</vt:lpstr>
      <vt:lpstr>前 瞻</vt:lpstr>
      <vt:lpstr>基于总线的共享存储器</vt:lpstr>
      <vt:lpstr>组 织</vt:lpstr>
      <vt:lpstr>缓存一致性问题</vt:lpstr>
      <vt:lpstr>示 例</vt:lpstr>
      <vt:lpstr>解决方案: Cache Coherence Protocol</vt:lpstr>
      <vt:lpstr>Cache Coherence Protocol</vt:lpstr>
      <vt:lpstr>Snoop coherence protocol</vt:lpstr>
      <vt:lpstr>Snooping Protocol 的实现</vt:lpstr>
      <vt:lpstr>Snooping Protocol 的实现</vt:lpstr>
      <vt:lpstr>更新 or 无效?</vt:lpstr>
      <vt:lpstr>更新 or 无效?</vt:lpstr>
      <vt:lpstr>如何实现 coherence?</vt:lpstr>
      <vt:lpstr>示例: MESI 协议</vt:lpstr>
      <vt:lpstr>示例: MESI 协议</vt:lpstr>
      <vt:lpstr>示例: MESI 协议</vt:lpstr>
      <vt:lpstr>示例: MESI 协议</vt:lpstr>
      <vt:lpstr>MESI – 本地 Read Hit</vt:lpstr>
      <vt:lpstr>MESI – 本地 Read Miss (1)</vt:lpstr>
      <vt:lpstr>MESI – 本地 Read Miss (2)</vt:lpstr>
      <vt:lpstr>MESI – 本地 Read Miss (3)</vt:lpstr>
      <vt:lpstr>MESI – 本地 Write Hit (1)</vt:lpstr>
      <vt:lpstr>MESI – 本地 Write Hit (2)</vt:lpstr>
      <vt:lpstr>MESI – 本地 Write Miss (1)</vt:lpstr>
      <vt:lpstr>MESI – 本地 Write Miss (2)</vt:lpstr>
      <vt:lpstr>MESI – 本地 Write Miss (3.1)</vt:lpstr>
      <vt:lpstr>MESI – 本地 Write Miss (3.2)</vt:lpstr>
      <vt:lpstr>MESI – 总结</vt:lpstr>
      <vt:lpstr>MESI – 本地发起的访问</vt:lpstr>
      <vt:lpstr>MESI – 远程发起的访问</vt:lpstr>
      <vt:lpstr>Directory Coherence</vt:lpstr>
      <vt:lpstr>基本方案 (Censier &amp; Feautrier)</vt:lpstr>
      <vt:lpstr>Directory Protocol的问题</vt:lpstr>
      <vt:lpstr>2023年的课程到此结束  预祝各位同学考试顺利！</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631</cp:revision>
  <cp:lastPrinted>2018-09-25T14:31:05Z</cp:lastPrinted>
  <dcterms:created xsi:type="dcterms:W3CDTF">2010-09-08T00:51:32Z</dcterms:created>
  <dcterms:modified xsi:type="dcterms:W3CDTF">2023-11-06T05:35:31Z</dcterms:modified>
</cp:coreProperties>
</file>