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481" r:id="rId3"/>
    <p:sldId id="1384" r:id="rId4"/>
    <p:sldId id="1385" r:id="rId5"/>
    <p:sldId id="1387" r:id="rId6"/>
    <p:sldId id="1410" r:id="rId7"/>
    <p:sldId id="1416" r:id="rId8"/>
    <p:sldId id="1411" r:id="rId9"/>
    <p:sldId id="1412" r:id="rId10"/>
    <p:sldId id="1413" r:id="rId11"/>
    <p:sldId id="1414" r:id="rId12"/>
    <p:sldId id="1415" r:id="rId13"/>
    <p:sldId id="1386" r:id="rId14"/>
    <p:sldId id="1389" r:id="rId15"/>
    <p:sldId id="1388" r:id="rId16"/>
    <p:sldId id="1397" r:id="rId17"/>
    <p:sldId id="1398" r:id="rId18"/>
    <p:sldId id="1391" r:id="rId19"/>
    <p:sldId id="1392" r:id="rId20"/>
    <p:sldId id="1393" r:id="rId21"/>
    <p:sldId id="1394" r:id="rId22"/>
    <p:sldId id="1395" r:id="rId23"/>
    <p:sldId id="1396" r:id="rId24"/>
    <p:sldId id="1399" r:id="rId25"/>
    <p:sldId id="1400" r:id="rId26"/>
    <p:sldId id="1401" r:id="rId27"/>
    <p:sldId id="1409" r:id="rId28"/>
    <p:sldId id="1407" r:id="rId29"/>
    <p:sldId id="1408" r:id="rId30"/>
    <p:sldId id="448" r:id="rId31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E6E6"/>
    <a:srgbClr val="FF6600"/>
    <a:srgbClr val="000000"/>
    <a:srgbClr val="FFFFFF"/>
    <a:srgbClr val="5E8892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0" autoAdjust="0"/>
    <p:restoredTop sz="87665" autoAdjust="0"/>
  </p:normalViewPr>
  <p:slideViewPr>
    <p:cSldViewPr>
      <p:cViewPr varScale="1">
        <p:scale>
          <a:sx n="64" d="100"/>
          <a:sy n="64" d="100"/>
        </p:scale>
        <p:origin x="12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07" y="-77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2022-11-14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C543DC-16DF-48CF-95C9-8AFFB78A12BE}" type="datetime1">
              <a:rPr lang="zh-CN" altLang="en-US" smtClean="0"/>
              <a:t>2022-11-14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EC5C7F-9854-475C-AC43-14E0B990A8B1}" type="datetime1">
              <a:rPr lang="zh-CN" altLang="en-US" smtClean="0"/>
              <a:t>2022-11-14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61732"/>
            <a:ext cx="2133600" cy="29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641D3A0-9C34-4299-AEEE-9C8B42757B47}" type="datetime1">
              <a:rPr lang="zh-CN" altLang="en-US" smtClean="0"/>
              <a:t>2022-11-14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B6151D-9ABA-47F0-8B12-F668409623D1}" type="datetime1">
              <a:rPr lang="zh-CN" altLang="en-US" smtClean="0"/>
              <a:t>2022-11-14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57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7E7B098-0742-4CD3-A91D-4A0DAF50A28D}" type="datetime1">
              <a:rPr lang="zh-CN" altLang="en-US" smtClean="0"/>
              <a:t>2022-11-14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15816" y="6525344"/>
            <a:ext cx="3456384" cy="328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60232" y="6525344"/>
            <a:ext cx="2133600" cy="299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5CF1A08-4265-4F5C-850F-90CA889EAC45}" type="datetime1">
              <a:rPr lang="zh-CN" altLang="en-US" smtClean="0"/>
              <a:t>2022-11-14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12F89C6-4D22-4049-948A-1475B3B94D16}" type="datetime1">
              <a:rPr lang="zh-CN" altLang="en-US" smtClean="0"/>
              <a:t>2022-11-14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95536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111B1E-6835-46AA-A5EC-F7D7B808C2C5}" type="datetime1">
              <a:rPr lang="zh-CN" altLang="en-US" smtClean="0"/>
              <a:t>2022-11-14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00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smtClean="0"/>
              <a:t>特征选择研究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60232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8C49790-A261-49A7-9FF3-7DC7F349EF8E}" type="datetime1">
              <a:rPr lang="zh-CN" altLang="en-US" smtClean="0"/>
              <a:t>2022-11-14</a:t>
            </a:fld>
            <a:endParaRPr lang="zh-CN" alt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 smtClean="0"/>
              <a:t>特征选择研究</a:t>
            </a:r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4" r:id="rId6"/>
    <p:sldLayoutId id="2147483653" r:id="rId7"/>
    <p:sldLayoutId id="2147483651" r:id="rId8"/>
  </p:sldLayoutIdLst>
  <p:transition spd="slow" advClick="0">
    <p:pull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1600" y="1052736"/>
            <a:ext cx="7560840" cy="5642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latin typeface="Comic Sans MS" panose="030F0702030302020204" pitchFamily="66" charset="0"/>
              </a:rPr>
              <a:t>Python</a:t>
            </a:r>
            <a:r>
              <a:rPr lang="zh-CN" altLang="en-US" sz="3600" b="1" dirty="0" smtClean="0">
                <a:latin typeface="Comic Sans MS" panose="030F0702030302020204" pitchFamily="66" charset="0"/>
              </a:rPr>
              <a:t>语言与系统设计</a:t>
            </a:r>
            <a:endParaRPr lang="zh-CN" altLang="en-US" sz="3600" b="1" dirty="0"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1400" b="1" dirty="0" smtClean="0">
                <a:latin typeface="Comic Sans MS" panose="030F0702030302020204" pitchFamily="66" charset="0"/>
              </a:rPr>
              <a:t>（图像库的使用）</a:t>
            </a:r>
            <a:endParaRPr lang="zh-CN" altLang="en-US" sz="1400" b="1" dirty="0"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200" dirty="0" smtClean="0">
                <a:latin typeface="Comic Sans MS" panose="030F0702030302020204" pitchFamily="66" charset="0"/>
                <a:ea typeface="MS PMincho" panose="02020600040205080304" pitchFamily="18" charset="-128"/>
              </a:rPr>
              <a:t> </a:t>
            </a:r>
            <a:r>
              <a:rPr lang="en-US" altLang="zh-CN" sz="3200" b="1" dirty="0" smtClean="0">
                <a:solidFill>
                  <a:schemeClr val="tx2"/>
                </a:solidFill>
                <a:latin typeface="Garamond" panose="02020404030301010803" pitchFamily="18" charset="0"/>
                <a:ea typeface="方正舒体" panose="02010601030101010101" pitchFamily="2" charset="-122"/>
              </a:rPr>
              <a:t>Python Language &amp; System Design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000" b="1" dirty="0" smtClean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9</a:t>
            </a:r>
            <a:r>
              <a:rPr lang="zh-CN" alt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章 图像库的</a:t>
            </a:r>
            <a:r>
              <a:rPr lang="zh-CN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使用</a:t>
            </a:r>
            <a:endParaRPr lang="en-US" altLang="zh-CN" sz="32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(Operation of graph libraries)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000" b="1" dirty="0" smtClean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Python</a:t>
            </a: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语言与系统设计课程组</a:t>
            </a:r>
            <a:endParaRPr lang="en-US" altLang="zh-CN" sz="2600" b="1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李培培 马</a:t>
            </a: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学</a:t>
            </a:r>
            <a:r>
              <a:rPr lang="zh-CN" altLang="en-US" sz="26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森 李俊照</a:t>
            </a:r>
            <a:endParaRPr lang="en-US" altLang="zh-CN" sz="2600" b="1" dirty="0" smtClean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>
              <a:lnSpc>
                <a:spcPts val="2000"/>
              </a:lnSpc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合肥工业大学 计算机与信息学院  </a:t>
            </a: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2022</a:t>
            </a: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600" b="1" smtClean="0">
                <a:solidFill>
                  <a:schemeClr val="tx2"/>
                </a:solidFill>
                <a:latin typeface="宋体" panose="02010600030101010101" pitchFamily="2" charset="-122"/>
              </a:rPr>
              <a:t>11</a:t>
            </a:r>
            <a:r>
              <a:rPr lang="zh-CN" altLang="en-US" sz="2600" b="1" smtClean="0">
                <a:solidFill>
                  <a:schemeClr val="tx2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pic>
        <p:nvPicPr>
          <p:cNvPr id="10" name="图片 30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789040"/>
            <a:ext cx="20494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515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5" name="TextBox 2">
            <a:extLst/>
          </p:cNvPr>
          <p:cNvSpPr txBox="1">
            <a:spLocks noChangeArrowheads="1"/>
          </p:cNvSpPr>
          <p:nvPr/>
        </p:nvSpPr>
        <p:spPr bwMode="auto">
          <a:xfrm>
            <a:off x="628650" y="1340908"/>
            <a:ext cx="186942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931332" y="1973263"/>
            <a:ext cx="7744355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main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函数给出了小乌龟爬行的窗体大小，爬行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迹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颜色和宽度以及初始爬行的方位。</a:t>
            </a:r>
          </a:p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最后，调用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drawSnake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函数启动绘制蟒蛇功能。</a:t>
            </a:r>
          </a:p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drawSnake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函数有四个参数，根据调用时给出的参数，分别将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传递给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rad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angle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neckrad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66FF"/>
              </a:buClr>
              <a:buFont typeface="Wingdings" pitchFamily="2" charset="2"/>
              <a:buChar char="n"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114"/>
          <p:cNvGrpSpPr/>
          <p:nvPr/>
        </p:nvGrpSpPr>
        <p:grpSpPr>
          <a:xfrm>
            <a:off x="-756592" y="116632"/>
            <a:ext cx="6225040" cy="662730"/>
            <a:chOff x="-356287" y="3380765"/>
            <a:chExt cx="6225040" cy="662730"/>
          </a:xfrm>
        </p:grpSpPr>
        <p:grpSp>
          <p:nvGrpSpPr>
            <p:cNvPr id="8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1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9" name="图片 8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0304188"/>
      </p:ext>
    </p:extLst>
  </p:cSld>
  <p:clrMapOvr>
    <a:masterClrMapping/>
  </p:clrMapOvr>
  <p:transition spd="slow" advClick="0"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5" name="TextBox 2">
            <a:extLst/>
          </p:cNvPr>
          <p:cNvSpPr txBox="1">
            <a:spLocks noChangeArrowheads="1"/>
          </p:cNvSpPr>
          <p:nvPr/>
        </p:nvSpPr>
        <p:spPr bwMode="auto">
          <a:xfrm>
            <a:off x="543983" y="1307042"/>
            <a:ext cx="5964261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turtle.circle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611188" y="1973263"/>
            <a:ext cx="80645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turtle.circle()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函数让小乌龟沿着一个圆形爬行</a:t>
            </a:r>
          </a:p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rad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描述圆形轨迹半径的位置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2" algn="just" eaLnBrk="1" hangingPunct="1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这个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半径在小乌龟运行的左侧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rad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远位置处，如果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rad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为负值，则半径在小乌龟运行的右侧</a:t>
            </a:r>
          </a:p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angle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表示小乌龟沿着圆形爬行的弧度值</a:t>
            </a:r>
          </a:p>
        </p:txBody>
      </p:sp>
      <p:grpSp>
        <p:nvGrpSpPr>
          <p:cNvPr id="7" name="组合 114"/>
          <p:cNvGrpSpPr/>
          <p:nvPr/>
        </p:nvGrpSpPr>
        <p:grpSpPr>
          <a:xfrm>
            <a:off x="-756592" y="116632"/>
            <a:ext cx="6225040" cy="662730"/>
            <a:chOff x="-356287" y="3380765"/>
            <a:chExt cx="6225040" cy="662730"/>
          </a:xfrm>
        </p:grpSpPr>
        <p:grpSp>
          <p:nvGrpSpPr>
            <p:cNvPr id="8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1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9" name="图片 8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4702090"/>
      </p:ext>
    </p:extLst>
  </p:cSld>
  <p:clrMapOvr>
    <a:masterClrMapping/>
  </p:clrMapOvr>
  <p:transition spd="slow" advClick="0"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5" name="TextBox 2">
            <a:extLst/>
          </p:cNvPr>
          <p:cNvSpPr txBox="1">
            <a:spLocks noChangeArrowheads="1"/>
          </p:cNvSpPr>
          <p:nvPr/>
        </p:nvSpPr>
        <p:spPr bwMode="auto">
          <a:xfrm>
            <a:off x="593628" y="1365924"/>
            <a:ext cx="505298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turtle.fd</a:t>
            </a: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函数功能</a:t>
            </a: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611188" y="1973263"/>
            <a:ext cx="8064500" cy="17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 eaLnBrk="1" hangingPunct="1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turtle.fd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函数也可以用</a:t>
            </a:r>
            <a:r>
              <a:rPr lang="en-US" altLang="zh-CN" sz="2200" dirty="0" err="1">
                <a:latin typeface="微软雅黑" pitchFamily="34" charset="-122"/>
                <a:ea typeface="微软雅黑" pitchFamily="34" charset="-122"/>
              </a:rPr>
              <a:t>turtle.forward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表示乌龟向前直线爬行移动</a:t>
            </a:r>
          </a:p>
          <a:p>
            <a:pPr lvl="1" algn="just" eaLnBrk="1" hangingPunct="1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 表示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小乌龟向前直线爬行移动，它有一个参数表示爬行的距离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635287" y="4422920"/>
            <a:ext cx="8508713" cy="194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蟒蛇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程序功能可以分成两类：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200" dirty="0" smtClean="0">
                <a:latin typeface="微软雅黑" pitchFamily="34" charset="-122"/>
                <a:ea typeface="微软雅黑" pitchFamily="34" charset="-122"/>
              </a:rPr>
              <a:t>绘制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图形前对画笔的设置，包括颜色、尺寸、初始位置等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200" dirty="0" smtClean="0"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绘制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蟒蛇的功能。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zh-CN" sz="2200" dirty="0" smtClean="0"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zh-CN" altLang="zh-CN" sz="2200" dirty="0">
                <a:latin typeface="微软雅黑" pitchFamily="34" charset="-122"/>
                <a:ea typeface="微软雅黑" pitchFamily="34" charset="-122"/>
              </a:rPr>
              <a:t>蟒蛇绘制的功能相对独立，可以用函数来封装</a:t>
            </a:r>
          </a:p>
        </p:txBody>
      </p:sp>
      <p:sp>
        <p:nvSpPr>
          <p:cNvPr id="8" name="TextBox 2">
            <a:extLst/>
          </p:cNvPr>
          <p:cNvSpPr txBox="1">
            <a:spLocks noChangeArrowheads="1"/>
          </p:cNvSpPr>
          <p:nvPr/>
        </p:nvSpPr>
        <p:spPr bwMode="auto">
          <a:xfrm>
            <a:off x="740641" y="3820102"/>
            <a:ext cx="4389087" cy="63094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en-US" altLang="zh-CN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的函数封装</a:t>
            </a: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8198" y="1505218"/>
            <a:ext cx="49720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组合 114"/>
          <p:cNvGrpSpPr/>
          <p:nvPr/>
        </p:nvGrpSpPr>
        <p:grpSpPr>
          <a:xfrm>
            <a:off x="-756592" y="116632"/>
            <a:ext cx="6225040" cy="662730"/>
            <a:chOff x="-356287" y="3380765"/>
            <a:chExt cx="6225040" cy="662730"/>
          </a:xfrm>
        </p:grpSpPr>
        <p:grpSp>
          <p:nvGrpSpPr>
            <p:cNvPr id="11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13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4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2" name="图片 11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0646909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550" y="938571"/>
            <a:ext cx="4648038" cy="2195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02" y="1700808"/>
            <a:ext cx="2419469" cy="10081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10" y="3517544"/>
            <a:ext cx="4397631" cy="64807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5298" y="1341173"/>
            <a:ext cx="392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海龟在指向的方向上移动、转向等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7996" y="3087479"/>
            <a:ext cx="531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海龟的角度坐标体系下，只分左转和右转两种情况</a:t>
            </a:r>
          </a:p>
        </p:txBody>
      </p:sp>
      <p:sp>
        <p:nvSpPr>
          <p:cNvPr id="10" name="矩形 9"/>
          <p:cNvSpPr/>
          <p:nvPr/>
        </p:nvSpPr>
        <p:spPr>
          <a:xfrm>
            <a:off x="6670918" y="3134316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-apple-system"/>
              </a:rPr>
              <a:t>海龟坐标</a:t>
            </a:r>
            <a:endParaRPr lang="zh-CN" altLang="en-US" b="1" i="0" dirty="0">
              <a:solidFill>
                <a:srgbClr val="404040"/>
              </a:solidFill>
              <a:effectLst/>
              <a:latin typeface="-apple-system"/>
            </a:endParaRPr>
          </a:p>
        </p:txBody>
      </p:sp>
      <p:grpSp>
        <p:nvGrpSpPr>
          <p:cNvPr id="12" name="组合 114"/>
          <p:cNvGrpSpPr/>
          <p:nvPr/>
        </p:nvGrpSpPr>
        <p:grpSpPr>
          <a:xfrm>
            <a:off x="-756592" y="116632"/>
            <a:ext cx="6225040" cy="662730"/>
            <a:chOff x="-356287" y="3380765"/>
            <a:chExt cx="6225040" cy="662730"/>
          </a:xfrm>
        </p:grpSpPr>
        <p:grpSp>
          <p:nvGrpSpPr>
            <p:cNvPr id="13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6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4" name="图片 13" descr="1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7" name="TextBox 2"/>
          <p:cNvSpPr txBox="1">
            <a:spLocks noChangeArrowheads="1"/>
          </p:cNvSpPr>
          <p:nvPr/>
        </p:nvSpPr>
        <p:spPr bwMode="auto">
          <a:xfrm>
            <a:off x="-180528" y="4395294"/>
            <a:ext cx="8064500" cy="212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</a:rPr>
              <a:t>turtle.circle()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</a:rPr>
              <a:t>函数让小乌龟沿着一个圆形爬行</a:t>
            </a:r>
          </a:p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</a:rPr>
              <a:t>参数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</a:rPr>
              <a:t>rad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</a:rPr>
              <a:t>描述圆形轨迹半径的位置</a:t>
            </a:r>
            <a:endParaRPr lang="en-US" altLang="zh-CN" dirty="0">
              <a:latin typeface="Times New Roman" panose="02020603050405020304" pitchFamily="18" charset="0"/>
              <a:ea typeface="微软雅黑" pitchFamily="34" charset="-122"/>
            </a:endParaRPr>
          </a:p>
          <a:p>
            <a:pPr lvl="2" algn="just" eaLnBrk="1" hangingPunct="1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微软雅黑" pitchFamily="34" charset="-122"/>
              </a:rPr>
              <a:t>  这个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</a:rPr>
              <a:t>半径在小乌龟运行的左侧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</a:rPr>
              <a:t>rad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</a:rPr>
              <a:t>远位置处，如果</a:t>
            </a:r>
            <a:r>
              <a:rPr lang="en-US" altLang="zh-CN" dirty="0" err="1">
                <a:latin typeface="Times New Roman" panose="02020603050405020304" pitchFamily="18" charset="0"/>
                <a:ea typeface="微软雅黑" pitchFamily="34" charset="-122"/>
              </a:rPr>
              <a:t>rad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</a:rPr>
              <a:t>为负值，则半径在小乌龟运行的右侧</a:t>
            </a:r>
          </a:p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</a:rPr>
              <a:t>参数</a:t>
            </a: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</a:rPr>
              <a:t>angle</a:t>
            </a:r>
            <a:r>
              <a:rPr lang="zh-CN" altLang="en-US" dirty="0">
                <a:latin typeface="Times New Roman" panose="02020603050405020304" pitchFamily="18" charset="0"/>
                <a:ea typeface="微软雅黑" pitchFamily="34" charset="-122"/>
              </a:rPr>
              <a:t>表示小乌龟沿着圆形爬行的弧度值</a:t>
            </a:r>
          </a:p>
        </p:txBody>
      </p:sp>
    </p:spTree>
    <p:extLst>
      <p:ext uri="{BB962C8B-B14F-4D97-AF65-F5344CB8AC3E}">
        <p14:creationId xmlns:p14="http://schemas.microsoft.com/office/powerpoint/2010/main" val="1607629795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96" y="2636912"/>
            <a:ext cx="6610350" cy="29146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4248" y="2204864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04040"/>
                </a:solidFill>
                <a:latin typeface="-apple-system"/>
              </a:rPr>
              <a:t>RGB</a:t>
            </a:r>
            <a:r>
              <a:rPr lang="zh-CN" altLang="en-US" b="1" dirty="0">
                <a:solidFill>
                  <a:srgbClr val="404040"/>
                </a:solidFill>
                <a:latin typeface="-apple-system"/>
              </a:rPr>
              <a:t>色彩体系</a:t>
            </a:r>
            <a:endParaRPr lang="zh-CN" altLang="en-US" b="1" i="0" dirty="0">
              <a:solidFill>
                <a:srgbClr val="404040"/>
              </a:solidFill>
              <a:effectLst/>
              <a:latin typeface="-apple-system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13724" y="6237312"/>
            <a:ext cx="9144000" cy="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-apple-system"/>
              </a:rPr>
              <a:t>使用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turtle.colormode(mode)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ea typeface="-apple-system"/>
              </a:rPr>
              <a:t>来调整海龟的颜色，默认采用RGB小数值，可以切换为整数值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-apple-system"/>
              </a:rPr>
              <a:t>mode 小数值模式： 1.0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-apple-system"/>
              </a:rPr>
              <a:t>mode 整数值模式： 255</a:t>
            </a: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组合 114"/>
          <p:cNvGrpSpPr/>
          <p:nvPr/>
        </p:nvGrpSpPr>
        <p:grpSpPr>
          <a:xfrm>
            <a:off x="-756592" y="116632"/>
            <a:ext cx="6225040" cy="662730"/>
            <a:chOff x="-356287" y="3380765"/>
            <a:chExt cx="6225040" cy="662730"/>
          </a:xfrm>
        </p:grpSpPr>
        <p:grpSp>
          <p:nvGrpSpPr>
            <p:cNvPr id="9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0" name="图片 9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48" y="1042864"/>
            <a:ext cx="58864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349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46228"/>
            <a:ext cx="3181350" cy="628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579607"/>
            <a:ext cx="6162675" cy="1257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379218"/>
            <a:ext cx="5772150" cy="1066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086" y="400397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方向控制函数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55576" y="2194146"/>
            <a:ext cx="166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运动控制函数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55575" y="1028363"/>
            <a:ext cx="166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画笔控制函数</a:t>
            </a:r>
          </a:p>
          <a:p>
            <a:endParaRPr lang="zh-CN" altLang="en-US" dirty="0"/>
          </a:p>
        </p:txBody>
      </p:sp>
      <p:grpSp>
        <p:nvGrpSpPr>
          <p:cNvPr id="11" name="组合 114"/>
          <p:cNvGrpSpPr/>
          <p:nvPr/>
        </p:nvGrpSpPr>
        <p:grpSpPr>
          <a:xfrm>
            <a:off x="-756592" y="116632"/>
            <a:ext cx="6225040" cy="662730"/>
            <a:chOff x="-356287" y="3380765"/>
            <a:chExt cx="6225040" cy="662730"/>
          </a:xfrm>
        </p:grpSpPr>
        <p:grpSp>
          <p:nvGrpSpPr>
            <p:cNvPr id="12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5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3" name="图片 12" descr="12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6627756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840383"/>
            <a:ext cx="2304256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'red'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'yellow'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begin_fill()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True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forward(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left(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170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abs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(pos()) &lt;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b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end_fill()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done()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380" y="1017858"/>
            <a:ext cx="2390775" cy="2085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455" y="3933054"/>
            <a:ext cx="2171700" cy="199072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43608" y="3213989"/>
            <a:ext cx="3600400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#画五角星---draw a start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turtle.pensize(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turtle.pencolor(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"yellow"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turtle.fillcolor(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"red"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turtle.begin_fill()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_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turtle.forward(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turtle.right(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144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turtle.end_fill()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turtle.penup()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time.sleep(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turtle.done()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组合 114"/>
          <p:cNvGrpSpPr/>
          <p:nvPr/>
        </p:nvGrpSpPr>
        <p:grpSpPr>
          <a:xfrm>
            <a:off x="-756592" y="116632"/>
            <a:ext cx="6225040" cy="662730"/>
            <a:chOff x="-356287" y="3380765"/>
            <a:chExt cx="6225040" cy="662730"/>
          </a:xfrm>
        </p:grpSpPr>
        <p:grpSp>
          <p:nvGrpSpPr>
            <p:cNvPr id="10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3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1" name="图片 10" descr="1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1164555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1130494"/>
            <a:ext cx="4032448" cy="44781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turtle.color(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"red"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turtle.begin_fill()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turtle.circle(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turtle.end_fill()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 = [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'blue'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'yellow'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'pink'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'black'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5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turtle.color(random.sample(color,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turtle.begin_fill()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turtle.right(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turtle.penup()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turtle.fd(-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turtle.seth(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turtle.pendown()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turtle.circle(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-i*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turtle.end_fill()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turtle.hideturtle()</a:t>
            </a:r>
            <a:b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turtle.done()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2301627"/>
            <a:ext cx="1152525" cy="1076325"/>
          </a:xfrm>
          <a:prstGeom prst="rect">
            <a:avLst/>
          </a:prstGeom>
        </p:spPr>
      </p:pic>
      <p:grpSp>
        <p:nvGrpSpPr>
          <p:cNvPr id="7" name="组合 114"/>
          <p:cNvGrpSpPr/>
          <p:nvPr/>
        </p:nvGrpSpPr>
        <p:grpSpPr>
          <a:xfrm>
            <a:off x="-756592" y="116632"/>
            <a:ext cx="6225040" cy="662730"/>
            <a:chOff x="-356287" y="3380765"/>
            <a:chExt cx="6225040" cy="662730"/>
          </a:xfrm>
        </p:grpSpPr>
        <p:grpSp>
          <p:nvGrpSpPr>
            <p:cNvPr id="8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1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9" name="图片 8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33289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grpSp>
        <p:nvGrpSpPr>
          <p:cNvPr id="5" name="组合 67"/>
          <p:cNvGrpSpPr/>
          <p:nvPr/>
        </p:nvGrpSpPr>
        <p:grpSpPr>
          <a:xfrm>
            <a:off x="539552" y="34038"/>
            <a:ext cx="8153564" cy="693897"/>
            <a:chOff x="936625" y="4183834"/>
            <a:chExt cx="8153564" cy="693897"/>
          </a:xfrm>
        </p:grpSpPr>
        <p:grpSp>
          <p:nvGrpSpPr>
            <p:cNvPr id="6" name="组合 106"/>
            <p:cNvGrpSpPr/>
            <p:nvPr/>
          </p:nvGrpSpPr>
          <p:grpSpPr>
            <a:xfrm>
              <a:off x="936625" y="4183834"/>
              <a:ext cx="8153564" cy="693897"/>
              <a:chOff x="927100" y="4183834"/>
              <a:chExt cx="8153564" cy="693897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763424" y="4183834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Image</a:t>
                </a: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468313" y="1800225"/>
            <a:ext cx="8156575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269875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PIL</a:t>
            </a:r>
            <a:r>
              <a:rPr lang="zh-CN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Python Image Library</a:t>
            </a:r>
            <a:r>
              <a:rPr lang="zh-CN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）库是</a:t>
            </a: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Python</a:t>
            </a:r>
            <a:r>
              <a:rPr lang="zh-CN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语言的</a:t>
            </a:r>
            <a:r>
              <a:rPr lang="zh-CN" altLang="zh-CN" sz="2400" dirty="0" smtClean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第三</a:t>
            </a:r>
            <a:endParaRPr lang="en-US" altLang="zh-CN" sz="2400" dirty="0" smtClean="0">
              <a:latin typeface="Times New Roman" panose="02020603050405020304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269875" algn="just">
              <a:lnSpc>
                <a:spcPct val="150000"/>
              </a:lnSpc>
              <a:buClr>
                <a:srgbClr val="FF0000"/>
              </a:buClr>
            </a:pPr>
            <a:r>
              <a:rPr lang="zh-CN" altLang="zh-CN" sz="2400" dirty="0" smtClean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方库</a:t>
            </a:r>
            <a:r>
              <a:rPr lang="zh-CN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，需要通过</a:t>
            </a:r>
            <a:r>
              <a:rPr lang="en-US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pip</a:t>
            </a:r>
            <a:r>
              <a:rPr lang="zh-CN" altLang="zh-CN" sz="24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工具安装。</a:t>
            </a:r>
            <a:endParaRPr lang="zh-CN" altLang="zh-CN" dirty="0">
              <a:latin typeface="Times New Roman" panose="02020603050405020304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BBC5490-55F1-4852-AB90-B191E4FDF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724045"/>
              </p:ext>
            </p:extLst>
          </p:nvPr>
        </p:nvGraphicFramePr>
        <p:xfrm>
          <a:off x="548640" y="3125584"/>
          <a:ext cx="8179724" cy="399011"/>
        </p:xfrm>
        <a:graphic>
          <a:graphicData uri="http://schemas.openxmlformats.org/drawingml/2006/table">
            <a:tbl>
              <a:tblPr firstRow="1" firstCol="1" bandRow="1"/>
              <a:tblGrid>
                <a:gridCol w="8179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011">
                <a:tc>
                  <a:txBody>
                    <a:bodyPr/>
                    <a:lstStyle/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:\&gt;pip install pillow   # </a:t>
                      </a:r>
                      <a:r>
                        <a:rPr lang="zh-CN" sz="2000" b="1" kern="0" dirty="0">
                          <a:effectLst/>
                          <a:latin typeface="Courier New" charset="0"/>
                          <a:ea typeface="宋体" charset="0"/>
                          <a:cs typeface="Courier New" charset="0"/>
                        </a:rPr>
                        <a:t>或者</a:t>
                      </a: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 pip3 install pillow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518189" y="3727566"/>
            <a:ext cx="8188325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269875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6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PIL</a:t>
            </a:r>
            <a:r>
              <a:rPr lang="zh-CN" altLang="zh-CN" sz="26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库支持图像存储、显示和处理，它能够处理</a:t>
            </a:r>
            <a:r>
              <a:rPr lang="zh-CN" altLang="zh-CN" sz="2600" dirty="0" smtClean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几</a:t>
            </a:r>
            <a:endParaRPr lang="en-US" altLang="zh-CN" sz="2600" dirty="0" smtClean="0">
              <a:latin typeface="Times New Roman" panose="02020603050405020304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269875" algn="just">
              <a:lnSpc>
                <a:spcPct val="150000"/>
              </a:lnSpc>
              <a:buClr>
                <a:srgbClr val="FF0000"/>
              </a:buClr>
            </a:pPr>
            <a:r>
              <a:rPr lang="zh-CN" altLang="zh-CN" sz="2600" dirty="0" smtClean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乎所有</a:t>
            </a:r>
            <a:r>
              <a:rPr lang="zh-CN" altLang="zh-CN" sz="26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图片</a:t>
            </a:r>
            <a:r>
              <a:rPr lang="zh-CN" altLang="zh-CN" sz="2600" dirty="0" smtClean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格式</a:t>
            </a:r>
            <a:endParaRPr lang="en-US" altLang="zh-CN" sz="2600" dirty="0" smtClean="0">
              <a:latin typeface="Times New Roman" panose="02020603050405020304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269875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600" dirty="0" smtClean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可以</a:t>
            </a:r>
            <a:r>
              <a:rPr lang="zh-CN" altLang="zh-CN" sz="26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完成对图像的缩放、剪裁、叠加以及向图像</a:t>
            </a:r>
            <a:r>
              <a:rPr lang="zh-CN" altLang="zh-CN" sz="2600" dirty="0" smtClean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添</a:t>
            </a:r>
            <a:endParaRPr lang="en-US" altLang="zh-CN" sz="2600" dirty="0" smtClean="0">
              <a:latin typeface="Times New Roman" panose="02020603050405020304" pitchFamily="18" charset="0"/>
              <a:ea typeface="微软雅黑" pitchFamily="34" charset="-122"/>
              <a:cs typeface="Times New Roman" pitchFamily="18" charset="0"/>
            </a:endParaRPr>
          </a:p>
          <a:p>
            <a:pPr lvl="1" indent="269875" algn="just">
              <a:lnSpc>
                <a:spcPct val="150000"/>
              </a:lnSpc>
              <a:buClr>
                <a:srgbClr val="FF0000"/>
              </a:buClr>
            </a:pPr>
            <a:r>
              <a:rPr lang="zh-CN" altLang="zh-CN" sz="2600" dirty="0" smtClean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加线条</a:t>
            </a:r>
            <a:r>
              <a:rPr lang="zh-CN" altLang="zh-CN" sz="2600" dirty="0"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rPr>
              <a:t>、图像和文字等操作。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82287"/>
            <a:ext cx="7096991" cy="63094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en-US" altLang="zh-CN" sz="3500" b="1" dirty="0" smtClean="0">
                <a:latin typeface="Times New Roman" panose="02020603050405020304" pitchFamily="18" charset="0"/>
              </a:rPr>
              <a:t>PIL</a:t>
            </a:r>
            <a:r>
              <a:rPr lang="zh-CN" altLang="en-US" sz="3500" b="1" dirty="0" smtClean="0">
                <a:latin typeface="Times New Roman" panose="02020603050405020304" pitchFamily="18" charset="0"/>
              </a:rPr>
              <a:t>库概述</a:t>
            </a:r>
          </a:p>
        </p:txBody>
      </p:sp>
    </p:spTree>
    <p:extLst>
      <p:ext uri="{BB962C8B-B14F-4D97-AF65-F5344CB8AC3E}">
        <p14:creationId xmlns:p14="http://schemas.microsoft.com/office/powerpoint/2010/main" val="230693405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2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grpSp>
        <p:nvGrpSpPr>
          <p:cNvPr id="5" name="组合 67"/>
          <p:cNvGrpSpPr/>
          <p:nvPr/>
        </p:nvGrpSpPr>
        <p:grpSpPr>
          <a:xfrm>
            <a:off x="539552" y="34038"/>
            <a:ext cx="8153564" cy="693897"/>
            <a:chOff x="936625" y="4183834"/>
            <a:chExt cx="8153564" cy="693897"/>
          </a:xfrm>
        </p:grpSpPr>
        <p:grpSp>
          <p:nvGrpSpPr>
            <p:cNvPr id="6" name="组合 106"/>
            <p:cNvGrpSpPr/>
            <p:nvPr/>
          </p:nvGrpSpPr>
          <p:grpSpPr>
            <a:xfrm>
              <a:off x="936625" y="4183834"/>
              <a:ext cx="8153564" cy="693897"/>
              <a:chOff x="927100" y="4183834"/>
              <a:chExt cx="8153564" cy="693897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763424" y="4183834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Image</a:t>
                </a: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82287"/>
            <a:ext cx="7096991" cy="63094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en-US" altLang="zh-CN" sz="3500" b="1" dirty="0" smtClean="0">
                <a:latin typeface="Times New Roman" panose="02020603050405020304" pitchFamily="18" charset="0"/>
              </a:rPr>
              <a:t>PIL</a:t>
            </a:r>
            <a:r>
              <a:rPr lang="zh-CN" altLang="en-US" sz="3500" b="1" dirty="0" smtClean="0">
                <a:latin typeface="Times New Roman" panose="02020603050405020304" pitchFamily="18" charset="0"/>
              </a:rPr>
              <a:t>库概述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78E6265-7CC7-4E86-AE9A-75135AAB2E0E}"/>
              </a:ext>
            </a:extLst>
          </p:cNvPr>
          <p:cNvGraphicFramePr>
            <a:graphicFrameLocks noGrp="1"/>
          </p:cNvGraphicFramePr>
          <p:nvPr/>
        </p:nvGraphicFramePr>
        <p:xfrm>
          <a:off x="99757" y="3644905"/>
          <a:ext cx="8927868" cy="2743200"/>
        </p:xfrm>
        <a:graphic>
          <a:graphicData uri="http://schemas.openxmlformats.org/drawingml/2006/table">
            <a:tbl>
              <a:tblPr/>
              <a:tblGrid>
                <a:gridCol w="4361883">
                  <a:extLst>
                    <a:ext uri="{9D8B030D-6E8A-4147-A177-3AD203B41FA5}">
                      <a16:colId xmlns:a16="http://schemas.microsoft.com/office/drawing/2014/main" val="3727451063"/>
                    </a:ext>
                  </a:extLst>
                </a:gridCol>
                <a:gridCol w="4565985">
                  <a:extLst>
                    <a:ext uri="{9D8B030D-6E8A-4147-A177-3AD203B41FA5}">
                      <a16:colId xmlns:a16="http://schemas.microsoft.com/office/drawing/2014/main" val="4125159938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902167"/>
                  </a:ext>
                </a:extLst>
              </a:tr>
              <a:tr h="29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Image.open(filename)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根据参数加载图像文件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773125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Image.new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(mode, size, color)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根据给定参数创建一个新的图像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092424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Image.open(StringIO.StringIO(buffer))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从字符串中获取图像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31844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Image.frombytes (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mode, size, data)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根据像素点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创建图像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316977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Image.verify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对图像文件完整性进行检查，返回异常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660545"/>
                  </a:ext>
                </a:extLst>
              </a:tr>
            </a:tbl>
          </a:graphicData>
        </a:graphic>
      </p:graphicFrame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589626" y="1755920"/>
            <a:ext cx="8064500" cy="189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9875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PIL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库可以完成图像归档和图像处理两方面功能需求：</a:t>
            </a:r>
            <a:endParaRPr lang="zh-CN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269875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"/>
            </a:pPr>
            <a:r>
              <a:rPr lang="zh-CN" altLang="zh-CN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图像归档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：对图像进行批处理、生成图像预览、图像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格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269875" algn="just"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     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式转换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等；</a:t>
            </a:r>
            <a:endParaRPr lang="zh-CN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269875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"/>
            </a:pPr>
            <a:r>
              <a:rPr lang="zh-CN" altLang="zh-CN" sz="24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图像处理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：图像基本处理、像素处理、颜色处理等。</a:t>
            </a:r>
            <a:endParaRPr lang="zh-CN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942446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409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b="1" dirty="0" smtClean="0"/>
              <a:t>第</a:t>
            </a:r>
            <a:r>
              <a:rPr lang="en-US" altLang="zh-CN" b="1" dirty="0" smtClean="0"/>
              <a:t>9</a:t>
            </a:r>
            <a:r>
              <a:rPr lang="zh-CN" altLang="en-US" dirty="0" smtClean="0"/>
              <a:t>章 图像库的使用</a:t>
            </a:r>
            <a:endParaRPr lang="zh-CN" altLang="en-US" b="1" dirty="0" smtClean="0"/>
          </a:p>
        </p:txBody>
      </p:sp>
      <p:sp>
        <p:nvSpPr>
          <p:cNvPr id="4100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6DC911D-46DE-485C-8777-064FD0BC3DF5}" type="slidenum">
              <a:rPr lang="zh-CN" altLang="en-US" sz="1200" dirty="0" smtClean="0"/>
              <a:pPr>
                <a:defRPr/>
              </a:pPr>
              <a:t>2</a:t>
            </a:fld>
            <a:endParaRPr lang="zh-CN" altLang="en-US" sz="1200" dirty="0"/>
          </a:p>
        </p:txBody>
      </p:sp>
      <p:grpSp>
        <p:nvGrpSpPr>
          <p:cNvPr id="14" name="组合 114"/>
          <p:cNvGrpSpPr/>
          <p:nvPr/>
        </p:nvGrpSpPr>
        <p:grpSpPr>
          <a:xfrm>
            <a:off x="30520" y="2492896"/>
            <a:ext cx="6225040" cy="662730"/>
            <a:chOff x="-356287" y="3380765"/>
            <a:chExt cx="6225040" cy="662730"/>
          </a:xfrm>
        </p:grpSpPr>
        <p:grpSp>
          <p:nvGrpSpPr>
            <p:cNvPr id="15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8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6" name="图片 15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grpSp>
        <p:nvGrpSpPr>
          <p:cNvPr id="19" name="组合 67"/>
          <p:cNvGrpSpPr/>
          <p:nvPr/>
        </p:nvGrpSpPr>
        <p:grpSpPr>
          <a:xfrm>
            <a:off x="1301004" y="3212976"/>
            <a:ext cx="8280920" cy="727935"/>
            <a:chOff x="936625" y="4149796"/>
            <a:chExt cx="8280920" cy="727935"/>
          </a:xfrm>
        </p:grpSpPr>
        <p:grpSp>
          <p:nvGrpSpPr>
            <p:cNvPr id="20" name="组合 106"/>
            <p:cNvGrpSpPr/>
            <p:nvPr/>
          </p:nvGrpSpPr>
          <p:grpSpPr>
            <a:xfrm>
              <a:off x="936625" y="4149796"/>
              <a:ext cx="8280920" cy="727935"/>
              <a:chOff x="927100" y="4149796"/>
              <a:chExt cx="8280920" cy="727935"/>
            </a:xfrm>
          </p:grpSpPr>
          <p:sp>
            <p:nvSpPr>
              <p:cNvPr id="22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23" name="TextBox 6"/>
              <p:cNvSpPr txBox="1">
                <a:spLocks noChangeArrowheads="1"/>
              </p:cNvSpPr>
              <p:nvPr/>
            </p:nvSpPr>
            <p:spPr bwMode="auto">
              <a:xfrm>
                <a:off x="1890780" y="4149796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Image</a:t>
                </a: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21" name="图片 20" descr="无标题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grpSp>
        <p:nvGrpSpPr>
          <p:cNvPr id="24" name="组合 109"/>
          <p:cNvGrpSpPr/>
          <p:nvPr/>
        </p:nvGrpSpPr>
        <p:grpSpPr>
          <a:xfrm>
            <a:off x="611560" y="4077072"/>
            <a:ext cx="5472608" cy="1200304"/>
            <a:chOff x="247183" y="4599564"/>
            <a:chExt cx="5472608" cy="1200304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26" name="图片 25" descr="u=714968970,2342735455&amp;fm=27&amp;gp=0.jpg"/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247183" y="4599564"/>
              <a:ext cx="5472608" cy="1200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Tkinter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库 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  <a:p>
              <a:pPr marL="0" lvl="1" algn="ctr"/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52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764770" y="3464445"/>
            <a:ext cx="625117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60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Image</a:t>
            </a:r>
            <a:r>
              <a:rPr lang="zh-CN" altLang="zh-CN" sz="2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类有</a:t>
            </a:r>
            <a:r>
              <a:rPr lang="en-US" altLang="zh-CN" sz="2600" dirty="0">
                <a:latin typeface="Times New Roman" panose="02020603050405020304" pitchFamily="18" charset="0"/>
                <a:ea typeface="仿宋" panose="02010609060101010101" pitchFamily="49" charset="-122"/>
              </a:rPr>
              <a:t>4</a:t>
            </a:r>
            <a:r>
              <a:rPr lang="zh-CN" altLang="zh-CN" sz="2600" dirty="0">
                <a:latin typeface="Times New Roman" panose="02020603050405020304" pitchFamily="18" charset="0"/>
                <a:ea typeface="仿宋" panose="02010609060101010101" pitchFamily="49" charset="-122"/>
              </a:rPr>
              <a:t>个处理图片的常用属性 </a:t>
            </a:r>
            <a:endParaRPr lang="zh-CN" altLang="en-US" sz="2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30715A7-1538-475D-AB93-43900FE28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409700"/>
              </p:ext>
            </p:extLst>
          </p:nvPr>
        </p:nvGraphicFramePr>
        <p:xfrm>
          <a:off x="266007" y="3911599"/>
          <a:ext cx="8528858" cy="2541314"/>
        </p:xfrm>
        <a:graphic>
          <a:graphicData uri="http://schemas.openxmlformats.org/drawingml/2006/table">
            <a:tbl>
              <a:tblPr/>
              <a:tblGrid>
                <a:gridCol w="1596044">
                  <a:extLst>
                    <a:ext uri="{9D8B030D-6E8A-4147-A177-3AD203B41FA5}">
                      <a16:colId xmlns:a16="http://schemas.microsoft.com/office/drawing/2014/main" val="3607976360"/>
                    </a:ext>
                  </a:extLst>
                </a:gridCol>
                <a:gridCol w="6932814">
                  <a:extLst>
                    <a:ext uri="{9D8B030D-6E8A-4147-A177-3AD203B41FA5}">
                      <a16:colId xmlns:a16="http://schemas.microsoft.com/office/drawing/2014/main" val="148125403"/>
                    </a:ext>
                  </a:extLst>
                </a:gridCol>
              </a:tblGrid>
              <a:tr h="4529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872458"/>
                  </a:ext>
                </a:extLst>
              </a:tr>
              <a:tr h="386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Image.format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标识图像格式或来源，如果图像不是从文件读取，值是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None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512392"/>
                  </a:ext>
                </a:extLst>
              </a:tr>
              <a:tr h="6317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Image.mode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图像的色彩模式，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"L"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灰度图像、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"RGB"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真彩色图像、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"CMYK"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出版图像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670201"/>
                  </a:ext>
                </a:extLst>
              </a:tr>
              <a:tr h="5818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Image.size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图像宽度和高度，单位是像素（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px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），返回值是二元元组（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tuple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074637"/>
                  </a:ext>
                </a:extLst>
              </a:tr>
              <a:tr h="4566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Image.palette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调色板属性，返回一个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ImagePalette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95211"/>
                  </a:ext>
                </a:extLst>
              </a:tr>
            </a:tbl>
          </a:graphicData>
        </a:graphic>
      </p:graphicFrame>
      <p:sp>
        <p:nvSpPr>
          <p:cNvPr id="7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980728"/>
            <a:ext cx="7096991" cy="63094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en-US" altLang="zh-CN" sz="35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PIL</a:t>
            </a:r>
            <a:r>
              <a:rPr lang="zh-CN" altLang="en-US" sz="35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库</a:t>
            </a:r>
            <a:r>
              <a:rPr lang="en-US" altLang="zh-CN" sz="35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Image</a:t>
            </a:r>
            <a:r>
              <a:rPr lang="zh-CN" altLang="en-US" sz="35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类解析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775B5A9-6F9F-4444-B9E3-C699B918E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413914"/>
              </p:ext>
            </p:extLst>
          </p:nvPr>
        </p:nvGraphicFramePr>
        <p:xfrm>
          <a:off x="671223" y="2506600"/>
          <a:ext cx="7718425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771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8303"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&gt;&gt;&gt;from PIL import Image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</a:t>
                      </a:r>
                      <a:r>
                        <a:rPr lang="en-US" sz="2000" b="1" kern="0" dirty="0" err="1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im</a:t>
                      </a: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 = </a:t>
                      </a:r>
                      <a:r>
                        <a:rPr lang="en-US" sz="2000" b="1" kern="0" dirty="0" err="1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Image.open</a:t>
                      </a: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("D</a:t>
                      </a:r>
                      <a:r>
                        <a:rPr lang="en-US" sz="2000" b="1" kern="0" dirty="0" smtClean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:\\hfut70.jpg</a:t>
                      </a: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")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74" marR="6857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84107" y="1896355"/>
            <a:ext cx="5612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   </a:t>
            </a:r>
            <a:r>
              <a:rPr lang="zh-CN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要</a:t>
            </a:r>
            <a:r>
              <a:rPr lang="zh-CN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加载一个图像文件</a:t>
            </a:r>
            <a:r>
              <a:rPr lang="zh-CN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，最简单的形式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pSp>
        <p:nvGrpSpPr>
          <p:cNvPr id="10" name="组合 67"/>
          <p:cNvGrpSpPr/>
          <p:nvPr/>
        </p:nvGrpSpPr>
        <p:grpSpPr>
          <a:xfrm>
            <a:off x="539552" y="34038"/>
            <a:ext cx="8153564" cy="693897"/>
            <a:chOff x="936625" y="4183834"/>
            <a:chExt cx="8153564" cy="693897"/>
          </a:xfrm>
        </p:grpSpPr>
        <p:grpSp>
          <p:nvGrpSpPr>
            <p:cNvPr id="11" name="组合 106"/>
            <p:cNvGrpSpPr/>
            <p:nvPr/>
          </p:nvGrpSpPr>
          <p:grpSpPr>
            <a:xfrm>
              <a:off x="936625" y="4183834"/>
              <a:ext cx="8153564" cy="693897"/>
              <a:chOff x="927100" y="4183834"/>
              <a:chExt cx="8153564" cy="693897"/>
            </a:xfrm>
          </p:grpSpPr>
          <p:sp>
            <p:nvSpPr>
              <p:cNvPr id="13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4" name="TextBox 6"/>
              <p:cNvSpPr txBox="1">
                <a:spLocks noChangeArrowheads="1"/>
              </p:cNvSpPr>
              <p:nvPr/>
            </p:nvSpPr>
            <p:spPr bwMode="auto">
              <a:xfrm>
                <a:off x="1763424" y="4183834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Image</a:t>
                </a: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2" name="图片 11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958783"/>
            <a:ext cx="3491880" cy="102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0171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827584" y="1236920"/>
            <a:ext cx="6184669" cy="57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 Image</a:t>
            </a:r>
            <a:r>
              <a:rPr lang="zh-CN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类的图像转换和保存方法如表所示。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CB3CAC-EA09-4E87-87D9-2B9BF1878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463755"/>
              </p:ext>
            </p:extLst>
          </p:nvPr>
        </p:nvGraphicFramePr>
        <p:xfrm>
          <a:off x="429988" y="1808232"/>
          <a:ext cx="8497887" cy="2286000"/>
        </p:xfrm>
        <a:graphic>
          <a:graphicData uri="http://schemas.openxmlformats.org/drawingml/2006/table">
            <a:tbl>
              <a:tblPr/>
              <a:tblGrid>
                <a:gridCol w="2811976">
                  <a:extLst>
                    <a:ext uri="{9D8B030D-6E8A-4147-A177-3AD203B41FA5}">
                      <a16:colId xmlns:a16="http://schemas.microsoft.com/office/drawing/2014/main" val="2395954536"/>
                    </a:ext>
                  </a:extLst>
                </a:gridCol>
                <a:gridCol w="5685911">
                  <a:extLst>
                    <a:ext uri="{9D8B030D-6E8A-4147-A177-3AD203B41FA5}">
                      <a16:colId xmlns:a16="http://schemas.microsoft.com/office/drawing/2014/main" val="1723067142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495154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Image.save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(filename, 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将图像保存为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filename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文件名，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format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是图片格式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64946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Image.convert(mode)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使用不同的参数，转换图像为新的模式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889586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Image.thumbnail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(size) 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创建图像的缩略图，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是缩略图尺寸的二元元组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902816"/>
                  </a:ext>
                </a:extLst>
              </a:tr>
            </a:tbl>
          </a:graphicData>
        </a:graphic>
      </p:graphicFrame>
      <p:sp>
        <p:nvSpPr>
          <p:cNvPr id="7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88" y="910905"/>
            <a:ext cx="7096991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PIL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库</a:t>
            </a:r>
            <a:r>
              <a:rPr lang="en-US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Image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类解析</a:t>
            </a:r>
          </a:p>
        </p:txBody>
      </p:sp>
      <p:sp>
        <p:nvSpPr>
          <p:cNvPr id="9" name="矩形 8"/>
          <p:cNvSpPr/>
          <p:nvPr/>
        </p:nvSpPr>
        <p:spPr>
          <a:xfrm>
            <a:off x="683568" y="4825988"/>
            <a:ext cx="8856984" cy="1768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ts val="13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 PIL import Image</a:t>
            </a:r>
            <a:endParaRPr lang="zh-CN" altLang="zh-CN" sz="1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1300"/>
              </a:lnSpc>
            </a:pP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Image.open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('pybit.gif')      # </a:t>
            </a:r>
            <a:r>
              <a:rPr lang="zh-CN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读入一个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GIF</a:t>
            </a:r>
            <a:r>
              <a:rPr lang="zh-CN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文件</a:t>
            </a:r>
            <a:endParaRPr lang="zh-CN" altLang="zh-CN" sz="1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13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try:</a:t>
            </a:r>
            <a:endParaRPr lang="zh-CN" altLang="zh-CN" sz="1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13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im.save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picframe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{:02d}.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png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'.format(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im.tell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endParaRPr lang="zh-CN" altLang="zh-CN" sz="1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13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while True:</a:t>
            </a:r>
            <a:endParaRPr lang="zh-CN" altLang="zh-CN" sz="1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13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im.seek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im.tell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()+1)</a:t>
            </a:r>
            <a:endParaRPr lang="zh-CN" altLang="zh-CN" sz="1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13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im.save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picframe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{:02d}.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png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'.\</a:t>
            </a:r>
          </a:p>
          <a:p>
            <a:pPr lvl="0" algn="just">
              <a:lnSpc>
                <a:spcPts val="13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format(</a:t>
            </a:r>
            <a:r>
              <a:rPr lang="en-US" altLang="zh-CN" sz="14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im.tell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()))</a:t>
            </a:r>
            <a:endParaRPr lang="zh-CN" altLang="zh-CN" sz="1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13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except:</a:t>
            </a:r>
            <a:endParaRPr lang="zh-CN" altLang="zh-CN" sz="1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1300"/>
              </a:lnSpc>
            </a:pP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print("</a:t>
            </a:r>
            <a:r>
              <a:rPr lang="zh-CN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处理结束</a:t>
            </a:r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")</a:t>
            </a:r>
            <a:endParaRPr lang="zh-CN" altLang="zh-CN" sz="1400" b="1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3568" y="4345228"/>
            <a:ext cx="223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GIF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文件图像提取</a:t>
            </a:r>
            <a:endParaRPr lang="zh-CN" altLang="en-US" dirty="0"/>
          </a:p>
        </p:txBody>
      </p:sp>
      <p:grpSp>
        <p:nvGrpSpPr>
          <p:cNvPr id="11" name="组合 67"/>
          <p:cNvGrpSpPr/>
          <p:nvPr/>
        </p:nvGrpSpPr>
        <p:grpSpPr>
          <a:xfrm>
            <a:off x="539552" y="34038"/>
            <a:ext cx="8153564" cy="693897"/>
            <a:chOff x="936625" y="4183834"/>
            <a:chExt cx="8153564" cy="693897"/>
          </a:xfrm>
        </p:grpSpPr>
        <p:grpSp>
          <p:nvGrpSpPr>
            <p:cNvPr id="12" name="组合 106"/>
            <p:cNvGrpSpPr/>
            <p:nvPr/>
          </p:nvGrpSpPr>
          <p:grpSpPr>
            <a:xfrm>
              <a:off x="936625" y="4183834"/>
              <a:ext cx="8153564" cy="693897"/>
              <a:chOff x="927100" y="4183834"/>
              <a:chExt cx="8153564" cy="693897"/>
            </a:xfrm>
          </p:grpSpPr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5" name="TextBox 6"/>
              <p:cNvSpPr txBox="1">
                <a:spLocks noChangeArrowheads="1"/>
              </p:cNvSpPr>
              <p:nvPr/>
            </p:nvSpPr>
            <p:spPr bwMode="auto">
              <a:xfrm>
                <a:off x="1763424" y="4183834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Image</a:t>
                </a: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3" name="图片 12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468087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847898" y="1540000"/>
            <a:ext cx="7905577" cy="97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Image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类可以缩放和旋转图像，其中，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rotate()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方法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以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266700" algn="just"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逆时针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旋转的角度值作为参数来旋转图像。</a:t>
            </a:r>
            <a:endParaRPr lang="zh-CN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BB9AEE1-478F-429E-93C4-1497D1427A8E}"/>
              </a:ext>
            </a:extLst>
          </p:cNvPr>
          <p:cNvGraphicFramePr>
            <a:graphicFrameLocks noGrp="1"/>
          </p:cNvGraphicFramePr>
          <p:nvPr/>
        </p:nvGraphicFramePr>
        <p:xfrm>
          <a:off x="326275" y="2662157"/>
          <a:ext cx="8678488" cy="1371600"/>
        </p:xfrm>
        <a:graphic>
          <a:graphicData uri="http://schemas.openxmlformats.org/drawingml/2006/table">
            <a:tbl>
              <a:tblPr/>
              <a:tblGrid>
                <a:gridCol w="2310939">
                  <a:extLst>
                    <a:ext uri="{9D8B030D-6E8A-4147-A177-3AD203B41FA5}">
                      <a16:colId xmlns:a16="http://schemas.microsoft.com/office/drawing/2014/main" val="303853921"/>
                    </a:ext>
                  </a:extLst>
                </a:gridCol>
                <a:gridCol w="6367549">
                  <a:extLst>
                    <a:ext uri="{9D8B030D-6E8A-4147-A177-3AD203B41FA5}">
                      <a16:colId xmlns:a16="http://schemas.microsoft.com/office/drawing/2014/main" val="927292774"/>
                    </a:ext>
                  </a:extLst>
                </a:gridCol>
              </a:tblGrid>
              <a:tr h="3142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方法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248160"/>
                  </a:ext>
                </a:extLst>
              </a:tr>
              <a:tr h="3697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Image.resize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(size)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按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大小调整图像，生成副本</a:t>
                      </a:r>
                    </a:p>
                  </a:txBody>
                  <a:tcPr marL="68585" marR="6858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52116"/>
                  </a:ext>
                </a:extLst>
              </a:tr>
              <a:tr h="377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Image.rotate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(angle)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按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angle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角度旋转图像，生成副本</a:t>
                      </a:r>
                    </a:p>
                  </a:txBody>
                  <a:tcPr marL="68585" marR="6858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46027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DBD1F90-D5CE-4206-801C-F6BA982BA343}"/>
              </a:ext>
            </a:extLst>
          </p:cNvPr>
          <p:cNvGraphicFramePr>
            <a:graphicFrameLocks noGrp="1"/>
          </p:cNvGraphicFramePr>
          <p:nvPr/>
        </p:nvGraphicFramePr>
        <p:xfrm>
          <a:off x="288868" y="4154893"/>
          <a:ext cx="8512233" cy="2235333"/>
        </p:xfrm>
        <a:graphic>
          <a:graphicData uri="http://schemas.openxmlformats.org/drawingml/2006/table">
            <a:tbl>
              <a:tblPr/>
              <a:tblGrid>
                <a:gridCol w="2227811">
                  <a:extLst>
                    <a:ext uri="{9D8B030D-6E8A-4147-A177-3AD203B41FA5}">
                      <a16:colId xmlns:a16="http://schemas.microsoft.com/office/drawing/2014/main" val="1350675872"/>
                    </a:ext>
                  </a:extLst>
                </a:gridCol>
                <a:gridCol w="6284422">
                  <a:extLst>
                    <a:ext uri="{9D8B030D-6E8A-4147-A177-3AD203B41FA5}">
                      <a16:colId xmlns:a16="http://schemas.microsoft.com/office/drawing/2014/main" val="1064495194"/>
                    </a:ext>
                  </a:extLst>
                </a:gridCol>
              </a:tblGrid>
              <a:tr h="3738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Image.point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根据函数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功能对每个元素进行运算，返回图像副本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866609"/>
                  </a:ext>
                </a:extLst>
              </a:tr>
              <a:tr h="3738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Image.split()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提取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RGB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图像的每个颜色通道，返回图像副本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139137"/>
                  </a:ext>
                </a:extLst>
              </a:tr>
              <a:tr h="5582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Image.merge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mode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bands)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合并通道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，采用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mode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色彩，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bands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是新色的色彩通道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28994"/>
                  </a:ext>
                </a:extLst>
              </a:tr>
              <a:tr h="7113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Image.blend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(im1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im2,alpha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将两幅图片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im1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im2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按照如下公式插值后生成新的图像</a:t>
                      </a: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im1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(1.0-alpha) + im2 * alpha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780571"/>
                  </a:ext>
                </a:extLst>
              </a:tr>
            </a:tbl>
          </a:graphicData>
        </a:graphic>
      </p:graphicFrame>
      <p:sp>
        <p:nvSpPr>
          <p:cNvPr id="8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88" y="910905"/>
            <a:ext cx="7096991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PIL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库</a:t>
            </a:r>
            <a:r>
              <a:rPr lang="en-US" altLang="zh-CN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Image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类解析</a:t>
            </a:r>
          </a:p>
        </p:txBody>
      </p:sp>
      <p:grpSp>
        <p:nvGrpSpPr>
          <p:cNvPr id="9" name="组合 67"/>
          <p:cNvGrpSpPr/>
          <p:nvPr/>
        </p:nvGrpSpPr>
        <p:grpSpPr>
          <a:xfrm>
            <a:off x="539552" y="34038"/>
            <a:ext cx="8153564" cy="693897"/>
            <a:chOff x="936625" y="4183834"/>
            <a:chExt cx="8153564" cy="693897"/>
          </a:xfrm>
        </p:grpSpPr>
        <p:grpSp>
          <p:nvGrpSpPr>
            <p:cNvPr id="10" name="组合 106"/>
            <p:cNvGrpSpPr/>
            <p:nvPr/>
          </p:nvGrpSpPr>
          <p:grpSpPr>
            <a:xfrm>
              <a:off x="936625" y="4183834"/>
              <a:ext cx="8153564" cy="693897"/>
              <a:chOff x="927100" y="4183834"/>
              <a:chExt cx="8153564" cy="693897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3" name="TextBox 6"/>
              <p:cNvSpPr txBox="1">
                <a:spLocks noChangeArrowheads="1"/>
              </p:cNvSpPr>
              <p:nvPr/>
            </p:nvSpPr>
            <p:spPr bwMode="auto">
              <a:xfrm>
                <a:off x="1763424" y="4183834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Image</a:t>
                </a: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1" name="图片 10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953459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323528" y="1052736"/>
            <a:ext cx="80645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图像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的颜色交换。</a:t>
            </a:r>
            <a:endParaRPr lang="zh-CN" altLang="zh-CN" dirty="0">
              <a:latin typeface="Calibri" pitchFamily="34" charset="0"/>
              <a:cs typeface="Times New Roman" pitchFamily="18" charset="0"/>
            </a:endParaRPr>
          </a:p>
          <a:p>
            <a:pPr indent="266700" algn="just">
              <a:lnSpc>
                <a:spcPct val="125000"/>
              </a:lnSpc>
            </a:pP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通过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分离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RGB</a:t>
            </a:r>
            <a:r>
              <a:rPr lang="zh-CN" altLang="zh-CN" sz="2400" dirty="0">
                <a:latin typeface="Times New Roman" pitchFamily="18" charset="0"/>
                <a:cs typeface="Times New Roman" pitchFamily="18" charset="0"/>
              </a:rPr>
              <a:t>图片的三个颜色通道实现颜色交换</a:t>
            </a:r>
            <a:endParaRPr lang="zh-CN" altLang="zh-CN" dirty="0">
              <a:latin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E5B6C9B-A505-409F-8508-25CD61BD3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611252"/>
              </p:ext>
            </p:extLst>
          </p:nvPr>
        </p:nvGraphicFramePr>
        <p:xfrm>
          <a:off x="222621" y="2040014"/>
          <a:ext cx="5867138" cy="1949699"/>
        </p:xfrm>
        <a:graphic>
          <a:graphicData uri="http://schemas.openxmlformats.org/drawingml/2006/table">
            <a:tbl>
              <a:tblPr/>
              <a:tblGrid>
                <a:gridCol w="483110">
                  <a:extLst>
                    <a:ext uri="{9D8B030D-6E8A-4147-A177-3AD203B41FA5}">
                      <a16:colId xmlns:a16="http://schemas.microsoft.com/office/drawing/2014/main" val="1165789136"/>
                    </a:ext>
                  </a:extLst>
                </a:gridCol>
                <a:gridCol w="1130401">
                  <a:extLst>
                    <a:ext uri="{9D8B030D-6E8A-4147-A177-3AD203B41FA5}">
                      <a16:colId xmlns:a16="http://schemas.microsoft.com/office/drawing/2014/main" val="3677537648"/>
                    </a:ext>
                  </a:extLst>
                </a:gridCol>
                <a:gridCol w="3123226">
                  <a:extLst>
                    <a:ext uri="{9D8B030D-6E8A-4147-A177-3AD203B41FA5}">
                      <a16:colId xmlns:a16="http://schemas.microsoft.com/office/drawing/2014/main" val="3217821752"/>
                    </a:ext>
                  </a:extLst>
                </a:gridCol>
                <a:gridCol w="1130401">
                  <a:extLst>
                    <a:ext uri="{9D8B030D-6E8A-4147-A177-3AD203B41FA5}">
                      <a16:colId xmlns:a16="http://schemas.microsoft.com/office/drawing/2014/main" val="1257692922"/>
                    </a:ext>
                  </a:extLst>
                </a:gridCol>
              </a:tblGrid>
              <a:tr h="259129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微实例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ChangeRGB.py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727135"/>
                  </a:ext>
                </a:extLst>
              </a:tr>
              <a:tr h="1342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17990"/>
                  </a:ext>
                </a:extLst>
              </a:tr>
              <a:tr h="13910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from PIL import Image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Image.open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dream.jpg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r, g, b =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im.split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om =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Image.merge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("RGB", (b, g, r))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om.save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(‘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dreamBGR.jpg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461651"/>
                  </a:ext>
                </a:extLst>
              </a:tr>
              <a:tr h="1652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395143"/>
                  </a:ext>
                </a:extLst>
              </a:tr>
            </a:tbl>
          </a:graphicData>
        </a:graphic>
      </p:graphicFrame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2902551" y="4676907"/>
            <a:ext cx="25042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 sz="1600" b="1" dirty="0">
                <a:latin typeface="Times New Roman" pitchFamily="18" charset="0"/>
                <a:cs typeface="Times New Roman" pitchFamily="18" charset="0"/>
              </a:rPr>
              <a:t>被改变颜色</a:t>
            </a:r>
            <a:r>
              <a:rPr lang="zh-CN" altLang="zh-CN" sz="16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1600" b="1" dirty="0" smtClean="0">
                <a:latin typeface="Times New Roman" pitchFamily="18" charset="0"/>
                <a:cs typeface="Times New Roman" pitchFamily="18" charset="0"/>
              </a:rPr>
              <a:t>中国梦</a:t>
            </a:r>
            <a:r>
              <a:rPr lang="zh-CN" altLang="zh-CN" sz="1600" b="1" dirty="0" smtClean="0">
                <a:latin typeface="Times New Roman" pitchFamily="18" charset="0"/>
                <a:cs typeface="Times New Roman" pitchFamily="18" charset="0"/>
              </a:rPr>
              <a:t>图片</a:t>
            </a:r>
            <a:r>
              <a:rPr lang="zh-CN" altLang="zh-CN" sz="1600" dirty="0" smtClean="0"/>
              <a:t> </a:t>
            </a:r>
            <a:endParaRPr lang="zh-CN" altLang="en-US" sz="1600" dirty="0"/>
          </a:p>
        </p:txBody>
      </p:sp>
      <p:pic>
        <p:nvPicPr>
          <p:cNvPr id="8" name="Picture 4" descr="D:\dre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1384" y="2249878"/>
            <a:ext cx="1855305" cy="1312717"/>
          </a:xfrm>
          <a:prstGeom prst="rect">
            <a:avLst/>
          </a:prstGeom>
          <a:noFill/>
        </p:spPr>
      </p:pic>
      <p:pic>
        <p:nvPicPr>
          <p:cNvPr id="9" name="Picture 5" descr="D:\dreamBG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466" y="4277839"/>
            <a:ext cx="1901814" cy="1345623"/>
          </a:xfrm>
          <a:prstGeom prst="rect">
            <a:avLst/>
          </a:prstGeom>
          <a:noFill/>
        </p:spPr>
      </p:pic>
      <p:grpSp>
        <p:nvGrpSpPr>
          <p:cNvPr id="11" name="组合 67"/>
          <p:cNvGrpSpPr/>
          <p:nvPr/>
        </p:nvGrpSpPr>
        <p:grpSpPr>
          <a:xfrm>
            <a:off x="539552" y="34038"/>
            <a:ext cx="8153564" cy="693897"/>
            <a:chOff x="936625" y="4183834"/>
            <a:chExt cx="8153564" cy="693897"/>
          </a:xfrm>
        </p:grpSpPr>
        <p:grpSp>
          <p:nvGrpSpPr>
            <p:cNvPr id="12" name="组合 106"/>
            <p:cNvGrpSpPr/>
            <p:nvPr/>
          </p:nvGrpSpPr>
          <p:grpSpPr>
            <a:xfrm>
              <a:off x="936625" y="4183834"/>
              <a:ext cx="8153564" cy="693897"/>
              <a:chOff x="927100" y="4183834"/>
              <a:chExt cx="8153564" cy="693897"/>
            </a:xfrm>
          </p:grpSpPr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5" name="TextBox 6"/>
              <p:cNvSpPr txBox="1">
                <a:spLocks noChangeArrowheads="1"/>
              </p:cNvSpPr>
              <p:nvPr/>
            </p:nvSpPr>
            <p:spPr bwMode="auto">
              <a:xfrm>
                <a:off x="1763424" y="4183834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Image</a:t>
                </a:r>
                <a:r>
                  <a:rPr lang="zh-CN" altLang="en-US" sz="3600" b="1" dirty="0" smtClean="0">
                    <a:latin typeface="黑体" pitchFamily="49" charset="-122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3" name="图片 12" descr="无标题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9728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58369"/>
          <p:cNvSpPr>
            <a:spLocks noGrp="1"/>
          </p:cNvSpPr>
          <p:nvPr>
            <p:ph type="title"/>
          </p:nvPr>
        </p:nvSpPr>
        <p:spPr>
          <a:xfrm>
            <a:off x="386076" y="917653"/>
            <a:ext cx="8229600" cy="660930"/>
          </a:xfrm>
        </p:spPr>
        <p:txBody>
          <a:bodyPr anchor="ctr"/>
          <a:lstStyle/>
          <a:p>
            <a:pPr marL="571500" indent="-571500" defTabSz="6858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noProof="1">
                <a:latin typeface="+mj-lt"/>
                <a:ea typeface="+mj-ea"/>
              </a:rPr>
              <a:t>T</a:t>
            </a:r>
            <a:r>
              <a:rPr strike="noStrike" kern="1200" baseline="0" noProof="1" smtClean="0">
                <a:latin typeface="+mj-lt"/>
                <a:ea typeface="+mj-ea"/>
                <a:cs typeface="+mj-cs"/>
              </a:rPr>
              <a:t>kinter</a:t>
            </a:r>
            <a:r>
              <a:rPr strike="noStrike" kern="1200" baseline="0" noProof="1">
                <a:latin typeface="+mj-lt"/>
                <a:ea typeface="+mj-ea"/>
                <a:cs typeface="+mj-cs"/>
              </a:rPr>
              <a:t>简介</a:t>
            </a:r>
          </a:p>
        </p:txBody>
      </p:sp>
      <p:sp>
        <p:nvSpPr>
          <p:cNvPr id="61442" name="文本占位符 58370"/>
          <p:cNvSpPr>
            <a:spLocks noGrp="1"/>
          </p:cNvSpPr>
          <p:nvPr>
            <p:ph idx="1"/>
          </p:nvPr>
        </p:nvSpPr>
        <p:spPr>
          <a:xfrm>
            <a:off x="736140" y="1727660"/>
            <a:ext cx="7856696" cy="3394234"/>
          </a:xfrm>
        </p:spPr>
        <p:txBody>
          <a:bodyPr anchor="t"/>
          <a:lstStyle/>
          <a:p>
            <a:pPr defTabSz="6858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n"/>
            </a:pPr>
            <a:r>
              <a:rPr lang="en-US" altLang="x-none" sz="2400" dirty="0" err="1"/>
              <a:t>Python标准库tkinter是对Tcl</a:t>
            </a:r>
            <a:r>
              <a:rPr lang="en-US" altLang="x-none" sz="2400" dirty="0"/>
              <a:t>/</a:t>
            </a:r>
            <a:r>
              <a:rPr lang="en-US" altLang="x-none" sz="2400" dirty="0" err="1"/>
              <a:t>Tk的进一步封装，与tkinter.ttk和tkinter.tix共同提供了强大的跨平台GUI编程的功能</a:t>
            </a:r>
            <a:r>
              <a:rPr lang="zh-CN" altLang="en-US" sz="2400" dirty="0"/>
              <a:t>。</a:t>
            </a:r>
          </a:p>
          <a:p>
            <a:pPr defTabSz="6858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2400" dirty="0"/>
              <a:t>作为扩展，</a:t>
            </a:r>
            <a:r>
              <a:rPr lang="en-US" altLang="x-none" sz="2400" dirty="0"/>
              <a:t>tkinter.ttk提供了Combobox、Progressbar和Treeview等组件，tkinter.scrolledtext提供了带滚动条的文本框,messagebox、commondialog、dialog、colorchooser、simpledialog、filedialog等模块提供了各种对话框。</a:t>
            </a:r>
          </a:p>
        </p:txBody>
      </p:sp>
      <p:grpSp>
        <p:nvGrpSpPr>
          <p:cNvPr id="4" name="组合 109"/>
          <p:cNvGrpSpPr/>
          <p:nvPr/>
        </p:nvGrpSpPr>
        <p:grpSpPr>
          <a:xfrm>
            <a:off x="-108520" y="116632"/>
            <a:ext cx="5472608" cy="651944"/>
            <a:chOff x="247183" y="4599564"/>
            <a:chExt cx="5472608" cy="651944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6" name="图片 5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47183" y="4599564"/>
              <a:ext cx="547260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T</a:t>
              </a:r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kinter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库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279676" y="1128493"/>
            <a:ext cx="5868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33B45"/>
                </a:solidFill>
              </a:rPr>
              <a:t>widget</a:t>
            </a:r>
            <a:r>
              <a:rPr lang="zh-CN" altLang="en-US" dirty="0">
                <a:solidFill>
                  <a:srgbClr val="F33B45"/>
                </a:solidFill>
              </a:rPr>
              <a:t>（部件），</a:t>
            </a:r>
            <a:r>
              <a:rPr lang="en-US" altLang="zh-CN" dirty="0">
                <a:solidFill>
                  <a:srgbClr val="F33B45"/>
                </a:solidFill>
              </a:rPr>
              <a:t>layout</a:t>
            </a:r>
            <a:r>
              <a:rPr lang="zh-CN" altLang="en-US" dirty="0">
                <a:solidFill>
                  <a:srgbClr val="F33B45"/>
                </a:solidFill>
              </a:rPr>
              <a:t>（布局），</a:t>
            </a:r>
            <a:r>
              <a:rPr lang="en-US" altLang="zh-CN" dirty="0">
                <a:solidFill>
                  <a:srgbClr val="F33B45"/>
                </a:solidFill>
              </a:rPr>
              <a:t>event</a:t>
            </a:r>
            <a:r>
              <a:rPr lang="zh-CN" altLang="en-US" dirty="0">
                <a:solidFill>
                  <a:srgbClr val="F33B45"/>
                </a:solidFill>
              </a:rPr>
              <a:t>（事件的响应）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927265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内容占位符 2"/>
          <p:cNvSpPr>
            <a:spLocks noGrp="1"/>
          </p:cNvSpPr>
          <p:nvPr>
            <p:ph idx="1"/>
          </p:nvPr>
        </p:nvSpPr>
        <p:spPr>
          <a:xfrm>
            <a:off x="941864" y="1904528"/>
            <a:ext cx="8229600" cy="4678451"/>
          </a:xfrm>
        </p:spPr>
        <p:txBody>
          <a:bodyPr anchor="t"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800" dirty="0"/>
              <a:t>tkinter</a:t>
            </a:r>
            <a:r>
              <a:rPr lang="zh-CN" altLang="en-US" sz="2800" dirty="0"/>
              <a:t>常用组件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58004771"/>
              </p:ext>
            </p:extLst>
          </p:nvPr>
        </p:nvGraphicFramePr>
        <p:xfrm>
          <a:off x="1238205" y="2708920"/>
          <a:ext cx="7095649" cy="2816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5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0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组件名称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Button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按钮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Canvas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画布，用于绘制直线、椭圆、多边形等各种图形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Checkbutton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复选框形式的按钮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984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Entry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单行文本框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12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Frame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框架，可作为其他组件的容器，常用来对组件进行分组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7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Label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标签，常用来显示单行文本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7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Listbox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列表框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Menu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菜单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7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Message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多行文本框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7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Radiobutton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单选钮，同一组中的单选钮任何时刻只能有一个处于选中状态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7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Scrollbar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滚动条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741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Toplevel</a:t>
                      </a:r>
                      <a:endParaRPr lang="en-US" altLang="zh-CN" sz="14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4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常用来创建新的窗口</a:t>
                      </a:r>
                    </a:p>
                  </a:txBody>
                  <a:tcPr marL="53816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标题 58369"/>
          <p:cNvSpPr>
            <a:spLocks noGrp="1"/>
          </p:cNvSpPr>
          <p:nvPr>
            <p:ph type="title"/>
          </p:nvPr>
        </p:nvSpPr>
        <p:spPr>
          <a:xfrm>
            <a:off x="467544" y="1011219"/>
            <a:ext cx="8229600" cy="660930"/>
          </a:xfrm>
        </p:spPr>
        <p:txBody>
          <a:bodyPr anchor="ctr"/>
          <a:lstStyle/>
          <a:p>
            <a:pPr marL="571500" indent="-571500" defTabSz="6858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noProof="1">
                <a:latin typeface="+mj-lt"/>
                <a:ea typeface="+mj-ea"/>
              </a:rPr>
              <a:t>T</a:t>
            </a:r>
            <a:r>
              <a:rPr strike="noStrike" kern="1200" baseline="0" noProof="1" smtClean="0">
                <a:latin typeface="+mj-lt"/>
                <a:ea typeface="+mj-ea"/>
                <a:cs typeface="+mj-cs"/>
              </a:rPr>
              <a:t>kinter</a:t>
            </a:r>
            <a:r>
              <a:rPr strike="noStrike" kern="1200" baseline="0" noProof="1">
                <a:latin typeface="+mj-lt"/>
                <a:ea typeface="+mj-ea"/>
                <a:cs typeface="+mj-cs"/>
              </a:rPr>
              <a:t>简介</a:t>
            </a:r>
          </a:p>
        </p:txBody>
      </p:sp>
      <p:grpSp>
        <p:nvGrpSpPr>
          <p:cNvPr id="7" name="组合 109"/>
          <p:cNvGrpSpPr/>
          <p:nvPr/>
        </p:nvGrpSpPr>
        <p:grpSpPr>
          <a:xfrm>
            <a:off x="-108520" y="116632"/>
            <a:ext cx="5472608" cy="651944"/>
            <a:chOff x="247183" y="4599564"/>
            <a:chExt cx="5472608" cy="651944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9" name="图片 8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247183" y="4599564"/>
              <a:ext cx="547260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T</a:t>
              </a:r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kinter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库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59954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155" y="1640925"/>
            <a:ext cx="8229600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noProof="1"/>
              <a:t>tkinter</a:t>
            </a:r>
            <a:r>
              <a:rPr lang="zh-CN" altLang="en-US" noProof="1"/>
              <a:t>开发基本步骤：</a:t>
            </a:r>
          </a:p>
          <a:p>
            <a:pPr marL="515779" indent="-257175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2400" noProof="1"/>
              <a:t>编写通用代码，例如数据库操作</a:t>
            </a:r>
          </a:p>
          <a:p>
            <a:pPr marL="515779" indent="-257175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2400" noProof="1"/>
              <a:t>搭建界面，放置组件，设置组件属性，可以借助于</a:t>
            </a:r>
            <a:r>
              <a:rPr lang="en-US" altLang="zh-CN" sz="2400" noProof="1"/>
              <a:t>PAGE</a:t>
            </a:r>
          </a:p>
          <a:p>
            <a:pPr marL="515779" indent="-257175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2400" noProof="1"/>
              <a:t>编写组件的事件处理代码</a:t>
            </a:r>
          </a:p>
          <a:p>
            <a:pPr marL="515779" indent="-257175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sz="2400" noProof="1"/>
              <a:t>启动应用程序，启动消息主循环</a:t>
            </a:r>
          </a:p>
        </p:txBody>
      </p:sp>
      <p:sp>
        <p:nvSpPr>
          <p:cNvPr id="5" name="标题 58369"/>
          <p:cNvSpPr>
            <a:spLocks noGrp="1"/>
          </p:cNvSpPr>
          <p:nvPr>
            <p:ph type="title"/>
          </p:nvPr>
        </p:nvSpPr>
        <p:spPr>
          <a:xfrm>
            <a:off x="467544" y="1011219"/>
            <a:ext cx="8229600" cy="660930"/>
          </a:xfrm>
        </p:spPr>
        <p:txBody>
          <a:bodyPr anchor="ctr"/>
          <a:lstStyle/>
          <a:p>
            <a:pPr marL="571500" indent="-571500" defTabSz="6858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noProof="1">
                <a:latin typeface="+mj-lt"/>
                <a:ea typeface="+mj-ea"/>
              </a:rPr>
              <a:t>T</a:t>
            </a:r>
            <a:r>
              <a:rPr strike="noStrike" kern="1200" baseline="0" noProof="1" smtClean="0">
                <a:latin typeface="+mj-lt"/>
                <a:ea typeface="+mj-ea"/>
                <a:cs typeface="+mj-cs"/>
              </a:rPr>
              <a:t>kinter</a:t>
            </a:r>
            <a:r>
              <a:rPr strike="noStrike" kern="1200" baseline="0" noProof="1">
                <a:latin typeface="+mj-lt"/>
                <a:ea typeface="+mj-ea"/>
                <a:cs typeface="+mj-cs"/>
              </a:rPr>
              <a:t>简介</a:t>
            </a:r>
          </a:p>
        </p:txBody>
      </p:sp>
      <p:grpSp>
        <p:nvGrpSpPr>
          <p:cNvPr id="6" name="组合 109"/>
          <p:cNvGrpSpPr/>
          <p:nvPr/>
        </p:nvGrpSpPr>
        <p:grpSpPr>
          <a:xfrm>
            <a:off x="-108520" y="116632"/>
            <a:ext cx="5472608" cy="651944"/>
            <a:chOff x="247183" y="4599564"/>
            <a:chExt cx="5472608" cy="651944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8" name="图片 7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247183" y="4599564"/>
              <a:ext cx="547260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T</a:t>
              </a:r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kinter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库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148939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9" y="1196752"/>
            <a:ext cx="8229600" cy="467845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1400" noProof="1">
                <a:latin typeface="Consolas" panose="020B0609020204030204" charset="0"/>
                <a:cs typeface="Consolas" panose="020B0609020204030204" charset="0"/>
              </a:rPr>
              <a:t>#根据需要导入需要的模块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noProof="1">
                <a:latin typeface="Consolas" panose="020B0609020204030204" charset="0"/>
                <a:cs typeface="Consolas" panose="020B0609020204030204" charset="0"/>
              </a:rPr>
              <a:t>import tkinter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noProof="1">
                <a:latin typeface="Consolas" panose="020B0609020204030204" charset="0"/>
                <a:cs typeface="Consolas" panose="020B0609020204030204" charset="0"/>
              </a:rPr>
              <a:t>import tkinter.ttk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noProof="1">
                <a:latin typeface="Consolas" panose="020B0609020204030204" charset="0"/>
                <a:cs typeface="Consolas" panose="020B0609020204030204" charset="0"/>
              </a:rPr>
              <a:t>import tkinter.messagebox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noProof="1">
                <a:latin typeface="Consolas" panose="020B0609020204030204" charset="0"/>
                <a:cs typeface="Consolas" panose="020B0609020204030204" charset="0"/>
              </a:rPr>
              <a:t>import tkinter.simpledialog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400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noProof="1">
                <a:latin typeface="Consolas" panose="020B0609020204030204" charset="0"/>
                <a:cs typeface="Consolas" panose="020B0609020204030204" charset="0"/>
              </a:rPr>
              <a:t>#这里编写通用代码，或单独放置到另外的模块中再导入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400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noProof="1">
                <a:latin typeface="Consolas" panose="020B0609020204030204" charset="0"/>
                <a:cs typeface="Consolas" panose="020B0609020204030204" charset="0"/>
              </a:rPr>
              <a:t>#创建tkinter应用程序主窗口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noProof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root = tkinter.Tk()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noProof="1">
                <a:latin typeface="Consolas" panose="020B0609020204030204" charset="0"/>
                <a:cs typeface="Consolas" panose="020B0609020204030204" charset="0"/>
              </a:rPr>
              <a:t>#此处编写设置窗口属性的代码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400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noProof="1">
                <a:latin typeface="Consolas" panose="020B0609020204030204" charset="0"/>
                <a:cs typeface="Consolas" panose="020B0609020204030204" charset="0"/>
              </a:rPr>
              <a:t>#此处编写创建窗口上各种组件的代码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noProof="1">
                <a:latin typeface="Consolas" panose="020B0609020204030204" charset="0"/>
                <a:cs typeface="Consolas" panose="020B0609020204030204" charset="0"/>
              </a:rPr>
              <a:t>#以及按钮、组合框等交互式组件的事件代码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400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noProof="1">
                <a:latin typeface="Consolas" panose="020B0609020204030204" charset="0"/>
                <a:cs typeface="Consolas" panose="020B0609020204030204" charset="0"/>
              </a:rPr>
              <a:t>#启动消息主循环，启动应用程序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noProof="1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root.mainloop()</a:t>
            </a:r>
          </a:p>
        </p:txBody>
      </p:sp>
      <p:sp>
        <p:nvSpPr>
          <p:cNvPr id="65537" name="标题 58369"/>
          <p:cNvSpPr>
            <a:spLocks noGrp="1"/>
          </p:cNvSpPr>
          <p:nvPr>
            <p:ph type="title"/>
          </p:nvPr>
        </p:nvSpPr>
        <p:spPr>
          <a:xfrm>
            <a:off x="395536" y="0"/>
            <a:ext cx="9124950" cy="918847"/>
          </a:xfrm>
        </p:spPr>
        <p:txBody>
          <a:bodyPr anchor="ctr"/>
          <a:lstStyle/>
          <a:p>
            <a:r>
              <a:rPr lang="en-US" altLang="zh-CN" strike="noStrike" kern="1200" baseline="0" noProof="1" smtClean="0">
                <a:latin typeface="+mj-lt"/>
                <a:ea typeface="+mj-ea"/>
                <a:cs typeface="+mj-cs"/>
              </a:rPr>
              <a:t>Tkinter</a:t>
            </a:r>
            <a:r>
              <a:rPr lang="zh-CN" altLang="en-US" strike="noStrike" kern="1200" baseline="0" noProof="1">
                <a:latin typeface="+mj-lt"/>
                <a:ea typeface="+mj-ea"/>
                <a:cs typeface="+mj-cs"/>
              </a:rPr>
              <a:t>应用程序开发基本流程</a:t>
            </a:r>
          </a:p>
        </p:txBody>
      </p:sp>
      <p:sp>
        <p:nvSpPr>
          <p:cNvPr id="2" name="矩形 1"/>
          <p:cNvSpPr/>
          <p:nvPr/>
        </p:nvSpPr>
        <p:spPr>
          <a:xfrm>
            <a:off x="454248" y="6021288"/>
            <a:ext cx="66380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u="sng" dirty="0">
                <a:solidFill>
                  <a:srgbClr val="0000FF"/>
                </a:solidFill>
              </a:rPr>
              <a:t>http://t.zoukankan.com/songguoyou-p-11883913.html</a:t>
            </a:r>
            <a:endParaRPr lang="zh-CN" altLang="en-US" sz="1200" u="sng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4248" y="630587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u="sng" dirty="0">
                <a:solidFill>
                  <a:srgbClr val="0000FF"/>
                </a:solidFill>
              </a:rPr>
              <a:t>https://blog.csdn.net/explorer9607/article/details/82783470</a:t>
            </a:r>
          </a:p>
        </p:txBody>
      </p:sp>
    </p:spTree>
    <p:extLst>
      <p:ext uri="{BB962C8B-B14F-4D97-AF65-F5344CB8AC3E}">
        <p14:creationId xmlns:p14="http://schemas.microsoft.com/office/powerpoint/2010/main" val="2875670204"/>
      </p:ext>
    </p:extLst>
  </p:cSld>
  <p:clrMapOvr>
    <a:masterClrMapping/>
  </p:clrMapOvr>
  <p:transition spd="slow" advClick="0">
    <p:pull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112568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sz="2800" b="1" noProof="1" smtClean="0"/>
              <a:t>例</a:t>
            </a:r>
            <a:r>
              <a:rPr lang="en-US" sz="2800" b="1" noProof="1" smtClean="0"/>
              <a:t>: </a:t>
            </a:r>
            <a:r>
              <a:rPr sz="2800" noProof="1" smtClean="0"/>
              <a:t>使用</a:t>
            </a:r>
            <a:r>
              <a:rPr sz="2800" noProof="1"/>
              <a:t>tkinter实现抽奖式提问程序。</a:t>
            </a:r>
          </a:p>
          <a:p>
            <a:pPr marL="0" indent="0">
              <a:buNone/>
            </a:pPr>
            <a:endParaRPr sz="2800" noProof="1"/>
          </a:p>
        </p:txBody>
      </p:sp>
      <p:pic>
        <p:nvPicPr>
          <p:cNvPr id="20" name="图片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707904" y="1906163"/>
            <a:ext cx="3079586" cy="4259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109"/>
          <p:cNvGrpSpPr/>
          <p:nvPr/>
        </p:nvGrpSpPr>
        <p:grpSpPr>
          <a:xfrm>
            <a:off x="-108520" y="116632"/>
            <a:ext cx="5472608" cy="651944"/>
            <a:chOff x="247183" y="4599564"/>
            <a:chExt cx="5472608" cy="651944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8" name="图片 7" descr="u=714968970,2342735455&amp;fm=27&amp;gp=0.jpg"/>
            <p:cNvPicPr/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247183" y="4599564"/>
              <a:ext cx="547260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T</a:t>
              </a:r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kinter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库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486655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968552"/>
          </a:xfrm>
        </p:spPr>
        <p:txBody>
          <a:bodyPr/>
          <a:lstStyle/>
          <a:p>
            <a:r>
              <a:rPr lang="en-US" sz="1800" b="1" dirty="0" smtClean="0"/>
              <a:t>例: </a:t>
            </a:r>
            <a:r>
              <a:rPr lang="en-US" sz="1800" dirty="0" smtClean="0"/>
              <a:t>  </a:t>
            </a:r>
            <a:r>
              <a:rPr lang="en-US" sz="1800" dirty="0" err="1"/>
              <a:t>使用tkinter实现计算器程序</a:t>
            </a:r>
            <a:r>
              <a:rPr lang="en-US" sz="1800" dirty="0"/>
              <a:t>。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1" name="图片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987824" y="2276872"/>
            <a:ext cx="3535833" cy="344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109"/>
          <p:cNvGrpSpPr/>
          <p:nvPr/>
        </p:nvGrpSpPr>
        <p:grpSpPr>
          <a:xfrm>
            <a:off x="-108520" y="116632"/>
            <a:ext cx="5472608" cy="651944"/>
            <a:chOff x="247183" y="4599564"/>
            <a:chExt cx="5472608" cy="651944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9" name="图片 8" descr="u=714968970,2342735455&amp;fm=27&amp;gp=0.jpg"/>
            <p:cNvPicPr/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247183" y="4599564"/>
              <a:ext cx="547260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T</a:t>
              </a:r>
              <a:r>
                <a:rPr lang="en-US" altLang="zh-CN" sz="3600" b="1" dirty="0" smtClean="0">
                  <a:latin typeface="Times New Roman" pitchFamily="18" charset="0"/>
                  <a:ea typeface="黑体" pitchFamily="49" charset="-122"/>
                </a:rPr>
                <a:t>kinter</a:t>
              </a:r>
              <a:r>
                <a:rPr lang="zh-CN" altLang="en-US" sz="3600" b="1" dirty="0" smtClean="0">
                  <a:latin typeface="Times New Roman" pitchFamily="18" charset="0"/>
                  <a:ea typeface="黑体" pitchFamily="49" charset="-122"/>
                </a:rPr>
                <a:t>库</a:t>
              </a:r>
              <a:endParaRPr lang="zh-CN" altLang="en-US" sz="3600" b="1" dirty="0"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695491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7280274" cy="410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>
            <a:extLst/>
          </p:cNvPr>
          <p:cNvSpPr/>
          <p:nvPr/>
        </p:nvSpPr>
        <p:spPr>
          <a:xfrm>
            <a:off x="3132138" y="3227388"/>
            <a:ext cx="3887787" cy="706437"/>
          </a:xfrm>
          <a:prstGeom prst="roundRect">
            <a:avLst/>
          </a:prstGeom>
          <a:noFill/>
          <a:ln w="381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0002" y="991781"/>
            <a:ext cx="4590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Turtle</a:t>
            </a:r>
            <a:r>
              <a:rPr lang="zh-CN" altLang="en-US" sz="28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库和蟒蛇绘制程序</a:t>
            </a:r>
            <a:endParaRPr lang="zh-CN" altLang="en-US" sz="2800" b="1" dirty="0">
              <a:solidFill>
                <a:srgbClr val="0070C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pSp>
        <p:nvGrpSpPr>
          <p:cNvPr id="23" name="组合 114"/>
          <p:cNvGrpSpPr/>
          <p:nvPr/>
        </p:nvGrpSpPr>
        <p:grpSpPr>
          <a:xfrm>
            <a:off x="-684584" y="71041"/>
            <a:ext cx="6225040" cy="662730"/>
            <a:chOff x="-356287" y="3380765"/>
            <a:chExt cx="6225040" cy="662730"/>
          </a:xfrm>
        </p:grpSpPr>
        <p:grpSp>
          <p:nvGrpSpPr>
            <p:cNvPr id="24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26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27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25" name="图片 24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68514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微信图片_2019101918225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3140968"/>
            <a:ext cx="2116102" cy="211610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75656" y="3672894"/>
            <a:ext cx="6388100" cy="2708434"/>
            <a:chOff x="1520825" y="4834037"/>
            <a:chExt cx="6388100" cy="2708434"/>
          </a:xfrm>
        </p:grpSpPr>
        <p:sp>
          <p:nvSpPr>
            <p:cNvPr id="6" name="矩形 5"/>
            <p:cNvSpPr/>
            <p:nvPr/>
          </p:nvSpPr>
          <p:spPr>
            <a:xfrm>
              <a:off x="1520825" y="4834037"/>
              <a:ext cx="6388100" cy="2708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李</a:t>
              </a:r>
              <a:r>
                <a:rPr lang="zh-CN" altLang="en-US" sz="2000" b="1" dirty="0" smtClean="0">
                  <a:latin typeface="Times New Roman" pitchFamily="18" charset="0"/>
                  <a:ea typeface="黑体" pitchFamily="49" charset="-122"/>
                </a:rPr>
                <a:t>培培</a:t>
              </a:r>
              <a:endParaRPr lang="en-US" altLang="zh-CN" sz="2000" b="1" dirty="0">
                <a:latin typeface="Times New Roman" pitchFamily="18" charset="0"/>
                <a:ea typeface="黑体" pitchFamily="49" charset="-122"/>
              </a:endParaRP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QQ</a:t>
              </a: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：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123452644</a:t>
              </a: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，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 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微信：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li123452644</a:t>
              </a: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 smtClean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Email</a:t>
              </a:r>
              <a:r>
                <a:rPr lang="en-US" altLang="zh-CN" sz="2000" b="1" dirty="0">
                  <a:latin typeface="Times New Roman" pitchFamily="18" charset="0"/>
                  <a:ea typeface="黑体" pitchFamily="49" charset="-122"/>
                </a:rPr>
                <a:t>: 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peipeili@hfut.edu.cn</a:t>
              </a:r>
            </a:p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手机号</a:t>
              </a: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：</a:t>
              </a:r>
              <a:r>
                <a:rPr lang="en-US" altLang="zh-CN" sz="2000" b="1" dirty="0" smtClean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13956043016</a:t>
              </a:r>
              <a:endParaRPr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marL="0" lvl="1"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         合肥工业大学智能计算与数据挖掘千人团队 </a:t>
              </a:r>
              <a:r>
                <a:rPr lang="en-US" altLang="zh-CN" sz="2000" u="sng" dirty="0" smtClean="0">
                  <a:solidFill>
                    <a:srgbClr val="0000FF"/>
                  </a:solidFill>
                </a:rPr>
                <a:t>http://dmic.bigke.org/</a:t>
              </a:r>
              <a:endParaRPr lang="en-US" altLang="zh-CN" sz="2000" b="1" u="sng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algn="ctr" eaLnBrk="0" hangingPunct="0"/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 </a:t>
              </a: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0865" y="6418213"/>
              <a:ext cx="666651" cy="286658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323528" y="3356992"/>
            <a:ext cx="2143084" cy="551837"/>
            <a:chOff x="728936" y="4175538"/>
            <a:chExt cx="2204016" cy="584775"/>
          </a:xfrm>
        </p:grpSpPr>
        <p:sp>
          <p:nvSpPr>
            <p:cNvPr id="9" name="矩形 8"/>
            <p:cNvSpPr/>
            <p:nvPr/>
          </p:nvSpPr>
          <p:spPr>
            <a:xfrm>
              <a:off x="1100399" y="4175538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000" b="1" dirty="0">
                  <a:latin typeface="Verdana" pitchFamily="34" charset="0"/>
                  <a:ea typeface="黑体" pitchFamily="49" charset="-122"/>
                </a:rPr>
                <a:t>联系方式</a:t>
              </a:r>
            </a:p>
          </p:txBody>
        </p:sp>
        <p:pic>
          <p:nvPicPr>
            <p:cNvPr id="10" name="图片 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8936" y="4235450"/>
              <a:ext cx="401364" cy="434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/>
          <p:cNvSpPr/>
          <p:nvPr/>
        </p:nvSpPr>
        <p:spPr>
          <a:xfrm>
            <a:off x="3707904" y="1916832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Clr>
                <a:srgbClr val="FF0000"/>
              </a:buClr>
            </a:pPr>
            <a:r>
              <a:rPr lang="zh-CN" altLang="en-US" sz="3600" b="1" dirty="0" smtClean="0"/>
              <a:t>谢谢！</a:t>
            </a:r>
            <a:endParaRPr lang="zh-CN" altLang="zh-CN" sz="3600" b="1" dirty="0" smtClean="0"/>
          </a:p>
        </p:txBody>
      </p:sp>
    </p:spTree>
  </p:cSld>
  <p:clrMapOvr>
    <a:masterClrMapping/>
  </p:clrMapOvr>
  <p:transition spd="slow" advClick="0" advTm="1622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395536" y="1628800"/>
            <a:ext cx="80645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 eaLnBrk="1" hangingPunct="1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import</a:t>
            </a:r>
            <a:r>
              <a:rPr lang="en-US" altLang="zh-CN" sz="280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</a:rPr>
              <a:t>turtle</a:t>
            </a:r>
          </a:p>
          <a:p>
            <a:pPr lvl="1" algn="just" eaLnBrk="1" hangingPunct="1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80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import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</a:rPr>
              <a:t>是一个关键字，用来引入一些外部</a:t>
            </a: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库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444748" y="2879218"/>
            <a:ext cx="7947554" cy="2614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just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Turtle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库是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Python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语言中一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个流行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的绘制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图像函数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库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1" algn="just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使用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turtle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库，同学们头脑里需要有这样一个概念：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1143000" lvl="2" indent="-228600" algn="just" eaLnBrk="1" hangingPunct="1">
              <a:lnSpc>
                <a:spcPct val="13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想象一个小乌龟，在一个横轴为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、纵轴为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的坐标系原点，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(0,0)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位置开始</a:t>
            </a:r>
          </a:p>
          <a:p>
            <a:pPr marL="1143000" lvl="2" indent="-228600" algn="just" eaLnBrk="1" hangingPunct="1">
              <a:lnSpc>
                <a:spcPct val="13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它根据一组函数指令的控制，在这个平面坐标系中移动，从而在它爬行的路径上绘制了图形</a:t>
            </a:r>
          </a:p>
        </p:txBody>
      </p:sp>
      <p:sp>
        <p:nvSpPr>
          <p:cNvPr id="7" name="矩形 6"/>
          <p:cNvSpPr/>
          <p:nvPr/>
        </p:nvSpPr>
        <p:spPr>
          <a:xfrm>
            <a:off x="430002" y="991781"/>
            <a:ext cx="4590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Turtle</a:t>
            </a:r>
            <a:r>
              <a:rPr lang="zh-CN" altLang="en-US" sz="2800" b="1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库和蟒蛇绘制程序</a:t>
            </a:r>
            <a:endParaRPr lang="zh-CN" altLang="en-US" sz="2800" b="1" dirty="0">
              <a:solidFill>
                <a:srgbClr val="0070C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pSp>
        <p:nvGrpSpPr>
          <p:cNvPr id="8" name="组合 114"/>
          <p:cNvGrpSpPr/>
          <p:nvPr/>
        </p:nvGrpSpPr>
        <p:grpSpPr>
          <a:xfrm>
            <a:off x="-756592" y="116632"/>
            <a:ext cx="6225040" cy="662730"/>
            <a:chOff x="-356287" y="3380765"/>
            <a:chExt cx="6225040" cy="662730"/>
          </a:xfrm>
        </p:grpSpPr>
        <p:grpSp>
          <p:nvGrpSpPr>
            <p:cNvPr id="9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0" name="图片 9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951649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171595"/>
            <a:ext cx="4845065" cy="36535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512" y="6282079"/>
            <a:ext cx="3015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00FF"/>
                </a:solidFill>
              </a:rPr>
              <a:t>https://www.jianshu.com/p/e7beda76c622</a:t>
            </a:r>
          </a:p>
        </p:txBody>
      </p:sp>
      <p:sp>
        <p:nvSpPr>
          <p:cNvPr id="7" name="矩形 6"/>
          <p:cNvSpPr/>
          <p:nvPr/>
        </p:nvSpPr>
        <p:spPr>
          <a:xfrm>
            <a:off x="-108520" y="1011444"/>
            <a:ext cx="90730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Turtle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中的</a:t>
            </a: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turtle.setup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函数用于启动一个图形窗口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，它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有四个参数：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2" algn="just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仿宋" panose="02010609060101010101" pitchFamily="49" charset="-122"/>
              </a:rPr>
              <a:t>turtle.setup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</a:rPr>
              <a:t>(width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, height, </a:t>
            </a: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startx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starty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)</a:t>
            </a:r>
          </a:p>
        </p:txBody>
      </p:sp>
      <p:grpSp>
        <p:nvGrpSpPr>
          <p:cNvPr id="8" name="组合 114"/>
          <p:cNvGrpSpPr/>
          <p:nvPr/>
        </p:nvGrpSpPr>
        <p:grpSpPr>
          <a:xfrm>
            <a:off x="-756592" y="116632"/>
            <a:ext cx="6225040" cy="662730"/>
            <a:chOff x="-356287" y="3380765"/>
            <a:chExt cx="6225040" cy="662730"/>
          </a:xfrm>
        </p:grpSpPr>
        <p:grpSp>
          <p:nvGrpSpPr>
            <p:cNvPr id="9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0" name="图片 9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6685679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9512" y="6282079"/>
            <a:ext cx="30151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00FF"/>
                </a:solidFill>
              </a:rPr>
              <a:t>https://www.jianshu.com/p/e7beda76c622</a:t>
            </a:r>
          </a:p>
        </p:txBody>
      </p:sp>
      <p:grpSp>
        <p:nvGrpSpPr>
          <p:cNvPr id="8" name="组合 114"/>
          <p:cNvGrpSpPr/>
          <p:nvPr/>
        </p:nvGrpSpPr>
        <p:grpSpPr>
          <a:xfrm>
            <a:off x="-756592" y="116632"/>
            <a:ext cx="6225040" cy="662730"/>
            <a:chOff x="-356287" y="3380765"/>
            <a:chExt cx="6225040" cy="662730"/>
          </a:xfrm>
        </p:grpSpPr>
        <p:grpSp>
          <p:nvGrpSpPr>
            <p:cNvPr id="9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0" name="图片 9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525488" y="1229103"/>
            <a:ext cx="7778221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我们所使用的显示屏幕也是一个坐标系，该坐标系以左上角为原点，向左和向下分别是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轴和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轴。</a:t>
            </a:r>
          </a:p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蟒蛇程序代码启动一个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1300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像素宽、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800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像素高的窗口，该窗口的左上角是屏幕的左上角。</a:t>
            </a:r>
          </a:p>
        </p:txBody>
      </p:sp>
      <p:cxnSp>
        <p:nvCxnSpPr>
          <p:cNvPr id="14" name="直接箭头连接符 13">
            <a:extLst/>
          </p:cNvPr>
          <p:cNvCxnSpPr/>
          <p:nvPr/>
        </p:nvCxnSpPr>
        <p:spPr>
          <a:xfrm>
            <a:off x="3623759" y="3635753"/>
            <a:ext cx="0" cy="20732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/>
          </p:cNvPr>
          <p:cNvCxnSpPr/>
          <p:nvPr/>
        </p:nvCxnSpPr>
        <p:spPr>
          <a:xfrm>
            <a:off x="3623759" y="3621465"/>
            <a:ext cx="207962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47219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9512" y="966138"/>
            <a:ext cx="6724918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drawSnake(rad, angle, len, neckrad):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(len):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turtle.circle(rad, angle)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画圆 rad:圆半径 angle:圆弧度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turtle.circle(-rad, angle)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turtle.circle(rad, angle/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turtle.forward(rad)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表示直线爬行，forward, 参数表示爬行的距离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time.sleep(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turtle.circle(neckrad+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180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time.sleep(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turtle.fd(rad*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main():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turtle.setup(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1300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甚至窗口宽+高+起始x/y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pythonsize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turtle.pensize(pythonsize)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设置笔的宽度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turtle.pencolor(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0" lang="en-US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blue</a:t>
            </a:r>
            <a:r>
              <a:rPr kumimoji="0" lang="zh-CN" altLang="zh-CN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设置笔的颜色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turtle.seth(-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设置笔的起始角度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drawSnake(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80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pythonsize/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turtle.done()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main()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5803974"/>
            <a:ext cx="5886450" cy="790575"/>
          </a:xfrm>
          <a:prstGeom prst="rect">
            <a:avLst/>
          </a:prstGeom>
        </p:spPr>
      </p:pic>
      <p:grpSp>
        <p:nvGrpSpPr>
          <p:cNvPr id="9" name="组合 114"/>
          <p:cNvGrpSpPr/>
          <p:nvPr/>
        </p:nvGrpSpPr>
        <p:grpSpPr>
          <a:xfrm>
            <a:off x="-756592" y="116632"/>
            <a:ext cx="6225040" cy="662730"/>
            <a:chOff x="-356287" y="3380765"/>
            <a:chExt cx="6225040" cy="662730"/>
          </a:xfrm>
        </p:grpSpPr>
        <p:grpSp>
          <p:nvGrpSpPr>
            <p:cNvPr id="10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3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1" name="图片 10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8644569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5" name="TextBox 2">
            <a:extLst/>
          </p:cNvPr>
          <p:cNvSpPr txBox="1">
            <a:spLocks noChangeArrowheads="1"/>
          </p:cNvSpPr>
          <p:nvPr/>
        </p:nvSpPr>
        <p:spPr bwMode="auto">
          <a:xfrm>
            <a:off x="577850" y="1323976"/>
            <a:ext cx="186942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814388" y="1922463"/>
            <a:ext cx="80645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just" eaLnBrk="1" hangingPunct="1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turtle.pensize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函数表示小乌龟运动轨迹的宽度。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2" algn="just">
              <a:lnSpc>
                <a:spcPct val="125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包含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一个输入参数，这里我们把它设为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像素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    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2" algn="just"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pythonsize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变量表示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2" algn="just">
              <a:lnSpc>
                <a:spcPct val="125000"/>
              </a:lnSpc>
              <a:buClr>
                <a:srgbClr val="FF0000"/>
              </a:buClr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turtle.pencolor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函数表示小乌龟运动轨迹的颜色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2" algn="just">
              <a:lnSpc>
                <a:spcPct val="125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包含一个输入参数，这里我们把它设为蓝色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blue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Turtle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RGB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方式来定义颜色，如果希望获得和图片中颜色一致的小蛇，请输入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turtle.pencolor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(“#3B9909”)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114"/>
          <p:cNvGrpSpPr/>
          <p:nvPr/>
        </p:nvGrpSpPr>
        <p:grpSpPr>
          <a:xfrm>
            <a:off x="-756592" y="116632"/>
            <a:ext cx="6225040" cy="662730"/>
            <a:chOff x="-356287" y="3380765"/>
            <a:chExt cx="6225040" cy="662730"/>
          </a:xfrm>
        </p:grpSpPr>
        <p:grpSp>
          <p:nvGrpSpPr>
            <p:cNvPr id="8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1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9" name="图片 8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4922903"/>
      </p:ext>
    </p:extLst>
  </p:cSld>
  <p:clrMapOvr>
    <a:masterClrMapping/>
  </p:clrMapOvr>
  <p:transition spd="slow" advClick="0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57200" y="1556792"/>
            <a:ext cx="7913688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Turtle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turtle.seth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(angle)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函数表示小乌龟启动时运动的方向。它包含一个输入参数，是角度值。</a:t>
            </a:r>
          </a:p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其中，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表示向东，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度向北，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180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度向西，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270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度向南；负值表示相反方向。</a:t>
            </a:r>
          </a:p>
          <a:p>
            <a:pPr lvl="1" algn="just" eaLnBrk="1" hangingPunct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程序中，我们让小乌龟向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-40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度启动爬行，即：向东南方向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度。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8563" y="4424875"/>
            <a:ext cx="3240087" cy="1419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7" name="直接箭头连接符 6">
            <a:extLst/>
          </p:cNvPr>
          <p:cNvCxnSpPr/>
          <p:nvPr/>
        </p:nvCxnSpPr>
        <p:spPr>
          <a:xfrm>
            <a:off x="3683000" y="5325517"/>
            <a:ext cx="93662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/>
          </p:cNvPr>
          <p:cNvCxnSpPr/>
          <p:nvPr/>
        </p:nvCxnSpPr>
        <p:spPr>
          <a:xfrm flipV="1">
            <a:off x="4116388" y="4893717"/>
            <a:ext cx="0" cy="7921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5"/>
          <p:cNvSpPr txBox="1">
            <a:spLocks noChangeArrowheads="1"/>
          </p:cNvSpPr>
          <p:nvPr/>
        </p:nvSpPr>
        <p:spPr bwMode="auto">
          <a:xfrm>
            <a:off x="4619625" y="5147717"/>
            <a:ext cx="312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" name="文本框 10"/>
          <p:cNvSpPr txBox="1">
            <a:spLocks noChangeArrowheads="1"/>
          </p:cNvSpPr>
          <p:nvPr/>
        </p:nvSpPr>
        <p:spPr bwMode="auto">
          <a:xfrm>
            <a:off x="3930650" y="4552404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/>
              <a:t>90</a:t>
            </a:r>
            <a:endParaRPr lang="zh-CN" altLang="en-US"/>
          </a:p>
        </p:txBody>
      </p:sp>
      <p:sp>
        <p:nvSpPr>
          <p:cNvPr id="11" name="文本框 11"/>
          <p:cNvSpPr txBox="1">
            <a:spLocks noChangeArrowheads="1"/>
          </p:cNvSpPr>
          <p:nvPr/>
        </p:nvSpPr>
        <p:spPr bwMode="auto">
          <a:xfrm>
            <a:off x="3122613" y="5136604"/>
            <a:ext cx="568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/>
              <a:t>180</a:t>
            </a:r>
            <a:endParaRPr lang="zh-CN" altLang="en-US"/>
          </a:p>
        </p:txBody>
      </p:sp>
      <p:grpSp>
        <p:nvGrpSpPr>
          <p:cNvPr id="12" name="组合 114"/>
          <p:cNvGrpSpPr/>
          <p:nvPr/>
        </p:nvGrpSpPr>
        <p:grpSpPr>
          <a:xfrm>
            <a:off x="-756592" y="116632"/>
            <a:ext cx="6225040" cy="662730"/>
            <a:chOff x="-356287" y="3380765"/>
            <a:chExt cx="6225040" cy="662730"/>
          </a:xfrm>
        </p:grpSpPr>
        <p:grpSp>
          <p:nvGrpSpPr>
            <p:cNvPr id="13" name="组合 105"/>
            <p:cNvGrpSpPr/>
            <p:nvPr/>
          </p:nvGrpSpPr>
          <p:grpSpPr>
            <a:xfrm>
              <a:off x="-356287" y="3380765"/>
              <a:ext cx="6225040" cy="662730"/>
              <a:chOff x="-356287" y="3380765"/>
              <a:chExt cx="6225040" cy="662730"/>
            </a:xfrm>
          </p:grpSpPr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xtLst/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6" name="TextBox 6"/>
              <p:cNvSpPr txBox="1">
                <a:spLocks noChangeArrowheads="1"/>
              </p:cNvSpPr>
              <p:nvPr/>
            </p:nvSpPr>
            <p:spPr bwMode="auto">
              <a:xfrm>
                <a:off x="-35628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 smtClean="0">
                    <a:latin typeface="Times New Roman" pitchFamily="18" charset="0"/>
                    <a:ea typeface="黑体" pitchFamily="49" charset="-122"/>
                  </a:rPr>
                  <a:t>Turtle</a:t>
                </a:r>
                <a:r>
                  <a:rPr lang="zh-CN" altLang="en-US" sz="3600" b="1" dirty="0" smtClean="0">
                    <a:latin typeface="Times New Roman" pitchFamily="18" charset="0"/>
                    <a:ea typeface="黑体" pitchFamily="49" charset="-122"/>
                  </a:rPr>
                  <a:t>库 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4" name="图片 13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3156410"/>
      </p:ext>
    </p:extLst>
  </p:cSld>
  <p:clrMapOvr>
    <a:masterClrMapping/>
  </p:clrMapOvr>
  <p:transition spd="slow" advClick="0">
    <p:pull dir="d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13491</TotalTime>
  <Words>1840</Words>
  <Application>Microsoft Office PowerPoint</Application>
  <PresentationFormat>全屏显示(4:3)</PresentationFormat>
  <Paragraphs>298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-apple-system</vt:lpstr>
      <vt:lpstr>MS PMincho</vt:lpstr>
      <vt:lpstr>方正舒体</vt:lpstr>
      <vt:lpstr>仿宋</vt:lpstr>
      <vt:lpstr>黑体</vt:lpstr>
      <vt:lpstr>宋体</vt:lpstr>
      <vt:lpstr>微软雅黑</vt:lpstr>
      <vt:lpstr>Arial</vt:lpstr>
      <vt:lpstr>Calibri</vt:lpstr>
      <vt:lpstr>Comic Sans MS</vt:lpstr>
      <vt:lpstr>Consolas</vt:lpstr>
      <vt:lpstr>Courier New</vt:lpstr>
      <vt:lpstr>Garamond</vt:lpstr>
      <vt:lpstr>Palatino Linotype</vt:lpstr>
      <vt:lpstr>Times New Roman</vt:lpstr>
      <vt:lpstr>Verdana</vt:lpstr>
      <vt:lpstr>Wingdings</vt:lpstr>
      <vt:lpstr>Office 主题</vt:lpstr>
      <vt:lpstr>PowerPoint 演示文稿</vt:lpstr>
      <vt:lpstr>第9章 图像库的使用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Tkinter简介</vt:lpstr>
      <vt:lpstr>Tkinter简介</vt:lpstr>
      <vt:lpstr>Tkinter简介</vt:lpstr>
      <vt:lpstr>Tkinter应用程序开发基本流程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Peipei Li</dc:creator>
  <cp:lastModifiedBy>WRGHO</cp:lastModifiedBy>
  <cp:revision>2124</cp:revision>
  <cp:lastPrinted>2012-11-20T01:52:54Z</cp:lastPrinted>
  <dcterms:created xsi:type="dcterms:W3CDTF">2012-10-13T08:41:11Z</dcterms:created>
  <dcterms:modified xsi:type="dcterms:W3CDTF">2022-11-14T06:59:29Z</dcterms:modified>
</cp:coreProperties>
</file>